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2200" cy="238572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Harbour Master – Group B</a:t>
            </a:r>
            <a:br/>
            <a:r>
              <a:rPr b="0" lang="en-US" sz="3600" spc="-1" strike="noStrike">
                <a:solidFill>
                  <a:srgbClr val="000000"/>
                </a:solidFill>
                <a:latin typeface="Calibri Light"/>
                <a:ea typeface="DejaVu Sans"/>
              </a:rPr>
              <a:t>Early API Design</a:t>
            </a:r>
            <a:endParaRPr b="0" lang="en-GB" sz="3600" spc="-1" strike="noStrike">
              <a:latin typeface="Arial"/>
            </a:endParaRPr>
          </a:p>
        </p:txBody>
      </p:sp>
      <p:sp>
        <p:nvSpPr>
          <p:cNvPr id="77" name="CustomShape 2"/>
          <p:cNvSpPr/>
          <p:nvPr/>
        </p:nvSpPr>
        <p:spPr>
          <a:xfrm>
            <a:off x="1551240" y="3919680"/>
            <a:ext cx="9142200" cy="1653840"/>
          </a:xfrm>
          <a:prstGeom prst="rect">
            <a:avLst/>
          </a:prstGeom>
          <a:noFill/>
          <a:ln w="0">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US" sz="2400" spc="-1" strike="noStrike">
                <a:solidFill>
                  <a:srgbClr val="000000"/>
                </a:solidFill>
                <a:highlight>
                  <a:srgbClr val="ffff00"/>
                </a:highlight>
                <a:latin typeface="Calibri"/>
                <a:ea typeface="DejaVu Sans"/>
              </a:rPr>
              <a:t>Connor, Dominik, Ryan, Caitlyn, Adam</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27880" y="180000"/>
            <a:ext cx="11651400" cy="741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4400" spc="-1" strike="noStrike">
                <a:solidFill>
                  <a:srgbClr val="000000"/>
                </a:solidFill>
                <a:latin typeface="Calibiri Light"/>
                <a:ea typeface="DejaVu Sans"/>
              </a:rPr>
              <a:t>Where do we currently stand?</a:t>
            </a:r>
            <a:endParaRPr b="0" lang="en-GB" sz="4400" spc="-1" strike="noStrike">
              <a:latin typeface="Arial"/>
            </a:endParaRPr>
          </a:p>
        </p:txBody>
      </p:sp>
      <p:sp>
        <p:nvSpPr>
          <p:cNvPr id="107" name="CustomShape 2"/>
          <p:cNvSpPr/>
          <p:nvPr/>
        </p:nvSpPr>
        <p:spPr>
          <a:xfrm>
            <a:off x="360000" y="1260000"/>
            <a:ext cx="11831400" cy="4517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600" spc="-1" strike="noStrike">
                <a:solidFill>
                  <a:srgbClr val="000000"/>
                </a:solidFill>
                <a:latin typeface="Arial"/>
                <a:ea typeface="DejaVu Sans"/>
              </a:rPr>
              <a:t>At the moment, we have a proof-of-concept system available under /project of our repository with:</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 working swagger-ui setup.</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/api/bookPilot working as far as demonstrated in this presentation.</a:t>
            </a:r>
            <a:endParaRPr b="0" lang="en-GB" sz="2600" spc="-1" strike="noStrike">
              <a:latin typeface="Arial"/>
            </a:endParaRPr>
          </a:p>
          <a:p>
            <a:pPr>
              <a:lnSpc>
                <a:spcPct val="100000"/>
              </a:lnSpc>
            </a:pPr>
            <a:r>
              <a:rPr b="0" lang="en-GB" sz="2600" spc="-1" strike="noStrike">
                <a:solidFill>
                  <a:srgbClr val="000000"/>
                </a:solidFill>
                <a:latin typeface="Arial"/>
                <a:ea typeface="DejaVu Sans"/>
              </a:rPr>
              <a:t>- /order/find and /order/cancel endpoints.</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/api/createPilot also implemented for testing /api/bookPilot – checks </a:t>
            </a:r>
            <a:r>
              <a:rPr b="1" lang="en-GB" sz="2600" spc="-1" strike="noStrike">
                <a:solidFill>
                  <a:srgbClr val="000000"/>
                </a:solidFill>
                <a:latin typeface="Arial"/>
                <a:ea typeface="DejaVu Sans"/>
              </a:rPr>
              <a:t>are</a:t>
            </a:r>
            <a:r>
              <a:rPr b="0" lang="en-GB" sz="2600" spc="-1" strike="noStrike">
                <a:solidFill>
                  <a:srgbClr val="000000"/>
                </a:solidFill>
                <a:latin typeface="Arial"/>
                <a:ea typeface="DejaVu Sans"/>
              </a:rPr>
              <a:t> in place for finding capable pilots.</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 tide system that is able to find the tide at any time and load it into the system.</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 very rough ‘fake’ GPS system.</a:t>
            </a:r>
            <a:endParaRPr b="0" lang="en-GB" sz="2600" spc="-1" strike="noStrike">
              <a:latin typeface="Arial"/>
            </a:endParaRPr>
          </a:p>
          <a:p>
            <a:pPr>
              <a:lnSpc>
                <a:spcPct val="100000"/>
              </a:lnSpc>
            </a:pPr>
            <a:r>
              <a:rPr b="0" lang="en-GB" sz="2600" spc="-1" strike="noStrike">
                <a:solidFill>
                  <a:srgbClr val="000000"/>
                </a:solidFill>
                <a:latin typeface="Arial"/>
                <a:ea typeface="DejaVu Sans"/>
              </a:rPr>
              <a:t>- Unit tests written and passing for CRUD operations and any additional service functions (such as getTideAt).</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 working Github Actions workflow after collaborating with the integration team.</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228240" y="180000"/>
            <a:ext cx="11651400" cy="719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4400" spc="-1" strike="noStrike">
                <a:solidFill>
                  <a:srgbClr val="000000"/>
                </a:solidFill>
                <a:latin typeface="Arial"/>
                <a:ea typeface="DejaVu Sans"/>
              </a:rPr>
              <a:t>What do we plan to achieve before the end of Sprint 3?</a:t>
            </a:r>
            <a:endParaRPr b="0" lang="en-GB" sz="4400" spc="-1" strike="noStrike">
              <a:latin typeface="Arial"/>
            </a:endParaRPr>
          </a:p>
        </p:txBody>
      </p:sp>
      <p:sp>
        <p:nvSpPr>
          <p:cNvPr id="109" name="CustomShape 2"/>
          <p:cNvSpPr/>
          <p:nvPr/>
        </p:nvSpPr>
        <p:spPr>
          <a:xfrm>
            <a:off x="360000" y="1800000"/>
            <a:ext cx="11831400" cy="3779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600" spc="-1" strike="noStrike">
                <a:solidFill>
                  <a:srgbClr val="000000"/>
                </a:solidFill>
                <a:latin typeface="Arial"/>
                <a:ea typeface="DejaVu Sans"/>
              </a:rPr>
              <a:t>We intend to:</a:t>
            </a:r>
            <a:endParaRPr b="0" lang="en-GB" sz="2600" spc="-1" strike="noStrike">
              <a:latin typeface="Arial"/>
            </a:endParaRPr>
          </a:p>
          <a:p>
            <a:pPr>
              <a:lnSpc>
                <a:spcPct val="100000"/>
              </a:lnSpc>
            </a:pPr>
            <a:r>
              <a:rPr b="0" lang="en-GB" sz="2600" spc="-1" strike="noStrike">
                <a:solidFill>
                  <a:srgbClr val="000000"/>
                </a:solidFill>
                <a:latin typeface="Arial"/>
                <a:ea typeface="DejaVu Sans"/>
              </a:rPr>
              <a:t>- Fully confirm the API design of other groups so that we tailor our program towards it early.</a:t>
            </a:r>
            <a:endParaRPr b="0" lang="en-GB" sz="2600" spc="-1" strike="noStrike">
              <a:latin typeface="Arial"/>
            </a:endParaRPr>
          </a:p>
          <a:p>
            <a:pPr>
              <a:lnSpc>
                <a:spcPct val="100000"/>
              </a:lnSpc>
            </a:pPr>
            <a:r>
              <a:rPr b="0" lang="en-GB" sz="2600" spc="-1" strike="noStrike">
                <a:solidFill>
                  <a:srgbClr val="000000"/>
                </a:solidFill>
                <a:latin typeface="Arial"/>
                <a:ea typeface="DejaVu Sans"/>
              </a:rPr>
              <a:t>- Implement the communication with other group’s endpoints via REST.</a:t>
            </a:r>
            <a:endParaRPr b="0" lang="en-GB" sz="2600" spc="-1" strike="noStrike">
              <a:latin typeface="Arial"/>
            </a:endParaRPr>
          </a:p>
          <a:p>
            <a:pPr>
              <a:lnSpc>
                <a:spcPct val="100000"/>
              </a:lnSpc>
            </a:pPr>
            <a:r>
              <a:rPr b="0" lang="en-GB" sz="2600" spc="-1" strike="noStrike">
                <a:solidFill>
                  <a:srgbClr val="000000"/>
                </a:solidFill>
                <a:latin typeface="Arial"/>
                <a:ea typeface="DejaVu Sans"/>
              </a:rPr>
              <a:t>- Implement our scheduling system.</a:t>
            </a:r>
            <a:endParaRPr b="0" lang="en-GB" sz="2600" spc="-1" strike="noStrike">
              <a:latin typeface="Arial"/>
            </a:endParaRPr>
          </a:p>
          <a:p>
            <a:pPr>
              <a:lnSpc>
                <a:spcPct val="100000"/>
              </a:lnSpc>
            </a:pPr>
            <a:r>
              <a:rPr b="0" lang="en-GB" sz="2600" spc="-1" strike="noStrike">
                <a:solidFill>
                  <a:srgbClr val="000000"/>
                </a:solidFill>
                <a:latin typeface="Arial"/>
                <a:ea typeface="DejaVu Sans"/>
              </a:rPr>
              <a:t>- Create more REST endpoints to handle pilot / tide controllers.</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Add a ‘party’ system that only permits authenticated parties to call certain endpoints.</a:t>
            </a:r>
            <a:endParaRPr b="0" lang="en-GB" sz="2600" spc="-1" strike="noStrike">
              <a:latin typeface="Arial"/>
            </a:endParaRPr>
          </a:p>
          <a:p>
            <a:pPr>
              <a:lnSpc>
                <a:spcPct val="100000"/>
              </a:lnSpc>
            </a:pPr>
            <a:r>
              <a:rPr b="0" lang="en-GB" sz="2600" spc="-1" strike="noStrike">
                <a:solidFill>
                  <a:srgbClr val="000000"/>
                </a:solidFill>
                <a:latin typeface="Arial"/>
                <a:ea typeface="DejaVu Sans"/>
              </a:rPr>
              <a:t>- Fully complete the fake GPS system for finding the locations of inbound ships.</a:t>
            </a:r>
            <a:endParaRPr b="0" lang="en-GB" sz="2600" spc="-1" strike="noStrike">
              <a:latin typeface="Arial"/>
            </a:endParaRPr>
          </a:p>
          <a:p>
            <a:pPr>
              <a:lnSpc>
                <a:spcPct val="100000"/>
              </a:lnSpc>
            </a:pP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84560" y="365040"/>
            <a:ext cx="111852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Which REST endpoints are we responsible for?</a:t>
            </a:r>
            <a:endParaRPr b="0" lang="en-GB" sz="4400" spc="-1" strike="noStrike">
              <a:latin typeface="Arial"/>
            </a:endParaRPr>
          </a:p>
        </p:txBody>
      </p:sp>
      <p:sp>
        <p:nvSpPr>
          <p:cNvPr id="79" name="CustomShape 2"/>
          <p:cNvSpPr/>
          <p:nvPr/>
        </p:nvSpPr>
        <p:spPr>
          <a:xfrm>
            <a:off x="838080" y="1825560"/>
            <a:ext cx="10513800" cy="1789560"/>
          </a:xfrm>
          <a:prstGeom prst="rect">
            <a:avLst/>
          </a:prstGeom>
          <a:noFill/>
          <a:ln w="0">
            <a:noFill/>
          </a:ln>
        </p:spPr>
        <p:style>
          <a:lnRef idx="0"/>
          <a:fillRef idx="0"/>
          <a:effectRef idx="0"/>
          <a:fontRef idx="minor"/>
        </p:style>
        <p:txBody>
          <a:bodyPr lIns="90000" rIns="90000" tIns="45000" bIns="45000">
            <a:normAutofit fontScale="78000"/>
          </a:bodyPr>
          <a:p>
            <a:pPr>
              <a:lnSpc>
                <a:spcPct val="90000"/>
              </a:lnSpc>
              <a:spcBef>
                <a:spcPts val="1001"/>
              </a:spcBef>
              <a:tabLst>
                <a:tab algn="l" pos="0"/>
              </a:tabLst>
            </a:pPr>
            <a:r>
              <a:rPr b="0" lang="en-US" sz="2800" spc="-1" strike="noStrike">
                <a:solidFill>
                  <a:srgbClr val="000000"/>
                </a:solidFill>
                <a:latin typeface="Calibri"/>
                <a:ea typeface="DejaVu Sans"/>
              </a:rPr>
              <a:t>- /api/bookPilot (for the Shipping Team)</a:t>
            </a:r>
            <a:endParaRPr b="0" lang="en-GB"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For the shipping team to reserve a pilot for handling any inbound ships, we would obviously need some sort of endpoint for booking. This endpoint is used fairly early on within the entire smart port system.</a:t>
            </a:r>
            <a:endParaRPr b="0" lang="en-GB" sz="2800" spc="-1" strike="noStrike">
              <a:latin typeface="Arial"/>
            </a:endParaRPr>
          </a:p>
        </p:txBody>
      </p:sp>
      <p:sp>
        <p:nvSpPr>
          <p:cNvPr id="80" name="CustomShape 3"/>
          <p:cNvSpPr/>
          <p:nvPr/>
        </p:nvSpPr>
        <p:spPr>
          <a:xfrm>
            <a:off x="845280" y="3864960"/>
            <a:ext cx="10513800" cy="178956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800" spc="-1" strike="noStrike">
                <a:solidFill>
                  <a:srgbClr val="000000"/>
                </a:solidFill>
                <a:latin typeface="Calibri"/>
                <a:ea typeface="DejaVu Sans"/>
              </a:rPr>
              <a:t>- </a:t>
            </a:r>
            <a:r>
              <a:rPr b="1" lang="en-US" sz="2800" spc="-1" strike="noStrike">
                <a:solidFill>
                  <a:srgbClr val="000000"/>
                </a:solidFill>
                <a:latin typeface="Calibri"/>
                <a:ea typeface="DejaVu Sans"/>
              </a:rPr>
              <a:t>POSSIBLY</a:t>
            </a:r>
            <a:r>
              <a:rPr b="0" lang="en-US" sz="2800" spc="-1" strike="noStrike">
                <a:solidFill>
                  <a:srgbClr val="000000"/>
                </a:solidFill>
                <a:latin typeface="Calibri"/>
                <a:ea typeface="DejaVu Sans"/>
              </a:rPr>
              <a:t> /api/callPilot (for the Stevedore Team)</a:t>
            </a:r>
            <a:endParaRPr b="0" lang="en-GB"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If required, will request a pilot to lead the ship from the berth out of port.</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38080" y="17460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/api/bookPilot (POST) - Requirements</a:t>
            </a:r>
            <a:endParaRPr b="0" lang="en-GB" sz="4400" spc="-1" strike="noStrike">
              <a:latin typeface="Arial"/>
            </a:endParaRPr>
          </a:p>
        </p:txBody>
      </p:sp>
      <p:pic>
        <p:nvPicPr>
          <p:cNvPr id="82" name="Picture 3" descr="A typical booking"/>
          <p:cNvPicPr/>
          <p:nvPr/>
        </p:nvPicPr>
        <p:blipFill>
          <a:blip r:embed="rId1"/>
          <a:srcRect l="0" t="20260" r="-697" b="24060"/>
          <a:stretch/>
        </p:blipFill>
        <p:spPr>
          <a:xfrm>
            <a:off x="100440" y="1415880"/>
            <a:ext cx="3291120" cy="3018600"/>
          </a:xfrm>
          <a:prstGeom prst="rect">
            <a:avLst/>
          </a:prstGeom>
          <a:ln w="0">
            <a:noFill/>
          </a:ln>
        </p:spPr>
      </p:pic>
      <p:sp>
        <p:nvSpPr>
          <p:cNvPr id="83" name="CustomShape 2"/>
          <p:cNvSpPr/>
          <p:nvPr/>
        </p:nvSpPr>
        <p:spPr>
          <a:xfrm>
            <a:off x="3402720" y="1343160"/>
            <a:ext cx="8682480" cy="4111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Calibri"/>
                <a:ea typeface="DejaVu Sans"/>
              </a:rPr>
              <a:t>- </a:t>
            </a:r>
            <a:r>
              <a:rPr b="1" lang="en-US" sz="2200" spc="-1" strike="noStrike">
                <a:solidFill>
                  <a:srgbClr val="000000"/>
                </a:solidFill>
                <a:latin typeface="Calibri"/>
                <a:ea typeface="DejaVu Sans"/>
              </a:rPr>
              <a:t>Berth</a:t>
            </a:r>
            <a:endParaRPr b="0" lang="en-GB" sz="2200" spc="-1" strike="noStrike">
              <a:latin typeface="Arial"/>
            </a:endParaRPr>
          </a:p>
          <a:p>
            <a:pPr marL="457200" indent="-455400">
              <a:lnSpc>
                <a:spcPct val="100000"/>
              </a:lnSpc>
              <a:buClr>
                <a:srgbClr val="000000"/>
              </a:buClr>
              <a:buFont typeface="Arial"/>
              <a:buChar char="•"/>
            </a:pPr>
            <a:r>
              <a:rPr b="0" i="1" lang="en-US" sz="2200" spc="-1" strike="noStrike">
                <a:solidFill>
                  <a:srgbClr val="000000"/>
                </a:solidFill>
                <a:latin typeface="Calibri"/>
                <a:ea typeface="DejaVu Sans"/>
              </a:rPr>
              <a:t>BerthId</a:t>
            </a:r>
            <a:endParaRPr b="0" lang="en-GB" sz="2200" spc="-1" strike="noStrike">
              <a:latin typeface="Arial"/>
            </a:endParaRPr>
          </a:p>
          <a:p>
            <a:pPr marL="457200" indent="-455400">
              <a:lnSpc>
                <a:spcPct val="100000"/>
              </a:lnSpc>
              <a:buClr>
                <a:srgbClr val="000000"/>
              </a:buClr>
              <a:buFont typeface="Arial"/>
              <a:buChar char="•"/>
            </a:pPr>
            <a:r>
              <a:rPr b="0" i="1" lang="en-US" sz="2200" spc="-1" strike="noStrike">
                <a:solidFill>
                  <a:srgbClr val="000000"/>
                </a:solidFill>
                <a:latin typeface="Calibri"/>
                <a:ea typeface="DejaVu Sans"/>
              </a:rPr>
              <a:t>Lat </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Lon</a:t>
            </a:r>
            <a:endParaRPr b="0" lang="en-GB" sz="2200" spc="-1" strike="noStrike">
              <a:latin typeface="Arial"/>
            </a:endParaRPr>
          </a:p>
          <a:p>
            <a:pPr>
              <a:lnSpc>
                <a:spcPct val="100000"/>
              </a:lnSpc>
            </a:pPr>
            <a:r>
              <a:rPr b="0" lang="en-US" sz="2200" spc="-1" strike="noStrike">
                <a:solidFill>
                  <a:srgbClr val="000000"/>
                </a:solidFill>
                <a:latin typeface="Calibri"/>
                <a:ea typeface="DejaVu Sans"/>
              </a:rPr>
              <a:t>- </a:t>
            </a:r>
            <a:r>
              <a:rPr b="1" lang="en-US" sz="2200" spc="-1" strike="noStrike">
                <a:solidFill>
                  <a:srgbClr val="000000"/>
                </a:solidFill>
                <a:latin typeface="Calibri"/>
                <a:ea typeface="DejaVu Sans"/>
              </a:rPr>
              <a:t>Date</a:t>
            </a:r>
            <a:endParaRPr b="0" lang="en-GB" sz="2200" spc="-1" strike="noStrike">
              <a:latin typeface="Arial"/>
            </a:endParaRPr>
          </a:p>
          <a:p>
            <a:pPr>
              <a:lnSpc>
                <a:spcPct val="100000"/>
              </a:lnSpc>
            </a:pPr>
            <a:r>
              <a:rPr b="0" lang="en-US" sz="2200" spc="-1" strike="noStrike">
                <a:solidFill>
                  <a:srgbClr val="000000"/>
                </a:solidFill>
                <a:latin typeface="Calibri"/>
                <a:ea typeface="DejaVu Sans"/>
              </a:rPr>
              <a:t>- </a:t>
            </a:r>
            <a:r>
              <a:rPr b="1" lang="en-US" sz="2200" spc="-1" strike="noStrike">
                <a:solidFill>
                  <a:srgbClr val="000000"/>
                </a:solidFill>
                <a:latin typeface="Calibri"/>
                <a:ea typeface="DejaVu Sans"/>
              </a:rPr>
              <a:t>Ship</a:t>
            </a:r>
            <a:r>
              <a:rPr b="0" lang="en-US" sz="2200" spc="-1" strike="noStrike">
                <a:solidFill>
                  <a:srgbClr val="000000"/>
                </a:solidFill>
                <a:latin typeface="Calibri"/>
                <a:ea typeface="DejaVu Sans"/>
              </a:rPr>
              <a:t>:</a:t>
            </a:r>
            <a:endParaRPr b="0" lang="en-GB" sz="2200" spc="-1" strike="noStrike">
              <a:latin typeface="Arial"/>
            </a:endParaRPr>
          </a:p>
          <a:p>
            <a:pPr marL="343080" indent="-341280">
              <a:lnSpc>
                <a:spcPct val="100000"/>
              </a:lnSpc>
              <a:buClr>
                <a:srgbClr val="000000"/>
              </a:buClr>
              <a:buFont typeface="Arial"/>
              <a:buChar char="•"/>
            </a:pPr>
            <a:r>
              <a:rPr b="0" i="1" lang="en-US" sz="2200" spc="-1" strike="noStrike">
                <a:solidFill>
                  <a:srgbClr val="000000"/>
                </a:solidFill>
                <a:latin typeface="Calibri"/>
                <a:ea typeface="DejaVu Sans"/>
              </a:rPr>
              <a:t>Draft</a:t>
            </a:r>
            <a:endParaRPr b="0" lang="en-GB" sz="2200" spc="-1" strike="noStrike">
              <a:latin typeface="Arial"/>
            </a:endParaRPr>
          </a:p>
          <a:p>
            <a:pPr marL="343080" indent="-341280">
              <a:lnSpc>
                <a:spcPct val="100000"/>
              </a:lnSpc>
              <a:buClr>
                <a:srgbClr val="000000"/>
              </a:buClr>
              <a:buFont typeface="Arial"/>
              <a:buChar char="•"/>
            </a:pPr>
            <a:r>
              <a:rPr b="0" i="1" lang="en-US" sz="2200" spc="-1" strike="noStrike">
                <a:solidFill>
                  <a:srgbClr val="000000"/>
                </a:solidFill>
                <a:latin typeface="Calibri"/>
                <a:ea typeface="DejaVu Sans"/>
              </a:rPr>
              <a:t>Id</a:t>
            </a:r>
            <a:endParaRPr b="0" lang="en-GB" sz="2200" spc="-1" strike="noStrike">
              <a:latin typeface="Arial"/>
            </a:endParaRPr>
          </a:p>
          <a:p>
            <a:pPr marL="343080" indent="-341280">
              <a:lnSpc>
                <a:spcPct val="100000"/>
              </a:lnSpc>
              <a:buClr>
                <a:srgbClr val="000000"/>
              </a:buClr>
              <a:buFont typeface="Arial"/>
              <a:buChar char="•"/>
            </a:pPr>
            <a:r>
              <a:rPr b="0" i="1" lang="en-US" sz="2200" spc="-1" strike="noStrike">
                <a:solidFill>
                  <a:srgbClr val="000000"/>
                </a:solidFill>
                <a:latin typeface="Calibri"/>
                <a:ea typeface="DejaVu Sans"/>
              </a:rPr>
              <a:t>Type</a:t>
            </a:r>
            <a:endParaRPr b="0" lang="en-GB" sz="2200" spc="-1" strike="noStrike">
              <a:latin typeface="Arial"/>
            </a:endParaRPr>
          </a:p>
          <a:p>
            <a:pPr>
              <a:lnSpc>
                <a:spcPct val="100000"/>
              </a:lnSpc>
            </a:pPr>
            <a:endParaRPr b="0" lang="en-GB" sz="2200" spc="-1" strike="noStrike">
              <a:latin typeface="Arial"/>
            </a:endParaRPr>
          </a:p>
          <a:p>
            <a:pPr>
              <a:lnSpc>
                <a:spcPct val="100000"/>
              </a:lnSpc>
            </a:pPr>
            <a:r>
              <a:rPr b="0" lang="en-US" sz="2200" spc="-1" strike="noStrike">
                <a:solidFill>
                  <a:srgbClr val="000000"/>
                </a:solidFill>
                <a:latin typeface="Calibri"/>
                <a:ea typeface="DejaVu Sans"/>
              </a:rPr>
              <a:t>It may be possible that a ‘turn-around time’ is also given with the initial booking.</a:t>
            </a:r>
            <a:endParaRPr b="0" lang="en-GB" sz="2200" spc="-1" strike="noStrike">
              <a:latin typeface="Arial"/>
            </a:endParaRPr>
          </a:p>
          <a:p>
            <a:pPr>
              <a:lnSpc>
                <a:spcPct val="100000"/>
              </a:lnSpc>
            </a:pP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/api/bookPilot - Response</a:t>
            </a:r>
            <a:endParaRPr b="0" lang="en-GB" sz="4400" spc="-1" strike="noStrike">
              <a:latin typeface="Arial"/>
            </a:endParaRPr>
          </a:p>
        </p:txBody>
      </p:sp>
      <p:sp>
        <p:nvSpPr>
          <p:cNvPr id="85" name="CustomShape 2"/>
          <p:cNvSpPr/>
          <p:nvPr/>
        </p:nvSpPr>
        <p:spPr>
          <a:xfrm>
            <a:off x="3345480" y="1486080"/>
            <a:ext cx="3548880" cy="3015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ea typeface="DejaVu Sans"/>
              </a:rPr>
              <a:t>Attempting to make a booking for a type of ship no pilots are available to handle on that day will automatically deny the order with a user-friendly reason. </a:t>
            </a:r>
            <a:endParaRPr b="0" lang="en-GB" sz="2400" spc="-1" strike="noStrike">
              <a:latin typeface="Arial"/>
            </a:endParaRPr>
          </a:p>
        </p:txBody>
      </p:sp>
      <p:sp>
        <p:nvSpPr>
          <p:cNvPr id="86" name="CustomShape 3"/>
          <p:cNvSpPr/>
          <p:nvPr/>
        </p:nvSpPr>
        <p:spPr>
          <a:xfrm>
            <a:off x="4964400" y="4939560"/>
            <a:ext cx="3981600" cy="1918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ea typeface="DejaVu Sans"/>
              </a:rPr>
              <a:t>If a pilot is available to handle the given ship type on the given date, an order is placed, and a time is allocated.</a:t>
            </a:r>
            <a:endParaRPr b="0" lang="en-GB" sz="2400" spc="-1" strike="noStrike">
              <a:latin typeface="Arial"/>
            </a:endParaRPr>
          </a:p>
        </p:txBody>
      </p:sp>
      <p:pic>
        <p:nvPicPr>
          <p:cNvPr id="87" name="Picture 10" descr="Text&#10;&#10;Description automatically generated"/>
          <p:cNvPicPr/>
          <p:nvPr/>
        </p:nvPicPr>
        <p:blipFill>
          <a:blip r:embed="rId1"/>
          <a:stretch/>
        </p:blipFill>
        <p:spPr>
          <a:xfrm>
            <a:off x="173880" y="1526400"/>
            <a:ext cx="3170160" cy="3170160"/>
          </a:xfrm>
          <a:prstGeom prst="rect">
            <a:avLst/>
          </a:prstGeom>
          <a:ln w="0">
            <a:noFill/>
          </a:ln>
        </p:spPr>
      </p:pic>
      <p:pic>
        <p:nvPicPr>
          <p:cNvPr id="88" name="Picture 11" descr="Text&#10;&#10;Description automatically generated"/>
          <p:cNvPicPr/>
          <p:nvPr/>
        </p:nvPicPr>
        <p:blipFill>
          <a:blip r:embed="rId2"/>
          <a:stretch/>
        </p:blipFill>
        <p:spPr>
          <a:xfrm>
            <a:off x="8978760" y="2603160"/>
            <a:ext cx="3140640" cy="4198680"/>
          </a:xfrm>
          <a:prstGeom prst="rect">
            <a:avLst/>
          </a:prstGeom>
          <a:ln w="0">
            <a:noFill/>
          </a:ln>
        </p:spPr>
      </p:pic>
      <p:sp>
        <p:nvSpPr>
          <p:cNvPr id="89" name="CustomShape 4"/>
          <p:cNvSpPr/>
          <p:nvPr/>
        </p:nvSpPr>
        <p:spPr>
          <a:xfrm>
            <a:off x="350280" y="4214520"/>
            <a:ext cx="2955600" cy="352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sp>
      <p:sp>
        <p:nvSpPr>
          <p:cNvPr id="90" name="CustomShape 5"/>
          <p:cNvSpPr/>
          <p:nvPr/>
        </p:nvSpPr>
        <p:spPr>
          <a:xfrm>
            <a:off x="9104040" y="5275800"/>
            <a:ext cx="2755800" cy="170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20560" y="20196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Looking up order information</a:t>
            </a:r>
            <a:endParaRPr b="0" lang="en-GB" sz="4400" spc="-1" strike="noStrike">
              <a:latin typeface="Arial"/>
            </a:endParaRPr>
          </a:p>
        </p:txBody>
      </p:sp>
      <p:sp>
        <p:nvSpPr>
          <p:cNvPr id="92" name="CustomShape 2"/>
          <p:cNvSpPr/>
          <p:nvPr/>
        </p:nvSpPr>
        <p:spPr>
          <a:xfrm>
            <a:off x="4147200" y="1526400"/>
            <a:ext cx="7775280" cy="3138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ea typeface="DejaVu Sans"/>
              </a:rPr>
              <a:t>Once a booking has been made, the shipping team are able to look up their order using the ID that they were given. It contains a copy of all the information that was given originally with some additional variables such as 'orderDate' and 'status'.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US" sz="2000" spc="-1" strike="noStrike">
                <a:solidFill>
                  <a:srgbClr val="000000"/>
                </a:solidFill>
                <a:latin typeface="Calibri"/>
                <a:ea typeface="DejaVu Sans"/>
              </a:rPr>
              <a:t>Currently, one is only able to look up their order via ID and cancel the booking. In the future, we will offer more order functions via an order controller, such as requesting to make amendments.</a:t>
            </a:r>
            <a:endParaRPr b="0" lang="en-GB" sz="2000" spc="-1" strike="noStrike">
              <a:latin typeface="Arial"/>
            </a:endParaRPr>
          </a:p>
        </p:txBody>
      </p:sp>
      <p:pic>
        <p:nvPicPr>
          <p:cNvPr id="93" name="Picture 8" descr=""/>
          <p:cNvPicPr/>
          <p:nvPr/>
        </p:nvPicPr>
        <p:blipFill>
          <a:blip r:embed="rId1"/>
          <a:stretch/>
        </p:blipFill>
        <p:spPr>
          <a:xfrm>
            <a:off x="7020000" y="5940000"/>
            <a:ext cx="4154040" cy="555120"/>
          </a:xfrm>
          <a:prstGeom prst="rect">
            <a:avLst/>
          </a:prstGeom>
          <a:ln w="0">
            <a:noFill/>
          </a:ln>
        </p:spPr>
      </p:pic>
      <p:pic>
        <p:nvPicPr>
          <p:cNvPr id="94" name="Picture 11" descr="Text&#10;&#10;Description automatically generated"/>
          <p:cNvPicPr/>
          <p:nvPr/>
        </p:nvPicPr>
        <p:blipFill>
          <a:blip r:embed="rId2"/>
          <a:stretch/>
        </p:blipFill>
        <p:spPr>
          <a:xfrm>
            <a:off x="106920" y="1487520"/>
            <a:ext cx="3811680" cy="5096880"/>
          </a:xfrm>
          <a:prstGeom prst="rect">
            <a:avLst/>
          </a:prstGeom>
          <a:ln w="0">
            <a:noFill/>
          </a:ln>
        </p:spPr>
      </p:pic>
      <p:pic>
        <p:nvPicPr>
          <p:cNvPr id="95" name="Picture 4" descr=""/>
          <p:cNvPicPr/>
          <p:nvPr/>
        </p:nvPicPr>
        <p:blipFill>
          <a:blip r:embed="rId3"/>
          <a:stretch/>
        </p:blipFill>
        <p:spPr>
          <a:xfrm>
            <a:off x="4084560" y="5307120"/>
            <a:ext cx="2479320" cy="1276920"/>
          </a:xfrm>
          <a:prstGeom prst="rect">
            <a:avLst/>
          </a:prstGeom>
          <a:ln w="0">
            <a:noFill/>
          </a:ln>
        </p:spPr>
      </p:pic>
      <p:sp>
        <p:nvSpPr>
          <p:cNvPr id="96" name="CustomShape 3"/>
          <p:cNvSpPr/>
          <p:nvPr/>
        </p:nvSpPr>
        <p:spPr>
          <a:xfrm>
            <a:off x="1945440" y="6014160"/>
            <a:ext cx="2268360" cy="2160"/>
          </a:xfrm>
          <a:custGeom>
            <a:avLst/>
            <a:gdLst/>
            <a:ahLst/>
            <a:rect l="l" t="t" r="r" b="b"/>
            <a:pathLst>
              <a:path w="21600" h="21600">
                <a:moveTo>
                  <a:pt x="0" y="0"/>
                </a:moveTo>
                <a:lnTo>
                  <a:pt x="21600" y="21600"/>
                </a:lnTo>
              </a:path>
            </a:pathLst>
          </a:custGeom>
          <a:noFill/>
          <a:ln>
            <a:solidFill>
              <a:srgbClr val="ed7d31"/>
            </a:solidFill>
            <a:tailEnd len="med" type="triangle" w="med"/>
          </a:ln>
          <a:effectLst>
            <a:outerShdw blurRad="40000" dir="5400000" dist="23040" rotWithShape="0">
              <a:srgbClr val="000000">
                <a:alpha val="35000"/>
              </a:srgbClr>
            </a:outerShdw>
          </a:effectLst>
        </p:spPr>
        <p:style>
          <a:lnRef idx="3">
            <a:schemeClr val="accent2"/>
          </a:lnRef>
          <a:fillRef idx="0">
            <a:schemeClr val="accent2"/>
          </a:fillRef>
          <a:effectRef idx="2">
            <a:schemeClr val="accent2"/>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3800" cy="13237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400" spc="-1" strike="noStrike">
                <a:solidFill>
                  <a:srgbClr val="000000"/>
                </a:solidFill>
                <a:latin typeface="Calibri"/>
                <a:ea typeface="DejaVu Sans"/>
              </a:rPr>
              <a:t>Analysis of /api/bookPilot</a:t>
            </a:r>
            <a:endParaRPr b="0" lang="en-GB" sz="4400" spc="-1" strike="noStrike">
              <a:latin typeface="Arial"/>
            </a:endParaRPr>
          </a:p>
        </p:txBody>
      </p:sp>
      <p:sp>
        <p:nvSpPr>
          <p:cNvPr id="98" name="CustomShape 2"/>
          <p:cNvSpPr/>
          <p:nvPr/>
        </p:nvSpPr>
        <p:spPr>
          <a:xfrm>
            <a:off x="180000" y="1620000"/>
            <a:ext cx="11878560" cy="3672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After extensive discussion with the shipping team, we believe that the design of /api/bookPilot is in a state where both parties know what to expect from one another.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One of the major flaws of our endpoint’s design is that the shipping team are required to have a berth booking ready before attempting to make a booking for a pilot. In a real-world scenario, it would be more ideal to have a pilot booked before the berth – what good would a berth without a pilot be?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A possible solution, though adding slight complexity, would be to have an order placed when /api/bookPilot is called (with a pilot assigned) without a berth assigned. Once the shipping team have secured a berth, they could then call another endpoint of ours, say /api/confirmBerth, which then adds the berth to the order and sets it to ‘CONFIRMED’ as opposed to simply ‘PLACED’. This solution feels quite hacky due to needing two endpoints to handle a single booking, but it is the best that we can come up with at the moment.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This flaw may be a non-issue, though we would need to talk with the shipping team once more to confirm this.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(Possibly) /api/callPilot</a:t>
            </a:r>
            <a:endParaRPr b="0" lang="en-GB" sz="4400" spc="-1" strike="noStrike">
              <a:latin typeface="Arial"/>
            </a:endParaRPr>
          </a:p>
        </p:txBody>
      </p:sp>
      <p:pic>
        <p:nvPicPr>
          <p:cNvPr id="100" name="Picture 4" descr="Text&#10;&#10;Description automatically generated"/>
          <p:cNvPicPr/>
          <p:nvPr/>
        </p:nvPicPr>
        <p:blipFill>
          <a:blip r:embed="rId1"/>
          <a:stretch/>
        </p:blipFill>
        <p:spPr>
          <a:xfrm>
            <a:off x="343800" y="1760040"/>
            <a:ext cx="2509200" cy="2367720"/>
          </a:xfrm>
          <a:prstGeom prst="rect">
            <a:avLst/>
          </a:prstGeom>
          <a:ln w="0">
            <a:noFill/>
          </a:ln>
        </p:spPr>
      </p:pic>
      <p:sp>
        <p:nvSpPr>
          <p:cNvPr id="101" name="CustomShape 2"/>
          <p:cNvSpPr/>
          <p:nvPr/>
        </p:nvSpPr>
        <p:spPr>
          <a:xfrm>
            <a:off x="3060000" y="1800000"/>
            <a:ext cx="8638560" cy="3672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000000"/>
                </a:solidFill>
                <a:latin typeface="Arial"/>
                <a:ea typeface="DejaVu Sans"/>
              </a:rPr>
              <a:t>/api/callPilot is an endpoint that is to be used by the Stevedore team so that they can call when they have completed their work with a ship and need it to be led out.</a:t>
            </a: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400" spc="-1" strike="noStrike">
                <a:solidFill>
                  <a:srgbClr val="000000"/>
                </a:solidFill>
                <a:latin typeface="Arial"/>
                <a:ea typeface="DejaVu Sans"/>
              </a:rPr>
              <a:t>Our current plan for this endpoint requires the berthId, lat, and lon so that the pilot knows where to go to retrieve the ship.</a:t>
            </a: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400" spc="-1" strike="noStrike">
                <a:solidFill>
                  <a:srgbClr val="000000"/>
                </a:solidFill>
                <a:latin typeface="Arial"/>
                <a:ea typeface="DejaVu Sans"/>
              </a:rPr>
              <a:t>A pilot ID is also required due to pilots having different training levels. Calling the pilot that originally led this ship in guarantees that they have the ability.</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60000" y="429840"/>
            <a:ext cx="11338920" cy="1369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4400" spc="-1" strike="noStrike">
                <a:solidFill>
                  <a:srgbClr val="000000"/>
                </a:solidFill>
                <a:latin typeface="Calibri"/>
                <a:ea typeface="DejaVu Sans"/>
              </a:rPr>
              <a:t>Which REST endpoints do we require from others?</a:t>
            </a:r>
            <a:endParaRPr b="0" lang="en-GB" sz="4400" spc="-1" strike="noStrike">
              <a:latin typeface="Arial"/>
            </a:endParaRPr>
          </a:p>
        </p:txBody>
      </p:sp>
      <p:sp>
        <p:nvSpPr>
          <p:cNvPr id="103" name="CustomShape 2"/>
          <p:cNvSpPr/>
          <p:nvPr/>
        </p:nvSpPr>
        <p:spPr>
          <a:xfrm>
            <a:off x="360000" y="1980000"/>
            <a:ext cx="11699280" cy="1771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800" spc="-1" strike="noStrike">
                <a:solidFill>
                  <a:srgbClr val="000000"/>
                </a:solidFill>
                <a:latin typeface="Arial"/>
                <a:ea typeface="DejaVu Sans"/>
              </a:rPr>
              <a:t>We require:</a:t>
            </a:r>
            <a:endParaRPr b="0" lang="en-GB" sz="2800" spc="-1" strike="noStrike">
              <a:latin typeface="Arial"/>
            </a:endParaRPr>
          </a:p>
          <a:p>
            <a:pPr>
              <a:lnSpc>
                <a:spcPct val="100000"/>
              </a:lnSpc>
            </a:pPr>
            <a:endParaRPr b="0" lang="en-GB" sz="2800" spc="-1" strike="noStrike">
              <a:latin typeface="Arial"/>
            </a:endParaRPr>
          </a:p>
          <a:p>
            <a:pPr>
              <a:lnSpc>
                <a:spcPct val="100000"/>
              </a:lnSpc>
            </a:pPr>
            <a:r>
              <a:rPr b="0" lang="en-GB" sz="2800" spc="-1" strike="noStrike">
                <a:solidFill>
                  <a:srgbClr val="000000"/>
                </a:solidFill>
                <a:latin typeface="Arial"/>
                <a:ea typeface="DejaVu Sans"/>
              </a:rPr>
              <a:t>- /api/shipArrived (from the Stevedore team)</a:t>
            </a: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12400" y="180000"/>
            <a:ext cx="12206880" cy="1282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4400" spc="-1" strike="noStrike">
                <a:solidFill>
                  <a:srgbClr val="000000"/>
                </a:solidFill>
                <a:latin typeface="Calibri Light"/>
                <a:ea typeface="DejaVu Sans"/>
              </a:rPr>
              <a:t>/api/shipArrived</a:t>
            </a:r>
            <a:endParaRPr b="0" lang="en-GB" sz="4400" spc="-1" strike="noStrike">
              <a:latin typeface="Arial"/>
            </a:endParaRPr>
          </a:p>
        </p:txBody>
      </p:sp>
      <p:sp>
        <p:nvSpPr>
          <p:cNvPr id="105" name="CustomShape 2"/>
          <p:cNvSpPr/>
          <p:nvPr/>
        </p:nvSpPr>
        <p:spPr>
          <a:xfrm>
            <a:off x="180360" y="1080360"/>
            <a:ext cx="12011400" cy="4517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600" spc="-1" strike="noStrike">
                <a:solidFill>
                  <a:srgbClr val="000000"/>
                </a:solidFill>
                <a:latin typeface="Arial"/>
                <a:ea typeface="DejaVu Sans"/>
              </a:rPr>
              <a:t>/api/shipArrived is an endpoint that the Stevedores would expose for us to tell them when a new ship has arrived and at which berth. </a:t>
            </a:r>
            <a:endParaRPr b="0" lang="en-GB" sz="2600" spc="-1" strike="noStrike">
              <a:latin typeface="Arial"/>
            </a:endParaRPr>
          </a:p>
          <a:p>
            <a:pPr>
              <a:lnSpc>
                <a:spcPct val="100000"/>
              </a:lnSpc>
            </a:pPr>
            <a:endParaRPr b="0" lang="en-GB" sz="2600" spc="-1" strike="noStrike">
              <a:latin typeface="Arial"/>
            </a:endParaRPr>
          </a:p>
          <a:p>
            <a:pPr>
              <a:lnSpc>
                <a:spcPct val="100000"/>
              </a:lnSpc>
            </a:pPr>
            <a:r>
              <a:rPr b="0" lang="en-GB" sz="2600" spc="-1" strike="noStrike">
                <a:solidFill>
                  <a:srgbClr val="000000"/>
                </a:solidFill>
                <a:latin typeface="Arial"/>
                <a:ea typeface="DejaVu Sans"/>
              </a:rPr>
              <a:t>We could give them the ‘ship id’, the ‘berth id’, and a ‘pilot id’.</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t>
            </a:r>
            <a:r>
              <a:rPr b="1" lang="en-GB" sz="2600" spc="-1" strike="noStrike">
                <a:solidFill>
                  <a:srgbClr val="000000"/>
                </a:solidFill>
                <a:latin typeface="Arial"/>
                <a:ea typeface="DejaVu Sans"/>
              </a:rPr>
              <a:t>Ship ID</a:t>
            </a:r>
            <a:r>
              <a:rPr b="0" lang="en-GB" sz="2600" spc="-1" strike="noStrike">
                <a:solidFill>
                  <a:srgbClr val="000000"/>
                </a:solidFill>
                <a:latin typeface="Arial"/>
                <a:ea typeface="DejaVu Sans"/>
              </a:rPr>
              <a:t>: used so that they can look up their booking with the Shipping team to find out how much cargo, waste, and whatever else needs to be dealt with; we don’t have that information.</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t>
            </a:r>
            <a:r>
              <a:rPr b="1" lang="en-GB" sz="2600" spc="-1" strike="noStrike">
                <a:solidFill>
                  <a:srgbClr val="000000"/>
                </a:solidFill>
                <a:latin typeface="Arial"/>
                <a:ea typeface="DejaVu Sans"/>
              </a:rPr>
              <a:t>Berth ID</a:t>
            </a:r>
            <a:r>
              <a:rPr b="0" lang="en-GB" sz="2600" spc="-1" strike="noStrike">
                <a:solidFill>
                  <a:srgbClr val="000000"/>
                </a:solidFill>
                <a:latin typeface="Arial"/>
                <a:ea typeface="DejaVu Sans"/>
              </a:rPr>
              <a:t>: needed so that they know which berth the ship has been brought in to. We may not </a:t>
            </a:r>
            <a:r>
              <a:rPr b="0" i="1" lang="en-GB" sz="2600" spc="-1" strike="noStrike">
                <a:solidFill>
                  <a:srgbClr val="000000"/>
                </a:solidFill>
                <a:latin typeface="Arial"/>
                <a:ea typeface="DejaVu Sans"/>
              </a:rPr>
              <a:t>need</a:t>
            </a:r>
            <a:r>
              <a:rPr b="0" lang="en-GB" sz="2600" spc="-1" strike="noStrike">
                <a:solidFill>
                  <a:srgbClr val="000000"/>
                </a:solidFill>
                <a:latin typeface="Arial"/>
                <a:ea typeface="DejaVu Sans"/>
              </a:rPr>
              <a:t> to give them a berth ID as they can also look it up with the booking via ship ID.</a:t>
            </a:r>
            <a:endParaRPr b="0" lang="en-GB" sz="2600" spc="-1" strike="noStrike">
              <a:latin typeface="Arial"/>
            </a:endParaRPr>
          </a:p>
          <a:p>
            <a:pPr>
              <a:lnSpc>
                <a:spcPct val="100000"/>
              </a:lnSpc>
            </a:pPr>
            <a:r>
              <a:rPr b="0" lang="en-GB" sz="2600" spc="-1" strike="noStrike">
                <a:solidFill>
                  <a:srgbClr val="000000"/>
                </a:solidFill>
                <a:latin typeface="Arial"/>
                <a:ea typeface="DejaVu Sans"/>
              </a:rPr>
              <a:t>- </a:t>
            </a:r>
            <a:r>
              <a:rPr b="1" lang="en-GB" sz="2600" spc="-1" strike="noStrike">
                <a:solidFill>
                  <a:srgbClr val="000000"/>
                </a:solidFill>
                <a:latin typeface="Arial"/>
                <a:ea typeface="DejaVu Sans"/>
              </a:rPr>
              <a:t>Pilot ID</a:t>
            </a:r>
            <a:r>
              <a:rPr b="0" lang="en-GB" sz="2600" spc="-1" strike="noStrike">
                <a:solidFill>
                  <a:srgbClr val="000000"/>
                </a:solidFill>
                <a:latin typeface="Arial"/>
                <a:ea typeface="DejaVu Sans"/>
              </a:rPr>
              <a:t>: If we do go with the API design of us exposing /api/callPilot, then they’ll need the same pilot to lead the ship out.</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65</TotalTime>
  <Application>LibreOffice/7.0.4.2$Linux_X86_64 LibreOffice_project/00$Build-2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2021-11-09T12:04:52Z</dcterms:created>
  <dc:creator/>
  <dc:description/>
  <dc:language>en-GB</dc:language>
  <cp:lastModifiedBy/>
  <dcterms:modified xsi:type="dcterms:W3CDTF">2021-11-11T13:59:33Z</dcterms:modified>
  <cp:revision>264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