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2" r:id="rId6"/>
    <p:sldId id="313" r:id="rId7"/>
    <p:sldId id="314" r:id="rId8"/>
    <p:sldId id="316" r:id="rId9"/>
    <p:sldId id="315" r:id="rId10"/>
    <p:sldId id="317" r:id="rId11"/>
    <p:sldId id="318" r:id="rId12"/>
    <p:sldId id="257" r:id="rId13"/>
    <p:sldId id="258" r:id="rId14"/>
    <p:sldId id="259" r:id="rId15"/>
    <p:sldId id="260" r:id="rId16"/>
    <p:sldId id="261" r:id="rId17"/>
    <p:sldId id="262" r:id="rId18"/>
    <p:sldId id="263" r:id="rId19"/>
    <p:sldId id="264" r:id="rId20"/>
    <p:sldId id="320" r:id="rId21"/>
    <p:sldId id="3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23:35:01.971"/>
    </inkml:context>
    <inkml:brush xml:id="br0">
      <inkml:brushProperty name="width" value="0.05" units="cm"/>
      <inkml:brushProperty name="height" value="0.05" units="cm"/>
    </inkml:brush>
  </inkml:definitions>
  <inkml:trace contextRef="#ctx0" brushRef="#br0">0 756 24575,'22'-75'0,"-16"57"0,1-1 0,1 1 0,1 0 0,0 0 0,1 1 0,1 0 0,1 1 0,21-24 0,31-45 0,-52 67 0,1 0 0,1 1 0,0 1 0,1 0 0,1 1 0,28-21 0,-3 9 0,79-41 0,81-25 0,-192 88 0,17-13 0,-29 12 0,-20 3 0,-163 4 0,172-6 0,21-4 0,23-3 0,24-1 0,26-5 0,-74 17 0,0 0 0,0 0 0,0 1 0,-1 0 0,1 0 0,0 1 0,0 0 0,0 0 0,-1 0 0,9 3 0,-13-4 0,0 1 0,0-1 0,-1 1 0,1-1 0,0 1 0,0 0 0,-1-1 0,1 1 0,0 0 0,-1-1 0,1 1 0,-1 0 0,1 0 0,-1 0 0,1 0 0,-1-1 0,0 1 0,1 0 0,-1 0 0,0 0 0,0 0 0,0 0 0,1 0 0,-1 0 0,0 0 0,-1 1 0,-8 33 0,-26 24 0,-29 33-1365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23:36:46.850"/>
    </inkml:context>
    <inkml:brush xml:id="br0">
      <inkml:brushProperty name="width" value="0.05" units="cm"/>
      <inkml:brushProperty name="height" value="0.05" units="cm"/>
    </inkml:brush>
  </inkml:definitions>
  <inkml:trace contextRef="#ctx0" brushRef="#br0">819 884 24575,'-23'-87'0,"16"64"0,-1 2 0,0-1 0,-2 1 0,0 1 0,-1 0 0,-1 0 0,-1 1 0,-24-27 0,-33-54 0,57 79 0,-2 0 0,0 2 0,0 0 0,-2 0 0,0 2 0,-32-25 0,4 9 0,-87-46 0,-88-30 0,210 104 0,-19-16 0,33 14 0,21 3 0,179 5 0,-188-7 0,-24-4 0,-25-4 0,-26-1 0,-30-7 0,83 21 0,0 0 0,-1 0 0,1 1 0,-1 0 0,1 0 0,0 1 0,-1 0 0,1 0 0,0 0 0,-10 4 0,16-4 0,-1-1 0,0 1 0,0 0 0,0-1 0,0 1 0,0 0 0,1-1 0,-1 1 0,0 0 0,1 0 0,-1 0 0,1 0 0,-1 0 0,0 0 0,1 0 0,0 0 0,-1 0 0,1 0 0,0 0 0,-1 0 0,1 0 0,0 0 0,0 0 0,0 0 0,0 0 0,0 2 0,10 38 0,29 27 0,31 40-1365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sr-Latn-RS" sz="8000" dirty="0"/>
              <a:t>Fizička simulacija igrice</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sr-Latn-RS" sz="2400" dirty="0">
                <a:solidFill>
                  <a:schemeClr val="tx1">
                    <a:lumMod val="85000"/>
                    <a:lumOff val="15000"/>
                  </a:schemeClr>
                </a:solidFill>
              </a:rPr>
              <a:t>SV 27</a:t>
            </a:r>
            <a:r>
              <a:rPr lang="en-US" dirty="0">
                <a:solidFill>
                  <a:schemeClr val="tx1">
                    <a:lumMod val="85000"/>
                    <a:lumOff val="15000"/>
                  </a:schemeClr>
                </a:solidFill>
              </a:rPr>
              <a:t>/2020</a:t>
            </a:r>
            <a:r>
              <a:rPr lang="sr-Latn-RS" dirty="0">
                <a:solidFill>
                  <a:schemeClr val="tx1">
                    <a:lumMod val="85000"/>
                    <a:lumOff val="15000"/>
                  </a:schemeClr>
                </a:solidFill>
              </a:rPr>
              <a:t> - </a:t>
            </a:r>
            <a:r>
              <a:rPr lang="sr-Latn-RS" sz="2400" dirty="0">
                <a:solidFill>
                  <a:schemeClr val="tx1">
                    <a:lumMod val="85000"/>
                    <a:lumOff val="15000"/>
                  </a:schemeClr>
                </a:solidFill>
              </a:rPr>
              <a:t>Nemanja Dutina</a:t>
            </a:r>
            <a:br>
              <a:rPr lang="sr-Latn-RS" sz="2400" dirty="0">
                <a:solidFill>
                  <a:schemeClr val="tx1">
                    <a:lumMod val="85000"/>
                    <a:lumOff val="15000"/>
                  </a:schemeClr>
                </a:solidFill>
              </a:rPr>
            </a:br>
            <a:r>
              <a:rPr lang="sr-Latn-RS" dirty="0">
                <a:solidFill>
                  <a:schemeClr val="tx1">
                    <a:lumMod val="85000"/>
                    <a:lumOff val="15000"/>
                  </a:schemeClr>
                </a:solidFill>
              </a:rPr>
              <a:t>SV 18/2020 - </a:t>
            </a:r>
            <a:r>
              <a:rPr lang="en-US" dirty="0">
                <a:solidFill>
                  <a:schemeClr val="tx1">
                    <a:lumMod val="85000"/>
                    <a:lumOff val="15000"/>
                  </a:schemeClr>
                </a:solidFill>
              </a:rPr>
              <a:t>Milica </a:t>
            </a:r>
            <a:r>
              <a:rPr lang="en-US" dirty="0" err="1">
                <a:solidFill>
                  <a:schemeClr val="tx1">
                    <a:lumMod val="85000"/>
                    <a:lumOff val="15000"/>
                  </a:schemeClr>
                </a:solidFill>
              </a:rPr>
              <a:t>Sladakovi</a:t>
            </a:r>
            <a:r>
              <a:rPr lang="sr-Latn-RS" dirty="0">
                <a:solidFill>
                  <a:schemeClr val="tx1">
                    <a:lumMod val="85000"/>
                    <a:lumOff val="15000"/>
                  </a:schemeClr>
                </a:solidFill>
              </a:rPr>
              <a:t>ć</a:t>
            </a:r>
            <a:endParaRPr lang="en-US"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14A7-2158-4D95-A5BE-7266D413D9E6}"/>
              </a:ext>
            </a:extLst>
          </p:cNvPr>
          <p:cNvSpPr>
            <a:spLocks noGrp="1"/>
          </p:cNvSpPr>
          <p:nvPr>
            <p:ph type="title"/>
          </p:nvPr>
        </p:nvSpPr>
        <p:spPr/>
        <p:txBody>
          <a:bodyPr/>
          <a:lstStyle/>
          <a:p>
            <a:pPr algn="ctr"/>
            <a:r>
              <a:rPr lang="sr-Latn-RS" dirty="0"/>
              <a:t>1. DETEKCIJA KOLIZIJA</a:t>
            </a:r>
          </a:p>
        </p:txBody>
      </p:sp>
      <p:sp>
        <p:nvSpPr>
          <p:cNvPr id="4" name="TextBox 3">
            <a:extLst>
              <a:ext uri="{FF2B5EF4-FFF2-40B4-BE49-F238E27FC236}">
                <a16:creationId xmlns:a16="http://schemas.microsoft.com/office/drawing/2014/main" id="{EDE7C8D6-E2AB-4C56-9EF3-67BE63D4F4F1}"/>
              </a:ext>
            </a:extLst>
          </p:cNvPr>
          <p:cNvSpPr txBox="1"/>
          <p:nvPr/>
        </p:nvSpPr>
        <p:spPr>
          <a:xfrm>
            <a:off x="2876365" y="1854416"/>
            <a:ext cx="6433354" cy="1446550"/>
          </a:xfrm>
          <a:prstGeom prst="rect">
            <a:avLst/>
          </a:prstGeom>
          <a:noFill/>
        </p:spPr>
        <p:txBody>
          <a:bodyPr wrap="square" rtlCol="0">
            <a:spAutoFit/>
          </a:bodyPr>
          <a:lstStyle/>
          <a:p>
            <a:pPr algn="ctr"/>
            <a:r>
              <a:rPr lang="sr-Latn-RS" sz="2200" dirty="0"/>
              <a:t>Detekcija kolizija predstavlja proces otkrivanja kolizija i sastoji se iz dve faze: </a:t>
            </a:r>
          </a:p>
          <a:p>
            <a:pPr marL="342900" indent="-342900" algn="ctr">
              <a:buAutoNum type="arabicPeriod"/>
            </a:pPr>
            <a:r>
              <a:rPr lang="sr-Latn-RS" sz="2200" i="1" dirty="0">
                <a:solidFill>
                  <a:srgbClr val="FF0000"/>
                </a:solidFill>
              </a:rPr>
              <a:t>Broad phase</a:t>
            </a:r>
          </a:p>
          <a:p>
            <a:pPr marL="342900" indent="-342900" algn="ctr">
              <a:buAutoNum type="arabicPeriod"/>
            </a:pPr>
            <a:r>
              <a:rPr lang="sr-Latn-RS" sz="2200" i="1" dirty="0">
                <a:solidFill>
                  <a:srgbClr val="FF0000"/>
                </a:solidFill>
              </a:rPr>
              <a:t>Narrow phase</a:t>
            </a:r>
            <a:endParaRPr lang="sr-Latn-RS" sz="2200" dirty="0">
              <a:solidFill>
                <a:srgbClr val="FF0000"/>
              </a:solidFill>
            </a:endParaRPr>
          </a:p>
        </p:txBody>
      </p:sp>
      <p:sp>
        <p:nvSpPr>
          <p:cNvPr id="5" name="TextBox 4">
            <a:extLst>
              <a:ext uri="{FF2B5EF4-FFF2-40B4-BE49-F238E27FC236}">
                <a16:creationId xmlns:a16="http://schemas.microsoft.com/office/drawing/2014/main" id="{6909024A-D7B4-46C6-95B8-E999A4CF9FB2}"/>
              </a:ext>
            </a:extLst>
          </p:cNvPr>
          <p:cNvSpPr txBox="1"/>
          <p:nvPr/>
        </p:nvSpPr>
        <p:spPr>
          <a:xfrm>
            <a:off x="745724" y="3728621"/>
            <a:ext cx="4261282" cy="1446550"/>
          </a:xfrm>
          <a:prstGeom prst="rect">
            <a:avLst/>
          </a:prstGeom>
          <a:noFill/>
        </p:spPr>
        <p:txBody>
          <a:bodyPr wrap="square" rtlCol="0">
            <a:spAutoFit/>
          </a:bodyPr>
          <a:lstStyle/>
          <a:p>
            <a:r>
              <a:rPr lang="sr-Latn-RS" sz="2200" i="1" dirty="0">
                <a:solidFill>
                  <a:srgbClr val="FF0000"/>
                </a:solidFill>
              </a:rPr>
              <a:t>Broad phase </a:t>
            </a:r>
            <a:r>
              <a:rPr lang="sr-Latn-RS" sz="2200" dirty="0"/>
              <a:t>je faza detekcije kolizije u kojoj otkrivamo parove objekata koji su u potencijalnoj koliziji.</a:t>
            </a:r>
            <a:endParaRPr lang="sr-Latn-RS" sz="2200" i="1" dirty="0"/>
          </a:p>
        </p:txBody>
      </p:sp>
      <p:sp>
        <p:nvSpPr>
          <p:cNvPr id="6" name="TextBox 5">
            <a:extLst>
              <a:ext uri="{FF2B5EF4-FFF2-40B4-BE49-F238E27FC236}">
                <a16:creationId xmlns:a16="http://schemas.microsoft.com/office/drawing/2014/main" id="{6FF6AE2B-D584-49B1-9D73-CCA137701D4C}"/>
              </a:ext>
            </a:extLst>
          </p:cNvPr>
          <p:cNvSpPr txBox="1"/>
          <p:nvPr/>
        </p:nvSpPr>
        <p:spPr>
          <a:xfrm>
            <a:off x="6757386" y="3728621"/>
            <a:ext cx="4261282" cy="1446550"/>
          </a:xfrm>
          <a:prstGeom prst="rect">
            <a:avLst/>
          </a:prstGeom>
          <a:noFill/>
        </p:spPr>
        <p:txBody>
          <a:bodyPr wrap="square" rtlCol="0">
            <a:spAutoFit/>
          </a:bodyPr>
          <a:lstStyle/>
          <a:p>
            <a:pPr algn="r"/>
            <a:r>
              <a:rPr lang="sr-Latn-RS" sz="2200" i="1" dirty="0">
                <a:solidFill>
                  <a:srgbClr val="FF0000"/>
                </a:solidFill>
              </a:rPr>
              <a:t>Narrow phase </a:t>
            </a:r>
            <a:r>
              <a:rPr lang="sr-Latn-RS" sz="2200" dirty="0"/>
              <a:t>je faza detekcije kolizije u kojoj proveravamo da li su potencijalni parovi objekata stvarno u koliziji.</a:t>
            </a:r>
            <a:endParaRPr lang="sr-Latn-RS" sz="2200" i="1" dirty="0"/>
          </a:p>
        </p:txBody>
      </p:sp>
    </p:spTree>
    <p:extLst>
      <p:ext uri="{BB962C8B-B14F-4D97-AF65-F5344CB8AC3E}">
        <p14:creationId xmlns:p14="http://schemas.microsoft.com/office/powerpoint/2010/main" val="385061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1963-B611-4C9B-B4B8-F547C84583D4}"/>
              </a:ext>
            </a:extLst>
          </p:cNvPr>
          <p:cNvSpPr>
            <a:spLocks noGrp="1"/>
          </p:cNvSpPr>
          <p:nvPr>
            <p:ph type="title"/>
          </p:nvPr>
        </p:nvSpPr>
        <p:spPr/>
        <p:txBody>
          <a:bodyPr/>
          <a:lstStyle/>
          <a:p>
            <a:pPr algn="ctr"/>
            <a:r>
              <a:rPr lang="sr-Latn-RS" dirty="0"/>
              <a:t>1.1. BROAD PHASE</a:t>
            </a:r>
          </a:p>
        </p:txBody>
      </p:sp>
      <p:sp>
        <p:nvSpPr>
          <p:cNvPr id="3" name="TextBox 2">
            <a:extLst>
              <a:ext uri="{FF2B5EF4-FFF2-40B4-BE49-F238E27FC236}">
                <a16:creationId xmlns:a16="http://schemas.microsoft.com/office/drawing/2014/main" id="{52B29883-5862-40C2-8ACB-25178A301642}"/>
              </a:ext>
            </a:extLst>
          </p:cNvPr>
          <p:cNvSpPr txBox="1"/>
          <p:nvPr/>
        </p:nvSpPr>
        <p:spPr>
          <a:xfrm>
            <a:off x="674702" y="1845950"/>
            <a:ext cx="10842595" cy="430887"/>
          </a:xfrm>
          <a:prstGeom prst="rect">
            <a:avLst/>
          </a:prstGeom>
          <a:noFill/>
        </p:spPr>
        <p:txBody>
          <a:bodyPr wrap="square" rtlCol="0">
            <a:spAutoFit/>
          </a:bodyPr>
          <a:lstStyle/>
          <a:p>
            <a:pPr algn="ctr"/>
            <a:r>
              <a:rPr lang="sr-Latn-RS" sz="2200" dirty="0"/>
              <a:t>Ova faza podrazumeva pronalazak parova objekata koji se potencijalno nalaze u koliziji.</a:t>
            </a:r>
            <a:r>
              <a:rPr lang="sr-Latn-RS" dirty="0"/>
              <a:t> </a:t>
            </a:r>
          </a:p>
        </p:txBody>
      </p:sp>
      <p:sp>
        <p:nvSpPr>
          <p:cNvPr id="4" name="TextBox 3">
            <a:extLst>
              <a:ext uri="{FF2B5EF4-FFF2-40B4-BE49-F238E27FC236}">
                <a16:creationId xmlns:a16="http://schemas.microsoft.com/office/drawing/2014/main" id="{7F063C20-B597-4FAA-8D10-591D167E1CCD}"/>
              </a:ext>
            </a:extLst>
          </p:cNvPr>
          <p:cNvSpPr txBox="1"/>
          <p:nvPr/>
        </p:nvSpPr>
        <p:spPr>
          <a:xfrm>
            <a:off x="976544" y="2627790"/>
            <a:ext cx="4962617" cy="1107996"/>
          </a:xfrm>
          <a:prstGeom prst="rect">
            <a:avLst/>
          </a:prstGeom>
          <a:noFill/>
        </p:spPr>
        <p:txBody>
          <a:bodyPr wrap="square" rtlCol="0">
            <a:spAutoFit/>
          </a:bodyPr>
          <a:lstStyle/>
          <a:p>
            <a:r>
              <a:rPr lang="sr-Latn-RS" sz="2200" dirty="0"/>
              <a:t>Za otkrivanje potencijalnih kolizija, koristili smo Axis-Aligned Bounding Box (AABB) mehanizam.</a:t>
            </a:r>
          </a:p>
        </p:txBody>
      </p:sp>
      <p:pic>
        <p:nvPicPr>
          <p:cNvPr id="6" name="Picture 5">
            <a:extLst>
              <a:ext uri="{FF2B5EF4-FFF2-40B4-BE49-F238E27FC236}">
                <a16:creationId xmlns:a16="http://schemas.microsoft.com/office/drawing/2014/main" id="{8AB70EE0-AA42-4336-97A1-B47D78308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272" y="2385428"/>
            <a:ext cx="2512983" cy="2035711"/>
          </a:xfrm>
          <a:prstGeom prst="rect">
            <a:avLst/>
          </a:prstGeom>
        </p:spPr>
      </p:pic>
      <p:sp>
        <p:nvSpPr>
          <p:cNvPr id="7" name="TextBox 6">
            <a:extLst>
              <a:ext uri="{FF2B5EF4-FFF2-40B4-BE49-F238E27FC236}">
                <a16:creationId xmlns:a16="http://schemas.microsoft.com/office/drawing/2014/main" id="{A19EE4C1-8646-45D3-B9EC-399744BBC3FA}"/>
              </a:ext>
            </a:extLst>
          </p:cNvPr>
          <p:cNvSpPr txBox="1"/>
          <p:nvPr/>
        </p:nvSpPr>
        <p:spPr>
          <a:xfrm>
            <a:off x="586296" y="4705647"/>
            <a:ext cx="10705730" cy="923330"/>
          </a:xfrm>
          <a:prstGeom prst="rect">
            <a:avLst/>
          </a:prstGeom>
          <a:noFill/>
        </p:spPr>
        <p:txBody>
          <a:bodyPr wrap="square" rtlCol="0">
            <a:spAutoFit/>
          </a:bodyPr>
          <a:lstStyle/>
          <a:p>
            <a:pPr algn="ctr"/>
            <a:r>
              <a:rPr lang="sr-Latn-RS" dirty="0"/>
              <a:t>Ovaj mehanizam podrazumeva pronalazak minimalnog pravougaonika koji u sebi sadrži svaki objekat, te se potencijalne kolizije proveravaju koristeći novonapravljene pravougaonike. Provera da li se dva pravougaonika seku, mnogo je lakša od provere za komplikovanije oblike, te se samim tim provera olakšava.</a:t>
            </a:r>
          </a:p>
        </p:txBody>
      </p:sp>
    </p:spTree>
    <p:extLst>
      <p:ext uri="{BB962C8B-B14F-4D97-AF65-F5344CB8AC3E}">
        <p14:creationId xmlns:p14="http://schemas.microsoft.com/office/powerpoint/2010/main" val="213458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CF2-2673-49C1-B315-75C2C5AEEC23}"/>
              </a:ext>
            </a:extLst>
          </p:cNvPr>
          <p:cNvSpPr>
            <a:spLocks noGrp="1"/>
          </p:cNvSpPr>
          <p:nvPr>
            <p:ph type="title"/>
          </p:nvPr>
        </p:nvSpPr>
        <p:spPr/>
        <p:txBody>
          <a:bodyPr/>
          <a:lstStyle/>
          <a:p>
            <a:pPr algn="ctr"/>
            <a:r>
              <a:rPr lang="sr-Latn-RS" dirty="0"/>
              <a:t>1.1.1. SWEEP AND PRUNE</a:t>
            </a:r>
          </a:p>
        </p:txBody>
      </p:sp>
      <p:sp>
        <p:nvSpPr>
          <p:cNvPr id="3" name="TextBox 2">
            <a:extLst>
              <a:ext uri="{FF2B5EF4-FFF2-40B4-BE49-F238E27FC236}">
                <a16:creationId xmlns:a16="http://schemas.microsoft.com/office/drawing/2014/main" id="{096EFD23-5ED0-491A-B9BF-94E98B238B2F}"/>
              </a:ext>
            </a:extLst>
          </p:cNvPr>
          <p:cNvSpPr txBox="1"/>
          <p:nvPr/>
        </p:nvSpPr>
        <p:spPr>
          <a:xfrm>
            <a:off x="1621652" y="1850111"/>
            <a:ext cx="8948691" cy="923330"/>
          </a:xfrm>
          <a:prstGeom prst="rect">
            <a:avLst/>
          </a:prstGeom>
          <a:noFill/>
        </p:spPr>
        <p:txBody>
          <a:bodyPr wrap="square" rtlCol="0">
            <a:spAutoFit/>
          </a:bodyPr>
          <a:lstStyle/>
          <a:p>
            <a:pPr algn="ctr"/>
            <a:r>
              <a:rPr lang="sr-Latn-RS" dirty="0"/>
              <a:t>Uvođenjem AABB sistema smo umnogome olakšali proces traženja potencijalnih kolizija. Međutim, ovaj proces još uvek podrazumeva provere za svaka dva AABB objekta, što je dosta spor proces.</a:t>
            </a:r>
          </a:p>
        </p:txBody>
      </p:sp>
      <p:sp>
        <p:nvSpPr>
          <p:cNvPr id="4" name="TextBox 3">
            <a:extLst>
              <a:ext uri="{FF2B5EF4-FFF2-40B4-BE49-F238E27FC236}">
                <a16:creationId xmlns:a16="http://schemas.microsoft.com/office/drawing/2014/main" id="{80A523F0-13FA-441C-8E31-C27ADA12D3CE}"/>
              </a:ext>
            </a:extLst>
          </p:cNvPr>
          <p:cNvSpPr txBox="1"/>
          <p:nvPr/>
        </p:nvSpPr>
        <p:spPr>
          <a:xfrm>
            <a:off x="1848033" y="5450889"/>
            <a:ext cx="8495931" cy="923330"/>
          </a:xfrm>
          <a:prstGeom prst="rect">
            <a:avLst/>
          </a:prstGeom>
          <a:noFill/>
        </p:spPr>
        <p:txBody>
          <a:bodyPr wrap="square" rtlCol="0">
            <a:spAutoFit/>
          </a:bodyPr>
          <a:lstStyle/>
          <a:p>
            <a:pPr algn="ctr"/>
            <a:r>
              <a:rPr lang="sr-Latn-RS" dirty="0"/>
              <a:t>Proces ubrzavamo algoritmom za podelu prostora koji nazivamo </a:t>
            </a:r>
            <a:r>
              <a:rPr lang="sr-Latn-RS" i="1" dirty="0"/>
              <a:t>sweep and prune.</a:t>
            </a:r>
            <a:r>
              <a:rPr lang="sr-Latn-RS" dirty="0"/>
              <a:t> Ovaj algoritam podrazumeva podelu prostora na intervale u kojima se nalaze pojedinačni objekti, te proveru kolizije samo ukoliko se intervali nekih objekata seku.</a:t>
            </a:r>
            <a:endParaRPr lang="sr-Latn-RS" i="1" dirty="0"/>
          </a:p>
        </p:txBody>
      </p:sp>
      <p:pic>
        <p:nvPicPr>
          <p:cNvPr id="6" name="Picture 5">
            <a:extLst>
              <a:ext uri="{FF2B5EF4-FFF2-40B4-BE49-F238E27FC236}">
                <a16:creationId xmlns:a16="http://schemas.microsoft.com/office/drawing/2014/main" id="{6AD35671-EE64-4593-88C0-3971B0AC2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881" y="2773441"/>
            <a:ext cx="5354238" cy="2773085"/>
          </a:xfrm>
          <a:prstGeom prst="rect">
            <a:avLst/>
          </a:prstGeom>
        </p:spPr>
      </p:pic>
    </p:spTree>
    <p:extLst>
      <p:ext uri="{BB962C8B-B14F-4D97-AF65-F5344CB8AC3E}">
        <p14:creationId xmlns:p14="http://schemas.microsoft.com/office/powerpoint/2010/main" val="197912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EECD-BB76-4E01-B750-D08536B2F76C}"/>
              </a:ext>
            </a:extLst>
          </p:cNvPr>
          <p:cNvSpPr>
            <a:spLocks noGrp="1"/>
          </p:cNvSpPr>
          <p:nvPr>
            <p:ph type="title"/>
          </p:nvPr>
        </p:nvSpPr>
        <p:spPr/>
        <p:txBody>
          <a:bodyPr/>
          <a:lstStyle/>
          <a:p>
            <a:pPr algn="ctr"/>
            <a:r>
              <a:rPr lang="sr-Latn-RS" dirty="0"/>
              <a:t>1.2. NARROW PHASE</a:t>
            </a:r>
          </a:p>
        </p:txBody>
      </p:sp>
      <p:sp>
        <p:nvSpPr>
          <p:cNvPr id="4" name="TextBox 3">
            <a:extLst>
              <a:ext uri="{FF2B5EF4-FFF2-40B4-BE49-F238E27FC236}">
                <a16:creationId xmlns:a16="http://schemas.microsoft.com/office/drawing/2014/main" id="{551FA6C6-AA1A-47EA-BBD9-81CF722F1022}"/>
              </a:ext>
            </a:extLst>
          </p:cNvPr>
          <p:cNvSpPr txBox="1"/>
          <p:nvPr/>
        </p:nvSpPr>
        <p:spPr>
          <a:xfrm>
            <a:off x="1555072" y="1823031"/>
            <a:ext cx="9081856" cy="923330"/>
          </a:xfrm>
          <a:prstGeom prst="rect">
            <a:avLst/>
          </a:prstGeom>
          <a:noFill/>
        </p:spPr>
        <p:txBody>
          <a:bodyPr wrap="square" rtlCol="0">
            <a:spAutoFit/>
          </a:bodyPr>
          <a:lstStyle/>
          <a:p>
            <a:pPr algn="ctr"/>
            <a:r>
              <a:rPr lang="sr-Latn-RS" sz="1800" dirty="0"/>
              <a:t>Ova faza podrazumeva proveru kolizije za svaki od parova objekata koji se potencijalno nalaze u koliziji.</a:t>
            </a:r>
            <a:r>
              <a:rPr lang="sr-Latn-RS" dirty="0"/>
              <a:t> </a:t>
            </a:r>
          </a:p>
          <a:p>
            <a:endParaRPr lang="sr-Latn-RS" dirty="0"/>
          </a:p>
        </p:txBody>
      </p:sp>
      <p:sp>
        <p:nvSpPr>
          <p:cNvPr id="5" name="TextBox 4">
            <a:extLst>
              <a:ext uri="{FF2B5EF4-FFF2-40B4-BE49-F238E27FC236}">
                <a16:creationId xmlns:a16="http://schemas.microsoft.com/office/drawing/2014/main" id="{7663C29F-C1CE-4C8D-847A-0E742EFDA675}"/>
              </a:ext>
            </a:extLst>
          </p:cNvPr>
          <p:cNvSpPr txBox="1"/>
          <p:nvPr/>
        </p:nvSpPr>
        <p:spPr>
          <a:xfrm>
            <a:off x="1493115" y="2608597"/>
            <a:ext cx="6461463" cy="3139321"/>
          </a:xfrm>
          <a:prstGeom prst="rect">
            <a:avLst/>
          </a:prstGeom>
          <a:noFill/>
        </p:spPr>
        <p:txBody>
          <a:bodyPr wrap="square" rtlCol="0">
            <a:spAutoFit/>
          </a:bodyPr>
          <a:lstStyle/>
          <a:p>
            <a:pPr algn="ctr"/>
            <a:r>
              <a:rPr lang="sr-Latn-RS" sz="2200" dirty="0"/>
              <a:t>Faza je podeljena na tri slučaja: </a:t>
            </a:r>
          </a:p>
          <a:p>
            <a:pPr algn="ctr"/>
            <a:endParaRPr lang="sr-Latn-RS" sz="2200" dirty="0"/>
          </a:p>
          <a:p>
            <a:pPr algn="ctr"/>
            <a:r>
              <a:rPr lang="sr-Latn-RS" sz="2200" b="1" dirty="0"/>
              <a:t>1.2.1. Duž na krug </a:t>
            </a:r>
            <a:r>
              <a:rPr lang="sr-Latn-RS" sz="2200" dirty="0"/>
              <a:t>– provera da li krug i duž imaju zajedničku tačku rešavanjem sistema jednačina</a:t>
            </a:r>
          </a:p>
          <a:p>
            <a:pPr algn="ctr"/>
            <a:endParaRPr lang="sr-Latn-RS" sz="2200" dirty="0"/>
          </a:p>
          <a:p>
            <a:pPr algn="ctr"/>
            <a:r>
              <a:rPr lang="sr-Latn-RS" sz="2200" b="1" dirty="0"/>
              <a:t>1.2.2. Krug na krug </a:t>
            </a:r>
            <a:r>
              <a:rPr lang="sr-Latn-RS" sz="2200" dirty="0"/>
              <a:t>– provera da li se centri krugova nalaze na manjoj udaljenosti od zbira poluprečnika</a:t>
            </a:r>
          </a:p>
          <a:p>
            <a:pPr algn="ctr"/>
            <a:endParaRPr lang="sr-Latn-RS" sz="2200" dirty="0"/>
          </a:p>
          <a:p>
            <a:pPr algn="ctr"/>
            <a:r>
              <a:rPr lang="sr-Latn-RS" sz="2200" b="1" dirty="0"/>
              <a:t>1.2.3. Poligon na krug </a:t>
            </a:r>
            <a:r>
              <a:rPr lang="sr-Latn-RS" sz="2200" dirty="0"/>
              <a:t>– GJK + EPA algoritam</a:t>
            </a:r>
            <a:endParaRPr lang="sr-Latn-RS" sz="2200" b="1" dirty="0"/>
          </a:p>
        </p:txBody>
      </p:sp>
      <p:pic>
        <p:nvPicPr>
          <p:cNvPr id="7" name="Picture 6">
            <a:extLst>
              <a:ext uri="{FF2B5EF4-FFF2-40B4-BE49-F238E27FC236}">
                <a16:creationId xmlns:a16="http://schemas.microsoft.com/office/drawing/2014/main" id="{B5D1940B-DC8A-4A69-98E8-9940FC00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490" y="3429000"/>
            <a:ext cx="3484300" cy="2633482"/>
          </a:xfrm>
          <a:prstGeom prst="rect">
            <a:avLst/>
          </a:prstGeom>
        </p:spPr>
      </p:pic>
      <p:cxnSp>
        <p:nvCxnSpPr>
          <p:cNvPr id="10" name="Straight Connector 9">
            <a:extLst>
              <a:ext uri="{FF2B5EF4-FFF2-40B4-BE49-F238E27FC236}">
                <a16:creationId xmlns:a16="http://schemas.microsoft.com/office/drawing/2014/main" id="{6BBAA242-7682-4A65-9C7B-9C9D70C82B4C}"/>
              </a:ext>
            </a:extLst>
          </p:cNvPr>
          <p:cNvCxnSpPr>
            <a:cxnSpLocks/>
          </p:cNvCxnSpPr>
          <p:nvPr/>
        </p:nvCxnSpPr>
        <p:spPr>
          <a:xfrm>
            <a:off x="9339309" y="4710347"/>
            <a:ext cx="14169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5F0AFF-5017-46A4-8582-DE8486EAC374}"/>
              </a:ext>
            </a:extLst>
          </p:cNvPr>
          <p:cNvCxnSpPr>
            <a:cxnSpLocks/>
          </p:cNvCxnSpPr>
          <p:nvPr/>
        </p:nvCxnSpPr>
        <p:spPr>
          <a:xfrm flipV="1">
            <a:off x="9339309" y="3774127"/>
            <a:ext cx="683580" cy="93622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DEC1370-9889-462A-83F2-1B0DABB34E8D}"/>
              </a:ext>
            </a:extLst>
          </p:cNvPr>
          <p:cNvCxnSpPr/>
          <p:nvPr/>
        </p:nvCxnSpPr>
        <p:spPr>
          <a:xfrm>
            <a:off x="10022889" y="3774127"/>
            <a:ext cx="733373" cy="9362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BB3166-1CAE-4905-9D2D-0FE8DCD72F5D}"/>
              </a:ext>
            </a:extLst>
          </p:cNvPr>
          <p:cNvSpPr txBox="1"/>
          <p:nvPr/>
        </p:nvSpPr>
        <p:spPr>
          <a:xfrm>
            <a:off x="9126751" y="4618013"/>
            <a:ext cx="425116" cy="369332"/>
          </a:xfrm>
          <a:prstGeom prst="rect">
            <a:avLst/>
          </a:prstGeom>
          <a:noFill/>
        </p:spPr>
        <p:txBody>
          <a:bodyPr wrap="none" rtlCol="0">
            <a:spAutoFit/>
          </a:bodyPr>
          <a:lstStyle/>
          <a:p>
            <a:r>
              <a:rPr lang="sr-Latn-RS" dirty="0"/>
              <a:t>C1</a:t>
            </a:r>
          </a:p>
        </p:txBody>
      </p:sp>
      <p:sp>
        <p:nvSpPr>
          <p:cNvPr id="29" name="TextBox 28">
            <a:extLst>
              <a:ext uri="{FF2B5EF4-FFF2-40B4-BE49-F238E27FC236}">
                <a16:creationId xmlns:a16="http://schemas.microsoft.com/office/drawing/2014/main" id="{43D61234-2187-4A94-B6A2-1A59A4334475}"/>
              </a:ext>
            </a:extLst>
          </p:cNvPr>
          <p:cNvSpPr txBox="1"/>
          <p:nvPr/>
        </p:nvSpPr>
        <p:spPr>
          <a:xfrm>
            <a:off x="10543704" y="4672336"/>
            <a:ext cx="425116" cy="369332"/>
          </a:xfrm>
          <a:prstGeom prst="rect">
            <a:avLst/>
          </a:prstGeom>
          <a:noFill/>
        </p:spPr>
        <p:txBody>
          <a:bodyPr wrap="none" rtlCol="0">
            <a:spAutoFit/>
          </a:bodyPr>
          <a:lstStyle/>
          <a:p>
            <a:r>
              <a:rPr lang="sr-Latn-RS" dirty="0"/>
              <a:t>C2</a:t>
            </a:r>
          </a:p>
        </p:txBody>
      </p:sp>
      <p:sp>
        <p:nvSpPr>
          <p:cNvPr id="30" name="TextBox 29">
            <a:extLst>
              <a:ext uri="{FF2B5EF4-FFF2-40B4-BE49-F238E27FC236}">
                <a16:creationId xmlns:a16="http://schemas.microsoft.com/office/drawing/2014/main" id="{58BDD0F6-13F4-4B11-8422-0983CDEEED0E}"/>
              </a:ext>
            </a:extLst>
          </p:cNvPr>
          <p:cNvSpPr txBox="1"/>
          <p:nvPr/>
        </p:nvSpPr>
        <p:spPr>
          <a:xfrm>
            <a:off x="9360949" y="3891452"/>
            <a:ext cx="381836" cy="369332"/>
          </a:xfrm>
          <a:prstGeom prst="rect">
            <a:avLst/>
          </a:prstGeom>
          <a:noFill/>
        </p:spPr>
        <p:txBody>
          <a:bodyPr wrap="none" rtlCol="0">
            <a:spAutoFit/>
          </a:bodyPr>
          <a:lstStyle/>
          <a:p>
            <a:r>
              <a:rPr lang="sr-Latn-RS" dirty="0"/>
              <a:t>r1</a:t>
            </a:r>
          </a:p>
        </p:txBody>
      </p:sp>
      <p:sp>
        <p:nvSpPr>
          <p:cNvPr id="31" name="TextBox 30">
            <a:extLst>
              <a:ext uri="{FF2B5EF4-FFF2-40B4-BE49-F238E27FC236}">
                <a16:creationId xmlns:a16="http://schemas.microsoft.com/office/drawing/2014/main" id="{B460EB6F-0EFE-4E9B-A896-41D950B00DA5}"/>
              </a:ext>
            </a:extLst>
          </p:cNvPr>
          <p:cNvSpPr txBox="1"/>
          <p:nvPr/>
        </p:nvSpPr>
        <p:spPr>
          <a:xfrm>
            <a:off x="10374426" y="3885401"/>
            <a:ext cx="381836" cy="369332"/>
          </a:xfrm>
          <a:prstGeom prst="rect">
            <a:avLst/>
          </a:prstGeom>
          <a:noFill/>
        </p:spPr>
        <p:txBody>
          <a:bodyPr wrap="none" rtlCol="0">
            <a:spAutoFit/>
          </a:bodyPr>
          <a:lstStyle/>
          <a:p>
            <a:r>
              <a:rPr lang="sr-Latn-RS" dirty="0"/>
              <a:t>r2</a:t>
            </a:r>
          </a:p>
        </p:txBody>
      </p:sp>
    </p:spTree>
    <p:extLst>
      <p:ext uri="{BB962C8B-B14F-4D97-AF65-F5344CB8AC3E}">
        <p14:creationId xmlns:p14="http://schemas.microsoft.com/office/powerpoint/2010/main" val="19591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9693-5C57-437C-93D7-4A1082741393}"/>
              </a:ext>
            </a:extLst>
          </p:cNvPr>
          <p:cNvSpPr>
            <a:spLocks noGrp="1"/>
          </p:cNvSpPr>
          <p:nvPr>
            <p:ph type="title"/>
          </p:nvPr>
        </p:nvSpPr>
        <p:spPr>
          <a:xfrm>
            <a:off x="838200" y="365125"/>
            <a:ext cx="10782670" cy="1325563"/>
          </a:xfrm>
        </p:spPr>
        <p:txBody>
          <a:bodyPr>
            <a:normAutofit fontScale="90000"/>
          </a:bodyPr>
          <a:lstStyle/>
          <a:p>
            <a:pPr algn="ctr"/>
            <a:r>
              <a:rPr lang="sr-Latn-RS" dirty="0"/>
              <a:t>GILBERT–JOHNSON–KEERTHI (GJK) ALGORITAM</a:t>
            </a:r>
          </a:p>
        </p:txBody>
      </p:sp>
      <p:sp>
        <p:nvSpPr>
          <p:cNvPr id="3" name="TextBox 2">
            <a:extLst>
              <a:ext uri="{FF2B5EF4-FFF2-40B4-BE49-F238E27FC236}">
                <a16:creationId xmlns:a16="http://schemas.microsoft.com/office/drawing/2014/main" id="{7ED9A5BA-FAE2-47A2-9E6A-FA33C00AA49E}"/>
              </a:ext>
            </a:extLst>
          </p:cNvPr>
          <p:cNvSpPr txBox="1"/>
          <p:nvPr/>
        </p:nvSpPr>
        <p:spPr>
          <a:xfrm>
            <a:off x="1118587" y="1852027"/>
            <a:ext cx="10093910" cy="1754326"/>
          </a:xfrm>
          <a:prstGeom prst="rect">
            <a:avLst/>
          </a:prstGeom>
          <a:noFill/>
        </p:spPr>
        <p:txBody>
          <a:bodyPr wrap="square" rtlCol="0">
            <a:spAutoFit/>
          </a:bodyPr>
          <a:lstStyle/>
          <a:p>
            <a:pPr algn="ctr"/>
            <a:r>
              <a:rPr lang="sr-Latn-RS" dirty="0"/>
              <a:t>Algoritam koji na osnovu Minkowski razlike određuje da li je došlo do kolizije ili ne. </a:t>
            </a:r>
          </a:p>
          <a:p>
            <a:pPr algn="ctr"/>
            <a:endParaRPr lang="sr-Latn-RS" dirty="0"/>
          </a:p>
          <a:p>
            <a:pPr algn="ctr"/>
            <a:r>
              <a:rPr lang="sr-Latn-RS" dirty="0"/>
              <a:t>Na osnovu support funkcije pronalaze se tačke na Minkowski razlici koje formiraju simplex. Ukoliko se centar koordinatnog sistema nalazi unutar tog simplexa,  </a:t>
            </a:r>
            <a:r>
              <a:rPr lang="en-US" dirty="0"/>
              <a:t>objekt</a:t>
            </a:r>
            <a:r>
              <a:rPr lang="sr-Latn-RS" dirty="0"/>
              <a:t>i</a:t>
            </a:r>
            <a:r>
              <a:rPr lang="en-US" dirty="0"/>
              <a:t> se sek</a:t>
            </a:r>
            <a:r>
              <a:rPr lang="sr-Latn-RS" dirty="0"/>
              <a:t>u. Ukoliko se centar ne nalazi unutar simplexa, objekti se ne seku.</a:t>
            </a:r>
          </a:p>
          <a:p>
            <a:pPr algn="ctr"/>
            <a:endParaRPr lang="sr-Latn-RS" dirty="0"/>
          </a:p>
        </p:txBody>
      </p:sp>
      <p:pic>
        <p:nvPicPr>
          <p:cNvPr id="5" name="Picture 4">
            <a:extLst>
              <a:ext uri="{FF2B5EF4-FFF2-40B4-BE49-F238E27FC236}">
                <a16:creationId xmlns:a16="http://schemas.microsoft.com/office/drawing/2014/main" id="{B20FCD0C-D60E-403C-8111-8B108B439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58" y="3393569"/>
            <a:ext cx="5823751" cy="3099306"/>
          </a:xfrm>
          <a:prstGeom prst="rect">
            <a:avLst/>
          </a:prstGeom>
        </p:spPr>
      </p:pic>
      <p:sp>
        <p:nvSpPr>
          <p:cNvPr id="6" name="TextBox 5">
            <a:extLst>
              <a:ext uri="{FF2B5EF4-FFF2-40B4-BE49-F238E27FC236}">
                <a16:creationId xmlns:a16="http://schemas.microsoft.com/office/drawing/2014/main" id="{3738B042-C445-421F-A242-C483D7BF5140}"/>
              </a:ext>
            </a:extLst>
          </p:cNvPr>
          <p:cNvSpPr txBox="1"/>
          <p:nvPr/>
        </p:nvSpPr>
        <p:spPr>
          <a:xfrm>
            <a:off x="8459680" y="3593545"/>
            <a:ext cx="2894120" cy="1200329"/>
          </a:xfrm>
          <a:prstGeom prst="rect">
            <a:avLst/>
          </a:prstGeom>
          <a:noFill/>
        </p:spPr>
        <p:txBody>
          <a:bodyPr wrap="square" rtlCol="0">
            <a:spAutoFit/>
          </a:bodyPr>
          <a:lstStyle/>
          <a:p>
            <a:r>
              <a:rPr lang="sr-Latn-RS" dirty="0"/>
              <a:t>GJK algoritam koristi support funkciju koja racuna tacku na Minkowski razlici za zadati vektor.</a:t>
            </a:r>
          </a:p>
        </p:txBody>
      </p:sp>
      <p:cxnSp>
        <p:nvCxnSpPr>
          <p:cNvPr id="8" name="Straight Arrow Connector 7">
            <a:extLst>
              <a:ext uri="{FF2B5EF4-FFF2-40B4-BE49-F238E27FC236}">
                <a16:creationId xmlns:a16="http://schemas.microsoft.com/office/drawing/2014/main" id="{1D133C31-FE9F-4069-B74A-9C2DB18771B2}"/>
              </a:ext>
            </a:extLst>
          </p:cNvPr>
          <p:cNvCxnSpPr>
            <a:cxnSpLocks/>
            <a:stCxn id="12" idx="2"/>
          </p:cNvCxnSpPr>
          <p:nvPr/>
        </p:nvCxnSpPr>
        <p:spPr>
          <a:xfrm flipV="1">
            <a:off x="3368891" y="5202534"/>
            <a:ext cx="647886" cy="18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8C94401-8F09-4817-A743-1082B056D2C7}"/>
              </a:ext>
            </a:extLst>
          </p:cNvPr>
          <p:cNvSpPr/>
          <p:nvPr/>
        </p:nvSpPr>
        <p:spPr>
          <a:xfrm>
            <a:off x="6394697" y="4893014"/>
            <a:ext cx="50676" cy="502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cxnSp>
        <p:nvCxnSpPr>
          <p:cNvPr id="10" name="Straight Arrow Connector 9">
            <a:extLst>
              <a:ext uri="{FF2B5EF4-FFF2-40B4-BE49-F238E27FC236}">
                <a16:creationId xmlns:a16="http://schemas.microsoft.com/office/drawing/2014/main" id="{9F0229C5-139A-4D47-BD86-37DA485E8951}"/>
              </a:ext>
            </a:extLst>
          </p:cNvPr>
          <p:cNvCxnSpPr>
            <a:cxnSpLocks/>
          </p:cNvCxnSpPr>
          <p:nvPr/>
        </p:nvCxnSpPr>
        <p:spPr>
          <a:xfrm flipV="1">
            <a:off x="6122633" y="5196296"/>
            <a:ext cx="273359" cy="50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B307520-0264-4D10-9C5B-7AD484515DCE}"/>
              </a:ext>
            </a:extLst>
          </p:cNvPr>
          <p:cNvSpPr/>
          <p:nvPr/>
        </p:nvSpPr>
        <p:spPr>
          <a:xfrm>
            <a:off x="3368891" y="5196296"/>
            <a:ext cx="50676" cy="502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4" name="Oval 13">
            <a:extLst>
              <a:ext uri="{FF2B5EF4-FFF2-40B4-BE49-F238E27FC236}">
                <a16:creationId xmlns:a16="http://schemas.microsoft.com/office/drawing/2014/main" id="{5A44FA20-2FC5-43B9-8E5D-4FE60B1F7280}"/>
              </a:ext>
            </a:extLst>
          </p:cNvPr>
          <p:cNvSpPr/>
          <p:nvPr/>
        </p:nvSpPr>
        <p:spPr>
          <a:xfrm>
            <a:off x="3642066" y="4842806"/>
            <a:ext cx="50676" cy="502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cxnSp>
        <p:nvCxnSpPr>
          <p:cNvPr id="15" name="Straight Arrow Connector 14">
            <a:extLst>
              <a:ext uri="{FF2B5EF4-FFF2-40B4-BE49-F238E27FC236}">
                <a16:creationId xmlns:a16="http://schemas.microsoft.com/office/drawing/2014/main" id="{B823EF34-7CA8-4774-9F17-169FCB19BEC6}"/>
              </a:ext>
            </a:extLst>
          </p:cNvPr>
          <p:cNvCxnSpPr>
            <a:cxnSpLocks/>
          </p:cNvCxnSpPr>
          <p:nvPr/>
        </p:nvCxnSpPr>
        <p:spPr>
          <a:xfrm flipH="1">
            <a:off x="3381468" y="5325662"/>
            <a:ext cx="62254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18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212C-8D73-4053-B385-E5C8426AF118}"/>
              </a:ext>
            </a:extLst>
          </p:cNvPr>
          <p:cNvSpPr>
            <a:spLocks noGrp="1"/>
          </p:cNvSpPr>
          <p:nvPr>
            <p:ph type="title"/>
          </p:nvPr>
        </p:nvSpPr>
        <p:spPr>
          <a:xfrm>
            <a:off x="838200" y="400636"/>
            <a:ext cx="10515600" cy="1325563"/>
          </a:xfrm>
        </p:spPr>
        <p:txBody>
          <a:bodyPr>
            <a:normAutofit fontScale="90000"/>
          </a:bodyPr>
          <a:lstStyle/>
          <a:p>
            <a:pPr algn="ctr"/>
            <a:r>
              <a:rPr lang="sr-Latn-RS" dirty="0"/>
              <a:t>EXPANDING POLYTOPE ALGORIRHM (EPA)</a:t>
            </a:r>
          </a:p>
        </p:txBody>
      </p:sp>
      <p:sp>
        <p:nvSpPr>
          <p:cNvPr id="3" name="TextBox 2">
            <a:extLst>
              <a:ext uri="{FF2B5EF4-FFF2-40B4-BE49-F238E27FC236}">
                <a16:creationId xmlns:a16="http://schemas.microsoft.com/office/drawing/2014/main" id="{8E0A6D6F-8277-4C42-9150-DE7D16617638}"/>
              </a:ext>
            </a:extLst>
          </p:cNvPr>
          <p:cNvSpPr txBox="1"/>
          <p:nvPr/>
        </p:nvSpPr>
        <p:spPr>
          <a:xfrm>
            <a:off x="1421907" y="2413337"/>
            <a:ext cx="9348186" cy="2031325"/>
          </a:xfrm>
          <a:prstGeom prst="rect">
            <a:avLst/>
          </a:prstGeom>
          <a:noFill/>
        </p:spPr>
        <p:txBody>
          <a:bodyPr wrap="square" rtlCol="0">
            <a:spAutoFit/>
          </a:bodyPr>
          <a:lstStyle/>
          <a:p>
            <a:pPr algn="ctr"/>
            <a:r>
              <a:rPr lang="sr-Latn-RS" dirty="0"/>
              <a:t>EPA algoritam se koristi u paru sa GJK algoritmom kako bi se odredio vektor koji predstavlja pravac i intenzitet sudara, tj. koliko bi se jedan od objekata morao pomeriti kako sudara ne bi bilo. </a:t>
            </a:r>
          </a:p>
          <a:p>
            <a:pPr algn="ctr"/>
            <a:endParaRPr lang="sr-Latn-RS" dirty="0"/>
          </a:p>
          <a:p>
            <a:pPr algn="ctr"/>
            <a:r>
              <a:rPr lang="sr-Latn-RS" dirty="0"/>
              <a:t>Algoritam koristi simplex koji je dobijen GJK algoritmom za traženje tog vektora.</a:t>
            </a:r>
          </a:p>
          <a:p>
            <a:pPr algn="ctr"/>
            <a:endParaRPr lang="sr-Latn-RS" dirty="0"/>
          </a:p>
          <a:p>
            <a:pPr algn="ctr"/>
            <a:r>
              <a:rPr lang="sr-Latn-RS" dirty="0"/>
              <a:t>Ovaj algoritam proširuje simplex dok ne dođe do tačke koja pripada Minkowski razlici a koja je najbliža centru koordinatnog sistema. Vektor određen centrom i tom tačkom je traženi vektor.</a:t>
            </a:r>
          </a:p>
        </p:txBody>
      </p:sp>
    </p:spTree>
    <p:extLst>
      <p:ext uri="{BB962C8B-B14F-4D97-AF65-F5344CB8AC3E}">
        <p14:creationId xmlns:p14="http://schemas.microsoft.com/office/powerpoint/2010/main" val="84468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20BE75-266D-4295-978E-D3FE8479C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375953"/>
          </a:xfrm>
          <a:prstGeom prst="rect">
            <a:avLst/>
          </a:prstGeom>
        </p:spPr>
      </p:pic>
      <p:pic>
        <p:nvPicPr>
          <p:cNvPr id="6" name="Picture 5">
            <a:extLst>
              <a:ext uri="{FF2B5EF4-FFF2-40B4-BE49-F238E27FC236}">
                <a16:creationId xmlns:a16="http://schemas.microsoft.com/office/drawing/2014/main" id="{09F68BD7-9584-4CCB-9741-E719EF4F9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292125"/>
            <a:ext cx="6027938" cy="3467400"/>
          </a:xfrm>
          <a:prstGeom prst="rect">
            <a:avLst/>
          </a:prstGeom>
        </p:spPr>
      </p:pic>
      <p:pic>
        <p:nvPicPr>
          <p:cNvPr id="8" name="Picture 7">
            <a:extLst>
              <a:ext uri="{FF2B5EF4-FFF2-40B4-BE49-F238E27FC236}">
                <a16:creationId xmlns:a16="http://schemas.microsoft.com/office/drawing/2014/main" id="{9D5A64C4-D91E-4C2B-AA8F-9C6206ADB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730" y="0"/>
            <a:ext cx="6439270" cy="3375953"/>
          </a:xfrm>
          <a:prstGeom prst="rect">
            <a:avLst/>
          </a:prstGeom>
        </p:spPr>
      </p:pic>
      <p:pic>
        <p:nvPicPr>
          <p:cNvPr id="10" name="Picture 9">
            <a:extLst>
              <a:ext uri="{FF2B5EF4-FFF2-40B4-BE49-F238E27FC236}">
                <a16:creationId xmlns:a16="http://schemas.microsoft.com/office/drawing/2014/main" id="{ECC57990-4B86-4EFB-ADD4-E638E9D71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687" y="3294345"/>
            <a:ext cx="6581313" cy="3465180"/>
          </a:xfrm>
          <a:prstGeom prst="rect">
            <a:avLst/>
          </a:prstGeom>
        </p:spPr>
      </p:pic>
    </p:spTree>
    <p:extLst>
      <p:ext uri="{BB962C8B-B14F-4D97-AF65-F5344CB8AC3E}">
        <p14:creationId xmlns:p14="http://schemas.microsoft.com/office/powerpoint/2010/main" val="317270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7EA3-30AE-4AED-A2D8-D7B7486B7B82}"/>
              </a:ext>
            </a:extLst>
          </p:cNvPr>
          <p:cNvSpPr>
            <a:spLocks noGrp="1"/>
          </p:cNvSpPr>
          <p:nvPr>
            <p:ph type="title"/>
          </p:nvPr>
        </p:nvSpPr>
        <p:spPr/>
        <p:txBody>
          <a:bodyPr/>
          <a:lstStyle/>
          <a:p>
            <a:r>
              <a:rPr lang="en-US" dirty="0" err="1"/>
              <a:t>Zaklju</a:t>
            </a:r>
            <a:r>
              <a:rPr lang="sr-Latn-RS" dirty="0"/>
              <a:t>čak</a:t>
            </a:r>
            <a:endParaRPr lang="en-US" dirty="0"/>
          </a:p>
        </p:txBody>
      </p:sp>
    </p:spTree>
    <p:extLst>
      <p:ext uri="{BB962C8B-B14F-4D97-AF65-F5344CB8AC3E}">
        <p14:creationId xmlns:p14="http://schemas.microsoft.com/office/powerpoint/2010/main" val="391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8F5B-B1D1-4698-93B6-EB1AAC693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925203-4CCA-4D1F-8FF8-7578888EDE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610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517D-2FA7-4EF1-B93A-433858F81DFA}"/>
              </a:ext>
            </a:extLst>
          </p:cNvPr>
          <p:cNvSpPr>
            <a:spLocks noGrp="1"/>
          </p:cNvSpPr>
          <p:nvPr>
            <p:ph type="title"/>
          </p:nvPr>
        </p:nvSpPr>
        <p:spPr/>
        <p:txBody>
          <a:bodyPr/>
          <a:lstStyle/>
          <a:p>
            <a:r>
              <a:rPr lang="sr-Latn-RS" dirty="0"/>
              <a:t>O čemu je riječ ?</a:t>
            </a:r>
            <a:endParaRPr lang="en-US" dirty="0"/>
          </a:p>
        </p:txBody>
      </p:sp>
      <p:sp>
        <p:nvSpPr>
          <p:cNvPr id="3" name="Text Placeholder 2">
            <a:extLst>
              <a:ext uri="{FF2B5EF4-FFF2-40B4-BE49-F238E27FC236}">
                <a16:creationId xmlns:a16="http://schemas.microsoft.com/office/drawing/2014/main" id="{D739EC93-7363-450C-96D9-26BB262C2DF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46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D2DC-8C59-48C9-95CE-FEEE4715BA95}"/>
              </a:ext>
            </a:extLst>
          </p:cNvPr>
          <p:cNvSpPr>
            <a:spLocks noGrp="1"/>
          </p:cNvSpPr>
          <p:nvPr>
            <p:ph type="title"/>
          </p:nvPr>
        </p:nvSpPr>
        <p:spPr>
          <a:xfrm>
            <a:off x="1097280" y="263529"/>
            <a:ext cx="10058400" cy="1450757"/>
          </a:xfrm>
        </p:spPr>
        <p:txBody>
          <a:bodyPr/>
          <a:lstStyle/>
          <a:p>
            <a:r>
              <a:rPr lang="sr-Latn-RS" dirty="0"/>
              <a:t>Osnova – igrica Leo</a:t>
            </a:r>
            <a:r>
              <a:rPr lang="en-US" dirty="0"/>
              <a:t>’s fortune	</a:t>
            </a:r>
          </a:p>
        </p:txBody>
      </p:sp>
      <p:sp>
        <p:nvSpPr>
          <p:cNvPr id="3" name="Content Placeholder 2">
            <a:extLst>
              <a:ext uri="{FF2B5EF4-FFF2-40B4-BE49-F238E27FC236}">
                <a16:creationId xmlns:a16="http://schemas.microsoft.com/office/drawing/2014/main" id="{815FF182-A043-45C6-A596-AC811A9D1E31}"/>
              </a:ext>
            </a:extLst>
          </p:cNvPr>
          <p:cNvSpPr>
            <a:spLocks noGrp="1"/>
          </p:cNvSpPr>
          <p:nvPr>
            <p:ph idx="1"/>
          </p:nvPr>
        </p:nvSpPr>
        <p:spPr/>
        <p:txBody>
          <a:bodyPr/>
          <a:lstStyle/>
          <a:p>
            <a:pPr algn="just">
              <a:buFont typeface="Arial" panose="020B0604020202020204" pitchFamily="34" charset="0"/>
              <a:buChar char="•"/>
            </a:pPr>
            <a:r>
              <a:rPr lang="en-US" dirty="0"/>
              <a:t>    </a:t>
            </a:r>
            <a:r>
              <a:rPr lang="en-US" dirty="0" err="1"/>
              <a:t>Popularna</a:t>
            </a:r>
            <a:r>
              <a:rPr lang="en-US" dirty="0"/>
              <a:t> </a:t>
            </a:r>
            <a:r>
              <a:rPr lang="en-US" dirty="0" err="1"/>
              <a:t>igrica</a:t>
            </a:r>
            <a:r>
              <a:rPr lang="en-US" dirty="0"/>
              <a:t> </a:t>
            </a:r>
            <a:r>
              <a:rPr lang="en-US" dirty="0" err="1"/>
              <a:t>na</a:t>
            </a:r>
            <a:r>
              <a:rPr lang="en-US" dirty="0"/>
              <a:t> IOS </a:t>
            </a:r>
            <a:r>
              <a:rPr lang="en-US" dirty="0" err="1"/>
              <a:t>platformama</a:t>
            </a:r>
            <a:r>
              <a:rPr lang="en-US" dirty="0"/>
              <a:t>.</a:t>
            </a:r>
          </a:p>
          <a:p>
            <a:pPr algn="just">
              <a:buFont typeface="Arial" panose="020B0604020202020204" pitchFamily="34" charset="0"/>
              <a:buChar char="•"/>
            </a:pPr>
            <a:r>
              <a:rPr lang="en-US" dirty="0"/>
              <a:t>    </a:t>
            </a:r>
            <a:r>
              <a:rPr lang="en-US" dirty="0" err="1"/>
              <a:t>Stvorenje</a:t>
            </a:r>
            <a:r>
              <a:rPr lang="en-US" dirty="0"/>
              <a:t> Leo, </a:t>
            </a:r>
            <a:r>
              <a:rPr lang="en-US" dirty="0" err="1"/>
              <a:t>krećući</a:t>
            </a:r>
            <a:r>
              <a:rPr lang="en-US" dirty="0"/>
              <a:t> se po </a:t>
            </a:r>
            <a:r>
              <a:rPr lang="en-US" dirty="0" err="1"/>
              <a:t>podlozi</a:t>
            </a:r>
            <a:r>
              <a:rPr lang="en-US" dirty="0"/>
              <a:t> </a:t>
            </a:r>
            <a:r>
              <a:rPr lang="en-US" dirty="0" err="1"/>
              <a:t>sa</a:t>
            </a:r>
            <a:r>
              <a:rPr lang="en-US" dirty="0"/>
              <a:t> </a:t>
            </a:r>
            <a:r>
              <a:rPr lang="en-US" dirty="0" err="1"/>
              <a:t>raznim</a:t>
            </a:r>
            <a:r>
              <a:rPr lang="en-US" dirty="0"/>
              <a:t> </a:t>
            </a:r>
            <a:r>
              <a:rPr lang="en-US" dirty="0" err="1"/>
              <a:t>preprekama</a:t>
            </a:r>
            <a:r>
              <a:rPr lang="sr-Latn-RS" dirty="0"/>
              <a:t>,</a:t>
            </a:r>
            <a:r>
              <a:rPr lang="en-US" dirty="0"/>
              <a:t> </a:t>
            </a:r>
            <a:r>
              <a:rPr lang="en-US" dirty="0" err="1"/>
              <a:t>dolazi</a:t>
            </a:r>
            <a:r>
              <a:rPr lang="en-US" dirty="0"/>
              <a:t> do </a:t>
            </a:r>
            <a:r>
              <a:rPr lang="en-US" dirty="0" err="1"/>
              <a:t>logičkih</a:t>
            </a:r>
            <a:r>
              <a:rPr lang="en-US" dirty="0"/>
              <a:t> </a:t>
            </a:r>
            <a:r>
              <a:rPr lang="en-US" dirty="0" err="1"/>
              <a:t>zagonetki</a:t>
            </a:r>
            <a:r>
              <a:rPr lang="en-US" dirty="0"/>
              <a:t> </a:t>
            </a:r>
            <a:r>
              <a:rPr lang="en-US" dirty="0" err="1"/>
              <a:t>čijim</a:t>
            </a:r>
            <a:r>
              <a:rPr lang="en-US" dirty="0"/>
              <a:t> </a:t>
            </a:r>
            <a:r>
              <a:rPr lang="en-US" dirty="0" err="1"/>
              <a:t>rješavanjem</a:t>
            </a:r>
            <a:r>
              <a:rPr lang="en-US" dirty="0"/>
              <a:t> </a:t>
            </a:r>
            <a:r>
              <a:rPr lang="en-US" dirty="0" err="1"/>
              <a:t>nastavlja</a:t>
            </a:r>
            <a:r>
              <a:rPr lang="en-US" dirty="0"/>
              <a:t> </a:t>
            </a:r>
            <a:r>
              <a:rPr lang="en-US" dirty="0" err="1"/>
              <a:t>kretanje</a:t>
            </a:r>
            <a:r>
              <a:rPr lang="en-US" dirty="0"/>
              <a:t> do </a:t>
            </a:r>
            <a:r>
              <a:rPr lang="en-US" dirty="0" err="1"/>
              <a:t>krajnjeg</a:t>
            </a:r>
            <a:r>
              <a:rPr lang="en-US" dirty="0"/>
              <a:t> </a:t>
            </a:r>
            <a:r>
              <a:rPr lang="en-US" dirty="0" err="1"/>
              <a:t>cilja</a:t>
            </a:r>
            <a:r>
              <a:rPr lang="en-US" dirty="0"/>
              <a:t>.</a:t>
            </a:r>
          </a:p>
          <a:p>
            <a:pPr algn="just">
              <a:buFont typeface="Arial" panose="020B0604020202020204" pitchFamily="34" charset="0"/>
              <a:buChar char="•"/>
            </a:pPr>
            <a:r>
              <a:rPr lang="en-US" dirty="0"/>
              <a:t>    </a:t>
            </a:r>
            <a:r>
              <a:rPr lang="en-US" b="1" dirty="0"/>
              <a:t>Mi se </a:t>
            </a:r>
            <a:r>
              <a:rPr lang="en-US" b="1" dirty="0" err="1"/>
              <a:t>nismo</a:t>
            </a:r>
            <a:r>
              <a:rPr lang="en-US" b="1" dirty="0"/>
              <a:t> </a:t>
            </a:r>
            <a:r>
              <a:rPr lang="en-US" b="1" dirty="0" err="1"/>
              <a:t>bavili</a:t>
            </a:r>
            <a:r>
              <a:rPr lang="en-US" b="1" dirty="0"/>
              <a:t> </a:t>
            </a:r>
            <a:r>
              <a:rPr lang="en-US" b="1" dirty="0" err="1"/>
              <a:t>logikom</a:t>
            </a:r>
            <a:r>
              <a:rPr lang="en-US" b="1" dirty="0"/>
              <a:t>, </a:t>
            </a:r>
            <a:r>
              <a:rPr lang="en-US" b="1" dirty="0" err="1"/>
              <a:t>ve</a:t>
            </a:r>
            <a:r>
              <a:rPr lang="sr-Latn-RS" b="1" dirty="0"/>
              <a:t>ć fizikom ove igrice.</a:t>
            </a:r>
            <a:endParaRPr lang="sr-Latn-RS" dirty="0"/>
          </a:p>
          <a:p>
            <a:pPr algn="just">
              <a:buFont typeface="Arial" panose="020B0604020202020204" pitchFamily="34" charset="0"/>
              <a:buChar char="•"/>
            </a:pPr>
            <a:r>
              <a:rPr lang="sr-Latn-RS" dirty="0"/>
              <a:t>    Modelovali smo ravan teren sa poligonskim preprekama i dvije vrste metaka.</a:t>
            </a:r>
            <a:endParaRPr lang="en-US" dirty="0"/>
          </a:p>
          <a:p>
            <a:pPr marL="0" indent="0" algn="just">
              <a:buNone/>
            </a:pPr>
            <a:endParaRPr lang="en-US" dirty="0"/>
          </a:p>
        </p:txBody>
      </p:sp>
    </p:spTree>
    <p:extLst>
      <p:ext uri="{BB962C8B-B14F-4D97-AF65-F5344CB8AC3E}">
        <p14:creationId xmlns:p14="http://schemas.microsoft.com/office/powerpoint/2010/main" val="129410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FD45-125F-447B-93E4-D47C513E2D3C}"/>
              </a:ext>
            </a:extLst>
          </p:cNvPr>
          <p:cNvSpPr>
            <a:spLocks noGrp="1"/>
          </p:cNvSpPr>
          <p:nvPr>
            <p:ph type="title"/>
          </p:nvPr>
        </p:nvSpPr>
        <p:spPr/>
        <p:txBody>
          <a:bodyPr/>
          <a:lstStyle/>
          <a:p>
            <a:r>
              <a:rPr lang="sr-Latn-RS" dirty="0"/>
              <a:t>Pravila igre</a:t>
            </a:r>
            <a:endParaRPr lang="en-US" dirty="0"/>
          </a:p>
        </p:txBody>
      </p:sp>
      <p:sp>
        <p:nvSpPr>
          <p:cNvPr id="3" name="Content Placeholder 2">
            <a:extLst>
              <a:ext uri="{FF2B5EF4-FFF2-40B4-BE49-F238E27FC236}">
                <a16:creationId xmlns:a16="http://schemas.microsoft.com/office/drawing/2014/main" id="{D179A129-5CD6-4583-AC1A-BCE2C40D339A}"/>
              </a:ext>
            </a:extLst>
          </p:cNvPr>
          <p:cNvSpPr>
            <a:spLocks noGrp="1"/>
          </p:cNvSpPr>
          <p:nvPr>
            <p:ph idx="1"/>
          </p:nvPr>
        </p:nvSpPr>
        <p:spPr/>
        <p:txBody>
          <a:bodyPr/>
          <a:lstStyle/>
          <a:p>
            <a:pPr algn="just">
              <a:buFont typeface="Arial" panose="020B0604020202020204" pitchFamily="34" charset="0"/>
              <a:buChar char="•"/>
            </a:pPr>
            <a:r>
              <a:rPr lang="en-US" dirty="0"/>
              <a:t>    </a:t>
            </a:r>
            <a:r>
              <a:rPr lang="en-US" dirty="0" err="1"/>
              <a:t>Stvorenje</a:t>
            </a:r>
            <a:r>
              <a:rPr lang="en-US" dirty="0"/>
              <a:t> Leo, </a:t>
            </a:r>
            <a:r>
              <a:rPr lang="en-US" dirty="0" err="1"/>
              <a:t>krećući</a:t>
            </a:r>
            <a:r>
              <a:rPr lang="en-US" dirty="0"/>
              <a:t> se po </a:t>
            </a:r>
            <a:r>
              <a:rPr lang="en-US" dirty="0" err="1"/>
              <a:t>podlozi</a:t>
            </a:r>
            <a:r>
              <a:rPr lang="en-US" dirty="0"/>
              <a:t> </a:t>
            </a:r>
            <a:r>
              <a:rPr lang="en-US" dirty="0" err="1"/>
              <a:t>sa</a:t>
            </a:r>
            <a:r>
              <a:rPr lang="en-US" dirty="0"/>
              <a:t> </a:t>
            </a:r>
            <a:r>
              <a:rPr lang="en-US" dirty="0" err="1"/>
              <a:t>raznim</a:t>
            </a:r>
            <a:r>
              <a:rPr lang="en-US" dirty="0"/>
              <a:t> </a:t>
            </a:r>
            <a:r>
              <a:rPr lang="en-US" dirty="0" err="1"/>
              <a:t>preprekama</a:t>
            </a:r>
            <a:r>
              <a:rPr lang="sr-Latn-RS" dirty="0"/>
              <a:t>,</a:t>
            </a:r>
            <a:r>
              <a:rPr lang="en-US" dirty="0"/>
              <a:t> </a:t>
            </a:r>
            <a:r>
              <a:rPr lang="en-US" dirty="0" err="1"/>
              <a:t>dolazi</a:t>
            </a:r>
            <a:r>
              <a:rPr lang="en-US" dirty="0"/>
              <a:t> do </a:t>
            </a:r>
            <a:r>
              <a:rPr lang="en-US" dirty="0" err="1"/>
              <a:t>logičkih</a:t>
            </a:r>
            <a:r>
              <a:rPr lang="en-US" dirty="0"/>
              <a:t> </a:t>
            </a:r>
            <a:r>
              <a:rPr lang="en-US" dirty="0" err="1"/>
              <a:t>zagonetki</a:t>
            </a:r>
            <a:r>
              <a:rPr lang="en-US" dirty="0"/>
              <a:t> </a:t>
            </a:r>
            <a:r>
              <a:rPr lang="en-US" dirty="0" err="1"/>
              <a:t>čijim</a:t>
            </a:r>
            <a:r>
              <a:rPr lang="en-US" dirty="0"/>
              <a:t> </a:t>
            </a:r>
            <a:r>
              <a:rPr lang="en-US" dirty="0" err="1"/>
              <a:t>rješavanjem</a:t>
            </a:r>
            <a:r>
              <a:rPr lang="en-US" dirty="0"/>
              <a:t> </a:t>
            </a:r>
            <a:r>
              <a:rPr lang="en-US" dirty="0" err="1"/>
              <a:t>nastavlja</a:t>
            </a:r>
            <a:r>
              <a:rPr lang="en-US" dirty="0"/>
              <a:t> </a:t>
            </a:r>
            <a:r>
              <a:rPr lang="en-US" dirty="0" err="1"/>
              <a:t>kretanje</a:t>
            </a:r>
            <a:r>
              <a:rPr lang="en-US" dirty="0"/>
              <a:t> do </a:t>
            </a:r>
            <a:r>
              <a:rPr lang="en-US" dirty="0" err="1"/>
              <a:t>krajnjeg</a:t>
            </a:r>
            <a:r>
              <a:rPr lang="en-US" dirty="0"/>
              <a:t> </a:t>
            </a:r>
            <a:r>
              <a:rPr lang="en-US" dirty="0" err="1"/>
              <a:t>cilja</a:t>
            </a:r>
            <a:r>
              <a:rPr lang="en-US" dirty="0"/>
              <a:t>.</a:t>
            </a:r>
          </a:p>
          <a:p>
            <a:pPr algn="just">
              <a:buFont typeface="Arial" panose="020B0604020202020204" pitchFamily="34" charset="0"/>
              <a:buChar char="•"/>
            </a:pPr>
            <a:r>
              <a:rPr lang="en-US" dirty="0"/>
              <a:t>    </a:t>
            </a:r>
            <a:r>
              <a:rPr lang="en-US" b="1" dirty="0"/>
              <a:t>Mi se </a:t>
            </a:r>
            <a:r>
              <a:rPr lang="en-US" b="1" dirty="0" err="1"/>
              <a:t>nismo</a:t>
            </a:r>
            <a:r>
              <a:rPr lang="en-US" b="1" dirty="0"/>
              <a:t> </a:t>
            </a:r>
            <a:r>
              <a:rPr lang="en-US" b="1" dirty="0" err="1"/>
              <a:t>bavili</a:t>
            </a:r>
            <a:r>
              <a:rPr lang="en-US" b="1" dirty="0"/>
              <a:t> </a:t>
            </a:r>
            <a:r>
              <a:rPr lang="en-US" b="1" dirty="0" err="1"/>
              <a:t>logikom</a:t>
            </a:r>
            <a:r>
              <a:rPr lang="en-US" b="1" dirty="0"/>
              <a:t>, </a:t>
            </a:r>
            <a:r>
              <a:rPr lang="en-US" b="1" dirty="0" err="1"/>
              <a:t>ve</a:t>
            </a:r>
            <a:r>
              <a:rPr lang="sr-Latn-RS" b="1" dirty="0"/>
              <a:t>ć fizikom ove igrice.</a:t>
            </a:r>
            <a:endParaRPr lang="en-US" b="1" dirty="0"/>
          </a:p>
          <a:p>
            <a:pPr algn="just">
              <a:buFont typeface="Arial" panose="020B0604020202020204" pitchFamily="34" charset="0"/>
              <a:buChar char="•"/>
            </a:pPr>
            <a:r>
              <a:rPr lang="en-US" b="1" dirty="0"/>
              <a:t>    </a:t>
            </a:r>
            <a:r>
              <a:rPr lang="en-US" dirty="0"/>
              <a:t>Leo je </a:t>
            </a:r>
            <a:r>
              <a:rPr lang="en-US" dirty="0" err="1"/>
              <a:t>predstavljen</a:t>
            </a:r>
            <a:r>
              <a:rPr lang="en-US" dirty="0"/>
              <a:t> </a:t>
            </a:r>
            <a:r>
              <a:rPr lang="en-US" dirty="0" err="1"/>
              <a:t>lopticom</a:t>
            </a:r>
            <a:r>
              <a:rPr lang="en-US" dirty="0"/>
              <a:t>.</a:t>
            </a:r>
            <a:endParaRPr lang="sr-Latn-RS" dirty="0"/>
          </a:p>
          <a:p>
            <a:pPr algn="just">
              <a:buFont typeface="Arial" panose="020B0604020202020204" pitchFamily="34" charset="0"/>
              <a:buChar char="•"/>
            </a:pPr>
            <a:r>
              <a:rPr lang="sr-Latn-RS" dirty="0"/>
              <a:t>    Modelovali smo ravan teren sa poligonskim preprekama i dvije vrste metaka.</a:t>
            </a:r>
            <a:endParaRPr lang="en-US" dirty="0"/>
          </a:p>
          <a:p>
            <a:pPr algn="just">
              <a:buFont typeface="Arial" panose="020B0604020202020204" pitchFamily="34" charset="0"/>
              <a:buChar char="•"/>
            </a:pPr>
            <a:r>
              <a:rPr lang="en-US" dirty="0"/>
              <a:t>    </a:t>
            </a:r>
            <a:r>
              <a:rPr lang="en-US" dirty="0" err="1"/>
              <a:t>Kretanje</a:t>
            </a:r>
            <a:r>
              <a:rPr lang="en-US" dirty="0"/>
              <a:t> </a:t>
            </a:r>
            <a:r>
              <a:rPr lang="en-US" dirty="0" err="1"/>
              <a:t>kuglice</a:t>
            </a:r>
            <a:r>
              <a:rPr lang="en-US" dirty="0"/>
              <a:t> </a:t>
            </a:r>
            <a:r>
              <a:rPr lang="en-US" dirty="0" err="1"/>
              <a:t>kontroli</a:t>
            </a:r>
            <a:r>
              <a:rPr lang="sr-Latn-RS" dirty="0"/>
              <a:t>še korisnik, tako što ubrzava (</a:t>
            </a:r>
            <a:r>
              <a:rPr lang="en-US" dirty="0"/>
              <a:t>→</a:t>
            </a:r>
            <a:r>
              <a:rPr lang="sr-Latn-RS" dirty="0"/>
              <a:t>), usporava (</a:t>
            </a:r>
            <a:r>
              <a:rPr lang="en-US" dirty="0"/>
              <a:t>←</a:t>
            </a:r>
            <a:r>
              <a:rPr lang="sr-Latn-RS" dirty="0"/>
              <a:t>) i skače (</a:t>
            </a:r>
            <a:r>
              <a:rPr lang="en-US" dirty="0"/>
              <a:t>↑</a:t>
            </a:r>
            <a:r>
              <a:rPr lang="sr-Latn-RS" dirty="0"/>
              <a:t>).</a:t>
            </a:r>
          </a:p>
          <a:p>
            <a:pPr algn="just">
              <a:buFont typeface="Arial" panose="020B0604020202020204" pitchFamily="34" charset="0"/>
              <a:buChar char="•"/>
            </a:pPr>
            <a:r>
              <a:rPr lang="sr-Latn-RS" dirty="0"/>
              <a:t>    Loptica se kreće po Njutnovim zakonima kretanja.</a:t>
            </a:r>
            <a:endParaRPr lang="en-US" dirty="0"/>
          </a:p>
          <a:p>
            <a:endParaRPr lang="en-US" dirty="0"/>
          </a:p>
        </p:txBody>
      </p:sp>
    </p:spTree>
    <p:extLst>
      <p:ext uri="{BB962C8B-B14F-4D97-AF65-F5344CB8AC3E}">
        <p14:creationId xmlns:p14="http://schemas.microsoft.com/office/powerpoint/2010/main" val="24684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27A1-F451-4493-BB01-06C567B478EF}"/>
              </a:ext>
            </a:extLst>
          </p:cNvPr>
          <p:cNvSpPr>
            <a:spLocks noGrp="1"/>
          </p:cNvSpPr>
          <p:nvPr>
            <p:ph type="title"/>
          </p:nvPr>
        </p:nvSpPr>
        <p:spPr/>
        <p:txBody>
          <a:bodyPr/>
          <a:lstStyle/>
          <a:p>
            <a:r>
              <a:rPr lang="sr-Latn-RS" dirty="0"/>
              <a:t>Elementi implementacije</a:t>
            </a:r>
            <a:endParaRPr lang="en-US" dirty="0"/>
          </a:p>
        </p:txBody>
      </p:sp>
      <p:sp>
        <p:nvSpPr>
          <p:cNvPr id="3" name="Content Placeholder 2">
            <a:extLst>
              <a:ext uri="{FF2B5EF4-FFF2-40B4-BE49-F238E27FC236}">
                <a16:creationId xmlns:a16="http://schemas.microsoft.com/office/drawing/2014/main" id="{816E3001-047B-4592-B6D2-7EC2D924CC76}"/>
              </a:ext>
            </a:extLst>
          </p:cNvPr>
          <p:cNvSpPr>
            <a:spLocks noGrp="1"/>
          </p:cNvSpPr>
          <p:nvPr>
            <p:ph idx="1"/>
          </p:nvPr>
        </p:nvSpPr>
        <p:spPr/>
        <p:txBody>
          <a:bodyPr/>
          <a:lstStyle/>
          <a:p>
            <a:pPr algn="just">
              <a:buFont typeface="Arial" panose="020B0604020202020204" pitchFamily="34" charset="0"/>
              <a:buChar char="•"/>
            </a:pPr>
            <a:r>
              <a:rPr lang="en-US" dirty="0"/>
              <a:t> </a:t>
            </a:r>
            <a:r>
              <a:rPr lang="sr-Latn-RS" dirty="0"/>
              <a:t>   Fizičke veličine i sva kretanja - Milica</a:t>
            </a:r>
            <a:endParaRPr lang="en-US" dirty="0"/>
          </a:p>
          <a:p>
            <a:pPr algn="just">
              <a:buFont typeface="Arial" panose="020B0604020202020204" pitchFamily="34" charset="0"/>
              <a:buChar char="•"/>
            </a:pPr>
            <a:r>
              <a:rPr lang="en-US" dirty="0"/>
              <a:t>    </a:t>
            </a:r>
            <a:r>
              <a:rPr lang="sr-Latn-RS" dirty="0"/>
              <a:t>Kolizije i rezultati kontakata - Nemanja</a:t>
            </a:r>
            <a:endParaRPr lang="en-US" dirty="0"/>
          </a:p>
          <a:p>
            <a:endParaRPr lang="en-US" dirty="0"/>
          </a:p>
        </p:txBody>
      </p:sp>
    </p:spTree>
    <p:extLst>
      <p:ext uri="{BB962C8B-B14F-4D97-AF65-F5344CB8AC3E}">
        <p14:creationId xmlns:p14="http://schemas.microsoft.com/office/powerpoint/2010/main" val="422670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D2DB-3F79-4F00-8A19-CCA9CB1C0050}"/>
              </a:ext>
            </a:extLst>
          </p:cNvPr>
          <p:cNvSpPr>
            <a:spLocks noGrp="1"/>
          </p:cNvSpPr>
          <p:nvPr>
            <p:ph type="title"/>
          </p:nvPr>
        </p:nvSpPr>
        <p:spPr/>
        <p:txBody>
          <a:bodyPr/>
          <a:lstStyle/>
          <a:p>
            <a:r>
              <a:rPr lang="sr-Latn-RS" dirty="0"/>
              <a:t>Fizika</a:t>
            </a:r>
            <a:endParaRPr lang="en-US" dirty="0"/>
          </a:p>
        </p:txBody>
      </p:sp>
    </p:spTree>
    <p:extLst>
      <p:ext uri="{BB962C8B-B14F-4D97-AF65-F5344CB8AC3E}">
        <p14:creationId xmlns:p14="http://schemas.microsoft.com/office/powerpoint/2010/main" val="348567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8F5B-B1D1-4698-93B6-EB1AAC6938DA}"/>
              </a:ext>
            </a:extLst>
          </p:cNvPr>
          <p:cNvSpPr>
            <a:spLocks noGrp="1"/>
          </p:cNvSpPr>
          <p:nvPr>
            <p:ph type="title"/>
          </p:nvPr>
        </p:nvSpPr>
        <p:spPr/>
        <p:txBody>
          <a:bodyPr/>
          <a:lstStyle/>
          <a:p>
            <a:r>
              <a:rPr lang="en-US" dirty="0" err="1"/>
              <a:t>Njutnovi</a:t>
            </a:r>
            <a:r>
              <a:rPr lang="en-US" dirty="0"/>
              <a:t> </a:t>
            </a:r>
            <a:r>
              <a:rPr lang="en-US" dirty="0" err="1"/>
              <a:t>zakoni</a:t>
            </a:r>
            <a:r>
              <a:rPr lang="en-US" dirty="0"/>
              <a:t> </a:t>
            </a:r>
            <a:r>
              <a:rPr lang="en-US" dirty="0" err="1"/>
              <a:t>kretanja</a:t>
            </a:r>
            <a:endParaRPr lang="en-US" dirty="0"/>
          </a:p>
        </p:txBody>
      </p:sp>
      <p:sp>
        <p:nvSpPr>
          <p:cNvPr id="4" name="Content Placeholder 2">
            <a:extLst>
              <a:ext uri="{FF2B5EF4-FFF2-40B4-BE49-F238E27FC236}">
                <a16:creationId xmlns:a16="http://schemas.microsoft.com/office/drawing/2014/main" id="{C5E99BE8-BB40-4BF5-B566-34DB9B54F437}"/>
              </a:ext>
            </a:extLst>
          </p:cNvPr>
          <p:cNvSpPr>
            <a:spLocks noGrp="1"/>
          </p:cNvSpPr>
          <p:nvPr>
            <p:ph idx="1"/>
          </p:nvPr>
        </p:nvSpPr>
        <p:spPr>
          <a:xfrm>
            <a:off x="1096963" y="2108200"/>
            <a:ext cx="10058400" cy="3760788"/>
          </a:xfrm>
        </p:spPr>
        <p:txBody>
          <a:bodyPr/>
          <a:lstStyle/>
          <a:p>
            <a:pPr algn="just">
              <a:buFont typeface="Arial" panose="020B0604020202020204" pitchFamily="34" charset="0"/>
              <a:buChar char="•"/>
            </a:pPr>
            <a:r>
              <a:rPr lang="en-US" dirty="0"/>
              <a:t> </a:t>
            </a:r>
            <a:r>
              <a:rPr lang="sr-Latn-RS" dirty="0"/>
              <a:t>   </a:t>
            </a:r>
            <a:r>
              <a:rPr lang="en-US" dirty="0" err="1"/>
              <a:t>Kretanje</a:t>
            </a:r>
            <a:r>
              <a:rPr lang="en-US" dirty="0"/>
              <a:t> po </a:t>
            </a:r>
            <a:r>
              <a:rPr lang="en-US" dirty="0" err="1"/>
              <a:t>podlozi</a:t>
            </a:r>
            <a:r>
              <a:rPr lang="sr-Latn-RS" dirty="0"/>
              <a:t> – sila koju zadaje korisnik, sila trenja, sila otpora vazduha, inercija</a:t>
            </a:r>
            <a:endParaRPr lang="en-US" dirty="0"/>
          </a:p>
          <a:p>
            <a:pPr algn="just">
              <a:buFont typeface="Arial" panose="020B0604020202020204" pitchFamily="34" charset="0"/>
              <a:buChar char="•"/>
            </a:pPr>
            <a:r>
              <a:rPr lang="en-US" dirty="0"/>
              <a:t>    </a:t>
            </a:r>
            <a:r>
              <a:rPr lang="sr-Latn-RS" dirty="0"/>
              <a:t>Kretanje u vazduhu – gravitaciona sila, sila otpora vazduha</a:t>
            </a:r>
            <a:endParaRPr lang="en-US" dirty="0"/>
          </a:p>
          <a:p>
            <a:endParaRPr lang="en-US" dirty="0"/>
          </a:p>
        </p:txBody>
      </p:sp>
      <p:grpSp>
        <p:nvGrpSpPr>
          <p:cNvPr id="34" name="Group 33">
            <a:extLst>
              <a:ext uri="{FF2B5EF4-FFF2-40B4-BE49-F238E27FC236}">
                <a16:creationId xmlns:a16="http://schemas.microsoft.com/office/drawing/2014/main" id="{3CF280BA-019C-4D1E-9DB5-1AE826F1E532}"/>
              </a:ext>
            </a:extLst>
          </p:cNvPr>
          <p:cNvGrpSpPr/>
          <p:nvPr/>
        </p:nvGrpSpPr>
        <p:grpSpPr>
          <a:xfrm>
            <a:off x="1418482" y="3429000"/>
            <a:ext cx="2594066" cy="2315896"/>
            <a:chOff x="1511403" y="3739671"/>
            <a:chExt cx="1716833" cy="1548881"/>
          </a:xfrm>
        </p:grpSpPr>
        <p:pic>
          <p:nvPicPr>
            <p:cNvPr id="6" name="Picture 5">
              <a:extLst>
                <a:ext uri="{FF2B5EF4-FFF2-40B4-BE49-F238E27FC236}">
                  <a16:creationId xmlns:a16="http://schemas.microsoft.com/office/drawing/2014/main" id="{A1FD3F2F-39D5-47EA-80B1-B6A7476F903E}"/>
                </a:ext>
              </a:extLst>
            </p:cNvPr>
            <p:cNvPicPr>
              <a:picLocks noChangeAspect="1"/>
            </p:cNvPicPr>
            <p:nvPr/>
          </p:nvPicPr>
          <p:blipFill rotWithShape="1">
            <a:blip r:embed="rId2"/>
            <a:srcRect l="15336" t="14583" r="18161" b="13155"/>
            <a:stretch/>
          </p:blipFill>
          <p:spPr>
            <a:xfrm>
              <a:off x="1511403" y="3739671"/>
              <a:ext cx="1716833" cy="1548881"/>
            </a:xfrm>
            <a:prstGeom prst="rect">
              <a:avLst/>
            </a:prstGeom>
          </p:spPr>
        </p:pic>
        <p:cxnSp>
          <p:nvCxnSpPr>
            <p:cNvPr id="9" name="Straight Arrow Connector 8">
              <a:extLst>
                <a:ext uri="{FF2B5EF4-FFF2-40B4-BE49-F238E27FC236}">
                  <a16:creationId xmlns:a16="http://schemas.microsoft.com/office/drawing/2014/main" id="{2B4383DA-26FC-4952-83AA-6DD0F248BB7D}"/>
                </a:ext>
              </a:extLst>
            </p:cNvPr>
            <p:cNvCxnSpPr>
              <a:cxnSpLocks/>
            </p:cNvCxnSpPr>
            <p:nvPr/>
          </p:nvCxnSpPr>
          <p:spPr>
            <a:xfrm>
              <a:off x="2381250" y="4716780"/>
              <a:ext cx="502920" cy="0"/>
            </a:xfrm>
            <a:prstGeom prst="straightConnector1">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093E2E39-1A92-49EC-A8C5-C2712A8EFF89}"/>
                </a:ext>
              </a:extLst>
            </p:cNvPr>
            <p:cNvCxnSpPr>
              <a:cxnSpLocks/>
            </p:cNvCxnSpPr>
            <p:nvPr/>
          </p:nvCxnSpPr>
          <p:spPr>
            <a:xfrm>
              <a:off x="2379345" y="4491990"/>
              <a:ext cx="662940" cy="0"/>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B3DBF7CE-3844-406B-B086-9BAEADFE3478}"/>
                    </a:ext>
                  </a:extLst>
                </p14:cNvPr>
                <p14:cNvContentPartPr/>
                <p14:nvPr/>
              </p14:nvContentPartPr>
              <p14:xfrm>
                <a:off x="2034375" y="4147980"/>
                <a:ext cx="177840" cy="182520"/>
              </p14:xfrm>
            </p:contentPart>
          </mc:Choice>
          <mc:Fallback xmlns="">
            <p:pic>
              <p:nvPicPr>
                <p:cNvPr id="30" name="Ink 29">
                  <a:extLst>
                    <a:ext uri="{FF2B5EF4-FFF2-40B4-BE49-F238E27FC236}">
                      <a16:creationId xmlns:a16="http://schemas.microsoft.com/office/drawing/2014/main" id="{B3DBF7CE-3844-406B-B086-9BAEADFE3478}"/>
                    </a:ext>
                  </a:extLst>
                </p:cNvPr>
                <p:cNvPicPr/>
                <p:nvPr/>
              </p:nvPicPr>
              <p:blipFill>
                <a:blip r:embed="rId4"/>
                <a:stretch>
                  <a:fillRect/>
                </a:stretch>
              </p:blipFill>
              <p:spPr>
                <a:xfrm>
                  <a:off x="2028415" y="4141952"/>
                  <a:ext cx="189521" cy="194334"/>
                </a:xfrm>
                <a:prstGeom prst="rect">
                  <a:avLst/>
                </a:prstGeom>
              </p:spPr>
            </p:pic>
          </mc:Fallback>
        </mc:AlternateContent>
        <p:cxnSp>
          <p:nvCxnSpPr>
            <p:cNvPr id="33" name="Straight Arrow Connector 32">
              <a:extLst>
                <a:ext uri="{FF2B5EF4-FFF2-40B4-BE49-F238E27FC236}">
                  <a16:creationId xmlns:a16="http://schemas.microsoft.com/office/drawing/2014/main" id="{3173EED5-5F80-4E12-8531-10216EE019DE}"/>
                </a:ext>
              </a:extLst>
            </p:cNvPr>
            <p:cNvCxnSpPr/>
            <p:nvPr/>
          </p:nvCxnSpPr>
          <p:spPr>
            <a:xfrm flipH="1">
              <a:off x="2006600" y="4491990"/>
              <a:ext cx="372745" cy="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08152D-A866-4CAB-BA87-E07116AB3571}"/>
                </a:ext>
              </a:extLst>
            </p:cNvPr>
            <p:cNvCxnSpPr>
              <a:cxnSpLocks/>
            </p:cNvCxnSpPr>
            <p:nvPr/>
          </p:nvCxnSpPr>
          <p:spPr>
            <a:xfrm>
              <a:off x="2381250" y="4491990"/>
              <a:ext cx="662940" cy="0"/>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a:extLst>
                <a:ext uri="{FF2B5EF4-FFF2-40B4-BE49-F238E27FC236}">
                  <a16:creationId xmlns:a16="http://schemas.microsoft.com/office/drawing/2014/main" id="{F3943C16-9255-4532-B221-60705907863E}"/>
                </a:ext>
              </a:extLst>
            </p:cNvPr>
            <p:cNvCxnSpPr/>
            <p:nvPr/>
          </p:nvCxnSpPr>
          <p:spPr>
            <a:xfrm flipH="1">
              <a:off x="2008505" y="4491990"/>
              <a:ext cx="372745" cy="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EA98A22-3E6D-4C29-8DE4-30CD963705A7}"/>
                </a:ext>
              </a:extLst>
            </p:cNvPr>
            <p:cNvCxnSpPr>
              <a:cxnSpLocks/>
            </p:cNvCxnSpPr>
            <p:nvPr/>
          </p:nvCxnSpPr>
          <p:spPr>
            <a:xfrm>
              <a:off x="2379345" y="4716780"/>
              <a:ext cx="502920" cy="0"/>
            </a:xfrm>
            <a:prstGeom prst="straightConnector1">
              <a:avLst/>
            </a:prstGeom>
            <a:ln w="38100">
              <a:solidFill>
                <a:schemeClr val="bg1"/>
              </a:solidFill>
              <a:tailEnd type="triangle"/>
            </a:ln>
          </p:spPr>
          <p:style>
            <a:lnRef idx="1">
              <a:schemeClr val="accent5"/>
            </a:lnRef>
            <a:fillRef idx="0">
              <a:schemeClr val="accent5"/>
            </a:fillRef>
            <a:effectRef idx="0">
              <a:schemeClr val="accent5"/>
            </a:effectRef>
            <a:fontRef idx="minor">
              <a:schemeClr val="tx1"/>
            </a:fontRef>
          </p:style>
        </p:cxnSp>
        <p:cxnSp>
          <p:nvCxnSpPr>
            <p:cNvPr id="50" name="Straight Arrow Connector 49">
              <a:extLst>
                <a:ext uri="{FF2B5EF4-FFF2-40B4-BE49-F238E27FC236}">
                  <a16:creationId xmlns:a16="http://schemas.microsoft.com/office/drawing/2014/main" id="{F9D761E6-F0C4-4D6F-BD46-078BC23DE7CF}"/>
                </a:ext>
              </a:extLst>
            </p:cNvPr>
            <p:cNvCxnSpPr>
              <a:cxnSpLocks/>
            </p:cNvCxnSpPr>
            <p:nvPr/>
          </p:nvCxnSpPr>
          <p:spPr>
            <a:xfrm>
              <a:off x="2379345" y="4491990"/>
              <a:ext cx="662940" cy="0"/>
            </a:xfrm>
            <a:prstGeom prst="straightConnector1">
              <a:avLst/>
            </a:prstGeom>
            <a:ln w="38100">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a:extLst>
                <a:ext uri="{FF2B5EF4-FFF2-40B4-BE49-F238E27FC236}">
                  <a16:creationId xmlns:a16="http://schemas.microsoft.com/office/drawing/2014/main" id="{E1C73EB4-1CFC-4DDB-B9E7-29E50C8C7F2F}"/>
                </a:ext>
              </a:extLst>
            </p:cNvPr>
            <p:cNvCxnSpPr/>
            <p:nvPr/>
          </p:nvCxnSpPr>
          <p:spPr>
            <a:xfrm flipH="1">
              <a:off x="2006600" y="4491990"/>
              <a:ext cx="372745" cy="0"/>
            </a:xfrm>
            <a:prstGeom prst="straightConnector1">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02724FC-5E4E-4BBF-AC52-C5FC996780F2}"/>
              </a:ext>
            </a:extLst>
          </p:cNvPr>
          <p:cNvGrpSpPr/>
          <p:nvPr/>
        </p:nvGrpSpPr>
        <p:grpSpPr>
          <a:xfrm>
            <a:off x="4668261" y="3429000"/>
            <a:ext cx="2594066" cy="2315896"/>
            <a:chOff x="1511403" y="3739671"/>
            <a:chExt cx="1716833" cy="1548881"/>
          </a:xfrm>
        </p:grpSpPr>
        <p:pic>
          <p:nvPicPr>
            <p:cNvPr id="36" name="Picture 35">
              <a:extLst>
                <a:ext uri="{FF2B5EF4-FFF2-40B4-BE49-F238E27FC236}">
                  <a16:creationId xmlns:a16="http://schemas.microsoft.com/office/drawing/2014/main" id="{05FAC634-FBC5-4FC4-B36D-E787CED33D2D}"/>
                </a:ext>
              </a:extLst>
            </p:cNvPr>
            <p:cNvPicPr>
              <a:picLocks noChangeAspect="1"/>
            </p:cNvPicPr>
            <p:nvPr/>
          </p:nvPicPr>
          <p:blipFill rotWithShape="1">
            <a:blip r:embed="rId2"/>
            <a:srcRect l="15336" t="14583" r="18161" b="13155"/>
            <a:stretch/>
          </p:blipFill>
          <p:spPr>
            <a:xfrm>
              <a:off x="1511403" y="3739671"/>
              <a:ext cx="1716833" cy="1548881"/>
            </a:xfrm>
            <a:prstGeom prst="rect">
              <a:avLst/>
            </a:prstGeom>
          </p:spPr>
        </p:pic>
        <p:cxnSp>
          <p:nvCxnSpPr>
            <p:cNvPr id="37" name="Straight Arrow Connector 36">
              <a:extLst>
                <a:ext uri="{FF2B5EF4-FFF2-40B4-BE49-F238E27FC236}">
                  <a16:creationId xmlns:a16="http://schemas.microsoft.com/office/drawing/2014/main" id="{4E6B42A6-657C-41C5-8AE8-713EB1F06C74}"/>
                </a:ext>
              </a:extLst>
            </p:cNvPr>
            <p:cNvCxnSpPr>
              <a:cxnSpLocks/>
            </p:cNvCxnSpPr>
            <p:nvPr/>
          </p:nvCxnSpPr>
          <p:spPr>
            <a:xfrm>
              <a:off x="2381250" y="4716780"/>
              <a:ext cx="502920" cy="0"/>
            </a:xfrm>
            <a:prstGeom prst="straightConnector1">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8F7E23BE-D75F-4AB1-AC4E-36BDD92D5D36}"/>
                    </a:ext>
                  </a:extLst>
                </p14:cNvPr>
                <p14:cNvContentPartPr/>
                <p14:nvPr/>
              </p14:nvContentPartPr>
              <p14:xfrm rot="19976954" flipH="1">
                <a:off x="2389717" y="4038338"/>
                <a:ext cx="195351" cy="213339"/>
              </p14:xfrm>
            </p:contentPart>
          </mc:Choice>
          <mc:Fallback xmlns="">
            <p:pic>
              <p:nvPicPr>
                <p:cNvPr id="39" name="Ink 38">
                  <a:extLst>
                    <a:ext uri="{FF2B5EF4-FFF2-40B4-BE49-F238E27FC236}">
                      <a16:creationId xmlns:a16="http://schemas.microsoft.com/office/drawing/2014/main" id="{8F7E23BE-D75F-4AB1-AC4E-36BDD92D5D36}"/>
                    </a:ext>
                  </a:extLst>
                </p:cNvPr>
                <p:cNvPicPr/>
                <p:nvPr/>
              </p:nvPicPr>
              <p:blipFill>
                <a:blip r:embed="rId6"/>
                <a:stretch>
                  <a:fillRect/>
                </a:stretch>
              </p:blipFill>
              <p:spPr>
                <a:xfrm rot="19976954" flipH="1">
                  <a:off x="2383992" y="4032311"/>
                  <a:ext cx="207039" cy="225151"/>
                </a:xfrm>
                <a:prstGeom prst="rect">
                  <a:avLst/>
                </a:prstGeom>
              </p:spPr>
            </p:pic>
          </mc:Fallback>
        </mc:AlternateContent>
        <p:cxnSp>
          <p:nvCxnSpPr>
            <p:cNvPr id="43" name="Straight Arrow Connector 42">
              <a:extLst>
                <a:ext uri="{FF2B5EF4-FFF2-40B4-BE49-F238E27FC236}">
                  <a16:creationId xmlns:a16="http://schemas.microsoft.com/office/drawing/2014/main" id="{CAB97425-6137-4681-9F84-D845F1B33754}"/>
                </a:ext>
              </a:extLst>
            </p:cNvPr>
            <p:cNvCxnSpPr>
              <a:cxnSpLocks/>
            </p:cNvCxnSpPr>
            <p:nvPr/>
          </p:nvCxnSpPr>
          <p:spPr>
            <a:xfrm>
              <a:off x="2379345" y="4716780"/>
              <a:ext cx="502920" cy="0"/>
            </a:xfrm>
            <a:prstGeom prst="straightConnector1">
              <a:avLst/>
            </a:prstGeom>
            <a:ln w="38100">
              <a:solidFill>
                <a:schemeClr val="bg1"/>
              </a:solidFill>
              <a:tailEnd type="triangle"/>
            </a:ln>
          </p:spPr>
          <p:style>
            <a:lnRef idx="1">
              <a:schemeClr val="accent5"/>
            </a:lnRef>
            <a:fillRef idx="0">
              <a:schemeClr val="accent5"/>
            </a:fillRef>
            <a:effectRef idx="0">
              <a:schemeClr val="accent5"/>
            </a:effectRef>
            <a:fontRef idx="minor">
              <a:schemeClr val="tx1"/>
            </a:fontRef>
          </p:style>
        </p:cxnSp>
        <p:cxnSp>
          <p:nvCxnSpPr>
            <p:cNvPr id="45" name="Straight Arrow Connector 44">
              <a:extLst>
                <a:ext uri="{FF2B5EF4-FFF2-40B4-BE49-F238E27FC236}">
                  <a16:creationId xmlns:a16="http://schemas.microsoft.com/office/drawing/2014/main" id="{23541479-FE90-4D6A-B7D0-A6AE70C905DC}"/>
                </a:ext>
              </a:extLst>
            </p:cNvPr>
            <p:cNvCxnSpPr>
              <a:cxnSpLocks/>
            </p:cNvCxnSpPr>
            <p:nvPr/>
          </p:nvCxnSpPr>
          <p:spPr>
            <a:xfrm>
              <a:off x="2379345" y="4491990"/>
              <a:ext cx="409828" cy="0"/>
            </a:xfrm>
            <a:prstGeom prst="straightConnector1">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54" name="Picture 53">
            <a:extLst>
              <a:ext uri="{FF2B5EF4-FFF2-40B4-BE49-F238E27FC236}">
                <a16:creationId xmlns:a16="http://schemas.microsoft.com/office/drawing/2014/main" id="{12267246-A082-44E2-8444-A0F8046CD54A}"/>
              </a:ext>
            </a:extLst>
          </p:cNvPr>
          <p:cNvPicPr>
            <a:picLocks noChangeAspect="1"/>
          </p:cNvPicPr>
          <p:nvPr/>
        </p:nvPicPr>
        <p:blipFill rotWithShape="1">
          <a:blip r:embed="rId7"/>
          <a:srcRect r="2684" b="535"/>
          <a:stretch/>
        </p:blipFill>
        <p:spPr>
          <a:xfrm>
            <a:off x="7918040" y="3395924"/>
            <a:ext cx="2594066" cy="2315896"/>
          </a:xfrm>
          <a:prstGeom prst="rect">
            <a:avLst/>
          </a:prstGeom>
        </p:spPr>
      </p:pic>
      <p:cxnSp>
        <p:nvCxnSpPr>
          <p:cNvPr id="55" name="Straight Arrow Connector 54">
            <a:extLst>
              <a:ext uri="{FF2B5EF4-FFF2-40B4-BE49-F238E27FC236}">
                <a16:creationId xmlns:a16="http://schemas.microsoft.com/office/drawing/2014/main" id="{832A074F-D676-4A7D-BE55-0B24EBF69AC1}"/>
              </a:ext>
            </a:extLst>
          </p:cNvPr>
          <p:cNvCxnSpPr>
            <a:cxnSpLocks/>
          </p:cNvCxnSpPr>
          <p:nvPr/>
        </p:nvCxnSpPr>
        <p:spPr>
          <a:xfrm>
            <a:off x="2729908" y="4553872"/>
            <a:ext cx="0" cy="70390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E74BE5D-D7C3-43A9-8BA6-7129BD87E5C0}"/>
              </a:ext>
            </a:extLst>
          </p:cNvPr>
          <p:cNvCxnSpPr>
            <a:cxnSpLocks/>
          </p:cNvCxnSpPr>
          <p:nvPr/>
        </p:nvCxnSpPr>
        <p:spPr>
          <a:xfrm>
            <a:off x="5988166" y="4538027"/>
            <a:ext cx="0" cy="70390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9745B8-BAC7-4F8F-BB23-5314BF1F25A2}"/>
              </a:ext>
            </a:extLst>
          </p:cNvPr>
          <p:cNvCxnSpPr>
            <a:cxnSpLocks/>
          </p:cNvCxnSpPr>
          <p:nvPr/>
        </p:nvCxnSpPr>
        <p:spPr>
          <a:xfrm>
            <a:off x="8909883" y="4035062"/>
            <a:ext cx="0" cy="70390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0E1D35D-7047-4FA3-8472-3CC780DFBF98}"/>
              </a:ext>
            </a:extLst>
          </p:cNvPr>
          <p:cNvCxnSpPr>
            <a:cxnSpLocks/>
          </p:cNvCxnSpPr>
          <p:nvPr/>
        </p:nvCxnSpPr>
        <p:spPr>
          <a:xfrm flipV="1">
            <a:off x="8909883" y="3517641"/>
            <a:ext cx="0" cy="517421"/>
          </a:xfrm>
          <a:prstGeom prst="straightConnector1">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98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D2DB-3F79-4F00-8A19-CCA9CB1C0050}"/>
              </a:ext>
            </a:extLst>
          </p:cNvPr>
          <p:cNvSpPr>
            <a:spLocks noGrp="1"/>
          </p:cNvSpPr>
          <p:nvPr>
            <p:ph type="title"/>
          </p:nvPr>
        </p:nvSpPr>
        <p:spPr/>
        <p:txBody>
          <a:bodyPr/>
          <a:lstStyle/>
          <a:p>
            <a:r>
              <a:rPr lang="sr-Latn-RS" dirty="0"/>
              <a:t>Kolizije</a:t>
            </a:r>
            <a:endParaRPr lang="en-US" dirty="0"/>
          </a:p>
        </p:txBody>
      </p:sp>
    </p:spTree>
    <p:extLst>
      <p:ext uri="{BB962C8B-B14F-4D97-AF65-F5344CB8AC3E}">
        <p14:creationId xmlns:p14="http://schemas.microsoft.com/office/powerpoint/2010/main" val="87216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2FE26-3B78-45DA-BE54-6966E7D10748}"/>
              </a:ext>
            </a:extLst>
          </p:cNvPr>
          <p:cNvSpPr>
            <a:spLocks noGrp="1"/>
          </p:cNvSpPr>
          <p:nvPr>
            <p:ph type="title"/>
          </p:nvPr>
        </p:nvSpPr>
        <p:spPr/>
        <p:txBody>
          <a:bodyPr/>
          <a:lstStyle/>
          <a:p>
            <a:pPr algn="ctr"/>
            <a:r>
              <a:rPr lang="en-US" dirty="0"/>
              <a:t>KOLIZIJ</a:t>
            </a:r>
            <a:r>
              <a:rPr lang="sr-Latn-RS" dirty="0"/>
              <a:t>E</a:t>
            </a:r>
          </a:p>
        </p:txBody>
      </p:sp>
      <p:sp>
        <p:nvSpPr>
          <p:cNvPr id="5" name="Text Placeholder 4">
            <a:extLst>
              <a:ext uri="{FF2B5EF4-FFF2-40B4-BE49-F238E27FC236}">
                <a16:creationId xmlns:a16="http://schemas.microsoft.com/office/drawing/2014/main" id="{4969738A-9663-4BB9-AAD4-B13BD9A0675B}"/>
              </a:ext>
            </a:extLst>
          </p:cNvPr>
          <p:cNvSpPr>
            <a:spLocks noGrp="1"/>
          </p:cNvSpPr>
          <p:nvPr>
            <p:ph type="body" idx="1"/>
          </p:nvPr>
        </p:nvSpPr>
        <p:spPr>
          <a:xfrm>
            <a:off x="550416" y="1810093"/>
            <a:ext cx="10955045" cy="823911"/>
          </a:xfrm>
        </p:spPr>
        <p:txBody>
          <a:bodyPr>
            <a:normAutofit fontScale="85000" lnSpcReduction="10000"/>
          </a:bodyPr>
          <a:lstStyle/>
          <a:p>
            <a:pPr marL="342900" indent="-342900" algn="ctr">
              <a:buFont typeface="Arial" panose="020B0604020202020204" pitchFamily="34" charset="0"/>
              <a:buChar char="•"/>
            </a:pPr>
            <a:r>
              <a:rPr lang="en-US" dirty="0"/>
              <a:t>Kako bismo mogli da obezbedimo</a:t>
            </a:r>
            <a:r>
              <a:rPr lang="sr-Latn-RS" dirty="0"/>
              <a:t> ponašanje objekata koje odgovara njihovom ponašanju u realnom svetu, potrebno nam je da obezbedimo njihovo međusobno delovanje. </a:t>
            </a:r>
          </a:p>
        </p:txBody>
      </p:sp>
      <p:sp>
        <p:nvSpPr>
          <p:cNvPr id="7" name="Text Placeholder 6">
            <a:extLst>
              <a:ext uri="{FF2B5EF4-FFF2-40B4-BE49-F238E27FC236}">
                <a16:creationId xmlns:a16="http://schemas.microsoft.com/office/drawing/2014/main" id="{CE9BF8BA-2005-47A0-84AB-F4D70F28E1B5}"/>
              </a:ext>
            </a:extLst>
          </p:cNvPr>
          <p:cNvSpPr>
            <a:spLocks noGrp="1"/>
          </p:cNvSpPr>
          <p:nvPr>
            <p:ph type="body" sz="quarter" idx="3"/>
          </p:nvPr>
        </p:nvSpPr>
        <p:spPr>
          <a:xfrm>
            <a:off x="380521" y="3530650"/>
            <a:ext cx="5984768" cy="1890813"/>
          </a:xfrm>
        </p:spPr>
        <p:txBody>
          <a:bodyPr>
            <a:normAutofit fontScale="85000" lnSpcReduction="10000"/>
          </a:bodyPr>
          <a:lstStyle/>
          <a:p>
            <a:pPr marL="342900" indent="-342900" algn="ctr">
              <a:buFont typeface="Arial" panose="020B0604020202020204" pitchFamily="34" charset="0"/>
              <a:buChar char="•"/>
            </a:pPr>
            <a:r>
              <a:rPr lang="sr-Latn-RS" dirty="0"/>
              <a:t>Ovo delovanje između objekata, postižemo detekcijom kolizija i korekcijom položaja objekata na osnovu delovanja kolizija.</a:t>
            </a:r>
          </a:p>
        </p:txBody>
      </p:sp>
      <p:pic>
        <p:nvPicPr>
          <p:cNvPr id="1026" name="Picture 2" descr="Video Game Physics Tutorial - Part III: Constrained Rigid Body Simulation |  Toptal">
            <a:extLst>
              <a:ext uri="{FF2B5EF4-FFF2-40B4-BE49-F238E27FC236}">
                <a16:creationId xmlns:a16="http://schemas.microsoft.com/office/drawing/2014/main" id="{C3BDED9C-79C2-4FB4-9CED-C4515A6D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462" y="2755084"/>
            <a:ext cx="3409024" cy="340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04635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{D0F24A08-83B4-4225-8513-55CB81B6854D}tf33845126_win32</Template>
  <TotalTime>1497</TotalTime>
  <Words>727</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Fizička simulacija igrice</vt:lpstr>
      <vt:lpstr>O čemu je riječ ?</vt:lpstr>
      <vt:lpstr>Osnova – igrica Leo’s fortune </vt:lpstr>
      <vt:lpstr>Pravila igre</vt:lpstr>
      <vt:lpstr>Elementi implementacije</vt:lpstr>
      <vt:lpstr>Fizika</vt:lpstr>
      <vt:lpstr>Njutnovi zakoni kretanja</vt:lpstr>
      <vt:lpstr>Kolizije</vt:lpstr>
      <vt:lpstr>KOLIZIJE</vt:lpstr>
      <vt:lpstr>1. DETEKCIJA KOLIZIJA</vt:lpstr>
      <vt:lpstr>1.1. BROAD PHASE</vt:lpstr>
      <vt:lpstr>1.1.1. SWEEP AND PRUNE</vt:lpstr>
      <vt:lpstr>1.2. NARROW PHASE</vt:lpstr>
      <vt:lpstr>GILBERT–JOHNSON–KEERTHI (GJK) ALGORITAM</vt:lpstr>
      <vt:lpstr>EXPANDING POLYTOPE ALGORIRHM (EPA)</vt:lpstr>
      <vt:lpstr>PowerPoint Presentation</vt:lpstr>
      <vt:lpstr>Zaključak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Fizička simulacija igrice</dc:title>
  <dc:creator>Milica Sladaković</dc:creator>
  <cp:lastModifiedBy>SV 27/2020 - Dutina Nemanja</cp:lastModifiedBy>
  <cp:revision>2</cp:revision>
  <dcterms:created xsi:type="dcterms:W3CDTF">2022-02-07T22:55:52Z</dcterms:created>
  <dcterms:modified xsi:type="dcterms:W3CDTF">2022-02-08T23:59:53Z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