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59"/>
  </p:notesMasterIdLst>
  <p:sldIdLst>
    <p:sldId id="256" r:id="rId5"/>
    <p:sldId id="259" r:id="rId6"/>
    <p:sldId id="260" r:id="rId7"/>
    <p:sldId id="263" r:id="rId8"/>
    <p:sldId id="316" r:id="rId9"/>
    <p:sldId id="264" r:id="rId10"/>
    <p:sldId id="265" r:id="rId11"/>
    <p:sldId id="289" r:id="rId12"/>
    <p:sldId id="266" r:id="rId13"/>
    <p:sldId id="267" r:id="rId14"/>
    <p:sldId id="317" r:id="rId15"/>
    <p:sldId id="320" r:id="rId16"/>
    <p:sldId id="321" r:id="rId17"/>
    <p:sldId id="322" r:id="rId18"/>
    <p:sldId id="323" r:id="rId19"/>
    <p:sldId id="318" r:id="rId20"/>
    <p:sldId id="278" r:id="rId21"/>
    <p:sldId id="319" r:id="rId22"/>
    <p:sldId id="306" r:id="rId23"/>
    <p:sldId id="307" r:id="rId24"/>
    <p:sldId id="308" r:id="rId25"/>
    <p:sldId id="309" r:id="rId26"/>
    <p:sldId id="310" r:id="rId27"/>
    <p:sldId id="311" r:id="rId28"/>
    <p:sldId id="279" r:id="rId29"/>
    <p:sldId id="280" r:id="rId30"/>
    <p:sldId id="291" r:id="rId31"/>
    <p:sldId id="292" r:id="rId32"/>
    <p:sldId id="293" r:id="rId33"/>
    <p:sldId id="324" r:id="rId34"/>
    <p:sldId id="268" r:id="rId35"/>
    <p:sldId id="304" r:id="rId36"/>
    <p:sldId id="326" r:id="rId37"/>
    <p:sldId id="269" r:id="rId38"/>
    <p:sldId id="270" r:id="rId39"/>
    <p:sldId id="281" r:id="rId40"/>
    <p:sldId id="327" r:id="rId41"/>
    <p:sldId id="282" r:id="rId42"/>
    <p:sldId id="284" r:id="rId43"/>
    <p:sldId id="285" r:id="rId44"/>
    <p:sldId id="287" r:id="rId45"/>
    <p:sldId id="283" r:id="rId46"/>
    <p:sldId id="286" r:id="rId47"/>
    <p:sldId id="288" r:id="rId48"/>
    <p:sldId id="294" r:id="rId49"/>
    <p:sldId id="290" r:id="rId50"/>
    <p:sldId id="295" r:id="rId51"/>
    <p:sldId id="298" r:id="rId52"/>
    <p:sldId id="300" r:id="rId53"/>
    <p:sldId id="296" r:id="rId54"/>
    <p:sldId id="297" r:id="rId55"/>
    <p:sldId id="299" r:id="rId56"/>
    <p:sldId id="301" r:id="rId57"/>
    <p:sldId id="30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5252" autoAdjust="0"/>
  </p:normalViewPr>
  <p:slideViewPr>
    <p:cSldViewPr>
      <p:cViewPr varScale="1">
        <p:scale>
          <a:sx n="83" d="100"/>
          <a:sy n="83" d="100"/>
        </p:scale>
        <p:origin x="14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slide" Target="slides/slide35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42" Type="http://schemas.openxmlformats.org/officeDocument/2006/relationships/slide" Target="slides/slide38.xml" /><Relationship Id="rId47" Type="http://schemas.openxmlformats.org/officeDocument/2006/relationships/slide" Target="slides/slide43.xml" /><Relationship Id="rId50" Type="http://schemas.openxmlformats.org/officeDocument/2006/relationships/slide" Target="slides/slide46.xml" /><Relationship Id="rId55" Type="http://schemas.openxmlformats.org/officeDocument/2006/relationships/slide" Target="slides/slide51.xml" /><Relationship Id="rId63" Type="http://schemas.openxmlformats.org/officeDocument/2006/relationships/tableStyles" Target="tableStyles.xml" /><Relationship Id="rId7" Type="http://schemas.openxmlformats.org/officeDocument/2006/relationships/slide" Target="slides/slide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41" Type="http://schemas.openxmlformats.org/officeDocument/2006/relationships/slide" Target="slides/slide37.xml" /><Relationship Id="rId54" Type="http://schemas.openxmlformats.org/officeDocument/2006/relationships/slide" Target="slides/slide50.xml" /><Relationship Id="rId62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40" Type="http://schemas.openxmlformats.org/officeDocument/2006/relationships/slide" Target="slides/slide36.xml" /><Relationship Id="rId45" Type="http://schemas.openxmlformats.org/officeDocument/2006/relationships/slide" Target="slides/slide41.xml" /><Relationship Id="rId53" Type="http://schemas.openxmlformats.org/officeDocument/2006/relationships/slide" Target="slides/slide49.xml" /><Relationship Id="rId58" Type="http://schemas.openxmlformats.org/officeDocument/2006/relationships/slide" Target="slides/slide54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49" Type="http://schemas.openxmlformats.org/officeDocument/2006/relationships/slide" Target="slides/slide45.xml" /><Relationship Id="rId57" Type="http://schemas.openxmlformats.org/officeDocument/2006/relationships/slide" Target="slides/slide53.xml" /><Relationship Id="rId61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4" Type="http://schemas.openxmlformats.org/officeDocument/2006/relationships/slide" Target="slides/slide40.xml" /><Relationship Id="rId52" Type="http://schemas.openxmlformats.org/officeDocument/2006/relationships/slide" Target="slides/slide48.xml" /><Relationship Id="rId60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Relationship Id="rId43" Type="http://schemas.openxmlformats.org/officeDocument/2006/relationships/slide" Target="slides/slide39.xml" /><Relationship Id="rId48" Type="http://schemas.openxmlformats.org/officeDocument/2006/relationships/slide" Target="slides/slide44.xml" /><Relationship Id="rId56" Type="http://schemas.openxmlformats.org/officeDocument/2006/relationships/slide" Target="slides/slide52.xml" /><Relationship Id="rId64" Type="http://schemas.microsoft.com/office/2016/11/relationships/changesInfo" Target="changesInfos/changesInfo1.xml" /><Relationship Id="rId8" Type="http://schemas.openxmlformats.org/officeDocument/2006/relationships/slide" Target="slides/slide4.xml" /><Relationship Id="rId51" Type="http://schemas.openxmlformats.org/officeDocument/2006/relationships/slide" Target="slides/slide47.xml" /><Relationship Id="rId3" Type="http://schemas.openxmlformats.org/officeDocument/2006/relationships/customXml" Target="../customXml/item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slide" Target="slides/slide34.xml" /><Relationship Id="rId46" Type="http://schemas.openxmlformats.org/officeDocument/2006/relationships/slide" Target="slides/slide42.xml" /><Relationship Id="rId59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 34/2020 - Sekulić Strahinja" userId="f5ee5106-5daa-49f2-adbb-7308869a13ae" providerId="ADAL" clId="{6CBADA74-2626-6F40-9262-30BD9427E1BF}"/>
    <pc:docChg chg="custSel delSld modSld">
      <pc:chgData name="SV 34/2020 - Sekulić Strahinja" userId="f5ee5106-5daa-49f2-adbb-7308869a13ae" providerId="ADAL" clId="{6CBADA74-2626-6F40-9262-30BD9427E1BF}" dt="2022-03-15T20:46:10.216" v="9" actId="478"/>
      <pc:docMkLst>
        <pc:docMk/>
      </pc:docMkLst>
      <pc:sldChg chg="delSp delAnim">
        <pc:chgData name="SV 34/2020 - Sekulić Strahinja" userId="f5ee5106-5daa-49f2-adbb-7308869a13ae" providerId="ADAL" clId="{6CBADA74-2626-6F40-9262-30BD9427E1BF}" dt="2022-03-15T20:43:32.986" v="3" actId="478"/>
        <pc:sldMkLst>
          <pc:docMk/>
          <pc:sldMk cId="1600995282" sldId="267"/>
        </pc:sldMkLst>
        <pc:picChg chg="del">
          <ac:chgData name="SV 34/2020 - Sekulić Strahinja" userId="f5ee5106-5daa-49f2-adbb-7308869a13ae" providerId="ADAL" clId="{6CBADA74-2626-6F40-9262-30BD9427E1BF}" dt="2022-03-15T20:43:32.986" v="3" actId="478"/>
          <ac:picMkLst>
            <pc:docMk/>
            <pc:sldMk cId="1600995282" sldId="267"/>
            <ac:picMk id="4" creationId="{00000000-0000-0000-0000-000000000000}"/>
          </ac:picMkLst>
        </pc:picChg>
      </pc:sldChg>
      <pc:sldChg chg="delSp delAnim">
        <pc:chgData name="SV 34/2020 - Sekulić Strahinja" userId="f5ee5106-5daa-49f2-adbb-7308869a13ae" providerId="ADAL" clId="{6CBADA74-2626-6F40-9262-30BD9427E1BF}" dt="2022-03-15T20:46:02.588" v="8" actId="478"/>
        <pc:sldMkLst>
          <pc:docMk/>
          <pc:sldMk cId="1667487541" sldId="304"/>
        </pc:sldMkLst>
        <pc:picChg chg="del">
          <ac:chgData name="SV 34/2020 - Sekulić Strahinja" userId="f5ee5106-5daa-49f2-adbb-7308869a13ae" providerId="ADAL" clId="{6CBADA74-2626-6F40-9262-30BD9427E1BF}" dt="2022-03-15T20:46:02.588" v="8" actId="478"/>
          <ac:picMkLst>
            <pc:docMk/>
            <pc:sldMk cId="1667487541" sldId="304"/>
            <ac:picMk id="4" creationId="{00000000-0000-0000-0000-000000000000}"/>
          </ac:picMkLst>
        </pc:picChg>
      </pc:sldChg>
      <pc:sldChg chg="del">
        <pc:chgData name="SV 34/2020 - Sekulić Strahinja" userId="f5ee5106-5daa-49f2-adbb-7308869a13ae" providerId="ADAL" clId="{6CBADA74-2626-6F40-9262-30BD9427E1BF}" dt="2022-03-15T20:43:18.669" v="0" actId="2696"/>
        <pc:sldMkLst>
          <pc:docMk/>
          <pc:sldMk cId="2330567396" sldId="313"/>
        </pc:sldMkLst>
      </pc:sldChg>
      <pc:sldChg chg="del">
        <pc:chgData name="SV 34/2020 - Sekulić Strahinja" userId="f5ee5106-5daa-49f2-adbb-7308869a13ae" providerId="ADAL" clId="{6CBADA74-2626-6F40-9262-30BD9427E1BF}" dt="2022-03-15T20:43:21.858" v="1" actId="2696"/>
        <pc:sldMkLst>
          <pc:docMk/>
          <pc:sldMk cId="2328567182" sldId="314"/>
        </pc:sldMkLst>
      </pc:sldChg>
      <pc:sldChg chg="del">
        <pc:chgData name="SV 34/2020 - Sekulić Strahinja" userId="f5ee5106-5daa-49f2-adbb-7308869a13ae" providerId="ADAL" clId="{6CBADA74-2626-6F40-9262-30BD9427E1BF}" dt="2022-03-15T20:43:25.075" v="2" actId="2696"/>
        <pc:sldMkLst>
          <pc:docMk/>
          <pc:sldMk cId="2785433264" sldId="315"/>
        </pc:sldMkLst>
      </pc:sldChg>
      <pc:sldChg chg="delSp delAnim">
        <pc:chgData name="SV 34/2020 - Sekulić Strahinja" userId="f5ee5106-5daa-49f2-adbb-7308869a13ae" providerId="ADAL" clId="{6CBADA74-2626-6F40-9262-30BD9427E1BF}" dt="2022-03-15T20:43:40.855" v="4" actId="478"/>
        <pc:sldMkLst>
          <pc:docMk/>
          <pc:sldMk cId="2446624873" sldId="317"/>
        </pc:sldMkLst>
        <pc:picChg chg="del">
          <ac:chgData name="SV 34/2020 - Sekulić Strahinja" userId="f5ee5106-5daa-49f2-adbb-7308869a13ae" providerId="ADAL" clId="{6CBADA74-2626-6F40-9262-30BD9427E1BF}" dt="2022-03-15T20:43:40.855" v="4" actId="478"/>
          <ac:picMkLst>
            <pc:docMk/>
            <pc:sldMk cId="2446624873" sldId="317"/>
            <ac:picMk id="4" creationId="{00000000-0000-0000-0000-000000000000}"/>
          </ac:picMkLst>
        </pc:picChg>
      </pc:sldChg>
      <pc:sldChg chg="delSp delAnim">
        <pc:chgData name="SV 34/2020 - Sekulić Strahinja" userId="f5ee5106-5daa-49f2-adbb-7308869a13ae" providerId="ADAL" clId="{6CBADA74-2626-6F40-9262-30BD9427E1BF}" dt="2022-03-15T20:43:46.330" v="5" actId="478"/>
        <pc:sldMkLst>
          <pc:docMk/>
          <pc:sldMk cId="4122611790" sldId="321"/>
        </pc:sldMkLst>
        <pc:picChg chg="del">
          <ac:chgData name="SV 34/2020 - Sekulić Strahinja" userId="f5ee5106-5daa-49f2-adbb-7308869a13ae" providerId="ADAL" clId="{6CBADA74-2626-6F40-9262-30BD9427E1BF}" dt="2022-03-15T20:43:46.330" v="5" actId="478"/>
          <ac:picMkLst>
            <pc:docMk/>
            <pc:sldMk cId="4122611790" sldId="321"/>
            <ac:picMk id="4" creationId="{00000000-0000-0000-0000-000000000000}"/>
          </ac:picMkLst>
        </pc:picChg>
      </pc:sldChg>
      <pc:sldChg chg="delSp delAnim">
        <pc:chgData name="SV 34/2020 - Sekulić Strahinja" userId="f5ee5106-5daa-49f2-adbb-7308869a13ae" providerId="ADAL" clId="{6CBADA74-2626-6F40-9262-30BD9427E1BF}" dt="2022-03-15T20:43:51.433" v="6" actId="478"/>
        <pc:sldMkLst>
          <pc:docMk/>
          <pc:sldMk cId="3138593133" sldId="323"/>
        </pc:sldMkLst>
        <pc:picChg chg="del">
          <ac:chgData name="SV 34/2020 - Sekulić Strahinja" userId="f5ee5106-5daa-49f2-adbb-7308869a13ae" providerId="ADAL" clId="{6CBADA74-2626-6F40-9262-30BD9427E1BF}" dt="2022-03-15T20:43:51.433" v="6" actId="478"/>
          <ac:picMkLst>
            <pc:docMk/>
            <pc:sldMk cId="3138593133" sldId="323"/>
            <ac:picMk id="6" creationId="{00000000-0000-0000-0000-000000000000}"/>
          </ac:picMkLst>
        </pc:picChg>
      </pc:sldChg>
      <pc:sldChg chg="delSp delAnim">
        <pc:chgData name="SV 34/2020 - Sekulić Strahinja" userId="f5ee5106-5daa-49f2-adbb-7308869a13ae" providerId="ADAL" clId="{6CBADA74-2626-6F40-9262-30BD9427E1BF}" dt="2022-03-15T20:45:57.032" v="7" actId="478"/>
        <pc:sldMkLst>
          <pc:docMk/>
          <pc:sldMk cId="3887030109" sldId="324"/>
        </pc:sldMkLst>
        <pc:picChg chg="del">
          <ac:chgData name="SV 34/2020 - Sekulić Strahinja" userId="f5ee5106-5daa-49f2-adbb-7308869a13ae" providerId="ADAL" clId="{6CBADA74-2626-6F40-9262-30BD9427E1BF}" dt="2022-03-15T20:45:57.032" v="7" actId="478"/>
          <ac:picMkLst>
            <pc:docMk/>
            <pc:sldMk cId="3887030109" sldId="324"/>
            <ac:picMk id="4" creationId="{00000000-0000-0000-0000-000000000000}"/>
          </ac:picMkLst>
        </pc:picChg>
      </pc:sldChg>
      <pc:sldChg chg="delSp delAnim">
        <pc:chgData name="SV 34/2020 - Sekulić Strahinja" userId="f5ee5106-5daa-49f2-adbb-7308869a13ae" providerId="ADAL" clId="{6CBADA74-2626-6F40-9262-30BD9427E1BF}" dt="2022-03-15T20:46:10.216" v="9" actId="478"/>
        <pc:sldMkLst>
          <pc:docMk/>
          <pc:sldMk cId="3172740821" sldId="326"/>
        </pc:sldMkLst>
        <pc:picChg chg="del">
          <ac:chgData name="SV 34/2020 - Sekulić Strahinja" userId="f5ee5106-5daa-49f2-adbb-7308869a13ae" providerId="ADAL" clId="{6CBADA74-2626-6F40-9262-30BD9427E1BF}" dt="2022-03-15T20:46:10.216" v="9" actId="478"/>
          <ac:picMkLst>
            <pc:docMk/>
            <pc:sldMk cId="3172740821" sldId="326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4C81B-6B0E-4561-AC28-B34D5BE93D4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977A5-A8FA-4FA2-9D47-1776B4B5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7E2BC-B605-477D-A5DD-45438C6DDFDA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1F7E2BC-B605-477D-A5DD-45438C6DDFDA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F7E2BC-B605-477D-A5DD-45438C6DDFDA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F7E2BC-B605-477D-A5DD-45438C6DDFDA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1F7E2BC-B605-477D-A5DD-45438C6DDFDA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F7E2BC-B605-477D-A5DD-45438C6DDFDA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477000" cy="1828800"/>
          </a:xfrm>
        </p:spPr>
        <p:txBody>
          <a:bodyPr/>
          <a:lstStyle/>
          <a:p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Konkurentnost</a:t>
            </a:r>
            <a:r>
              <a:rPr lang="en-US" dirty="0"/>
              <a:t> – </a:t>
            </a:r>
            <a:r>
              <a:rPr lang="sr-Latn-RS" dirty="0"/>
              <a:t>međusobna isključivost i sinhronizacija</a:t>
            </a:r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5334000"/>
            <a:ext cx="8915400" cy="365125"/>
          </a:xfrm>
        </p:spPr>
        <p:txBody>
          <a:bodyPr/>
          <a:lstStyle/>
          <a:p>
            <a:pPr algn="l"/>
            <a:r>
              <a:rPr lang="en-US" dirty="0" err="1"/>
              <a:t>Slajdovi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kreirani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knjige</a:t>
            </a:r>
            <a:r>
              <a:rPr lang="en-US" dirty="0"/>
              <a:t> “</a:t>
            </a:r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</a:t>
            </a:r>
            <a:r>
              <a:rPr lang="en-US" dirty="0" err="1"/>
              <a:t>principi</a:t>
            </a:r>
            <a:r>
              <a:rPr lang="en-US" dirty="0"/>
              <a:t> </a:t>
            </a:r>
            <a:r>
              <a:rPr lang="en-US" dirty="0" err="1"/>
              <a:t>unutra</a:t>
            </a:r>
            <a:r>
              <a:rPr lang="sr-Latn-RS" dirty="0"/>
              <a:t>šnje organizacije i dizajna, 7. izdanje“, William Stallings, CET, Beograd, 2013.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4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Nadmetanje procesa za resurse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000" dirty="0"/>
              <a:t>Uzajamna isključivost procesa</a:t>
            </a:r>
          </a:p>
          <a:p>
            <a:pPr lvl="1"/>
            <a:r>
              <a:rPr lang="sr-Latn-RS" sz="1800" dirty="0"/>
              <a:t>Više procesa treba da koristi isti resurs</a:t>
            </a:r>
          </a:p>
          <a:p>
            <a:pPr lvl="1"/>
            <a:r>
              <a:rPr lang="sr-Latn-RS" sz="1800" dirty="0"/>
              <a:t>Za ispravan rad potrebno je da u jednom trenutku samo jedan proces pristupa resursu</a:t>
            </a:r>
            <a:endParaRPr lang="en-US" sz="1800" dirty="0"/>
          </a:p>
          <a:p>
            <a:pPr lvl="1"/>
            <a:r>
              <a:rPr lang="en-US" sz="1800" dirty="0" err="1"/>
              <a:t>Ovakav</a:t>
            </a:r>
            <a:r>
              <a:rPr lang="en-US" sz="1800" dirty="0"/>
              <a:t> </a:t>
            </a:r>
            <a:r>
              <a:rPr lang="en-US" sz="1800" dirty="0" err="1"/>
              <a:t>resurs</a:t>
            </a:r>
            <a:r>
              <a:rPr lang="en-US" sz="1800" dirty="0"/>
              <a:t> </a:t>
            </a:r>
            <a:r>
              <a:rPr lang="en-US" sz="1800" dirty="0" err="1"/>
              <a:t>nazivamo</a:t>
            </a:r>
            <a:r>
              <a:rPr lang="en-US" sz="1800" dirty="0"/>
              <a:t> </a:t>
            </a:r>
            <a:r>
              <a:rPr lang="en-US" sz="1800" dirty="0" err="1"/>
              <a:t>kriti</a:t>
            </a:r>
            <a:r>
              <a:rPr lang="sr-Latn-RS" sz="1800" dirty="0"/>
              <a:t>čni resurs</a:t>
            </a:r>
          </a:p>
          <a:p>
            <a:pPr lvl="1"/>
            <a:endParaRPr lang="sr-Latn-RS" sz="1800" dirty="0"/>
          </a:p>
          <a:p>
            <a:pPr lvl="1"/>
            <a:endParaRPr lang="sr-Latn-RS" sz="1800" dirty="0"/>
          </a:p>
          <a:p>
            <a:pPr lvl="2"/>
            <a:endParaRPr lang="sr-Latn-RS" sz="1600" dirty="0"/>
          </a:p>
          <a:p>
            <a:pPr lvl="2"/>
            <a:endParaRPr lang="en-GB" sz="1600" dirty="0"/>
          </a:p>
        </p:txBody>
      </p:sp>
      <p:sp>
        <p:nvSpPr>
          <p:cNvPr id="5" name="TextBox 2"/>
          <p:cNvSpPr txBox="1"/>
          <p:nvPr/>
        </p:nvSpPr>
        <p:spPr>
          <a:xfrm>
            <a:off x="381000" y="633567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izvor</a:t>
            </a:r>
            <a:r>
              <a:rPr lang="en-US" dirty="0"/>
              <a:t>: www.youtube.com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99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Nadmetanje procesa za resurse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Kritična sekcija</a:t>
            </a:r>
            <a:endParaRPr lang="en-US" sz="2800" dirty="0"/>
          </a:p>
          <a:p>
            <a:pPr lvl="2"/>
            <a:r>
              <a:rPr lang="en-US" sz="2000" dirty="0" err="1"/>
              <a:t>Deo</a:t>
            </a:r>
            <a:r>
              <a:rPr lang="en-US" sz="2000" dirty="0"/>
              <a:t> </a:t>
            </a:r>
            <a:r>
              <a:rPr lang="en-US" sz="2000" dirty="0" err="1"/>
              <a:t>programa</a:t>
            </a:r>
            <a:r>
              <a:rPr lang="en-US" sz="2000" dirty="0"/>
              <a:t> u </a:t>
            </a:r>
            <a:r>
              <a:rPr lang="en-US" sz="2000" dirty="0" err="1"/>
              <a:t>kojem</a:t>
            </a:r>
            <a:r>
              <a:rPr lang="en-US" sz="2000" dirty="0"/>
              <a:t> se</a:t>
            </a:r>
            <a:r>
              <a:rPr lang="sr-Latn-RS" sz="2000" dirty="0"/>
              <a:t> pristupa kritičnom resursu</a:t>
            </a:r>
            <a:r>
              <a:rPr lang="en-US" sz="2000" dirty="0"/>
              <a:t> </a:t>
            </a:r>
            <a:endParaRPr lang="sr-Latn-RS" sz="2000" dirty="0"/>
          </a:p>
          <a:p>
            <a:pPr lvl="2"/>
            <a:r>
              <a:rPr lang="sr-Latn-RS" sz="2000" dirty="0"/>
              <a:t>Za ispravan rad, kod u kritičnoj sekciji procesi moraju da izvršavaju sekvencijalno (jedan po jedan)</a:t>
            </a:r>
          </a:p>
          <a:p>
            <a:pPr lvl="2"/>
            <a:r>
              <a:rPr lang="sr-Latn-RS" sz="2000" dirty="0"/>
              <a:t>U jednom trenutku samo jedan proces sme da bude u kritičnoj sekciji</a:t>
            </a:r>
          </a:p>
          <a:p>
            <a:endParaRPr lang="en-GB" sz="2800" dirty="0"/>
          </a:p>
        </p:txBody>
      </p:sp>
      <p:sp>
        <p:nvSpPr>
          <p:cNvPr id="5" name="TextBox 2"/>
          <p:cNvSpPr txBox="1"/>
          <p:nvPr/>
        </p:nvSpPr>
        <p:spPr>
          <a:xfrm>
            <a:off x="381000" y="633567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izvor</a:t>
            </a:r>
            <a:r>
              <a:rPr lang="en-US" dirty="0"/>
              <a:t>: www.youtube.com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62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Ulazak u kritičnu sekciju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Ako je jedan proces ušao u kritičnu sekciju</a:t>
            </a:r>
          </a:p>
          <a:p>
            <a:pPr lvl="1"/>
            <a:r>
              <a:rPr lang="sr-Latn-RS" dirty="0"/>
              <a:t>šta se dešava sa drugim procesima koji pokušavaju da uđu?</a:t>
            </a:r>
          </a:p>
          <a:p>
            <a:pPr marL="880110" lvl="1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51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Prva varijanta – </a:t>
            </a:r>
            <a:r>
              <a:rPr lang="sr-Latn-RS" i="1" dirty="0"/>
              <a:t>busy waiting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sr-Latn-RS" sz="2400" dirty="0"/>
              <a:t>Proces koji ne može da uđe u kritičnu sekciju ostaje aktivan neprekidno proveravajući da li može da uđe</a:t>
            </a:r>
          </a:p>
          <a:p>
            <a:r>
              <a:rPr lang="sr-Latn-RS" sz="2400" dirty="0"/>
              <a:t>Proces nastavlja da troši procesorsko vreme i kada nema uslova da radi</a:t>
            </a:r>
          </a:p>
          <a:p>
            <a:pPr lvl="1"/>
            <a:endParaRPr lang="sr-Latn-RS" sz="2100" dirty="0"/>
          </a:p>
        </p:txBody>
      </p:sp>
      <p:sp>
        <p:nvSpPr>
          <p:cNvPr id="5" name="TextBox 2"/>
          <p:cNvSpPr txBox="1"/>
          <p:nvPr/>
        </p:nvSpPr>
        <p:spPr>
          <a:xfrm>
            <a:off x="228600" y="633567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izvor</a:t>
            </a:r>
            <a:r>
              <a:rPr lang="en-US" dirty="0"/>
              <a:t>: www.youtube.com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61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Prva varijanta – </a:t>
            </a:r>
            <a:r>
              <a:rPr lang="sr-Latn-RS" i="1" dirty="0"/>
              <a:t>busy waiting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x;</a:t>
            </a:r>
            <a:endParaRPr lang="sr-Latn-R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itchFamily="49" charset="0"/>
                <a:cs typeface="Courier New" pitchFamily="49" charset="0"/>
              </a:rPr>
              <a:t>bool is_lock_free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true</a:t>
            </a:r>
            <a:r>
              <a:rPr lang="sr-Latn-RS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itchFamily="49" charset="0"/>
                <a:cs typeface="Courier New" pitchFamily="49" charset="0"/>
              </a:rPr>
              <a:t>void echo()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sr-Latn-R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itchFamily="49" charset="0"/>
                <a:cs typeface="Courier New" pitchFamily="49" charset="0"/>
              </a:rPr>
              <a:t>	while (!is_lock_free) {</a:t>
            </a:r>
          </a:p>
          <a:p>
            <a:pPr marL="0" indent="0">
              <a:buNone/>
            </a:pPr>
            <a:r>
              <a:rPr lang="sr-Latn-RS" b="1" dirty="0">
                <a:latin typeface="Courier New" pitchFamily="49" charset="0"/>
                <a:cs typeface="Courier New" pitchFamily="49" charset="0"/>
              </a:rPr>
              <a:t>	}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is_lock_free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false;</a:t>
            </a:r>
            <a:endParaRPr lang="sr-Latn-R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y = x;</a:t>
            </a:r>
            <a:endParaRPr lang="sr-Latn-R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is_lock_free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y;</a:t>
            </a:r>
            <a:r>
              <a:rPr lang="sr-Latn-RS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71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Druga varijanta – blokiranje procesa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Proces koji ne može da uđe u kritičnu sekciju odlazi u stanje blokiran</a:t>
            </a:r>
          </a:p>
          <a:p>
            <a:r>
              <a:rPr lang="sr-Latn-RS" sz="2400" dirty="0"/>
              <a:t>Sistem ga obaveštava kada može da uđe u kritičnu sekciju</a:t>
            </a:r>
          </a:p>
          <a:p>
            <a:endParaRPr lang="en-GB" sz="2400" dirty="0"/>
          </a:p>
        </p:txBody>
      </p:sp>
      <p:sp>
        <p:nvSpPr>
          <p:cNvPr id="5" name="TextBox 2"/>
          <p:cNvSpPr txBox="1"/>
          <p:nvPr/>
        </p:nvSpPr>
        <p:spPr>
          <a:xfrm>
            <a:off x="381000" y="633567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izvor</a:t>
            </a:r>
            <a:r>
              <a:rPr lang="en-US" dirty="0"/>
              <a:t>: www.youtube.com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59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Druga varijanta – blokiranje procesa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x;</a:t>
            </a:r>
            <a:endParaRPr lang="sr-Latn-R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itchFamily="49" charset="0"/>
                <a:cs typeface="Courier New" pitchFamily="49" charset="0"/>
              </a:rPr>
              <a:t>mutex m;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itchFamily="49" charset="0"/>
                <a:cs typeface="Courier New" pitchFamily="49" charset="0"/>
              </a:rPr>
              <a:t>void echo()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sr-Latn-R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itchFamily="49" charset="0"/>
                <a:cs typeface="Courier New" pitchFamily="49" charset="0"/>
              </a:rPr>
              <a:t>	m.lock();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y = x;</a:t>
            </a:r>
            <a:endParaRPr lang="sr-Latn-R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itchFamily="49" charset="0"/>
                <a:cs typeface="Courier New" pitchFamily="49" charset="0"/>
              </a:rPr>
              <a:t>	m.unlock();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y;</a:t>
            </a:r>
            <a:r>
              <a:rPr lang="sr-Latn-RS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Line Callout 2 (Accent Bar) 3"/>
          <p:cNvSpPr/>
          <p:nvPr/>
        </p:nvSpPr>
        <p:spPr>
          <a:xfrm>
            <a:off x="4648200" y="1828800"/>
            <a:ext cx="3228975" cy="4572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4167"/>
              <a:gd name="adj6" fmla="val -655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/>
              <a:t>Propusnica za kritičnu sekciju</a:t>
            </a:r>
            <a:endParaRPr lang="en-GB" dirty="0"/>
          </a:p>
        </p:txBody>
      </p:sp>
      <p:sp>
        <p:nvSpPr>
          <p:cNvPr id="5" name="Line Callout 2 (Accent Bar) 4"/>
          <p:cNvSpPr/>
          <p:nvPr/>
        </p:nvSpPr>
        <p:spPr>
          <a:xfrm>
            <a:off x="4648200" y="2743200"/>
            <a:ext cx="3686175" cy="16764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818"/>
              <a:gd name="adj6" fmla="val -283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sr-Latn-RS" dirty="0"/>
              <a:t>Uzimanje propusnice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/>
              <a:t>Proces proverava da li je propusnica slobodna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/>
              <a:t>Ako jeste nastavlja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/>
              <a:t>Ako nije odlazi u stanje blokiran</a:t>
            </a:r>
          </a:p>
          <a:p>
            <a:endParaRPr lang="en-GB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4572000" y="4714874"/>
            <a:ext cx="3505200" cy="1152526"/>
          </a:xfrm>
          <a:prstGeom prst="accentCallout2">
            <a:avLst>
              <a:gd name="adj1" fmla="val 18750"/>
              <a:gd name="adj2" fmla="val -8333"/>
              <a:gd name="adj3" fmla="val 21659"/>
              <a:gd name="adj4" fmla="val -12163"/>
              <a:gd name="adj5" fmla="val -11037"/>
              <a:gd name="adj6" fmla="val -195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sr-Latn-RS" dirty="0"/>
              <a:t>Vraćanje propusnice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/>
              <a:t>Jedan od procesa koji čekaju na propusnicu prelazi u stanje spreman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37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Propusnica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Lock</a:t>
            </a:r>
          </a:p>
          <a:p>
            <a:pPr lvl="1"/>
            <a:r>
              <a:rPr lang="sr-Latn-RS" dirty="0"/>
              <a:t>Svaki proces pre ulaska u kritičnu sekciju zatraži zaključavanje nekog </a:t>
            </a:r>
            <a:r>
              <a:rPr lang="sr-Latn-RS" b="1" dirty="0"/>
              <a:t>deljenog</a:t>
            </a:r>
            <a:r>
              <a:rPr lang="sr-Latn-RS" dirty="0"/>
              <a:t> objekta</a:t>
            </a:r>
          </a:p>
          <a:p>
            <a:pPr lvl="1"/>
            <a:r>
              <a:rPr lang="sr-Latn-RS" dirty="0"/>
              <a:t>Proces koji prvi zatraži zaključavanje, uspeva da zaključa objekat i ulazi u kritičnu sekciju</a:t>
            </a:r>
          </a:p>
          <a:p>
            <a:pPr lvl="1"/>
            <a:r>
              <a:rPr lang="sr-Latn-RS" dirty="0"/>
              <a:t>Ovo zaključavanje je implementirano uz oslonac na hardversku podršku za uzajamnu isključivost</a:t>
            </a:r>
          </a:p>
          <a:p>
            <a:pPr lvl="1"/>
            <a:r>
              <a:rPr lang="sr-Latn-RS" dirty="0"/>
              <a:t>Svaki naredni proces ne uspeva da zaključa objekat i prelazi u stanje blokiran</a:t>
            </a:r>
          </a:p>
          <a:p>
            <a:pPr lvl="1"/>
            <a:r>
              <a:rPr lang="sr-Latn-RS" dirty="0"/>
              <a:t>Proces pri izlasku iz kritične sekcije otključava objekat</a:t>
            </a:r>
          </a:p>
          <a:p>
            <a:pPr lvl="1"/>
            <a:r>
              <a:rPr lang="sr-Latn-RS" dirty="0"/>
              <a:t>Jedan od procesa koji čekaju, uspeva da zaključa objekat i ulazi u kritičnu sekciju</a:t>
            </a:r>
          </a:p>
          <a:p>
            <a:pPr lvl="1"/>
            <a:r>
              <a:rPr lang="sr-Latn-RS" dirty="0"/>
              <a:t>Da bi ovo radilo, svi procesi moraju da zaključavaju </a:t>
            </a:r>
            <a:r>
              <a:rPr lang="sr-Latn-RS" b="1" dirty="0"/>
              <a:t>isti</a:t>
            </a:r>
            <a:r>
              <a:rPr lang="sr-Latn-RS" dirty="0"/>
              <a:t> objekat (ne sme svaki proces raditi sa svojom lokalnom kopijom)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81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Kako se implementira zauzimanje propusnice?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Pri uzimanju propusnice potrebno je</a:t>
            </a:r>
          </a:p>
          <a:p>
            <a:pPr lvl="1"/>
            <a:r>
              <a:rPr lang="sr-Latn-RS" dirty="0"/>
              <a:t>Proveriti da li je propusnica slobodna</a:t>
            </a:r>
          </a:p>
          <a:p>
            <a:pPr lvl="2"/>
            <a:r>
              <a:rPr lang="sr-Latn-RS" dirty="0"/>
              <a:t>Ako jeste, zauzeti propusnicu</a:t>
            </a:r>
          </a:p>
          <a:p>
            <a:pPr lvl="2"/>
            <a:r>
              <a:rPr lang="sr-Latn-RS" dirty="0"/>
              <a:t>Ako nije, postaviti proces u stanje blokiran</a:t>
            </a:r>
          </a:p>
          <a:p>
            <a:pPr marL="365760" lvl="1" indent="0">
              <a:buNone/>
            </a:pPr>
            <a:endParaRPr lang="sr-Latn-RS" dirty="0"/>
          </a:p>
          <a:p>
            <a:pPr marL="822960" lvl="1" indent="-457200">
              <a:buFont typeface="+mj-lt"/>
              <a:buAutoNum type="arabicPeriod"/>
            </a:pPr>
            <a:r>
              <a:rPr lang="sr-Latn-RS" sz="2400" b="1" dirty="0">
                <a:latin typeface="Courier New" pitchFamily="49" charset="0"/>
                <a:cs typeface="Courier New" pitchFamily="49" charset="0"/>
              </a:rPr>
              <a:t>if (is_lock_free) 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RS" sz="2400" b="1" dirty="0">
                <a:latin typeface="Courier New" pitchFamily="49" charset="0"/>
                <a:cs typeface="Courier New" pitchFamily="49" charset="0"/>
              </a:rPr>
              <a:t>is_lock_free = false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sr-Latn-RS" sz="2400" b="1" dirty="0">
              <a:latin typeface="Courier New" pitchFamily="49" charset="0"/>
              <a:cs typeface="Courier New" pitchFamily="49" charset="0"/>
            </a:endParaRPr>
          </a:p>
          <a:p>
            <a:pPr marL="1097280" lvl="2" indent="-457200">
              <a:buFont typeface="+mj-lt"/>
              <a:buAutoNum type="arabicPeriod"/>
            </a:pP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dirty="0"/>
              <a:t>Šta ako se nakon linije 1 desi preplitanje?</a:t>
            </a:r>
          </a:p>
          <a:p>
            <a:r>
              <a:rPr lang="sr-Latn-RS" dirty="0"/>
              <a:t>Dva procesa mogu da utvrde da je propusnica slobodna i da oba uđu u kritičnu sekciju</a:t>
            </a:r>
          </a:p>
          <a:p>
            <a:r>
              <a:rPr lang="sr-Latn-RS" dirty="0"/>
              <a:t>Zato se zauzimanje propusnice ne implementira na ovaj način, već se oslanja na hardversku podršku za uzajamnu isključivost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096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600" dirty="0"/>
              <a:t>Hardverska podrška za uzajamnu isključivost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Onemogućavanje prekida</a:t>
            </a:r>
          </a:p>
          <a:p>
            <a:pPr lvl="1"/>
            <a:r>
              <a:rPr lang="sr-Latn-RS" dirty="0"/>
              <a:t>Proces se izvršava do prekida</a:t>
            </a:r>
          </a:p>
          <a:p>
            <a:pPr lvl="1"/>
            <a:r>
              <a:rPr lang="sr-Latn-RS" dirty="0"/>
              <a:t>Ako onemogućimo prekide pri zauzimanju propusnice, ne može doći do preplitanja</a:t>
            </a:r>
          </a:p>
          <a:p>
            <a:pPr lvl="1"/>
            <a:r>
              <a:rPr lang="sr-Latn-RS" dirty="0"/>
              <a:t>Neefikasno</a:t>
            </a:r>
          </a:p>
          <a:p>
            <a:pPr lvl="2"/>
            <a:r>
              <a:rPr lang="sr-Latn-RS" dirty="0"/>
              <a:t>procesor ograničen da prepliće programe</a:t>
            </a:r>
          </a:p>
          <a:p>
            <a:pPr lvl="1"/>
            <a:r>
              <a:rPr lang="sr-Latn-RS" dirty="0"/>
              <a:t>Ne radi na multiprocesorskoj arhitekturi</a:t>
            </a:r>
          </a:p>
          <a:p>
            <a:pPr lvl="2"/>
            <a:r>
              <a:rPr lang="sr-Latn-RS" dirty="0"/>
              <a:t>procesi se izvršavaju na različitim procesorima</a:t>
            </a:r>
          </a:p>
          <a:p>
            <a:pPr lvl="2"/>
            <a:r>
              <a:rPr lang="sr-Latn-RS" dirty="0"/>
              <a:t>onemogućavanje prekida na jednom procesoru ne sprečava drugi proces da pristupi resursu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84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Upravljanje procesima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OS može pri upravljanju procesima da omogući</a:t>
            </a:r>
            <a:endParaRPr lang="en-US" dirty="0"/>
          </a:p>
          <a:p>
            <a:pPr lvl="1"/>
            <a:r>
              <a:rPr lang="sr-Latn-RS" dirty="0"/>
              <a:t>Multiprogramiranje</a:t>
            </a:r>
          </a:p>
          <a:p>
            <a:pPr lvl="2"/>
            <a:r>
              <a:rPr lang="sr-Latn-RS" dirty="0"/>
              <a:t>više procesa unutar jednoprocesorskog sistema</a:t>
            </a:r>
            <a:endParaRPr lang="en-US" dirty="0"/>
          </a:p>
          <a:p>
            <a:pPr lvl="1"/>
            <a:r>
              <a:rPr lang="sr-Latn-RS" dirty="0"/>
              <a:t>Multiprocesiranje</a:t>
            </a:r>
          </a:p>
          <a:p>
            <a:pPr lvl="2"/>
            <a:r>
              <a:rPr lang="sr-Latn-RS" dirty="0"/>
              <a:t>više procesa unutar multiprocesora</a:t>
            </a:r>
            <a:endParaRPr lang="en-US" dirty="0"/>
          </a:p>
          <a:p>
            <a:pPr lvl="1"/>
            <a:r>
              <a:rPr lang="sr-Latn-RS" dirty="0"/>
              <a:t>Distribuiranu obradu</a:t>
            </a:r>
          </a:p>
          <a:p>
            <a:pPr lvl="2"/>
            <a:r>
              <a:rPr lang="sr-Latn-RS" dirty="0"/>
              <a:t>više procesa na više distribuiranih računara</a:t>
            </a:r>
            <a:endParaRPr lang="en-US" dirty="0"/>
          </a:p>
          <a:p>
            <a:r>
              <a:rPr lang="sr-Latn-RS" dirty="0"/>
              <a:t>Konkurentnost</a:t>
            </a:r>
          </a:p>
          <a:p>
            <a:pPr lvl="1"/>
            <a:r>
              <a:rPr lang="sr-Latn-RS" dirty="0"/>
              <a:t>važan aspekt pri svakom upravljanju višestrukim procesima</a:t>
            </a:r>
            <a:r>
              <a:rPr lang="en-US" dirty="0"/>
              <a:t> </a:t>
            </a:r>
          </a:p>
          <a:p>
            <a:pPr lvl="1"/>
            <a:r>
              <a:rPr lang="sr-Latn-RS" dirty="0"/>
              <a:t>pitanja međusobne interakcije i zavisnosti procesa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8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Hardverska podrška za uzajamnu isključivost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Specijalne mašinske instrukcije</a:t>
            </a:r>
          </a:p>
          <a:p>
            <a:pPr lvl="1"/>
            <a:r>
              <a:rPr lang="sr-Latn-RS" dirty="0"/>
              <a:t>Hardver obezbeđuje instrukcije koje obavljaju više operacija atomski (nedeljivo)</a:t>
            </a:r>
          </a:p>
          <a:p>
            <a:pPr lvl="1"/>
            <a:r>
              <a:rPr lang="sr-Latn-RS" dirty="0"/>
              <a:t>Ove instrukcije se mogu iskoristiti za zauzimanje propusnice</a:t>
            </a:r>
          </a:p>
          <a:p>
            <a:pPr lvl="1"/>
            <a:r>
              <a:rPr lang="sr-Latn-RS" dirty="0"/>
              <a:t>Proces u jednom nedeljivom koraku proverava</a:t>
            </a:r>
          </a:p>
          <a:p>
            <a:pPr lvl="2"/>
            <a:r>
              <a:rPr lang="sr-Latn-RS" dirty="0"/>
              <a:t>da li može da zauzme propusnicu  i</a:t>
            </a:r>
          </a:p>
          <a:p>
            <a:pPr lvl="2"/>
            <a:r>
              <a:rPr lang="sr-Latn-RS" dirty="0"/>
              <a:t>ako može, postavlja indikator da je zauzeo</a:t>
            </a:r>
          </a:p>
        </p:txBody>
      </p:sp>
    </p:spTree>
    <p:extLst>
      <p:ext uri="{BB962C8B-B14F-4D97-AF65-F5344CB8AC3E}">
        <p14:creationId xmlns:p14="http://schemas.microsoft.com/office/powerpoint/2010/main" val="266133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Hardverska podrška za uzajamnu isključivost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/>
          <a:lstStyle/>
          <a:p>
            <a:r>
              <a:rPr lang="sr-Latn-RS" dirty="0"/>
              <a:t>Instrukcija Compare&amp;Swap</a:t>
            </a:r>
          </a:p>
          <a:p>
            <a:pPr lvl="1"/>
            <a:r>
              <a:rPr lang="sr-Latn-RS" dirty="0"/>
              <a:t>Opis instrukcije u jeziku visokog nivoa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667000"/>
            <a:ext cx="80772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compare_and_swap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* word,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testval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newval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oldval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= *word;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oldval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testval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		*word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newval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oldval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724400"/>
            <a:ext cx="81534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Instrukcija nedeljivo izvršava skup operacija</a:t>
            </a:r>
          </a:p>
          <a:p>
            <a:r>
              <a:rPr lang="sr-Latn-RS" dirty="0"/>
              <a:t>Proverava se trenutna vrednost</a:t>
            </a:r>
          </a:p>
          <a:p>
            <a:r>
              <a:rPr lang="sr-Latn-RS" dirty="0"/>
              <a:t>Postavlja se nova vrednost ako trenutna vrednost ispunjava uslov</a:t>
            </a:r>
          </a:p>
        </p:txBody>
      </p:sp>
    </p:spTree>
    <p:extLst>
      <p:ext uri="{BB962C8B-B14F-4D97-AF65-F5344CB8AC3E}">
        <p14:creationId xmlns:p14="http://schemas.microsoft.com/office/powerpoint/2010/main" val="3054997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Hardverska podrška za uzajamnu isključivost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r>
              <a:rPr lang="sr-Latn-RS" dirty="0"/>
              <a:t>Upotreba instrukcije Compare&amp;Swap za obezbeđenje međusobne isključivosti</a:t>
            </a:r>
          </a:p>
          <a:p>
            <a:r>
              <a:rPr lang="sr-Latn-RS" dirty="0"/>
              <a:t>Zaključava se objekat pri ulasku u kritičnu sekciju</a:t>
            </a:r>
          </a:p>
          <a:p>
            <a:r>
              <a:rPr lang="sr-Latn-RS" dirty="0"/>
              <a:t>Ilustracija ponašanja u jeziku višeg nivoa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810000"/>
            <a:ext cx="878932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compare_and_swap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locked_flag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, 0, 1) == 0) {</a:t>
            </a:r>
          </a:p>
          <a:p>
            <a:r>
              <a:rPr lang="en-GB" sz="24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proces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nastavlja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rad</a:t>
            </a:r>
          </a:p>
          <a:p>
            <a:r>
              <a:rPr lang="en-GB" sz="2400" b="1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GB" sz="24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proces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ide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na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cekanje</a:t>
            </a:r>
            <a:endParaRPr lang="en-GB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332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Hardverska podrška za uzajamnu isključivost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Instrukcija Exchange</a:t>
            </a:r>
          </a:p>
          <a:p>
            <a:pPr lvl="1"/>
            <a:r>
              <a:rPr lang="sr-Latn-RS" dirty="0"/>
              <a:t>Opis instrukcije u jeziku višeg nivoa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6117" y="2655838"/>
            <a:ext cx="85344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Courier New" pitchFamily="49" charset="0"/>
                <a:cs typeface="Courier New" pitchFamily="49" charset="0"/>
              </a:rPr>
              <a:t>void exchange(int* register, int* memory)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temp = *memory;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*memory = *register;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*register = temp; </a:t>
            </a:r>
            <a:endParaRPr lang="en-GB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1177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Hardverska podrška za uzajamnu isključivost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14600"/>
          </a:xfrm>
        </p:spPr>
        <p:txBody>
          <a:bodyPr/>
          <a:lstStyle/>
          <a:p>
            <a:r>
              <a:rPr lang="sr-Latn-RS" dirty="0"/>
              <a:t>Upotreba instrukcije Exchange za obezbeđenje međusobne isključivosti</a:t>
            </a:r>
          </a:p>
          <a:p>
            <a:r>
              <a:rPr lang="sr-Latn-RS" dirty="0"/>
              <a:t>Zaključava se objekat pri ulasku u kritičnu sekciju</a:t>
            </a:r>
          </a:p>
          <a:p>
            <a:r>
              <a:rPr lang="sr-Latn-RS" dirty="0"/>
              <a:t>Ilustracija ponašanja u jeziku višeg nivoa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5815" y="4114800"/>
            <a:ext cx="8534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locked = false; //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globalna</a:t>
            </a:r>
            <a:endParaRPr lang="en-GB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128" y="4724400"/>
            <a:ext cx="85344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400" b="1" dirty="0">
                <a:latin typeface="Courier New" pitchFamily="49" charset="0"/>
                <a:cs typeface="Courier New" pitchFamily="49" charset="0"/>
              </a:rPr>
              <a:t>keyi = true;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lokalna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svaki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proces</a:t>
            </a:r>
            <a:endParaRPr lang="sr-Latn-R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2400" b="1" dirty="0">
                <a:latin typeface="Courier New" pitchFamily="49" charset="0"/>
                <a:cs typeface="Courier New" pitchFamily="49" charset="0"/>
              </a:rPr>
              <a:t>exchange(keyi, locked);</a:t>
            </a:r>
          </a:p>
          <a:p>
            <a:r>
              <a:rPr lang="sr-Latn-RS" sz="2400" b="1" dirty="0">
                <a:latin typeface="Courier New" pitchFamily="49" charset="0"/>
                <a:cs typeface="Courier New" pitchFamily="49" charset="0"/>
              </a:rPr>
              <a:t>if (keyi == true) {</a:t>
            </a:r>
          </a:p>
          <a:p>
            <a:r>
              <a:rPr lang="sr-Latn-RS" sz="2400" b="1" dirty="0">
                <a:latin typeface="Courier New" pitchFamily="49" charset="0"/>
                <a:cs typeface="Courier New" pitchFamily="49" charset="0"/>
              </a:rPr>
              <a:t>	//proces ide na cekanje</a:t>
            </a:r>
          </a:p>
          <a:p>
            <a:r>
              <a:rPr lang="sr-Latn-R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12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Kritična sekcija u C++11 standardu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Kreiranje kritične sekcije vrši se objektima klase mutex</a:t>
            </a:r>
          </a:p>
          <a:p>
            <a:r>
              <a:rPr lang="sr-Latn-RS" dirty="0"/>
              <a:t>Objekat klase mutex je taj deljeni objekat kojeg procesi zaključavaju</a:t>
            </a:r>
          </a:p>
          <a:p>
            <a:r>
              <a:rPr lang="sr-Latn-RS" dirty="0"/>
              <a:t>Metode klase mutex</a:t>
            </a:r>
          </a:p>
          <a:p>
            <a:pPr lvl="1"/>
            <a:r>
              <a:rPr lang="sr-Latn-RS" dirty="0"/>
              <a:t>lock()</a:t>
            </a:r>
          </a:p>
          <a:p>
            <a:pPr lvl="2"/>
            <a:r>
              <a:rPr lang="sr-Latn-RS" dirty="0"/>
              <a:t>zaključava mutex objekat ako je otključan</a:t>
            </a:r>
          </a:p>
          <a:p>
            <a:pPr lvl="2"/>
            <a:r>
              <a:rPr lang="sr-Latn-RS" dirty="0"/>
              <a:t>u suprotnom proces odlazi u čekanje</a:t>
            </a:r>
          </a:p>
          <a:p>
            <a:pPr lvl="1"/>
            <a:r>
              <a:rPr lang="sr-Latn-RS" dirty="0"/>
              <a:t>unlock()</a:t>
            </a:r>
          </a:p>
          <a:p>
            <a:pPr lvl="2"/>
            <a:r>
              <a:rPr lang="sr-Latn-RS" dirty="0"/>
              <a:t>otključava mutex objekat</a:t>
            </a:r>
          </a:p>
          <a:p>
            <a:pPr lvl="1"/>
            <a:r>
              <a:rPr lang="sr-Latn-RS" dirty="0"/>
              <a:t>try_lock()</a:t>
            </a:r>
          </a:p>
          <a:p>
            <a:pPr lvl="2"/>
            <a:r>
              <a:rPr lang="sr-Latn-RS" dirty="0"/>
              <a:t>pokušava da zaključa mutex</a:t>
            </a:r>
          </a:p>
          <a:p>
            <a:pPr lvl="2"/>
            <a:r>
              <a:rPr lang="sr-Latn-RS" dirty="0"/>
              <a:t>ako ne uspe vraća false, proces ne odlazi u čekanje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196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korišćenja klase mutex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495800"/>
          </a:xfrm>
        </p:spPr>
        <p:txBody>
          <a:bodyPr/>
          <a:lstStyle/>
          <a:p>
            <a:r>
              <a:rPr lang="en-US" dirty="0" err="1"/>
              <a:t>Primeri</a:t>
            </a:r>
            <a:r>
              <a:rPr lang="en-US" dirty="0"/>
              <a:t>/</a:t>
            </a:r>
            <a:r>
              <a:rPr lang="sr-Latn-RS" dirty="0"/>
              <a:t>Konkurentnost/</a:t>
            </a:r>
            <a:r>
              <a:rPr lang="en-US" dirty="0" err="1"/>
              <a:t>MutexSum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71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Kritična sekcija u C++11 standardu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Pri korišćenju klase mutex postoji opasnost da propusnica ostane zaključana</a:t>
            </a:r>
          </a:p>
          <a:p>
            <a:r>
              <a:rPr lang="sr-Latn-RS" dirty="0"/>
              <a:t>Klasa unique_lock</a:t>
            </a:r>
          </a:p>
          <a:p>
            <a:pPr lvl="1"/>
            <a:r>
              <a:rPr lang="sr-Latn-RS" dirty="0"/>
              <a:t>Koristi se umesto mutex klase</a:t>
            </a:r>
          </a:p>
          <a:p>
            <a:pPr lvl="1"/>
            <a:r>
              <a:rPr lang="sr-Latn-RS" dirty="0"/>
              <a:t>Upravlja zaključavanjem mutexa</a:t>
            </a:r>
          </a:p>
          <a:p>
            <a:pPr lvl="1"/>
            <a:r>
              <a:rPr lang="sr-Latn-RS" dirty="0"/>
              <a:t>U konstruktoru se kao parametar prosleđuje mutex koji je potrebno zaključati</a:t>
            </a:r>
          </a:p>
          <a:p>
            <a:pPr lvl="1"/>
            <a:r>
              <a:rPr lang="sr-Latn-RS" dirty="0"/>
              <a:t>U destruktoru vrši automatsko otključavanje mutexa</a:t>
            </a:r>
          </a:p>
          <a:p>
            <a:r>
              <a:rPr lang="sr-Latn-RS" dirty="0"/>
              <a:t>Korišćenjem objekta klase unique_lock propusnica se oslobađa automatski kada objekat prestane da postoji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59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– unique_lock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05-Konkurentnost/</a:t>
            </a:r>
            <a:r>
              <a:rPr lang="en-US" dirty="0" err="1"/>
              <a:t>UniqueLockSum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35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Kopiranje mutex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4800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Objekat klase mutex nije moguće kopirati po vrednosti</a:t>
            </a:r>
          </a:p>
          <a:p>
            <a:r>
              <a:rPr lang="sr-Latn-RS" dirty="0"/>
              <a:t>Razlog je da se ne bi desilo da niti zaključavaju različite kopije propusnice</a:t>
            </a:r>
          </a:p>
          <a:p>
            <a:r>
              <a:rPr lang="sr-Latn-RS" dirty="0"/>
              <a:t>Realizovano je eksplicitnom naredbom kompajleru da ne generiše konstruktor kopije u klasi mutex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95" y="4354717"/>
            <a:ext cx="67056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30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Gde se javlja konkurentnost?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Svugde gde se vrši preplitanje različitih procesa</a:t>
            </a:r>
          </a:p>
          <a:p>
            <a:pPr lvl="1"/>
            <a:r>
              <a:rPr lang="sr-Latn-RS" dirty="0"/>
              <a:t>kompletan scenario i vremenski trenutak preplitanja je u pravilu nepredvidiv</a:t>
            </a:r>
          </a:p>
          <a:p>
            <a:r>
              <a:rPr lang="sr-Latn-RS" dirty="0"/>
              <a:t>Višestruke aplikacije</a:t>
            </a:r>
          </a:p>
          <a:p>
            <a:pPr lvl="1"/>
            <a:r>
              <a:rPr lang="sr-Latn-RS" dirty="0"/>
              <a:t>kod multiprogramiranih sistema različiti procesi pristupaju istim resursima</a:t>
            </a:r>
          </a:p>
          <a:p>
            <a:r>
              <a:rPr lang="sr-Latn-RS" dirty="0"/>
              <a:t>Strukturirane korisničke aplikacije</a:t>
            </a:r>
          </a:p>
          <a:p>
            <a:pPr lvl="1"/>
            <a:r>
              <a:rPr lang="sr-Latn-RS" dirty="0"/>
              <a:t>jedna aplikacija može da sadrži više konkurentnih procesa/niti</a:t>
            </a:r>
          </a:p>
          <a:p>
            <a:r>
              <a:rPr lang="sr-Latn-RS" dirty="0"/>
              <a:t>Operativni sistem</a:t>
            </a:r>
          </a:p>
          <a:p>
            <a:pPr lvl="1"/>
            <a:r>
              <a:rPr lang="sr-Latn-RS" dirty="0"/>
              <a:t>funkcije OS su implementirane kao više procesa/niti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9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Nadmetanje procesa za resurse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Uzajamno blokiranje (</a:t>
            </a:r>
            <a:r>
              <a:rPr lang="sr-Latn-RS" i="1" dirty="0"/>
              <a:t>Deadlock</a:t>
            </a:r>
            <a:r>
              <a:rPr lang="sr-Latn-RS" dirty="0"/>
              <a:t>)</a:t>
            </a:r>
            <a:endParaRPr lang="en-US" dirty="0"/>
          </a:p>
          <a:p>
            <a:pPr lvl="1"/>
            <a:r>
              <a:rPr lang="sr-Latn-RS" dirty="0"/>
              <a:t>Svi p</a:t>
            </a:r>
            <a:r>
              <a:rPr lang="en-US" dirty="0" err="1"/>
              <a:t>rocesi</a:t>
            </a:r>
            <a:r>
              <a:rPr lang="en-US" dirty="0"/>
              <a:t> </a:t>
            </a:r>
            <a:r>
              <a:rPr lang="sr-Latn-RS" dirty="0"/>
              <a:t>međusobno čekaju da drugi procesi oslobode resurse koji im trebaju</a:t>
            </a:r>
          </a:p>
          <a:p>
            <a:pPr lvl="1"/>
            <a:endParaRPr lang="en-GB" dirty="0"/>
          </a:p>
        </p:txBody>
      </p:sp>
      <p:sp>
        <p:nvSpPr>
          <p:cNvPr id="5" name="TextBox 2"/>
          <p:cNvSpPr txBox="1"/>
          <p:nvPr/>
        </p:nvSpPr>
        <p:spPr>
          <a:xfrm>
            <a:off x="381000" y="633567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izvor</a:t>
            </a:r>
            <a:r>
              <a:rPr lang="en-US" dirty="0"/>
              <a:t>: www.youtube.com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030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Nadmetanje procesa za resurse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146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Uzajamno blokiranje (</a:t>
            </a:r>
            <a:r>
              <a:rPr lang="sr-Latn-RS" i="1" dirty="0"/>
              <a:t>Deadlock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Procesi P1 i P2 koriste resurse R1 i R2</a:t>
            </a:r>
          </a:p>
          <a:p>
            <a:pPr lvl="1"/>
            <a:r>
              <a:rPr lang="sr-Latn-RS" dirty="0"/>
              <a:t>I P1 i P2 trebaju oba resursa da bi završili posao</a:t>
            </a:r>
          </a:p>
          <a:p>
            <a:pPr lvl="1"/>
            <a:r>
              <a:rPr lang="sr-Latn-RS" dirty="0"/>
              <a:t>Scenario</a:t>
            </a:r>
          </a:p>
          <a:p>
            <a:pPr lvl="2"/>
            <a:r>
              <a:rPr lang="sr-Latn-RS" dirty="0"/>
              <a:t>P1 zauzme R1</a:t>
            </a:r>
          </a:p>
          <a:p>
            <a:pPr lvl="2"/>
            <a:r>
              <a:rPr lang="sr-Latn-RS" dirty="0"/>
              <a:t>P2 zauzme R2</a:t>
            </a:r>
          </a:p>
          <a:p>
            <a:pPr lvl="2"/>
            <a:r>
              <a:rPr lang="sr-Latn-RS" dirty="0"/>
              <a:t>Oba procesa čekaju da onaj drugi proces oslobodi resurs</a:t>
            </a:r>
          </a:p>
          <a:p>
            <a:pPr lvl="1"/>
            <a:endParaRPr lang="sr-Latn-RS" dirty="0"/>
          </a:p>
          <a:p>
            <a:pPr lvl="1"/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657600" y="4646428"/>
            <a:ext cx="685800" cy="381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758033" y="5943600"/>
            <a:ext cx="685800" cy="381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247900" y="5208181"/>
            <a:ext cx="533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486400" y="5179828"/>
            <a:ext cx="533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  <a:endParaRPr lang="en-GB" dirty="0"/>
          </a:p>
        </p:txBody>
      </p:sp>
      <p:cxnSp>
        <p:nvCxnSpPr>
          <p:cNvPr id="10" name="Curved Connector 9"/>
          <p:cNvCxnSpPr>
            <a:stCxn id="4" idx="2"/>
            <a:endCxn id="6" idx="0"/>
          </p:cNvCxnSpPr>
          <p:nvPr/>
        </p:nvCxnSpPr>
        <p:spPr>
          <a:xfrm rot="10800000" flipV="1">
            <a:off x="2514600" y="4836927"/>
            <a:ext cx="1143000" cy="37125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2"/>
            <a:endCxn id="6" idx="2"/>
          </p:cNvCxnSpPr>
          <p:nvPr/>
        </p:nvCxnSpPr>
        <p:spPr>
          <a:xfrm rot="10800000">
            <a:off x="2514601" y="5665382"/>
            <a:ext cx="1243433" cy="468719"/>
          </a:xfrm>
          <a:prstGeom prst="curved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6"/>
            <a:endCxn id="7" idx="2"/>
          </p:cNvCxnSpPr>
          <p:nvPr/>
        </p:nvCxnSpPr>
        <p:spPr>
          <a:xfrm flipV="1">
            <a:off x="4443833" y="5637028"/>
            <a:ext cx="1309267" cy="497072"/>
          </a:xfrm>
          <a:prstGeom prst="curvedConnector2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7" idx="0"/>
          </p:cNvCxnSpPr>
          <p:nvPr/>
        </p:nvCxnSpPr>
        <p:spPr>
          <a:xfrm>
            <a:off x="4380614" y="4805916"/>
            <a:ext cx="1372486" cy="373912"/>
          </a:xfrm>
          <a:prstGeom prst="curved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14599" y="449255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Zauzeo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5098466" y="5955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Zauzeo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4876800" y="451625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Čeka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2514599" y="600149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Čeka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627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Nadmetanje procesa za resurse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/>
          </a:bodyPr>
          <a:lstStyle/>
          <a:p>
            <a:r>
              <a:rPr lang="sr-Latn-RS" sz="2800" i="1" dirty="0"/>
              <a:t>Livelock</a:t>
            </a:r>
          </a:p>
          <a:p>
            <a:pPr lvl="1"/>
            <a:r>
              <a:rPr lang="sr-Latn-RS" sz="2400" dirty="0"/>
              <a:t>Situacija u kojoj dva ili više procesa nisu blokirani, ali menjaju stanja tako da se međusobno onemogućavaju da napreduju</a:t>
            </a:r>
          </a:p>
          <a:p>
            <a:pPr lvl="1"/>
            <a:r>
              <a:rPr lang="sr-Latn-RS" sz="2400" dirty="0"/>
              <a:t>Nijedan proces nije blokiran</a:t>
            </a:r>
          </a:p>
          <a:p>
            <a:pPr lvl="1"/>
            <a:r>
              <a:rPr lang="sr-Latn-RS" sz="2400" dirty="0"/>
              <a:t>Nijedan proces ne napreduje u vršenju korisnog rada</a:t>
            </a:r>
            <a:endParaRPr lang="en-GB" sz="2400" dirty="0"/>
          </a:p>
        </p:txBody>
      </p:sp>
      <p:sp>
        <p:nvSpPr>
          <p:cNvPr id="5" name="TextBox 2"/>
          <p:cNvSpPr txBox="1"/>
          <p:nvPr/>
        </p:nvSpPr>
        <p:spPr>
          <a:xfrm>
            <a:off x="371475" y="6477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izvor</a:t>
            </a:r>
            <a:r>
              <a:rPr lang="en-US" dirty="0"/>
              <a:t>: www.youtube.com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487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Nadmetanje procesa za resurse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Gladovanje</a:t>
            </a:r>
          </a:p>
          <a:p>
            <a:pPr lvl="1"/>
            <a:r>
              <a:rPr lang="sr-Latn-RS" dirty="0"/>
              <a:t>Situacija u kojoj proces, iako je spreman, nikad ne dobija procesor od raspoređivača</a:t>
            </a:r>
            <a:endParaRPr lang="en-GB" dirty="0"/>
          </a:p>
        </p:txBody>
      </p:sp>
      <p:sp>
        <p:nvSpPr>
          <p:cNvPr id="5" name="TextBox 2"/>
          <p:cNvSpPr txBox="1"/>
          <p:nvPr/>
        </p:nvSpPr>
        <p:spPr>
          <a:xfrm>
            <a:off x="228600" y="6471166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izvor</a:t>
            </a:r>
            <a:r>
              <a:rPr lang="en-US" dirty="0"/>
              <a:t>: www.youtube.com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740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Nadmetanje procesa za resurse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Gladovanje</a:t>
            </a:r>
          </a:p>
          <a:p>
            <a:pPr lvl="1"/>
            <a:r>
              <a:rPr lang="sr-Latn-RS" dirty="0"/>
              <a:t>Procesi P1, P2 i P3 pristupaju resursu R u kritičnoj sekciji</a:t>
            </a:r>
          </a:p>
          <a:p>
            <a:pPr lvl="1"/>
            <a:r>
              <a:rPr lang="sr-Latn-RS" dirty="0"/>
              <a:t>Na početku su sva tri procesa u redu spremnih procesa</a:t>
            </a:r>
          </a:p>
          <a:p>
            <a:pPr lvl="1"/>
            <a:r>
              <a:rPr lang="sr-Latn-RS" dirty="0"/>
              <a:t>U kritičnu sekciju ulazi P1</a:t>
            </a:r>
          </a:p>
          <a:p>
            <a:pPr lvl="1"/>
            <a:r>
              <a:rPr lang="sr-Latn-RS" dirty="0"/>
              <a:t>Nakon izlaska P1 iz kritične sekcije,  iz reda spremnih procesa bira se P3</a:t>
            </a:r>
          </a:p>
          <a:p>
            <a:pPr lvl="1"/>
            <a:r>
              <a:rPr lang="sr-Latn-RS" dirty="0"/>
              <a:t>Nakon izlaska P3 iz kritične sekcije, iz reda spremnih procesa bira se P1 i tako u krug</a:t>
            </a:r>
          </a:p>
          <a:p>
            <a:pPr lvl="1"/>
            <a:r>
              <a:rPr lang="sr-Latn-RS" dirty="0"/>
              <a:t>P2 nikad ne dobija procesor, iako je spreman</a:t>
            </a:r>
          </a:p>
          <a:p>
            <a:pPr lvl="1"/>
            <a:endParaRPr lang="sr-Latn-R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419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Zahtevi za međusobnu isključivost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Mora se sprovesti ako u jednom trenutku samo jedan proces sme da koristi resurs</a:t>
            </a:r>
          </a:p>
          <a:p>
            <a:r>
              <a:rPr lang="sr-Latn-RS" dirty="0"/>
              <a:t>Ne sme se desiti uzajamno blokiranje ili gladovanje</a:t>
            </a:r>
          </a:p>
          <a:p>
            <a:pPr lvl="1"/>
            <a:r>
              <a:rPr lang="sr-Latn-RS" dirty="0"/>
              <a:t>Proces ne sme beskonačno dugo da čeka na ulazak u kritičnu sekciju</a:t>
            </a:r>
          </a:p>
          <a:p>
            <a:r>
              <a:rPr lang="sr-Latn-RS" dirty="0"/>
              <a:t>U kritičnu sekciju se ulazi bez odlaganja ukoliko nijedan drugi proces nije u sekciji</a:t>
            </a:r>
          </a:p>
          <a:p>
            <a:r>
              <a:rPr lang="sr-Latn-RS" dirty="0"/>
              <a:t>Ne mogu se praviti pretpostavke o relativnim brzinama procesa</a:t>
            </a:r>
          </a:p>
          <a:p>
            <a:r>
              <a:rPr lang="sr-Latn-RS" dirty="0"/>
              <a:t>Proces mora izaći iz kritične sekcije u konačnom vremenu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774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Sinhronizacija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876800"/>
          </a:xfrm>
        </p:spPr>
        <p:txBody>
          <a:bodyPr>
            <a:normAutofit/>
          </a:bodyPr>
          <a:lstStyle/>
          <a:p>
            <a:r>
              <a:rPr lang="sr-Latn-RS" dirty="0"/>
              <a:t>Uvođenje kritične sekcije može da obezbedi sekvencijalan pristup resursima</a:t>
            </a:r>
          </a:p>
          <a:p>
            <a:r>
              <a:rPr lang="sr-Latn-RS" dirty="0"/>
              <a:t>Za sinhronizaciju rada procesa putem signalizacije koriste se mehanizmi za sinhronizaciju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Primeri</a:t>
            </a:r>
            <a:r>
              <a:rPr lang="en-US" dirty="0"/>
              <a:t>/</a:t>
            </a:r>
            <a:r>
              <a:rPr lang="sr-Latn-RS" dirty="0"/>
              <a:t>Konkurentnost/</a:t>
            </a:r>
            <a:r>
              <a:rPr lang="en-US" dirty="0" err="1"/>
              <a:t>BaferNesinhronizovano</a:t>
            </a:r>
            <a:endParaRPr lang="en-GB" dirty="0"/>
          </a:p>
          <a:p>
            <a:pPr marL="36576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609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Sinhronizacija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Koncepti višeg nivoa za sinhronizaciju</a:t>
            </a:r>
          </a:p>
          <a:p>
            <a:pPr lvl="1"/>
            <a:r>
              <a:rPr lang="sr-Latn-RS" dirty="0"/>
              <a:t>Semafori</a:t>
            </a:r>
          </a:p>
          <a:p>
            <a:pPr lvl="1"/>
            <a:r>
              <a:rPr lang="sr-Latn-RS" dirty="0"/>
              <a:t>Uslovne promenljive</a:t>
            </a:r>
          </a:p>
          <a:p>
            <a:pPr lvl="1"/>
            <a:r>
              <a:rPr lang="sr-Latn-RS" dirty="0"/>
              <a:t>Monitori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912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Semafori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Dizajnirao ih Edsger Dijkstra (1960-ih) kao deo OS</a:t>
            </a:r>
          </a:p>
          <a:p>
            <a:r>
              <a:rPr lang="sr-Latn-RS" dirty="0"/>
              <a:t>Semafor je deljeni brojač (celobrojna vrednost)</a:t>
            </a:r>
          </a:p>
          <a:p>
            <a:r>
              <a:rPr lang="sr-Latn-RS" dirty="0"/>
              <a:t>semWait() ili P() ili down()</a:t>
            </a:r>
          </a:p>
          <a:p>
            <a:pPr lvl="1"/>
            <a:r>
              <a:rPr lang="sr-Latn-RS" dirty="0"/>
              <a:t>Umanji brojač za 1</a:t>
            </a:r>
          </a:p>
          <a:p>
            <a:pPr lvl="1"/>
            <a:r>
              <a:rPr lang="sr-Latn-RS" dirty="0"/>
              <a:t>Sačekaj da brojač bude veći ili jednak nuli</a:t>
            </a:r>
          </a:p>
          <a:p>
            <a:r>
              <a:rPr lang="sr-Latn-RS" dirty="0"/>
              <a:t>semSignal() ili V() ili up()</a:t>
            </a:r>
          </a:p>
          <a:p>
            <a:pPr lvl="1"/>
            <a:r>
              <a:rPr lang="sr-Latn-RS" dirty="0"/>
              <a:t>Povećaj brojač za 1</a:t>
            </a:r>
          </a:p>
          <a:p>
            <a:r>
              <a:rPr lang="sr-Latn-RS" dirty="0"/>
              <a:t>Obe operacije su atomične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968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Opis operacija semafora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/>
              <a:t>class Semaphore {</a:t>
            </a:r>
          </a:p>
          <a:p>
            <a:pPr marL="0" indent="0">
              <a:buNone/>
            </a:pPr>
            <a:r>
              <a:rPr lang="sr-Latn-RS" b="1" dirty="0"/>
              <a:t> </a:t>
            </a:r>
            <a:r>
              <a:rPr lang="en-GB" b="1" dirty="0"/>
              <a:t>private:</a:t>
            </a:r>
          </a:p>
          <a:p>
            <a:pPr marL="0" indent="0">
              <a:buNone/>
            </a:pPr>
            <a:r>
              <a:rPr lang="sr-Latn-RS" b="1" dirty="0"/>
              <a:t>  i</a:t>
            </a:r>
            <a:r>
              <a:rPr lang="en-GB" b="1" dirty="0" err="1"/>
              <a:t>nt</a:t>
            </a:r>
            <a:r>
              <a:rPr lang="en-GB" b="1" dirty="0"/>
              <a:t> count;</a:t>
            </a:r>
          </a:p>
          <a:p>
            <a:pPr marL="0" indent="0">
              <a:buNone/>
            </a:pPr>
            <a:r>
              <a:rPr lang="sr-Latn-RS" b="1" dirty="0"/>
              <a:t>  q</a:t>
            </a:r>
            <a:r>
              <a:rPr lang="en-GB" b="1" dirty="0" err="1"/>
              <a:t>ueue</a:t>
            </a:r>
            <a:r>
              <a:rPr lang="en-GB" b="1" dirty="0"/>
              <a:t> q; //red </a:t>
            </a:r>
            <a:r>
              <a:rPr lang="en-GB" b="1" dirty="0" err="1"/>
              <a:t>cekanja</a:t>
            </a:r>
            <a:r>
              <a:rPr lang="en-GB" b="1" dirty="0"/>
              <a:t>	</a:t>
            </a:r>
          </a:p>
          <a:p>
            <a:pPr marL="0" indent="0">
              <a:buNone/>
            </a:pPr>
            <a:r>
              <a:rPr lang="sr-Latn-RS" b="1" dirty="0"/>
              <a:t> </a:t>
            </a:r>
          </a:p>
          <a:p>
            <a:pPr marL="0" indent="0">
              <a:buNone/>
            </a:pPr>
            <a:r>
              <a:rPr lang="sr-Latn-RS" b="1" dirty="0"/>
              <a:t> </a:t>
            </a:r>
            <a:r>
              <a:rPr lang="en-GB" b="1" dirty="0"/>
              <a:t>public:</a:t>
            </a:r>
          </a:p>
          <a:p>
            <a:pPr marL="0" indent="0">
              <a:buNone/>
            </a:pPr>
            <a:r>
              <a:rPr lang="sr-Latn-RS" b="1" dirty="0"/>
              <a:t>  </a:t>
            </a:r>
            <a:r>
              <a:rPr lang="en-GB" b="1" dirty="0"/>
              <a:t>Semaphore(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/>
              <a:t>initCounter</a:t>
            </a:r>
            <a:r>
              <a:rPr lang="en-GB" b="1" dirty="0"/>
              <a:t>)</a:t>
            </a:r>
            <a:r>
              <a:rPr lang="sr-Latn-RS" b="1" dirty="0"/>
              <a:t>: </a:t>
            </a:r>
            <a:r>
              <a:rPr lang="en-GB" b="1" dirty="0"/>
              <a:t>count(</a:t>
            </a:r>
            <a:r>
              <a:rPr lang="en-GB" b="1" dirty="0" err="1"/>
              <a:t>initCounter</a:t>
            </a:r>
            <a:r>
              <a:rPr lang="en-GB" b="1" dirty="0"/>
              <a:t>) {}</a:t>
            </a:r>
          </a:p>
          <a:p>
            <a:pPr marL="0" indent="0">
              <a:buNone/>
            </a:pPr>
            <a:r>
              <a:rPr lang="sr-Latn-RS" b="1" dirty="0"/>
              <a:t>    </a:t>
            </a:r>
            <a:r>
              <a:rPr lang="en-GB" b="1" dirty="0"/>
              <a:t>void </a:t>
            </a:r>
            <a:r>
              <a:rPr lang="en-GB" b="1" dirty="0" err="1"/>
              <a:t>semWait</a:t>
            </a:r>
            <a:r>
              <a:rPr lang="en-GB" b="1" dirty="0"/>
              <a:t>();</a:t>
            </a:r>
          </a:p>
          <a:p>
            <a:pPr marL="0" indent="0">
              <a:buNone/>
            </a:pPr>
            <a:r>
              <a:rPr lang="sr-Latn-RS" b="1" dirty="0"/>
              <a:t>    </a:t>
            </a:r>
            <a:r>
              <a:rPr lang="en-GB" b="1" dirty="0"/>
              <a:t>void </a:t>
            </a:r>
            <a:r>
              <a:rPr lang="en-GB" b="1" dirty="0" err="1"/>
              <a:t>semSignal</a:t>
            </a:r>
            <a:r>
              <a:rPr lang="en-GB" b="1" dirty="0"/>
              <a:t>();</a:t>
            </a:r>
          </a:p>
          <a:p>
            <a:pPr marL="0" indent="0">
              <a:buNone/>
            </a:pPr>
            <a:r>
              <a:rPr lang="en-GB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5010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Problemi koje konkurentnost donosi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Deljenje globalnih resursa</a:t>
            </a:r>
          </a:p>
          <a:p>
            <a:pPr lvl="1"/>
            <a:r>
              <a:rPr lang="sr-Latn-RS" dirty="0"/>
              <a:t>Štetno preplitanje</a:t>
            </a:r>
          </a:p>
          <a:p>
            <a:pPr lvl="2"/>
            <a:r>
              <a:rPr lang="sr-Latn-RS" dirty="0"/>
              <a:t>Dva procesa vrše upis/čitanje nad istom globalnom promenljivom</a:t>
            </a:r>
          </a:p>
          <a:p>
            <a:pPr lvl="2"/>
            <a:r>
              <a:rPr lang="sr-Latn-RS" dirty="0"/>
              <a:t>Neodređen redosled izvršavanja i rezultata operacija</a:t>
            </a:r>
          </a:p>
          <a:p>
            <a:r>
              <a:rPr lang="sr-Latn-RS" dirty="0"/>
              <a:t>Komplikovanija dodela resursa</a:t>
            </a:r>
          </a:p>
          <a:p>
            <a:pPr lvl="1"/>
            <a:r>
              <a:rPr lang="sr-Latn-RS" dirty="0"/>
              <a:t>Resurs može biti dodeljen procesu koji ga ne koristi </a:t>
            </a:r>
          </a:p>
          <a:p>
            <a:pPr lvl="1"/>
            <a:r>
              <a:rPr lang="sr-Latn-RS" dirty="0"/>
              <a:t>Procesi mogu biti međusobno blokirani zbog čekanja na resurse</a:t>
            </a:r>
          </a:p>
          <a:p>
            <a:r>
              <a:rPr lang="sr-Latn-RS" dirty="0"/>
              <a:t>Detekcija grešaka</a:t>
            </a:r>
          </a:p>
          <a:p>
            <a:pPr lvl="1"/>
            <a:r>
              <a:rPr lang="sr-Latn-RS" dirty="0"/>
              <a:t>Teže je utvrditi zašto se program neočekivano ponaša</a:t>
            </a:r>
          </a:p>
          <a:p>
            <a:pPr lvl="1"/>
            <a:r>
              <a:rPr lang="sr-Latn-RS" dirty="0"/>
              <a:t>Rezultati nisu deterministički i teže je reprodukovati neočekivano ponašanje</a:t>
            </a:r>
          </a:p>
          <a:p>
            <a:pPr lvl="1"/>
            <a:endParaRPr lang="sr-Latn-R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18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operacija semafora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void Semaphore::</a:t>
            </a:r>
            <a:r>
              <a:rPr lang="en-GB" b="1" dirty="0" err="1"/>
              <a:t>semWait</a:t>
            </a:r>
            <a:r>
              <a:rPr lang="en-GB" b="1" dirty="0"/>
              <a:t>() {</a:t>
            </a:r>
          </a:p>
          <a:p>
            <a:pPr marL="0" indent="0">
              <a:buNone/>
            </a:pPr>
            <a:r>
              <a:rPr lang="sr-Latn-RS" b="1" dirty="0"/>
              <a:t>  </a:t>
            </a:r>
            <a:r>
              <a:rPr lang="en-GB" b="1" dirty="0"/>
              <a:t>count--;</a:t>
            </a:r>
          </a:p>
          <a:p>
            <a:pPr marL="0" indent="0">
              <a:buNone/>
            </a:pPr>
            <a:r>
              <a:rPr lang="sr-Latn-RS" b="1" dirty="0"/>
              <a:t>  </a:t>
            </a:r>
            <a:r>
              <a:rPr lang="en-GB" b="1" dirty="0"/>
              <a:t>if (count &lt; 0) {</a:t>
            </a:r>
          </a:p>
          <a:p>
            <a:pPr marL="0" indent="0">
              <a:buNone/>
            </a:pPr>
            <a:r>
              <a:rPr lang="sr-Latn-RS" b="1" dirty="0"/>
              <a:t>    </a:t>
            </a:r>
            <a:r>
              <a:rPr lang="en-GB" b="1" dirty="0"/>
              <a:t>//</a:t>
            </a:r>
            <a:r>
              <a:rPr lang="en-GB" b="1" dirty="0" err="1"/>
              <a:t>dodaj</a:t>
            </a:r>
            <a:r>
              <a:rPr lang="en-GB" b="1" dirty="0"/>
              <a:t> </a:t>
            </a:r>
            <a:r>
              <a:rPr lang="en-GB" b="1" dirty="0" err="1"/>
              <a:t>proces</a:t>
            </a:r>
            <a:r>
              <a:rPr lang="en-GB" b="1" dirty="0"/>
              <a:t> u red </a:t>
            </a:r>
            <a:r>
              <a:rPr lang="en-GB" b="1" dirty="0" err="1"/>
              <a:t>cekanja</a:t>
            </a:r>
            <a:r>
              <a:rPr lang="en-GB" b="1" dirty="0"/>
              <a:t> q</a:t>
            </a:r>
          </a:p>
          <a:p>
            <a:pPr marL="0" indent="0">
              <a:buNone/>
            </a:pPr>
            <a:r>
              <a:rPr lang="sr-Latn-RS" b="1" dirty="0"/>
              <a:t>    </a:t>
            </a:r>
            <a:r>
              <a:rPr lang="en-GB" b="1" dirty="0"/>
              <a:t>//</a:t>
            </a:r>
            <a:r>
              <a:rPr lang="en-GB" b="1" dirty="0" err="1"/>
              <a:t>prebaci</a:t>
            </a:r>
            <a:r>
              <a:rPr lang="en-GB" b="1" dirty="0"/>
              <a:t> </a:t>
            </a:r>
            <a:r>
              <a:rPr lang="en-GB" b="1" dirty="0" err="1"/>
              <a:t>proces</a:t>
            </a:r>
            <a:r>
              <a:rPr lang="en-GB" b="1" dirty="0"/>
              <a:t> u </a:t>
            </a:r>
            <a:r>
              <a:rPr lang="en-GB" b="1" dirty="0" err="1"/>
              <a:t>stanje</a:t>
            </a:r>
            <a:r>
              <a:rPr lang="en-GB" b="1" dirty="0"/>
              <a:t> </a:t>
            </a:r>
            <a:r>
              <a:rPr lang="en-GB" b="1" dirty="0" err="1"/>
              <a:t>blokiran</a:t>
            </a:r>
            <a:endParaRPr lang="en-GB" b="1" dirty="0"/>
          </a:p>
          <a:p>
            <a:pPr marL="0" indent="0">
              <a:buNone/>
            </a:pPr>
            <a:r>
              <a:rPr lang="sr-Latn-RS" b="1" dirty="0"/>
              <a:t>  </a:t>
            </a:r>
            <a:r>
              <a:rPr lang="en-GB" b="1" dirty="0"/>
              <a:t>}</a:t>
            </a:r>
          </a:p>
          <a:p>
            <a:pPr marL="0" indent="0">
              <a:buNone/>
            </a:pPr>
            <a:r>
              <a:rPr lang="en-GB" b="1" dirty="0"/>
              <a:t>}</a:t>
            </a:r>
          </a:p>
          <a:p>
            <a:pPr marL="0" indent="0">
              <a:buNone/>
            </a:pPr>
            <a:r>
              <a:rPr lang="en-GB" b="1" dirty="0"/>
              <a:t>void Semaphore::</a:t>
            </a:r>
            <a:r>
              <a:rPr lang="en-GB" b="1" dirty="0" err="1"/>
              <a:t>semSignal</a:t>
            </a:r>
            <a:r>
              <a:rPr lang="en-GB" b="1" dirty="0"/>
              <a:t>() {</a:t>
            </a:r>
          </a:p>
          <a:p>
            <a:pPr marL="0" indent="0">
              <a:buNone/>
            </a:pPr>
            <a:r>
              <a:rPr lang="sr-Latn-RS" b="1" dirty="0"/>
              <a:t>  </a:t>
            </a:r>
            <a:r>
              <a:rPr lang="en-GB" b="1" dirty="0"/>
              <a:t>count++;</a:t>
            </a:r>
          </a:p>
          <a:p>
            <a:pPr marL="0" indent="0">
              <a:buNone/>
            </a:pPr>
            <a:r>
              <a:rPr lang="sr-Latn-RS" b="1" dirty="0"/>
              <a:t>  </a:t>
            </a:r>
            <a:r>
              <a:rPr lang="en-GB" b="1" dirty="0"/>
              <a:t>if (count &lt;= 0) {</a:t>
            </a:r>
          </a:p>
          <a:p>
            <a:pPr marL="0" indent="0">
              <a:buNone/>
            </a:pPr>
            <a:r>
              <a:rPr lang="sr-Latn-RS" b="1" dirty="0"/>
              <a:t>    </a:t>
            </a:r>
            <a:r>
              <a:rPr lang="en-GB" b="1" dirty="0"/>
              <a:t>//</a:t>
            </a:r>
            <a:r>
              <a:rPr lang="en-GB" b="1" dirty="0" err="1"/>
              <a:t>izbaci</a:t>
            </a:r>
            <a:r>
              <a:rPr lang="en-GB" b="1" dirty="0"/>
              <a:t> </a:t>
            </a:r>
            <a:r>
              <a:rPr lang="en-GB" b="1" dirty="0" err="1"/>
              <a:t>proces</a:t>
            </a:r>
            <a:r>
              <a:rPr lang="en-GB" b="1" dirty="0"/>
              <a:t> </a:t>
            </a:r>
            <a:r>
              <a:rPr lang="en-GB" b="1" dirty="0" err="1"/>
              <a:t>iz</a:t>
            </a:r>
            <a:r>
              <a:rPr lang="en-GB" b="1" dirty="0"/>
              <a:t> </a:t>
            </a:r>
            <a:r>
              <a:rPr lang="en-GB" b="1" dirty="0" err="1"/>
              <a:t>reda</a:t>
            </a:r>
            <a:r>
              <a:rPr lang="en-GB" b="1" dirty="0"/>
              <a:t> </a:t>
            </a:r>
            <a:r>
              <a:rPr lang="en-GB" b="1" dirty="0" err="1"/>
              <a:t>cekanja</a:t>
            </a:r>
            <a:r>
              <a:rPr lang="en-GB" b="1" dirty="0"/>
              <a:t> q</a:t>
            </a:r>
          </a:p>
          <a:p>
            <a:pPr marL="0" indent="0">
              <a:buNone/>
            </a:pPr>
            <a:r>
              <a:rPr lang="sr-Latn-RS" b="1" dirty="0"/>
              <a:t>    </a:t>
            </a:r>
            <a:r>
              <a:rPr lang="en-GB" b="1" dirty="0"/>
              <a:t>//</a:t>
            </a:r>
            <a:r>
              <a:rPr lang="en-GB" b="1" dirty="0" err="1"/>
              <a:t>prebaci</a:t>
            </a:r>
            <a:r>
              <a:rPr lang="en-GB" b="1" dirty="0"/>
              <a:t> </a:t>
            </a:r>
            <a:r>
              <a:rPr lang="en-GB" b="1" dirty="0" err="1"/>
              <a:t>proces</a:t>
            </a:r>
            <a:r>
              <a:rPr lang="en-GB" b="1" dirty="0"/>
              <a:t> u </a:t>
            </a:r>
            <a:r>
              <a:rPr lang="en-GB" b="1" dirty="0" err="1"/>
              <a:t>stanje</a:t>
            </a:r>
            <a:r>
              <a:rPr lang="en-GB" b="1" dirty="0"/>
              <a:t> </a:t>
            </a:r>
            <a:r>
              <a:rPr lang="en-GB" b="1" dirty="0" err="1"/>
              <a:t>spreman</a:t>
            </a:r>
            <a:endParaRPr lang="en-GB" b="1" dirty="0"/>
          </a:p>
          <a:p>
            <a:pPr marL="0" indent="0">
              <a:buNone/>
            </a:pPr>
            <a:r>
              <a:rPr lang="sr-Latn-RS" b="1" dirty="0"/>
              <a:t>  </a:t>
            </a:r>
            <a:r>
              <a:rPr lang="en-GB" b="1" dirty="0"/>
              <a:t>}</a:t>
            </a:r>
          </a:p>
          <a:p>
            <a:pPr marL="0" indent="0">
              <a:buNone/>
            </a:pPr>
            <a:r>
              <a:rPr lang="en-GB" b="1" dirty="0"/>
              <a:t>}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89231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Brojač semafora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Vrednost brojača označava</a:t>
            </a:r>
          </a:p>
          <a:p>
            <a:pPr lvl="1"/>
            <a:r>
              <a:rPr lang="sr-Latn-RS" dirty="0"/>
              <a:t>Ako  je </a:t>
            </a:r>
            <a:r>
              <a:rPr lang="en-US" b="1" dirty="0"/>
              <a:t>c</a:t>
            </a:r>
            <a:r>
              <a:rPr lang="sr-Latn-RS" b="1" dirty="0"/>
              <a:t>ount </a:t>
            </a:r>
            <a:r>
              <a:rPr lang="en-US" b="1" dirty="0"/>
              <a:t>≥ 0</a:t>
            </a:r>
          </a:p>
          <a:p>
            <a:pPr lvl="2"/>
            <a:r>
              <a:rPr lang="sr-Latn-RS" dirty="0"/>
              <a:t>b</a:t>
            </a:r>
            <a:r>
              <a:rPr lang="en-US" dirty="0" err="1"/>
              <a:t>roj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izvr</a:t>
            </a:r>
            <a:r>
              <a:rPr lang="sr-Latn-RS" dirty="0"/>
              <a:t>šiti operaciju a da ne budu blokirani</a:t>
            </a:r>
          </a:p>
          <a:p>
            <a:pPr lvl="1"/>
            <a:r>
              <a:rPr lang="sr-Latn-RS" dirty="0"/>
              <a:t>Ako je </a:t>
            </a:r>
            <a:r>
              <a:rPr lang="sr-Latn-RS" b="1" dirty="0"/>
              <a:t>count ≤</a:t>
            </a:r>
            <a:r>
              <a:rPr lang="sr-Cyrl-RS" b="1" dirty="0"/>
              <a:t> 0</a:t>
            </a:r>
          </a:p>
          <a:p>
            <a:pPr lvl="2"/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blokiranih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čekaju u redu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49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Varijante semafora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Prema tipu brojača</a:t>
            </a:r>
          </a:p>
          <a:p>
            <a:pPr lvl="1"/>
            <a:r>
              <a:rPr lang="sr-Latn-RS" dirty="0"/>
              <a:t>Brojački semafor ili opšti semafor</a:t>
            </a:r>
          </a:p>
          <a:p>
            <a:pPr lvl="2"/>
            <a:r>
              <a:rPr lang="sr-Latn-RS" dirty="0"/>
              <a:t>Opisana varijanta u kojoj brojač može dobiti proizvoljnu celobrojnu vrednost</a:t>
            </a:r>
          </a:p>
          <a:p>
            <a:pPr lvl="1"/>
            <a:r>
              <a:rPr lang="sr-Latn-RS" dirty="0"/>
              <a:t>Binarni semafor</a:t>
            </a:r>
          </a:p>
          <a:p>
            <a:pPr lvl="2"/>
            <a:r>
              <a:rPr lang="sr-Latn-RS" dirty="0"/>
              <a:t>Specijalna varijanta semafora u kojoj brojač može imati vrednosti 0 ili 1</a:t>
            </a:r>
          </a:p>
          <a:p>
            <a:pPr lvl="2"/>
            <a:r>
              <a:rPr lang="sr-Latn-RS" dirty="0"/>
              <a:t>Praktično se ponaša kao muteks</a:t>
            </a:r>
          </a:p>
          <a:p>
            <a:pPr lvl="1"/>
            <a:endParaRPr lang="sr-Latn-R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999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Varijante semafora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Prema načinu raspoređivanja</a:t>
            </a:r>
          </a:p>
          <a:p>
            <a:pPr lvl="1"/>
            <a:r>
              <a:rPr lang="sr-Latn-RS" dirty="0"/>
              <a:t>Jak semafor</a:t>
            </a:r>
          </a:p>
          <a:p>
            <a:pPr lvl="2"/>
            <a:r>
              <a:rPr lang="sr-Latn-RS" dirty="0"/>
              <a:t>proces koji je prvi otišao u čekanje, prvi biva signaliziran i postaje spreman</a:t>
            </a:r>
          </a:p>
          <a:p>
            <a:pPr lvl="2"/>
            <a:r>
              <a:rPr lang="sr-Latn-RS" dirty="0"/>
              <a:t>procesi na čekanju se uvezuju u FIFO red</a:t>
            </a:r>
          </a:p>
          <a:p>
            <a:pPr lvl="2"/>
            <a:r>
              <a:rPr lang="sr-Latn-RS" dirty="0"/>
              <a:t>garantuju da nema gladovanja procesa</a:t>
            </a:r>
          </a:p>
          <a:p>
            <a:pPr lvl="1"/>
            <a:r>
              <a:rPr lang="sr-Latn-RS" dirty="0"/>
              <a:t>Slab semafor</a:t>
            </a:r>
          </a:p>
          <a:p>
            <a:pPr lvl="2"/>
            <a:r>
              <a:rPr lang="sr-Latn-RS" dirty="0"/>
              <a:t>nije određeno koji od blokiranih procesa će postati spreman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117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Primer upotrebe semafora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r>
              <a:rPr lang="en-US" dirty="0"/>
              <a:t>/</a:t>
            </a:r>
            <a:r>
              <a:rPr lang="en-US" dirty="0" err="1"/>
              <a:t>Konkurentnost</a:t>
            </a:r>
            <a:r>
              <a:rPr lang="en-US" dirty="0"/>
              <a:t>/</a:t>
            </a:r>
            <a:r>
              <a:rPr lang="en-US" dirty="0" err="1"/>
              <a:t>BaferSemafor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328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Semafori problemi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Algoritmi često zahtevaju upotrebu više semafora</a:t>
            </a:r>
          </a:p>
          <a:p>
            <a:r>
              <a:rPr lang="sr-Latn-RS" dirty="0"/>
              <a:t>Pozivi semSignal i semWait nisu upareni</a:t>
            </a:r>
          </a:p>
          <a:p>
            <a:r>
              <a:rPr lang="sr-Latn-RS" dirty="0"/>
              <a:t>Potrebno je pratiti sve semSignal i semWait pozive</a:t>
            </a:r>
          </a:p>
          <a:p>
            <a:r>
              <a:rPr lang="sr-Latn-RS" dirty="0"/>
              <a:t>Neispravan rad ako redosled ovih operacija nije odgovarajući</a:t>
            </a:r>
          </a:p>
          <a:p>
            <a:r>
              <a:rPr lang="sr-Latn-RS" dirty="0"/>
              <a:t>Teško je pronaći takve greške u programu</a:t>
            </a:r>
          </a:p>
          <a:p>
            <a:r>
              <a:rPr lang="sr-Latn-RS" dirty="0"/>
              <a:t>Semafori se koriste istovremeno za obezbeđivanje međusobne isključivosti i sinhronizacije, što bi trebalo biti različito tretirano</a:t>
            </a:r>
          </a:p>
        </p:txBody>
      </p:sp>
    </p:spTree>
    <p:extLst>
      <p:ext uri="{BB962C8B-B14F-4D97-AF65-F5344CB8AC3E}">
        <p14:creationId xmlns:p14="http://schemas.microsoft.com/office/powerpoint/2010/main" val="1366529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Uslovne promenljive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Uslovna promenljiva predstavlja uslov </a:t>
            </a:r>
          </a:p>
          <a:p>
            <a:pPr lvl="1"/>
            <a:r>
              <a:rPr lang="sr-Latn-RS" dirty="0"/>
              <a:t>Na koji nit može da čeka da se ispuni</a:t>
            </a:r>
          </a:p>
          <a:p>
            <a:pPr lvl="1"/>
            <a:r>
              <a:rPr lang="sr-Latn-RS" dirty="0"/>
              <a:t>Za koji nit može da obavesti druge niti da </a:t>
            </a:r>
            <a:r>
              <a:rPr lang="en-US" dirty="0"/>
              <a:t>je</a:t>
            </a:r>
            <a:r>
              <a:rPr lang="sr-Latn-RS" dirty="0"/>
              <a:t> </a:t>
            </a:r>
            <a:r>
              <a:rPr lang="en-US" dirty="0" err="1"/>
              <a:t>ispunjen</a:t>
            </a:r>
            <a:endParaRPr lang="sr-Latn-RS" dirty="0"/>
          </a:p>
          <a:p>
            <a:r>
              <a:rPr lang="sr-Latn-RS" dirty="0"/>
              <a:t>Veoma koristan mehanizam za sinhronizaciju putem signalizacije između niti</a:t>
            </a:r>
          </a:p>
          <a:p>
            <a:r>
              <a:rPr lang="en-US" dirty="0" err="1"/>
              <a:t>Operacije</a:t>
            </a:r>
            <a:endParaRPr lang="sr-Latn-RS" dirty="0"/>
          </a:p>
          <a:p>
            <a:pPr lvl="1"/>
            <a:r>
              <a:rPr lang="sr-Latn-RS" dirty="0"/>
              <a:t>wait </a:t>
            </a:r>
          </a:p>
          <a:p>
            <a:pPr lvl="2"/>
            <a:r>
              <a:rPr lang="sr-Latn-RS" dirty="0"/>
              <a:t>nit se blokira dok se uslov ne ispuni</a:t>
            </a:r>
          </a:p>
          <a:p>
            <a:pPr lvl="1"/>
            <a:r>
              <a:rPr lang="sr-Latn-RS" dirty="0"/>
              <a:t>signal</a:t>
            </a:r>
          </a:p>
          <a:p>
            <a:pPr lvl="2"/>
            <a:r>
              <a:rPr lang="sr-Latn-RS" dirty="0"/>
              <a:t>obaveštenje </a:t>
            </a:r>
            <a:r>
              <a:rPr lang="sr-Latn-RS" b="1" dirty="0"/>
              <a:t>jednoj</a:t>
            </a:r>
            <a:r>
              <a:rPr lang="sr-Latn-RS" dirty="0"/>
              <a:t> niti, koja čeka na uslov, da je uslov ispunjen</a:t>
            </a:r>
          </a:p>
          <a:p>
            <a:pPr lvl="1"/>
            <a:r>
              <a:rPr lang="en-US" dirty="0"/>
              <a:t>b</a:t>
            </a:r>
            <a:r>
              <a:rPr lang="sr-Latn-RS" dirty="0"/>
              <a:t>roadcast</a:t>
            </a:r>
          </a:p>
          <a:p>
            <a:pPr lvl="2"/>
            <a:r>
              <a:rPr lang="sr-Latn-RS" dirty="0"/>
              <a:t>Obaveštenje </a:t>
            </a:r>
            <a:r>
              <a:rPr lang="sr-Latn-RS" b="1" dirty="0"/>
              <a:t>svim </a:t>
            </a:r>
            <a:r>
              <a:rPr lang="sr-Latn-RS" dirty="0"/>
              <a:t>nitima, koje čekaju na uslov, da je uslov ispunjen</a:t>
            </a:r>
            <a:endParaRPr lang="sr-Latn-RS" b="1" dirty="0"/>
          </a:p>
          <a:p>
            <a:pPr lvl="2"/>
            <a:endParaRPr lang="sr-Latn-R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272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200" dirty="0"/>
              <a:t>Uslovne promenljive u C++11 standardu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sr-Latn-RS" dirty="0"/>
              <a:t>Predstavljene klasom condition_variable</a:t>
            </a:r>
          </a:p>
          <a:p>
            <a:endParaRPr lang="en-US" dirty="0"/>
          </a:p>
          <a:p>
            <a:r>
              <a:rPr lang="sr-Latn-RS" dirty="0"/>
              <a:t>Metode se moraju pozivati unutar kritične sekcije zaštićene unique_lock objektom</a:t>
            </a:r>
          </a:p>
          <a:p>
            <a:pPr marL="685800" lvl="2" indent="0">
              <a:buNone/>
            </a:pPr>
            <a:endParaRPr lang="en-US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584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condition_variable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wait(unique_lock</a:t>
            </a:r>
            <a:r>
              <a:rPr lang="en-US" dirty="0"/>
              <a:t>&lt;</a:t>
            </a:r>
            <a:r>
              <a:rPr lang="en-US" dirty="0" err="1"/>
              <a:t>mutex</a:t>
            </a:r>
            <a:r>
              <a:rPr lang="en-US" dirty="0"/>
              <a:t>&gt; l)</a:t>
            </a:r>
          </a:p>
          <a:p>
            <a:pPr lvl="1"/>
            <a:r>
              <a:rPr lang="sr-Latn-RS" dirty="0"/>
              <a:t>N</a:t>
            </a:r>
            <a:r>
              <a:rPr lang="en-US" dirty="0"/>
              <a:t>it se </a:t>
            </a:r>
            <a:r>
              <a:rPr lang="en-US" dirty="0" err="1"/>
              <a:t>blokira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druga</a:t>
            </a:r>
            <a:r>
              <a:rPr lang="en-US" dirty="0"/>
              <a:t> nit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ovim</a:t>
            </a:r>
            <a:r>
              <a:rPr lang="en-US" dirty="0"/>
              <a:t> </a:t>
            </a:r>
            <a:r>
              <a:rPr lang="en-US" dirty="0" err="1"/>
              <a:t>condition_variable</a:t>
            </a:r>
            <a:r>
              <a:rPr lang="en-US" dirty="0"/>
              <a:t> </a:t>
            </a:r>
            <a:r>
              <a:rPr lang="en-US" dirty="0" err="1"/>
              <a:t>objektom</a:t>
            </a:r>
            <a:r>
              <a:rPr lang="en-US" dirty="0"/>
              <a:t> ne </a:t>
            </a:r>
            <a:r>
              <a:rPr lang="en-US" dirty="0" err="1"/>
              <a:t>pozove</a:t>
            </a:r>
            <a:r>
              <a:rPr lang="en-US" dirty="0"/>
              <a:t> notify()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notify_all</a:t>
            </a:r>
            <a:r>
              <a:rPr lang="en-US" dirty="0"/>
              <a:t>()</a:t>
            </a:r>
          </a:p>
          <a:p>
            <a:pPr lvl="1"/>
            <a:r>
              <a:rPr lang="sr-Latn-RS" dirty="0"/>
              <a:t>Otključava propusnicu pre blokiranja</a:t>
            </a:r>
          </a:p>
          <a:p>
            <a:pPr lvl="1"/>
            <a:r>
              <a:rPr lang="sr-Latn-RS" dirty="0"/>
              <a:t>Čeka na propusnicu da bi izašla iz wait</a:t>
            </a:r>
          </a:p>
          <a:p>
            <a:pPr lvl="1"/>
            <a:r>
              <a:rPr lang="sr-Latn-RS" dirty="0"/>
              <a:t>Nakon izlaska iz wait, mora se ponovo proveriti uslov jer je uslov možda promenjen dok je nit dobila propusnicu</a:t>
            </a:r>
          </a:p>
          <a:p>
            <a:pPr lvl="1"/>
            <a:r>
              <a:rPr lang="sr-Latn-RS" dirty="0"/>
              <a:t>Zato wait uvek ide unutar while petlje!</a:t>
            </a:r>
          </a:p>
          <a:p>
            <a:pPr lvl="1"/>
            <a:r>
              <a:rPr lang="sr-Latn-RS" dirty="0"/>
              <a:t>Lažno buđenje (</a:t>
            </a:r>
            <a:r>
              <a:rPr lang="sr-Latn-RS" i="1" dirty="0"/>
              <a:t>spurious wakeup</a:t>
            </a:r>
            <a:r>
              <a:rPr lang="sr-Latn-RS" dirty="0"/>
              <a:t>)</a:t>
            </a:r>
          </a:p>
          <a:p>
            <a:pPr lvl="2"/>
            <a:r>
              <a:rPr lang="sr-Latn-RS" dirty="0"/>
              <a:t>Nit može izaći iz čekanja čak i ako nije notificirana!</a:t>
            </a:r>
          </a:p>
          <a:p>
            <a:pPr marL="685800" lvl="2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67005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Condition variable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notify_one</a:t>
            </a:r>
            <a:r>
              <a:rPr lang="en-US" dirty="0"/>
              <a:t>()</a:t>
            </a:r>
          </a:p>
          <a:p>
            <a:pPr lvl="1"/>
            <a:r>
              <a:rPr lang="sr-Latn-RS" dirty="0"/>
              <a:t>K</a:t>
            </a:r>
            <a:r>
              <a:rPr lang="en-US" dirty="0" err="1"/>
              <a:t>ao</a:t>
            </a:r>
            <a:r>
              <a:rPr lang="en-US" dirty="0"/>
              <a:t> signal</a:t>
            </a:r>
          </a:p>
          <a:p>
            <a:pPr lvl="1"/>
            <a:r>
              <a:rPr lang="sr-Latn-RS" dirty="0"/>
              <a:t>U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spreman</a:t>
            </a:r>
            <a:r>
              <a:rPr lang="en-US" dirty="0"/>
              <a:t> </a:t>
            </a:r>
            <a:r>
              <a:rPr lang="en-US" dirty="0" err="1"/>
              <a:t>prevodi</a:t>
            </a:r>
            <a:r>
              <a:rPr lang="en-US" dirty="0"/>
              <a:t> </a:t>
            </a:r>
            <a:r>
              <a:rPr lang="en-US" b="1" dirty="0" err="1"/>
              <a:t>jednu</a:t>
            </a:r>
            <a:r>
              <a:rPr lang="en-US" b="1" dirty="0"/>
              <a:t> od </a:t>
            </a:r>
            <a:r>
              <a:rPr lang="en-US" b="1" dirty="0" err="1"/>
              <a:t>niti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pozvale</a:t>
            </a:r>
            <a:r>
              <a:rPr lang="en-US" dirty="0"/>
              <a:t> wait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ovim</a:t>
            </a:r>
            <a:r>
              <a:rPr lang="en-US" dirty="0"/>
              <a:t> </a:t>
            </a:r>
            <a:r>
              <a:rPr lang="en-US" dirty="0" err="1"/>
              <a:t>condition_variable</a:t>
            </a:r>
            <a:r>
              <a:rPr lang="en-US" dirty="0"/>
              <a:t> </a:t>
            </a:r>
            <a:r>
              <a:rPr lang="en-US" dirty="0" err="1"/>
              <a:t>objektom</a:t>
            </a:r>
            <a:endParaRPr lang="en-US" dirty="0"/>
          </a:p>
          <a:p>
            <a:r>
              <a:rPr lang="en-US" dirty="0" err="1"/>
              <a:t>notify_all</a:t>
            </a:r>
            <a:r>
              <a:rPr lang="en-US" dirty="0"/>
              <a:t>()</a:t>
            </a:r>
          </a:p>
          <a:p>
            <a:pPr lvl="1"/>
            <a:r>
              <a:rPr lang="sr-Latn-RS" dirty="0"/>
              <a:t>K</a:t>
            </a:r>
            <a:r>
              <a:rPr lang="en-US" dirty="0" err="1"/>
              <a:t>ao</a:t>
            </a:r>
            <a:r>
              <a:rPr lang="en-US" dirty="0"/>
              <a:t> broadcast</a:t>
            </a:r>
          </a:p>
          <a:p>
            <a:pPr lvl="1"/>
            <a:r>
              <a:rPr lang="sr-Latn-RS" dirty="0"/>
              <a:t>U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spreman</a:t>
            </a:r>
            <a:r>
              <a:rPr lang="en-US" dirty="0"/>
              <a:t> </a:t>
            </a:r>
            <a:r>
              <a:rPr lang="en-US" dirty="0" err="1"/>
              <a:t>prevodi</a:t>
            </a:r>
            <a:r>
              <a:rPr lang="en-US" dirty="0"/>
              <a:t> </a:t>
            </a:r>
            <a:r>
              <a:rPr lang="en-US" b="1" dirty="0" err="1"/>
              <a:t>sve</a:t>
            </a:r>
            <a:r>
              <a:rPr lang="en-US" b="1" dirty="0"/>
              <a:t> </a:t>
            </a:r>
            <a:r>
              <a:rPr lang="en-US" b="1" dirty="0" err="1"/>
              <a:t>niti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pozvale</a:t>
            </a:r>
            <a:r>
              <a:rPr lang="en-US" dirty="0"/>
              <a:t> wait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ovim</a:t>
            </a:r>
            <a:r>
              <a:rPr lang="en-US" dirty="0"/>
              <a:t> </a:t>
            </a:r>
            <a:r>
              <a:rPr lang="en-US" dirty="0" err="1"/>
              <a:t>condition_variable</a:t>
            </a:r>
            <a:r>
              <a:rPr lang="en-US" dirty="0"/>
              <a:t> </a:t>
            </a:r>
            <a:r>
              <a:rPr lang="en-US" dirty="0" err="1"/>
              <a:t>objektom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10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se problemi rešavaju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sr-Latn-RS" dirty="0"/>
              <a:t>eđusobna isključivost</a:t>
            </a:r>
          </a:p>
          <a:p>
            <a:pPr lvl="1"/>
            <a:r>
              <a:rPr lang="sr-Latn-RS" dirty="0"/>
              <a:t>mogućnost procesa da obavi akciju bez negativnog uticaja drugih procesa</a:t>
            </a:r>
          </a:p>
          <a:p>
            <a:r>
              <a:rPr lang="en-US" dirty="0"/>
              <a:t>S</a:t>
            </a:r>
            <a:r>
              <a:rPr lang="sr-Latn-RS" dirty="0"/>
              <a:t>inhronizacija</a:t>
            </a:r>
          </a:p>
          <a:p>
            <a:pPr lvl="1"/>
            <a:r>
              <a:rPr lang="sr-Latn-RS" dirty="0"/>
              <a:t>usklađivanje ponašanj</a:t>
            </a:r>
            <a:r>
              <a:rPr lang="en-US" dirty="0"/>
              <a:t>a</a:t>
            </a:r>
            <a:r>
              <a:rPr lang="sr-Latn-RS" dirty="0"/>
              <a:t> procesa sa aktivnošću drugih procesa</a:t>
            </a:r>
          </a:p>
          <a:p>
            <a:endParaRPr lang="sr-Latn-R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156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– </a:t>
            </a:r>
            <a:r>
              <a:rPr lang="en-US" dirty="0" err="1"/>
              <a:t>uslovne</a:t>
            </a:r>
            <a:r>
              <a:rPr lang="en-US" dirty="0"/>
              <a:t> </a:t>
            </a:r>
            <a:r>
              <a:rPr lang="en-US" dirty="0" err="1"/>
              <a:t>promenljive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Primeri</a:t>
            </a:r>
            <a:r>
              <a:rPr lang="en-US" sz="2800" dirty="0"/>
              <a:t>/</a:t>
            </a:r>
            <a:r>
              <a:rPr lang="en-US" sz="2800" dirty="0" err="1"/>
              <a:t>Konkurentnost</a:t>
            </a:r>
            <a:r>
              <a:rPr lang="en-US" sz="2800" dirty="0"/>
              <a:t>/</a:t>
            </a:r>
            <a:r>
              <a:rPr lang="en-US" sz="2800" dirty="0" err="1"/>
              <a:t>BaferUslovnaPromenljiva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74447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Monitori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8238" y="1638300"/>
            <a:ext cx="5940552" cy="4495800"/>
          </a:xfrm>
        </p:spPr>
        <p:txBody>
          <a:bodyPr/>
          <a:lstStyle/>
          <a:p>
            <a:r>
              <a:rPr lang="sr-Latn-RS" dirty="0"/>
              <a:t>Softverski patern koji enkapsulira</a:t>
            </a:r>
          </a:p>
          <a:p>
            <a:pPr lvl="1"/>
            <a:r>
              <a:rPr lang="sr-Latn-RS" dirty="0"/>
              <a:t>Podatke</a:t>
            </a:r>
          </a:p>
          <a:p>
            <a:pPr lvl="1"/>
            <a:r>
              <a:rPr lang="sr-Latn-RS" dirty="0"/>
              <a:t>Propusnicu</a:t>
            </a:r>
          </a:p>
          <a:p>
            <a:pPr lvl="1"/>
            <a:r>
              <a:rPr lang="sr-Latn-RS" dirty="0"/>
              <a:t>Operacije nad podacima</a:t>
            </a:r>
          </a:p>
          <a:p>
            <a:pPr lvl="1"/>
            <a:r>
              <a:rPr lang="sr-Latn-RS" dirty="0"/>
              <a:t>Uslovne promenljive za sinhronizaciju</a:t>
            </a:r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91200" y="2743200"/>
            <a:ext cx="32766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http://images.all-free-download.com/images/graphiclarge/lock_1000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067" y="2878772"/>
            <a:ext cx="839990" cy="8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59690" y="377418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mutex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7391400" y="2878772"/>
            <a:ext cx="1524000" cy="10955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/>
              <a:t>Podaci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19800" y="4143512"/>
            <a:ext cx="1905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/>
              <a:t>Operacija 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019800" y="4658647"/>
            <a:ext cx="1905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/>
              <a:t>Operacija 2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031981" y="5185064"/>
            <a:ext cx="1905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/>
              <a:t>Operacija 3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105400" y="4495800"/>
            <a:ext cx="838200" cy="457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105400" y="4953000"/>
            <a:ext cx="838200" cy="12336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12039" y="5242214"/>
            <a:ext cx="831561" cy="17145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66627"/>
              </p:ext>
            </p:extLst>
          </p:nvPr>
        </p:nvGraphicFramePr>
        <p:xfrm>
          <a:off x="3048000" y="4724400"/>
          <a:ext cx="1541709" cy="82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007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Freeform 27"/>
          <p:cNvSpPr/>
          <p:nvPr/>
        </p:nvSpPr>
        <p:spPr>
          <a:xfrm>
            <a:off x="3276600" y="4752743"/>
            <a:ext cx="119150" cy="757846"/>
          </a:xfrm>
          <a:custGeom>
            <a:avLst/>
            <a:gdLst>
              <a:gd name="connsiteX0" fmla="*/ 33254 w 390701"/>
              <a:gd name="connsiteY0" fmla="*/ 0 h 1263535"/>
              <a:gd name="connsiteX1" fmla="*/ 374076 w 390701"/>
              <a:gd name="connsiteY1" fmla="*/ 232757 h 1263535"/>
              <a:gd name="connsiteX2" fmla="*/ 3 w 390701"/>
              <a:gd name="connsiteY2" fmla="*/ 390698 h 1263535"/>
              <a:gd name="connsiteX3" fmla="*/ 365763 w 390701"/>
              <a:gd name="connsiteY3" fmla="*/ 590204 h 1263535"/>
              <a:gd name="connsiteX4" fmla="*/ 33254 w 390701"/>
              <a:gd name="connsiteY4" fmla="*/ 739833 h 1263535"/>
              <a:gd name="connsiteX5" fmla="*/ 390701 w 390701"/>
              <a:gd name="connsiteY5" fmla="*/ 897775 h 1263535"/>
              <a:gd name="connsiteX6" fmla="*/ 33254 w 390701"/>
              <a:gd name="connsiteY6" fmla="*/ 1064029 h 1263535"/>
              <a:gd name="connsiteX7" fmla="*/ 315886 w 390701"/>
              <a:gd name="connsiteY7" fmla="*/ 1263535 h 126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701" h="1263535">
                <a:moveTo>
                  <a:pt x="33254" y="0"/>
                </a:moveTo>
                <a:cubicBezTo>
                  <a:pt x="206436" y="83820"/>
                  <a:pt x="379618" y="167641"/>
                  <a:pt x="374076" y="232757"/>
                </a:cubicBezTo>
                <a:cubicBezTo>
                  <a:pt x="368534" y="297873"/>
                  <a:pt x="1388" y="331124"/>
                  <a:pt x="3" y="390698"/>
                </a:cubicBezTo>
                <a:cubicBezTo>
                  <a:pt x="-1382" y="450272"/>
                  <a:pt x="360221" y="532015"/>
                  <a:pt x="365763" y="590204"/>
                </a:cubicBezTo>
                <a:cubicBezTo>
                  <a:pt x="371305" y="648393"/>
                  <a:pt x="29098" y="688571"/>
                  <a:pt x="33254" y="739833"/>
                </a:cubicBezTo>
                <a:cubicBezTo>
                  <a:pt x="37410" y="791095"/>
                  <a:pt x="390701" y="843742"/>
                  <a:pt x="390701" y="897775"/>
                </a:cubicBezTo>
                <a:cubicBezTo>
                  <a:pt x="390701" y="951808"/>
                  <a:pt x="45723" y="1003069"/>
                  <a:pt x="33254" y="1064029"/>
                </a:cubicBezTo>
                <a:cubicBezTo>
                  <a:pt x="20785" y="1124989"/>
                  <a:pt x="264624" y="1230284"/>
                  <a:pt x="315886" y="1263535"/>
                </a:cubicBezTo>
              </a:path>
            </a:pathLst>
          </a:cu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3733800" y="4755514"/>
            <a:ext cx="119150" cy="757846"/>
          </a:xfrm>
          <a:custGeom>
            <a:avLst/>
            <a:gdLst>
              <a:gd name="connsiteX0" fmla="*/ 33254 w 390701"/>
              <a:gd name="connsiteY0" fmla="*/ 0 h 1263535"/>
              <a:gd name="connsiteX1" fmla="*/ 374076 w 390701"/>
              <a:gd name="connsiteY1" fmla="*/ 232757 h 1263535"/>
              <a:gd name="connsiteX2" fmla="*/ 3 w 390701"/>
              <a:gd name="connsiteY2" fmla="*/ 390698 h 1263535"/>
              <a:gd name="connsiteX3" fmla="*/ 365763 w 390701"/>
              <a:gd name="connsiteY3" fmla="*/ 590204 h 1263535"/>
              <a:gd name="connsiteX4" fmla="*/ 33254 w 390701"/>
              <a:gd name="connsiteY4" fmla="*/ 739833 h 1263535"/>
              <a:gd name="connsiteX5" fmla="*/ 390701 w 390701"/>
              <a:gd name="connsiteY5" fmla="*/ 897775 h 1263535"/>
              <a:gd name="connsiteX6" fmla="*/ 33254 w 390701"/>
              <a:gd name="connsiteY6" fmla="*/ 1064029 h 1263535"/>
              <a:gd name="connsiteX7" fmla="*/ 315886 w 390701"/>
              <a:gd name="connsiteY7" fmla="*/ 1263535 h 126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701" h="1263535">
                <a:moveTo>
                  <a:pt x="33254" y="0"/>
                </a:moveTo>
                <a:cubicBezTo>
                  <a:pt x="206436" y="83820"/>
                  <a:pt x="379618" y="167641"/>
                  <a:pt x="374076" y="232757"/>
                </a:cubicBezTo>
                <a:cubicBezTo>
                  <a:pt x="368534" y="297873"/>
                  <a:pt x="1388" y="331124"/>
                  <a:pt x="3" y="390698"/>
                </a:cubicBezTo>
                <a:cubicBezTo>
                  <a:pt x="-1382" y="450272"/>
                  <a:pt x="360221" y="532015"/>
                  <a:pt x="365763" y="590204"/>
                </a:cubicBezTo>
                <a:cubicBezTo>
                  <a:pt x="371305" y="648393"/>
                  <a:pt x="29098" y="688571"/>
                  <a:pt x="33254" y="739833"/>
                </a:cubicBezTo>
                <a:cubicBezTo>
                  <a:pt x="37410" y="791095"/>
                  <a:pt x="390701" y="843742"/>
                  <a:pt x="390701" y="897775"/>
                </a:cubicBezTo>
                <a:cubicBezTo>
                  <a:pt x="390701" y="951808"/>
                  <a:pt x="45723" y="1003069"/>
                  <a:pt x="33254" y="1064029"/>
                </a:cubicBezTo>
                <a:cubicBezTo>
                  <a:pt x="20785" y="1124989"/>
                  <a:pt x="264624" y="1230284"/>
                  <a:pt x="315886" y="1263535"/>
                </a:cubicBezTo>
              </a:path>
            </a:pathLst>
          </a:cu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>
            <a:off x="4267200" y="4775603"/>
            <a:ext cx="119150" cy="757846"/>
          </a:xfrm>
          <a:custGeom>
            <a:avLst/>
            <a:gdLst>
              <a:gd name="connsiteX0" fmla="*/ 33254 w 390701"/>
              <a:gd name="connsiteY0" fmla="*/ 0 h 1263535"/>
              <a:gd name="connsiteX1" fmla="*/ 374076 w 390701"/>
              <a:gd name="connsiteY1" fmla="*/ 232757 h 1263535"/>
              <a:gd name="connsiteX2" fmla="*/ 3 w 390701"/>
              <a:gd name="connsiteY2" fmla="*/ 390698 h 1263535"/>
              <a:gd name="connsiteX3" fmla="*/ 365763 w 390701"/>
              <a:gd name="connsiteY3" fmla="*/ 590204 h 1263535"/>
              <a:gd name="connsiteX4" fmla="*/ 33254 w 390701"/>
              <a:gd name="connsiteY4" fmla="*/ 739833 h 1263535"/>
              <a:gd name="connsiteX5" fmla="*/ 390701 w 390701"/>
              <a:gd name="connsiteY5" fmla="*/ 897775 h 1263535"/>
              <a:gd name="connsiteX6" fmla="*/ 33254 w 390701"/>
              <a:gd name="connsiteY6" fmla="*/ 1064029 h 1263535"/>
              <a:gd name="connsiteX7" fmla="*/ 315886 w 390701"/>
              <a:gd name="connsiteY7" fmla="*/ 1263535 h 126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701" h="1263535">
                <a:moveTo>
                  <a:pt x="33254" y="0"/>
                </a:moveTo>
                <a:cubicBezTo>
                  <a:pt x="206436" y="83820"/>
                  <a:pt x="379618" y="167641"/>
                  <a:pt x="374076" y="232757"/>
                </a:cubicBezTo>
                <a:cubicBezTo>
                  <a:pt x="368534" y="297873"/>
                  <a:pt x="1388" y="331124"/>
                  <a:pt x="3" y="390698"/>
                </a:cubicBezTo>
                <a:cubicBezTo>
                  <a:pt x="-1382" y="450272"/>
                  <a:pt x="360221" y="532015"/>
                  <a:pt x="365763" y="590204"/>
                </a:cubicBezTo>
                <a:cubicBezTo>
                  <a:pt x="371305" y="648393"/>
                  <a:pt x="29098" y="688571"/>
                  <a:pt x="33254" y="739833"/>
                </a:cubicBezTo>
                <a:cubicBezTo>
                  <a:pt x="37410" y="791095"/>
                  <a:pt x="390701" y="843742"/>
                  <a:pt x="390701" y="897775"/>
                </a:cubicBezTo>
                <a:cubicBezTo>
                  <a:pt x="390701" y="951808"/>
                  <a:pt x="45723" y="1003069"/>
                  <a:pt x="33254" y="1064029"/>
                </a:cubicBezTo>
                <a:cubicBezTo>
                  <a:pt x="20785" y="1124989"/>
                  <a:pt x="264624" y="1230284"/>
                  <a:pt x="315886" y="1263535"/>
                </a:cubicBezTo>
              </a:path>
            </a:pathLst>
          </a:cu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4876800" y="4724400"/>
            <a:ext cx="119150" cy="757846"/>
          </a:xfrm>
          <a:custGeom>
            <a:avLst/>
            <a:gdLst>
              <a:gd name="connsiteX0" fmla="*/ 33254 w 390701"/>
              <a:gd name="connsiteY0" fmla="*/ 0 h 1263535"/>
              <a:gd name="connsiteX1" fmla="*/ 374076 w 390701"/>
              <a:gd name="connsiteY1" fmla="*/ 232757 h 1263535"/>
              <a:gd name="connsiteX2" fmla="*/ 3 w 390701"/>
              <a:gd name="connsiteY2" fmla="*/ 390698 h 1263535"/>
              <a:gd name="connsiteX3" fmla="*/ 365763 w 390701"/>
              <a:gd name="connsiteY3" fmla="*/ 590204 h 1263535"/>
              <a:gd name="connsiteX4" fmla="*/ 33254 w 390701"/>
              <a:gd name="connsiteY4" fmla="*/ 739833 h 1263535"/>
              <a:gd name="connsiteX5" fmla="*/ 390701 w 390701"/>
              <a:gd name="connsiteY5" fmla="*/ 897775 h 1263535"/>
              <a:gd name="connsiteX6" fmla="*/ 33254 w 390701"/>
              <a:gd name="connsiteY6" fmla="*/ 1064029 h 1263535"/>
              <a:gd name="connsiteX7" fmla="*/ 315886 w 390701"/>
              <a:gd name="connsiteY7" fmla="*/ 1263535 h 126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701" h="1263535">
                <a:moveTo>
                  <a:pt x="33254" y="0"/>
                </a:moveTo>
                <a:cubicBezTo>
                  <a:pt x="206436" y="83820"/>
                  <a:pt x="379618" y="167641"/>
                  <a:pt x="374076" y="232757"/>
                </a:cubicBezTo>
                <a:cubicBezTo>
                  <a:pt x="368534" y="297873"/>
                  <a:pt x="1388" y="331124"/>
                  <a:pt x="3" y="390698"/>
                </a:cubicBezTo>
                <a:cubicBezTo>
                  <a:pt x="-1382" y="450272"/>
                  <a:pt x="360221" y="532015"/>
                  <a:pt x="365763" y="590204"/>
                </a:cubicBezTo>
                <a:cubicBezTo>
                  <a:pt x="371305" y="648393"/>
                  <a:pt x="29098" y="688571"/>
                  <a:pt x="33254" y="739833"/>
                </a:cubicBezTo>
                <a:cubicBezTo>
                  <a:pt x="37410" y="791095"/>
                  <a:pt x="390701" y="843742"/>
                  <a:pt x="390701" y="897775"/>
                </a:cubicBezTo>
                <a:cubicBezTo>
                  <a:pt x="390701" y="951808"/>
                  <a:pt x="45723" y="1003069"/>
                  <a:pt x="33254" y="1064029"/>
                </a:cubicBezTo>
                <a:cubicBezTo>
                  <a:pt x="20785" y="1124989"/>
                  <a:pt x="264624" y="1230284"/>
                  <a:pt x="315886" y="1263535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7464136" y="5791200"/>
            <a:ext cx="15240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Uslovne promenljive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286066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Monitori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Procesi „vide“ monitor kao </a:t>
            </a:r>
            <a:r>
              <a:rPr lang="sr-Latn-RS" i="1" dirty="0"/>
              <a:t>black-box</a:t>
            </a:r>
          </a:p>
          <a:p>
            <a:r>
              <a:rPr lang="sr-Latn-RS" dirty="0"/>
              <a:t>Pristupaju podacima putem metoda</a:t>
            </a:r>
          </a:p>
          <a:p>
            <a:r>
              <a:rPr lang="sr-Latn-RS" dirty="0"/>
              <a:t>Metode </a:t>
            </a:r>
            <a:r>
              <a:rPr lang="sr-Latn-RS"/>
              <a:t>se jednim delom </a:t>
            </a:r>
            <a:r>
              <a:rPr lang="sr-Latn-RS" dirty="0"/>
              <a:t>izvršavaju sekvencijalno jer je potrebno zauzeti propusnicu</a:t>
            </a:r>
          </a:p>
          <a:p>
            <a:r>
              <a:rPr lang="sr-Latn-RS" dirty="0"/>
              <a:t>Metode implementiraju internu logiku sinhronizacije</a:t>
            </a:r>
          </a:p>
          <a:p>
            <a:pPr lvl="1"/>
            <a:r>
              <a:rPr lang="sr-Latn-RS" dirty="0"/>
              <a:t>Mogu blokirati nit</a:t>
            </a:r>
          </a:p>
          <a:p>
            <a:pPr lvl="1"/>
            <a:r>
              <a:rPr lang="sr-Latn-RS" dirty="0"/>
              <a:t>Niti ne moraju da vode računa o sinhronizaciji, monitor garantuje ispravan rad metoda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962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Monitori – semantika signaliziranja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Operacija signal() može da ima dva različita značenja</a:t>
            </a:r>
          </a:p>
          <a:p>
            <a:r>
              <a:rPr lang="sr-Latn-RS" dirty="0"/>
              <a:t>Hoare monitori (1974)</a:t>
            </a:r>
          </a:p>
          <a:p>
            <a:pPr lvl="1"/>
            <a:r>
              <a:rPr lang="sr-Latn-RS" dirty="0"/>
              <a:t>Operacija signal </a:t>
            </a:r>
            <a:r>
              <a:rPr lang="sr-Latn-RS" b="1" dirty="0"/>
              <a:t>odmah</a:t>
            </a:r>
            <a:r>
              <a:rPr lang="sr-Latn-RS" dirty="0"/>
              <a:t> aktivira signaliziranu nit</a:t>
            </a:r>
          </a:p>
          <a:p>
            <a:pPr lvl="1"/>
            <a:r>
              <a:rPr lang="sr-Latn-RS" dirty="0"/>
              <a:t>Nit koja je izvršila signalizaciju se blokira</a:t>
            </a:r>
          </a:p>
          <a:p>
            <a:r>
              <a:rPr lang="sr-Latn-RS" dirty="0"/>
              <a:t>Mesa monitori (1980)</a:t>
            </a:r>
          </a:p>
          <a:p>
            <a:pPr lvl="1"/>
            <a:r>
              <a:rPr lang="sr-Latn-RS" dirty="0"/>
              <a:t>Operacija signal samo prevodi signaliziranu nit u stanje Spremna</a:t>
            </a:r>
          </a:p>
          <a:p>
            <a:pPr lvl="1"/>
            <a:r>
              <a:rPr lang="sr-Latn-RS" dirty="0"/>
              <a:t>Nit koja je izvršila signalizaciju nastavlja da se izvršava</a:t>
            </a:r>
          </a:p>
          <a:p>
            <a:pPr lvl="1"/>
            <a:r>
              <a:rPr lang="sr-Latn-RS" dirty="0"/>
              <a:t>Signalizirana nit mora da sačeka propusnicu da bi krenula da radi</a:t>
            </a:r>
          </a:p>
          <a:p>
            <a:pPr lvl="1"/>
            <a:r>
              <a:rPr lang="sr-Latn-RS" dirty="0"/>
              <a:t>Signalizirana nit mora ponovo da proveri uslov kad se aktivira, jer je moglo doći do promene uslova dok je čekala na propusnicu</a:t>
            </a:r>
          </a:p>
          <a:p>
            <a:pPr lvl="1"/>
            <a:r>
              <a:rPr lang="sr-Latn-RS" dirty="0"/>
              <a:t>U C++11 metoda notify() klase condition_variable radi na ovaj način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075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Monitori-primer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r>
              <a:rPr lang="en-US" dirty="0"/>
              <a:t>/</a:t>
            </a:r>
            <a:r>
              <a:rPr lang="sr-Latn-RS" dirty="0"/>
              <a:t>Konkurentnost/</a:t>
            </a:r>
            <a:r>
              <a:rPr lang="en-US" dirty="0" err="1"/>
              <a:t>BaferMonitor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6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</a:t>
            </a:r>
            <a:r>
              <a:rPr lang="en-US" dirty="0"/>
              <a:t> </a:t>
            </a:r>
            <a:r>
              <a:rPr lang="sr-Latn-RS" dirty="0"/>
              <a:t>štetnog preplitanja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121152" cy="4495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sz="2400" b="1" dirty="0">
                <a:latin typeface="Courier New" pitchFamily="49" charset="0"/>
                <a:cs typeface="Courier New" pitchFamily="49" charset="0"/>
              </a:rPr>
              <a:t>void echo()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y = x;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&lt;&lt; y;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1734457"/>
            <a:ext cx="44196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752600"/>
            <a:ext cx="4267200" cy="4953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pozivaju</a:t>
            </a:r>
            <a:r>
              <a:rPr lang="en-US" dirty="0"/>
              <a:t> </a:t>
            </a:r>
            <a:r>
              <a:rPr lang="en-US" dirty="0" err="1"/>
              <a:t>metodu</a:t>
            </a:r>
            <a:endParaRPr lang="en-US" dirty="0"/>
          </a:p>
          <a:p>
            <a:r>
              <a:rPr lang="en-US" dirty="0"/>
              <a:t>x je </a:t>
            </a:r>
            <a:r>
              <a:rPr lang="en-US" dirty="0" err="1"/>
              <a:t>deljeni</a:t>
            </a:r>
            <a:r>
              <a:rPr lang="en-US" dirty="0"/>
              <a:t> </a:t>
            </a:r>
            <a:r>
              <a:rPr lang="en-US" dirty="0" err="1"/>
              <a:t>resurs</a:t>
            </a:r>
            <a:endParaRPr lang="en-US" dirty="0"/>
          </a:p>
          <a:p>
            <a:r>
              <a:rPr lang="en-US" dirty="0" err="1"/>
              <a:t>Neispravan</a:t>
            </a:r>
            <a:r>
              <a:rPr lang="en-US" dirty="0"/>
              <a:t> rad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desi</a:t>
            </a:r>
            <a:r>
              <a:rPr lang="en-US" dirty="0"/>
              <a:t> </a:t>
            </a:r>
            <a:r>
              <a:rPr lang="en-US" dirty="0" err="1"/>
              <a:t>preplitanje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naredbe</a:t>
            </a:r>
            <a:r>
              <a:rPr lang="en-US" dirty="0"/>
              <a:t> u </a:t>
            </a:r>
            <a:r>
              <a:rPr lang="en-US" dirty="0" err="1"/>
              <a:t>liniji</a:t>
            </a:r>
            <a:r>
              <a:rPr lang="en-US" dirty="0"/>
              <a:t> 3</a:t>
            </a:r>
            <a:endParaRPr lang="sr-Latn-RS" dirty="0"/>
          </a:p>
          <a:p>
            <a:r>
              <a:rPr lang="sr-Latn-RS" dirty="0"/>
              <a:t>Problem se može rešiti ako se odredi da samo jedan proces </a:t>
            </a:r>
            <a:r>
              <a:rPr lang="en-US" dirty="0"/>
              <a:t>u</a:t>
            </a:r>
            <a:r>
              <a:rPr lang="sr-Latn-RS" dirty="0"/>
              <a:t> datom trenutku može izvršavati kod metode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3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i="1" dirty="0"/>
              <a:t>Data race </a:t>
            </a:r>
            <a:r>
              <a:rPr lang="sr-Latn-RS" dirty="0"/>
              <a:t>vs determinizam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i="1" dirty="0"/>
              <a:t>Data race</a:t>
            </a:r>
          </a:p>
          <a:p>
            <a:pPr lvl="1"/>
            <a:r>
              <a:rPr lang="sr-Latn-RS" dirty="0"/>
              <a:t>Rezultat programa zavisi od scenarija preplitanja i redosleda izvršavanja instrukcija između procesa</a:t>
            </a:r>
          </a:p>
          <a:p>
            <a:pPr lvl="1"/>
            <a:r>
              <a:rPr lang="sr-Latn-RS" dirty="0"/>
              <a:t>Ponovna izvršavanja istog koda ne daju isti rezultat</a:t>
            </a:r>
          </a:p>
          <a:p>
            <a:r>
              <a:rPr lang="sr-Latn-RS" dirty="0"/>
              <a:t>Determinističko ponašanje</a:t>
            </a:r>
          </a:p>
          <a:p>
            <a:pPr lvl="1"/>
            <a:r>
              <a:rPr lang="sr-Latn-RS" dirty="0"/>
              <a:t>Rad procesa mora biti nezavisan od brzine izvršavanja relativne u odnosu na brzinu ostalih tekućih procesa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2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-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r>
              <a:rPr lang="en-US" dirty="0"/>
              <a:t>/</a:t>
            </a:r>
            <a:r>
              <a:rPr lang="en-US" dirty="0" err="1"/>
              <a:t>Konkurentnost</a:t>
            </a:r>
            <a:r>
              <a:rPr lang="en-US" dirty="0"/>
              <a:t>/Sum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08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Uzajamno delovanje procesa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876800"/>
          </a:xfrm>
        </p:spPr>
        <p:txBody>
          <a:bodyPr>
            <a:normAutofit/>
          </a:bodyPr>
          <a:lstStyle/>
          <a:p>
            <a:r>
              <a:rPr lang="sr-Latn-RS" dirty="0"/>
              <a:t>Procesi nisu svesni drugih procesa</a:t>
            </a:r>
          </a:p>
          <a:p>
            <a:pPr lvl="1"/>
            <a:r>
              <a:rPr lang="sr-Latn-RS" dirty="0"/>
              <a:t>Nezavisni procesi koji nisu predviđeni da rade zajedno</a:t>
            </a:r>
          </a:p>
          <a:p>
            <a:pPr lvl="1"/>
            <a:r>
              <a:rPr lang="sr-Latn-RS" dirty="0"/>
              <a:t>Ipak, pristupaju istim resursima</a:t>
            </a:r>
          </a:p>
          <a:p>
            <a:pPr lvl="1"/>
            <a:r>
              <a:rPr lang="sr-Latn-RS" dirty="0"/>
              <a:t>Nadmetanje za resurse</a:t>
            </a:r>
          </a:p>
          <a:p>
            <a:r>
              <a:rPr lang="sr-Latn-RS" dirty="0"/>
              <a:t>Procesi su svesni drugih procesa</a:t>
            </a:r>
          </a:p>
          <a:p>
            <a:pPr lvl="1"/>
            <a:r>
              <a:rPr lang="sr-Latn-RS" dirty="0"/>
              <a:t>Procesi projektovani da zajednički obave posao</a:t>
            </a:r>
          </a:p>
          <a:p>
            <a:pPr lvl="1"/>
            <a:r>
              <a:rPr lang="sr-Latn-RS" dirty="0"/>
              <a:t>Eksplicitna sinhronizacija aktivnosti</a:t>
            </a:r>
          </a:p>
          <a:p>
            <a:pPr lvl="1"/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954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D53D50149ED46B0F604B0AB1C9166" ma:contentTypeVersion="2" ma:contentTypeDescription="Create a new document." ma:contentTypeScope="" ma:versionID="e00fb283e30c1bc129d046fb6db50304">
  <xsd:schema xmlns:xsd="http://www.w3.org/2001/XMLSchema" xmlns:xs="http://www.w3.org/2001/XMLSchema" xmlns:p="http://schemas.microsoft.com/office/2006/metadata/properties" xmlns:ns2="099c3577-e85a-493f-8859-968d4095d846" targetNamespace="http://schemas.microsoft.com/office/2006/metadata/properties" ma:root="true" ma:fieldsID="8831c9d1d31e19a110dc17ffb581169f" ns2:_="">
    <xsd:import namespace="099c3577-e85a-493f-8859-968d4095d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c3577-e85a-493f-8859-968d4095d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52ADE3-ED07-4D6A-9084-58F7ED0CD3CA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0D693312-3812-4399-A892-59DA0547A1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6AA113-41D4-4B70-8F96-2D57ABA7F42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99c3577-e85a-493f-8859-968d4095d84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15389</TotalTime>
  <Words>2278</Words>
  <Application>Microsoft Office PowerPoint</Application>
  <PresentationFormat>On-screen Show (4:3)</PresentationFormat>
  <Paragraphs>417</Paragraphs>
  <Slides>54</Slides>
  <Notes>0</Notes>
  <HiddenSlides>0</HiddenSlides>
  <MMClips>10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Median</vt:lpstr>
      <vt:lpstr>Operativni sistemi</vt:lpstr>
      <vt:lpstr>Upravljanje procesima</vt:lpstr>
      <vt:lpstr>Gde se javlja konkurentnost?</vt:lpstr>
      <vt:lpstr>Problemi koje konkurentnost donosi</vt:lpstr>
      <vt:lpstr>Kako se problemi rešavaju</vt:lpstr>
      <vt:lpstr>Primer štetnog preplitanja</vt:lpstr>
      <vt:lpstr>Data race vs determinizam</vt:lpstr>
      <vt:lpstr>Data race - primer</vt:lpstr>
      <vt:lpstr>Uzajamno delovanje procesa</vt:lpstr>
      <vt:lpstr>Nadmetanje procesa za resurse</vt:lpstr>
      <vt:lpstr>Nadmetanje procesa za resurse</vt:lpstr>
      <vt:lpstr>Ulazak u kritičnu sekciju</vt:lpstr>
      <vt:lpstr>Prva varijanta – busy waiting</vt:lpstr>
      <vt:lpstr>Prva varijanta – busy waiting</vt:lpstr>
      <vt:lpstr>Druga varijanta – blokiranje procesa</vt:lpstr>
      <vt:lpstr>Druga varijanta – blokiranje procesa</vt:lpstr>
      <vt:lpstr>Propusnica</vt:lpstr>
      <vt:lpstr>Kako se implementira zauzimanje propusnice?</vt:lpstr>
      <vt:lpstr>Hardverska podrška za uzajamnu isključivost</vt:lpstr>
      <vt:lpstr>Hardverska podrška za uzajamnu isključivost</vt:lpstr>
      <vt:lpstr>Hardverska podrška za uzajamnu isključivost</vt:lpstr>
      <vt:lpstr>Hardverska podrška za uzajamnu isključivost</vt:lpstr>
      <vt:lpstr>Hardverska podrška za uzajamnu isključivost</vt:lpstr>
      <vt:lpstr>Hardverska podrška za uzajamnu isključivost</vt:lpstr>
      <vt:lpstr>Kritična sekcija u C++11 standardu</vt:lpstr>
      <vt:lpstr>Primer korišćenja klase mutex</vt:lpstr>
      <vt:lpstr>Kritična sekcija u C++11 standardu</vt:lpstr>
      <vt:lpstr>Primer – unique_lock</vt:lpstr>
      <vt:lpstr>Kopiranje mutex objekta</vt:lpstr>
      <vt:lpstr>Nadmetanje procesa za resurse</vt:lpstr>
      <vt:lpstr>Nadmetanje procesa za resurse</vt:lpstr>
      <vt:lpstr>Nadmetanje procesa za resurse</vt:lpstr>
      <vt:lpstr>Nadmetanje procesa za resurse</vt:lpstr>
      <vt:lpstr>Nadmetanje procesa za resurse</vt:lpstr>
      <vt:lpstr>Zahtevi za međusobnu isključivost</vt:lpstr>
      <vt:lpstr>Sinhronizacija</vt:lpstr>
      <vt:lpstr>Sinhronizacija</vt:lpstr>
      <vt:lpstr>Semafori</vt:lpstr>
      <vt:lpstr>Opis operacija semafora</vt:lpstr>
      <vt:lpstr>Opis operacija semafora</vt:lpstr>
      <vt:lpstr>Brojač semafora</vt:lpstr>
      <vt:lpstr>Varijante semafora</vt:lpstr>
      <vt:lpstr>Varijante semafora</vt:lpstr>
      <vt:lpstr>Primer upotrebe semafora</vt:lpstr>
      <vt:lpstr>Semafori problemi</vt:lpstr>
      <vt:lpstr>Uslovne promenljive</vt:lpstr>
      <vt:lpstr>Uslovne promenljive u C++11 standardu</vt:lpstr>
      <vt:lpstr>condition_variable metode</vt:lpstr>
      <vt:lpstr>Condition variable metode</vt:lpstr>
      <vt:lpstr>Primer – uslovne promenljive</vt:lpstr>
      <vt:lpstr>Monitori</vt:lpstr>
      <vt:lpstr>Monitori</vt:lpstr>
      <vt:lpstr>Monitori – semantika signaliziranja</vt:lpstr>
      <vt:lpstr>Monitori-primer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Operativni sistemi</dc:title>
  <dc:creator>Goran</dc:creator>
  <cp:lastModifiedBy>SV 34/2020 - Sekulić Strahinja</cp:lastModifiedBy>
  <cp:revision>794</cp:revision>
  <dcterms:created xsi:type="dcterms:W3CDTF">2014-10-01T08:35:38Z</dcterms:created>
  <dcterms:modified xsi:type="dcterms:W3CDTF">2022-03-15T20:46:20Z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0x010100EC8D53D50149ED46B0F604B0AB1C9166</vt:lpwstr>
  </property>
</Properties>
</file>