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80"/>
  </p:notesMasterIdLst>
  <p:sldIdLst>
    <p:sldId id="256" r:id="rId5"/>
    <p:sldId id="304" r:id="rId6"/>
    <p:sldId id="259" r:id="rId7"/>
    <p:sldId id="257" r:id="rId8"/>
    <p:sldId id="258" r:id="rId9"/>
    <p:sldId id="260" r:id="rId10"/>
    <p:sldId id="343" r:id="rId11"/>
    <p:sldId id="344" r:id="rId12"/>
    <p:sldId id="345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317" r:id="rId24"/>
    <p:sldId id="275" r:id="rId25"/>
    <p:sldId id="276" r:id="rId26"/>
    <p:sldId id="273" r:id="rId27"/>
    <p:sldId id="274" r:id="rId28"/>
    <p:sldId id="277" r:id="rId29"/>
    <p:sldId id="278" r:id="rId30"/>
    <p:sldId id="279" r:id="rId31"/>
    <p:sldId id="280" r:id="rId32"/>
    <p:sldId id="281" r:id="rId33"/>
    <p:sldId id="282" r:id="rId34"/>
    <p:sldId id="318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22" r:id="rId43"/>
    <p:sldId id="319" r:id="rId44"/>
    <p:sldId id="301" r:id="rId45"/>
    <p:sldId id="346" r:id="rId46"/>
    <p:sldId id="347" r:id="rId47"/>
    <p:sldId id="302" r:id="rId48"/>
    <p:sldId id="348" r:id="rId49"/>
    <p:sldId id="307" r:id="rId50"/>
    <p:sldId id="321" r:id="rId51"/>
    <p:sldId id="308" r:id="rId52"/>
    <p:sldId id="309" r:id="rId53"/>
    <p:sldId id="310" r:id="rId54"/>
    <p:sldId id="311" r:id="rId55"/>
    <p:sldId id="320" r:id="rId56"/>
    <p:sldId id="323" r:id="rId57"/>
    <p:sldId id="325" r:id="rId58"/>
    <p:sldId id="326" r:id="rId59"/>
    <p:sldId id="329" r:id="rId60"/>
    <p:sldId id="330" r:id="rId61"/>
    <p:sldId id="331" r:id="rId62"/>
    <p:sldId id="333" r:id="rId63"/>
    <p:sldId id="334" r:id="rId64"/>
    <p:sldId id="332" r:id="rId65"/>
    <p:sldId id="335" r:id="rId66"/>
    <p:sldId id="336" r:id="rId67"/>
    <p:sldId id="337" r:id="rId68"/>
    <p:sldId id="338" r:id="rId69"/>
    <p:sldId id="328" r:id="rId70"/>
    <p:sldId id="339" r:id="rId71"/>
    <p:sldId id="349" r:id="rId72"/>
    <p:sldId id="340" r:id="rId73"/>
    <p:sldId id="341" r:id="rId74"/>
    <p:sldId id="324" r:id="rId75"/>
    <p:sldId id="313" r:id="rId76"/>
    <p:sldId id="314" r:id="rId77"/>
    <p:sldId id="315" r:id="rId78"/>
    <p:sldId id="316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 autoAdjust="0"/>
    <p:restoredTop sz="81871" autoAdjust="0"/>
  </p:normalViewPr>
  <p:slideViewPr>
    <p:cSldViewPr>
      <p:cViewPr varScale="1">
        <p:scale>
          <a:sx n="73" d="100"/>
          <a:sy n="73" d="100"/>
        </p:scale>
        <p:origin x="1723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9" Type="http://schemas.openxmlformats.org/officeDocument/2006/relationships/slide" Target="slides/slide35.xml" /><Relationship Id="rId21" Type="http://schemas.openxmlformats.org/officeDocument/2006/relationships/slide" Target="slides/slide17.xml" /><Relationship Id="rId34" Type="http://schemas.openxmlformats.org/officeDocument/2006/relationships/slide" Target="slides/slide30.xml" /><Relationship Id="rId42" Type="http://schemas.openxmlformats.org/officeDocument/2006/relationships/slide" Target="slides/slide38.xml" /><Relationship Id="rId47" Type="http://schemas.openxmlformats.org/officeDocument/2006/relationships/slide" Target="slides/slide43.xml" /><Relationship Id="rId50" Type="http://schemas.openxmlformats.org/officeDocument/2006/relationships/slide" Target="slides/slide46.xml" /><Relationship Id="rId55" Type="http://schemas.openxmlformats.org/officeDocument/2006/relationships/slide" Target="slides/slide51.xml" /><Relationship Id="rId63" Type="http://schemas.openxmlformats.org/officeDocument/2006/relationships/slide" Target="slides/slide59.xml" /><Relationship Id="rId68" Type="http://schemas.openxmlformats.org/officeDocument/2006/relationships/slide" Target="slides/slide64.xml" /><Relationship Id="rId76" Type="http://schemas.openxmlformats.org/officeDocument/2006/relationships/slide" Target="slides/slide72.xml" /><Relationship Id="rId84" Type="http://schemas.openxmlformats.org/officeDocument/2006/relationships/tableStyles" Target="tableStyles.xml" /><Relationship Id="rId7" Type="http://schemas.openxmlformats.org/officeDocument/2006/relationships/slide" Target="slides/slide3.xml" /><Relationship Id="rId71" Type="http://schemas.openxmlformats.org/officeDocument/2006/relationships/slide" Target="slides/slide67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9" Type="http://schemas.openxmlformats.org/officeDocument/2006/relationships/slide" Target="slides/slide25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32" Type="http://schemas.openxmlformats.org/officeDocument/2006/relationships/slide" Target="slides/slide28.xml" /><Relationship Id="rId37" Type="http://schemas.openxmlformats.org/officeDocument/2006/relationships/slide" Target="slides/slide33.xml" /><Relationship Id="rId40" Type="http://schemas.openxmlformats.org/officeDocument/2006/relationships/slide" Target="slides/slide36.xml" /><Relationship Id="rId45" Type="http://schemas.openxmlformats.org/officeDocument/2006/relationships/slide" Target="slides/slide41.xml" /><Relationship Id="rId53" Type="http://schemas.openxmlformats.org/officeDocument/2006/relationships/slide" Target="slides/slide49.xml" /><Relationship Id="rId58" Type="http://schemas.openxmlformats.org/officeDocument/2006/relationships/slide" Target="slides/slide54.xml" /><Relationship Id="rId66" Type="http://schemas.openxmlformats.org/officeDocument/2006/relationships/slide" Target="slides/slide62.xml" /><Relationship Id="rId74" Type="http://schemas.openxmlformats.org/officeDocument/2006/relationships/slide" Target="slides/slide70.xml" /><Relationship Id="rId79" Type="http://schemas.openxmlformats.org/officeDocument/2006/relationships/slide" Target="slides/slide75.xml" /><Relationship Id="rId5" Type="http://schemas.openxmlformats.org/officeDocument/2006/relationships/slide" Target="slides/slide1.xml" /><Relationship Id="rId61" Type="http://schemas.openxmlformats.org/officeDocument/2006/relationships/slide" Target="slides/slide57.xml" /><Relationship Id="rId82" Type="http://schemas.openxmlformats.org/officeDocument/2006/relationships/viewProps" Target="viewProps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slide" Target="slides/slide23.xml" /><Relationship Id="rId30" Type="http://schemas.openxmlformats.org/officeDocument/2006/relationships/slide" Target="slides/slide26.xml" /><Relationship Id="rId35" Type="http://schemas.openxmlformats.org/officeDocument/2006/relationships/slide" Target="slides/slide31.xml" /><Relationship Id="rId43" Type="http://schemas.openxmlformats.org/officeDocument/2006/relationships/slide" Target="slides/slide39.xml" /><Relationship Id="rId48" Type="http://schemas.openxmlformats.org/officeDocument/2006/relationships/slide" Target="slides/slide44.xml" /><Relationship Id="rId56" Type="http://schemas.openxmlformats.org/officeDocument/2006/relationships/slide" Target="slides/slide52.xml" /><Relationship Id="rId64" Type="http://schemas.openxmlformats.org/officeDocument/2006/relationships/slide" Target="slides/slide60.xml" /><Relationship Id="rId69" Type="http://schemas.openxmlformats.org/officeDocument/2006/relationships/slide" Target="slides/slide65.xml" /><Relationship Id="rId77" Type="http://schemas.openxmlformats.org/officeDocument/2006/relationships/slide" Target="slides/slide73.xml" /><Relationship Id="rId8" Type="http://schemas.openxmlformats.org/officeDocument/2006/relationships/slide" Target="slides/slide4.xml" /><Relationship Id="rId51" Type="http://schemas.openxmlformats.org/officeDocument/2006/relationships/slide" Target="slides/slide47.xml" /><Relationship Id="rId72" Type="http://schemas.openxmlformats.org/officeDocument/2006/relationships/slide" Target="slides/slide68.xml" /><Relationship Id="rId80" Type="http://schemas.openxmlformats.org/officeDocument/2006/relationships/notesMaster" Target="notesMasters/notesMaster1.xml" /><Relationship Id="rId85" Type="http://schemas.microsoft.com/office/2016/11/relationships/changesInfo" Target="changesInfos/changesInfo1.xml" /><Relationship Id="rId3" Type="http://schemas.openxmlformats.org/officeDocument/2006/relationships/customXml" Target="../customXml/item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33" Type="http://schemas.openxmlformats.org/officeDocument/2006/relationships/slide" Target="slides/slide29.xml" /><Relationship Id="rId38" Type="http://schemas.openxmlformats.org/officeDocument/2006/relationships/slide" Target="slides/slide34.xml" /><Relationship Id="rId46" Type="http://schemas.openxmlformats.org/officeDocument/2006/relationships/slide" Target="slides/slide42.xml" /><Relationship Id="rId59" Type="http://schemas.openxmlformats.org/officeDocument/2006/relationships/slide" Target="slides/slide55.xml" /><Relationship Id="rId67" Type="http://schemas.openxmlformats.org/officeDocument/2006/relationships/slide" Target="slides/slide63.xml" /><Relationship Id="rId20" Type="http://schemas.openxmlformats.org/officeDocument/2006/relationships/slide" Target="slides/slide16.xml" /><Relationship Id="rId41" Type="http://schemas.openxmlformats.org/officeDocument/2006/relationships/slide" Target="slides/slide37.xml" /><Relationship Id="rId54" Type="http://schemas.openxmlformats.org/officeDocument/2006/relationships/slide" Target="slides/slide50.xml" /><Relationship Id="rId62" Type="http://schemas.openxmlformats.org/officeDocument/2006/relationships/slide" Target="slides/slide58.xml" /><Relationship Id="rId70" Type="http://schemas.openxmlformats.org/officeDocument/2006/relationships/slide" Target="slides/slide66.xml" /><Relationship Id="rId75" Type="http://schemas.openxmlformats.org/officeDocument/2006/relationships/slide" Target="slides/slide71.xml" /><Relationship Id="rId83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slide" Target="slides/slide24.xml" /><Relationship Id="rId36" Type="http://schemas.openxmlformats.org/officeDocument/2006/relationships/slide" Target="slides/slide32.xml" /><Relationship Id="rId49" Type="http://schemas.openxmlformats.org/officeDocument/2006/relationships/slide" Target="slides/slide45.xml" /><Relationship Id="rId57" Type="http://schemas.openxmlformats.org/officeDocument/2006/relationships/slide" Target="slides/slide53.xml" /><Relationship Id="rId10" Type="http://schemas.openxmlformats.org/officeDocument/2006/relationships/slide" Target="slides/slide6.xml" /><Relationship Id="rId31" Type="http://schemas.openxmlformats.org/officeDocument/2006/relationships/slide" Target="slides/slide27.xml" /><Relationship Id="rId44" Type="http://schemas.openxmlformats.org/officeDocument/2006/relationships/slide" Target="slides/slide40.xml" /><Relationship Id="rId52" Type="http://schemas.openxmlformats.org/officeDocument/2006/relationships/slide" Target="slides/slide48.xml" /><Relationship Id="rId60" Type="http://schemas.openxmlformats.org/officeDocument/2006/relationships/slide" Target="slides/slide56.xml" /><Relationship Id="rId65" Type="http://schemas.openxmlformats.org/officeDocument/2006/relationships/slide" Target="slides/slide61.xml" /><Relationship Id="rId73" Type="http://schemas.openxmlformats.org/officeDocument/2006/relationships/slide" Target="slides/slide69.xml" /><Relationship Id="rId78" Type="http://schemas.openxmlformats.org/officeDocument/2006/relationships/slide" Target="slides/slide74.xml" /><Relationship Id="rId81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 34/2020 - Sekulić Strahinja" userId="f5ee5106-5daa-49f2-adbb-7308869a13ae" providerId="ADAL" clId="{51A96842-9334-A946-B629-59DC87CE0768}"/>
    <pc:docChg chg="custSel modSld">
      <pc:chgData name="SV 34/2020 - Sekulić Strahinja" userId="f5ee5106-5daa-49f2-adbb-7308869a13ae" providerId="ADAL" clId="{51A96842-9334-A946-B629-59DC87CE0768}" dt="2022-04-27T06:17:04.538" v="4" actId="478"/>
      <pc:docMkLst>
        <pc:docMk/>
      </pc:docMkLst>
      <pc:sldChg chg="delSp delAnim">
        <pc:chgData name="SV 34/2020 - Sekulić Strahinja" userId="f5ee5106-5daa-49f2-adbb-7308869a13ae" providerId="ADAL" clId="{51A96842-9334-A946-B629-59DC87CE0768}" dt="2022-04-27T06:16:53.487" v="1" actId="478"/>
        <pc:sldMkLst>
          <pc:docMk/>
          <pc:sldMk cId="187119565" sldId="301"/>
        </pc:sldMkLst>
        <pc:picChg chg="del">
          <ac:chgData name="SV 34/2020 - Sekulić Strahinja" userId="f5ee5106-5daa-49f2-adbb-7308869a13ae" providerId="ADAL" clId="{51A96842-9334-A946-B629-59DC87CE0768}" dt="2022-04-27T06:16:53.487" v="1" actId="478"/>
          <ac:picMkLst>
            <pc:docMk/>
            <pc:sldMk cId="187119565" sldId="301"/>
            <ac:picMk id="4" creationId="{00000000-0000-0000-0000-000000000000}"/>
          </ac:picMkLst>
        </pc:picChg>
      </pc:sldChg>
      <pc:sldChg chg="addSp delSp modSp delAnim">
        <pc:chgData name="SV 34/2020 - Sekulić Strahinja" userId="f5ee5106-5daa-49f2-adbb-7308869a13ae" providerId="ADAL" clId="{51A96842-9334-A946-B629-59DC87CE0768}" dt="2022-04-27T06:16:45.055" v="0" actId="478"/>
        <pc:sldMkLst>
          <pc:docMk/>
          <pc:sldMk cId="2555588227" sldId="345"/>
        </pc:sldMkLst>
        <pc:spChg chg="add mod">
          <ac:chgData name="SV 34/2020 - Sekulić Strahinja" userId="f5ee5106-5daa-49f2-adbb-7308869a13ae" providerId="ADAL" clId="{51A96842-9334-A946-B629-59DC87CE0768}" dt="2022-04-27T06:16:45.055" v="0" actId="478"/>
          <ac:spMkLst>
            <pc:docMk/>
            <pc:sldMk cId="2555588227" sldId="345"/>
            <ac:spMk id="3" creationId="{71FD2B2F-0BA9-A64C-8B86-090E6E3EEC7F}"/>
          </ac:spMkLst>
        </pc:spChg>
        <pc:picChg chg="del">
          <ac:chgData name="SV 34/2020 - Sekulić Strahinja" userId="f5ee5106-5daa-49f2-adbb-7308869a13ae" providerId="ADAL" clId="{51A96842-9334-A946-B629-59DC87CE0768}" dt="2022-04-27T06:16:45.055" v="0" actId="478"/>
          <ac:picMkLst>
            <pc:docMk/>
            <pc:sldMk cId="2555588227" sldId="345"/>
            <ac:picMk id="4" creationId="{00000000-0000-0000-0000-000000000000}"/>
          </ac:picMkLst>
        </pc:picChg>
      </pc:sldChg>
      <pc:sldChg chg="delSp delAnim">
        <pc:chgData name="SV 34/2020 - Sekulić Strahinja" userId="f5ee5106-5daa-49f2-adbb-7308869a13ae" providerId="ADAL" clId="{51A96842-9334-A946-B629-59DC87CE0768}" dt="2022-04-27T06:16:55.504" v="2" actId="478"/>
        <pc:sldMkLst>
          <pc:docMk/>
          <pc:sldMk cId="417813148" sldId="346"/>
        </pc:sldMkLst>
        <pc:picChg chg="del">
          <ac:chgData name="SV 34/2020 - Sekulić Strahinja" userId="f5ee5106-5daa-49f2-adbb-7308869a13ae" providerId="ADAL" clId="{51A96842-9334-A946-B629-59DC87CE0768}" dt="2022-04-27T06:16:55.504" v="2" actId="478"/>
          <ac:picMkLst>
            <pc:docMk/>
            <pc:sldMk cId="417813148" sldId="346"/>
            <ac:picMk id="4" creationId="{00000000-0000-0000-0000-000000000000}"/>
          </ac:picMkLst>
        </pc:picChg>
      </pc:sldChg>
      <pc:sldChg chg="delSp delAnim">
        <pc:chgData name="SV 34/2020 - Sekulić Strahinja" userId="f5ee5106-5daa-49f2-adbb-7308869a13ae" providerId="ADAL" clId="{51A96842-9334-A946-B629-59DC87CE0768}" dt="2022-04-27T06:16:57.783" v="3" actId="478"/>
        <pc:sldMkLst>
          <pc:docMk/>
          <pc:sldMk cId="2899479380" sldId="348"/>
        </pc:sldMkLst>
        <pc:picChg chg="del">
          <ac:chgData name="SV 34/2020 - Sekulić Strahinja" userId="f5ee5106-5daa-49f2-adbb-7308869a13ae" providerId="ADAL" clId="{51A96842-9334-A946-B629-59DC87CE0768}" dt="2022-04-27T06:16:57.783" v="3" actId="478"/>
          <ac:picMkLst>
            <pc:docMk/>
            <pc:sldMk cId="2899479380" sldId="348"/>
            <ac:picMk id="4" creationId="{00000000-0000-0000-0000-000000000000}"/>
          </ac:picMkLst>
        </pc:picChg>
      </pc:sldChg>
      <pc:sldChg chg="addSp delSp modSp delAnim">
        <pc:chgData name="SV 34/2020 - Sekulić Strahinja" userId="f5ee5106-5daa-49f2-adbb-7308869a13ae" providerId="ADAL" clId="{51A96842-9334-A946-B629-59DC87CE0768}" dt="2022-04-27T06:17:04.538" v="4" actId="478"/>
        <pc:sldMkLst>
          <pc:docMk/>
          <pc:sldMk cId="3609902933" sldId="349"/>
        </pc:sldMkLst>
        <pc:spChg chg="add mod">
          <ac:chgData name="SV 34/2020 - Sekulić Strahinja" userId="f5ee5106-5daa-49f2-adbb-7308869a13ae" providerId="ADAL" clId="{51A96842-9334-A946-B629-59DC87CE0768}" dt="2022-04-27T06:17:04.538" v="4" actId="478"/>
          <ac:spMkLst>
            <pc:docMk/>
            <pc:sldMk cId="3609902933" sldId="349"/>
            <ac:spMk id="6" creationId="{1580BDD2-FA28-444C-8D58-2EB1A1EA0DEF}"/>
          </ac:spMkLst>
        </pc:spChg>
        <pc:picChg chg="del">
          <ac:chgData name="SV 34/2020 - Sekulić Strahinja" userId="f5ee5106-5daa-49f2-adbb-7308869a13ae" providerId="ADAL" clId="{51A96842-9334-A946-B629-59DC87CE0768}" dt="2022-04-27T06:17:04.538" v="4" actId="478"/>
          <ac:picMkLst>
            <pc:docMk/>
            <pc:sldMk cId="3609902933" sldId="349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4C81B-6B0E-4561-AC28-B34D5BE93D4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977A5-A8FA-4FA2-9D47-1776B4B52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5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1F7E2BC-B605-477D-A5DD-45438C6DDFD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1F7E2BC-B605-477D-A5DD-45438C6DDFD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7E2BC-B605-477D-A5DD-45438C6DDFDA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9BB70E-FD18-4F33-A7FD-944CE91FAC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1F7E2BC-B605-477D-A5DD-45438C6DDFD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1F7E2BC-B605-477D-A5DD-45438C6DDFD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1F7E2BC-B605-477D-A5DD-45438C6DDFD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1F7E2BC-B605-477D-A5DD-45438C6DDFD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9.png" /><Relationship Id="rId4" Type="http://schemas.openxmlformats.org/officeDocument/2006/relationships/image" Target="../media/image18.png" 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 /><Relationship Id="rId1" Type="http://schemas.openxmlformats.org/officeDocument/2006/relationships/slideLayout" Target="../slideLayouts/slideLayout2.xml" 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371600"/>
            <a:ext cx="6477000" cy="1828800"/>
          </a:xfrm>
        </p:spPr>
        <p:txBody>
          <a:bodyPr/>
          <a:lstStyle/>
          <a:p>
            <a:r>
              <a:rPr lang="en-US" dirty="0" err="1"/>
              <a:t>Operativni</a:t>
            </a:r>
            <a:r>
              <a:rPr lang="en-US" dirty="0"/>
              <a:t> </a:t>
            </a:r>
            <a:r>
              <a:rPr lang="en-US" dirty="0" err="1"/>
              <a:t>sistemi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Procesi</a:t>
            </a:r>
            <a:endParaRPr lang="en-US" baseline="30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5334000"/>
            <a:ext cx="8915400" cy="365125"/>
          </a:xfrm>
        </p:spPr>
        <p:txBody>
          <a:bodyPr/>
          <a:lstStyle/>
          <a:p>
            <a:pPr algn="l"/>
            <a:r>
              <a:rPr lang="en-US" dirty="0" err="1"/>
              <a:t>Slajdovi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kreirani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knjige</a:t>
            </a:r>
            <a:r>
              <a:rPr lang="en-US" dirty="0"/>
              <a:t> “</a:t>
            </a:r>
            <a:r>
              <a:rPr lang="en-US" dirty="0" err="1"/>
              <a:t>Operativni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, </a:t>
            </a:r>
            <a:r>
              <a:rPr lang="en-US" dirty="0" err="1"/>
              <a:t>principi</a:t>
            </a:r>
            <a:r>
              <a:rPr lang="en-US" dirty="0"/>
              <a:t> </a:t>
            </a:r>
            <a:r>
              <a:rPr lang="en-US" dirty="0" err="1"/>
              <a:t>unutra</a:t>
            </a:r>
            <a:r>
              <a:rPr lang="sr-Latn-RS" dirty="0"/>
              <a:t>šnje organizacije i dizajna, 7. izdanje“, William Stallings, CET, Beograd, 2013.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49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Atributi procesa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sr-Latn-RS" dirty="0"/>
              <a:t>Identifikator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sr-Latn-RS" dirty="0"/>
              <a:t>Stanje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sr-Latn-RS" dirty="0"/>
              <a:t>Prioritet</a:t>
            </a:r>
          </a:p>
          <a:p>
            <a:pPr>
              <a:lnSpc>
                <a:spcPct val="90000"/>
              </a:lnSpc>
            </a:pPr>
            <a:r>
              <a:rPr lang="sr-Latn-RS" dirty="0"/>
              <a:t>Programski brojač</a:t>
            </a:r>
          </a:p>
          <a:p>
            <a:pPr lvl="1">
              <a:lnSpc>
                <a:spcPct val="90000"/>
              </a:lnSpc>
            </a:pPr>
            <a:r>
              <a:rPr lang="sr-Latn-RS" dirty="0"/>
              <a:t>adresa sledeće instrukcije u programskom kodu</a:t>
            </a:r>
          </a:p>
          <a:p>
            <a:pPr>
              <a:lnSpc>
                <a:spcPct val="90000"/>
              </a:lnSpc>
            </a:pPr>
            <a:r>
              <a:rPr lang="sr-Latn-RS" dirty="0"/>
              <a:t>Pokazivači na memorijske blokove</a:t>
            </a:r>
          </a:p>
          <a:p>
            <a:pPr lvl="1">
              <a:lnSpc>
                <a:spcPct val="90000"/>
              </a:lnSpc>
            </a:pPr>
            <a:r>
              <a:rPr lang="sr-Latn-RS" dirty="0"/>
              <a:t>pokazivači na kod i podatke vezane za proces</a:t>
            </a:r>
          </a:p>
          <a:p>
            <a:pPr>
              <a:lnSpc>
                <a:spcPct val="90000"/>
              </a:lnSpc>
            </a:pPr>
            <a:r>
              <a:rPr lang="sr-Latn-RS" dirty="0"/>
              <a:t>Kontekstni podaci</a:t>
            </a:r>
          </a:p>
          <a:p>
            <a:pPr lvl="1">
              <a:lnSpc>
                <a:spcPct val="90000"/>
              </a:lnSpc>
            </a:pPr>
            <a:r>
              <a:rPr lang="sr-Latn-RS" dirty="0"/>
              <a:t>podaci iz registara procesora vezani za trenutno stanje procesa</a:t>
            </a:r>
          </a:p>
          <a:p>
            <a:pPr>
              <a:lnSpc>
                <a:spcPct val="90000"/>
              </a:lnSpc>
            </a:pPr>
            <a:r>
              <a:rPr lang="sr-Latn-RS" dirty="0"/>
              <a:t>U/I statusne informacije</a:t>
            </a:r>
          </a:p>
          <a:p>
            <a:pPr lvl="1">
              <a:lnSpc>
                <a:spcPct val="90000"/>
              </a:lnSpc>
            </a:pPr>
            <a:r>
              <a:rPr lang="sr-Latn-RS" dirty="0"/>
              <a:t>neobrađeni U/I zahtevi, dodeljeni U/I uređaji, lista fajlova koje proces koristi, ...</a:t>
            </a:r>
          </a:p>
          <a:p>
            <a:pPr>
              <a:lnSpc>
                <a:spcPct val="90000"/>
              </a:lnSpc>
            </a:pPr>
            <a:r>
              <a:rPr lang="sr-Latn-RS" dirty="0"/>
              <a:t>Računovodstvene informacije</a:t>
            </a:r>
          </a:p>
          <a:p>
            <a:pPr lvl="1">
              <a:lnSpc>
                <a:spcPct val="90000"/>
              </a:lnSpc>
            </a:pPr>
            <a:r>
              <a:rPr lang="sr-Latn-RS" dirty="0"/>
              <a:t>korišćeno procesorsko vreme, vremenska ograničenja, 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Upravljački blok procesa (UBP)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5791200" cy="4953000"/>
          </a:xfrm>
        </p:spPr>
        <p:txBody>
          <a:bodyPr>
            <a:normAutofit fontScale="85000" lnSpcReduction="10000"/>
          </a:bodyPr>
          <a:lstStyle/>
          <a:p>
            <a:r>
              <a:rPr lang="sr-Latn-RS" dirty="0"/>
              <a:t>Sadrži atribute procesa</a:t>
            </a:r>
          </a:p>
          <a:p>
            <a:r>
              <a:rPr lang="sr-Latn-RS" dirty="0"/>
              <a:t>OS je zadužen za kreiranje i upravljanje upravljačkim blokom procesa</a:t>
            </a:r>
          </a:p>
          <a:p>
            <a:r>
              <a:rPr lang="sr-Latn-RS" dirty="0"/>
              <a:t>Omogućuje multiprogramiranje</a:t>
            </a:r>
          </a:p>
          <a:p>
            <a:pPr lvl="1"/>
            <a:r>
              <a:rPr lang="sr-Latn-RS" dirty="0"/>
              <a:t>sadrži informacije koje omogućuju da se proces prekine i kasnije nastavi izvršavanje kao da nije došlo do prekida</a:t>
            </a:r>
          </a:p>
          <a:p>
            <a:pPr lvl="1"/>
            <a:r>
              <a:rPr lang="sr-Latn-RS" dirty="0"/>
              <a:t>kada se proces prekine, snimaju se vrednosti procesorskih registara u UBP</a:t>
            </a:r>
          </a:p>
          <a:p>
            <a:pPr lvl="1"/>
            <a:r>
              <a:rPr lang="sr-Latn-RS" dirty="0"/>
              <a:t>kada proces nastavlja izvršavanje snimljene vrednosti se učitavaju iz UBP u procesorske registre</a:t>
            </a:r>
          </a:p>
          <a:p>
            <a:pPr lvl="1"/>
            <a:endParaRPr lang="sr-Latn-RS" dirty="0"/>
          </a:p>
          <a:p>
            <a:endParaRPr lang="en-US" dirty="0"/>
          </a:p>
        </p:txBody>
      </p:sp>
      <p:pic>
        <p:nvPicPr>
          <p:cNvPr id="4" name="Content Placeholder 3" descr="Fig03_01.gif"/>
          <p:cNvPicPr>
            <a:picLocks noChangeAspect="1"/>
          </p:cNvPicPr>
          <p:nvPr/>
        </p:nvPicPr>
        <p:blipFill rotWithShape="1">
          <a:blip r:embed="rId2"/>
          <a:srcRect l="18540" r="15898" b="11256"/>
          <a:stretch/>
        </p:blipFill>
        <p:spPr bwMode="auto">
          <a:xfrm>
            <a:off x="6629400" y="1514475"/>
            <a:ext cx="23241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0140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Praćenje izvršavanja procesa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Trag procesa - niz instrukcija koje proces izvršava, čime je predstavljeno ponašanje procesa</a:t>
            </a:r>
          </a:p>
          <a:p>
            <a:r>
              <a:rPr lang="sr-Latn-RS" dirty="0"/>
              <a:t>Ponašanje procesora može se predstaviti isprepletenim prikazom tragova različitih procesa</a:t>
            </a:r>
          </a:p>
          <a:p>
            <a:r>
              <a:rPr lang="sr-Latn-RS" dirty="0"/>
              <a:t>Raspoređivač (eng. </a:t>
            </a:r>
            <a:r>
              <a:rPr lang="sr-Latn-RS" i="1" dirty="0"/>
              <a:t>dispatcher</a:t>
            </a:r>
            <a:r>
              <a:rPr lang="sr-Latn-RS" dirty="0"/>
              <a:t>) – program koji prebacuje procesor sa jednog procesa na drugi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Latn-RS" dirty="0"/>
              <a:t>Primer</a:t>
            </a:r>
            <a:br>
              <a:rPr lang="sr-Latn-RS" dirty="0"/>
            </a:br>
            <a:r>
              <a:rPr lang="sr-Latn-RS" dirty="0"/>
              <a:t>Tri procesa – raspored memorije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711952" cy="4495800"/>
          </a:xfrm>
        </p:spPr>
        <p:txBody>
          <a:bodyPr/>
          <a:lstStyle/>
          <a:p>
            <a:endParaRPr lang="sr-Latn-RS" dirty="0"/>
          </a:p>
          <a:p>
            <a:r>
              <a:rPr lang="sr-Latn-RS" dirty="0"/>
              <a:t>Sva tri procesa su kompletno u glavnoj memoriji</a:t>
            </a:r>
          </a:p>
          <a:p>
            <a:endParaRPr lang="sr-Latn-RS" dirty="0"/>
          </a:p>
          <a:p>
            <a:r>
              <a:rPr lang="sr-Latn-RS" dirty="0"/>
              <a:t>Programski kod raspoređivača je takođe u memoriji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1676400"/>
            <a:ext cx="1806575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75018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Latn-RS" dirty="0"/>
              <a:t>Primer</a:t>
            </a:r>
            <a:br>
              <a:rPr lang="sr-Latn-RS" dirty="0"/>
            </a:br>
            <a:r>
              <a:rPr lang="sr-Latn-RS" dirty="0"/>
              <a:t>Tri procesa - trag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13440597"/>
              </p:ext>
            </p:extLst>
          </p:nvPr>
        </p:nvGraphicFramePr>
        <p:xfrm>
          <a:off x="612775" y="1600200"/>
          <a:ext cx="8153400" cy="445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b="0" dirty="0"/>
                        <a:t>5000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b="0" dirty="0"/>
                        <a:t>8000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b="0" dirty="0"/>
                        <a:t>12000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5001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8001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12001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5002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8002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12002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5003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8003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12003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5004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12004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5005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12005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5006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12006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5007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12007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5008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12008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5009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12009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5010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12010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5011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12011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6096000"/>
            <a:ext cx="1749552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dirty="0"/>
              <a:t>Proces 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81400" y="6096000"/>
            <a:ext cx="1749552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dirty="0"/>
              <a:t>Proces B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53200" y="6096000"/>
            <a:ext cx="1749552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dirty="0"/>
              <a:t>Proces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2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48" y="306705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/>
              <a:t>Primer</a:t>
            </a:r>
            <a:br>
              <a:rPr lang="sr-Latn-RS" dirty="0"/>
            </a:br>
            <a:r>
              <a:rPr lang="sr-Latn-RS" dirty="0"/>
              <a:t>Tri procesa – rad procesora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029306"/>
              </p:ext>
            </p:extLst>
          </p:nvPr>
        </p:nvGraphicFramePr>
        <p:xfrm>
          <a:off x="6696075" y="2075016"/>
          <a:ext cx="1981200" cy="39447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5000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2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5001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3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5002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4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5003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5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5004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6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5005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7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100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8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101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9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102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10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103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11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104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12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105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476875" y="4056216"/>
            <a:ext cx="35052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3694266"/>
            <a:ext cx="5210175" cy="91440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sr-Latn-RS" dirty="0"/>
              <a:t>Pauza</a:t>
            </a:r>
          </a:p>
          <a:p>
            <a:pPr marL="0" indent="0" algn="r">
              <a:buNone/>
            </a:pPr>
            <a:r>
              <a:rPr lang="sr-Latn-RS" dirty="0"/>
              <a:t>(maksimalan broj instrukcija do prekida je 6)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>
            <a:off x="6315075" y="4151466"/>
            <a:ext cx="304800" cy="1828800"/>
          </a:xfrm>
          <a:prstGeom prst="leftBrace">
            <a:avLst>
              <a:gd name="adj1" fmla="val 145311"/>
              <a:gd name="adj2" fmla="val 5156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229100" y="4837266"/>
            <a:ext cx="2257425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sr-Latn-RS" sz="2200" dirty="0"/>
              <a:t>Raspoređivač</a:t>
            </a:r>
            <a:endParaRPr lang="en-US" sz="22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638675" y="2797482"/>
            <a:ext cx="1981200" cy="533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sr-Latn-RS" sz="2200" dirty="0"/>
              <a:t>Proces A</a:t>
            </a:r>
            <a:endParaRPr lang="en-US" sz="2200" dirty="0"/>
          </a:p>
        </p:txBody>
      </p:sp>
      <p:sp>
        <p:nvSpPr>
          <p:cNvPr id="19" name="Left Brace 18"/>
          <p:cNvSpPr/>
          <p:nvPr/>
        </p:nvSpPr>
        <p:spPr>
          <a:xfrm>
            <a:off x="6315075" y="2103591"/>
            <a:ext cx="304800" cy="1828800"/>
          </a:xfrm>
          <a:prstGeom prst="leftBrace">
            <a:avLst>
              <a:gd name="adj1" fmla="val 145311"/>
              <a:gd name="adj2" fmla="val 5156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80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48" y="306705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/>
              <a:t>Primer</a:t>
            </a:r>
            <a:br>
              <a:rPr lang="sr-Latn-RS" dirty="0"/>
            </a:br>
            <a:r>
              <a:rPr lang="sr-Latn-RS" dirty="0"/>
              <a:t>Tri procesa – rad procesora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425792"/>
              </p:ext>
            </p:extLst>
          </p:nvPr>
        </p:nvGraphicFramePr>
        <p:xfrm>
          <a:off x="6696075" y="2075016"/>
          <a:ext cx="1981200" cy="3287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13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8000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14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8001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15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8002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16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8003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17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100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18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101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19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102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20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103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21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104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22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105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476875" y="3429000"/>
            <a:ext cx="35052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1590675" y="3162300"/>
            <a:ext cx="3886200" cy="53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2200" dirty="0"/>
              <a:t>U/I zahtev (prekid procesa)</a:t>
            </a:r>
            <a:endParaRPr lang="en-US" sz="2200" dirty="0"/>
          </a:p>
        </p:txBody>
      </p:sp>
      <p:sp>
        <p:nvSpPr>
          <p:cNvPr id="13" name="Left Brace 12"/>
          <p:cNvSpPr/>
          <p:nvPr/>
        </p:nvSpPr>
        <p:spPr>
          <a:xfrm>
            <a:off x="6276975" y="3505200"/>
            <a:ext cx="304800" cy="1828800"/>
          </a:xfrm>
          <a:prstGeom prst="leftBrace">
            <a:avLst>
              <a:gd name="adj1" fmla="val 145311"/>
              <a:gd name="adj2" fmla="val 5156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210050" y="4191000"/>
            <a:ext cx="2257425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sr-Latn-RS" sz="2200" dirty="0"/>
              <a:t>Raspoređivač</a:t>
            </a:r>
            <a:endParaRPr lang="en-US" sz="22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600575" y="2514600"/>
            <a:ext cx="1981200" cy="533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sr-Latn-RS" sz="2200" dirty="0"/>
              <a:t>Proces B</a:t>
            </a:r>
            <a:endParaRPr lang="en-US" sz="2200" dirty="0"/>
          </a:p>
        </p:txBody>
      </p:sp>
      <p:sp>
        <p:nvSpPr>
          <p:cNvPr id="19" name="Left Brace 18"/>
          <p:cNvSpPr/>
          <p:nvPr/>
        </p:nvSpPr>
        <p:spPr>
          <a:xfrm>
            <a:off x="6276975" y="2103591"/>
            <a:ext cx="304800" cy="1249209"/>
          </a:xfrm>
          <a:prstGeom prst="leftBrace">
            <a:avLst>
              <a:gd name="adj1" fmla="val 145311"/>
              <a:gd name="adj2" fmla="val 5156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73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48" y="306705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/>
              <a:t>Primer</a:t>
            </a:r>
            <a:br>
              <a:rPr lang="sr-Latn-RS" dirty="0"/>
            </a:br>
            <a:r>
              <a:rPr lang="sr-Latn-RS" dirty="0"/>
              <a:t>Tri procesa – rad procesora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609981"/>
              </p:ext>
            </p:extLst>
          </p:nvPr>
        </p:nvGraphicFramePr>
        <p:xfrm>
          <a:off x="6696075" y="2075016"/>
          <a:ext cx="1981200" cy="39447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23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12000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24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12001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25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12002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26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12003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27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12004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28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12005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29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100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30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101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31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102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32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103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33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104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34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105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476875" y="4056216"/>
            <a:ext cx="35052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3694266"/>
            <a:ext cx="5210175" cy="91440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sr-Latn-RS" dirty="0"/>
              <a:t>Pauza</a:t>
            </a:r>
          </a:p>
          <a:p>
            <a:pPr marL="0" indent="0" algn="r">
              <a:buNone/>
            </a:pPr>
            <a:r>
              <a:rPr lang="sr-Latn-RS" dirty="0"/>
              <a:t>(maksimalan broj instrukcija do prekida je 6)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>
            <a:off x="6315075" y="4151466"/>
            <a:ext cx="304800" cy="1828800"/>
          </a:xfrm>
          <a:prstGeom prst="leftBrace">
            <a:avLst>
              <a:gd name="adj1" fmla="val 145311"/>
              <a:gd name="adj2" fmla="val 5156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229100" y="4837266"/>
            <a:ext cx="2257425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sr-Latn-RS" sz="2200" dirty="0"/>
              <a:t>Raspoređivač</a:t>
            </a:r>
            <a:endParaRPr lang="en-US" sz="22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638675" y="2797482"/>
            <a:ext cx="1981200" cy="533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sr-Latn-RS" sz="2200" dirty="0"/>
              <a:t>Proces C</a:t>
            </a:r>
            <a:endParaRPr lang="en-US" sz="2200" dirty="0"/>
          </a:p>
        </p:txBody>
      </p:sp>
      <p:sp>
        <p:nvSpPr>
          <p:cNvPr id="19" name="Left Brace 18"/>
          <p:cNvSpPr/>
          <p:nvPr/>
        </p:nvSpPr>
        <p:spPr>
          <a:xfrm>
            <a:off x="6315075" y="2103591"/>
            <a:ext cx="304800" cy="1828800"/>
          </a:xfrm>
          <a:prstGeom prst="leftBrace">
            <a:avLst>
              <a:gd name="adj1" fmla="val 145311"/>
              <a:gd name="adj2" fmla="val 5156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85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48" y="306705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/>
              <a:t>Primer</a:t>
            </a:r>
            <a:br>
              <a:rPr lang="sr-Latn-RS" dirty="0"/>
            </a:br>
            <a:r>
              <a:rPr lang="sr-Latn-RS" dirty="0"/>
              <a:t>Tri procesa – rad procesora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027868"/>
              </p:ext>
            </p:extLst>
          </p:nvPr>
        </p:nvGraphicFramePr>
        <p:xfrm>
          <a:off x="6696075" y="2075016"/>
          <a:ext cx="1981200" cy="39447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35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5006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36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5007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37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5008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38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5009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39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5010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40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5011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41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100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42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101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43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102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44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103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45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104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46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105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476875" y="4056216"/>
            <a:ext cx="35052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3694266"/>
            <a:ext cx="5210175" cy="91440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sr-Latn-RS" dirty="0"/>
              <a:t>Pauza</a:t>
            </a:r>
          </a:p>
          <a:p>
            <a:pPr marL="0" indent="0" algn="r">
              <a:buNone/>
            </a:pPr>
            <a:r>
              <a:rPr lang="sr-Latn-RS" dirty="0"/>
              <a:t>(maksimalan broj instrukcija do prekida je 6)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>
            <a:off x="6315075" y="4151466"/>
            <a:ext cx="304800" cy="1828800"/>
          </a:xfrm>
          <a:prstGeom prst="leftBrace">
            <a:avLst>
              <a:gd name="adj1" fmla="val 145311"/>
              <a:gd name="adj2" fmla="val 5156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229100" y="4837266"/>
            <a:ext cx="2257425" cy="45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sr-Latn-RS" sz="2200" dirty="0"/>
              <a:t>Raspoređivač</a:t>
            </a:r>
            <a:endParaRPr lang="en-US" sz="22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638675" y="2797482"/>
            <a:ext cx="1981200" cy="533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sr-Latn-RS" sz="2200" dirty="0"/>
              <a:t>Proces A</a:t>
            </a:r>
            <a:endParaRPr lang="en-US" sz="2200" dirty="0"/>
          </a:p>
        </p:txBody>
      </p:sp>
      <p:sp>
        <p:nvSpPr>
          <p:cNvPr id="19" name="Left Brace 18"/>
          <p:cNvSpPr/>
          <p:nvPr/>
        </p:nvSpPr>
        <p:spPr>
          <a:xfrm>
            <a:off x="6315075" y="2103591"/>
            <a:ext cx="304800" cy="1828800"/>
          </a:xfrm>
          <a:prstGeom prst="leftBrace">
            <a:avLst>
              <a:gd name="adj1" fmla="val 145311"/>
              <a:gd name="adj2" fmla="val 5156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85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848" y="306705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/>
              <a:t>Primer</a:t>
            </a:r>
            <a:br>
              <a:rPr lang="sr-Latn-RS" dirty="0"/>
            </a:br>
            <a:r>
              <a:rPr lang="sr-Latn-RS" dirty="0"/>
              <a:t>Tri procesa – rad procesora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96585"/>
              </p:ext>
            </p:extLst>
          </p:nvPr>
        </p:nvGraphicFramePr>
        <p:xfrm>
          <a:off x="6696075" y="2075016"/>
          <a:ext cx="1981200" cy="197239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47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12006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48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12007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49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12008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50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12009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51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12010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52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500" b="0" dirty="0"/>
                        <a:t>12011</a:t>
                      </a:r>
                      <a:endParaRPr lang="en-US" sz="15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476875" y="4038600"/>
            <a:ext cx="35052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3694266"/>
            <a:ext cx="5210175" cy="91440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sr-Latn-RS" dirty="0"/>
              <a:t>Pauza</a:t>
            </a:r>
          </a:p>
          <a:p>
            <a:pPr marL="0" indent="0" algn="r">
              <a:buNone/>
            </a:pPr>
            <a:r>
              <a:rPr lang="sr-Latn-RS" dirty="0"/>
              <a:t>(maksimalan broj instrukcija do prekida je 6)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638675" y="2797482"/>
            <a:ext cx="1981200" cy="533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sr-Latn-RS" sz="2200" dirty="0"/>
              <a:t>Proces C</a:t>
            </a:r>
            <a:endParaRPr lang="en-US" sz="2200" dirty="0"/>
          </a:p>
        </p:txBody>
      </p:sp>
      <p:sp>
        <p:nvSpPr>
          <p:cNvPr id="19" name="Left Brace 18"/>
          <p:cNvSpPr/>
          <p:nvPr/>
        </p:nvSpPr>
        <p:spPr>
          <a:xfrm>
            <a:off x="6315075" y="2103591"/>
            <a:ext cx="304800" cy="1828800"/>
          </a:xfrm>
          <a:prstGeom prst="leftBrace">
            <a:avLst>
              <a:gd name="adj1" fmla="val 145311"/>
              <a:gd name="adj2" fmla="val 5156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8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b="1" dirty="0"/>
              <a:t>Pojam procesa</a:t>
            </a:r>
          </a:p>
          <a:p>
            <a:r>
              <a:rPr lang="sr-Latn-RS" dirty="0"/>
              <a:t>Stanja procesa</a:t>
            </a:r>
            <a:endParaRPr lang="en-NZ" dirty="0"/>
          </a:p>
          <a:p>
            <a:r>
              <a:rPr lang="sr-Latn-RS" dirty="0"/>
              <a:t>Upravljačke strukture procesa</a:t>
            </a:r>
            <a:endParaRPr lang="en-NZ" dirty="0"/>
          </a:p>
          <a:p>
            <a:r>
              <a:rPr lang="sr-Latn-RS" dirty="0"/>
              <a:t>Upravljanje procesom</a:t>
            </a:r>
            <a:endParaRPr lang="en-US" dirty="0"/>
          </a:p>
          <a:p>
            <a:r>
              <a:rPr lang="en-US" dirty="0"/>
              <a:t>Me</a:t>
            </a:r>
            <a:r>
              <a:rPr lang="sr-Latn-RS" dirty="0"/>
              <a:t>đuprocesna komunikacija</a:t>
            </a:r>
            <a:endParaRPr lang="en-NZ" dirty="0"/>
          </a:p>
          <a:p>
            <a:r>
              <a:rPr lang="sr-Latn-RS" dirty="0"/>
              <a:t>Izvršavanje OS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51897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Pojam procesa</a:t>
            </a:r>
          </a:p>
          <a:p>
            <a:r>
              <a:rPr lang="sr-Latn-RS" b="1" dirty="0"/>
              <a:t>Stanja procesa</a:t>
            </a:r>
            <a:endParaRPr lang="en-NZ" b="1" dirty="0"/>
          </a:p>
          <a:p>
            <a:r>
              <a:rPr lang="sr-Latn-RS" dirty="0"/>
              <a:t>Upravljačke strukture procesa</a:t>
            </a:r>
            <a:endParaRPr lang="en-NZ" dirty="0"/>
          </a:p>
          <a:p>
            <a:r>
              <a:rPr lang="sr-Latn-RS" dirty="0"/>
              <a:t>Upravljanje procesom</a:t>
            </a:r>
          </a:p>
          <a:p>
            <a:r>
              <a:rPr lang="en-US" dirty="0"/>
              <a:t>Me</a:t>
            </a:r>
            <a:r>
              <a:rPr lang="sr-Latn-RS" dirty="0"/>
              <a:t>đuprocesna komunikacija</a:t>
            </a:r>
            <a:endParaRPr lang="en-NZ" dirty="0"/>
          </a:p>
          <a:p>
            <a:r>
              <a:rPr lang="sr-Latn-RS" dirty="0"/>
              <a:t>Izvršavanje OS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94064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 procesa sa pet stanja</a:t>
            </a:r>
            <a:endParaRPr lang="en-US" dirty="0"/>
          </a:p>
        </p:txBody>
      </p:sp>
      <p:pic>
        <p:nvPicPr>
          <p:cNvPr id="4" name="Content Placeholder 3" descr="Fig03_06.gif"/>
          <p:cNvPicPr>
            <a:picLocks noGrp="1" noChangeAspect="1"/>
          </p:cNvPicPr>
          <p:nvPr/>
        </p:nvPicPr>
        <p:blipFill rotWithShape="1">
          <a:blip r:embed="rId2"/>
          <a:srcRect b="21552"/>
          <a:stretch/>
        </p:blipFill>
        <p:spPr bwMode="auto">
          <a:xfrm>
            <a:off x="687394" y="1905000"/>
            <a:ext cx="7769211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6165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Stanja procesa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/>
              <a:t>Izvršavanje</a:t>
            </a:r>
          </a:p>
          <a:p>
            <a:pPr lvl="1"/>
            <a:r>
              <a:rPr lang="sr-Latn-RS" dirty="0"/>
              <a:t>proces čije instrukcije procesor trenutno izvršava</a:t>
            </a:r>
          </a:p>
          <a:p>
            <a:r>
              <a:rPr lang="sr-Latn-RS" dirty="0"/>
              <a:t>Spreman</a:t>
            </a:r>
          </a:p>
          <a:p>
            <a:pPr lvl="1"/>
            <a:r>
              <a:rPr lang="sr-Latn-RS" dirty="0"/>
              <a:t>proces koji je spreman za izvršavanje, ali trenutno procesor ne izvršava njegove instrukcije</a:t>
            </a:r>
          </a:p>
          <a:p>
            <a:r>
              <a:rPr lang="sr-Latn-RS" dirty="0"/>
              <a:t>Blokiran (U čekanju)</a:t>
            </a:r>
          </a:p>
          <a:p>
            <a:pPr lvl="1"/>
            <a:r>
              <a:rPr lang="sr-Latn-RS" dirty="0"/>
              <a:t>proces koji se ne može izvršavati dok se ne pojavi neki događaj</a:t>
            </a:r>
          </a:p>
          <a:p>
            <a:pPr lvl="1"/>
            <a:r>
              <a:rPr lang="sr-Latn-RS" dirty="0"/>
              <a:t>npr. završetak U/I operacije</a:t>
            </a:r>
          </a:p>
          <a:p>
            <a:r>
              <a:rPr lang="sr-Latn-RS" dirty="0"/>
              <a:t>Novi</a:t>
            </a:r>
          </a:p>
          <a:p>
            <a:pPr lvl="1"/>
            <a:r>
              <a:rPr lang="sr-Latn-RS" dirty="0"/>
              <a:t>proces koji je upravo stvoren, ali ga OS još nije prihvatio u red spremnih procesa</a:t>
            </a:r>
          </a:p>
          <a:p>
            <a:r>
              <a:rPr lang="sr-Latn-RS" dirty="0"/>
              <a:t>Izlaz</a:t>
            </a:r>
          </a:p>
          <a:p>
            <a:pPr lvl="1"/>
            <a:r>
              <a:rPr lang="sr-Latn-RS" dirty="0"/>
              <a:t>proces koji je OS uklonio iz reda spremnih procesa zato što je završio rad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3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Stvaranje procesa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495800"/>
          </a:xfrm>
        </p:spPr>
        <p:txBody>
          <a:bodyPr/>
          <a:lstStyle/>
          <a:p>
            <a:r>
              <a:rPr lang="sr-Latn-RS" dirty="0"/>
              <a:t>Pri dodavanju novog procesa OS kreira strukture podataka za upravljanje procesom i </a:t>
            </a:r>
            <a:r>
              <a:rPr lang="en-US" dirty="0"/>
              <a:t>u</a:t>
            </a:r>
            <a:r>
              <a:rPr lang="sr-Latn-RS" dirty="0"/>
              <a:t>čitava u radnu memoriju proces ili deo procesa</a:t>
            </a:r>
          </a:p>
          <a:p>
            <a:r>
              <a:rPr lang="sr-Latn-RS" dirty="0"/>
              <a:t>Novi proces </a:t>
            </a:r>
            <a:r>
              <a:rPr lang="en-US" dirty="0"/>
              <a:t>se </a:t>
            </a:r>
            <a:r>
              <a:rPr lang="sr-Latn-RS" dirty="0"/>
              <a:t>kreira </a:t>
            </a:r>
            <a:r>
              <a:rPr lang="en-US" dirty="0"/>
              <a:t>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sr-Latn-RS" dirty="0"/>
              <a:t>OS</a:t>
            </a:r>
          </a:p>
          <a:p>
            <a:pPr lvl="1"/>
            <a:r>
              <a:rPr lang="sr-Latn-RS" dirty="0"/>
              <a:t>pri startovanju programa</a:t>
            </a:r>
          </a:p>
          <a:p>
            <a:pPr lvl="1"/>
            <a:r>
              <a:rPr lang="sr-Latn-RS" dirty="0"/>
              <a:t>pri izvršavanju procesa, proces (roditelj) može od OS da zatraži kreiranje drugog procesa (potomak)</a:t>
            </a:r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14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Završavanje procesa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Mora postojati mehanizam da OS završi proces na osnovu indikatora dobijenog od procesa</a:t>
            </a:r>
          </a:p>
          <a:p>
            <a:r>
              <a:rPr lang="sr-Latn-RS" dirty="0"/>
              <a:t>Indikator za završavanje može da bude</a:t>
            </a:r>
          </a:p>
          <a:p>
            <a:pPr lvl="1"/>
            <a:r>
              <a:rPr lang="sr-Latn-RS" dirty="0"/>
              <a:t>korisnička akcija (izlazak iz aplikacije)</a:t>
            </a:r>
          </a:p>
          <a:p>
            <a:pPr lvl="1"/>
            <a:r>
              <a:rPr lang="sr-Latn-RS" dirty="0"/>
              <a:t>greška u programu</a:t>
            </a:r>
          </a:p>
          <a:p>
            <a:pPr lvl="1"/>
            <a:r>
              <a:rPr lang="sr-Latn-RS" dirty="0"/>
              <a:t>instrukcija roditeljskog procesa za završetak procesa potomka</a:t>
            </a:r>
          </a:p>
          <a:p>
            <a:pPr lvl="1"/>
            <a:r>
              <a:rPr lang="sr-Latn-RS" dirty="0"/>
              <a:t>završavanje roditeljskog procesa</a:t>
            </a:r>
          </a:p>
          <a:p>
            <a:r>
              <a:rPr lang="sr-Latn-RS" dirty="0"/>
              <a:t>OS je zadužen da oslobodi resurse koje je proces koristio</a:t>
            </a:r>
          </a:p>
        </p:txBody>
      </p:sp>
    </p:spTree>
    <p:extLst>
      <p:ext uri="{BB962C8B-B14F-4D97-AF65-F5344CB8AC3E}">
        <p14:creationId xmlns:p14="http://schemas.microsoft.com/office/powerpoint/2010/main" val="3776104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Prelazi stanja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Null </a:t>
            </a:r>
            <a:r>
              <a:rPr lang="en-US" dirty="0"/>
              <a:t>      Novi</a:t>
            </a:r>
          </a:p>
          <a:p>
            <a:pPr lvl="1"/>
            <a:r>
              <a:rPr lang="sr-Latn-RS" dirty="0"/>
              <a:t>k</a:t>
            </a:r>
            <a:r>
              <a:rPr lang="en-US" dirty="0" err="1"/>
              <a:t>ada</a:t>
            </a:r>
            <a:r>
              <a:rPr lang="en-US" dirty="0"/>
              <a:t> se </a:t>
            </a:r>
            <a:r>
              <a:rPr lang="en-US" dirty="0" err="1"/>
              <a:t>kreira</a:t>
            </a:r>
            <a:r>
              <a:rPr lang="en-US" dirty="0"/>
              <a:t> </a:t>
            </a:r>
            <a:r>
              <a:rPr lang="en-US" dirty="0" err="1"/>
              <a:t>novi</a:t>
            </a:r>
            <a:r>
              <a:rPr lang="en-US" dirty="0"/>
              <a:t> </a:t>
            </a:r>
            <a:r>
              <a:rPr lang="en-US" dirty="0" err="1"/>
              <a:t>proces</a:t>
            </a:r>
            <a:endParaRPr lang="en-US" dirty="0"/>
          </a:p>
          <a:p>
            <a:r>
              <a:rPr lang="en-US" dirty="0"/>
              <a:t>Novi       </a:t>
            </a:r>
            <a:r>
              <a:rPr lang="en-US" dirty="0" err="1"/>
              <a:t>Spreman</a:t>
            </a:r>
            <a:endParaRPr lang="en-US" dirty="0"/>
          </a:p>
          <a:p>
            <a:pPr lvl="1"/>
            <a:r>
              <a:rPr lang="en-US" dirty="0" err="1"/>
              <a:t>prebacuje</a:t>
            </a:r>
            <a:r>
              <a:rPr lang="en-US" dirty="0"/>
              <a:t> se </a:t>
            </a:r>
            <a:r>
              <a:rPr lang="en-US" dirty="0" err="1"/>
              <a:t>kada</a:t>
            </a:r>
            <a:r>
              <a:rPr lang="en-US" dirty="0"/>
              <a:t> je OS </a:t>
            </a:r>
            <a:r>
              <a:rPr lang="en-US" dirty="0" err="1"/>
              <a:t>spreman</a:t>
            </a:r>
            <a:r>
              <a:rPr lang="en-US" dirty="0"/>
              <a:t> da </a:t>
            </a:r>
            <a:r>
              <a:rPr lang="en-US" dirty="0" err="1"/>
              <a:t>prihvati</a:t>
            </a:r>
            <a:r>
              <a:rPr lang="en-US" dirty="0"/>
              <a:t> </a:t>
            </a:r>
            <a:r>
              <a:rPr lang="en-US" dirty="0" err="1"/>
              <a:t>novi</a:t>
            </a:r>
            <a:r>
              <a:rPr lang="en-US" dirty="0"/>
              <a:t> </a:t>
            </a:r>
            <a:r>
              <a:rPr lang="en-US" dirty="0" err="1"/>
              <a:t>proces</a:t>
            </a:r>
            <a:endParaRPr lang="en-US" dirty="0"/>
          </a:p>
          <a:p>
            <a:pPr lvl="1"/>
            <a:r>
              <a:rPr lang="en-US" dirty="0"/>
              <a:t>obi</a:t>
            </a:r>
            <a:r>
              <a:rPr lang="sr-Latn-RS" dirty="0"/>
              <a:t>čno zbog performansi postoji ograničenje broja aktivnih procesa</a:t>
            </a:r>
          </a:p>
          <a:p>
            <a:r>
              <a:rPr lang="sr-Latn-RS" dirty="0"/>
              <a:t>Spreman       Izvršavanje</a:t>
            </a:r>
          </a:p>
          <a:p>
            <a:pPr lvl="1"/>
            <a:r>
              <a:rPr lang="sr-Latn-RS" dirty="0"/>
              <a:t>raspoređivač prebacuje jedan od spremnih procesa u stanje izvršavanja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752600" y="17526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828800" y="2695575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590800" y="4752975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67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Prelazi stanja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Izvršavanje       Izlaz</a:t>
            </a:r>
          </a:p>
          <a:p>
            <a:pPr lvl="1"/>
            <a:r>
              <a:rPr lang="sr-Latn-RS" dirty="0"/>
              <a:t>kada proces da znak da je završio izvršavanje ili ukoliko prekine sa radom</a:t>
            </a:r>
          </a:p>
          <a:p>
            <a:r>
              <a:rPr lang="sr-Latn-RS" dirty="0"/>
              <a:t>Izvršavanje       Spreman   </a:t>
            </a:r>
          </a:p>
          <a:p>
            <a:pPr lvl="1"/>
            <a:r>
              <a:rPr lang="sr-Latn-RS" dirty="0"/>
              <a:t>kada procesu istekne maksimalno dozvoljeno vreme neprekinutog izvršavanja (</a:t>
            </a:r>
            <a:r>
              <a:rPr lang="sr-Latn-RS" i="1" dirty="0"/>
              <a:t>quantum</a:t>
            </a:r>
            <a:r>
              <a:rPr lang="sr-Latn-RS" dirty="0"/>
              <a:t>)</a:t>
            </a:r>
          </a:p>
          <a:p>
            <a:pPr lvl="1"/>
            <a:r>
              <a:rPr lang="sr-Latn-RS" dirty="0"/>
              <a:t>kada se pojavi spreman proces višeg prioriteta</a:t>
            </a:r>
          </a:p>
          <a:p>
            <a:pPr lvl="1"/>
            <a:r>
              <a:rPr lang="sr-Latn-RS" dirty="0"/>
              <a:t>kada proces dobrovoljno prepusti procesor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971800" y="18288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971800" y="32004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30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Prelazi stanja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sr-Latn-RS" dirty="0"/>
              <a:t>Izvršavanje       Blokiran</a:t>
            </a:r>
          </a:p>
          <a:p>
            <a:pPr lvl="1"/>
            <a:r>
              <a:rPr lang="sr-Latn-RS" dirty="0"/>
              <a:t>kada proces zahteva operaciju čiji završetak mora da sačeka</a:t>
            </a:r>
          </a:p>
          <a:p>
            <a:pPr lvl="1"/>
            <a:r>
              <a:rPr lang="sr-Latn-RS" dirty="0"/>
              <a:t>npr. ako proces zahteva U/I operaciju ili čeka podatke od drugog procesa</a:t>
            </a:r>
          </a:p>
          <a:p>
            <a:r>
              <a:rPr lang="sr-Latn-RS" dirty="0"/>
              <a:t>Blokiran       Spreman</a:t>
            </a:r>
          </a:p>
          <a:p>
            <a:pPr lvl="1"/>
            <a:r>
              <a:rPr lang="sr-Latn-RS" dirty="0"/>
              <a:t>kada se pojavi događaj zbog kojeg je proces bio blokiran</a:t>
            </a:r>
          </a:p>
          <a:p>
            <a:r>
              <a:rPr lang="sr-Latn-RS" dirty="0"/>
              <a:t>Spreman       Izlaz i Blokiran       Izlaz</a:t>
            </a:r>
          </a:p>
          <a:p>
            <a:pPr lvl="1"/>
            <a:r>
              <a:rPr lang="sr-Latn-RS" dirty="0"/>
              <a:t>Proces potomak može biti prekinut od roditelja dok je u stanju Spreman ili Blokiran</a:t>
            </a:r>
          </a:p>
          <a:p>
            <a:pPr lvl="1"/>
            <a:endParaRPr lang="sr-Latn-RS" dirty="0"/>
          </a:p>
          <a:p>
            <a:pPr lvl="1"/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971800" y="18288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438400" y="405765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590800" y="54864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715000" y="54864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98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– stanja tri procesa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1828800"/>
            <a:ext cx="455676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dirty="0"/>
              <a:t>A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04800" y="2514600"/>
            <a:ext cx="455676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dirty="0"/>
              <a:t>B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04800" y="3200400"/>
            <a:ext cx="455676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dirty="0"/>
              <a:t>C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3891963"/>
            <a:ext cx="455676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dirty="0"/>
              <a:t>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6772" y="4876800"/>
            <a:ext cx="915162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61238" y="5410200"/>
            <a:ext cx="915162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6772" y="5943600"/>
            <a:ext cx="915162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828800" y="4838700"/>
            <a:ext cx="1600200" cy="3429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000" dirty="0"/>
              <a:t>Izvršavanje</a:t>
            </a:r>
            <a:endParaRPr lang="en-US" sz="20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828800" y="5410200"/>
            <a:ext cx="1447800" cy="3429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dirty="0"/>
              <a:t>Spreman</a:t>
            </a:r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828800" y="5943600"/>
            <a:ext cx="1447800" cy="3429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dirty="0"/>
              <a:t>Blokiran</a:t>
            </a:r>
            <a:endParaRPr lang="en-US" dirty="0"/>
          </a:p>
        </p:txBody>
      </p:sp>
      <p:pic>
        <p:nvPicPr>
          <p:cNvPr id="2055" name="Picture 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72" y="1959098"/>
            <a:ext cx="8153400" cy="242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99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Raspoređivanje sa dva reda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3972645"/>
            <a:ext cx="8153400" cy="2504356"/>
          </a:xfrm>
        </p:spPr>
        <p:txBody>
          <a:bodyPr>
            <a:normAutofit fontScale="92500"/>
          </a:bodyPr>
          <a:lstStyle/>
          <a:p>
            <a:r>
              <a:rPr lang="sr-Latn-RS" dirty="0"/>
              <a:t>Red spremnih procesa</a:t>
            </a:r>
          </a:p>
          <a:p>
            <a:pPr lvl="1"/>
            <a:r>
              <a:rPr lang="sr-Latn-RS" dirty="0"/>
              <a:t>iz ovog reda se bira jedan za izvršavanje</a:t>
            </a:r>
          </a:p>
          <a:p>
            <a:r>
              <a:rPr lang="sr-Latn-RS" dirty="0"/>
              <a:t>Red blokiranih procesa</a:t>
            </a:r>
          </a:p>
          <a:p>
            <a:pPr lvl="1"/>
            <a:r>
              <a:rPr lang="sr-Latn-RS" dirty="0"/>
              <a:t>kada se pojavi događaj proces prelazi u red spremnih</a:t>
            </a:r>
          </a:p>
          <a:p>
            <a:pPr lvl="1"/>
            <a:r>
              <a:rPr lang="sr-Latn-RS" dirty="0"/>
              <a:t>kada se pojavi događaj OS mora da proveri ceo red</a:t>
            </a:r>
          </a:p>
          <a:p>
            <a:pPr lvl="1"/>
            <a:endParaRPr lang="sr-Latn-RS" dirty="0"/>
          </a:p>
          <a:p>
            <a:pPr marL="685800" lvl="2" indent="0">
              <a:buNone/>
            </a:pPr>
            <a:endParaRPr lang="en-US" dirty="0"/>
          </a:p>
        </p:txBody>
      </p:sp>
      <p:pic>
        <p:nvPicPr>
          <p:cNvPr id="5" name="Content Placeholder 3" descr="Fig03_08a.gif"/>
          <p:cNvPicPr>
            <a:picLocks noGrp="1" noChangeAspect="1"/>
          </p:cNvPicPr>
          <p:nvPr/>
        </p:nvPicPr>
        <p:blipFill rotWithShape="1">
          <a:blip r:embed="rId2"/>
          <a:srcRect t="4547" b="15039"/>
          <a:stretch/>
        </p:blipFill>
        <p:spPr bwMode="auto">
          <a:xfrm>
            <a:off x="891581" y="1582911"/>
            <a:ext cx="7332663" cy="2389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90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OS upravlja izvršavanjem aplikacija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Resursi treba da budu dostupni za više aplikacija</a:t>
            </a:r>
            <a:endParaRPr lang="en-US" dirty="0"/>
          </a:p>
          <a:p>
            <a:r>
              <a:rPr lang="sr-Latn-RS" dirty="0"/>
              <a:t>Procesor deli više aplikacija</a:t>
            </a:r>
            <a:endParaRPr lang="en-US" dirty="0"/>
          </a:p>
          <a:p>
            <a:r>
              <a:rPr lang="sr-Latn-RS" dirty="0"/>
              <a:t>Procesor i U/I uređaji treba da budu korišćeni efikasno</a:t>
            </a:r>
          </a:p>
          <a:p>
            <a:r>
              <a:rPr lang="sr-Latn-RS" dirty="0"/>
              <a:t>Pristup u savremenim OS koji ovo obezbeđuje zasniva se na modelu u kojem izvršavanje aplikacije odgovara postojanju jednog ili više procesa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28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Više redova za blokirane procese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5715000"/>
            <a:ext cx="8458200" cy="990600"/>
          </a:xfrm>
        </p:spPr>
        <p:txBody>
          <a:bodyPr>
            <a:normAutofit fontScale="77500" lnSpcReduction="20000"/>
          </a:bodyPr>
          <a:lstStyle/>
          <a:p>
            <a:r>
              <a:rPr lang="sr-Latn-RS" dirty="0"/>
              <a:t>Za svaki događaj odvojen red blokiranih procesa</a:t>
            </a:r>
          </a:p>
          <a:p>
            <a:r>
              <a:rPr lang="sr-Latn-RS" dirty="0"/>
              <a:t>Kada se pojavi događaj, svi procesi iz tog reda se prebacuju u red spremnih</a:t>
            </a:r>
          </a:p>
          <a:p>
            <a:endParaRPr lang="sr-Latn-RS" dirty="0"/>
          </a:p>
          <a:p>
            <a:endParaRPr lang="en-US" dirty="0"/>
          </a:p>
        </p:txBody>
      </p:sp>
      <p:pic>
        <p:nvPicPr>
          <p:cNvPr id="4" name="Content Placeholder 3" descr="Fig03_08b.gif"/>
          <p:cNvPicPr>
            <a:picLocks noGrp="1" noChangeAspect="1"/>
          </p:cNvPicPr>
          <p:nvPr/>
        </p:nvPicPr>
        <p:blipFill rotWithShape="1">
          <a:blip r:embed="rId2"/>
          <a:srcRect t="1243" b="11772"/>
          <a:stretch/>
        </p:blipFill>
        <p:spPr bwMode="auto">
          <a:xfrm>
            <a:off x="1560799" y="1524000"/>
            <a:ext cx="6053138" cy="4121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5586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Pojam procesa</a:t>
            </a:r>
          </a:p>
          <a:p>
            <a:r>
              <a:rPr lang="sr-Latn-RS" dirty="0"/>
              <a:t>Stanja procesa</a:t>
            </a:r>
            <a:endParaRPr lang="en-NZ" dirty="0"/>
          </a:p>
          <a:p>
            <a:r>
              <a:rPr lang="sr-Latn-RS" b="1" dirty="0"/>
              <a:t>Upravljačke strukture procesa</a:t>
            </a:r>
            <a:endParaRPr lang="en-NZ" b="1" dirty="0"/>
          </a:p>
          <a:p>
            <a:r>
              <a:rPr lang="sr-Latn-RS" dirty="0"/>
              <a:t>Upravljanje procesom</a:t>
            </a:r>
          </a:p>
          <a:p>
            <a:r>
              <a:rPr lang="en-US" dirty="0"/>
              <a:t>Me</a:t>
            </a:r>
            <a:r>
              <a:rPr lang="sr-Latn-RS" dirty="0"/>
              <a:t>đuprocesna komunikacija</a:t>
            </a:r>
            <a:endParaRPr lang="en-NZ" dirty="0"/>
          </a:p>
          <a:p>
            <a:r>
              <a:rPr lang="sr-Latn-RS" dirty="0"/>
              <a:t>Izvršavanje OS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94064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Upravljačke strukture procesa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Da bi upravljao procesima OS mora da zna</a:t>
            </a:r>
          </a:p>
          <a:p>
            <a:pPr lvl="1"/>
            <a:r>
              <a:rPr lang="sr-Latn-RS" dirty="0"/>
              <a:t>lokaciju procesa</a:t>
            </a:r>
          </a:p>
          <a:p>
            <a:pPr lvl="1"/>
            <a:r>
              <a:rPr lang="sr-Latn-RS" dirty="0"/>
              <a:t>atribute procesa</a:t>
            </a:r>
          </a:p>
          <a:p>
            <a:pPr lvl="2"/>
            <a:r>
              <a:rPr lang="sr-Latn-RS" dirty="0"/>
              <a:t>identifikator</a:t>
            </a:r>
          </a:p>
          <a:p>
            <a:pPr lvl="2"/>
            <a:r>
              <a:rPr lang="sr-Latn-RS" dirty="0"/>
              <a:t>stanje</a:t>
            </a:r>
          </a:p>
          <a:p>
            <a:pPr lvl="2"/>
            <a:r>
              <a:rPr lang="sr-Latn-RS" dirty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Latn-RS" dirty="0"/>
              <a:t>Fizička reprezentacija procesa (Slika procesa)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2894321"/>
              </p:ext>
            </p:extLst>
          </p:nvPr>
        </p:nvGraphicFramePr>
        <p:xfrm>
          <a:off x="5449887" y="1629998"/>
          <a:ext cx="2663825" cy="50289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783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Identifikatori procesa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784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Informacije o stanju procesora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783"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Informacije za upravljanje procesom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852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Stack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484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Heap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Podaci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1269">
                <a:tc>
                  <a:txBody>
                    <a:bodyPr/>
                    <a:lstStyle/>
                    <a:p>
                      <a:pPr algn="ctr"/>
                      <a:r>
                        <a:rPr lang="sr-Latn-R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</a:t>
                      </a:r>
                      <a:r>
                        <a:rPr lang="sr-Latn-R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 kod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6691086" y="35814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6705600" y="4338597"/>
            <a:ext cx="152400" cy="2951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(Accent Bar) 8"/>
          <p:cNvSpPr/>
          <p:nvPr/>
        </p:nvSpPr>
        <p:spPr>
          <a:xfrm flipH="1">
            <a:off x="1721224" y="5791200"/>
            <a:ext cx="3048000" cy="609600"/>
          </a:xfrm>
          <a:prstGeom prst="accentCallout1">
            <a:avLst>
              <a:gd name="adj1" fmla="val 37367"/>
              <a:gd name="adj2" fmla="val -8813"/>
              <a:gd name="adj3" fmla="val 73815"/>
              <a:gd name="adj4" fmla="val -30494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Instrukcije koje proces izvršava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ine Callout 1 (Accent Bar) 9"/>
          <p:cNvSpPr/>
          <p:nvPr/>
        </p:nvSpPr>
        <p:spPr>
          <a:xfrm flipH="1">
            <a:off x="1676400" y="5029200"/>
            <a:ext cx="3048000" cy="609600"/>
          </a:xfrm>
          <a:prstGeom prst="accentCallout1">
            <a:avLst>
              <a:gd name="adj1" fmla="val 37367"/>
              <a:gd name="adj2" fmla="val -8813"/>
              <a:gd name="adj3" fmla="val 89502"/>
              <a:gd name="adj4" fmla="val -31082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Globalne promenljive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Line Callout 1 (Accent Bar) 10"/>
          <p:cNvSpPr/>
          <p:nvPr/>
        </p:nvSpPr>
        <p:spPr>
          <a:xfrm flipH="1">
            <a:off x="1672558" y="4181395"/>
            <a:ext cx="3048000" cy="609600"/>
          </a:xfrm>
          <a:prstGeom prst="accentCallout1">
            <a:avLst>
              <a:gd name="adj1" fmla="val 37367"/>
              <a:gd name="adj2" fmla="val -8813"/>
              <a:gd name="adj3" fmla="val 108830"/>
              <a:gd name="adj4" fmla="val -37133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Dinamički alocirana memorija u toku izvršavanja procesa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Line Callout 1 (Accent Bar) 11"/>
          <p:cNvSpPr/>
          <p:nvPr/>
        </p:nvSpPr>
        <p:spPr>
          <a:xfrm flipH="1">
            <a:off x="232442" y="2895600"/>
            <a:ext cx="4491958" cy="762000"/>
          </a:xfrm>
          <a:prstGeom prst="accentCallout1">
            <a:avLst>
              <a:gd name="adj1" fmla="val 38319"/>
              <a:gd name="adj2" fmla="val -5259"/>
              <a:gd name="adj3" fmla="val 63354"/>
              <a:gd name="adj4" fmla="val -26513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Privremeni podaci u toku izvršavanja procesa        (parametri i povratne vrednosti funkcija, lokalne promenljive)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Line Callout 1 (Accent Bar) 16"/>
          <p:cNvSpPr/>
          <p:nvPr/>
        </p:nvSpPr>
        <p:spPr>
          <a:xfrm flipH="1">
            <a:off x="1665514" y="1905000"/>
            <a:ext cx="3048000" cy="609600"/>
          </a:xfrm>
          <a:prstGeom prst="accentCallout1">
            <a:avLst>
              <a:gd name="adj1" fmla="val 37367"/>
              <a:gd name="adj2" fmla="val -8813"/>
              <a:gd name="adj3" fmla="val 4068"/>
              <a:gd name="adj4" fmla="val -30704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Upravljački blok procesa (kolekcija atributa procesa)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001645" y="2133600"/>
            <a:ext cx="541734" cy="76200"/>
          </a:xfrm>
          <a:prstGeom prst="lin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001645" y="2133600"/>
            <a:ext cx="637155" cy="533400"/>
          </a:xfrm>
          <a:prstGeom prst="lin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93352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Lokacija slike procesa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Proces je podeljen u stranice</a:t>
            </a:r>
          </a:p>
          <a:p>
            <a:r>
              <a:rPr lang="sr-Latn-RS" dirty="0"/>
              <a:t>Sve stranice se nalaze u sekundarnoj memoriji</a:t>
            </a:r>
          </a:p>
          <a:p>
            <a:r>
              <a:rPr lang="sr-Latn-RS" dirty="0"/>
              <a:t>U svakom trenutku jedan deo stranica je u glavnoj memoriji</a:t>
            </a:r>
          </a:p>
          <a:p>
            <a:r>
              <a:rPr lang="sr-Latn-RS" dirty="0"/>
              <a:t>Stranice ne moraju biti smeštene u fizički susednim blokovima memorije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93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Identifikatori procesa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sr-Latn-RS" dirty="0"/>
              <a:t>Jedinstveni identifikator procesa</a:t>
            </a:r>
          </a:p>
          <a:p>
            <a:pPr lvl="1"/>
            <a:r>
              <a:rPr lang="sr-Latn-RS" dirty="0"/>
              <a:t>obično pozitivan ceo broj</a:t>
            </a:r>
          </a:p>
          <a:p>
            <a:pPr lvl="1"/>
            <a:r>
              <a:rPr lang="sr-Latn-RS" dirty="0"/>
              <a:t>upravljačke strukture OS mogu da referenciraju proces preko ovog identifikatora</a:t>
            </a:r>
          </a:p>
          <a:p>
            <a:r>
              <a:rPr lang="sr-Latn-RS" dirty="0"/>
              <a:t>Identifikator roditeljskog procesa</a:t>
            </a:r>
          </a:p>
          <a:p>
            <a:pPr lvl="1"/>
            <a:r>
              <a:rPr lang="sr-Latn-RS" dirty="0"/>
              <a:t>identifikator procesa koji je stvorio proces</a:t>
            </a:r>
          </a:p>
          <a:p>
            <a:r>
              <a:rPr lang="sr-Latn-RS" dirty="0"/>
              <a:t>Korisnički identifikator</a:t>
            </a:r>
          </a:p>
          <a:p>
            <a:pPr lvl="1"/>
            <a:r>
              <a:rPr lang="sr-Latn-RS" dirty="0"/>
              <a:t>identifikator korisnika koji je odgovoran za proces</a:t>
            </a:r>
          </a:p>
          <a:p>
            <a:pPr lvl="1"/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23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Informacije o stanju procesora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Predstavljaju sadržaj registara procesora</a:t>
            </a:r>
          </a:p>
          <a:p>
            <a:pPr lvl="1"/>
            <a:r>
              <a:rPr lang="sr-Latn-RS" dirty="0"/>
              <a:t>kada se proces prekine, potrebno je sačuvati trenutno stanje procesorskih registara</a:t>
            </a:r>
          </a:p>
          <a:p>
            <a:r>
              <a:rPr lang="sr-Latn-RS" dirty="0"/>
              <a:t>Registri vidljivi korisniku</a:t>
            </a:r>
          </a:p>
          <a:p>
            <a:pPr lvl="1"/>
            <a:r>
              <a:rPr lang="sr-Latn-RS" dirty="0"/>
              <a:t>mogu se referencirati iz mašinskog koda programa</a:t>
            </a:r>
          </a:p>
          <a:p>
            <a:r>
              <a:rPr lang="sr-Latn-RS" dirty="0"/>
              <a:t>Upravljački i statusni registri</a:t>
            </a:r>
          </a:p>
          <a:p>
            <a:pPr lvl="1"/>
            <a:r>
              <a:rPr lang="sr-Latn-RS" dirty="0"/>
              <a:t>programski brojač</a:t>
            </a:r>
          </a:p>
          <a:p>
            <a:pPr lvl="1"/>
            <a:r>
              <a:rPr lang="sr-Latn-RS" dirty="0"/>
              <a:t>uslovni kodovi – rezultat poslednje operacije</a:t>
            </a:r>
          </a:p>
          <a:p>
            <a:pPr lvl="1"/>
            <a:r>
              <a:rPr lang="sr-Latn-RS" dirty="0"/>
              <a:t>informacije o statusu</a:t>
            </a:r>
          </a:p>
          <a:p>
            <a:r>
              <a:rPr lang="sr-Latn-RS" dirty="0"/>
              <a:t>Pokazivači na stek</a:t>
            </a:r>
          </a:p>
          <a:p>
            <a:pPr lvl="1"/>
            <a:r>
              <a:rPr lang="sr-Latn-RS" dirty="0"/>
              <a:t>pokazuje na vrh steka procesa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11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Informacije za upravljanje procesom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Informacije za raspoređivanje</a:t>
            </a:r>
          </a:p>
          <a:p>
            <a:pPr lvl="1"/>
            <a:r>
              <a:rPr lang="sr-Latn-RS" dirty="0"/>
              <a:t>stanje procesa</a:t>
            </a:r>
          </a:p>
          <a:p>
            <a:pPr lvl="1"/>
            <a:r>
              <a:rPr lang="sr-Latn-RS" dirty="0"/>
              <a:t>prioritet</a:t>
            </a:r>
          </a:p>
          <a:p>
            <a:pPr lvl="1"/>
            <a:r>
              <a:rPr lang="sr-Latn-RS" dirty="0"/>
              <a:t>dodatne informacije za raspoređivanje</a:t>
            </a:r>
          </a:p>
          <a:p>
            <a:pPr lvl="2"/>
            <a:r>
              <a:rPr lang="sr-Latn-RS" dirty="0"/>
              <a:t>zavisi od algoritma raspoređivanja</a:t>
            </a:r>
          </a:p>
          <a:p>
            <a:pPr lvl="2"/>
            <a:r>
              <a:rPr lang="sr-Latn-RS" dirty="0"/>
              <a:t>npr. vreme čekanja na procesor</a:t>
            </a:r>
          </a:p>
          <a:p>
            <a:pPr lvl="1"/>
            <a:r>
              <a:rPr lang="sr-Latn-RS" dirty="0"/>
              <a:t>događaj na koji proces čeka</a:t>
            </a:r>
          </a:p>
          <a:p>
            <a:r>
              <a:rPr lang="sr-Latn-RS" dirty="0"/>
              <a:t>Strukturiranje podataka</a:t>
            </a:r>
          </a:p>
          <a:p>
            <a:pPr lvl="1"/>
            <a:r>
              <a:rPr lang="sr-Latn-RS" dirty="0"/>
              <a:t>struktura koja međusobno povezuje procese</a:t>
            </a:r>
          </a:p>
          <a:p>
            <a:pPr lvl="1"/>
            <a:r>
              <a:rPr lang="sr-Latn-RS" dirty="0"/>
              <a:t>npr. red čekanja procesa istog prioriteta</a:t>
            </a:r>
          </a:p>
          <a:p>
            <a:pPr lvl="2"/>
            <a:endParaRPr lang="sr-Latn-R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35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Informacije za upravljanje procesom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Međuprocesna komunikacija</a:t>
            </a:r>
          </a:p>
          <a:p>
            <a:pPr lvl="1"/>
            <a:r>
              <a:rPr lang="sr-Latn-RS" dirty="0"/>
              <a:t>markeri, signali i poruke vezani sa komunikacijom između procesa</a:t>
            </a:r>
          </a:p>
          <a:p>
            <a:r>
              <a:rPr lang="sr-Latn-RS" dirty="0"/>
              <a:t>Privilegije procesa</a:t>
            </a:r>
          </a:p>
          <a:p>
            <a:pPr lvl="1"/>
            <a:r>
              <a:rPr lang="sr-Latn-RS" dirty="0"/>
              <a:t>kojim delovima memorije proces može da pristupa i koje instrukcije ima pravo da izvršava</a:t>
            </a:r>
          </a:p>
          <a:p>
            <a:r>
              <a:rPr lang="sr-Latn-RS" dirty="0"/>
              <a:t>Upravljanje memorijom</a:t>
            </a:r>
          </a:p>
          <a:p>
            <a:pPr lvl="1"/>
            <a:r>
              <a:rPr lang="sr-Latn-RS" dirty="0"/>
              <a:t>pokazivači na tabelu stranica za virtuelnu memoriju</a:t>
            </a:r>
          </a:p>
          <a:p>
            <a:r>
              <a:rPr lang="sr-Latn-RS" dirty="0"/>
              <a:t>Vlasništvo nad resursima</a:t>
            </a:r>
          </a:p>
          <a:p>
            <a:pPr lvl="1"/>
            <a:r>
              <a:rPr lang="sr-Latn-RS" dirty="0"/>
              <a:t>koje resurse proces kontroliše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90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Reprezentacija</a:t>
            </a:r>
            <a:r>
              <a:rPr lang="en-US" dirty="0"/>
              <a:t> </a:t>
            </a:r>
            <a:r>
              <a:rPr lang="en-US" dirty="0" err="1"/>
              <a:t>procesa</a:t>
            </a:r>
            <a:r>
              <a:rPr lang="en-US" dirty="0"/>
              <a:t> u </a:t>
            </a:r>
            <a:r>
              <a:rPr lang="en-US" dirty="0" err="1"/>
              <a:t>Linuxu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531352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task_struct</a:t>
            </a:r>
            <a:r>
              <a:rPr lang="en-US" sz="2400" dirty="0"/>
              <a:t> {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 long state; /* state of the process */</a:t>
            </a:r>
          </a:p>
          <a:p>
            <a:pPr marL="0" indent="0">
              <a:buNone/>
            </a:pPr>
            <a:r>
              <a:rPr lang="en-GB" sz="2400" dirty="0"/>
              <a:t>  </a:t>
            </a:r>
            <a:r>
              <a:rPr lang="en-GB" sz="2400" dirty="0" err="1"/>
              <a:t>struct</a:t>
            </a:r>
            <a:r>
              <a:rPr lang="en-GB" sz="2400" dirty="0"/>
              <a:t> </a:t>
            </a:r>
            <a:r>
              <a:rPr lang="en-GB" sz="2400" dirty="0" err="1"/>
              <a:t>sched_entity</a:t>
            </a:r>
            <a:r>
              <a:rPr lang="en-GB" sz="2400" dirty="0"/>
              <a:t> se; /* scheduling information */</a:t>
            </a:r>
          </a:p>
          <a:p>
            <a:pPr marL="0" indent="0">
              <a:buNone/>
            </a:pPr>
            <a:r>
              <a:rPr lang="en-GB" sz="2400" dirty="0"/>
              <a:t>  </a:t>
            </a:r>
            <a:r>
              <a:rPr lang="en-GB" sz="2400" dirty="0" err="1"/>
              <a:t>struct</a:t>
            </a:r>
            <a:r>
              <a:rPr lang="en-GB" sz="2400" dirty="0"/>
              <a:t> </a:t>
            </a:r>
            <a:r>
              <a:rPr lang="en-GB" sz="2400" dirty="0" err="1"/>
              <a:t>task_struct</a:t>
            </a:r>
            <a:r>
              <a:rPr lang="en-GB" sz="2400" dirty="0"/>
              <a:t> *parent; /* this process’s parent */</a:t>
            </a:r>
          </a:p>
          <a:p>
            <a:pPr marL="0" indent="0">
              <a:buNone/>
            </a:pPr>
            <a:r>
              <a:rPr lang="en-GB" sz="2400" dirty="0"/>
              <a:t>  </a:t>
            </a:r>
            <a:r>
              <a:rPr lang="en-GB" sz="2400" dirty="0" err="1"/>
              <a:t>struct</a:t>
            </a:r>
            <a:r>
              <a:rPr lang="en-GB" sz="2400" dirty="0"/>
              <a:t> </a:t>
            </a:r>
            <a:r>
              <a:rPr lang="en-GB" sz="2400" dirty="0" err="1"/>
              <a:t>list_head</a:t>
            </a:r>
            <a:r>
              <a:rPr lang="en-GB" sz="2400" dirty="0"/>
              <a:t> children; /* this process’s children */</a:t>
            </a:r>
          </a:p>
          <a:p>
            <a:pPr marL="0" indent="0">
              <a:buNone/>
            </a:pPr>
            <a:r>
              <a:rPr lang="en-GB" sz="2400" dirty="0"/>
              <a:t>  </a:t>
            </a:r>
            <a:r>
              <a:rPr lang="en-GB" sz="2400" dirty="0" err="1"/>
              <a:t>struct</a:t>
            </a:r>
            <a:r>
              <a:rPr lang="en-GB" sz="2400" dirty="0"/>
              <a:t> </a:t>
            </a:r>
            <a:r>
              <a:rPr lang="en-GB" sz="2400" dirty="0" err="1"/>
              <a:t>files_struct</a:t>
            </a:r>
            <a:r>
              <a:rPr lang="en-GB" sz="2400" dirty="0"/>
              <a:t> *files; /* list of open files */</a:t>
            </a:r>
          </a:p>
          <a:p>
            <a:pPr marL="0" indent="0">
              <a:buNone/>
            </a:pPr>
            <a:r>
              <a:rPr lang="en-GB" sz="2400" dirty="0"/>
              <a:t>  </a:t>
            </a:r>
            <a:r>
              <a:rPr lang="en-GB" sz="2400" dirty="0" err="1"/>
              <a:t>struct</a:t>
            </a:r>
            <a:r>
              <a:rPr lang="en-GB" sz="2400" dirty="0"/>
              <a:t> </a:t>
            </a:r>
            <a:r>
              <a:rPr lang="en-GB" sz="2400" dirty="0" err="1"/>
              <a:t>mm_struct</a:t>
            </a:r>
            <a:r>
              <a:rPr lang="en-GB" sz="2400" dirty="0"/>
              <a:t> *mm; /* address space of this process */</a:t>
            </a:r>
          </a:p>
          <a:p>
            <a:pPr marL="0" indent="0">
              <a:buNone/>
            </a:pPr>
            <a:r>
              <a:rPr lang="en-US" sz="2400" dirty="0"/>
              <a:t>};</a:t>
            </a:r>
            <a:endParaRPr lang="en-GB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953000"/>
            <a:ext cx="4953000" cy="1764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Callout 1 (Accent Bar) 5"/>
          <p:cNvSpPr/>
          <p:nvPr/>
        </p:nvSpPr>
        <p:spPr>
          <a:xfrm>
            <a:off x="6705600" y="5067300"/>
            <a:ext cx="2209800" cy="609600"/>
          </a:xfrm>
          <a:prstGeom prst="accentCallout1">
            <a:avLst>
              <a:gd name="adj1" fmla="val 37367"/>
              <a:gd name="adj2" fmla="val -8813"/>
              <a:gd name="adj3" fmla="val 111481"/>
              <a:gd name="adj4" fmla="val -10003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Lista</a:t>
            </a:r>
            <a:r>
              <a:rPr lang="en-US" sz="1600" dirty="0"/>
              <a:t> </a:t>
            </a:r>
            <a:r>
              <a:rPr lang="en-US" sz="1600" dirty="0" err="1"/>
              <a:t>aktivnih</a:t>
            </a:r>
            <a:r>
              <a:rPr lang="en-US" sz="1600" dirty="0"/>
              <a:t> </a:t>
            </a:r>
            <a:r>
              <a:rPr lang="en-US" sz="1600" dirty="0" err="1"/>
              <a:t>procesa</a:t>
            </a:r>
            <a:r>
              <a:rPr lang="en-US" sz="1600" dirty="0"/>
              <a:t> u </a:t>
            </a:r>
            <a:r>
              <a:rPr lang="en-US" sz="1600" dirty="0" err="1"/>
              <a:t>Linuxu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223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Program u izvršavanju</a:t>
            </a:r>
          </a:p>
          <a:p>
            <a:r>
              <a:rPr lang="sr-Latn-RS" dirty="0"/>
              <a:t>Primerak programa koji se izvršava u računaru</a:t>
            </a:r>
          </a:p>
          <a:p>
            <a:r>
              <a:rPr lang="sr-Latn-RS" dirty="0"/>
              <a:t>Entitet koji se može dodeliti i izvršavati u procesoru</a:t>
            </a:r>
          </a:p>
          <a:p>
            <a:r>
              <a:rPr lang="sr-Latn-RS" dirty="0"/>
              <a:t>Jedinica aktivnosti koju karakterišu naredbe za izvršavanje, tekuće stanje i dodeljeni skup sistemskih resursa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sr-Latn-RS" dirty="0"/>
              <a:t>Definicije procesa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238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Pojam procesa</a:t>
            </a:r>
          </a:p>
          <a:p>
            <a:r>
              <a:rPr lang="sr-Latn-RS" dirty="0"/>
              <a:t>Stanja procesa</a:t>
            </a:r>
            <a:endParaRPr lang="en-NZ" dirty="0"/>
          </a:p>
          <a:p>
            <a:r>
              <a:rPr lang="sr-Latn-RS" dirty="0"/>
              <a:t>Upravljačke strukture procesa</a:t>
            </a:r>
            <a:endParaRPr lang="en-NZ" dirty="0"/>
          </a:p>
          <a:p>
            <a:r>
              <a:rPr lang="sr-Latn-RS" b="1" dirty="0"/>
              <a:t>Upravljanje procesom</a:t>
            </a:r>
          </a:p>
          <a:p>
            <a:r>
              <a:rPr lang="en-US" dirty="0"/>
              <a:t>Me</a:t>
            </a:r>
            <a:r>
              <a:rPr lang="sr-Latn-RS" dirty="0"/>
              <a:t>đuprocesna komunikacija</a:t>
            </a:r>
            <a:endParaRPr lang="en-NZ" b="1" dirty="0"/>
          </a:p>
          <a:p>
            <a:r>
              <a:rPr lang="sr-Latn-RS" dirty="0"/>
              <a:t>Izvršavanje OS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94064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Režimi izvršenja procesora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Korisnički režim</a:t>
            </a:r>
          </a:p>
          <a:p>
            <a:pPr lvl="1"/>
            <a:r>
              <a:rPr lang="sr-Latn-RS" dirty="0"/>
              <a:t>režim sa manje privilegija</a:t>
            </a:r>
          </a:p>
          <a:p>
            <a:pPr lvl="1"/>
            <a:r>
              <a:rPr lang="sr-Latn-RS" dirty="0"/>
              <a:t>za korisničke programe</a:t>
            </a:r>
          </a:p>
          <a:p>
            <a:pPr lvl="1"/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324600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Izvor: www.youtube.com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119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Režimi izvršenja procesora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153400" cy="4495800"/>
          </a:xfrm>
        </p:spPr>
        <p:txBody>
          <a:bodyPr/>
          <a:lstStyle/>
          <a:p>
            <a:r>
              <a:rPr lang="sr-Latn-RS" sz="2400" dirty="0"/>
              <a:t>Režim kernela</a:t>
            </a:r>
          </a:p>
          <a:p>
            <a:pPr lvl="1"/>
            <a:r>
              <a:rPr lang="sr-Latn-RS" sz="2000" dirty="0"/>
              <a:t>moguće je izvršavati i privilegovane instrukcije</a:t>
            </a:r>
          </a:p>
          <a:p>
            <a:pPr lvl="1"/>
            <a:r>
              <a:rPr lang="sr-Latn-RS" sz="2000" dirty="0"/>
              <a:t>potpuna kontrola nad procesorom i svim njegovim instrukcijama, registrima i memorijom</a:t>
            </a:r>
          </a:p>
          <a:p>
            <a:pPr lvl="1"/>
            <a:r>
              <a:rPr lang="sr-Latn-RS" sz="2000" dirty="0"/>
              <a:t>OS se izvršava u ovom modu</a:t>
            </a:r>
          </a:p>
          <a:p>
            <a:pPr lvl="1"/>
            <a:endParaRPr lang="sr-Latn-R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324600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Izvor: www.youtube.com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8131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</a:t>
            </a:r>
            <a:r>
              <a:rPr lang="sr-Latn-RS" dirty="0"/>
              <a:t>žim izvršenja procesora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Promena režima izvršavanja</a:t>
            </a:r>
          </a:p>
          <a:p>
            <a:pPr lvl="1"/>
            <a:r>
              <a:rPr lang="sr-Latn-RS" dirty="0"/>
              <a:t>obično postoji bit u statusnom registru</a:t>
            </a:r>
            <a:r>
              <a:rPr lang="en-US" dirty="0"/>
              <a:t> </a:t>
            </a:r>
            <a:r>
              <a:rPr lang="en-US" dirty="0" err="1"/>
              <a:t>procesora</a:t>
            </a:r>
            <a:r>
              <a:rPr lang="en-US" dirty="0"/>
              <a:t> </a:t>
            </a:r>
            <a:r>
              <a:rPr lang="sr-Latn-RS" dirty="0"/>
              <a:t>koji ukazuje na režim</a:t>
            </a:r>
          </a:p>
          <a:p>
            <a:pPr lvl="1"/>
            <a:r>
              <a:rPr lang="sr-Latn-RS" dirty="0"/>
              <a:t>bit se menja kada se desi određeni događaj</a:t>
            </a:r>
          </a:p>
          <a:p>
            <a:pPr lvl="2"/>
            <a:r>
              <a:rPr lang="sr-Latn-RS" dirty="0"/>
              <a:t>Sistemski poziv prevodi sistem iz korisničkog režima u režim kernela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947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Stvaranje procesa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/>
              <a:t>Novom procesu se dodeljuje jedinstveni identifikator</a:t>
            </a:r>
          </a:p>
          <a:p>
            <a:pPr marL="834390" lvl="1" indent="-514350"/>
            <a:r>
              <a:rPr lang="sr-Latn-RS" dirty="0"/>
              <a:t>u tabelu procesa dodaje se nova stavka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Dodeljuje se prostor za proces</a:t>
            </a:r>
          </a:p>
          <a:p>
            <a:pPr marL="834390" lvl="1" indent="-514350"/>
            <a:r>
              <a:rPr lang="sr-Latn-RS" dirty="0"/>
              <a:t>za sve elemente slike procesa</a:t>
            </a:r>
          </a:p>
          <a:p>
            <a:pPr marL="834390" lvl="1" indent="-514350"/>
            <a:r>
              <a:rPr lang="sr-Latn-RS" dirty="0"/>
              <a:t>Ovaj prostor može da bude i virtuelan, a ne fizički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Inicijalizuje se upravljački blok procesa</a:t>
            </a:r>
          </a:p>
          <a:p>
            <a:pPr marL="834390" lvl="1" indent="-514350"/>
            <a:r>
              <a:rPr lang="sr-Latn-RS" dirty="0"/>
              <a:t>programski brojač se postavlja na prvu instrukciju</a:t>
            </a:r>
          </a:p>
          <a:p>
            <a:pPr marL="834390" lvl="1" indent="-514350"/>
            <a:r>
              <a:rPr lang="sr-Latn-RS" dirty="0"/>
              <a:t>ostale vrednosti na </a:t>
            </a:r>
            <a:r>
              <a:rPr lang="sr-Latn-RS" i="1" dirty="0"/>
              <a:t>default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Ažuriraju se strukture sa vezama procesa</a:t>
            </a:r>
          </a:p>
          <a:p>
            <a:pPr marL="834390" lvl="1" indent="-514350"/>
            <a:r>
              <a:rPr lang="sr-Latn-RS" dirty="0"/>
              <a:t>npr. proces se uvezuje u listu procesa u odgovarajućem stanju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Kreiraju se ili ažuriraju druge strukture podataka</a:t>
            </a:r>
          </a:p>
          <a:p>
            <a:pPr lvl="1"/>
            <a:r>
              <a:rPr lang="sr-Latn-RS" dirty="0"/>
              <a:t>npr. kreira se fajl sa podacima o aktivnosti procesa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24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Komutiranje procesa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Promena trenutno aktivnog procesa koji se izvršava na procesoru</a:t>
            </a:r>
          </a:p>
          <a:p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324600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Izvor: www.youtube.com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4793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Komutiranje procesa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197352" cy="4495800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Prekida se proces koji se izvršava</a:t>
            </a:r>
          </a:p>
          <a:p>
            <a:r>
              <a:rPr lang="sr-Latn-RS" dirty="0"/>
              <a:t>OS drugom procesu dodeljuje stanje Izvršavanje</a:t>
            </a:r>
          </a:p>
          <a:p>
            <a:r>
              <a:rPr lang="sr-Latn-RS" dirty="0"/>
              <a:t>Predaje se kontrola tom drugom procesu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524000"/>
            <a:ext cx="5486400" cy="4503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3572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Komutiranje</a:t>
            </a:r>
            <a:r>
              <a:rPr lang="en-US" dirty="0"/>
              <a:t> </a:t>
            </a:r>
            <a:r>
              <a:rPr lang="en-US" dirty="0" err="1"/>
              <a:t>procesa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Koji događaj pokreće komutiranje procesa?</a:t>
            </a:r>
          </a:p>
          <a:p>
            <a:r>
              <a:rPr lang="sr-Latn-RS" dirty="0"/>
              <a:t>Koje strukture podataka OS ažurira pri komutaciji procesa?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298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Kada se komutira proces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Kada se desi prekid</a:t>
            </a:r>
          </a:p>
          <a:p>
            <a:pPr lvl="1"/>
            <a:r>
              <a:rPr lang="en-US" dirty="0"/>
              <a:t>P</a:t>
            </a:r>
            <a:r>
              <a:rPr lang="sr-Latn-RS" dirty="0"/>
              <a:t>rekid generatora takta</a:t>
            </a:r>
          </a:p>
          <a:p>
            <a:pPr lvl="2"/>
            <a:r>
              <a:rPr lang="sr-Latn-RS" dirty="0"/>
              <a:t>ako je isteklo maksimalno dozvoljeno korišćenje procesora </a:t>
            </a:r>
            <a:r>
              <a:rPr lang="sr-Latn-RS" i="1" dirty="0"/>
              <a:t>(time slice</a:t>
            </a:r>
            <a:r>
              <a:rPr lang="sr-Latn-RS" dirty="0"/>
              <a:t>)</a:t>
            </a:r>
            <a:r>
              <a:rPr lang="sr-Latn-RS" i="1" dirty="0"/>
              <a:t>,</a:t>
            </a:r>
            <a:r>
              <a:rPr lang="sr-Latn-RS" dirty="0"/>
              <a:t> proces se prekida i prebacuje u stanje Spreman</a:t>
            </a:r>
          </a:p>
          <a:p>
            <a:pPr lvl="1"/>
            <a:r>
              <a:rPr lang="sr-Latn-RS" dirty="0"/>
              <a:t>U/I prekid</a:t>
            </a:r>
          </a:p>
          <a:p>
            <a:pPr lvl="2"/>
            <a:r>
              <a:rPr lang="sr-Latn-RS" dirty="0"/>
              <a:t>OS prebacuje procese blokirane zbog tog U/I događaja u stanje Spreman</a:t>
            </a:r>
          </a:p>
          <a:p>
            <a:pPr lvl="1"/>
            <a:r>
              <a:rPr lang="sr-Latn-RS" dirty="0"/>
              <a:t>Greška memorije</a:t>
            </a:r>
          </a:p>
          <a:p>
            <a:pPr lvl="2"/>
            <a:r>
              <a:rPr lang="sr-Latn-RS" dirty="0"/>
              <a:t>proces referencira stranicu koja nije u glavnoj memoriji</a:t>
            </a:r>
          </a:p>
          <a:p>
            <a:pPr lvl="2"/>
            <a:r>
              <a:rPr lang="sr-Latn-RS" dirty="0"/>
              <a:t>OS preuzima kontrolu da bi prebacio traženu stranicu iz spoljne memorije u glavnu memoriju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436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Kada se komutira proces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495800"/>
          </a:xfrm>
        </p:spPr>
        <p:txBody>
          <a:bodyPr/>
          <a:lstStyle/>
          <a:p>
            <a:r>
              <a:rPr lang="sr-Latn-RS" dirty="0"/>
              <a:t>Kada se desi greška u izvršavanju programa</a:t>
            </a:r>
          </a:p>
          <a:p>
            <a:pPr lvl="1"/>
            <a:r>
              <a:rPr lang="sr-Latn-RS" dirty="0"/>
              <a:t>OS preuzima kontrolu da bi reagovao na grešku</a:t>
            </a:r>
          </a:p>
          <a:p>
            <a:r>
              <a:rPr lang="sr-Latn-RS" dirty="0"/>
              <a:t>Poziv operacije OS iz procesa (sistemski poziv)</a:t>
            </a:r>
          </a:p>
          <a:p>
            <a:pPr lvl="1"/>
            <a:r>
              <a:rPr lang="sr-Latn-RS" dirty="0"/>
              <a:t>npr. proces zahteva pristup fajlu i OS preuzima kontrolu da bi izvršio U/I akciju</a:t>
            </a:r>
            <a:endParaRPr lang="en-US" dirty="0"/>
          </a:p>
          <a:p>
            <a:pPr lvl="1"/>
            <a:r>
              <a:rPr lang="en-US" dirty="0"/>
              <a:t>Ne </a:t>
            </a:r>
            <a:r>
              <a:rPr lang="en-US" dirty="0" err="1"/>
              <a:t>podrazumeva</a:t>
            </a:r>
            <a:r>
              <a:rPr lang="en-US" dirty="0"/>
              <a:t> nu</a:t>
            </a:r>
            <a:r>
              <a:rPr lang="sr-Latn-RS" dirty="0"/>
              <a:t>žno prelazak na izvršavanje drugog procesa</a:t>
            </a:r>
          </a:p>
          <a:p>
            <a:pPr lvl="2"/>
            <a:r>
              <a:rPr lang="sr-Latn-RS" dirty="0"/>
              <a:t>Ako operacija ne zahteva blokiranje procesa, proces će nastaviti da izvršava kod OS u režimu kernela</a:t>
            </a:r>
          </a:p>
          <a:p>
            <a:pPr lvl="2"/>
            <a:r>
              <a:rPr lang="sr-Latn-RS" dirty="0"/>
              <a:t>Moraju se samo sačuvati stanja procesorskih registara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5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Zahtevi OS pri upravljanju procesima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Preplitanje izvršavanja više procesa</a:t>
            </a:r>
          </a:p>
          <a:p>
            <a:r>
              <a:rPr lang="sr-Latn-RS" dirty="0"/>
              <a:t>Dodela resursa procesima i zaštita dodeljenih resursa od nekontrolisanog pristupa drugih procesa</a:t>
            </a:r>
          </a:p>
          <a:p>
            <a:r>
              <a:rPr lang="sr-Latn-RS" dirty="0"/>
              <a:t>Deljenje i razmena informacija između procesa</a:t>
            </a:r>
          </a:p>
          <a:p>
            <a:r>
              <a:rPr lang="sr-Latn-RS" dirty="0"/>
              <a:t>Sinhronizacija između procesa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585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Promena stanja procesa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651510" indent="-514350">
              <a:lnSpc>
                <a:spcPct val="90000"/>
              </a:lnSpc>
              <a:buFont typeface="+mj-lt"/>
              <a:buAutoNum type="arabicPeriod"/>
            </a:pPr>
            <a:r>
              <a:rPr lang="sr-Latn-RS" dirty="0"/>
              <a:t>Čuvanje sadržaja procesora</a:t>
            </a:r>
          </a:p>
          <a:p>
            <a:pPr marL="971550" lvl="1" indent="-514350">
              <a:lnSpc>
                <a:spcPct val="90000"/>
              </a:lnSpc>
            </a:pPr>
            <a:r>
              <a:rPr lang="sr-Latn-RS" dirty="0"/>
              <a:t>programski brojač</a:t>
            </a:r>
          </a:p>
          <a:p>
            <a:pPr marL="971550" lvl="1" indent="-514350">
              <a:lnSpc>
                <a:spcPct val="90000"/>
              </a:lnSpc>
            </a:pPr>
            <a:r>
              <a:rPr lang="sr-Latn-RS" dirty="0"/>
              <a:t>drugi registri</a:t>
            </a:r>
          </a:p>
          <a:p>
            <a:pPr marL="651510" indent="-514350">
              <a:lnSpc>
                <a:spcPct val="90000"/>
              </a:lnSpc>
              <a:buFont typeface="+mj-lt"/>
              <a:buAutoNum type="arabicPeriod"/>
            </a:pPr>
            <a:r>
              <a:rPr lang="sr-Latn-RS" dirty="0"/>
              <a:t>Ažuriranje upravljačkog bloka procesa</a:t>
            </a:r>
          </a:p>
          <a:p>
            <a:pPr marL="971550" lvl="1" indent="-514350">
              <a:lnSpc>
                <a:spcPct val="90000"/>
              </a:lnSpc>
            </a:pPr>
            <a:r>
              <a:rPr lang="sr-Latn-RS" dirty="0"/>
              <a:t>promena stanja na Spreman ili Blokiran</a:t>
            </a:r>
          </a:p>
          <a:p>
            <a:pPr marL="971550" lvl="1" indent="-514350">
              <a:lnSpc>
                <a:spcPct val="90000"/>
              </a:lnSpc>
            </a:pPr>
            <a:r>
              <a:rPr lang="sr-Latn-RS" dirty="0"/>
              <a:t>ažuriranje drugih polja</a:t>
            </a:r>
          </a:p>
          <a:p>
            <a:pPr marL="651510" indent="-514350">
              <a:lnSpc>
                <a:spcPct val="90000"/>
              </a:lnSpc>
              <a:buFont typeface="+mj-lt"/>
              <a:buAutoNum type="arabicPeriod"/>
            </a:pPr>
            <a:r>
              <a:rPr lang="sr-Latn-RS" dirty="0"/>
              <a:t>Prebacivanje upravljačkog bloka procesa u odgovarajući red</a:t>
            </a:r>
          </a:p>
          <a:p>
            <a:pPr marL="971550" lvl="1" indent="-514350">
              <a:lnSpc>
                <a:spcPct val="90000"/>
              </a:lnSpc>
            </a:pPr>
            <a:r>
              <a:rPr lang="sr-Latn-RS" dirty="0"/>
              <a:t>red spremnih ili blokiranih</a:t>
            </a:r>
          </a:p>
          <a:p>
            <a:pPr marL="651510" indent="-514350">
              <a:lnSpc>
                <a:spcPct val="90000"/>
              </a:lnSpc>
              <a:buFont typeface="+mj-lt"/>
              <a:buAutoNum type="arabicPeriod"/>
            </a:pPr>
            <a:r>
              <a:rPr lang="sr-Latn-RS" dirty="0"/>
              <a:t>Izbor narednog procesa za izvršavanje</a:t>
            </a:r>
          </a:p>
          <a:p>
            <a:pPr marL="651510" indent="-514350">
              <a:lnSpc>
                <a:spcPct val="90000"/>
              </a:lnSpc>
              <a:buFont typeface="+mj-lt"/>
              <a:buAutoNum type="arabicPeriod"/>
            </a:pPr>
            <a:endParaRPr lang="sr-Latn-RS" dirty="0"/>
          </a:p>
          <a:p>
            <a:pPr marL="651510" indent="-514350">
              <a:lnSpc>
                <a:spcPct val="90000"/>
              </a:lnSpc>
            </a:pPr>
            <a:endParaRPr lang="sr-Latn-RS" dirty="0"/>
          </a:p>
          <a:p>
            <a:pPr marL="651510" indent="-514350">
              <a:lnSpc>
                <a:spcPct val="90000"/>
              </a:lnSpc>
            </a:pP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118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Promena stanja procesa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sr-Latn-RS" dirty="0"/>
              <a:t>Ažuriranje upravljačkog bloka izabranog procesa</a:t>
            </a:r>
          </a:p>
          <a:p>
            <a:pPr marL="834390" lvl="1" indent="-514350"/>
            <a:r>
              <a:rPr lang="sr-Latn-RS" dirty="0"/>
              <a:t>promena stanja na Izvršavanje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sr-Latn-RS" dirty="0"/>
              <a:t>Ažuriranje strukture podataka za upravljanje memorijom</a:t>
            </a:r>
          </a:p>
          <a:p>
            <a:pPr marL="834390" lvl="1" indent="-514350"/>
            <a:r>
              <a:rPr lang="sr-Latn-RS" dirty="0"/>
              <a:t>moguće izmene stranica u glavnoj memoriji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sr-Latn-RS" dirty="0"/>
              <a:t>Postavljanje sadržaja registara procesora u skladu sa sadržajem upravljačkog bloka procesa izabranog za izvršavanje</a:t>
            </a:r>
          </a:p>
          <a:p>
            <a:pPr marL="514350" indent="-514350">
              <a:buFont typeface="+mj-lt"/>
              <a:buAutoNum type="arabicPeriod" startAt="5"/>
            </a:pPr>
            <a:endParaRPr lang="sr-Latn-RS" dirty="0"/>
          </a:p>
          <a:p>
            <a:pPr marL="514350" indent="-514350">
              <a:buFont typeface="+mj-lt"/>
              <a:buAutoNum type="arabicPeriod"/>
            </a:pPr>
            <a:endParaRPr lang="sr-Latn-RS" dirty="0"/>
          </a:p>
          <a:p>
            <a:pPr marL="514350" indent="-514350">
              <a:buFont typeface="+mj-lt"/>
              <a:buAutoNum type="arabicPeriod" startAt="5"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179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Pojam procesa</a:t>
            </a:r>
          </a:p>
          <a:p>
            <a:r>
              <a:rPr lang="sr-Latn-RS" dirty="0"/>
              <a:t>Stanja procesa</a:t>
            </a:r>
            <a:endParaRPr lang="en-NZ" dirty="0"/>
          </a:p>
          <a:p>
            <a:r>
              <a:rPr lang="sr-Latn-RS" dirty="0"/>
              <a:t>Upravljačke strukture procesa</a:t>
            </a:r>
            <a:endParaRPr lang="en-NZ" dirty="0"/>
          </a:p>
          <a:p>
            <a:r>
              <a:rPr lang="sr-Latn-RS" dirty="0"/>
              <a:t>Upravljanje procesom</a:t>
            </a:r>
          </a:p>
          <a:p>
            <a:r>
              <a:rPr lang="en-US" b="1" dirty="0"/>
              <a:t>Me</a:t>
            </a:r>
            <a:r>
              <a:rPr lang="sr-Latn-RS" b="1" dirty="0"/>
              <a:t>đuprocesna komunikacija</a:t>
            </a:r>
            <a:endParaRPr lang="en-NZ" b="1" dirty="0"/>
          </a:p>
          <a:p>
            <a:r>
              <a:rPr lang="sr-Latn-RS" dirty="0"/>
              <a:t>Izvršavanje OS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940640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Kooperacija između procesa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Procesi koji se konkurentno izvršavaju su</a:t>
            </a:r>
          </a:p>
          <a:p>
            <a:pPr lvl="1"/>
            <a:r>
              <a:rPr lang="sr-Latn-RS" dirty="0"/>
              <a:t>Nezavisni</a:t>
            </a:r>
          </a:p>
          <a:p>
            <a:pPr lvl="2"/>
            <a:r>
              <a:rPr lang="sr-Latn-RS" dirty="0"/>
              <a:t>Ako na njihovo izvršavanje ne utiču drugi procesi</a:t>
            </a:r>
          </a:p>
          <a:p>
            <a:pPr lvl="2"/>
            <a:r>
              <a:rPr lang="sr-Latn-RS" dirty="0"/>
              <a:t>Proces koji ne deli podatke sa drugim procesima je nezavisan</a:t>
            </a:r>
          </a:p>
          <a:p>
            <a:pPr lvl="1"/>
            <a:r>
              <a:rPr lang="sr-Latn-RS" dirty="0"/>
              <a:t>Međusobno zavisni</a:t>
            </a:r>
          </a:p>
          <a:p>
            <a:pPr lvl="2"/>
            <a:r>
              <a:rPr lang="sr-Latn-RS" dirty="0"/>
              <a:t>Ako utiču jedni drugima na izvršavanje</a:t>
            </a:r>
          </a:p>
          <a:p>
            <a:pPr lvl="2"/>
            <a:r>
              <a:rPr lang="sr-Latn-RS" dirty="0"/>
              <a:t>Svaki proces koji deli podatke sa drugim procesima je zavisan od njih</a:t>
            </a:r>
          </a:p>
          <a:p>
            <a:pPr lvl="2"/>
            <a:r>
              <a:rPr lang="sr-Latn-RS" dirty="0"/>
              <a:t>Međusobno zavisni procesi moraju da sarađuju putem međuprocesne komunikacije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3415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Razlozi za međuprocesnu komunikaciju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Deljenje informacija</a:t>
            </a:r>
          </a:p>
          <a:p>
            <a:pPr lvl="1"/>
            <a:r>
              <a:rPr lang="sr-Latn-RS" dirty="0"/>
              <a:t>Različitim procesima trebaju isti podaci</a:t>
            </a:r>
          </a:p>
          <a:p>
            <a:pPr lvl="1"/>
            <a:r>
              <a:rPr lang="sr-Latn-RS" dirty="0"/>
              <a:t>Npr. fajl kojem pristupaju različiti procesi</a:t>
            </a:r>
          </a:p>
          <a:p>
            <a:r>
              <a:rPr lang="sr-Latn-RS" dirty="0"/>
              <a:t>Ubrzanje izračunavanja</a:t>
            </a:r>
          </a:p>
          <a:p>
            <a:pPr lvl="1"/>
            <a:r>
              <a:rPr lang="sr-Latn-RS" dirty="0"/>
              <a:t>Nad istim podacima izračunavanja mogu da vrše različiti procesi kako bi na multiprocesorskoj arhitekturi dobili ubrzanje</a:t>
            </a:r>
          </a:p>
          <a:p>
            <a:r>
              <a:rPr lang="sr-Latn-RS" dirty="0"/>
              <a:t>Modularnost</a:t>
            </a:r>
          </a:p>
          <a:p>
            <a:pPr lvl="1"/>
            <a:r>
              <a:rPr lang="sr-Latn-RS" dirty="0"/>
              <a:t>Pri implementaciji se mogu napraviti logički tokovi izvršavanja koji pristupaju istim podacima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7911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Načini međuprocesne komunikacije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Dva osnovna načina postoje</a:t>
            </a:r>
          </a:p>
          <a:p>
            <a:pPr lvl="1"/>
            <a:r>
              <a:rPr lang="sr-Latn-RS" dirty="0"/>
              <a:t>Deljena memorija i	</a:t>
            </a:r>
          </a:p>
          <a:p>
            <a:pPr lvl="1"/>
            <a:r>
              <a:rPr lang="sr-Latn-RS" dirty="0"/>
              <a:t>Razmena poruka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5632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Deljena</a:t>
            </a:r>
            <a:r>
              <a:rPr lang="en-US" dirty="0"/>
              <a:t> </a:t>
            </a:r>
            <a:r>
              <a:rPr lang="en-US" dirty="0" err="1"/>
              <a:t>memorija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54864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Procesi</a:t>
            </a:r>
            <a:r>
              <a:rPr lang="en-US" dirty="0"/>
              <a:t> </a:t>
            </a:r>
            <a:r>
              <a:rPr lang="en-US" dirty="0" err="1"/>
              <a:t>uspostavljaju</a:t>
            </a:r>
            <a:r>
              <a:rPr lang="en-US" dirty="0"/>
              <a:t> region </a:t>
            </a:r>
            <a:r>
              <a:rPr lang="en-US" dirty="0" err="1"/>
              <a:t>deljene</a:t>
            </a:r>
            <a:r>
              <a:rPr lang="en-US" dirty="0"/>
              <a:t> </a:t>
            </a:r>
            <a:r>
              <a:rPr lang="en-US" dirty="0" err="1"/>
              <a:t>memorije</a:t>
            </a:r>
            <a:endParaRPr lang="en-US" dirty="0"/>
          </a:p>
          <a:p>
            <a:pPr lvl="1"/>
            <a:r>
              <a:rPr lang="en-US" dirty="0" err="1"/>
              <a:t>Naj</a:t>
            </a:r>
            <a:r>
              <a:rPr lang="sr-Latn-RS" dirty="0"/>
              <a:t>češće u adresnom prostoru procesa koji kreira region</a:t>
            </a:r>
          </a:p>
          <a:p>
            <a:pPr lvl="1"/>
            <a:r>
              <a:rPr lang="sr-Latn-RS" dirty="0"/>
              <a:t>Drugi proces zakači region u svoj adresni prostor</a:t>
            </a:r>
          </a:p>
          <a:p>
            <a:r>
              <a:rPr lang="sr-Latn-RS" dirty="0"/>
              <a:t>Procesi komuniciraju kroz upis i čitanje podataka u ovom regionu</a:t>
            </a:r>
          </a:p>
          <a:p>
            <a:r>
              <a:rPr lang="sr-Latn-RS" dirty="0"/>
              <a:t>Format podataka, isključivost i sinhronizacija su odgovornost procesa</a:t>
            </a:r>
          </a:p>
          <a:p>
            <a:pPr lvl="1"/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905000"/>
            <a:ext cx="3246438" cy="392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70867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Razmena poruka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949952" cy="4495800"/>
          </a:xfrm>
        </p:spPr>
        <p:txBody>
          <a:bodyPr/>
          <a:lstStyle/>
          <a:p>
            <a:r>
              <a:rPr lang="sr-Latn-RS" dirty="0"/>
              <a:t>Procesi ne moraju eksplicitno da kreiraju region deljene memorije</a:t>
            </a:r>
          </a:p>
          <a:p>
            <a:r>
              <a:rPr lang="sr-Latn-RS" dirty="0"/>
              <a:t>Komuniciraju pozivima operacija</a:t>
            </a:r>
          </a:p>
          <a:p>
            <a:pPr lvl="1"/>
            <a:r>
              <a:rPr lang="sr-Latn-RS" dirty="0"/>
              <a:t>send(message)</a:t>
            </a:r>
          </a:p>
          <a:p>
            <a:pPr lvl="1"/>
            <a:r>
              <a:rPr lang="sr-Latn-RS" dirty="0"/>
              <a:t>receive(message) 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313" y="1875095"/>
            <a:ext cx="3443287" cy="413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9625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Načini razmene poruka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Blokirana ili neblokirana komunikacija</a:t>
            </a:r>
          </a:p>
          <a:p>
            <a:r>
              <a:rPr lang="sr-Latn-RS" dirty="0"/>
              <a:t>Direktno ili indirektno adresiranje</a:t>
            </a:r>
          </a:p>
          <a:p>
            <a:r>
              <a:rPr lang="sr-Latn-RS" dirty="0"/>
              <a:t>Baferovani ili nebaferovani zapis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59808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Blokirana komunikacija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Blokirano slanje</a:t>
            </a:r>
          </a:p>
          <a:p>
            <a:pPr lvl="1"/>
            <a:r>
              <a:rPr lang="sr-Latn-RS" dirty="0"/>
              <a:t>Nakon slanja poruke pošilja</a:t>
            </a:r>
            <a:r>
              <a:rPr lang="en-US" dirty="0"/>
              <a:t>la</a:t>
            </a:r>
            <a:r>
              <a:rPr lang="sr-Latn-RS" dirty="0"/>
              <a:t>c ostaje blokiran dok primalac ne primi poruku</a:t>
            </a:r>
          </a:p>
          <a:p>
            <a:r>
              <a:rPr lang="sr-Latn-RS" dirty="0"/>
              <a:t>Blokirani prijem</a:t>
            </a:r>
          </a:p>
          <a:p>
            <a:pPr lvl="1"/>
            <a:r>
              <a:rPr lang="sr-Latn-RS" dirty="0"/>
              <a:t>Nakon poziva prijema poruke, primalac ostaje blokiran dok poruka ne bude raspoloživa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03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Elementi procesa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sr-Latn-RS" dirty="0"/>
              <a:t>Programski kod</a:t>
            </a:r>
          </a:p>
          <a:p>
            <a:pPr lvl="1">
              <a:lnSpc>
                <a:spcPct val="90000"/>
              </a:lnSpc>
            </a:pPr>
            <a:r>
              <a:rPr lang="sr-Latn-RS" dirty="0"/>
              <a:t>šta proces treba da uradi </a:t>
            </a:r>
          </a:p>
          <a:p>
            <a:pPr lvl="1">
              <a:lnSpc>
                <a:spcPct val="90000"/>
              </a:lnSpc>
            </a:pPr>
            <a:r>
              <a:rPr lang="sr-Latn-RS" dirty="0"/>
              <a:t>može biti deljen između više instanci istog procesa</a:t>
            </a:r>
          </a:p>
          <a:p>
            <a:pPr marL="365760" lvl="1" indent="0">
              <a:lnSpc>
                <a:spcPct val="90000"/>
              </a:lnSpc>
              <a:buNone/>
            </a:pPr>
            <a:endParaRPr lang="sr-Latn-RS" dirty="0"/>
          </a:p>
          <a:p>
            <a:pPr marL="0" indent="0">
              <a:lnSpc>
                <a:spcPct val="90000"/>
              </a:lnSpc>
              <a:buNone/>
            </a:pPr>
            <a:endParaRPr lang="sr-Latn-RS" dirty="0"/>
          </a:p>
          <a:p>
            <a:endParaRPr lang="en-US" dirty="0"/>
          </a:p>
        </p:txBody>
      </p:sp>
      <p:pic>
        <p:nvPicPr>
          <p:cNvPr id="1026" name="Picture 2" descr="http://cdn.c.photoshelter.com/img-get/I0000xSXT_jaL18w/s/600/600/85485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048000"/>
            <a:ext cx="31369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5860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Neblokirana komunikacija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Neblokirano slanje</a:t>
            </a:r>
          </a:p>
          <a:p>
            <a:pPr lvl="1"/>
            <a:r>
              <a:rPr lang="sr-Latn-RS" dirty="0"/>
              <a:t>Nakon slanja poruke pošiljalac nastavlja sa izvršavanjem</a:t>
            </a:r>
          </a:p>
          <a:p>
            <a:r>
              <a:rPr lang="sr-Latn-RS" dirty="0"/>
              <a:t>Neblokirani prijem</a:t>
            </a:r>
          </a:p>
          <a:p>
            <a:pPr lvl="1"/>
            <a:r>
              <a:rPr lang="sr-Latn-RS" dirty="0"/>
              <a:t>Nakon poziva prijema poruke, primalac dobija poruku ako je raspoloživa ili NULL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4294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Direktno adresiranje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Proces mora eksplicitno da navede identifikator drugog procesa kojim komunicira</a:t>
            </a:r>
          </a:p>
          <a:p>
            <a:pPr lvl="1"/>
            <a:r>
              <a:rPr lang="sr-Latn-RS" dirty="0"/>
              <a:t>send(P, message)</a:t>
            </a:r>
          </a:p>
          <a:p>
            <a:pPr lvl="1"/>
            <a:r>
              <a:rPr lang="sr-Latn-RS" dirty="0"/>
              <a:t>receive(Q, message)</a:t>
            </a:r>
          </a:p>
          <a:p>
            <a:r>
              <a:rPr lang="sr-Latn-RS" dirty="0"/>
              <a:t>Komunikacioni link povezuje tačno dva procesa</a:t>
            </a:r>
          </a:p>
          <a:p>
            <a:r>
              <a:rPr lang="sr-Latn-RS" dirty="0"/>
              <a:t>Operacija receive može biti realizovana i tako da se ne navodi od kojeg pošiljaoca se prima poruka</a:t>
            </a:r>
          </a:p>
          <a:p>
            <a:pPr lvl="1"/>
            <a:r>
              <a:rPr lang="sr-Latn-RS" dirty="0"/>
              <a:t>receive(id, message)</a:t>
            </a:r>
          </a:p>
          <a:p>
            <a:pPr lvl="1"/>
            <a:r>
              <a:rPr lang="sr-Latn-RS" dirty="0"/>
              <a:t>u parametar id se upiše identifikator procesa čija je poruka pročitana</a:t>
            </a:r>
          </a:p>
        </p:txBody>
      </p:sp>
    </p:spTree>
    <p:extLst>
      <p:ext uri="{BB962C8B-B14F-4D97-AF65-F5344CB8AC3E}">
        <p14:creationId xmlns:p14="http://schemas.microsoft.com/office/powerpoint/2010/main" val="8179540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Indirektno adresiranje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Poruke se ne šalju direktno od pošiljaoca do primaoca</a:t>
            </a:r>
          </a:p>
          <a:p>
            <a:pPr lvl="1"/>
            <a:r>
              <a:rPr lang="sr-Latn-RS" dirty="0"/>
              <a:t>Šalju se deljenim strukturama podataka</a:t>
            </a:r>
          </a:p>
          <a:p>
            <a:pPr lvl="1"/>
            <a:r>
              <a:rPr lang="sr-Latn-RS" dirty="0"/>
              <a:t>Poštanski sandučići (</a:t>
            </a:r>
            <a:r>
              <a:rPr lang="sr-Latn-RS" i="1" dirty="0"/>
              <a:t>mailboxes</a:t>
            </a:r>
            <a:r>
              <a:rPr lang="sr-Latn-RS" dirty="0"/>
              <a:t>)</a:t>
            </a:r>
          </a:p>
          <a:p>
            <a:r>
              <a:rPr lang="sr-Latn-RS" dirty="0"/>
              <a:t>Proces/procesi upisuju podatke u sandučić</a:t>
            </a:r>
          </a:p>
          <a:p>
            <a:r>
              <a:rPr lang="sr-Latn-RS" dirty="0"/>
              <a:t>Drugi proces/procesi čitaju podatke iz sandučića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6980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Oblici indirektnog adresiranja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/>
          <a:srcRect b="11578"/>
          <a:stretch/>
        </p:blipFill>
        <p:spPr bwMode="auto">
          <a:xfrm>
            <a:off x="909515" y="1524001"/>
            <a:ext cx="3440113" cy="2069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/>
          <a:srcRect b="15371"/>
          <a:stretch/>
        </p:blipFill>
        <p:spPr bwMode="auto">
          <a:xfrm>
            <a:off x="4414715" y="1524000"/>
            <a:ext cx="3419475" cy="1972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4"/>
          <a:srcRect b="13338"/>
          <a:stretch/>
        </p:blipFill>
        <p:spPr bwMode="auto">
          <a:xfrm>
            <a:off x="903240" y="4038602"/>
            <a:ext cx="3379787" cy="224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5"/>
          <a:srcRect b="11887"/>
          <a:stretch/>
        </p:blipFill>
        <p:spPr bwMode="auto">
          <a:xfrm>
            <a:off x="4283027" y="4036014"/>
            <a:ext cx="3609975" cy="224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486571" y="340838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dirty="0"/>
              <a:t>Jedan prema jedan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105400" y="34406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dirty="0"/>
              <a:t>Mnogo prema jedan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61076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dirty="0"/>
              <a:t>Jedan prema mnogo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105400" y="610766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dirty="0"/>
              <a:t>Mnogo prema mnogo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9515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Vlasništvo nad sandučićem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Ako je vlasnik proces</a:t>
            </a:r>
          </a:p>
          <a:p>
            <a:pPr lvl="1"/>
            <a:r>
              <a:rPr lang="sr-Latn-RS" dirty="0"/>
              <a:t>Sandučić nestaje kada se proces završi</a:t>
            </a:r>
          </a:p>
          <a:p>
            <a:pPr lvl="1"/>
            <a:r>
              <a:rPr lang="sr-Latn-RS" dirty="0"/>
              <a:t>Procesi koji komuniciraju sa ovim sandučićem moraju dobiti obaveštenje da sandučić više ne postoji</a:t>
            </a:r>
          </a:p>
          <a:p>
            <a:r>
              <a:rPr lang="sr-Latn-RS" dirty="0"/>
              <a:t>Ako je vlasnik OS</a:t>
            </a:r>
          </a:p>
          <a:p>
            <a:pPr lvl="1"/>
            <a:r>
              <a:rPr lang="sr-Latn-RS" dirty="0"/>
              <a:t>Sandučić postoji nezavisno od procesa</a:t>
            </a:r>
          </a:p>
          <a:p>
            <a:pPr lvl="1"/>
            <a:r>
              <a:rPr lang="sr-Latn-RS" dirty="0"/>
              <a:t>OS pruža mehanizam da se</a:t>
            </a:r>
          </a:p>
          <a:p>
            <a:pPr lvl="2"/>
            <a:r>
              <a:rPr lang="sr-Latn-RS" dirty="0"/>
              <a:t>Kreira novi sandučić</a:t>
            </a:r>
          </a:p>
          <a:p>
            <a:pPr lvl="2"/>
            <a:r>
              <a:rPr lang="sr-Latn-RS" dirty="0"/>
              <a:t>Pošalje/primi poruka u/iz sandučića</a:t>
            </a:r>
          </a:p>
          <a:p>
            <a:pPr lvl="2"/>
            <a:r>
              <a:rPr lang="sr-Latn-RS" dirty="0"/>
              <a:t>Obriše sandučić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2765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Baferovanje poruka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Poruke u sandučiću stoje u privremenom redu</a:t>
            </a:r>
          </a:p>
          <a:p>
            <a:r>
              <a:rPr lang="sr-Latn-RS" dirty="0"/>
              <a:t>Red može biti takav da ima</a:t>
            </a:r>
          </a:p>
          <a:p>
            <a:pPr lvl="1"/>
            <a:r>
              <a:rPr lang="sr-Latn-RS" dirty="0"/>
              <a:t>Nulti kapacitet</a:t>
            </a:r>
          </a:p>
          <a:p>
            <a:pPr lvl="2"/>
            <a:r>
              <a:rPr lang="sr-Latn-RS" dirty="0"/>
              <a:t>Samo jedna poruka može da stane</a:t>
            </a:r>
          </a:p>
          <a:p>
            <a:pPr lvl="1"/>
            <a:r>
              <a:rPr lang="sr-Latn-RS" dirty="0"/>
              <a:t>Ograničen kapacitet</a:t>
            </a:r>
          </a:p>
          <a:p>
            <a:pPr lvl="2"/>
            <a:r>
              <a:rPr lang="sr-Latn-RS" dirty="0"/>
              <a:t>Najviše N poruka može istovremeno da stane u bafer</a:t>
            </a:r>
          </a:p>
          <a:p>
            <a:pPr lvl="1"/>
            <a:r>
              <a:rPr lang="sr-Latn-RS" dirty="0"/>
              <a:t>Neograničen kapacitet</a:t>
            </a:r>
          </a:p>
          <a:p>
            <a:pPr lvl="2"/>
            <a:r>
              <a:rPr lang="sr-Latn-RS" dirty="0"/>
              <a:t>Bilo koji broj poruka se može ubaciti u bafer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6143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Poređenje tipova međuprocesne komunikacije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Oba tipa komunikacije se koriste u savremenim OS</a:t>
            </a:r>
          </a:p>
          <a:p>
            <a:r>
              <a:rPr lang="sr-Latn-RS" dirty="0"/>
              <a:t>Deljena memorija</a:t>
            </a:r>
          </a:p>
          <a:p>
            <a:pPr lvl="1"/>
            <a:r>
              <a:rPr lang="sr-Latn-RS" dirty="0"/>
              <a:t>Brža, jer ne zahteva sistemske pozive za pristup podacima</a:t>
            </a:r>
          </a:p>
          <a:p>
            <a:r>
              <a:rPr lang="sr-Latn-RS" dirty="0"/>
              <a:t>Razmena poruka</a:t>
            </a:r>
          </a:p>
          <a:p>
            <a:pPr lvl="1"/>
            <a:r>
              <a:rPr lang="sr-Latn-RS" dirty="0"/>
              <a:t>Pogodniji za distribuirane sisteme u kojima uglavnom nema deljene memorije</a:t>
            </a:r>
          </a:p>
          <a:p>
            <a:pPr marL="9144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7936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Pipes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Pipes je poseban tip međuprocesne komunikacije koji OS standardno pružaju</a:t>
            </a:r>
          </a:p>
          <a:p>
            <a:r>
              <a:rPr lang="sr-Latn-RS" dirty="0"/>
              <a:t>Omogućuju komunikaciju dva procesa po principu proizvođač-potrošač</a:t>
            </a:r>
          </a:p>
          <a:p>
            <a:r>
              <a:rPr lang="sr-Latn-RS" dirty="0"/>
              <a:t>Proizvođač upisuje u jedan kraj</a:t>
            </a:r>
          </a:p>
          <a:p>
            <a:r>
              <a:rPr lang="sr-Latn-RS" dirty="0"/>
              <a:t>Potrošač čita podatke sa drugog kraja</a:t>
            </a:r>
            <a:endParaRPr lang="en-GB" dirty="0"/>
          </a:p>
        </p:txBody>
      </p:sp>
      <p:pic>
        <p:nvPicPr>
          <p:cNvPr id="3078" name="Picture 6" descr="http://www.reloco.com.ar/linux/prog/pi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958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0784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Pipes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324600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Izvor: www.youtube.com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0BDD2-FA28-444C-8D58-2EB1A1EA0D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029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Tipovi pipes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Da li je komunikacija jednosmerna ili dvosmerna</a:t>
            </a:r>
          </a:p>
          <a:p>
            <a:r>
              <a:rPr lang="sr-Latn-RS" dirty="0"/>
              <a:t>Ako je dvosmerna komunikacija</a:t>
            </a:r>
          </a:p>
          <a:p>
            <a:pPr lvl="1"/>
            <a:r>
              <a:rPr lang="sr-Latn-RS" dirty="0"/>
              <a:t>Da li istovremeno podaci mogu da putuju u oba smera (</a:t>
            </a:r>
            <a:r>
              <a:rPr lang="sr-Latn-RS" i="1" dirty="0"/>
              <a:t>full duplex</a:t>
            </a:r>
            <a:r>
              <a:rPr lang="sr-Latn-RS" dirty="0"/>
              <a:t>) ili</a:t>
            </a:r>
          </a:p>
          <a:p>
            <a:pPr lvl="1"/>
            <a:r>
              <a:rPr lang="sr-Latn-RS" dirty="0"/>
              <a:t>U jednom trenutku samo u jednom smeru (</a:t>
            </a:r>
            <a:r>
              <a:rPr lang="sr-Latn-RS" i="1" dirty="0"/>
              <a:t>half duplex</a:t>
            </a:r>
            <a:r>
              <a:rPr lang="sr-Latn-RS" dirty="0"/>
              <a:t>)</a:t>
            </a:r>
          </a:p>
          <a:p>
            <a:r>
              <a:rPr lang="sr-Latn-RS" dirty="0"/>
              <a:t>Da li treba neka relacija (npr. roditelj-potomak) da postoji između procesa</a:t>
            </a:r>
          </a:p>
          <a:p>
            <a:r>
              <a:rPr lang="sr-Latn-RS" dirty="0"/>
              <a:t>Da li je komunikacija samo između procesa na istom računaru ili može i preko mreže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70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Elementi procesa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Skup podataka nad kojima se posao izvršava</a:t>
            </a:r>
          </a:p>
          <a:p>
            <a:endParaRPr lang="en-GB" dirty="0"/>
          </a:p>
        </p:txBody>
      </p:sp>
      <p:sp>
        <p:nvSpPr>
          <p:cNvPr id="4" name="AutoShape 2" descr="Image result for surgeon patient kn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Image result for surgeon patient kne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9" name="Picture 7" descr="http://img.webmd.com/dtmcms/live/webmd/consumer_assets/site_images/articles/health_tools/knee_recovery_timeline_slideshow/getty_rm_photo_of_patient_being_assisted_by_orderli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67000"/>
            <a:ext cx="4695825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6814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pipes u Linuxu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sr-Latn-RS" b="1" dirty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Temp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 descr="https://karczmarzepolisty.files.wordpress.com/2013/11/metal-pipes-26077-33310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17" b="33742"/>
          <a:stretch/>
        </p:blipFill>
        <p:spPr bwMode="auto">
          <a:xfrm>
            <a:off x="2133600" y="4100085"/>
            <a:ext cx="2160000" cy="7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2362200"/>
            <a:ext cx="682752" cy="5519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sr-Latn-RS" b="1" dirty="0">
                <a:latin typeface="Courier New" pitchFamily="49" charset="0"/>
                <a:cs typeface="Courier New" pitchFamily="49" charset="0"/>
              </a:rPr>
              <a:t>s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81200" y="2395618"/>
            <a:ext cx="2286000" cy="17044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Documents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Downloads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Templates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Temp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147931" y="2500190"/>
            <a:ext cx="685800" cy="275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81948" y="4410743"/>
            <a:ext cx="2704652" cy="5519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Temp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553200" y="4548733"/>
            <a:ext cx="685800" cy="275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266791" y="4479675"/>
            <a:ext cx="1600200" cy="9660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lates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Temp</a:t>
            </a:r>
            <a:endParaRPr lang="en-GB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68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Pojam procesa</a:t>
            </a:r>
          </a:p>
          <a:p>
            <a:r>
              <a:rPr lang="sr-Latn-RS" dirty="0"/>
              <a:t>Stanja procesa</a:t>
            </a:r>
            <a:endParaRPr lang="en-NZ" dirty="0"/>
          </a:p>
          <a:p>
            <a:r>
              <a:rPr lang="sr-Latn-RS" dirty="0"/>
              <a:t>Upravljačke strukture procesa</a:t>
            </a:r>
            <a:endParaRPr lang="en-NZ" dirty="0"/>
          </a:p>
          <a:p>
            <a:r>
              <a:rPr lang="sr-Latn-RS" dirty="0"/>
              <a:t>Upravljanje procesom</a:t>
            </a:r>
          </a:p>
          <a:p>
            <a:r>
              <a:rPr lang="en-US" dirty="0"/>
              <a:t>Me</a:t>
            </a:r>
            <a:r>
              <a:rPr lang="sr-Latn-RS" dirty="0"/>
              <a:t>đuprocesna komunikacija</a:t>
            </a:r>
            <a:endParaRPr lang="en-NZ" dirty="0"/>
          </a:p>
          <a:p>
            <a:r>
              <a:rPr lang="sr-Latn-RS" b="1" dirty="0"/>
              <a:t>Izvršavanje OS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15836170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Izvršavanje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OS je skup programa koje izvršava procesor</a:t>
            </a:r>
          </a:p>
          <a:p>
            <a:r>
              <a:rPr lang="sr-Latn-RS" dirty="0"/>
              <a:t>Radi kao i ostali softver</a:t>
            </a:r>
          </a:p>
          <a:p>
            <a:r>
              <a:rPr lang="sr-Latn-RS" dirty="0"/>
              <a:t>Da li je OS proces?</a:t>
            </a:r>
          </a:p>
          <a:p>
            <a:r>
              <a:rPr lang="sr-Latn-RS" dirty="0"/>
              <a:t>Ko i kako njime upravlja?</a:t>
            </a:r>
          </a:p>
          <a:p>
            <a:r>
              <a:rPr lang="sr-Latn-RS" dirty="0"/>
              <a:t>Postoje različiti pristupi u dizajnu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938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Jezgro OS koje nije proces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429000"/>
            <a:ext cx="8302752" cy="2971800"/>
          </a:xfrm>
        </p:spPr>
        <p:txBody>
          <a:bodyPr/>
          <a:lstStyle/>
          <a:p>
            <a:r>
              <a:rPr lang="sr-Latn-RS" dirty="0"/>
              <a:t>Kod starijih OS</a:t>
            </a:r>
          </a:p>
          <a:p>
            <a:r>
              <a:rPr lang="sr-Latn-RS" dirty="0"/>
              <a:t>OS se izvršava izvan bilo kog procesa</a:t>
            </a:r>
          </a:p>
          <a:p>
            <a:r>
              <a:rPr lang="sr-Latn-RS" dirty="0"/>
              <a:t>OS je zaseban entitet</a:t>
            </a:r>
          </a:p>
          <a:p>
            <a:r>
              <a:rPr lang="sr-Latn-RS" dirty="0"/>
              <a:t>Kod OS izvršava se u privilegovanom režimu </a:t>
            </a:r>
          </a:p>
          <a:p>
            <a:r>
              <a:rPr lang="sr-Latn-RS" dirty="0"/>
              <a:t>Kao procesi se tretiraju samo korisnički procesi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/>
          <a:srcRect b="26700"/>
          <a:stretch/>
        </p:blipFill>
        <p:spPr bwMode="auto">
          <a:xfrm>
            <a:off x="2514600" y="1752600"/>
            <a:ext cx="3705986" cy="1563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463104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02752" cy="990600"/>
          </a:xfrm>
        </p:spPr>
        <p:txBody>
          <a:bodyPr>
            <a:normAutofit/>
          </a:bodyPr>
          <a:lstStyle/>
          <a:p>
            <a:r>
              <a:rPr lang="sr-Latn-RS" sz="3600" dirty="0"/>
              <a:t>Izvršavanje unutar korisničkih procesa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342468"/>
            <a:ext cx="6350292" cy="3429000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/>
              <a:t>Softver OS se izvršava unutar korisnički</a:t>
            </a:r>
            <a:r>
              <a:rPr lang="en-US" dirty="0"/>
              <a:t>h</a:t>
            </a:r>
            <a:r>
              <a:rPr lang="sr-Latn-RS" dirty="0"/>
              <a:t> procesa</a:t>
            </a:r>
          </a:p>
          <a:p>
            <a:r>
              <a:rPr lang="sr-Latn-RS" dirty="0"/>
              <a:t>Kod i podaci OS dele svi korisnički procesi</a:t>
            </a:r>
          </a:p>
          <a:p>
            <a:r>
              <a:rPr lang="sr-Latn-RS" dirty="0"/>
              <a:t>Kada je potrebno izvršiti </a:t>
            </a:r>
            <a:r>
              <a:rPr lang="en-US" dirty="0" err="1"/>
              <a:t>sistemski</a:t>
            </a:r>
            <a:r>
              <a:rPr lang="en-US" dirty="0"/>
              <a:t> </a:t>
            </a:r>
            <a:r>
              <a:rPr lang="en-US" dirty="0" err="1"/>
              <a:t>poziv</a:t>
            </a:r>
            <a:r>
              <a:rPr lang="sr-Latn-RS" dirty="0"/>
              <a:t>, proces se samo prebaci u režim kernela i izvršava kod OS iz deljenog adresnog prostora</a:t>
            </a:r>
            <a:endParaRPr lang="en-US" dirty="0"/>
          </a:p>
          <a:p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komutiranje</a:t>
            </a:r>
            <a:r>
              <a:rPr lang="en-US" dirty="0"/>
              <a:t>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deo</a:t>
            </a:r>
            <a:r>
              <a:rPr lang="en-US" dirty="0"/>
              <a:t> OS </a:t>
            </a:r>
            <a:r>
              <a:rPr lang="sr-Latn-RS" dirty="0"/>
              <a:t>koji se izvršava izvan korisničkih procesa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/>
          <a:srcRect t="5042" r="23830" b="27310"/>
          <a:stretch/>
        </p:blipFill>
        <p:spPr bwMode="auto">
          <a:xfrm>
            <a:off x="1865084" y="1524000"/>
            <a:ext cx="375557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/>
          <a:srcRect r="7924" b="12662"/>
          <a:stretch/>
        </p:blipFill>
        <p:spPr bwMode="auto">
          <a:xfrm>
            <a:off x="6630263" y="1828800"/>
            <a:ext cx="2531818" cy="4562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4812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OS zasnovan na procesima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276600"/>
            <a:ext cx="8153400" cy="1752600"/>
          </a:xfrm>
        </p:spPr>
        <p:txBody>
          <a:bodyPr/>
          <a:lstStyle/>
          <a:p>
            <a:r>
              <a:rPr lang="sr-Latn-RS" dirty="0"/>
              <a:t>OS je implementiran kao skup procesa</a:t>
            </a:r>
          </a:p>
          <a:p>
            <a:r>
              <a:rPr lang="sr-Latn-RS" dirty="0"/>
              <a:t>Funkcije jezgra organizovane su u procese</a:t>
            </a:r>
          </a:p>
          <a:p>
            <a:r>
              <a:rPr lang="sr-Latn-RS" dirty="0"/>
              <a:t>Ovi procesi se izvršavaju u režimu kernela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/>
          <a:srcRect b="34493"/>
          <a:stretch/>
        </p:blipFill>
        <p:spPr bwMode="auto">
          <a:xfrm>
            <a:off x="1447800" y="1524001"/>
            <a:ext cx="5599835" cy="1357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8383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Elementi procesa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Atributi koji opisuju stanje procesa</a:t>
            </a:r>
            <a:endParaRPr lang="en-US" dirty="0"/>
          </a:p>
          <a:p>
            <a:pPr lvl="1"/>
            <a:r>
              <a:rPr lang="en-US" dirty="0" err="1"/>
              <a:t>Dodatne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OS </a:t>
            </a:r>
            <a:r>
              <a:rPr lang="en-US" dirty="0" err="1"/>
              <a:t>skladi</a:t>
            </a:r>
            <a:r>
              <a:rPr lang="sr-Latn-RS" dirty="0"/>
              <a:t>šti da bi mogao da upravlja procesom</a:t>
            </a:r>
            <a:endParaRPr lang="en-GB" dirty="0"/>
          </a:p>
        </p:txBody>
      </p:sp>
      <p:pic>
        <p:nvPicPr>
          <p:cNvPr id="4098" name="Picture 2" descr="https://timewellness.files.wordpress.com/2011/01/107070769-surgeon-writing.jpg?w=480&amp;h=320&amp;crop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00400"/>
            <a:ext cx="4572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0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6324600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Izvor: www.youtube.com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D2B2F-0BA9-A64C-8B86-090E6E3EEC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88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8D53D50149ED46B0F604B0AB1C9166" ma:contentTypeVersion="2" ma:contentTypeDescription="Create a new document." ma:contentTypeScope="" ma:versionID="e00fb283e30c1bc129d046fb6db50304">
  <xsd:schema xmlns:xsd="http://www.w3.org/2001/XMLSchema" xmlns:xs="http://www.w3.org/2001/XMLSchema" xmlns:p="http://schemas.microsoft.com/office/2006/metadata/properties" xmlns:ns2="099c3577-e85a-493f-8859-968d4095d846" targetNamespace="http://schemas.microsoft.com/office/2006/metadata/properties" ma:root="true" ma:fieldsID="8831c9d1d31e19a110dc17ffb581169f" ns2:_="">
    <xsd:import namespace="099c3577-e85a-493f-8859-968d4095d8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c3577-e85a-493f-8859-968d4095d8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8E4C32-7B15-4E8E-8C74-50B69BDE5FF6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C9614E1A-0463-4FC4-BF2E-9FC4F3D78C1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99c3577-e85a-493f-8859-968d4095d846"/>
  </ds:schemaRefs>
</ds:datastoreItem>
</file>

<file path=customXml/itemProps3.xml><?xml version="1.0" encoding="utf-8"?>
<ds:datastoreItem xmlns:ds="http://schemas.openxmlformats.org/officeDocument/2006/customXml" ds:itemID="{696DBB54-B66B-4712-8CBD-09DCF9BAF4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14102</TotalTime>
  <Words>2636</Words>
  <Application>Microsoft Office PowerPoint</Application>
  <PresentationFormat>On-screen Show (4:3)</PresentationFormat>
  <Paragraphs>612</Paragraphs>
  <Slides>75</Slides>
  <Notes>0</Notes>
  <HiddenSlides>0</HiddenSlides>
  <MMClips>5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Median</vt:lpstr>
      <vt:lpstr>Operativni sistemi</vt:lpstr>
      <vt:lpstr>Sadržaj</vt:lpstr>
      <vt:lpstr>OS upravlja izvršavanjem aplikacija</vt:lpstr>
      <vt:lpstr>Definicije procesa</vt:lpstr>
      <vt:lpstr>Zahtevi OS pri upravljanju procesima</vt:lpstr>
      <vt:lpstr>Elementi procesa</vt:lpstr>
      <vt:lpstr>Elementi procesa</vt:lpstr>
      <vt:lpstr>Elementi procesa</vt:lpstr>
      <vt:lpstr>PowerPoint Presentation</vt:lpstr>
      <vt:lpstr>Atributi procesa</vt:lpstr>
      <vt:lpstr>Upravljački blok procesa (UBP)</vt:lpstr>
      <vt:lpstr>Praćenje izvršavanja procesa</vt:lpstr>
      <vt:lpstr>Primer Tri procesa – raspored memorije</vt:lpstr>
      <vt:lpstr>Primer Tri procesa - trag</vt:lpstr>
      <vt:lpstr>Primer Tri procesa – rad procesora</vt:lpstr>
      <vt:lpstr>Primer Tri procesa – rad procesora</vt:lpstr>
      <vt:lpstr>Primer Tri procesa – rad procesora</vt:lpstr>
      <vt:lpstr>Primer Tri procesa – rad procesora</vt:lpstr>
      <vt:lpstr>Primer Tri procesa – rad procesora</vt:lpstr>
      <vt:lpstr>Sadržaj</vt:lpstr>
      <vt:lpstr>Model procesa sa pet stanja</vt:lpstr>
      <vt:lpstr>Stanja procesa</vt:lpstr>
      <vt:lpstr>Stvaranje procesa</vt:lpstr>
      <vt:lpstr>Završavanje procesa</vt:lpstr>
      <vt:lpstr>Prelazi stanja</vt:lpstr>
      <vt:lpstr>Prelazi stanja</vt:lpstr>
      <vt:lpstr>Prelazi stanja</vt:lpstr>
      <vt:lpstr>Primer – stanja tri procesa</vt:lpstr>
      <vt:lpstr>Raspoređivanje sa dva reda</vt:lpstr>
      <vt:lpstr>Više redova za blokirane procese</vt:lpstr>
      <vt:lpstr>Sadržaj</vt:lpstr>
      <vt:lpstr>Upravljačke strukture procesa</vt:lpstr>
      <vt:lpstr>Fizička reprezentacija procesa (Slika procesa)</vt:lpstr>
      <vt:lpstr>Lokacija slike procesa</vt:lpstr>
      <vt:lpstr>Identifikatori procesa</vt:lpstr>
      <vt:lpstr>Informacije o stanju procesora</vt:lpstr>
      <vt:lpstr>Informacije za upravljanje procesom</vt:lpstr>
      <vt:lpstr>Informacije za upravljanje procesom</vt:lpstr>
      <vt:lpstr>Reprezentacija procesa u Linuxu</vt:lpstr>
      <vt:lpstr>Sadržaj</vt:lpstr>
      <vt:lpstr>Režimi izvršenja procesora</vt:lpstr>
      <vt:lpstr>Režimi izvršenja procesora</vt:lpstr>
      <vt:lpstr>Režim izvršenja procesora</vt:lpstr>
      <vt:lpstr>Stvaranje procesa</vt:lpstr>
      <vt:lpstr>Komutiranje procesa</vt:lpstr>
      <vt:lpstr>Komutiranje procesa</vt:lpstr>
      <vt:lpstr>Komutiranje procesa</vt:lpstr>
      <vt:lpstr>Kada se komutira proces</vt:lpstr>
      <vt:lpstr>Kada se komutira proces</vt:lpstr>
      <vt:lpstr>Promena stanja procesa</vt:lpstr>
      <vt:lpstr>Promena stanja procesa</vt:lpstr>
      <vt:lpstr>Sadržaj</vt:lpstr>
      <vt:lpstr>Kooperacija između procesa</vt:lpstr>
      <vt:lpstr>Razlozi za međuprocesnu komunikaciju </vt:lpstr>
      <vt:lpstr>Načini međuprocesne komunikacije</vt:lpstr>
      <vt:lpstr>Deljena memorija</vt:lpstr>
      <vt:lpstr>Razmena poruka</vt:lpstr>
      <vt:lpstr>Načini razmene poruka</vt:lpstr>
      <vt:lpstr>Blokirana komunikacija</vt:lpstr>
      <vt:lpstr>Neblokirana komunikacija</vt:lpstr>
      <vt:lpstr>Direktno adresiranje</vt:lpstr>
      <vt:lpstr>Indirektno adresiranje</vt:lpstr>
      <vt:lpstr>Oblici indirektnog adresiranja</vt:lpstr>
      <vt:lpstr>Vlasništvo nad sandučićem</vt:lpstr>
      <vt:lpstr>Baferovanje poruka</vt:lpstr>
      <vt:lpstr>Poređenje tipova međuprocesne komunikacije</vt:lpstr>
      <vt:lpstr>Pipes</vt:lpstr>
      <vt:lpstr>Pipes </vt:lpstr>
      <vt:lpstr>Tipovi pipes</vt:lpstr>
      <vt:lpstr>Primer pipes u Linuxu</vt:lpstr>
      <vt:lpstr>Sadržaj</vt:lpstr>
      <vt:lpstr>Izvršavanje OS</vt:lpstr>
      <vt:lpstr>Jezgro OS koje nije proces</vt:lpstr>
      <vt:lpstr>Izvršavanje unutar korisničkih procesa</vt:lpstr>
      <vt:lpstr>OS zasnovan na procesima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Operativni sistemi</dc:title>
  <dc:creator>Goran</dc:creator>
  <cp:lastModifiedBy>SV 34/2020 - Sekulić Strahinja</cp:lastModifiedBy>
  <cp:revision>601</cp:revision>
  <dcterms:created xsi:type="dcterms:W3CDTF">2014-10-01T08:35:38Z</dcterms:created>
  <dcterms:modified xsi:type="dcterms:W3CDTF">2022-04-27T06:17:07Z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0x010100EC8D53D50149ED46B0F604B0AB1C9166</vt:lpwstr>
  </property>
</Properties>
</file>