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18"/>
  </p:notesMasterIdLst>
  <p:sldIdLst>
    <p:sldId id="256" r:id="rId5"/>
    <p:sldId id="380" r:id="rId6"/>
    <p:sldId id="257" r:id="rId7"/>
    <p:sldId id="258" r:id="rId8"/>
    <p:sldId id="354" r:id="rId9"/>
    <p:sldId id="356" r:id="rId10"/>
    <p:sldId id="357" r:id="rId11"/>
    <p:sldId id="358" r:id="rId12"/>
    <p:sldId id="259" r:id="rId13"/>
    <p:sldId id="359" r:id="rId14"/>
    <p:sldId id="383" r:id="rId15"/>
    <p:sldId id="376" r:id="rId16"/>
    <p:sldId id="360" r:id="rId17"/>
    <p:sldId id="263" r:id="rId18"/>
    <p:sldId id="363" r:id="rId19"/>
    <p:sldId id="361" r:id="rId20"/>
    <p:sldId id="362" r:id="rId21"/>
    <p:sldId id="364" r:id="rId22"/>
    <p:sldId id="264" r:id="rId23"/>
    <p:sldId id="341" r:id="rId24"/>
    <p:sldId id="375" r:id="rId25"/>
    <p:sldId id="347" r:id="rId26"/>
    <p:sldId id="348" r:id="rId27"/>
    <p:sldId id="265" r:id="rId28"/>
    <p:sldId id="266" r:id="rId29"/>
    <p:sldId id="267" r:id="rId30"/>
    <p:sldId id="342" r:id="rId31"/>
    <p:sldId id="269" r:id="rId32"/>
    <p:sldId id="268" r:id="rId33"/>
    <p:sldId id="277" r:id="rId34"/>
    <p:sldId id="278" r:id="rId35"/>
    <p:sldId id="343" r:id="rId36"/>
    <p:sldId id="344" r:id="rId37"/>
    <p:sldId id="345" r:id="rId38"/>
    <p:sldId id="346" r:id="rId39"/>
    <p:sldId id="349" r:id="rId40"/>
    <p:sldId id="350" r:id="rId41"/>
    <p:sldId id="351" r:id="rId42"/>
    <p:sldId id="270" r:id="rId43"/>
    <p:sldId id="271" r:id="rId44"/>
    <p:sldId id="381" r:id="rId45"/>
    <p:sldId id="272" r:id="rId46"/>
    <p:sldId id="273" r:id="rId47"/>
    <p:sldId id="274" r:id="rId48"/>
    <p:sldId id="275" r:id="rId49"/>
    <p:sldId id="276" r:id="rId50"/>
    <p:sldId id="352" r:id="rId51"/>
    <p:sldId id="382" r:id="rId52"/>
    <p:sldId id="353" r:id="rId53"/>
    <p:sldId id="283" r:id="rId54"/>
    <p:sldId id="284" r:id="rId55"/>
    <p:sldId id="285" r:id="rId56"/>
    <p:sldId id="286" r:id="rId57"/>
    <p:sldId id="287" r:id="rId58"/>
    <p:sldId id="290" r:id="rId59"/>
    <p:sldId id="291" r:id="rId60"/>
    <p:sldId id="292" r:id="rId61"/>
    <p:sldId id="293" r:id="rId62"/>
    <p:sldId id="294" r:id="rId63"/>
    <p:sldId id="297" r:id="rId64"/>
    <p:sldId id="295" r:id="rId65"/>
    <p:sldId id="298" r:id="rId66"/>
    <p:sldId id="299" r:id="rId67"/>
    <p:sldId id="300" r:id="rId68"/>
    <p:sldId id="301" r:id="rId69"/>
    <p:sldId id="377" r:id="rId70"/>
    <p:sldId id="365" r:id="rId71"/>
    <p:sldId id="302" r:id="rId72"/>
    <p:sldId id="303" r:id="rId73"/>
    <p:sldId id="366" r:id="rId74"/>
    <p:sldId id="304" r:id="rId75"/>
    <p:sldId id="378" r:id="rId76"/>
    <p:sldId id="305" r:id="rId77"/>
    <p:sldId id="379" r:id="rId78"/>
    <p:sldId id="306" r:id="rId79"/>
    <p:sldId id="307" r:id="rId80"/>
    <p:sldId id="368" r:id="rId81"/>
    <p:sldId id="369" r:id="rId82"/>
    <p:sldId id="370" r:id="rId83"/>
    <p:sldId id="308" r:id="rId84"/>
    <p:sldId id="309" r:id="rId85"/>
    <p:sldId id="371" r:id="rId86"/>
    <p:sldId id="372" r:id="rId87"/>
    <p:sldId id="310" r:id="rId88"/>
    <p:sldId id="311" r:id="rId89"/>
    <p:sldId id="312" r:id="rId90"/>
    <p:sldId id="313" r:id="rId91"/>
    <p:sldId id="314" r:id="rId92"/>
    <p:sldId id="315" r:id="rId93"/>
    <p:sldId id="373" r:id="rId94"/>
    <p:sldId id="316" r:id="rId95"/>
    <p:sldId id="374" r:id="rId96"/>
    <p:sldId id="317" r:id="rId97"/>
    <p:sldId id="318" r:id="rId98"/>
    <p:sldId id="319" r:id="rId99"/>
    <p:sldId id="320" r:id="rId100"/>
    <p:sldId id="321" r:id="rId101"/>
    <p:sldId id="322" r:id="rId102"/>
    <p:sldId id="329" r:id="rId103"/>
    <p:sldId id="323" r:id="rId104"/>
    <p:sldId id="325" r:id="rId105"/>
    <p:sldId id="326" r:id="rId106"/>
    <p:sldId id="330" r:id="rId107"/>
    <p:sldId id="331" r:id="rId108"/>
    <p:sldId id="332" r:id="rId109"/>
    <p:sldId id="333" r:id="rId110"/>
    <p:sldId id="334" r:id="rId111"/>
    <p:sldId id="335" r:id="rId112"/>
    <p:sldId id="336" r:id="rId113"/>
    <p:sldId id="337" r:id="rId114"/>
    <p:sldId id="338" r:id="rId115"/>
    <p:sldId id="339" r:id="rId116"/>
    <p:sldId id="340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7E3675-9F63-4F0A-B069-00F3C147874F}">
          <p14:sldIdLst>
            <p14:sldId id="256"/>
            <p14:sldId id="380"/>
            <p14:sldId id="257"/>
            <p14:sldId id="258"/>
            <p14:sldId id="354"/>
            <p14:sldId id="356"/>
            <p14:sldId id="357"/>
            <p14:sldId id="358"/>
            <p14:sldId id="259"/>
            <p14:sldId id="359"/>
            <p14:sldId id="383"/>
            <p14:sldId id="376"/>
            <p14:sldId id="360"/>
            <p14:sldId id="263"/>
            <p14:sldId id="363"/>
            <p14:sldId id="361"/>
            <p14:sldId id="362"/>
            <p14:sldId id="364"/>
            <p14:sldId id="264"/>
            <p14:sldId id="341"/>
            <p14:sldId id="375"/>
            <p14:sldId id="347"/>
            <p14:sldId id="348"/>
            <p14:sldId id="265"/>
            <p14:sldId id="266"/>
            <p14:sldId id="267"/>
            <p14:sldId id="342"/>
            <p14:sldId id="269"/>
            <p14:sldId id="268"/>
            <p14:sldId id="277"/>
            <p14:sldId id="278"/>
            <p14:sldId id="343"/>
            <p14:sldId id="344"/>
            <p14:sldId id="345"/>
            <p14:sldId id="346"/>
            <p14:sldId id="349"/>
            <p14:sldId id="350"/>
            <p14:sldId id="351"/>
            <p14:sldId id="270"/>
            <p14:sldId id="271"/>
            <p14:sldId id="381"/>
            <p14:sldId id="272"/>
            <p14:sldId id="273"/>
            <p14:sldId id="274"/>
            <p14:sldId id="275"/>
            <p14:sldId id="276"/>
            <p14:sldId id="352"/>
            <p14:sldId id="382"/>
            <p14:sldId id="353"/>
            <p14:sldId id="283"/>
            <p14:sldId id="284"/>
            <p14:sldId id="285"/>
            <p14:sldId id="286"/>
            <p14:sldId id="287"/>
            <p14:sldId id="290"/>
            <p14:sldId id="291"/>
            <p14:sldId id="292"/>
            <p14:sldId id="293"/>
            <p14:sldId id="294"/>
            <p14:sldId id="297"/>
            <p14:sldId id="295"/>
            <p14:sldId id="298"/>
            <p14:sldId id="299"/>
            <p14:sldId id="300"/>
            <p14:sldId id="301"/>
            <p14:sldId id="377"/>
            <p14:sldId id="365"/>
            <p14:sldId id="302"/>
            <p14:sldId id="303"/>
            <p14:sldId id="366"/>
            <p14:sldId id="304"/>
            <p14:sldId id="378"/>
            <p14:sldId id="305"/>
            <p14:sldId id="379"/>
            <p14:sldId id="306"/>
            <p14:sldId id="307"/>
            <p14:sldId id="368"/>
            <p14:sldId id="369"/>
            <p14:sldId id="370"/>
            <p14:sldId id="308"/>
            <p14:sldId id="309"/>
            <p14:sldId id="371"/>
            <p14:sldId id="372"/>
            <p14:sldId id="310"/>
            <p14:sldId id="311"/>
            <p14:sldId id="312"/>
            <p14:sldId id="313"/>
            <p14:sldId id="314"/>
            <p14:sldId id="315"/>
            <p14:sldId id="373"/>
            <p14:sldId id="316"/>
            <p14:sldId id="374"/>
            <p14:sldId id="317"/>
            <p14:sldId id="318"/>
            <p14:sldId id="319"/>
            <p14:sldId id="320"/>
            <p14:sldId id="321"/>
            <p14:sldId id="322"/>
            <p14:sldId id="329"/>
            <p14:sldId id="323"/>
            <p14:sldId id="325"/>
            <p14:sldId id="326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05" autoAdjust="0"/>
  </p:normalViewPr>
  <p:slideViewPr>
    <p:cSldViewPr>
      <p:cViewPr varScale="1">
        <p:scale>
          <a:sx n="84" d="100"/>
          <a:sy n="84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 /><Relationship Id="rId117" Type="http://schemas.openxmlformats.org/officeDocument/2006/relationships/slide" Target="slides/slide113.xml" /><Relationship Id="rId21" Type="http://schemas.openxmlformats.org/officeDocument/2006/relationships/slide" Target="slides/slide17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63" Type="http://schemas.openxmlformats.org/officeDocument/2006/relationships/slide" Target="slides/slide59.xml" /><Relationship Id="rId68" Type="http://schemas.openxmlformats.org/officeDocument/2006/relationships/slide" Target="slides/slide64.xml" /><Relationship Id="rId84" Type="http://schemas.openxmlformats.org/officeDocument/2006/relationships/slide" Target="slides/slide80.xml" /><Relationship Id="rId89" Type="http://schemas.openxmlformats.org/officeDocument/2006/relationships/slide" Target="slides/slide85.xml" /><Relationship Id="rId112" Type="http://schemas.openxmlformats.org/officeDocument/2006/relationships/slide" Target="slides/slide108.xml" /><Relationship Id="rId16" Type="http://schemas.openxmlformats.org/officeDocument/2006/relationships/slide" Target="slides/slide12.xml" /><Relationship Id="rId107" Type="http://schemas.openxmlformats.org/officeDocument/2006/relationships/slide" Target="slides/slide103.xml" /><Relationship Id="rId11" Type="http://schemas.openxmlformats.org/officeDocument/2006/relationships/slide" Target="slides/slide7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53" Type="http://schemas.openxmlformats.org/officeDocument/2006/relationships/slide" Target="slides/slide49.xml" /><Relationship Id="rId58" Type="http://schemas.openxmlformats.org/officeDocument/2006/relationships/slide" Target="slides/slide54.xml" /><Relationship Id="rId74" Type="http://schemas.openxmlformats.org/officeDocument/2006/relationships/slide" Target="slides/slide70.xml" /><Relationship Id="rId79" Type="http://schemas.openxmlformats.org/officeDocument/2006/relationships/slide" Target="slides/slide75.xml" /><Relationship Id="rId102" Type="http://schemas.openxmlformats.org/officeDocument/2006/relationships/slide" Target="slides/slide98.xml" /><Relationship Id="rId123" Type="http://schemas.microsoft.com/office/2016/11/relationships/changesInfo" Target="changesInfos/changesInfo1.xml" /><Relationship Id="rId5" Type="http://schemas.openxmlformats.org/officeDocument/2006/relationships/slide" Target="slides/slide1.xml" /><Relationship Id="rId61" Type="http://schemas.openxmlformats.org/officeDocument/2006/relationships/slide" Target="slides/slide57.xml" /><Relationship Id="rId82" Type="http://schemas.openxmlformats.org/officeDocument/2006/relationships/slide" Target="slides/slide78.xml" /><Relationship Id="rId90" Type="http://schemas.openxmlformats.org/officeDocument/2006/relationships/slide" Target="slides/slide86.xml" /><Relationship Id="rId95" Type="http://schemas.openxmlformats.org/officeDocument/2006/relationships/slide" Target="slides/slide91.xml" /><Relationship Id="rId19" Type="http://schemas.openxmlformats.org/officeDocument/2006/relationships/slide" Target="slides/slide1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56" Type="http://schemas.openxmlformats.org/officeDocument/2006/relationships/slide" Target="slides/slide52.xml" /><Relationship Id="rId64" Type="http://schemas.openxmlformats.org/officeDocument/2006/relationships/slide" Target="slides/slide60.xml" /><Relationship Id="rId69" Type="http://schemas.openxmlformats.org/officeDocument/2006/relationships/slide" Target="slides/slide65.xml" /><Relationship Id="rId77" Type="http://schemas.openxmlformats.org/officeDocument/2006/relationships/slide" Target="slides/slide73.xml" /><Relationship Id="rId100" Type="http://schemas.openxmlformats.org/officeDocument/2006/relationships/slide" Target="slides/slide96.xml" /><Relationship Id="rId105" Type="http://schemas.openxmlformats.org/officeDocument/2006/relationships/slide" Target="slides/slide101.xml" /><Relationship Id="rId113" Type="http://schemas.openxmlformats.org/officeDocument/2006/relationships/slide" Target="slides/slide109.xml" /><Relationship Id="rId118" Type="http://schemas.openxmlformats.org/officeDocument/2006/relationships/notesMaster" Target="notesMasters/notesMaster1.xml" /><Relationship Id="rId8" Type="http://schemas.openxmlformats.org/officeDocument/2006/relationships/slide" Target="slides/slide4.xml" /><Relationship Id="rId51" Type="http://schemas.openxmlformats.org/officeDocument/2006/relationships/slide" Target="slides/slide47.xml" /><Relationship Id="rId72" Type="http://schemas.openxmlformats.org/officeDocument/2006/relationships/slide" Target="slides/slide68.xml" /><Relationship Id="rId80" Type="http://schemas.openxmlformats.org/officeDocument/2006/relationships/slide" Target="slides/slide76.xml" /><Relationship Id="rId85" Type="http://schemas.openxmlformats.org/officeDocument/2006/relationships/slide" Target="slides/slide81.xml" /><Relationship Id="rId93" Type="http://schemas.openxmlformats.org/officeDocument/2006/relationships/slide" Target="slides/slide89.xml" /><Relationship Id="rId98" Type="http://schemas.openxmlformats.org/officeDocument/2006/relationships/slide" Target="slides/slide94.xml" /><Relationship Id="rId121" Type="http://schemas.openxmlformats.org/officeDocument/2006/relationships/theme" Target="theme/theme1.xml" /><Relationship Id="rId3" Type="http://schemas.openxmlformats.org/officeDocument/2006/relationships/customXml" Target="../customXml/item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59" Type="http://schemas.openxmlformats.org/officeDocument/2006/relationships/slide" Target="slides/slide55.xml" /><Relationship Id="rId67" Type="http://schemas.openxmlformats.org/officeDocument/2006/relationships/slide" Target="slides/slide63.xml" /><Relationship Id="rId103" Type="http://schemas.openxmlformats.org/officeDocument/2006/relationships/slide" Target="slides/slide99.xml" /><Relationship Id="rId108" Type="http://schemas.openxmlformats.org/officeDocument/2006/relationships/slide" Target="slides/slide104.xml" /><Relationship Id="rId116" Type="http://schemas.openxmlformats.org/officeDocument/2006/relationships/slide" Target="slides/slide112.xml" /><Relationship Id="rId20" Type="http://schemas.openxmlformats.org/officeDocument/2006/relationships/slide" Target="slides/slide16.xml" /><Relationship Id="rId41" Type="http://schemas.openxmlformats.org/officeDocument/2006/relationships/slide" Target="slides/slide37.xml" /><Relationship Id="rId54" Type="http://schemas.openxmlformats.org/officeDocument/2006/relationships/slide" Target="slides/slide50.xml" /><Relationship Id="rId62" Type="http://schemas.openxmlformats.org/officeDocument/2006/relationships/slide" Target="slides/slide58.xml" /><Relationship Id="rId70" Type="http://schemas.openxmlformats.org/officeDocument/2006/relationships/slide" Target="slides/slide66.xml" /><Relationship Id="rId75" Type="http://schemas.openxmlformats.org/officeDocument/2006/relationships/slide" Target="slides/slide71.xml" /><Relationship Id="rId83" Type="http://schemas.openxmlformats.org/officeDocument/2006/relationships/slide" Target="slides/slide79.xml" /><Relationship Id="rId88" Type="http://schemas.openxmlformats.org/officeDocument/2006/relationships/slide" Target="slides/slide84.xml" /><Relationship Id="rId91" Type="http://schemas.openxmlformats.org/officeDocument/2006/relationships/slide" Target="slides/slide87.xml" /><Relationship Id="rId96" Type="http://schemas.openxmlformats.org/officeDocument/2006/relationships/slide" Target="slides/slide92.xml" /><Relationship Id="rId111" Type="http://schemas.openxmlformats.org/officeDocument/2006/relationships/slide" Target="slides/slide107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57" Type="http://schemas.openxmlformats.org/officeDocument/2006/relationships/slide" Target="slides/slide53.xml" /><Relationship Id="rId106" Type="http://schemas.openxmlformats.org/officeDocument/2006/relationships/slide" Target="slides/slide102.xml" /><Relationship Id="rId114" Type="http://schemas.openxmlformats.org/officeDocument/2006/relationships/slide" Target="slides/slide110.xml" /><Relationship Id="rId119" Type="http://schemas.openxmlformats.org/officeDocument/2006/relationships/presProps" Target="presProps.xml" /><Relationship Id="rId10" Type="http://schemas.openxmlformats.org/officeDocument/2006/relationships/slide" Target="slides/slide6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slide" Target="slides/slide48.xml" /><Relationship Id="rId60" Type="http://schemas.openxmlformats.org/officeDocument/2006/relationships/slide" Target="slides/slide56.xml" /><Relationship Id="rId65" Type="http://schemas.openxmlformats.org/officeDocument/2006/relationships/slide" Target="slides/slide61.xml" /><Relationship Id="rId73" Type="http://schemas.openxmlformats.org/officeDocument/2006/relationships/slide" Target="slides/slide69.xml" /><Relationship Id="rId78" Type="http://schemas.openxmlformats.org/officeDocument/2006/relationships/slide" Target="slides/slide74.xml" /><Relationship Id="rId81" Type="http://schemas.openxmlformats.org/officeDocument/2006/relationships/slide" Target="slides/slide77.xml" /><Relationship Id="rId86" Type="http://schemas.openxmlformats.org/officeDocument/2006/relationships/slide" Target="slides/slide82.xml" /><Relationship Id="rId94" Type="http://schemas.openxmlformats.org/officeDocument/2006/relationships/slide" Target="slides/slide90.xml" /><Relationship Id="rId99" Type="http://schemas.openxmlformats.org/officeDocument/2006/relationships/slide" Target="slides/slide95.xml" /><Relationship Id="rId101" Type="http://schemas.openxmlformats.org/officeDocument/2006/relationships/slide" Target="slides/slide97.xml" /><Relationship Id="rId122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9" Type="http://schemas.openxmlformats.org/officeDocument/2006/relationships/slide" Target="slides/slide35.xml" /><Relationship Id="rId109" Type="http://schemas.openxmlformats.org/officeDocument/2006/relationships/slide" Target="slides/slide105.xml" /><Relationship Id="rId34" Type="http://schemas.openxmlformats.org/officeDocument/2006/relationships/slide" Target="slides/slide30.xml" /><Relationship Id="rId50" Type="http://schemas.openxmlformats.org/officeDocument/2006/relationships/slide" Target="slides/slide46.xml" /><Relationship Id="rId55" Type="http://schemas.openxmlformats.org/officeDocument/2006/relationships/slide" Target="slides/slide51.xml" /><Relationship Id="rId76" Type="http://schemas.openxmlformats.org/officeDocument/2006/relationships/slide" Target="slides/slide72.xml" /><Relationship Id="rId97" Type="http://schemas.openxmlformats.org/officeDocument/2006/relationships/slide" Target="slides/slide93.xml" /><Relationship Id="rId104" Type="http://schemas.openxmlformats.org/officeDocument/2006/relationships/slide" Target="slides/slide100.xml" /><Relationship Id="rId120" Type="http://schemas.openxmlformats.org/officeDocument/2006/relationships/viewProps" Target="viewProps.xml" /><Relationship Id="rId7" Type="http://schemas.openxmlformats.org/officeDocument/2006/relationships/slide" Target="slides/slide3.xml" /><Relationship Id="rId71" Type="http://schemas.openxmlformats.org/officeDocument/2006/relationships/slide" Target="slides/slide67.xml" /><Relationship Id="rId92" Type="http://schemas.openxmlformats.org/officeDocument/2006/relationships/slide" Target="slides/slide88.xml" /><Relationship Id="rId2" Type="http://schemas.openxmlformats.org/officeDocument/2006/relationships/customXml" Target="../customXml/item2.xml" /><Relationship Id="rId29" Type="http://schemas.openxmlformats.org/officeDocument/2006/relationships/slide" Target="slides/slide25.xml" /><Relationship Id="rId24" Type="http://schemas.openxmlformats.org/officeDocument/2006/relationships/slide" Target="slides/slide20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66" Type="http://schemas.openxmlformats.org/officeDocument/2006/relationships/slide" Target="slides/slide62.xml" /><Relationship Id="rId87" Type="http://schemas.openxmlformats.org/officeDocument/2006/relationships/slide" Target="slides/slide83.xml" /><Relationship Id="rId110" Type="http://schemas.openxmlformats.org/officeDocument/2006/relationships/slide" Target="slides/slide106.xml" /><Relationship Id="rId115" Type="http://schemas.openxmlformats.org/officeDocument/2006/relationships/slide" Target="slides/slide11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 34/2020 - Sekulić Strahinja" userId="f5ee5106-5daa-49f2-adbb-7308869a13ae" providerId="ADAL" clId="{64501726-6962-0F4D-A384-A0C64FC5B481}"/>
    <pc:docChg chg="custSel modSld">
      <pc:chgData name="SV 34/2020 - Sekulić Strahinja" userId="f5ee5106-5daa-49f2-adbb-7308869a13ae" providerId="ADAL" clId="{64501726-6962-0F4D-A384-A0C64FC5B481}" dt="2022-05-16T06:18:58.252" v="4" actId="478"/>
      <pc:docMkLst>
        <pc:docMk/>
      </pc:docMkLst>
      <pc:sldChg chg="delSp delAnim">
        <pc:chgData name="SV 34/2020 - Sekulić Strahinja" userId="f5ee5106-5daa-49f2-adbb-7308869a13ae" providerId="ADAL" clId="{64501726-6962-0F4D-A384-A0C64FC5B481}" dt="2022-05-16T06:18:54.444" v="3" actId="478"/>
        <pc:sldMkLst>
          <pc:docMk/>
          <pc:sldMk cId="2838875947" sldId="301"/>
        </pc:sldMkLst>
        <pc:picChg chg="del">
          <ac:chgData name="SV 34/2020 - Sekulić Strahinja" userId="f5ee5106-5daa-49f2-adbb-7308869a13ae" providerId="ADAL" clId="{64501726-6962-0F4D-A384-A0C64FC5B481}" dt="2022-05-16T06:18:54.444" v="3" actId="478"/>
          <ac:picMkLst>
            <pc:docMk/>
            <pc:sldMk cId="2838875947" sldId="301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64501726-6962-0F4D-A384-A0C64FC5B481}" dt="2022-05-16T06:18:58.252" v="4" actId="478"/>
        <pc:sldMkLst>
          <pc:docMk/>
          <pc:sldMk cId="862275388" sldId="304"/>
        </pc:sldMkLst>
        <pc:picChg chg="del">
          <ac:chgData name="SV 34/2020 - Sekulić Strahinja" userId="f5ee5106-5daa-49f2-adbb-7308869a13ae" providerId="ADAL" clId="{64501726-6962-0F4D-A384-A0C64FC5B481}" dt="2022-05-16T06:18:58.252" v="4" actId="478"/>
          <ac:picMkLst>
            <pc:docMk/>
            <pc:sldMk cId="862275388" sldId="304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64501726-6962-0F4D-A384-A0C64FC5B481}" dt="2022-05-16T06:18:38.358" v="2" actId="478"/>
        <pc:sldMkLst>
          <pc:docMk/>
          <pc:sldMk cId="390158250" sldId="341"/>
        </pc:sldMkLst>
        <pc:picChg chg="del">
          <ac:chgData name="SV 34/2020 - Sekulić Strahinja" userId="f5ee5106-5daa-49f2-adbb-7308869a13ae" providerId="ADAL" clId="{64501726-6962-0F4D-A384-A0C64FC5B481}" dt="2022-05-16T06:18:38.358" v="2" actId="478"/>
          <ac:picMkLst>
            <pc:docMk/>
            <pc:sldMk cId="390158250" sldId="341"/>
            <ac:picMk id="5" creationId="{00000000-0000-0000-0000-000000000000}"/>
          </ac:picMkLst>
        </pc:picChg>
      </pc:sldChg>
      <pc:sldChg chg="addSp delSp modSp delAnim">
        <pc:chgData name="SV 34/2020 - Sekulić Strahinja" userId="f5ee5106-5daa-49f2-adbb-7308869a13ae" providerId="ADAL" clId="{64501726-6962-0F4D-A384-A0C64FC5B481}" dt="2022-05-16T06:18:28.810" v="0" actId="478"/>
        <pc:sldMkLst>
          <pc:docMk/>
          <pc:sldMk cId="1984875923" sldId="380"/>
        </pc:sldMkLst>
        <pc:spChg chg="add mod">
          <ac:chgData name="SV 34/2020 - Sekulić Strahinja" userId="f5ee5106-5daa-49f2-adbb-7308869a13ae" providerId="ADAL" clId="{64501726-6962-0F4D-A384-A0C64FC5B481}" dt="2022-05-16T06:18:28.810" v="0" actId="478"/>
          <ac:spMkLst>
            <pc:docMk/>
            <pc:sldMk cId="1984875923" sldId="380"/>
            <ac:spMk id="5" creationId="{783D8DAD-4983-984A-89A1-44EA7F4F703F}"/>
          </ac:spMkLst>
        </pc:spChg>
        <pc:picChg chg="del">
          <ac:chgData name="SV 34/2020 - Sekulić Strahinja" userId="f5ee5106-5daa-49f2-adbb-7308869a13ae" providerId="ADAL" clId="{64501726-6962-0F4D-A384-A0C64FC5B481}" dt="2022-05-16T06:18:28.810" v="0" actId="478"/>
          <ac:picMkLst>
            <pc:docMk/>
            <pc:sldMk cId="1984875923" sldId="380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64501726-6962-0F4D-A384-A0C64FC5B481}" dt="2022-05-16T06:18:33.445" v="1" actId="478"/>
        <pc:sldMkLst>
          <pc:docMk/>
          <pc:sldMk cId="1171032551" sldId="383"/>
        </pc:sldMkLst>
        <pc:picChg chg="del">
          <ac:chgData name="SV 34/2020 - Sekulić Strahinja" userId="f5ee5106-5daa-49f2-adbb-7308869a13ae" providerId="ADAL" clId="{64501726-6962-0F4D-A384-A0C64FC5B481}" dt="2022-05-16T06:18:33.445" v="1" actId="478"/>
          <ac:picMkLst>
            <pc:docMk/>
            <pc:sldMk cId="1171032551" sldId="383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C81B-6B0E-4561-AC28-B34D5BE93D4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77A5-A8FA-4FA2-9D47-1776B4B5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977A5-A8FA-4FA2-9D47-1776B4B52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977A5-A8FA-4FA2-9D47-1776B4B528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977A5-A8FA-4FA2-9D47-1776B4B528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977A5-A8FA-4FA2-9D47-1776B4B5281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7E2BC-B605-477D-A5DD-45438C6DDFD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9BB70E-FD18-4F33-A7FD-944CE91FAC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 /><Relationship Id="rId1" Type="http://schemas.openxmlformats.org/officeDocument/2006/relationships/slideLayout" Target="../slideLayouts/slideLayout2.xml" 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video" Target="../media/media1.wmv" /><Relationship Id="rId1" Type="http://schemas.microsoft.com/office/2007/relationships/media" Target="../media/media1.wmv" /><Relationship Id="rId4" Type="http://schemas.openxmlformats.org/officeDocument/2006/relationships/image" Target="../media/image29.png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 /><Relationship Id="rId1" Type="http://schemas.openxmlformats.org/officeDocument/2006/relationships/slideLayout" Target="../slideLayouts/slideLayout2.xml" 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477000" cy="1828800"/>
          </a:xfrm>
        </p:spPr>
        <p:txBody>
          <a:bodyPr/>
          <a:lstStyle/>
          <a:p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Virtuelna</a:t>
            </a:r>
            <a:r>
              <a:rPr lang="en-US" dirty="0"/>
              <a:t> </a:t>
            </a:r>
            <a:r>
              <a:rPr lang="en-US" dirty="0" err="1"/>
              <a:t>memorija</a:t>
            </a: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334000"/>
            <a:ext cx="8915400" cy="365125"/>
          </a:xfrm>
        </p:spPr>
        <p:txBody>
          <a:bodyPr/>
          <a:lstStyle/>
          <a:p>
            <a:pPr algn="l"/>
            <a:r>
              <a:rPr lang="en-US" dirty="0" err="1"/>
              <a:t>Slajdovi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kreirani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“</a:t>
            </a:r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principi</a:t>
            </a:r>
            <a:r>
              <a:rPr lang="en-US" dirty="0"/>
              <a:t> </a:t>
            </a:r>
            <a:r>
              <a:rPr lang="en-US" dirty="0" err="1"/>
              <a:t>unutra</a:t>
            </a:r>
            <a:r>
              <a:rPr lang="sr-Latn-RS" dirty="0"/>
              <a:t>šnje organizacije i dizajna, 7. izdanje“, William Stallings, CET, Beograd, 2013.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Izvršavanje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Ako se pri izvršavanju procesa referencira stranica koja je u glavnoj memoriji, pristupa se traženoj lokaciji i nastavlja izvršavanje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841654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Strategija radnog skupa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Nadgledati radni skup svakog procesa</a:t>
            </a:r>
          </a:p>
          <a:p>
            <a:r>
              <a:rPr lang="sr-Latn-RS" dirty="0"/>
              <a:t>Periodično uklanjati iz memorije one stranice koje nisu u radnom skup</a:t>
            </a:r>
            <a:r>
              <a:rPr lang="en-US"/>
              <a:t>u</a:t>
            </a:r>
            <a:endParaRPr lang="sr-Latn-RS" dirty="0"/>
          </a:p>
          <a:p>
            <a:r>
              <a:rPr lang="sr-Latn-RS" dirty="0"/>
              <a:t>Problem</a:t>
            </a:r>
          </a:p>
          <a:p>
            <a:pPr lvl="1"/>
            <a:r>
              <a:rPr lang="sr-Latn-RS" dirty="0"/>
              <a:t>Merenje radnog skupa je nepraktično i zahtevno sa stanovišta performansi</a:t>
            </a:r>
          </a:p>
        </p:txBody>
      </p:sp>
    </p:spTree>
    <p:extLst>
      <p:ext uri="{BB962C8B-B14F-4D97-AF65-F5344CB8AC3E}">
        <p14:creationId xmlns:p14="http://schemas.microsoft.com/office/powerpoint/2010/main" val="25675091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Algoritam učestalosti greške stranice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PFF – </a:t>
            </a:r>
            <a:r>
              <a:rPr lang="sr-Latn-RS" i="1" dirty="0"/>
              <a:t>Page fault frequency</a:t>
            </a:r>
          </a:p>
          <a:p>
            <a:r>
              <a:rPr lang="sr-Latn-RS" dirty="0"/>
              <a:t>Umesto nadgledanja radnog skupa</a:t>
            </a:r>
          </a:p>
          <a:p>
            <a:pPr lvl="1"/>
            <a:r>
              <a:rPr lang="sr-Latn-RS" dirty="0"/>
              <a:t>Nadgledati učestalost grešaka stranica</a:t>
            </a:r>
          </a:p>
          <a:p>
            <a:pPr lvl="1"/>
            <a:r>
              <a:rPr lang="sr-Latn-RS" dirty="0"/>
              <a:t>Učestalost grešaka stranice opada povećanjem rezidentnog skupa procesa</a:t>
            </a:r>
          </a:p>
          <a:p>
            <a:pPr lvl="1"/>
            <a:r>
              <a:rPr lang="sr-Latn-RS" dirty="0"/>
              <a:t>Ako je učestalost manja od nekog praga, smanjujemo rezidentni skup procesu</a:t>
            </a:r>
          </a:p>
          <a:p>
            <a:pPr lvl="1"/>
            <a:r>
              <a:rPr lang="sr-Latn-RS" dirty="0"/>
              <a:t>Ako je učestalost iznad nekog praga, povećavamo rezidentni skup</a:t>
            </a:r>
          </a:p>
          <a:p>
            <a:endParaRPr lang="sr-Latn-RS" i="1" dirty="0"/>
          </a:p>
          <a:p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8189025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/>
              <a:t>Algoritam učestalosti greške stranice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Svakoj stranici se pridružuje bit upotrebe</a:t>
            </a:r>
          </a:p>
          <a:p>
            <a:r>
              <a:rPr lang="sr-Latn-RS" dirty="0"/>
              <a:t>Brojač referenci koji broji koliko je proteklo referenci od poslednje greške stranice</a:t>
            </a:r>
          </a:p>
          <a:p>
            <a:r>
              <a:rPr lang="sr-Latn-RS" dirty="0"/>
              <a:t>Kada se desi greška stranice, poredi se brojač sa pragom </a:t>
            </a:r>
            <a:r>
              <a:rPr lang="sr-Latn-RS" i="1" dirty="0"/>
              <a:t>F</a:t>
            </a:r>
          </a:p>
          <a:p>
            <a:pPr lvl="1"/>
            <a:r>
              <a:rPr lang="sr-Latn-RS" dirty="0"/>
              <a:t>Ako je vreme od poslednje greške stranice manje od F, rezidentni skup se proširuje novom stranicom</a:t>
            </a:r>
          </a:p>
          <a:p>
            <a:pPr lvl="1"/>
            <a:r>
              <a:rPr lang="sr-Latn-RS" dirty="0"/>
              <a:t>Ako je vreme veće od F, odbacuju se stranice sa bitom upotrebe 0 i tako smanjuje rezidentni skup</a:t>
            </a:r>
          </a:p>
          <a:p>
            <a:pPr lvl="1"/>
            <a:r>
              <a:rPr lang="sr-Latn-RS" dirty="0"/>
              <a:t>Pri svakoj greški stranice, resetuje se na 0 bit upotrebe svim stranicama u rezidentnom skupu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52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Algoritam učestalosti greške stranice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Ne radi dobro u toku prelaznih perioda kada se prelazi na novu lokalnost</a:t>
            </a:r>
          </a:p>
          <a:p>
            <a:pPr lvl="1"/>
            <a:r>
              <a:rPr lang="sr-Latn-RS" dirty="0"/>
              <a:t>Pri prelasku u novu lokalnost veliki broj grešaka stranica će povećavati rezidentni skup ne izbacujući odmah stranice stare lokalnosti</a:t>
            </a:r>
          </a:p>
          <a:p>
            <a:pPr lvl="1"/>
            <a:r>
              <a:rPr lang="sr-Latn-RS" dirty="0"/>
              <a:t>Kasnije će se rezidentni skup opet smanjivati, jer se stranica stare lokalnosti neće referencirati</a:t>
            </a:r>
          </a:p>
          <a:p>
            <a:pPr lvl="1"/>
            <a:r>
              <a:rPr lang="sr-Latn-RS" dirty="0"/>
              <a:t>Da bi se stranica izbacila iz radnog skupa potrebno je da prođe F jedinica virtuelnog vremena od kad je poslednji put referencirana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362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/>
              <a:t>Radni skup sa promenljivim intervalom uzorkovanja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VSWS – </a:t>
            </a:r>
            <a:r>
              <a:rPr lang="sr-Latn-RS" i="1" dirty="0"/>
              <a:t>Variable-interval sampled working set</a:t>
            </a:r>
          </a:p>
          <a:p>
            <a:r>
              <a:rPr lang="sr-Latn-RS" dirty="0"/>
              <a:t>Definiše se interval uzorkovanja</a:t>
            </a:r>
          </a:p>
          <a:p>
            <a:pPr lvl="1"/>
            <a:r>
              <a:rPr lang="sr-Latn-RS" dirty="0"/>
              <a:t>Na početku intervala, svim stranicama u rezidentnom skupu se resetuje bit upotrebe</a:t>
            </a:r>
          </a:p>
          <a:p>
            <a:pPr lvl="1"/>
            <a:r>
              <a:rPr lang="sr-Latn-RS" dirty="0"/>
              <a:t>U toku intervala svaka stranica koja prouzrokuje grešku stranice se dodaje u rezidentni skup</a:t>
            </a:r>
          </a:p>
          <a:p>
            <a:pPr lvl="2"/>
            <a:r>
              <a:rPr lang="sr-Latn-RS" dirty="0"/>
              <a:t>U toku intervala rezidentni skup može samo da raste</a:t>
            </a:r>
          </a:p>
          <a:p>
            <a:pPr lvl="1"/>
            <a:r>
              <a:rPr lang="sr-Latn-RS" dirty="0"/>
              <a:t>Na kraju intervala se izbacuju stranice koje imaju bit upotrebe 0</a:t>
            </a:r>
          </a:p>
          <a:p>
            <a:pPr lvl="2"/>
            <a:r>
              <a:rPr lang="sr-Latn-RS" dirty="0"/>
              <a:t>Na kraju intervala rezidentni skup može samo da se smanji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357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/>
              <a:t>Radni skup sa promenljivim intervalom uzorkovanja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U toku izvršavanja procesa meri se virtuelno vreme</a:t>
            </a:r>
          </a:p>
          <a:p>
            <a:r>
              <a:rPr lang="sr-Latn-RS" dirty="0"/>
              <a:t>Ako je prošao maksimalni period od poslednjeg uzorkovanja</a:t>
            </a:r>
          </a:p>
          <a:p>
            <a:pPr lvl="1"/>
            <a:r>
              <a:rPr lang="sr-Latn-RS" dirty="0"/>
              <a:t>suspenduje se proces i skeniraju bitovi upotrebe</a:t>
            </a:r>
          </a:p>
          <a:p>
            <a:r>
              <a:rPr lang="sr-Latn-RS" dirty="0"/>
              <a:t>Ako u toku intervala broj grešaka stranice pređe određeni prag</a:t>
            </a:r>
          </a:p>
          <a:p>
            <a:pPr lvl="1"/>
            <a:r>
              <a:rPr lang="sr-Latn-RS" dirty="0"/>
              <a:t>Ako je prošao minimalni period uzorkovanja, ponovo se vrši uzorkovanje</a:t>
            </a:r>
          </a:p>
          <a:p>
            <a:pPr lvl="1"/>
            <a:r>
              <a:rPr lang="sr-Latn-RS" dirty="0"/>
              <a:t>Ako nije prošao, čeka se da istekne minimalni period i tada se vrši uzorkovanje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274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/>
              <a:t>Radni skup sa promenljivim intervalom uzorkovanja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VSWS  algoritam se bolje ponaša u prelazima između lokalnosti</a:t>
            </a:r>
          </a:p>
          <a:p>
            <a:r>
              <a:rPr lang="sr-Latn-RS" dirty="0"/>
              <a:t>Učestalost uzorkovanja zavisi od učestalosti grešaka stranica</a:t>
            </a:r>
          </a:p>
          <a:p>
            <a:r>
              <a:rPr lang="sr-Latn-RS" dirty="0"/>
              <a:t>Stranice stare lokalnosti će brže ispadati iz rezidentnog skupa nego kod PFF 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981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Politika čišćenja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5029200"/>
          </a:xfrm>
        </p:spPr>
        <p:txBody>
          <a:bodyPr>
            <a:normAutofit/>
          </a:bodyPr>
          <a:lstStyle/>
          <a:p>
            <a:r>
              <a:rPr lang="sr-Latn-RS" dirty="0"/>
              <a:t>Odlučuje kada se izmenjena stranica upisuje nazad u sekundarnu memoriju</a:t>
            </a:r>
          </a:p>
          <a:p>
            <a:r>
              <a:rPr lang="sr-Latn-RS" dirty="0"/>
              <a:t>Čišćenje po zahtevu</a:t>
            </a:r>
          </a:p>
          <a:p>
            <a:pPr lvl="1"/>
            <a:r>
              <a:rPr lang="sr-Latn-RS" dirty="0"/>
              <a:t>Stranica se upisuje kada je izabrana za zamenu</a:t>
            </a:r>
          </a:p>
          <a:p>
            <a:r>
              <a:rPr lang="sr-Latn-RS" dirty="0"/>
              <a:t>Predčišćenje</a:t>
            </a:r>
          </a:p>
          <a:p>
            <a:pPr lvl="1"/>
            <a:r>
              <a:rPr lang="sr-Latn-RS" dirty="0"/>
              <a:t>Stranice se upisuju unapred u paketima, pre nego što je traženo da se zamene</a:t>
            </a:r>
          </a:p>
          <a:p>
            <a:pPr lvl="1"/>
            <a:r>
              <a:rPr lang="sr-Latn-RS" dirty="0"/>
              <a:t>Ako se opet stranica izmeni, onda je prethodno upisivanje na disk bilo bespotrebno trošenje resursa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510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Politika čišćenja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sr-Latn-RS" dirty="0"/>
              <a:t>Najbolji pristup je baferovanje stranica</a:t>
            </a:r>
            <a:endParaRPr lang="en-US" dirty="0"/>
          </a:p>
          <a:p>
            <a:r>
              <a:rPr lang="sr-Latn-RS" dirty="0"/>
              <a:t>Zamenjene stranice su u dve liste</a:t>
            </a:r>
          </a:p>
          <a:p>
            <a:pPr lvl="1"/>
            <a:r>
              <a:rPr lang="sr-Latn-RS" dirty="0"/>
              <a:t>Izmenjene i neizmenjene</a:t>
            </a:r>
            <a:endParaRPr lang="en-US" dirty="0"/>
          </a:p>
          <a:p>
            <a:r>
              <a:rPr lang="sr-Latn-RS" dirty="0"/>
              <a:t>Stranice iz liste izmenjenih se periodično upisuju na disk</a:t>
            </a:r>
          </a:p>
          <a:p>
            <a:r>
              <a:rPr lang="sr-Latn-RS" dirty="0"/>
              <a:t>Stranice iz liste neizmenjenih </a:t>
            </a:r>
          </a:p>
          <a:p>
            <a:pPr lvl="1"/>
            <a:r>
              <a:rPr lang="sr-Latn-RS" dirty="0"/>
              <a:t>vraćaju se u okvire dodeljene procesu ako se referenciraju ili</a:t>
            </a:r>
          </a:p>
          <a:p>
            <a:pPr lvl="1"/>
            <a:r>
              <a:rPr lang="sr-Latn-RS" dirty="0"/>
              <a:t>izbacuju se iz glavne memorije ako nema više mesta za njih u listi</a:t>
            </a:r>
          </a:p>
          <a:p>
            <a:pPr lvl="1"/>
            <a:endParaRPr lang="sr-Latn-R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154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učitavanjem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Bavi se nivoom multiprogramiranja</a:t>
            </a:r>
          </a:p>
          <a:p>
            <a:pPr lvl="1"/>
            <a:r>
              <a:rPr lang="sr-Latn-RS" dirty="0"/>
              <a:t>Koliko procesa će biti u glavnoj memoriji?</a:t>
            </a:r>
          </a:p>
          <a:p>
            <a:r>
              <a:rPr lang="sr-Latn-RS" dirty="0"/>
              <a:t>Premalo procesa</a:t>
            </a:r>
          </a:p>
          <a:p>
            <a:pPr lvl="1"/>
            <a:r>
              <a:rPr lang="sr-Latn-RS" dirty="0"/>
              <a:t>često će svi procesi biti blokirani, pa će procesor biti besposlen</a:t>
            </a:r>
          </a:p>
          <a:p>
            <a:r>
              <a:rPr lang="sr-Latn-RS" dirty="0"/>
              <a:t>Previše procesa</a:t>
            </a:r>
          </a:p>
          <a:p>
            <a:pPr lvl="1"/>
            <a:r>
              <a:rPr lang="sr-Latn-RS" dirty="0"/>
              <a:t>Veličina rezidentnog skupa svakog procesa je mala</a:t>
            </a:r>
          </a:p>
          <a:p>
            <a:pPr lvl="1"/>
            <a:r>
              <a:rPr lang="sr-Latn-RS" dirty="0"/>
              <a:t>Puno grešaka stranice</a:t>
            </a:r>
          </a:p>
          <a:p>
            <a:pPr lvl="1"/>
            <a:r>
              <a:rPr lang="sr-Latn-RS" dirty="0"/>
              <a:t>„Brbljanje“ da bi se dobavile stranice sa diska i upisivale nazad na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7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Izvršavanje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Šta ako se referencira stranica koja nije u glavnoj memoriji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32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 multiprogramiranja</a:t>
            </a:r>
            <a:endParaRPr lang="en-US" dirty="0"/>
          </a:p>
        </p:txBody>
      </p:sp>
      <p:pic>
        <p:nvPicPr>
          <p:cNvPr id="4" name="Content Placeholder 3" descr="Fig08_21.gif"/>
          <p:cNvPicPr>
            <a:picLocks noGrp="1" noChangeAspect="1"/>
          </p:cNvPicPr>
          <p:nvPr/>
        </p:nvPicPr>
        <p:blipFill rotWithShape="1">
          <a:blip r:embed="rId2"/>
          <a:srcRect b="25728"/>
          <a:stretch/>
        </p:blipFill>
        <p:spPr bwMode="auto">
          <a:xfrm>
            <a:off x="2133600" y="2743200"/>
            <a:ext cx="5185953" cy="40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(Accent Bar) 4"/>
          <p:cNvSpPr/>
          <p:nvPr/>
        </p:nvSpPr>
        <p:spPr>
          <a:xfrm flipH="1">
            <a:off x="76200" y="1676400"/>
            <a:ext cx="2667000" cy="727710"/>
          </a:xfrm>
          <a:prstGeom prst="accentCallout1">
            <a:avLst>
              <a:gd name="adj1" fmla="val 33887"/>
              <a:gd name="adj2" fmla="val -5039"/>
              <a:gd name="adj3" fmla="val 349098"/>
              <a:gd name="adj4" fmla="val -295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Što više procesa u memoriji, procesor je iskorišćeniji</a:t>
            </a:r>
          </a:p>
        </p:txBody>
      </p:sp>
      <p:sp>
        <p:nvSpPr>
          <p:cNvPr id="6" name="Line Callout 1 (Accent Bar) 5"/>
          <p:cNvSpPr/>
          <p:nvPr/>
        </p:nvSpPr>
        <p:spPr>
          <a:xfrm>
            <a:off x="5410200" y="1676400"/>
            <a:ext cx="3505200" cy="727710"/>
          </a:xfrm>
          <a:prstGeom prst="accentCallout1">
            <a:avLst>
              <a:gd name="adj1" fmla="val 33887"/>
              <a:gd name="adj2" fmla="val -5039"/>
              <a:gd name="adj3" fmla="val 341888"/>
              <a:gd name="adj4" fmla="val -158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Nakon određenog broja procesa, sve više je „brbljanja“ i iskorišćenje procesora pada</a:t>
            </a:r>
          </a:p>
        </p:txBody>
      </p:sp>
    </p:spTree>
    <p:extLst>
      <p:ext uri="{BB962C8B-B14F-4D97-AF65-F5344CB8AC3E}">
        <p14:creationId xmlns:p14="http://schemas.microsoft.com/office/powerpoint/2010/main" val="36038137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Suspenzija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Ako je previše procesa u memoriji</a:t>
            </a:r>
          </a:p>
          <a:p>
            <a:pPr lvl="1"/>
            <a:r>
              <a:rPr lang="sr-Latn-RS" dirty="0"/>
              <a:t>Neki od procesa mora biti suspendovan</a:t>
            </a:r>
          </a:p>
          <a:p>
            <a:endParaRPr lang="sr-Latn-RS" dirty="0"/>
          </a:p>
          <a:p>
            <a:r>
              <a:rPr lang="sr-Latn-RS" dirty="0"/>
              <a:t>Različite varijante izbora procesa koji će biti suspendovan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79082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Izbor procesa za suspenziju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Proces najnižeg prioriteta</a:t>
            </a:r>
            <a:endParaRPr lang="en-US" dirty="0"/>
          </a:p>
          <a:p>
            <a:r>
              <a:rPr lang="sr-Latn-RS" dirty="0"/>
              <a:t>Proces koji je izazvao grešku</a:t>
            </a:r>
          </a:p>
          <a:p>
            <a:pPr lvl="1"/>
            <a:r>
              <a:rPr lang="sr-Latn-RS" dirty="0"/>
              <a:t>Proces očigledno nema radni skup u memoriji </a:t>
            </a:r>
          </a:p>
          <a:p>
            <a:pPr lvl="1"/>
            <a:r>
              <a:rPr lang="sr-Latn-RS" dirty="0"/>
              <a:t>Svakako bi bio blokiran čekajući zamenu stranice</a:t>
            </a:r>
          </a:p>
          <a:p>
            <a:r>
              <a:rPr lang="sr-Latn-RS" dirty="0"/>
              <a:t>Proces koji najduže nije bio aktivan</a:t>
            </a:r>
          </a:p>
          <a:p>
            <a:pPr lvl="1"/>
            <a:r>
              <a:rPr lang="sr-Latn-RS" dirty="0"/>
              <a:t>Za ovaj proces je najverovatnije da neće imati svoj radni skup u memoriji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334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Izbor procesa za suspenziju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Proces sa najmanjim rezidentnim skupom</a:t>
            </a:r>
          </a:p>
          <a:p>
            <a:pPr lvl="1"/>
            <a:r>
              <a:rPr lang="sr-Latn-RS" dirty="0"/>
              <a:t>Za ovaj proces je najmanji napor da se ponovo učita</a:t>
            </a:r>
            <a:endParaRPr lang="en-US" dirty="0"/>
          </a:p>
          <a:p>
            <a:r>
              <a:rPr lang="sr-Latn-RS" dirty="0"/>
              <a:t>Najveći proces</a:t>
            </a:r>
            <a:endParaRPr lang="en-US" dirty="0"/>
          </a:p>
          <a:p>
            <a:pPr lvl="1"/>
            <a:r>
              <a:rPr lang="sr-Latn-RS" dirty="0"/>
              <a:t>Dobija se najviše slobodnih okvira</a:t>
            </a:r>
            <a:r>
              <a:rPr lang="en-US" dirty="0"/>
              <a:t> </a:t>
            </a:r>
          </a:p>
          <a:p>
            <a:r>
              <a:rPr lang="sr-Latn-RS" dirty="0"/>
              <a:t>Proces za koji je najmanje hitno da bude završen</a:t>
            </a:r>
          </a:p>
        </p:txBody>
      </p:sp>
    </p:spTree>
    <p:extLst>
      <p:ext uri="{BB962C8B-B14F-4D97-AF65-F5344CB8AC3E}">
        <p14:creationId xmlns:p14="http://schemas.microsoft.com/office/powerpoint/2010/main" val="158398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Izvršavanje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Ako se referencira stranica koja nije u glavnoj memoriji</a:t>
            </a:r>
          </a:p>
          <a:p>
            <a:pPr lvl="1"/>
            <a:r>
              <a:rPr lang="sr-Latn-RS" dirty="0"/>
              <a:t>To je greška stranice (eng. </a:t>
            </a:r>
            <a:r>
              <a:rPr lang="sr-Latn-RS" i="1" dirty="0"/>
              <a:t>page fault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Hardver utvrđuje da je za tu stranicu postavljen invalid bit</a:t>
            </a:r>
          </a:p>
          <a:p>
            <a:pPr lvl="1"/>
            <a:r>
              <a:rPr lang="sr-Latn-RS" dirty="0"/>
              <a:t>Šalje se zahtev OS da dobavi potrebnu stranicu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8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Izvršavanje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Procedura za obradu greške stranice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27" y="2162175"/>
            <a:ext cx="4743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(Accent Bar) 4"/>
          <p:cNvSpPr/>
          <p:nvPr/>
        </p:nvSpPr>
        <p:spPr>
          <a:xfrm flipH="1">
            <a:off x="134487" y="3499485"/>
            <a:ext cx="1892427" cy="990600"/>
          </a:xfrm>
          <a:prstGeom prst="accentCallout1">
            <a:avLst>
              <a:gd name="adj1" fmla="val 32396"/>
              <a:gd name="adj2" fmla="val -8631"/>
              <a:gd name="adj3" fmla="val 15396"/>
              <a:gd name="adj4" fmla="val -5034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Procesor generiše prekid pri referenciranju nevalidne stranice</a:t>
            </a:r>
            <a:endParaRPr lang="en-US" sz="1600" dirty="0"/>
          </a:p>
        </p:txBody>
      </p:sp>
      <p:sp>
        <p:nvSpPr>
          <p:cNvPr id="6" name="Line Callout 1 (Accent Bar) 5"/>
          <p:cNvSpPr/>
          <p:nvPr/>
        </p:nvSpPr>
        <p:spPr>
          <a:xfrm flipH="1">
            <a:off x="152395" y="2154174"/>
            <a:ext cx="1892427" cy="1219200"/>
          </a:xfrm>
          <a:prstGeom prst="accentCallout1">
            <a:avLst>
              <a:gd name="adj1" fmla="val 51428"/>
              <a:gd name="adj2" fmla="val -10125"/>
              <a:gd name="adj3" fmla="val 87554"/>
              <a:gd name="adj4" fmla="val -11928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Šalje se zahtev OS da dobavi stranicu. Proces se postavlja u stanje blokiran</a:t>
            </a:r>
            <a:endParaRPr lang="en-US" sz="1600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7086600" y="1981200"/>
            <a:ext cx="1981200" cy="1219200"/>
          </a:xfrm>
          <a:prstGeom prst="accentCallout1">
            <a:avLst>
              <a:gd name="adj1" fmla="val 32396"/>
              <a:gd name="adj2" fmla="val -8631"/>
              <a:gd name="adj3" fmla="val 34506"/>
              <a:gd name="adj4" fmla="val -970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OS šalje zahtev disku za učitavanje potrebne stranice (čekanje u redu na uređaj) </a:t>
            </a:r>
            <a:endParaRPr lang="en-US" sz="1600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6781800" y="4953000"/>
            <a:ext cx="2286000" cy="857250"/>
          </a:xfrm>
          <a:prstGeom prst="accentCallout1">
            <a:avLst>
              <a:gd name="adj1" fmla="val 32396"/>
              <a:gd name="adj2" fmla="val -8631"/>
              <a:gd name="adj3" fmla="val 2056"/>
              <a:gd name="adj4" fmla="val -414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Disk će postaviti prekid kada prebaci stranicu u glavnu memoriju</a:t>
            </a:r>
            <a:endParaRPr lang="en-US" sz="1600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7239000" y="3502151"/>
            <a:ext cx="1828800" cy="987933"/>
          </a:xfrm>
          <a:prstGeom prst="accentCallout1">
            <a:avLst>
              <a:gd name="adj1" fmla="val 32396"/>
              <a:gd name="adj2" fmla="val -8631"/>
              <a:gd name="adj3" fmla="val 139436"/>
              <a:gd name="adj4" fmla="val -786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Dok se čeka na uređaj, raspoređuje se drugi proces</a:t>
            </a:r>
            <a:endParaRPr lang="en-US" sz="16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5410200" y="5949696"/>
            <a:ext cx="3657600" cy="857250"/>
          </a:xfrm>
          <a:prstGeom prst="accentCallout1">
            <a:avLst>
              <a:gd name="adj1" fmla="val 32396"/>
              <a:gd name="adj2" fmla="val -8631"/>
              <a:gd name="adj3" fmla="val -78802"/>
              <a:gd name="adj4" fmla="val -4156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Ažuriranje informacije o stranici i postavljanje procesa u stanje Spreman</a:t>
            </a:r>
            <a:endParaRPr lang="en-US" sz="1600" dirty="0"/>
          </a:p>
        </p:txBody>
      </p:sp>
      <p:sp>
        <p:nvSpPr>
          <p:cNvPr id="11" name="Line Callout 1 (Accent Bar) 10"/>
          <p:cNvSpPr/>
          <p:nvPr/>
        </p:nvSpPr>
        <p:spPr>
          <a:xfrm flipH="1">
            <a:off x="140583" y="4572000"/>
            <a:ext cx="1892427" cy="990600"/>
          </a:xfrm>
          <a:prstGeom prst="accentCallout1">
            <a:avLst>
              <a:gd name="adj1" fmla="val 32396"/>
              <a:gd name="adj2" fmla="val -8631"/>
              <a:gd name="adj3" fmla="val -25941"/>
              <a:gd name="adj4" fmla="val -4871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Čeka se na procesor da opet rasporedi proces</a:t>
            </a:r>
            <a:endParaRPr lang="en-US" sz="1600" dirty="0"/>
          </a:p>
        </p:txBody>
      </p:sp>
      <p:sp>
        <p:nvSpPr>
          <p:cNvPr id="12" name="Line Callout 1 (Accent Bar) 11"/>
          <p:cNvSpPr/>
          <p:nvPr/>
        </p:nvSpPr>
        <p:spPr>
          <a:xfrm flipH="1">
            <a:off x="115819" y="5667375"/>
            <a:ext cx="1892427" cy="990600"/>
          </a:xfrm>
          <a:prstGeom prst="accentCallout1">
            <a:avLst>
              <a:gd name="adj1" fmla="val 32396"/>
              <a:gd name="adj2" fmla="val -8631"/>
              <a:gd name="adj3" fmla="val -125633"/>
              <a:gd name="adj4" fmla="val -5209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Ponovo se izvršava instrukcija koja je izazvala grešku stranice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880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Efikasnost virtuelne memorije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Ako potrebni deo procesa nije u glavnoj memoriji</a:t>
            </a:r>
          </a:p>
          <a:p>
            <a:pPr lvl="1"/>
            <a:r>
              <a:rPr lang="sr-Latn-RS" dirty="0"/>
              <a:t>mora se dobaviti sa diska</a:t>
            </a:r>
          </a:p>
          <a:p>
            <a:r>
              <a:rPr lang="sr-Latn-RS" dirty="0"/>
              <a:t>Ako nema mesta u glavnoj memoriji za novi deo</a:t>
            </a:r>
          </a:p>
          <a:p>
            <a:pPr lvl="1"/>
            <a:r>
              <a:rPr lang="sr-Latn-RS" dirty="0"/>
              <a:t>deo nekog procesa se mora izbaciti iz glavne memorije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3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Efikasnost virtuelne memorije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sr-Latn-RS" dirty="0"/>
                  <a:t>Zavisi od verovatnoće pojave greške stranice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0 ≤</m:t>
                      </m:r>
                      <m:r>
                        <a:rPr lang="sr-Latn-RS" b="0" i="1" smtClean="0">
                          <a:latin typeface="Cambria Math"/>
                        </a:rPr>
                        <m:t> </m:t>
                      </m:r>
                      <m:r>
                        <a:rPr lang="sr-Latn-RS" b="0" i="1" smtClean="0">
                          <a:latin typeface="Cambria Math"/>
                        </a:rPr>
                        <m:t>𝑝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sr-Latn-RS" b="0" i="1" dirty="0">
                  <a:latin typeface="Cambria Math"/>
                  <a:ea typeface="Cambria Math"/>
                </a:endParaRPr>
              </a:p>
              <a:p>
                <a:r>
                  <a:rPr lang="sr-Latn-RS" dirty="0"/>
                  <a:t>Prosečno efektivno vreme pristupa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/>
                        </a:rPr>
                        <m:t>𝑡</m:t>
                      </m:r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𝑚𝑎𝑡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 ×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𝑝𝑓𝑡</m:t>
                      </m:r>
                    </m:oMath>
                  </m:oMathPara>
                </a14:m>
                <a:endParaRPr lang="sr-Latn-RS" b="0" dirty="0"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sr-Latn-RS" b="0" i="1" smtClean="0">
                        <a:latin typeface="Cambria Math"/>
                      </a:rPr>
                      <m:t>𝑚𝑎𝑡</m:t>
                    </m:r>
                    <m:r>
                      <a:rPr lang="sr-Latn-R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sr-Latn-RS" dirty="0"/>
                  <a:t>– vreme pristupa memoriji</a:t>
                </a: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sr-Latn-RS" b="0" i="1" smtClean="0">
                        <a:latin typeface="Cambria Math"/>
                      </a:rPr>
                      <m:t>𝑝𝑓𝑡</m:t>
                    </m:r>
                    <m:r>
                      <a:rPr lang="sr-Latn-RS" i="1">
                        <a:latin typeface="Cambria Math"/>
                      </a:rPr>
                      <m:t> </m:t>
                    </m:r>
                  </m:oMath>
                </a14:m>
                <a:r>
                  <a:rPr lang="sr-Latn-RS" dirty="0"/>
                  <a:t>– vreme obrade greške stranice</a:t>
                </a:r>
                <a:endParaRPr lang="en-GB" dirty="0"/>
              </a:p>
              <a:p>
                <a:pPr marL="36576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8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Efikasnost virtuelne memorije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Tri grupe operacija pri obradi greške stranice:</a:t>
            </a:r>
          </a:p>
          <a:p>
            <a:pPr marL="880110" lvl="1" indent="-514350">
              <a:buFont typeface="+mj-lt"/>
              <a:buAutoNum type="arabicPeriod"/>
            </a:pPr>
            <a:r>
              <a:rPr lang="sr-Latn-RS" dirty="0"/>
              <a:t>Obrada prekida za grešku stranice</a:t>
            </a:r>
          </a:p>
          <a:p>
            <a:pPr marL="880110" lvl="1" indent="-514350">
              <a:buFont typeface="+mj-lt"/>
              <a:buAutoNum type="arabicPeriod"/>
            </a:pPr>
            <a:r>
              <a:rPr lang="sr-Latn-RS" dirty="0"/>
              <a:t>Dobavljanje stranice sa diska</a:t>
            </a:r>
          </a:p>
          <a:p>
            <a:pPr marL="880110" lvl="1" indent="-514350">
              <a:buFont typeface="+mj-lt"/>
              <a:buAutoNum type="arabicPeriod"/>
            </a:pPr>
            <a:r>
              <a:rPr lang="sr-Latn-RS" dirty="0"/>
              <a:t>Restartovanje instrukcije</a:t>
            </a:r>
          </a:p>
          <a:p>
            <a:pPr marL="560070" indent="-514350"/>
            <a:r>
              <a:rPr lang="sr-Latn-RS" dirty="0"/>
              <a:t>Druga stavka je vremenski zahtevna</a:t>
            </a:r>
          </a:p>
          <a:p>
            <a:pPr marL="36576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10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Efikasnost virtuelne memorije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sr-Latn-RS" dirty="0"/>
                  <a:t>Ako je trajanje</a:t>
                </a:r>
              </a:p>
              <a:p>
                <a:pPr lvl="1"/>
                <a:r>
                  <a:rPr lang="sr-Latn-RS" dirty="0"/>
                  <a:t>Obrade greške stranice 8 ms</a:t>
                </a:r>
              </a:p>
              <a:p>
                <a:pPr lvl="1"/>
                <a:r>
                  <a:rPr lang="sr-Latn-RS" dirty="0"/>
                  <a:t>Pristupa memoriji 200 ns</a:t>
                </a:r>
              </a:p>
              <a:p>
                <a:r>
                  <a:rPr lang="sr-Latn-RS" dirty="0"/>
                  <a:t>Tada je prosečno efektivno vreme pristupa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/>
                        </a:rPr>
                        <m:t>𝑡</m:t>
                      </m:r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×200 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𝑛𝑠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 ×8 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𝑚𝑠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sr-Latn-RS" b="0" dirty="0">
                  <a:ea typeface="Cambria Math"/>
                </a:endParaRPr>
              </a:p>
              <a:p>
                <a:pPr marL="365760" lvl="1" indent="0">
                  <a:buNone/>
                </a:pPr>
                <a:r>
                  <a:rPr lang="sr-Latn-RS" dirty="0"/>
                  <a:t>	      </a:t>
                </a:r>
                <a14:m>
                  <m:oMath xmlns:m="http://schemas.openxmlformats.org/officeDocument/2006/math">
                    <m:r>
                      <a:rPr lang="sr-Latn-R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r-Latn-R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i="1">
                            <a:latin typeface="Cambria Math"/>
                          </a:rPr>
                          <m:t>1 −</m:t>
                        </m:r>
                        <m:r>
                          <a:rPr lang="sr-Latn-R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sr-Latn-RS" i="1">
                        <a:latin typeface="Cambria Math"/>
                        <a:ea typeface="Cambria Math"/>
                      </a:rPr>
                      <m:t>×200 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𝑛𝑠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+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 ×8,000,000 </m:t>
                    </m:r>
                    <m:r>
                      <a:rPr lang="sr-Latn-RS" b="0" i="1" smtClean="0">
                        <a:latin typeface="Cambria Math"/>
                        <a:ea typeface="Cambria Math"/>
                      </a:rPr>
                      <m:t>𝑛𝑠</m:t>
                    </m:r>
                  </m:oMath>
                </a14:m>
                <a:endParaRPr lang="sr-Latn-RS" b="0" dirty="0">
                  <a:ea typeface="Cambria Math"/>
                </a:endParaRPr>
              </a:p>
              <a:p>
                <a:pPr marL="365760" lvl="1" indent="0">
                  <a:buNone/>
                </a:pPr>
                <a:r>
                  <a:rPr lang="sr-Latn-RS" dirty="0"/>
                  <a:t>	      </a:t>
                </a:r>
                <a14:m>
                  <m:oMath xmlns:m="http://schemas.openxmlformats.org/officeDocument/2006/math">
                    <m:r>
                      <a:rPr lang="sr-Latn-RS">
                        <a:latin typeface="Cambria Math"/>
                      </a:rPr>
                      <m:t>=</m:t>
                    </m:r>
                    <m:r>
                      <a:rPr lang="sr-Latn-RS" b="0" i="1" smtClean="0">
                        <a:latin typeface="Cambria Math"/>
                      </a:rPr>
                      <m:t>200 </m:t>
                    </m:r>
                    <m:r>
                      <a:rPr lang="sr-Latn-RS" b="0" i="1" smtClean="0">
                        <a:latin typeface="Cambria Math"/>
                      </a:rPr>
                      <m:t>𝑛𝑠</m:t>
                    </m:r>
                    <m:r>
                      <a:rPr lang="sr-Latn-RS" b="0" i="1" smtClean="0">
                        <a:latin typeface="Cambria Math"/>
                      </a:rPr>
                      <m:t> + </m:t>
                    </m:r>
                    <m:r>
                      <a:rPr lang="sr-Latn-RS" b="0" i="1" smtClean="0">
                        <a:latin typeface="Cambria Math"/>
                      </a:rPr>
                      <m:t>𝑝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sr-Latn-RS" b="0" i="1" smtClean="0">
                        <a:latin typeface="Cambria Math"/>
                        <a:ea typeface="Cambria Math"/>
                      </a:rPr>
                      <m:t>7,999,800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𝑛𝑠</m:t>
                    </m:r>
                  </m:oMath>
                </a14:m>
                <a:endParaRPr lang="sr-Latn-RS" dirty="0"/>
              </a:p>
              <a:p>
                <a:r>
                  <a:rPr lang="sr-Latn-RS" dirty="0"/>
                  <a:t>Vreme pristupa je direktno proporcionalno učestalosti greške stranice</a:t>
                </a:r>
                <a:endParaRPr lang="en-GB" dirty="0"/>
              </a:p>
              <a:p>
                <a:pPr marL="36576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628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22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Efikasnost virtuelne memorije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r-Latn-RS" dirty="0"/>
                  <a:t>Ako je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/>
                      </a:rPr>
                      <m:t>𝑝</m:t>
                    </m:r>
                    <m:r>
                      <a:rPr lang="sr-Latn-RS" b="0" i="1" smtClean="0">
                        <a:latin typeface="Cambria Math"/>
                      </a:rPr>
                      <m:t>=0.001</m:t>
                    </m:r>
                  </m:oMath>
                </a14:m>
                <a:endParaRPr lang="sr-Latn-RS" b="0" dirty="0"/>
              </a:p>
              <a:p>
                <a:pPr lvl="1"/>
                <a:r>
                  <a:rPr lang="sr-Latn-RS" dirty="0"/>
                  <a:t>Jedno od hiljadu referenciranja izaziva grešku stranice</a:t>
                </a:r>
              </a:p>
              <a:p>
                <a:r>
                  <a:rPr lang="sr-Latn-RS" dirty="0"/>
                  <a:t>Tada je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/>
                      </a:rPr>
                      <m:t>𝑡</m:t>
                    </m:r>
                    <m:r>
                      <a:rPr lang="sr-Latn-RS" i="1">
                        <a:latin typeface="Cambria Math"/>
                      </a:rPr>
                      <m:t>=</m:t>
                    </m:r>
                    <m:r>
                      <a:rPr lang="sr-Latn-RS" b="0" i="1" smtClean="0">
                        <a:latin typeface="Cambria Math"/>
                      </a:rPr>
                      <m:t>8.2 </m:t>
                    </m:r>
                    <m:r>
                      <a:rPr lang="sr-Latn-RS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sr-Latn-RS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sr-Latn-RS" dirty="0"/>
              </a:p>
              <a:p>
                <a:r>
                  <a:rPr lang="sr-Latn-RS" dirty="0"/>
                  <a:t>To je usporenje od 40 puta u odnosu na vreme potrebno samo za pristup radnoj memoriji</a:t>
                </a:r>
              </a:p>
              <a:p>
                <a:r>
                  <a:rPr lang="sr-Latn-RS" dirty="0"/>
                  <a:t>Da bi usporenje bilo manje od 10%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/>
                        </a:rPr>
                        <m:t>220 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&gt;200+7,999,800 ×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sr-Latn-RS" b="0" i="1" dirty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:r>
                  <a:rPr lang="sr-Latn-RS" dirty="0"/>
                  <a:t>                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/>
                      </a:rPr>
                      <m:t>2</m:t>
                    </m:r>
                    <m:r>
                      <a:rPr lang="sr-Latn-RS" b="0" i="1" smtClean="0">
                        <a:latin typeface="Cambria Math"/>
                      </a:rPr>
                      <m:t>0</m:t>
                    </m:r>
                    <m:r>
                      <a:rPr lang="sr-Latn-RS" i="1">
                        <a:latin typeface="Cambria Math"/>
                      </a:rPr>
                      <m:t> 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&gt;7,999,800 ×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sr-Latn-RS" dirty="0">
                  <a:ea typeface="Cambria Math"/>
                </a:endParaRPr>
              </a:p>
              <a:p>
                <a:pPr marL="365760" lvl="1" indent="0">
                  <a:buNone/>
                </a:pPr>
                <a:r>
                  <a:rPr lang="sr-Latn-RS" b="0" dirty="0"/>
                  <a:t>                 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/>
                      </a:rPr>
                      <m:t>𝑝</m:t>
                    </m:r>
                    <m:r>
                      <a:rPr lang="sr-Latn-RS" i="1">
                        <a:latin typeface="Cambria Math"/>
                      </a:rPr>
                      <m:t> </m:t>
                    </m:r>
                    <m:r>
                      <a:rPr lang="sr-Latn-RS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sr-Latn-RS" b="0" i="1" smtClean="0">
                        <a:latin typeface="Cambria Math"/>
                        <a:ea typeface="Cambria Math"/>
                      </a:rPr>
                      <m:t>0.0000025</m:t>
                    </m:r>
                  </m:oMath>
                </a14:m>
                <a:endParaRPr lang="sr-Latn-RS" dirty="0"/>
              </a:p>
              <a:p>
                <a:pPr lvl="1"/>
                <a:r>
                  <a:rPr lang="sr-Latn-RS" dirty="0"/>
                  <a:t>Manje od jedno od 400000 referenciranja sme da izazove grešku stranice ako želimo dobre performanse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299" t="-1972" b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41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Brbljanje (</a:t>
            </a:r>
            <a:r>
              <a:rPr lang="sr-Latn-RS" i="1" dirty="0"/>
              <a:t>Thrashing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Kada sistem provodi najveći deo vremena razmenjujući delove između stvarne i virtuelne memorije umesto u izvršavanju instrukcija</a:t>
            </a:r>
            <a:endParaRPr lang="en-US" dirty="0"/>
          </a:p>
          <a:p>
            <a:r>
              <a:rPr lang="sr-Latn-RS" sz="3200" dirty="0"/>
              <a:t>Izbegavanje</a:t>
            </a:r>
            <a:r>
              <a:rPr lang="en-US" sz="3200" dirty="0"/>
              <a:t> </a:t>
            </a:r>
            <a:r>
              <a:rPr lang="en-US" sz="3200" dirty="0" err="1"/>
              <a:t>brbljanja</a:t>
            </a:r>
            <a:endParaRPr lang="sr-Latn-RS" sz="3200" dirty="0"/>
          </a:p>
          <a:p>
            <a:pPr marL="731520" lvl="2" indent="-457200"/>
            <a:r>
              <a:rPr lang="sr-Latn-RS" sz="2900" dirty="0"/>
              <a:t>OS izbacuje stranicu za koju utvrdi da je najmanja verovatnoća da će biti uskoro referencirana</a:t>
            </a:r>
          </a:p>
          <a:p>
            <a:pPr marL="731520" lvl="2" indent="-457200"/>
            <a:r>
              <a:rPr lang="sr-Latn-RS" sz="2900" dirty="0"/>
              <a:t>Predviđanje se vrši na osnovu nedavne istorije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7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D8DAD-4983-984A-89A1-44EA7F4F70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7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lokalnosti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Program i reference podataka unutar procesa teže da se grupišu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lokalnosti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/>
              <a:t>Tokom</a:t>
            </a:r>
            <a:r>
              <a:rPr lang="en-US" dirty="0"/>
              <a:t> du</a:t>
            </a:r>
            <a:r>
              <a:rPr lang="sr-Latn-RS" dirty="0"/>
              <a:t>žeg perioda menjaju se delovi procesa koji se koriste</a:t>
            </a:r>
          </a:p>
          <a:p>
            <a:pPr lvl="1"/>
            <a:r>
              <a:rPr lang="sr-Latn-RS" dirty="0"/>
              <a:t>U kratkom intervalu procesor uglavnom radi sa malim i ograničenim skupom adresa</a:t>
            </a:r>
          </a:p>
          <a:p>
            <a:pPr lvl="1"/>
            <a:r>
              <a:rPr lang="sr-Latn-RS" dirty="0"/>
              <a:t>Samo nekoliko delova procesa je potrebno u kratkom vremenskom periodu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62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Princip lokalnosti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Zašto postoji lokalnost u programima?</a:t>
            </a:r>
          </a:p>
          <a:p>
            <a:pPr marL="880110" lvl="1" indent="-514350">
              <a:buFont typeface="+mj-lt"/>
              <a:buAutoNum type="arabicPeriod"/>
            </a:pPr>
            <a:r>
              <a:rPr lang="sr-Latn-RS" dirty="0"/>
              <a:t>Izvršavanje programa je skoro uvek sekvencijalno</a:t>
            </a:r>
          </a:p>
          <a:p>
            <a:pPr marL="1154430" lvl="2" indent="-514350"/>
            <a:r>
              <a:rPr lang="sr-Latn-RS" dirty="0"/>
              <a:t>Naredna adresa je najčešće ona koja sledi trenutnoj</a:t>
            </a:r>
          </a:p>
          <a:p>
            <a:pPr marL="1154430" lvl="2" indent="-514350"/>
            <a:r>
              <a:rPr lang="sr-Latn-RS" dirty="0"/>
              <a:t>Izuzetak su grananja i pozivi funkcija</a:t>
            </a:r>
          </a:p>
          <a:p>
            <a:pPr marL="880110" lvl="1" indent="-514350">
              <a:buFont typeface="+mj-lt"/>
              <a:buAutoNum type="arabicPeriod"/>
            </a:pPr>
            <a:r>
              <a:rPr lang="sr-Latn-RS" dirty="0"/>
              <a:t>U kratkom periodu program lokalizovan na određenu funkciju</a:t>
            </a:r>
          </a:p>
          <a:p>
            <a:pPr marL="1154430" lvl="2" indent="-514350"/>
            <a:r>
              <a:rPr lang="sr-Latn-RS" dirty="0"/>
              <a:t>U funkciji se pristupa ograničenom skupu njenih parametara, lokalnih promenljivih i podskupa globalnih promenljvih</a:t>
            </a:r>
          </a:p>
          <a:p>
            <a:pPr marL="1154430" lvl="2" indent="-514350"/>
            <a:r>
              <a:rPr lang="sr-Latn-RS" dirty="0"/>
              <a:t>Retko u programu postoji dugačak uzastopan niz poziva funkcija</a:t>
            </a:r>
          </a:p>
          <a:p>
            <a:pPr marL="1154430" lvl="2" indent="-514350"/>
            <a:r>
              <a:rPr lang="sr-Latn-RS" dirty="0"/>
              <a:t>Uglavnom program ograničen na uzak nivo dubine poziva funkcija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956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Princip lokalnosti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Zašto postoji lokalnost u programima?</a:t>
            </a:r>
          </a:p>
          <a:p>
            <a:pPr marL="880110" lvl="1" indent="-514350">
              <a:buFont typeface="+mj-lt"/>
              <a:buAutoNum type="arabicPeriod" startAt="3"/>
            </a:pPr>
            <a:r>
              <a:rPr lang="sr-Latn-RS" dirty="0"/>
              <a:t>Zbog iterativnih delova koda</a:t>
            </a:r>
          </a:p>
          <a:p>
            <a:pPr marL="1154430" lvl="2" indent="-514350"/>
            <a:r>
              <a:rPr lang="sr-Latn-RS" dirty="0"/>
              <a:t>Petlje se uglavnom sastoje od malog broja instrukcija koje se ponavljaju mnogo puta</a:t>
            </a:r>
          </a:p>
          <a:p>
            <a:pPr marL="1154430" lvl="2" indent="-514350"/>
            <a:r>
              <a:rPr lang="sr-Latn-RS" dirty="0"/>
              <a:t>Obrada je ograničena na mali susedni deo adresa</a:t>
            </a:r>
          </a:p>
          <a:p>
            <a:pPr marL="880110" lvl="1" indent="-514350">
              <a:buFont typeface="+mj-lt"/>
              <a:buAutoNum type="arabicPeriod" startAt="4"/>
            </a:pPr>
            <a:r>
              <a:rPr lang="sr-Latn-RS" dirty="0"/>
              <a:t>Često se podaci čuvaju u strukturi koja čuva podatke u uzastopnim lokacijama</a:t>
            </a:r>
          </a:p>
          <a:p>
            <a:pPr marL="1154430" lvl="2" indent="-514350"/>
            <a:r>
              <a:rPr lang="sr-Latn-RS" dirty="0"/>
              <a:t>Podaci kojima se pristupa su blisko locirani</a:t>
            </a:r>
          </a:p>
          <a:p>
            <a:pPr marL="1154430" lvl="2" indent="-514350"/>
            <a:r>
              <a:rPr lang="sr-Latn-RS" dirty="0"/>
              <a:t>Npr. rad sa nizovima</a:t>
            </a:r>
          </a:p>
          <a:p>
            <a:pPr marL="1154430" lvl="2" indent="-514350"/>
            <a:endParaRPr lang="sr-Latn-RS" dirty="0"/>
          </a:p>
          <a:p>
            <a:pPr marL="1154430" lvl="2" indent="-514350"/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0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Princip lokalnosti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Zato što postoji lokalnost, moguće je napraviti pretpostavku koji delovi procesa će biti potrebni uskoro i tako izbeći brbljanje</a:t>
            </a:r>
            <a:endParaRPr lang="en-US" dirty="0"/>
          </a:p>
          <a:p>
            <a:r>
              <a:rPr lang="sr-Latn-RS" dirty="0"/>
              <a:t>Zbog principa lokalnosti, virtuelna memorija je efikasna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Podrška za virtuelnu memoriju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/>
              <a:t>Hardverska</a:t>
            </a:r>
          </a:p>
          <a:p>
            <a:pPr lvl="1"/>
            <a:r>
              <a:rPr lang="sr-Latn-RS" dirty="0"/>
              <a:t>Hardver procesora mora da podrži adresiranje stranica/segmenata</a:t>
            </a:r>
          </a:p>
          <a:p>
            <a:r>
              <a:rPr lang="sr-Latn-RS" dirty="0"/>
              <a:t>Softverska</a:t>
            </a:r>
          </a:p>
          <a:p>
            <a:pPr lvl="1"/>
            <a:r>
              <a:rPr lang="sr-Latn-RS" dirty="0"/>
              <a:t>OS mora da pomera stranice/segmente između glavne i sekundarne memorije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9935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0400"/>
            <a:ext cx="4962526" cy="33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Straničenje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648200"/>
          </a:xfrm>
        </p:spPr>
        <p:txBody>
          <a:bodyPr>
            <a:normAutofit/>
          </a:bodyPr>
          <a:lstStyle/>
          <a:p>
            <a:r>
              <a:rPr lang="sr-Latn-RS" dirty="0"/>
              <a:t>Proces je podeljen na stranice</a:t>
            </a:r>
          </a:p>
          <a:p>
            <a:pPr lvl="1"/>
            <a:r>
              <a:rPr lang="sr-Latn-RS" dirty="0"/>
              <a:t>Sve stranice su smeštene na disku</a:t>
            </a:r>
          </a:p>
          <a:p>
            <a:pPr lvl="1"/>
            <a:r>
              <a:rPr lang="sr-Latn-RS" dirty="0"/>
              <a:t>Deo stranica je u glavnoj memoriji</a:t>
            </a:r>
            <a:endParaRPr lang="en-US" dirty="0"/>
          </a:p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stranica</a:t>
            </a:r>
            <a:endParaRPr lang="en-US" dirty="0"/>
          </a:p>
          <a:p>
            <a:pPr lvl="1"/>
            <a:r>
              <a:rPr lang="sr-Latn-RS" dirty="0"/>
              <a:t>E</a:t>
            </a:r>
            <a:r>
              <a:rPr lang="en-US" dirty="0" err="1"/>
              <a:t>videncija</a:t>
            </a:r>
            <a:r>
              <a:rPr lang="en-US" dirty="0"/>
              <a:t> u </a:t>
            </a:r>
            <a:r>
              <a:rPr lang="en-US" dirty="0" err="1"/>
              <a:t>koji</a:t>
            </a:r>
            <a:r>
              <a:rPr lang="sr-Latn-RS" dirty="0"/>
              <a:t>m </a:t>
            </a:r>
          </a:p>
          <a:p>
            <a:pPr marL="365760" lvl="1" indent="0">
              <a:buNone/>
            </a:pPr>
            <a:r>
              <a:rPr lang="sr-Latn-RS" dirty="0"/>
              <a:t> </a:t>
            </a:r>
            <a:r>
              <a:rPr lang="en-US" dirty="0" err="1"/>
              <a:t>okvirima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</a:t>
            </a:r>
            <a:endParaRPr lang="sr-Latn-RS" dirty="0"/>
          </a:p>
          <a:p>
            <a:pPr marL="365760" lvl="1" indent="0">
              <a:buNone/>
            </a:pPr>
            <a:r>
              <a:rPr lang="sr-Latn-RS" dirty="0"/>
              <a:t> </a:t>
            </a:r>
            <a:r>
              <a:rPr lang="en-US" dirty="0" err="1"/>
              <a:t>sme</a:t>
            </a:r>
            <a:r>
              <a:rPr lang="sr-Latn-RS" dirty="0"/>
              <a:t>š</a:t>
            </a:r>
            <a:r>
              <a:rPr lang="en-US" dirty="0" err="1"/>
              <a:t>tene</a:t>
            </a:r>
            <a:endParaRPr lang="sr-Latn-RS" dirty="0"/>
          </a:p>
          <a:p>
            <a:pPr lvl="1"/>
            <a:r>
              <a:rPr lang="sr-Latn-RS" dirty="0"/>
              <a:t>Svaki proces ima </a:t>
            </a:r>
          </a:p>
          <a:p>
            <a:pPr marL="365760" lvl="1" indent="0">
              <a:buNone/>
            </a:pPr>
            <a:r>
              <a:rPr lang="sr-Latn-RS" dirty="0"/>
              <a:t> svoju</a:t>
            </a:r>
          </a:p>
        </p:txBody>
      </p:sp>
    </p:spTree>
    <p:extLst>
      <p:ext uri="{BB962C8B-B14F-4D97-AF65-F5344CB8AC3E}">
        <p14:creationId xmlns:p14="http://schemas.microsoft.com/office/powerpoint/2010/main" val="423388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Stavka tabele stranica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Podaci potrebn</a:t>
            </a:r>
            <a:r>
              <a:rPr lang="en-US" dirty="0" err="1"/>
              <a:t>i</a:t>
            </a:r>
            <a:r>
              <a:rPr lang="sr-Latn-RS" dirty="0"/>
              <a:t> za evidenciju stranice</a:t>
            </a:r>
          </a:p>
          <a:p>
            <a:pPr lvl="1"/>
            <a:r>
              <a:rPr lang="sr-Latn-RS" dirty="0"/>
              <a:t>Broj okvira ako je stranica u glavnoj memoriji</a:t>
            </a:r>
          </a:p>
          <a:p>
            <a:pPr lvl="1"/>
            <a:r>
              <a:rPr lang="sr-Latn-RS" sz="2800" dirty="0"/>
              <a:t>P – da li je stranica prisutna u memoriji</a:t>
            </a:r>
          </a:p>
          <a:p>
            <a:pPr lvl="1"/>
            <a:r>
              <a:rPr lang="sr-Latn-RS" sz="2800" dirty="0"/>
              <a:t>M – da li je stranica menjana otkako je učitana u glavnu memoriju. Ako jeste, potrebno je pre izbacivanja upisati izmenu na disk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sr-Latn-RS" dirty="0"/>
          </a:p>
          <a:p>
            <a:endParaRPr lang="en-US" dirty="0"/>
          </a:p>
          <a:p>
            <a:pPr lvl="1"/>
            <a:endParaRPr lang="sr-Latn-RS" dirty="0"/>
          </a:p>
          <a:p>
            <a:endParaRPr lang="en-GB" dirty="0"/>
          </a:p>
        </p:txBody>
      </p:sp>
      <p:pic>
        <p:nvPicPr>
          <p:cNvPr id="4" name="Content Placeholder 3" descr="Fig08_02a.gif"/>
          <p:cNvPicPr>
            <a:picLocks noGrp="1" noChangeAspect="1"/>
          </p:cNvPicPr>
          <p:nvPr/>
        </p:nvPicPr>
        <p:blipFill rotWithShape="1">
          <a:blip r:embed="rId2"/>
          <a:srcRect r="9430" b="25419"/>
          <a:stretch/>
        </p:blipFill>
        <p:spPr bwMode="auto">
          <a:xfrm>
            <a:off x="2514599" y="4572000"/>
            <a:ext cx="4650749" cy="211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5167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tabele stranica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Pri izvršavanju procesa, najčešće se početna adresa tabele stranica drži u registru</a:t>
            </a:r>
          </a:p>
          <a:p>
            <a:pPr lvl="1"/>
            <a:r>
              <a:rPr lang="sr-Latn-RS" dirty="0"/>
              <a:t>Ova adresa se čuva u upravljačkom bloku procesa</a:t>
            </a:r>
          </a:p>
          <a:p>
            <a:pPr lvl="1"/>
            <a:r>
              <a:rPr lang="sr-Latn-RS" dirty="0"/>
              <a:t>Pri komutaciji se ubacuje u procesorski registar</a:t>
            </a:r>
          </a:p>
          <a:p>
            <a:r>
              <a:rPr lang="sr-Latn-RS" dirty="0"/>
              <a:t>Broj stranice iz virtuelne adrese se koristi za indeksiranje tabele stranica i preuzimanje broja okvira</a:t>
            </a:r>
          </a:p>
          <a:p>
            <a:r>
              <a:rPr lang="sr-Latn-RS" dirty="0"/>
              <a:t>Broj okvira se kombinuje sa brojem pomeraja za dobijanje fizičke adrese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8590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Adresiranje sa virtuelnom memorijom</a:t>
            </a:r>
            <a:endParaRPr lang="en-US" dirty="0"/>
          </a:p>
        </p:txBody>
      </p:sp>
      <p:pic>
        <p:nvPicPr>
          <p:cNvPr id="4" name="Content Placeholder 3" descr="Fig08_03.gif"/>
          <p:cNvPicPr>
            <a:picLocks noGrp="1" noChangeAspect="1"/>
          </p:cNvPicPr>
          <p:nvPr/>
        </p:nvPicPr>
        <p:blipFill rotWithShape="1">
          <a:blip r:embed="rId2"/>
          <a:srcRect b="12413"/>
          <a:stretch/>
        </p:blipFill>
        <p:spPr bwMode="auto">
          <a:xfrm>
            <a:off x="902473" y="1524000"/>
            <a:ext cx="7541202" cy="492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81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Karakteristike</a:t>
            </a:r>
            <a:r>
              <a:rPr lang="en-US" sz="3600" dirty="0"/>
              <a:t> </a:t>
            </a:r>
            <a:r>
              <a:rPr lang="en-US" sz="3600" dirty="0" err="1"/>
              <a:t>upravljanja</a:t>
            </a:r>
            <a:r>
              <a:rPr lang="en-US" sz="3600" dirty="0"/>
              <a:t> </a:t>
            </a:r>
            <a:r>
              <a:rPr lang="en-US" sz="3600" dirty="0" err="1"/>
              <a:t>memorijom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err="1"/>
              <a:t>Memorijske</a:t>
            </a:r>
            <a:r>
              <a:rPr lang="en-US" dirty="0"/>
              <a:t> reference </a:t>
            </a:r>
            <a:r>
              <a:rPr lang="sr-Latn-RS" dirty="0"/>
              <a:t>su logičke adrese koje </a:t>
            </a:r>
            <a:r>
              <a:rPr lang="en-US" dirty="0"/>
              <a:t>se </a:t>
            </a:r>
            <a:r>
              <a:rPr lang="en-US" dirty="0" err="1"/>
              <a:t>dinami</a:t>
            </a:r>
            <a:r>
              <a:rPr lang="sr-Latn-RS" dirty="0"/>
              <a:t>čki prevode u fizičke adrese</a:t>
            </a:r>
            <a:r>
              <a:rPr lang="en-US" dirty="0"/>
              <a:t> </a:t>
            </a:r>
            <a:r>
              <a:rPr lang="sr-Latn-RS" dirty="0"/>
              <a:t>u toku izvršavanja</a:t>
            </a:r>
            <a:endParaRPr lang="en-US" dirty="0"/>
          </a:p>
          <a:p>
            <a:pPr lvl="1"/>
            <a:r>
              <a:rPr lang="sr-Latn-RS" dirty="0"/>
              <a:t>Proces može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sr-Latn-RS" dirty="0"/>
              <a:t>ubacivan i izbacivan u/iz glavne memorije u toku izvršavanja </a:t>
            </a:r>
          </a:p>
          <a:p>
            <a:pPr lvl="1"/>
            <a:r>
              <a:rPr lang="sr-Latn-RS" dirty="0"/>
              <a:t>Svaki put može biti smešten u različit deo memorije</a:t>
            </a:r>
          </a:p>
          <a:p>
            <a:r>
              <a:rPr lang="sr-Latn-RS" dirty="0"/>
              <a:t>Proces se može izdeliti na manje delove koji ne moraju zauzimati uzastopne lokacije u memoriji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51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</a:t>
            </a:r>
            <a:r>
              <a:rPr lang="en-US" dirty="0" err="1"/>
              <a:t>Bafer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virtuelna</a:t>
            </a:r>
            <a:r>
              <a:rPr lang="en-US" dirty="0"/>
              <a:t> </a:t>
            </a:r>
            <a:r>
              <a:rPr lang="en-US" dirty="0" err="1"/>
              <a:t>memorija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referenciranju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trebaju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memoriji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Jedan</a:t>
            </a:r>
            <a:r>
              <a:rPr lang="en-US" dirty="0"/>
              <a:t> da se </a:t>
            </a:r>
            <a:r>
              <a:rPr lang="en-US" dirty="0" err="1"/>
              <a:t>preuzme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stranica</a:t>
            </a:r>
            <a:endParaRPr lang="en-US" dirty="0"/>
          </a:p>
          <a:p>
            <a:pPr lvl="1"/>
            <a:r>
              <a:rPr lang="en-US" dirty="0" err="1"/>
              <a:t>Jedan</a:t>
            </a:r>
            <a:r>
              <a:rPr lang="en-US" dirty="0"/>
              <a:t> da se pro</a:t>
            </a:r>
            <a:r>
              <a:rPr lang="sr-Latn-RS" dirty="0"/>
              <a:t>čita vrednost sa izračunate fizičke adrese</a:t>
            </a:r>
            <a:endParaRPr lang="en-US" dirty="0"/>
          </a:p>
          <a:p>
            <a:r>
              <a:rPr lang="sr-Latn-RS" dirty="0"/>
              <a:t>Da bi se prevazišao ovaj problem koristi se specijalni brzi keš za stavke tabele stranica</a:t>
            </a:r>
          </a:p>
          <a:p>
            <a:pPr lvl="1"/>
            <a:r>
              <a:rPr lang="sr-Latn-RS" dirty="0"/>
              <a:t>Zove se </a:t>
            </a:r>
            <a:r>
              <a:rPr lang="en-US" dirty="0"/>
              <a:t>Translation </a:t>
            </a:r>
            <a:r>
              <a:rPr lang="en-US" dirty="0" err="1"/>
              <a:t>Lookaside</a:t>
            </a:r>
            <a:r>
              <a:rPr lang="en-US" dirty="0"/>
              <a:t> Buffer (TLB)</a:t>
            </a:r>
          </a:p>
          <a:p>
            <a:pPr lvl="1"/>
            <a:r>
              <a:rPr lang="sr-Latn-RS" dirty="0"/>
              <a:t>Sadrži stavke tabele stranica koje su najskorije korišćene</a:t>
            </a:r>
          </a:p>
          <a:p>
            <a:pPr lvl="1"/>
            <a:r>
              <a:rPr lang="sr-Latn-RS" dirty="0"/>
              <a:t>U savremenim procesorima najčešće postoji više nivoa TLB</a:t>
            </a:r>
          </a:p>
          <a:p>
            <a:pPr lvl="2"/>
            <a:r>
              <a:rPr lang="sr-Latn-RS" dirty="0"/>
              <a:t>Hijerarhijski organizovani po veličini i brzini</a:t>
            </a:r>
          </a:p>
          <a:p>
            <a:pPr lvl="2"/>
            <a:r>
              <a:rPr lang="sr-Latn-RS" dirty="0"/>
              <a:t>Svaki sledeći nivo veći, ali sporiji</a:t>
            </a:r>
          </a:p>
          <a:p>
            <a:pPr lvl="1"/>
            <a:r>
              <a:rPr lang="sr-Latn-RS" dirty="0"/>
              <a:t>Obično postoje odvojeni TLB za adrese koje se odnose na instrukcije i one koje se odnose na podatke</a:t>
            </a:r>
          </a:p>
        </p:txBody>
      </p:sp>
    </p:spTree>
    <p:extLst>
      <p:ext uri="{BB962C8B-B14F-4D97-AF65-F5344CB8AC3E}">
        <p14:creationId xmlns:p14="http://schemas.microsoft.com/office/powerpoint/2010/main" val="49177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Referenciranje uz korišćenje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 referenciranju na osnovu virtuelne adrese</a:t>
            </a:r>
            <a:r>
              <a:rPr lang="en-US" dirty="0"/>
              <a:t> </a:t>
            </a:r>
          </a:p>
          <a:p>
            <a:pPr lvl="1"/>
            <a:r>
              <a:rPr lang="sr-Latn-RS" dirty="0"/>
              <a:t>procesor najpre proverava TLB </a:t>
            </a:r>
            <a:endParaRPr lang="en-US" dirty="0"/>
          </a:p>
          <a:p>
            <a:r>
              <a:rPr lang="sr-Latn-RS" dirty="0"/>
              <a:t>Ako se stavka za referenciranu stranicu nalazi u TLB</a:t>
            </a:r>
          </a:p>
          <a:p>
            <a:pPr lvl="1"/>
            <a:r>
              <a:rPr lang="sr-Latn-RS" dirty="0"/>
              <a:t>preuzima se broj okvira i formira stvarna adresa</a:t>
            </a:r>
          </a:p>
          <a:p>
            <a:r>
              <a:rPr lang="sr-Latn-RS" dirty="0"/>
              <a:t>Ako se stavka za referenciranu stranicu ne nalazi u TLB</a:t>
            </a:r>
          </a:p>
          <a:p>
            <a:pPr lvl="1"/>
            <a:r>
              <a:rPr lang="sr-Latn-RS" dirty="0"/>
              <a:t>pristupa se stavci u tabeli stranica</a:t>
            </a:r>
          </a:p>
        </p:txBody>
      </p:sp>
    </p:spTree>
    <p:extLst>
      <p:ext uri="{BB962C8B-B14F-4D97-AF65-F5344CB8AC3E}">
        <p14:creationId xmlns:p14="http://schemas.microsoft.com/office/powerpoint/2010/main" val="130150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Referenciranje uz korišćenje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Proverava se da li je stranica u glavnoj memoriji</a:t>
            </a:r>
          </a:p>
          <a:p>
            <a:pPr lvl="1"/>
            <a:r>
              <a:rPr lang="sr-Latn-RS" dirty="0"/>
              <a:t>Ako nije, generiše se greška stranice (</a:t>
            </a:r>
            <a:r>
              <a:rPr lang="sr-Latn-RS" i="1" dirty="0"/>
              <a:t>page fault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OS je zadužen da prebaci stranicu iz spoljne u radnu memoriju i da ažurira tabelu stranica</a:t>
            </a:r>
          </a:p>
          <a:p>
            <a:r>
              <a:rPr lang="sr-Latn-RS" dirty="0"/>
              <a:t>TLB se ažurira da uključi referenciranu stavku tabele stranica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5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Referenciranje uz korišćenje TLB</a:t>
            </a:r>
            <a:endParaRPr lang="en-US" dirty="0"/>
          </a:p>
        </p:txBody>
      </p:sp>
      <p:pic>
        <p:nvPicPr>
          <p:cNvPr id="4" name="Content Placeholder 3" descr="Fig08_07.gif"/>
          <p:cNvPicPr>
            <a:picLocks noGrp="1" noChangeAspect="1"/>
          </p:cNvPicPr>
          <p:nvPr/>
        </p:nvPicPr>
        <p:blipFill rotWithShape="1">
          <a:blip r:embed="rId2"/>
          <a:srcRect b="10264"/>
          <a:stretch/>
        </p:blipFill>
        <p:spPr bwMode="auto">
          <a:xfrm>
            <a:off x="914400" y="1600199"/>
            <a:ext cx="7480992" cy="491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733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TLB – asocijativno preslikavanje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TLB sadrži samo neke od stavki tabele stranica</a:t>
            </a:r>
          </a:p>
          <a:p>
            <a:pPr lvl="1"/>
            <a:r>
              <a:rPr lang="sr-Latn-RS" dirty="0"/>
              <a:t>ne može se stavka jednostavno pronaći indeksiranjem na osnovu broja stranice</a:t>
            </a:r>
          </a:p>
          <a:p>
            <a:pPr lvl="1"/>
            <a:r>
              <a:rPr lang="sr-Latn-RS" dirty="0"/>
              <a:t>stavka TLB mora da sadrži broj stranice i kompletnu stavku tabele stranica</a:t>
            </a:r>
          </a:p>
          <a:p>
            <a:r>
              <a:rPr lang="sr-Latn-RS" dirty="0"/>
              <a:t>Procesor može istovremeno da ispita više stavki TLB da pronađe odgovarajuću stranicu</a:t>
            </a:r>
          </a:p>
          <a:p>
            <a:pPr lvl="1"/>
            <a:r>
              <a:rPr lang="sr-Latn-RS" dirty="0"/>
              <a:t>ova tehnika se zove asocijativno preslikavanje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91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TLB asocijativno preslikavanje</a:t>
            </a:r>
            <a:endParaRPr lang="en-US" dirty="0"/>
          </a:p>
        </p:txBody>
      </p:sp>
      <p:pic>
        <p:nvPicPr>
          <p:cNvPr id="4" name="Content Placeholder 3" descr="Fig08_09.gif"/>
          <p:cNvPicPr>
            <a:picLocks noGrp="1" noChangeAspect="1"/>
          </p:cNvPicPr>
          <p:nvPr/>
        </p:nvPicPr>
        <p:blipFill rotWithShape="1">
          <a:blip r:embed="rId2"/>
          <a:srcRect b="25722"/>
          <a:stretch/>
        </p:blipFill>
        <p:spPr bwMode="auto">
          <a:xfrm>
            <a:off x="914399" y="1828800"/>
            <a:ext cx="7678545" cy="405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15452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Direktno preslikavanje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5193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Asocijativno preslikavanje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753672" y="5585790"/>
            <a:ext cx="4035552" cy="1219200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/>
              <a:t>N mogućih lokacija u kojima može biti tražena stavka</a:t>
            </a:r>
          </a:p>
          <a:p>
            <a:r>
              <a:rPr lang="sr-Latn-RS" dirty="0"/>
              <a:t>Zavisno od procesora, N može biti od 1 do cele veličine TLB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Stavke TLB bafera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Stavke u TLB baferu </a:t>
            </a:r>
          </a:p>
          <a:p>
            <a:pPr lvl="1"/>
            <a:r>
              <a:rPr lang="sr-Latn-RS" dirty="0"/>
              <a:t>mogu da se odnose na sve procese u sistemu</a:t>
            </a:r>
          </a:p>
          <a:p>
            <a:pPr lvl="1"/>
            <a:r>
              <a:rPr lang="sr-Latn-RS" dirty="0"/>
              <a:t>da sadrže podatke o stranicama aktivnog procesa</a:t>
            </a:r>
          </a:p>
          <a:p>
            <a:r>
              <a:rPr lang="sr-Latn-RS" dirty="0"/>
              <a:t>Ako se stavke odnose na različite procese</a:t>
            </a:r>
          </a:p>
          <a:p>
            <a:pPr lvl="1"/>
            <a:r>
              <a:rPr lang="sr-Latn-RS" dirty="0"/>
              <a:t>U svakoj stavci je potrebna informacija na koji se proces odnosi</a:t>
            </a:r>
          </a:p>
          <a:p>
            <a:pPr lvl="1"/>
            <a:r>
              <a:rPr lang="sr-Latn-RS" dirty="0"/>
              <a:t>Pri referenciranju, pronalaženje je uspešno samo ako se nađe stavka koja se odnosi na referenciranu stranicu konkretnog procesa</a:t>
            </a:r>
          </a:p>
          <a:p>
            <a:r>
              <a:rPr lang="sr-Latn-RS" dirty="0"/>
              <a:t>Ako TLB ne podržava stavke koje se odnose na različite procese</a:t>
            </a:r>
          </a:p>
          <a:p>
            <a:pPr lvl="1"/>
            <a:r>
              <a:rPr lang="sr-Latn-RS" dirty="0"/>
              <a:t>Pri komutaciji procesa mora se TLB isprazniti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449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TLB bafer – procenat pogodaka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Procenat pogodaka – koji deo ukupnih referenciranja stranica se pronađe u TLB baferu</a:t>
            </a:r>
          </a:p>
          <a:p>
            <a:r>
              <a:rPr lang="sr-Latn-RS" dirty="0"/>
              <a:t>Cilj je ostvariti što veći procenat pogodaka</a:t>
            </a:r>
          </a:p>
          <a:p>
            <a:pPr lvl="1"/>
            <a:r>
              <a:rPr lang="sr-Latn-RS" dirty="0"/>
              <a:t>Tada nije potrebno pristupati tabeli stranica</a:t>
            </a:r>
          </a:p>
          <a:p>
            <a:pPr lvl="1"/>
            <a:r>
              <a:rPr lang="sr-Latn-RS" dirty="0"/>
              <a:t>Time se ubrzava pristup referenciranoj adresi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72317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 pristupa memoriji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sr-Latn-RS" dirty="0"/>
                  <a:t>Efektivno vreme pristupa memoriji</a:t>
                </a:r>
              </a:p>
              <a:p>
                <a:pPr lvl="1"/>
                <a:r>
                  <a:rPr lang="sr-Latn-RS" dirty="0"/>
                  <a:t>Ukupno vreme potrebno da se pročita/upiše podatak u memoriju</a:t>
                </a:r>
              </a:p>
              <a:p>
                <a:pPr lvl="1"/>
                <a:r>
                  <a:rPr lang="sr-Latn-RS" dirty="0"/>
                  <a:t>Vreme uključuje pristup tabeli stranica i traženoj memorijskoj lokaciji</a:t>
                </a:r>
              </a:p>
              <a:p>
                <a:r>
                  <a:rPr lang="sr-Latn-RS" dirty="0"/>
                  <a:t>Primer</a:t>
                </a:r>
              </a:p>
              <a:p>
                <a:pPr lvl="1"/>
                <a:r>
                  <a:rPr lang="sr-Latn-RS" dirty="0"/>
                  <a:t>100 ns za pristup radnoj memoriji</a:t>
                </a:r>
              </a:p>
              <a:p>
                <a:pPr lvl="1"/>
                <a:r>
                  <a:rPr lang="sr-Latn-RS" dirty="0"/>
                  <a:t>Ako se stranica ne pronađe u TLB, efektivno vreme pristupa je 200 ns </a:t>
                </a:r>
              </a:p>
              <a:p>
                <a:pPr lvl="1"/>
                <a:r>
                  <a:rPr lang="sr-Latn-RS" dirty="0"/>
                  <a:t>100 ns za pristup tabeli stranica i 100 ns za pristup traženoj lokaciji</a:t>
                </a:r>
              </a:p>
              <a:p>
                <a:r>
                  <a:rPr lang="sr-Latn-RS" dirty="0"/>
                  <a:t>Prosečno efektivno vreme pristupa</a:t>
                </a:r>
              </a:p>
              <a:p>
                <a:pPr lvl="1"/>
                <a:r>
                  <a:rPr lang="sr-Latn-RS" dirty="0"/>
                  <a:t>Uzima u obzir procenat pogodaka</a:t>
                </a:r>
              </a:p>
              <a:p>
                <a:pPr lvl="1"/>
                <a:r>
                  <a:rPr lang="sr-Latn-RS" dirty="0"/>
                  <a:t>Ako je procenat pogodaka 80% i 100 ns vreme pristupa memoriji</a:t>
                </a: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/>
                        </a:rPr>
                        <m:t>𝑡</m:t>
                      </m:r>
                      <m:r>
                        <a:rPr lang="sr-Latn-RS" i="1" smtClean="0">
                          <a:latin typeface="Cambria Math"/>
                        </a:rPr>
                        <m:t>=</m:t>
                      </m:r>
                      <m:r>
                        <a:rPr lang="sr-Latn-RS" b="0" i="1" smtClean="0">
                          <a:latin typeface="Cambria Math"/>
                        </a:rPr>
                        <m:t>0.80 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×100+0.20 ×200=120 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𝑛𝑠</m:t>
                      </m:r>
                    </m:oMath>
                  </m:oMathPara>
                </a14:m>
                <a:endParaRPr lang="sr-Latn-RS" dirty="0"/>
              </a:p>
              <a:p>
                <a:pPr lvl="1"/>
                <a:endParaRPr lang="sr-Latn-R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>
                <a:blip r:embed="rId2"/>
                <a:stretch>
                  <a:fillRect l="-75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840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Tabela stranica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Tabela stranica može da bude prevelika da bi se čuvala u glavnoj memoriji</a:t>
            </a:r>
          </a:p>
          <a:p>
            <a:r>
              <a:rPr lang="sr-Latn-RS" dirty="0"/>
              <a:t>Jedna varijanta rešenja je smeštanje tabele stranica u virtuelnu memoriju</a:t>
            </a:r>
          </a:p>
          <a:p>
            <a:pPr lvl="1"/>
            <a:r>
              <a:rPr lang="sr-Latn-RS" dirty="0"/>
              <a:t>tabela stranica se deli u stranice</a:t>
            </a:r>
          </a:p>
          <a:p>
            <a:r>
              <a:rPr lang="sr-Latn-RS" dirty="0"/>
              <a:t>Pri izvršavanju procesa deo tabele stranica mora da bude u glavnoj memoriji</a:t>
            </a:r>
          </a:p>
          <a:p>
            <a:pPr lvl="1"/>
            <a:r>
              <a:rPr lang="sr-Latn-RS" dirty="0"/>
              <a:t>potrebno je pristupiti stavci koja se odnosi na stranicu koja se trenutno referencira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2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Karakteristike</a:t>
            </a:r>
            <a:r>
              <a:rPr lang="en-US" sz="3600" dirty="0"/>
              <a:t> </a:t>
            </a:r>
            <a:r>
              <a:rPr lang="en-US" sz="3600" dirty="0" err="1"/>
              <a:t>upravljanja</a:t>
            </a:r>
            <a:r>
              <a:rPr lang="en-US" sz="3600" dirty="0"/>
              <a:t> </a:t>
            </a:r>
            <a:r>
              <a:rPr lang="en-US" sz="3600" dirty="0" err="1"/>
              <a:t>memorijom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Ako su </a:t>
            </a:r>
            <a:r>
              <a:rPr lang="sr-Latn-RS" b="1" dirty="0"/>
              <a:t>obe </a:t>
            </a:r>
            <a:r>
              <a:rPr lang="sr-Latn-RS" dirty="0"/>
              <a:t>karakteristike prisutne</a:t>
            </a:r>
            <a:r>
              <a:rPr lang="en-NZ" dirty="0"/>
              <a:t> </a:t>
            </a:r>
          </a:p>
          <a:p>
            <a:pPr lvl="1"/>
            <a:r>
              <a:rPr lang="sr-Latn-RS" dirty="0"/>
              <a:t>Tada nije neophodno da svi delovi procesa istovremeno budu u glavnoj memoriji u toku izvršavanja</a:t>
            </a:r>
          </a:p>
          <a:p>
            <a:pPr lvl="1"/>
            <a:r>
              <a:rPr lang="sr-Latn-RS" dirty="0"/>
              <a:t>Ne koriste se svi delovi procesa uvek i jednako često</a:t>
            </a:r>
          </a:p>
          <a:p>
            <a:pPr lvl="1"/>
            <a:r>
              <a:rPr lang="sr-Latn-RS" dirty="0"/>
              <a:t>Nema razloga da delovi koji nisu u upotrebi</a:t>
            </a:r>
            <a:r>
              <a:rPr lang="en-US" dirty="0"/>
              <a:t> </a:t>
            </a:r>
            <a:r>
              <a:rPr lang="sr-Latn-RS" dirty="0"/>
              <a:t>zauzimaju memoriju </a:t>
            </a:r>
          </a:p>
        </p:txBody>
      </p:sp>
    </p:spTree>
    <p:extLst>
      <p:ext uri="{BB962C8B-B14F-4D97-AF65-F5344CB8AC3E}">
        <p14:creationId xmlns:p14="http://schemas.microsoft.com/office/powerpoint/2010/main" val="2737099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Hijerarhijska tabela stranica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Druga varijanta za prevelike tabele stranica</a:t>
            </a:r>
          </a:p>
          <a:p>
            <a:r>
              <a:rPr lang="sr-Latn-RS" dirty="0"/>
              <a:t>Mala osnovna tabela stranica</a:t>
            </a:r>
          </a:p>
          <a:p>
            <a:r>
              <a:rPr lang="sr-Latn-RS" dirty="0"/>
              <a:t>Stavke te  tabele stranica pokazuju na stranicu u drugoj tabeli stranica</a:t>
            </a:r>
          </a:p>
          <a:p>
            <a:r>
              <a:rPr lang="sr-Latn-RS" dirty="0"/>
              <a:t>U toj drugoj tabeli stranica su podaci o stranicama procesa</a:t>
            </a:r>
          </a:p>
          <a:p>
            <a:r>
              <a:rPr lang="sr-Latn-RS" dirty="0"/>
              <a:t>Može se tako realizovati u N nivoa</a:t>
            </a:r>
          </a:p>
          <a:p>
            <a:pPr lvl="1"/>
            <a:r>
              <a:rPr lang="sr-Latn-RS" dirty="0"/>
              <a:t>Tabele stranica na svim nivoima se čuvaju u radnoj memoriji</a:t>
            </a:r>
          </a:p>
          <a:p>
            <a:pPr lvl="1"/>
            <a:r>
              <a:rPr lang="sr-Latn-RS" dirty="0"/>
              <a:t>Najčešće ima 3 nivoa</a:t>
            </a:r>
          </a:p>
        </p:txBody>
      </p:sp>
    </p:spTree>
    <p:extLst>
      <p:ext uri="{BB962C8B-B14F-4D97-AF65-F5344CB8AC3E}">
        <p14:creationId xmlns:p14="http://schemas.microsoft.com/office/powerpoint/2010/main" val="744561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Hijerarhijska tabela stranica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OS ne kreira sve delove tabela stranica na nižim nivoima</a:t>
            </a:r>
          </a:p>
          <a:p>
            <a:pPr lvl="1"/>
            <a:r>
              <a:rPr lang="sr-Latn-RS" dirty="0"/>
              <a:t>Npr. ne kreiraju se stavke tabele stranica za stranice iz heap memorije koje se ne koriste</a:t>
            </a:r>
          </a:p>
          <a:p>
            <a:pPr lvl="1"/>
            <a:r>
              <a:rPr lang="sr-Latn-RS" dirty="0"/>
              <a:t>Na ovaj način se troši manje radne memorije u odnosu na klasičnu tabelu stranica u jednom nivou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472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Hijerarhijska tabela stranica u 2 nivoa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44958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1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Hijerarhijska tabela stranica u 2 nivoa</a:t>
            </a:r>
            <a:endParaRPr lang="en-US" sz="3600" dirty="0"/>
          </a:p>
        </p:txBody>
      </p:sp>
      <p:pic>
        <p:nvPicPr>
          <p:cNvPr id="4" name="Content Placeholder 3" descr="Fig08_05.gif"/>
          <p:cNvPicPr>
            <a:picLocks noGrp="1" noChangeAspect="1"/>
          </p:cNvPicPr>
          <p:nvPr/>
        </p:nvPicPr>
        <p:blipFill rotWithShape="1">
          <a:blip r:embed="rId2"/>
          <a:srcRect b="8656"/>
          <a:stretch/>
        </p:blipFill>
        <p:spPr bwMode="auto">
          <a:xfrm>
            <a:off x="914400" y="1676400"/>
            <a:ext cx="7239000" cy="46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05400" y="49530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491017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/>
              <a:t>4 MB page table</a:t>
            </a:r>
          </a:p>
          <a:p>
            <a:pPr algn="ctr"/>
            <a:r>
              <a:rPr lang="sr-Latn-RS" sz="1400" dirty="0"/>
              <a:t>(2</a:t>
            </a:r>
            <a:r>
              <a:rPr lang="sr-Latn-RS" sz="1400" baseline="30000" dirty="0"/>
              <a:t>20</a:t>
            </a:r>
            <a:r>
              <a:rPr lang="sr-Latn-RS" sz="1400" dirty="0"/>
              <a:t> PTEs)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5105400"/>
            <a:ext cx="11811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52800" y="506257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/>
              <a:t>4 KB page table</a:t>
            </a:r>
          </a:p>
          <a:p>
            <a:pPr algn="ctr"/>
            <a:r>
              <a:rPr lang="sr-Latn-RS" sz="1400" dirty="0"/>
              <a:t>(2</a:t>
            </a:r>
            <a:r>
              <a:rPr lang="sr-Latn-RS" sz="1400" baseline="30000" dirty="0"/>
              <a:t>10</a:t>
            </a:r>
            <a:r>
              <a:rPr lang="sr-Latn-RS" sz="1400" dirty="0"/>
              <a:t> PTEs)</a:t>
            </a:r>
            <a:endParaRPr lang="en-US" sz="1400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6248400" y="6283402"/>
            <a:ext cx="2743200" cy="495300"/>
          </a:xfrm>
          <a:prstGeom prst="accentCallout1">
            <a:avLst>
              <a:gd name="adj1" fmla="val 32396"/>
              <a:gd name="adj2" fmla="val -8631"/>
              <a:gd name="adj3" fmla="val -184434"/>
              <a:gd name="adj4" fmla="val -2227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2</a:t>
            </a:r>
            <a:r>
              <a:rPr lang="sr-Latn-RS" sz="1600" baseline="30000" dirty="0"/>
              <a:t>10</a:t>
            </a:r>
            <a:r>
              <a:rPr lang="sr-Latn-RS" sz="1600" dirty="0"/>
              <a:t> stranica sa po 2</a:t>
            </a:r>
            <a:r>
              <a:rPr lang="sr-Latn-RS" sz="1600" baseline="30000" dirty="0"/>
              <a:t>10</a:t>
            </a:r>
            <a:r>
              <a:rPr lang="sr-Latn-RS" sz="1600" dirty="0"/>
              <a:t> stavki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153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Veli</a:t>
            </a:r>
            <a:r>
              <a:rPr lang="sr-Latn-RS" dirty="0"/>
              <a:t>čina tabele stranica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Loša strana klasične tabele stranica je da je njena veličina proporcionalna veličini virtuelnog adresnog prostora </a:t>
            </a:r>
          </a:p>
          <a:p>
            <a:endParaRPr lang="en-NZ" dirty="0"/>
          </a:p>
          <a:p>
            <a:r>
              <a:rPr lang="sr-Latn-RS" dirty="0"/>
              <a:t>Alternativa je invertovana tabela stranica</a:t>
            </a:r>
          </a:p>
          <a:p>
            <a:pPr lvl="1"/>
            <a:r>
              <a:rPr lang="sr-Latn-RS" dirty="0"/>
              <a:t>Jedna stavka za svaki okvir</a:t>
            </a:r>
          </a:p>
          <a:p>
            <a:pPr lvl="1"/>
            <a:r>
              <a:rPr lang="sr-Latn-RS" dirty="0"/>
              <a:t>Značajno manje stavki od klasične tabele stranica</a:t>
            </a:r>
          </a:p>
          <a:p>
            <a:pPr lvl="1"/>
            <a:r>
              <a:rPr lang="sr-Latn-RS" dirty="0"/>
              <a:t>Stavka specificira koja stranica kojeg procesa je trenutno smeštena u okvir</a:t>
            </a:r>
          </a:p>
          <a:p>
            <a:pPr lvl="1"/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44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Linearna invertovana tabela stranica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85" y="1524000"/>
            <a:ext cx="5715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Callout 1 (Accent Bar) 6"/>
          <p:cNvSpPr/>
          <p:nvPr/>
        </p:nvSpPr>
        <p:spPr>
          <a:xfrm>
            <a:off x="6248400" y="1600605"/>
            <a:ext cx="1828800" cy="495300"/>
          </a:xfrm>
          <a:prstGeom prst="accentCallout1">
            <a:avLst>
              <a:gd name="adj1" fmla="val 32396"/>
              <a:gd name="adj2" fmla="val -8631"/>
              <a:gd name="adj3" fmla="val 56547"/>
              <a:gd name="adj4" fmla="val -1438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Relativna adresa</a:t>
            </a:r>
            <a:endParaRPr lang="en-US" sz="1600" dirty="0"/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152400" y="2286000"/>
            <a:ext cx="1143000" cy="495300"/>
          </a:xfrm>
          <a:prstGeom prst="accentCallout1">
            <a:avLst>
              <a:gd name="adj1" fmla="val 32396"/>
              <a:gd name="adj2" fmla="val -8631"/>
              <a:gd name="adj3" fmla="val 229379"/>
              <a:gd name="adj4" fmla="val -4901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Indeksi okvira</a:t>
            </a:r>
            <a:endParaRPr lang="en-US" sz="1600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6230566" y="2362200"/>
            <a:ext cx="1828800" cy="495300"/>
          </a:xfrm>
          <a:prstGeom prst="accentCallout1">
            <a:avLst>
              <a:gd name="adj1" fmla="val 32396"/>
              <a:gd name="adj2" fmla="val -8631"/>
              <a:gd name="adj3" fmla="val 170459"/>
              <a:gd name="adj4" fmla="val -1778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ID procesa</a:t>
            </a:r>
            <a:endParaRPr lang="en-US" sz="16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6629400" y="3057525"/>
            <a:ext cx="1828800" cy="495300"/>
          </a:xfrm>
          <a:prstGeom prst="accentCallout1">
            <a:avLst>
              <a:gd name="adj1" fmla="val 32396"/>
              <a:gd name="adj2" fmla="val -8631"/>
              <a:gd name="adj3" fmla="val 56547"/>
              <a:gd name="adj4" fmla="val -1438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Broj stranice</a:t>
            </a:r>
            <a:endParaRPr lang="en-US" sz="1600" dirty="0"/>
          </a:p>
        </p:txBody>
      </p:sp>
      <p:sp>
        <p:nvSpPr>
          <p:cNvPr id="11" name="Line Callout 1 (Accent Bar) 10"/>
          <p:cNvSpPr/>
          <p:nvPr/>
        </p:nvSpPr>
        <p:spPr>
          <a:xfrm>
            <a:off x="7007157" y="4778712"/>
            <a:ext cx="1828800" cy="495300"/>
          </a:xfrm>
          <a:prstGeom prst="accentCallout1">
            <a:avLst>
              <a:gd name="adj1" fmla="val 32396"/>
              <a:gd name="adj2" fmla="val -8631"/>
              <a:gd name="adj3" fmla="val -82896"/>
              <a:gd name="adj4" fmla="val -6827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Fizička adresa</a:t>
            </a:r>
            <a:endParaRPr lang="en-US" sz="1600" dirty="0"/>
          </a:p>
        </p:txBody>
      </p:sp>
      <p:sp>
        <p:nvSpPr>
          <p:cNvPr id="12" name="Line Callout 1 (Accent Bar) 11"/>
          <p:cNvSpPr/>
          <p:nvPr/>
        </p:nvSpPr>
        <p:spPr>
          <a:xfrm>
            <a:off x="1173804" y="5555710"/>
            <a:ext cx="7662153" cy="1226090"/>
          </a:xfrm>
          <a:prstGeom prst="accentCallout1">
            <a:avLst>
              <a:gd name="adj1" fmla="val 32396"/>
              <a:gd name="adj2" fmla="val -8631"/>
              <a:gd name="adj3" fmla="val -167106"/>
              <a:gd name="adj4" fmla="val 393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sz="1600" dirty="0"/>
              <a:t>Linearno se prolazi kroz sve okvire da se nađe okvir u kojem je referencirana stranica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sz="1600" dirty="0"/>
              <a:t>Sporo!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7433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Heširana invertovana tabela stranica</a:t>
            </a:r>
            <a:endParaRPr lang="en-GB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63251"/>
            <a:ext cx="56673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(Accent Bar) 4"/>
          <p:cNvSpPr/>
          <p:nvPr/>
        </p:nvSpPr>
        <p:spPr>
          <a:xfrm flipH="1">
            <a:off x="152400" y="2590800"/>
            <a:ext cx="2971800" cy="495300"/>
          </a:xfrm>
          <a:prstGeom prst="accentCallout1">
            <a:avLst>
              <a:gd name="adj1" fmla="val 32396"/>
              <a:gd name="adj2" fmla="val -8631"/>
              <a:gd name="adj3" fmla="val 130666"/>
              <a:gd name="adj4" fmla="val -2479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Indeks stavke je broj stranice konvertovan hash funkcijom</a:t>
            </a:r>
            <a:endParaRPr lang="en-US" sz="1600" dirty="0"/>
          </a:p>
        </p:txBody>
      </p:sp>
      <p:sp>
        <p:nvSpPr>
          <p:cNvPr id="6" name="Line Callout 1 (Accent Bar) 5"/>
          <p:cNvSpPr/>
          <p:nvPr/>
        </p:nvSpPr>
        <p:spPr>
          <a:xfrm flipH="1">
            <a:off x="152400" y="1863251"/>
            <a:ext cx="2971800" cy="495300"/>
          </a:xfrm>
          <a:prstGeom prst="accentCallout1">
            <a:avLst>
              <a:gd name="adj1" fmla="val 32396"/>
              <a:gd name="adj2" fmla="val -8631"/>
              <a:gd name="adj3" fmla="val 140486"/>
              <a:gd name="adj4" fmla="val -342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Hash anchor table</a:t>
            </a:r>
            <a:endParaRPr lang="en-US" sz="1600" dirty="0"/>
          </a:p>
        </p:txBody>
      </p:sp>
      <p:sp>
        <p:nvSpPr>
          <p:cNvPr id="7" name="Line Callout 1 (Accent Bar) 6"/>
          <p:cNvSpPr/>
          <p:nvPr/>
        </p:nvSpPr>
        <p:spPr>
          <a:xfrm flipH="1">
            <a:off x="157264" y="3352800"/>
            <a:ext cx="2971800" cy="495300"/>
          </a:xfrm>
          <a:prstGeom prst="accentCallout1">
            <a:avLst>
              <a:gd name="adj1" fmla="val 32396"/>
              <a:gd name="adj2" fmla="val -8631"/>
              <a:gd name="adj3" fmla="val 238686"/>
              <a:gd name="adj4" fmla="val -3526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Sadržaj stavke je okvir u kojem je stranica smeštena</a:t>
            </a:r>
            <a:endParaRPr lang="en-US" sz="1600" dirty="0"/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128081" y="4114800"/>
            <a:ext cx="2971800" cy="1295400"/>
          </a:xfrm>
          <a:prstGeom prst="accentCallout1">
            <a:avLst>
              <a:gd name="adj1" fmla="val 32396"/>
              <a:gd name="adj2" fmla="val -8631"/>
              <a:gd name="adj3" fmla="val -66311"/>
              <a:gd name="adj4" fmla="val -18256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Više stranica može hesh funkcijom da se preslika u istu stavku. Zato se ulančavaju sve stranice koje imaju isti hash</a:t>
            </a:r>
            <a:endParaRPr lang="en-US" sz="1600" dirty="0"/>
          </a:p>
        </p:txBody>
      </p:sp>
      <p:sp>
        <p:nvSpPr>
          <p:cNvPr id="9" name="Line Callout 1 (Accent Bar) 8"/>
          <p:cNvSpPr/>
          <p:nvPr/>
        </p:nvSpPr>
        <p:spPr>
          <a:xfrm flipH="1">
            <a:off x="128081" y="5606576"/>
            <a:ext cx="2971800" cy="794224"/>
          </a:xfrm>
          <a:prstGeom prst="accentCallout1">
            <a:avLst>
              <a:gd name="adj1" fmla="val 32396"/>
              <a:gd name="adj2" fmla="val -8631"/>
              <a:gd name="adj3" fmla="val -218866"/>
              <a:gd name="adj4" fmla="val -1936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Prolazi se kroz lanac da se nađe stranica koja je referencirana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2111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Zaštita memorije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Da li je određena memorijska lokacija</a:t>
            </a:r>
          </a:p>
          <a:p>
            <a:pPr lvl="1"/>
            <a:r>
              <a:rPr lang="sr-Latn-RS" dirty="0"/>
              <a:t>Samo za čitanje </a:t>
            </a:r>
          </a:p>
          <a:p>
            <a:pPr lvl="1"/>
            <a:r>
              <a:rPr lang="sr-Latn-RS" dirty="0"/>
              <a:t>Čitanje i upis</a:t>
            </a:r>
          </a:p>
          <a:p>
            <a:pPr lvl="1"/>
            <a:r>
              <a:rPr lang="sr-Latn-RS" dirty="0"/>
              <a:t>Samo za izvršavanje</a:t>
            </a:r>
          </a:p>
          <a:p>
            <a:r>
              <a:rPr lang="sr-Latn-RS" dirty="0"/>
              <a:t>Implementira se dodatnim bitovima u stavci tabele stranica</a:t>
            </a:r>
          </a:p>
          <a:p>
            <a:r>
              <a:rPr lang="sr-Latn-RS" dirty="0"/>
              <a:t>Po jedan bit za svaki od tri tipa zaštite</a:t>
            </a:r>
          </a:p>
          <a:p>
            <a:endParaRPr lang="sr-Latn-R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033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Zaštita memorije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Zabrana pristupa stranicama koje ne pripadaju procesu</a:t>
            </a:r>
          </a:p>
          <a:p>
            <a:pPr lvl="1"/>
            <a:r>
              <a:rPr lang="sr-Latn-RS" dirty="0"/>
              <a:t>Implicitno ugrađena u logiku rada virtuelne memorije</a:t>
            </a:r>
          </a:p>
          <a:p>
            <a:pPr lvl="1"/>
            <a:r>
              <a:rPr lang="sr-Latn-RS" dirty="0"/>
              <a:t>Proces vidi samo svoj virtuelni adresni prostor</a:t>
            </a:r>
          </a:p>
          <a:p>
            <a:pPr lvl="1"/>
            <a:r>
              <a:rPr lang="sr-Latn-RS" dirty="0"/>
              <a:t>Proces nema mehanizam da pristupi nečemu što nije deo njegovog adresnog prostora</a:t>
            </a:r>
          </a:p>
          <a:p>
            <a:pPr lvl="2"/>
            <a:r>
              <a:rPr lang="sr-Latn-RS" dirty="0"/>
              <a:t>Jer referencira virtuelne adrese, a hardver procesora ih mapira na fizičke adrese u radnoj memoriji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086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Deljene stranice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568952" cy="48006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Straničenje omogućuje deljenje zajedničkog koda</a:t>
            </a:r>
          </a:p>
          <a:p>
            <a:r>
              <a:rPr lang="sr-Latn-RS" dirty="0"/>
              <a:t>Zajednički kod se smešta samo jednom u glavnu memoriju</a:t>
            </a:r>
          </a:p>
          <a:p>
            <a:r>
              <a:rPr lang="sr-Latn-RS" dirty="0"/>
              <a:t>Različiti procesi u svojoj tabeli stranica referenciraju isti okvir sa deljenim kodom</a:t>
            </a:r>
          </a:p>
          <a:p>
            <a:r>
              <a:rPr lang="sr-Latn-RS" dirty="0"/>
              <a:t>Primer </a:t>
            </a:r>
          </a:p>
          <a:p>
            <a:pPr lvl="1"/>
            <a:r>
              <a:rPr lang="sr-Latn-RS" dirty="0"/>
              <a:t>Tri instance istog editora</a:t>
            </a:r>
          </a:p>
          <a:p>
            <a:pPr lvl="1"/>
            <a:r>
              <a:rPr lang="sr-Latn-RS" dirty="0"/>
              <a:t>Samo je sekcija za podatke svakom procesu različita</a:t>
            </a:r>
          </a:p>
          <a:p>
            <a:endParaRPr lang="sr-Latn-RS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261616"/>
            <a:ext cx="40957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12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30318"/>
            <a:ext cx="4191000" cy="321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Virtuelna memorija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65354" cy="2209800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/>
              <a:t>Stvarna memorija</a:t>
            </a:r>
          </a:p>
          <a:p>
            <a:pPr lvl="1"/>
            <a:r>
              <a:rPr lang="sr-Latn-RS" dirty="0"/>
              <a:t>Glavna memorija</a:t>
            </a:r>
          </a:p>
          <a:p>
            <a:r>
              <a:rPr lang="sr-Latn-RS" dirty="0"/>
              <a:t>Virtuelna memorija</a:t>
            </a:r>
          </a:p>
          <a:p>
            <a:pPr lvl="1"/>
            <a:r>
              <a:rPr lang="sr-Latn-RS" dirty="0"/>
              <a:t>Deo diska (fajl ili posebna particija) namenjen za smeštanje delova </a:t>
            </a:r>
            <a:r>
              <a:rPr lang="en-US" dirty="0" err="1"/>
              <a:t>onih</a:t>
            </a:r>
            <a:r>
              <a:rPr lang="en-US" dirty="0"/>
              <a:t> </a:t>
            </a:r>
            <a:r>
              <a:rPr lang="sr-Latn-RS" dirty="0"/>
              <a:t>procesa koji se trenutno izvršavaju </a:t>
            </a:r>
          </a:p>
          <a:p>
            <a:pPr lvl="1"/>
            <a:r>
              <a:rPr lang="sr-Latn-RS" dirty="0"/>
              <a:t>Omogućuje efikasno multiprogramiranje</a:t>
            </a:r>
          </a:p>
          <a:p>
            <a:pPr lvl="1"/>
            <a:r>
              <a:rPr lang="sr-Latn-RS" dirty="0"/>
              <a:t>Sa stanovišta korisnika umanjuje ograničenja glavne memorije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31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Veličina stranice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Sa manjim stranicama biće manje interne fragmentacije</a:t>
            </a:r>
            <a:endParaRPr lang="en-US" dirty="0"/>
          </a:p>
          <a:p>
            <a:r>
              <a:rPr lang="sr-Latn-RS" dirty="0"/>
              <a:t>Ali sa manjim stranicama, ima više stranica po procesu</a:t>
            </a:r>
          </a:p>
          <a:p>
            <a:pPr lvl="1"/>
            <a:r>
              <a:rPr lang="sr-Latn-RS" dirty="0"/>
              <a:t>To znači veće tabele stranica</a:t>
            </a:r>
          </a:p>
          <a:p>
            <a:r>
              <a:rPr lang="sr-Latn-RS" dirty="0"/>
              <a:t>Veća tabela stranica znači</a:t>
            </a:r>
          </a:p>
          <a:p>
            <a:pPr lvl="1"/>
            <a:r>
              <a:rPr lang="sr-Latn-RS" dirty="0"/>
              <a:t>Da zauzima više prostora u radnoj memoriji</a:t>
            </a:r>
          </a:p>
          <a:p>
            <a:pPr lvl="1"/>
            <a:r>
              <a:rPr lang="sr-Latn-RS" dirty="0"/>
              <a:t>Ili da je deo nje u virtuelnoj memoriji pa su česte greške stranica za pristup tabeli stranica</a:t>
            </a:r>
          </a:p>
          <a:p>
            <a:r>
              <a:rPr lang="sr-Latn-RS" dirty="0"/>
              <a:t>Sekundarna memorija efikasnije prenos</a:t>
            </a:r>
            <a:r>
              <a:rPr lang="en-US" dirty="0"/>
              <a:t>i</a:t>
            </a:r>
            <a:r>
              <a:rPr lang="sr-Latn-RS" dirty="0"/>
              <a:t> veće blokove podataka</a:t>
            </a:r>
          </a:p>
          <a:p>
            <a:pPr lvl="1"/>
            <a:r>
              <a:rPr lang="sr-Latn-RS" dirty="0"/>
              <a:t>To daje prednost većim stranicama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3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Uticaj veličine stranice na učestalost grešaka stranice</a:t>
            </a:r>
            <a:endParaRPr lang="en-US" dirty="0"/>
          </a:p>
        </p:txBody>
      </p:sp>
      <p:pic>
        <p:nvPicPr>
          <p:cNvPr id="4" name="Content Placeholder 3" descr="Fig08_11.gif"/>
          <p:cNvPicPr>
            <a:picLocks noGrp="1" noChangeAspect="1"/>
          </p:cNvPicPr>
          <p:nvPr/>
        </p:nvPicPr>
        <p:blipFill rotWithShape="1">
          <a:blip r:embed="rId2"/>
          <a:srcRect r="51121" b="35193"/>
          <a:stretch/>
        </p:blipFill>
        <p:spPr bwMode="auto">
          <a:xfrm>
            <a:off x="4984741" y="1567732"/>
            <a:ext cx="4159259" cy="350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(Accent Bar) 4"/>
          <p:cNvSpPr/>
          <p:nvPr/>
        </p:nvSpPr>
        <p:spPr>
          <a:xfrm flipH="1">
            <a:off x="76200" y="1710690"/>
            <a:ext cx="4648200" cy="1600200"/>
          </a:xfrm>
          <a:prstGeom prst="accentCallout1">
            <a:avLst>
              <a:gd name="adj1" fmla="val 33887"/>
              <a:gd name="adj2" fmla="val -5039"/>
              <a:gd name="adj3" fmla="val 132198"/>
              <a:gd name="adj4" fmla="val -2694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Sa manjim stranicama, veći broj stranica će biti u glavnoj memoriji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Posle izvesnog vremena u glavnoj memoriji će biti stranice bliske skorašnjim referencama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Broj grešaka stranice će biti mali</a:t>
            </a:r>
          </a:p>
        </p:txBody>
      </p:sp>
      <p:sp>
        <p:nvSpPr>
          <p:cNvPr id="6" name="Line Callout 1 (Accent Bar) 5"/>
          <p:cNvSpPr/>
          <p:nvPr/>
        </p:nvSpPr>
        <p:spPr>
          <a:xfrm flipH="1">
            <a:off x="76200" y="3448547"/>
            <a:ext cx="4648200" cy="1600200"/>
          </a:xfrm>
          <a:prstGeom prst="accentCallout1">
            <a:avLst>
              <a:gd name="adj1" fmla="val 33887"/>
              <a:gd name="adj2" fmla="val -5039"/>
              <a:gd name="adj3" fmla="val -33267"/>
              <a:gd name="adj4" fmla="val -459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Sa povećanjem stranica, pojedinačne stranice koje su trenutno u radnoj memoriji će sadržati lokacije sve dalje od skorašnjih referenci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Broj grešaka stranice raste</a:t>
            </a:r>
            <a:endParaRPr lang="en-US" sz="1600" dirty="0"/>
          </a:p>
        </p:txBody>
      </p:sp>
      <p:sp>
        <p:nvSpPr>
          <p:cNvPr id="7" name="Line Callout 1 (Accent Bar) 6"/>
          <p:cNvSpPr/>
          <p:nvPr/>
        </p:nvSpPr>
        <p:spPr>
          <a:xfrm flipH="1">
            <a:off x="76200" y="5181600"/>
            <a:ext cx="4648200" cy="1600200"/>
          </a:xfrm>
          <a:prstGeom prst="accentCallout1">
            <a:avLst>
              <a:gd name="adj1" fmla="val 33887"/>
              <a:gd name="adj2" fmla="val -5039"/>
              <a:gd name="adj3" fmla="val -42708"/>
              <a:gd name="adj4" fmla="val -7484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Kako se veličina stranice približava veličini celog procesa, broj grešaka stranice opada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Ako se ceo proces smesti u jednu stranicu, neće biti grešaka stranica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7600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Uticaj broja dodeljenih okvira na učestalost grešaka stranice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72100" y="914400"/>
            <a:ext cx="4611438" cy="3903449"/>
            <a:chOff x="1752601" y="2743200"/>
            <a:chExt cx="3939539" cy="3234898"/>
          </a:xfrm>
        </p:grpSpPr>
        <p:sp>
          <p:nvSpPr>
            <p:cNvPr id="14" name="Rectangle 13"/>
            <p:cNvSpPr/>
            <p:nvPr/>
          </p:nvSpPr>
          <p:spPr>
            <a:xfrm>
              <a:off x="2133600" y="3733800"/>
              <a:ext cx="2362200" cy="1752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flipH="1" flipV="1">
              <a:off x="2400300" y="2743200"/>
              <a:ext cx="3291840" cy="2743200"/>
            </a:xfrm>
            <a:prstGeom prst="arc">
              <a:avLst>
                <a:gd name="adj1" fmla="val 16200000"/>
                <a:gd name="adj2" fmla="val 215906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133600" y="3581400"/>
              <a:ext cx="0" cy="1905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133600" y="5486400"/>
              <a:ext cx="2514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6200000">
              <a:off x="1036767" y="4297234"/>
              <a:ext cx="1708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200" dirty="0"/>
                <a:t>Broj grešaka stranice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8850" y="5701099"/>
              <a:ext cx="2514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200" dirty="0"/>
                <a:t>Broj dodeljenih okvira stranica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6200" y="5438001"/>
              <a:ext cx="209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200" dirty="0"/>
                <a:t>N</a:t>
              </a:r>
              <a:endParaRPr lang="en-US" sz="1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046220" y="5414147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ine Callout 1 (Accent Bar) 4"/>
          <p:cNvSpPr/>
          <p:nvPr/>
        </p:nvSpPr>
        <p:spPr>
          <a:xfrm flipH="1">
            <a:off x="76200" y="2780016"/>
            <a:ext cx="4648200" cy="1870710"/>
          </a:xfrm>
          <a:prstGeom prst="accentCallout1">
            <a:avLst>
              <a:gd name="adj1" fmla="val 33887"/>
              <a:gd name="adj2" fmla="val -5039"/>
              <a:gd name="adj3" fmla="val 58260"/>
              <a:gd name="adj4" fmla="val -437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Što se više stranica se ubaci u glavnu memoriju, time je manji broj grešaka stranica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Više stranica jednog procesa u memoriji, veća učestalost grešaka stranica za druge procese</a:t>
            </a:r>
          </a:p>
        </p:txBody>
      </p:sp>
    </p:spTree>
    <p:extLst>
      <p:ext uri="{BB962C8B-B14F-4D97-AF65-F5344CB8AC3E}">
        <p14:creationId xmlns:p14="http://schemas.microsoft.com/office/powerpoint/2010/main" val="3076066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Veličina stranice za različite familije procesora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63459819"/>
              </p:ext>
            </p:extLst>
          </p:nvPr>
        </p:nvGraphicFramePr>
        <p:xfrm>
          <a:off x="1447800" y="1752600"/>
          <a:ext cx="6324600" cy="450889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Page Size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Huge Page Size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Large Page Size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32-bit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x86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 KB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 MB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209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x86-64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 KB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 MB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 GB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20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IA-64 (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Itanium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 KB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8 KB, 64 KB, 256 KB, 1 MB, 4 MB, 16 MB, 256 MB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Power Architecture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 KB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64 KB, 16 MB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16 G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SPARC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 KB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64 KB, 4 MB, 256 MB, 2 GB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209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ARMv7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 KB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 MB, 16 MB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70247" marR="70247" marT="35123" marB="3512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967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Segmentacija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Programer vidi program kao skup segmenata sa određenom funkcionalnošću</a:t>
            </a:r>
          </a:p>
          <a:p>
            <a:r>
              <a:rPr lang="sr-Latn-RS" dirty="0"/>
              <a:t>Segmentacija je način upravljanja memorijom koji podržava ovakav korisnikov pogled na memoriju</a:t>
            </a:r>
          </a:p>
          <a:p>
            <a:r>
              <a:rPr lang="sr-Latn-RS" dirty="0"/>
              <a:t>Omogućuje programeru da vidi memoriju kao da se sastoji od više adresnih prostora ili segmenata</a:t>
            </a:r>
          </a:p>
          <a:p>
            <a:r>
              <a:rPr lang="sr-Latn-RS" dirty="0"/>
              <a:t>Segmenti mogu biti nejednake, dinamičke veličine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27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Segmentacija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37338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Proces je podeljen na segmente</a:t>
            </a:r>
          </a:p>
          <a:p>
            <a:pPr lvl="1"/>
            <a:r>
              <a:rPr lang="sr-Latn-RS" dirty="0"/>
              <a:t>Svi segmenti su smešteni na disku</a:t>
            </a:r>
          </a:p>
          <a:p>
            <a:pPr lvl="1"/>
            <a:r>
              <a:rPr lang="sr-Latn-RS" dirty="0"/>
              <a:t>Deo segmenata je u glavnoj memoriji</a:t>
            </a:r>
          </a:p>
          <a:p>
            <a:r>
              <a:rPr lang="sr-Latn-RS" dirty="0"/>
              <a:t>Svaki segment ima </a:t>
            </a:r>
            <a:r>
              <a:rPr lang="en-US" dirty="0" err="1"/>
              <a:t>stavku</a:t>
            </a:r>
            <a:r>
              <a:rPr lang="en-US" dirty="0"/>
              <a:t> </a:t>
            </a:r>
            <a:r>
              <a:rPr lang="sr-Latn-RS" dirty="0"/>
              <a:t>tabel</a:t>
            </a:r>
            <a:r>
              <a:rPr lang="en-US" dirty="0"/>
              <a:t>e</a:t>
            </a:r>
            <a:r>
              <a:rPr lang="sr-Latn-RS"/>
              <a:t> </a:t>
            </a:r>
            <a:r>
              <a:rPr lang="sr-Latn-RS" dirty="0"/>
              <a:t>stranica</a:t>
            </a:r>
          </a:p>
          <a:p>
            <a:pPr lvl="1"/>
            <a:r>
              <a:rPr lang="sr-Latn-RS" dirty="0"/>
              <a:t>Adresa početka segmenta</a:t>
            </a:r>
          </a:p>
          <a:p>
            <a:pPr lvl="1"/>
            <a:r>
              <a:rPr lang="sr-Latn-RS" dirty="0"/>
              <a:t>Dužina segmenta</a:t>
            </a:r>
          </a:p>
          <a:p>
            <a:pPr lvl="1"/>
            <a:r>
              <a:rPr lang="sr-Latn-RS" sz="2800" dirty="0"/>
              <a:t>P – da li je segment u glavnoj memoriji</a:t>
            </a:r>
          </a:p>
          <a:p>
            <a:pPr lvl="1"/>
            <a:r>
              <a:rPr lang="sr-Latn-RS" sz="2800" dirty="0"/>
              <a:t>M – da li je segment menjan otkako je učitan u glavnu memoriju. Ako jeste, potrebno je pre izbacivanja upisati izmenu na disk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sr-Latn-RS" dirty="0"/>
          </a:p>
          <a:p>
            <a:endParaRPr lang="en-U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  <p:pic>
        <p:nvPicPr>
          <p:cNvPr id="5" name="Content Placeholder 3" descr="Fig08_02b.gif"/>
          <p:cNvPicPr>
            <a:picLocks noChangeAspect="1"/>
          </p:cNvPicPr>
          <p:nvPr/>
        </p:nvPicPr>
        <p:blipFill rotWithShape="1">
          <a:blip r:embed="rId3"/>
          <a:srcRect b="20192"/>
          <a:stretch/>
        </p:blipFill>
        <p:spPr>
          <a:xfrm>
            <a:off x="1806102" y="5029200"/>
            <a:ext cx="5486400" cy="15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Prevođenje adrese kod segmentacije</a:t>
            </a:r>
            <a:endParaRPr lang="en-GB" sz="3600" dirty="0"/>
          </a:p>
        </p:txBody>
      </p:sp>
      <p:pic>
        <p:nvPicPr>
          <p:cNvPr id="4" name="Content Placeholder 3" descr="Fig08_12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015"/>
          <a:stretch/>
        </p:blipFill>
        <p:spPr>
          <a:xfrm>
            <a:off x="914400" y="1600200"/>
            <a:ext cx="7339290" cy="4683868"/>
          </a:xfrm>
        </p:spPr>
      </p:pic>
    </p:spTree>
    <p:extLst>
      <p:ext uri="{BB962C8B-B14F-4D97-AF65-F5344CB8AC3E}">
        <p14:creationId xmlns:p14="http://schemas.microsoft.com/office/powerpoint/2010/main" val="9328777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200" dirty="0"/>
              <a:t>Dobre strane straničenja i segmentacije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Segmentacija</a:t>
            </a:r>
          </a:p>
          <a:p>
            <a:pPr lvl="1"/>
            <a:r>
              <a:rPr lang="sr-Latn-RS" dirty="0"/>
              <a:t>Vidljiva za programera</a:t>
            </a:r>
          </a:p>
          <a:p>
            <a:pPr lvl="1"/>
            <a:r>
              <a:rPr lang="sr-Latn-RS" dirty="0"/>
              <a:t>Nema unutrašnje fragmentacije</a:t>
            </a:r>
          </a:p>
          <a:p>
            <a:pPr lvl="1"/>
            <a:r>
              <a:rPr lang="sr-Latn-RS" dirty="0"/>
              <a:t>Podržava modularnost, deljenje i zaštitu</a:t>
            </a:r>
          </a:p>
          <a:p>
            <a:r>
              <a:rPr lang="sr-Latn-RS" dirty="0"/>
              <a:t>Straničenje</a:t>
            </a:r>
          </a:p>
          <a:p>
            <a:pPr lvl="1"/>
            <a:r>
              <a:rPr lang="sr-Latn-RS" dirty="0"/>
              <a:t>Transparentno za programera</a:t>
            </a:r>
          </a:p>
          <a:p>
            <a:pPr lvl="1"/>
            <a:r>
              <a:rPr lang="sr-Latn-RS" dirty="0"/>
              <a:t>Odstranjuje spoljašnju fragmentaciju</a:t>
            </a:r>
          </a:p>
          <a:p>
            <a:pPr lvl="1"/>
            <a:r>
              <a:rPr lang="sr-Latn-RS" dirty="0"/>
              <a:t>Olakšava rukovanje memorijom jer su delovi fiksne veličine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2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200" dirty="0"/>
              <a:t>Kombinovano straničenje i segmentacija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146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Adresni prostor se deli u izvestan broj segmenata</a:t>
            </a:r>
          </a:p>
          <a:p>
            <a:r>
              <a:rPr lang="sr-Latn-RS" dirty="0"/>
              <a:t>Svaki segment se deli u stranice</a:t>
            </a:r>
          </a:p>
          <a:p>
            <a:r>
              <a:rPr lang="sr-Latn-RS" dirty="0"/>
              <a:t>Adresa sadrži broj segmenta i broj stranice unutar segmenta</a:t>
            </a:r>
          </a:p>
          <a:p>
            <a:r>
              <a:rPr lang="sr-Latn-RS" dirty="0"/>
              <a:t>Za svaki proces potrebna tabela segmenata,  a za svaki segment tabela stranica</a:t>
            </a:r>
            <a:endParaRPr lang="en-GB" dirty="0"/>
          </a:p>
        </p:txBody>
      </p:sp>
      <p:pic>
        <p:nvPicPr>
          <p:cNvPr id="4" name="Content Placeholder 3" descr="Fig08_02c.gif"/>
          <p:cNvPicPr>
            <a:picLocks noChangeAspect="1"/>
          </p:cNvPicPr>
          <p:nvPr/>
        </p:nvPicPr>
        <p:blipFill rotWithShape="1">
          <a:blip r:embed="rId2"/>
          <a:srcRect b="14654"/>
          <a:stretch/>
        </p:blipFill>
        <p:spPr>
          <a:xfrm>
            <a:off x="899809" y="3972128"/>
            <a:ext cx="8007955" cy="28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90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/>
              <a:t>Prevođenje adrese kod kombinovanog straničenja i segmentacije</a:t>
            </a:r>
            <a:endParaRPr lang="en-GB" sz="3600" dirty="0"/>
          </a:p>
        </p:txBody>
      </p:sp>
      <p:pic>
        <p:nvPicPr>
          <p:cNvPr id="4" name="Content Placeholder 3" descr="Fig08_13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0305" y="1600200"/>
            <a:ext cx="6338340" cy="4495800"/>
          </a:xfrm>
        </p:spPr>
      </p:pic>
    </p:spTree>
    <p:extLst>
      <p:ext uri="{BB962C8B-B14F-4D97-AF65-F5344CB8AC3E}">
        <p14:creationId xmlns:p14="http://schemas.microsoft.com/office/powerpoint/2010/main" val="113317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/>
              <a:t>Prednosti nove strategije upravljanja memorijom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Veći broj procesa može da se održava u glavnoj memoriji</a:t>
            </a:r>
            <a:endParaRPr lang="en-US" dirty="0"/>
          </a:p>
          <a:p>
            <a:pPr lvl="1"/>
            <a:r>
              <a:rPr lang="sr-Latn-RS" dirty="0"/>
              <a:t>Od svakog procesa se učitava samo deo, pa više različitih procesa može da bude učitano</a:t>
            </a:r>
            <a:endParaRPr lang="en-US" dirty="0"/>
          </a:p>
          <a:p>
            <a:pPr lvl="1"/>
            <a:r>
              <a:rPr lang="sr-Latn-RS" dirty="0"/>
              <a:t>Sa većim brojem procesa veća je šansa da će u svakom trenutku bar neki od njih biti u stanju Spreman</a:t>
            </a:r>
          </a:p>
          <a:p>
            <a:r>
              <a:rPr lang="sr-Latn-RS" dirty="0"/>
              <a:t>Proces može biti veći od ukupne glavne memorije</a:t>
            </a:r>
          </a:p>
          <a:p>
            <a:r>
              <a:rPr lang="sr-Latn-RS" dirty="0"/>
              <a:t>Sa stanovišta korisnika</a:t>
            </a:r>
          </a:p>
          <a:p>
            <a:pPr lvl="1"/>
            <a:r>
              <a:rPr lang="sr-Latn-RS" dirty="0"/>
              <a:t>Nova strategija upravljanja memorijom je transparentna</a:t>
            </a:r>
          </a:p>
          <a:p>
            <a:pPr lvl="1"/>
            <a:r>
              <a:rPr lang="sr-Latn-RS" dirty="0"/>
              <a:t>Korisnik vidi virtuelni adresni prostor sa kontinualnim logičkim adresama koje kreću od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466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Aspekti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r>
              <a:rPr lang="en-US" dirty="0" err="1"/>
              <a:t>memorijom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Hardverski</a:t>
            </a:r>
            <a:r>
              <a:rPr lang="en-US" dirty="0"/>
              <a:t> </a:t>
            </a:r>
            <a:r>
              <a:rPr lang="en-US" dirty="0" err="1"/>
              <a:t>aspekt</a:t>
            </a:r>
            <a:endParaRPr lang="en-US" dirty="0"/>
          </a:p>
          <a:p>
            <a:pPr lvl="1"/>
            <a:r>
              <a:rPr lang="en-US" dirty="0" err="1"/>
              <a:t>odgovornost</a:t>
            </a:r>
            <a:r>
              <a:rPr lang="en-US" dirty="0"/>
              <a:t> </a:t>
            </a:r>
            <a:r>
              <a:rPr lang="en-US" dirty="0" err="1"/>
              <a:t>hardvera</a:t>
            </a:r>
            <a:r>
              <a:rPr lang="en-US" dirty="0"/>
              <a:t> </a:t>
            </a:r>
            <a:r>
              <a:rPr lang="en-US" dirty="0" err="1"/>
              <a:t>procesora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b="1" dirty="0" err="1"/>
              <a:t>Softverski</a:t>
            </a:r>
            <a:r>
              <a:rPr lang="en-US" b="1" dirty="0"/>
              <a:t> </a:t>
            </a:r>
            <a:r>
              <a:rPr lang="en-US" b="1" dirty="0" err="1"/>
              <a:t>aspekt</a:t>
            </a:r>
            <a:endParaRPr lang="en-US" b="1" dirty="0"/>
          </a:p>
          <a:p>
            <a:pPr lvl="1"/>
            <a:r>
              <a:rPr lang="en-US" dirty="0" err="1"/>
              <a:t>odgovornost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operativnog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66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OS </a:t>
            </a:r>
            <a:r>
              <a:rPr lang="en-US" sz="3600" dirty="0" err="1"/>
              <a:t>podr</a:t>
            </a:r>
            <a:r>
              <a:rPr lang="sr-Latn-RS" sz="3600" dirty="0"/>
              <a:t>ška za upravljanje memorijom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Preduslov je da hardver</a:t>
            </a:r>
          </a:p>
          <a:p>
            <a:pPr lvl="1"/>
            <a:r>
              <a:rPr lang="sr-Latn-RS" dirty="0"/>
              <a:t>koristi tehnike virtuelne memorije</a:t>
            </a:r>
          </a:p>
          <a:p>
            <a:pPr lvl="1"/>
            <a:r>
              <a:rPr lang="sr-Latn-RS" dirty="0"/>
              <a:t>podržava straničenje, segmentaciju ili oboje</a:t>
            </a:r>
          </a:p>
          <a:p>
            <a:r>
              <a:rPr lang="sr-Latn-RS" dirty="0"/>
              <a:t>Softver OS je odgovoran za algoritme koji se primenjuju pri upravljanju memorijom</a:t>
            </a:r>
          </a:p>
          <a:p>
            <a:r>
              <a:rPr lang="sr-Latn-RS" dirty="0"/>
              <a:t>Najvažnije je pitanje performanse</a:t>
            </a:r>
          </a:p>
          <a:p>
            <a:pPr lvl="1"/>
            <a:r>
              <a:rPr lang="sr-Latn-RS" dirty="0"/>
              <a:t>potrebno je minimizovati učestalost grešaka stranica</a:t>
            </a:r>
          </a:p>
          <a:p>
            <a:pPr lvl="1"/>
            <a:r>
              <a:rPr lang="sr-Latn-RS" dirty="0"/>
              <a:t>OS donosi odluke kada, kako i koju stranicu da zameni</a:t>
            </a:r>
          </a:p>
          <a:p>
            <a:pPr lvl="1"/>
            <a:r>
              <a:rPr lang="sr-Latn-RS" dirty="0"/>
              <a:t>Dok se zamenjuje stranica, OS raspoređuje drugi proces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9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Politika donošenja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Odlučuje kada stranica treba da se donese u glavnu memoriju</a:t>
            </a:r>
            <a:endParaRPr lang="en-US" dirty="0"/>
          </a:p>
          <a:p>
            <a:r>
              <a:rPr lang="sr-Latn-RS" dirty="0"/>
              <a:t>Dve osnovne varijante</a:t>
            </a:r>
            <a:endParaRPr lang="en-US" dirty="0"/>
          </a:p>
          <a:p>
            <a:pPr lvl="1"/>
            <a:r>
              <a:rPr lang="sr-Latn-RS" dirty="0"/>
              <a:t>Straničenje po zahtevu</a:t>
            </a:r>
            <a:r>
              <a:rPr lang="en-US" dirty="0"/>
              <a:t> </a:t>
            </a:r>
          </a:p>
          <a:p>
            <a:pPr lvl="1"/>
            <a:r>
              <a:rPr lang="sr-Latn-RS" dirty="0"/>
              <a:t>Predstraničenje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19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Politika donošenja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Straničenje po zahtevu</a:t>
            </a:r>
            <a:endParaRPr lang="en-US" dirty="0"/>
          </a:p>
          <a:p>
            <a:pPr lvl="1"/>
            <a:r>
              <a:rPr lang="sr-Latn-RS" dirty="0"/>
              <a:t>stranica se donosi u glavnu memoriju samo kada se napravi referenca na lokaciju u toj stranici</a:t>
            </a:r>
          </a:p>
          <a:p>
            <a:pPr lvl="1"/>
            <a:r>
              <a:rPr lang="sr-Latn-RS" dirty="0"/>
              <a:t>Mnogo grešaka stranica na početku rada programa</a:t>
            </a:r>
          </a:p>
          <a:p>
            <a:pPr lvl="1"/>
            <a:r>
              <a:rPr lang="sr-Latn-RS" dirty="0"/>
              <a:t>Kasnije taj broj opada</a:t>
            </a:r>
            <a:endParaRPr lang="en-US" dirty="0"/>
          </a:p>
          <a:p>
            <a:r>
              <a:rPr lang="sr-Latn-RS" dirty="0"/>
              <a:t>Predstraničenje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D</a:t>
            </a:r>
            <a:r>
              <a:rPr lang="sr-Latn-RS" dirty="0"/>
              <a:t>onose se unapred stranice koje nisu zahtevane</a:t>
            </a:r>
            <a:endParaRPr lang="en-US" dirty="0"/>
          </a:p>
          <a:p>
            <a:pPr lvl="1"/>
            <a:r>
              <a:rPr lang="sr-Latn-RS" dirty="0"/>
              <a:t>Efikasnije je doneti više stranica odjednom, ako se na disku nalaze u susednim lokacijama</a:t>
            </a:r>
            <a:endParaRPr lang="en-US" dirty="0"/>
          </a:p>
          <a:p>
            <a:pPr lvl="1"/>
            <a:r>
              <a:rPr lang="en-US" dirty="0"/>
              <a:t>Mo</a:t>
            </a:r>
            <a:r>
              <a:rPr lang="sr-Latn-RS" dirty="0"/>
              <a:t>že nepotrebno doneti stranicu koja se neće koristiti	</a:t>
            </a:r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52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Politika smeštanja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Određuje gde u glavnoj memoriji proces treba da bude smešten</a:t>
            </a:r>
          </a:p>
          <a:p>
            <a:r>
              <a:rPr lang="sr-Latn-RS" dirty="0"/>
              <a:t>Ako sistem koristi straničenje (što je slučaj u većini savremenih OS) ovo pitanje je nevažno</a:t>
            </a:r>
          </a:p>
          <a:p>
            <a:pPr lvl="1"/>
            <a:r>
              <a:rPr lang="sr-Latn-RS" dirty="0"/>
              <a:t>hardver za prevođenje adresa radi jednako bez obzira u kojem je konkretno okviru stranica smeštena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143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Politika zamene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sr-Latn-RS" sz="2400" dirty="0"/>
              <a:t>Kada su svi okviri u glavnoj memoriji zauzeti potrebno je da se donese nova stranica </a:t>
            </a:r>
          </a:p>
          <a:p>
            <a:r>
              <a:rPr lang="sr-Latn-RS" sz="2400" dirty="0"/>
              <a:t>Politika zamene određuje koja stranica iz glavne memorije treba da bude zamenjena</a:t>
            </a:r>
            <a:endParaRPr lang="en-US" sz="2400" dirty="0"/>
          </a:p>
          <a:p>
            <a:endParaRPr lang="en-US" sz="2400" dirty="0"/>
          </a:p>
          <a:p>
            <a:endParaRPr lang="sr-Latn-R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875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Politika zamene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Cilj je da se minimizuje broj grešaka stranice tako što se zameni ona za koju je najmanje verovatno da će uskoro biti referencirana</a:t>
            </a:r>
          </a:p>
          <a:p>
            <a:pPr lvl="1"/>
            <a:r>
              <a:rPr lang="sr-Latn-RS" dirty="0"/>
              <a:t>Kako da se to utvrdi?</a:t>
            </a:r>
          </a:p>
          <a:p>
            <a:pPr lvl="1"/>
            <a:r>
              <a:rPr lang="sr-Latn-RS" dirty="0"/>
              <a:t>Princip lokalnosti može da pomogne</a:t>
            </a:r>
            <a:endParaRPr lang="en-NZ" dirty="0"/>
          </a:p>
          <a:p>
            <a:r>
              <a:rPr lang="sr-Latn-RS" dirty="0"/>
              <a:t>Većina politika pokušava da predvidi buduće ponašanje na osnovu ponašanja u prošlosti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39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Zamena</a:t>
            </a:r>
            <a:r>
              <a:rPr lang="en-US" dirty="0"/>
              <a:t> </a:t>
            </a:r>
            <a:r>
              <a:rPr lang="en-US" dirty="0" err="1"/>
              <a:t>stranica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52600"/>
            <a:ext cx="6019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1 (Accent Bar) 7"/>
          <p:cNvSpPr/>
          <p:nvPr/>
        </p:nvSpPr>
        <p:spPr>
          <a:xfrm flipH="1">
            <a:off x="152400" y="4648200"/>
            <a:ext cx="4648200" cy="1870710"/>
          </a:xfrm>
          <a:prstGeom prst="accentCallout1">
            <a:avLst>
              <a:gd name="adj1" fmla="val 33887"/>
              <a:gd name="adj2" fmla="val -5039"/>
              <a:gd name="adj3" fmla="val -53186"/>
              <a:gd name="adj4" fmla="val -40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Ako</a:t>
            </a:r>
            <a:r>
              <a:rPr lang="en-US" sz="1600" dirty="0"/>
              <a:t> </a:t>
            </a:r>
            <a:r>
              <a:rPr lang="en-US" sz="1600" dirty="0" err="1"/>
              <a:t>nema</a:t>
            </a:r>
            <a:r>
              <a:rPr lang="en-US" sz="1600" dirty="0"/>
              <a:t> </a:t>
            </a:r>
            <a:r>
              <a:rPr lang="en-US" sz="1600" dirty="0" err="1"/>
              <a:t>slobodnih</a:t>
            </a:r>
            <a:r>
              <a:rPr lang="en-US" sz="1600" dirty="0"/>
              <a:t> </a:t>
            </a:r>
            <a:r>
              <a:rPr lang="en-US" sz="1600" dirty="0" err="1"/>
              <a:t>okvira</a:t>
            </a:r>
            <a:r>
              <a:rPr lang="en-US" sz="1600" dirty="0"/>
              <a:t>, </a:t>
            </a:r>
            <a:r>
              <a:rPr lang="en-US" sz="1600" dirty="0" err="1"/>
              <a:t>neophodno</a:t>
            </a:r>
            <a:r>
              <a:rPr lang="en-US" sz="1600" dirty="0"/>
              <a:t> je </a:t>
            </a:r>
            <a:r>
              <a:rPr lang="en-US" sz="1600" dirty="0" err="1"/>
              <a:t>dva</a:t>
            </a:r>
            <a:r>
              <a:rPr lang="en-US" sz="1600" dirty="0"/>
              <a:t> </a:t>
            </a:r>
            <a:r>
              <a:rPr lang="sr-Latn-RS" sz="1600" dirty="0"/>
              <a:t>puta </a:t>
            </a:r>
            <a:r>
              <a:rPr lang="en-US" sz="1600" dirty="0" err="1"/>
              <a:t>pristupiti</a:t>
            </a:r>
            <a:r>
              <a:rPr lang="en-US" sz="1600" dirty="0"/>
              <a:t> </a:t>
            </a:r>
            <a:r>
              <a:rPr lang="en-US" sz="1600" dirty="0" err="1"/>
              <a:t>disku</a:t>
            </a:r>
            <a:endParaRPr lang="sr-Latn-R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Ako</a:t>
            </a:r>
            <a:r>
              <a:rPr lang="en-US" sz="1600" dirty="0"/>
              <a:t> se </a:t>
            </a:r>
            <a:r>
              <a:rPr lang="en-US" sz="1600" dirty="0" err="1"/>
              <a:t>uvede</a:t>
            </a:r>
            <a:r>
              <a:rPr lang="en-US" sz="1600" dirty="0"/>
              <a:t> </a:t>
            </a:r>
            <a:r>
              <a:rPr lang="sr-Latn-RS" sz="1600" dirty="0"/>
              <a:t>u tabelu stranica još jedan bit koji označava da li je stranica izmenjena, pri zameni se na disk upisuju samo izmenjene stranice</a:t>
            </a:r>
          </a:p>
        </p:txBody>
      </p:sp>
    </p:spTree>
    <p:extLst>
      <p:ext uri="{BB962C8B-B14F-4D97-AF65-F5344CB8AC3E}">
        <p14:creationId xmlns:p14="http://schemas.microsoft.com/office/powerpoint/2010/main" val="500601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Politika zamene – zaključavanje okvira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52578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Ako je okvir zaključan, stranica smeštena u njemu ne može da se zameni</a:t>
            </a:r>
          </a:p>
          <a:p>
            <a:r>
              <a:rPr lang="sr-Latn-RS" dirty="0"/>
              <a:t>U zaključanim okvirima se čuvaj</a:t>
            </a:r>
            <a:r>
              <a:rPr lang="en-US" dirty="0"/>
              <a:t>u</a:t>
            </a:r>
            <a:endParaRPr lang="sr-Latn-RS" dirty="0"/>
          </a:p>
          <a:p>
            <a:pPr lvl="1"/>
            <a:r>
              <a:rPr lang="sr-Latn-RS" dirty="0"/>
              <a:t>kernel OS</a:t>
            </a:r>
          </a:p>
          <a:p>
            <a:pPr lvl="1"/>
            <a:r>
              <a:rPr lang="sr-Latn-RS" dirty="0"/>
              <a:t>glavne upravljačke strukture</a:t>
            </a:r>
          </a:p>
          <a:p>
            <a:pPr lvl="1"/>
            <a:r>
              <a:rPr lang="sr-Latn-RS" dirty="0"/>
              <a:t>U/I baferi</a:t>
            </a:r>
          </a:p>
          <a:p>
            <a:r>
              <a:rPr lang="sr-Latn-RS" dirty="0"/>
              <a:t>Mogu se zaključati i tek donešene stranice da ne bi bile zamenjene pre korišćenja zato što drugi proces treba slobodan okvir</a:t>
            </a:r>
            <a:endParaRPr lang="en-US" dirty="0"/>
          </a:p>
          <a:p>
            <a:r>
              <a:rPr lang="sr-Latn-RS" dirty="0"/>
              <a:t>Zaključavanje se postiže pridruživanjem bita zaključavanja svakom okviru</a:t>
            </a:r>
          </a:p>
          <a:p>
            <a:pPr lvl="1"/>
            <a:r>
              <a:rPr lang="sr-Latn-RS" dirty="0"/>
              <a:t>Mora se oprezno koristiti jer se zaključavanjem okvira smanjuje broj raspoloživih okvira za smeštanje stranica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474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Politike za izbor stranice za zamenu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Optimalna</a:t>
            </a:r>
          </a:p>
          <a:p>
            <a:r>
              <a:rPr lang="sr-Latn-RS" dirty="0"/>
              <a:t>Najmanje skoro korišćena </a:t>
            </a:r>
          </a:p>
          <a:p>
            <a:pPr lvl="1"/>
            <a:r>
              <a:rPr lang="sr-Latn-RS" i="1" dirty="0"/>
              <a:t>Last recently used</a:t>
            </a:r>
            <a:r>
              <a:rPr lang="sr-Latn-RS" dirty="0"/>
              <a:t> (LRU)</a:t>
            </a:r>
            <a:endParaRPr lang="en-NZ" dirty="0"/>
          </a:p>
          <a:p>
            <a:pPr marL="502920" indent="-457200"/>
            <a:r>
              <a:rPr lang="sr-Latn-RS" dirty="0"/>
              <a:t>Prva unutra, prva napolje</a:t>
            </a:r>
          </a:p>
          <a:p>
            <a:pPr marL="822960" lvl="1" indent="-457200"/>
            <a:r>
              <a:rPr lang="sr-Latn-RS" i="1" dirty="0"/>
              <a:t>First-in-first-out </a:t>
            </a:r>
            <a:r>
              <a:rPr lang="sr-Latn-RS" dirty="0"/>
              <a:t>(FIFO)</a:t>
            </a:r>
            <a:endParaRPr lang="en-NZ" i="1" dirty="0"/>
          </a:p>
          <a:p>
            <a:r>
              <a:rPr lang="sr-Latn-RS" dirty="0"/>
              <a:t>Časovnik</a:t>
            </a: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1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Prednosti nove strategije upravljanja memorijom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778752" cy="4495800"/>
          </a:xfrm>
        </p:spPr>
        <p:txBody>
          <a:bodyPr/>
          <a:lstStyle/>
          <a:p>
            <a:r>
              <a:rPr lang="sr-Latn-RS" i="1" dirty="0"/>
              <a:t>Heap</a:t>
            </a:r>
            <a:r>
              <a:rPr lang="sr-Latn-RS" dirty="0"/>
              <a:t> i </a:t>
            </a:r>
            <a:r>
              <a:rPr lang="sr-Latn-RS" i="1" dirty="0"/>
              <a:t>stack </a:t>
            </a:r>
            <a:r>
              <a:rPr lang="sr-Latn-RS" dirty="0"/>
              <a:t>memorija dodeljena procesu dinamički se menja</a:t>
            </a:r>
          </a:p>
          <a:p>
            <a:pPr lvl="1"/>
            <a:r>
              <a:rPr lang="sr-Latn-RS" dirty="0"/>
              <a:t>Prostor za ovu memoriju je deo virtuelnog adresnog prostora</a:t>
            </a:r>
          </a:p>
          <a:p>
            <a:pPr lvl="1"/>
            <a:r>
              <a:rPr lang="sr-Latn-RS" dirty="0"/>
              <a:t>Prostor zahteva fizičke stranice u memoriji samo ako je popunjen</a:t>
            </a:r>
          </a:p>
          <a:p>
            <a:pPr lvl="1"/>
            <a:endParaRPr lang="en-GB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54200"/>
            <a:ext cx="1905000" cy="42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8953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Niz referenci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Program pri izvršavanju redom referencira određene lokacije u memoriji</a:t>
            </a:r>
          </a:p>
          <a:p>
            <a:r>
              <a:rPr lang="sr-Latn-RS" dirty="0"/>
              <a:t>Politike zamene se porede kroz broj grešaka stranice na određenom nizu referenci</a:t>
            </a:r>
          </a:p>
          <a:p>
            <a:r>
              <a:rPr lang="sr-Latn-RS" dirty="0"/>
              <a:t>Kod referenci nas interesuju samo adrese stranica</a:t>
            </a:r>
          </a:p>
          <a:p>
            <a:pPr lvl="1"/>
            <a:r>
              <a:rPr lang="sr-Latn-RS" dirty="0"/>
              <a:t>Pomeraj unutar stranice sada nije važan</a:t>
            </a:r>
          </a:p>
          <a:p>
            <a:r>
              <a:rPr lang="sr-Latn-RS" dirty="0"/>
              <a:t>Uzastopne reference na istu stranicu se mogu posmatrati kao jedna referenca</a:t>
            </a:r>
          </a:p>
          <a:p>
            <a:r>
              <a:rPr lang="sr-Latn-RS" dirty="0"/>
              <a:t>Primer niza referenci</a:t>
            </a:r>
          </a:p>
          <a:p>
            <a:pPr lvl="1"/>
            <a:r>
              <a:rPr lang="sr-Latn-RS" dirty="0"/>
              <a:t>2 3 2 1 5 2 4 5 3 2 5 2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3418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Optimalna politika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Bira se ona stranica za koju je vreme do sledeće reference najduže</a:t>
            </a:r>
            <a:endParaRPr lang="en-US" dirty="0"/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753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Optimalna</a:t>
            </a:r>
            <a:r>
              <a:rPr lang="en-US" dirty="0"/>
              <a:t> </a:t>
            </a:r>
            <a:r>
              <a:rPr lang="en-US" dirty="0" err="1"/>
              <a:t>politika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Ova politika ne može da se implementira jer zahteva od OS savršeno poznavanje budućih događaja</a:t>
            </a:r>
            <a:endParaRPr lang="en-US" dirty="0"/>
          </a:p>
          <a:p>
            <a:r>
              <a:rPr lang="sr-Latn-RS" dirty="0"/>
              <a:t>Služi kao standard u odnosu na koji se procenjuju algoritmi koje je moguće implementirati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652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Optimalna politika - primer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3771" r="8916" b="34406"/>
          <a:stretch/>
        </p:blipFill>
        <p:spPr bwMode="auto">
          <a:xfrm>
            <a:off x="76200" y="2895600"/>
            <a:ext cx="8961120" cy="192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1 (Accent Bar) 4"/>
          <p:cNvSpPr/>
          <p:nvPr/>
        </p:nvSpPr>
        <p:spPr>
          <a:xfrm>
            <a:off x="4995407" y="1727752"/>
            <a:ext cx="4038600" cy="727710"/>
          </a:xfrm>
          <a:prstGeom prst="accentCallout1">
            <a:avLst>
              <a:gd name="adj1" fmla="val 33887"/>
              <a:gd name="adj2" fmla="val -5039"/>
              <a:gd name="adj3" fmla="val 196664"/>
              <a:gd name="adj4" fmla="val -501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Adrese koje se referenciraju u toku izvršavanja programa</a:t>
            </a:r>
          </a:p>
        </p:txBody>
      </p:sp>
      <p:sp>
        <p:nvSpPr>
          <p:cNvPr id="6" name="Line Callout 1 (Accent Bar) 5"/>
          <p:cNvSpPr/>
          <p:nvPr/>
        </p:nvSpPr>
        <p:spPr>
          <a:xfrm flipH="1">
            <a:off x="152400" y="5410200"/>
            <a:ext cx="2514600" cy="727710"/>
          </a:xfrm>
          <a:prstGeom prst="accentCallout1">
            <a:avLst>
              <a:gd name="adj1" fmla="val 33887"/>
              <a:gd name="adj2" fmla="val -5039"/>
              <a:gd name="adj3" fmla="val -132921"/>
              <a:gd name="adj4" fmla="val -19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Procesu su dodeljena tri okvira u radnoj memoriji</a:t>
            </a:r>
          </a:p>
        </p:txBody>
      </p:sp>
      <p:sp>
        <p:nvSpPr>
          <p:cNvPr id="7" name="Line Callout 1 (Accent Bar) 6"/>
          <p:cNvSpPr/>
          <p:nvPr/>
        </p:nvSpPr>
        <p:spPr>
          <a:xfrm>
            <a:off x="5105400" y="5181600"/>
            <a:ext cx="3767593" cy="1371600"/>
          </a:xfrm>
          <a:prstGeom prst="accentCallout1">
            <a:avLst>
              <a:gd name="adj1" fmla="val 33887"/>
              <a:gd name="adj2" fmla="val -5039"/>
              <a:gd name="adj3" fmla="val -37708"/>
              <a:gd name="adj4" fmla="val -1836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Greška stranice nastupa kada se referencira stranica koja nije u glavnoj memoriji. Tada se tražena stranica ubacuje u glavnu memoriju, a neka od stranica izbacuje</a:t>
            </a:r>
          </a:p>
        </p:txBody>
      </p:sp>
    </p:spTree>
    <p:extLst>
      <p:ext uri="{BB962C8B-B14F-4D97-AF65-F5344CB8AC3E}">
        <p14:creationId xmlns:p14="http://schemas.microsoft.com/office/powerpoint/2010/main" val="42769568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Najmanje skoro korišćena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sr-Latn-RS" dirty="0"/>
              <a:t>sistem ne poznaje buduće događaje, ima evidenciju prošlih</a:t>
            </a:r>
          </a:p>
          <a:p>
            <a:r>
              <a:rPr lang="sr-Latn-RS" dirty="0"/>
              <a:t>Zamenjuje stranicu koja najduže nije bila korišćena pod pretpostavkom da ni uskoro neće biti </a:t>
            </a:r>
          </a:p>
        </p:txBody>
      </p:sp>
      <p:pic>
        <p:nvPicPr>
          <p:cNvPr id="4" name="Funny Substitution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19400" y="40386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Najmanje skoro korišćena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1219200"/>
          </a:xfrm>
        </p:spPr>
        <p:txBody>
          <a:bodyPr>
            <a:normAutofit/>
          </a:bodyPr>
          <a:lstStyle/>
          <a:p>
            <a:r>
              <a:rPr lang="sr-Latn-RS" dirty="0"/>
              <a:t>Zamenjuje stranicu koja najduže nije bila referencirana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3505" r="9129" b="32841"/>
          <a:stretch/>
        </p:blipFill>
        <p:spPr bwMode="auto">
          <a:xfrm>
            <a:off x="112776" y="2895600"/>
            <a:ext cx="8961120" cy="22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0045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648200"/>
          </a:xfrm>
        </p:spPr>
        <p:txBody>
          <a:bodyPr>
            <a:normAutofit/>
          </a:bodyPr>
          <a:lstStyle/>
          <a:p>
            <a:r>
              <a:rPr lang="sr-Latn-RS" dirty="0"/>
              <a:t>Po principu lokalnosti, trebalo bi da bude zamenjena stranica za koju je najmanje verovatno da će biti referencirana u bliskoj budućnosti</a:t>
            </a:r>
          </a:p>
          <a:p>
            <a:r>
              <a:rPr lang="sr-Latn-RS" dirty="0"/>
              <a:t>Radi skoro jednako dobro kao optimalna politika</a:t>
            </a:r>
          </a:p>
          <a:p>
            <a:r>
              <a:rPr lang="sr-Latn-RS" dirty="0"/>
              <a:t>Teško za implementaciju</a:t>
            </a:r>
          </a:p>
          <a:p>
            <a:r>
              <a:rPr lang="sr-Latn-RS" dirty="0"/>
              <a:t>Dve varijante implementacije</a:t>
            </a:r>
          </a:p>
          <a:p>
            <a:pPr marL="880110" lvl="1" indent="-514350">
              <a:buFont typeface="+mj-lt"/>
              <a:buAutoNum type="arabicPeriod"/>
            </a:pPr>
            <a:r>
              <a:rPr lang="sr-Latn-RS" dirty="0"/>
              <a:t>Brojač</a:t>
            </a:r>
          </a:p>
          <a:p>
            <a:pPr marL="880110" lvl="1" indent="-514350">
              <a:buFont typeface="+mj-lt"/>
              <a:buAutoNum type="arabicPeriod"/>
            </a:pPr>
            <a:r>
              <a:rPr lang="sr-Latn-RS" dirty="0"/>
              <a:t>Stek</a:t>
            </a:r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Najmanje skoro korišćena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08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Najmanje skoro korišćena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Implementacija preko brojača</a:t>
            </a:r>
          </a:p>
          <a:p>
            <a:pPr lvl="1"/>
            <a:r>
              <a:rPr lang="sr-Latn-RS" dirty="0"/>
              <a:t>Procesor evidentira broj otkucaja </a:t>
            </a:r>
          </a:p>
          <a:p>
            <a:pPr lvl="1"/>
            <a:r>
              <a:rPr lang="sr-Latn-RS" dirty="0"/>
              <a:t>U tabeli stranica se uz svaku stranicu doda polje koje označava trenutak poslednjeg referenciranja</a:t>
            </a:r>
          </a:p>
          <a:p>
            <a:pPr lvl="1"/>
            <a:r>
              <a:rPr lang="sr-Latn-RS" dirty="0"/>
              <a:t>Pri svakom referenciranju se upiše trenutak referenciranja</a:t>
            </a:r>
          </a:p>
          <a:p>
            <a:pPr lvl="1"/>
            <a:r>
              <a:rPr lang="sr-Latn-RS" dirty="0"/>
              <a:t>Zamenjuje se stranica sa najmanjim trenutkom vremena</a:t>
            </a:r>
          </a:p>
          <a:p>
            <a:pPr lvl="1"/>
            <a:endParaRPr lang="sr-Latn-R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16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Najmanje skoro korišćena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766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Implementacija preko steka</a:t>
            </a:r>
          </a:p>
          <a:p>
            <a:pPr lvl="1"/>
            <a:r>
              <a:rPr lang="sr-Latn-RS" dirty="0"/>
              <a:t>Čuva se stek referenciranih stranica</a:t>
            </a:r>
          </a:p>
          <a:p>
            <a:pPr lvl="1"/>
            <a:r>
              <a:rPr lang="sr-Latn-RS" dirty="0"/>
              <a:t>Kada se stranica referencira stavlja se na vrh steka</a:t>
            </a:r>
          </a:p>
          <a:p>
            <a:pPr lvl="1"/>
            <a:r>
              <a:rPr lang="sr-Latn-RS" dirty="0"/>
              <a:t>Ako je već bila referencirana izbacuje se iz nekog dela steka</a:t>
            </a:r>
          </a:p>
          <a:p>
            <a:pPr lvl="1"/>
            <a:r>
              <a:rPr lang="sr-Latn-RS" dirty="0"/>
              <a:t>Ovaj stek se može implementirati kao dvostruko spregnuta lista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75204"/>
            <a:ext cx="3733800" cy="257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1677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Najmanje skoro korišćena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Ne može se koristiti u realnim sistemima</a:t>
            </a:r>
          </a:p>
          <a:p>
            <a:r>
              <a:rPr lang="sr-Latn-RS" dirty="0"/>
              <a:t>Bilo koja implementacija ove politike veoma usporava sistem</a:t>
            </a:r>
          </a:p>
          <a:p>
            <a:r>
              <a:rPr lang="sr-Latn-RS" dirty="0"/>
              <a:t>Ažuriranje trenutaka referenciranja ili steka mora biti obavljeno pri svakom referenciranju</a:t>
            </a:r>
          </a:p>
          <a:p>
            <a:pPr lvl="1"/>
            <a:r>
              <a:rPr lang="sr-Latn-RS" dirty="0"/>
              <a:t>To uvodi usporenje od najmanje 10 puta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21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Prednosti nove strategije upravljanja memorijom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407152" cy="4876800"/>
          </a:xfrm>
        </p:spPr>
        <p:txBody>
          <a:bodyPr>
            <a:normAutofit/>
          </a:bodyPr>
          <a:lstStyle/>
          <a:p>
            <a:r>
              <a:rPr lang="sr-Latn-RS" dirty="0"/>
              <a:t>Deo memorije može biti deljen od strane više procesa</a:t>
            </a:r>
          </a:p>
          <a:p>
            <a:pPr lvl="1"/>
            <a:r>
              <a:rPr lang="sr-Latn-RS" dirty="0"/>
              <a:t>Ista stranica se mapira u virtuelni prostor više procesa</a:t>
            </a:r>
          </a:p>
          <a:p>
            <a:pPr lvl="1"/>
            <a:r>
              <a:rPr lang="sr-Latn-RS" dirty="0"/>
              <a:t>Primenjuje se za</a:t>
            </a:r>
          </a:p>
          <a:p>
            <a:pPr lvl="2"/>
            <a:r>
              <a:rPr lang="sr-Latn-RS" dirty="0"/>
              <a:t>Sistemske biblioteke koje deli više procesa</a:t>
            </a:r>
          </a:p>
          <a:p>
            <a:pPr lvl="2"/>
            <a:r>
              <a:rPr lang="sr-Latn-RS" dirty="0"/>
              <a:t>Komunikaciju između procesa putem deljene memorije</a:t>
            </a:r>
          </a:p>
          <a:p>
            <a:pPr lvl="2"/>
            <a:r>
              <a:rPr lang="sr-Latn-RS" dirty="0"/>
              <a:t>Deljenje istog koda od strane više instanci istog procesa</a:t>
            </a:r>
          </a:p>
          <a:p>
            <a:pPr lvl="2"/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084" y="2667000"/>
            <a:ext cx="3429000" cy="230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2709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Prva unutra, prva napolje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Tretira okvire kao kružni bafer</a:t>
            </a:r>
          </a:p>
          <a:p>
            <a:r>
              <a:rPr lang="sr-Latn-RS" dirty="0"/>
              <a:t>Postoji pokazivač na narednu stranicu koju treba ukloniti</a:t>
            </a:r>
          </a:p>
          <a:p>
            <a:pPr lvl="1"/>
            <a:r>
              <a:rPr lang="sr-Latn-RS" dirty="0"/>
              <a:t>Pokazivač kruži redom kroz okvire</a:t>
            </a:r>
          </a:p>
          <a:p>
            <a:pPr lvl="1"/>
            <a:r>
              <a:rPr lang="sr-Latn-RS" dirty="0"/>
              <a:t>Najjednostavnija politika za implementaciju</a:t>
            </a:r>
          </a:p>
          <a:p>
            <a:r>
              <a:rPr lang="sr-Latn-RS" dirty="0"/>
              <a:t>Biće zamenjena stranica koja je najduže u memoriji</a:t>
            </a:r>
          </a:p>
          <a:p>
            <a:pPr lvl="1"/>
            <a:r>
              <a:rPr lang="sr-Latn-RS" dirty="0"/>
              <a:t>Često pogrešno</a:t>
            </a:r>
          </a:p>
          <a:p>
            <a:pPr lvl="1"/>
            <a:r>
              <a:rPr lang="sr-Latn-RS" dirty="0"/>
              <a:t>Stranice koje se često referenciraju će stalno biti izbacivane i ponovo ubacivane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703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Prva unutra, prva napolje - primer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2961" r="7650" b="33510"/>
          <a:stretch/>
        </p:blipFill>
        <p:spPr bwMode="auto">
          <a:xfrm>
            <a:off x="152400" y="2057400"/>
            <a:ext cx="8778240" cy="206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4648200"/>
            <a:ext cx="8153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Više grešaka od LRU</a:t>
            </a:r>
          </a:p>
          <a:p>
            <a:r>
              <a:rPr lang="sr-Latn-RS" dirty="0"/>
              <a:t>Za razliku od LRU ne prepoznaje stranice koje su češće referencirane od ostalih</a:t>
            </a:r>
          </a:p>
        </p:txBody>
      </p:sp>
    </p:spTree>
    <p:extLst>
      <p:ext uri="{BB962C8B-B14F-4D97-AF65-F5344CB8AC3E}">
        <p14:creationId xmlns:p14="http://schemas.microsoft.com/office/powerpoint/2010/main" val="33287593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Aproksimacije politike LRU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Postoje politike koje pokušavaju da dobiju rezultate kao LRU, a da pri tome izbegnu usporenje koje klasična implementacija ove politike donosi</a:t>
            </a:r>
          </a:p>
          <a:p>
            <a:r>
              <a:rPr lang="sr-Latn-RS" dirty="0"/>
              <a:t>Baziraju se na tome da hardver za svaku stranicu ažurira bit upotrebe</a:t>
            </a:r>
          </a:p>
          <a:p>
            <a:pPr lvl="1"/>
            <a:r>
              <a:rPr lang="sr-Latn-RS" dirty="0"/>
              <a:t>Kada se stranica donese u memoriju ili referencira, bit se postavlja na jedan</a:t>
            </a:r>
          </a:p>
          <a:p>
            <a:pPr lvl="1"/>
            <a:r>
              <a:rPr lang="sr-Latn-RS" dirty="0"/>
              <a:t>OS može da resetuje bit upotrebe za određenu stranicu</a:t>
            </a:r>
          </a:p>
          <a:p>
            <a:pPr lvl="1"/>
            <a:r>
              <a:rPr lang="sr-Latn-RS" dirty="0"/>
              <a:t>Dobijamo informaciju koje su stranice referencirane, ali ne i u kojem redosledu</a:t>
            </a:r>
          </a:p>
          <a:p>
            <a:pPr lvl="1"/>
            <a:endParaRPr lang="sr-Latn-R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2394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Politika dodatnih bitova upotrebe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OS evidentira 8-bitnu reč za svaku stranicu</a:t>
            </a:r>
          </a:p>
          <a:p>
            <a:r>
              <a:rPr lang="sr-Latn-RS" dirty="0"/>
              <a:t>U regularnim intervalima OS</a:t>
            </a:r>
          </a:p>
          <a:p>
            <a:pPr lvl="1"/>
            <a:r>
              <a:rPr lang="sr-Latn-RS" dirty="0"/>
              <a:t>Prebacuje bit upotrebe na najvišu poziciju u reči</a:t>
            </a:r>
          </a:p>
          <a:p>
            <a:pPr lvl="1"/>
            <a:r>
              <a:rPr lang="sr-Latn-RS" dirty="0"/>
              <a:t>Trenutne bite pomera na desno</a:t>
            </a:r>
          </a:p>
          <a:p>
            <a:pPr lvl="1"/>
            <a:r>
              <a:rPr lang="sr-Latn-RS" dirty="0"/>
              <a:t>Bit na najmanjoj poziciji ispada iz reči</a:t>
            </a:r>
          </a:p>
          <a:p>
            <a:r>
              <a:rPr lang="sr-Latn-RS" dirty="0"/>
              <a:t>8-bitna reč time sadrži istoriju referenciranja</a:t>
            </a:r>
          </a:p>
          <a:p>
            <a:r>
              <a:rPr lang="sr-Latn-RS" dirty="0"/>
              <a:t>Ako 8-bitnu reč posmatramo kao dekadni broj</a:t>
            </a:r>
          </a:p>
          <a:p>
            <a:pPr lvl="1"/>
            <a:r>
              <a:rPr lang="sr-Latn-RS" dirty="0"/>
              <a:t>Stranica sa većom vrednošću reči je skorije referencirana </a:t>
            </a:r>
          </a:p>
          <a:p>
            <a:pPr lvl="1"/>
            <a:r>
              <a:rPr lang="sr-Latn-RS" dirty="0"/>
              <a:t>11000100 je skorije referencirana od 01110111</a:t>
            </a:r>
          </a:p>
          <a:p>
            <a:pPr lvl="1"/>
            <a:r>
              <a:rPr lang="sr-Latn-RS" dirty="0"/>
              <a:t>Stranica sa najmanjom vrednošću će biti zamenjena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9231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Politika časovnika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382000" cy="48006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Samo jedan bit upotrebe za svaku stranicu</a:t>
            </a:r>
          </a:p>
          <a:p>
            <a:r>
              <a:rPr lang="sr-Latn-RS" dirty="0"/>
              <a:t>Kada je potrebno pronaći stranicu za zamenu</a:t>
            </a:r>
          </a:p>
          <a:p>
            <a:pPr lvl="1"/>
            <a:r>
              <a:rPr lang="sr-Latn-RS" dirty="0"/>
              <a:t>OS prolazi kružno kroz okvire </a:t>
            </a:r>
          </a:p>
          <a:p>
            <a:pPr lvl="1"/>
            <a:r>
              <a:rPr lang="sr-Latn-RS" dirty="0"/>
              <a:t>Kad god naiđe na okvir sa bitom upotrebe 1, postavi bit na 0</a:t>
            </a:r>
          </a:p>
          <a:p>
            <a:r>
              <a:rPr lang="sr-Latn-RS" dirty="0"/>
              <a:t>Biće zamenjena stranica za koju je bit upotrebe 0 </a:t>
            </a:r>
          </a:p>
          <a:p>
            <a:r>
              <a:rPr lang="sr-Latn-RS" dirty="0"/>
              <a:t>Pošto ide u krug, u najgorem slučaju će u drugom prolasku pronaći okvir čiji je bit u prvom prolasku postavljen na 0</a:t>
            </a:r>
          </a:p>
          <a:p>
            <a:r>
              <a:rPr lang="sr-Latn-RS" dirty="0"/>
              <a:t>Naredno pretraživanje će krenuti od okvira koji se nalazi posle okvira koji je zamenjen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89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Politika časovnika - primer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3598" r="7197" b="39182"/>
          <a:stretch/>
        </p:blipFill>
        <p:spPr bwMode="auto">
          <a:xfrm>
            <a:off x="152400" y="2233793"/>
            <a:ext cx="8869680" cy="180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1 (Accent Bar) 4"/>
          <p:cNvSpPr/>
          <p:nvPr/>
        </p:nvSpPr>
        <p:spPr>
          <a:xfrm flipH="1">
            <a:off x="304800" y="5257800"/>
            <a:ext cx="4953000" cy="727710"/>
          </a:xfrm>
          <a:prstGeom prst="accentCallout1">
            <a:avLst>
              <a:gd name="adj1" fmla="val 33887"/>
              <a:gd name="adj2" fmla="val -5039"/>
              <a:gd name="adj3" fmla="val -215317"/>
              <a:gd name="adj4" fmla="val -5012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FIFO bi zamenio 2, umesto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Pošto je 2 skoro referencirana, algoritam časovnika je ne zamenjuje</a:t>
            </a:r>
          </a:p>
        </p:txBody>
      </p:sp>
    </p:spTree>
    <p:extLst>
      <p:ext uri="{BB962C8B-B14F-4D97-AF65-F5344CB8AC3E}">
        <p14:creationId xmlns:p14="http://schemas.microsoft.com/office/powerpoint/2010/main" val="22968713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Unapređenje politike časovnika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Povećava se broj bitova koje algoritam koristi</a:t>
            </a:r>
          </a:p>
          <a:p>
            <a:r>
              <a:rPr lang="sr-Latn-RS" dirty="0"/>
              <a:t>Svaka stranica ima bit promene</a:t>
            </a:r>
          </a:p>
          <a:p>
            <a:pPr lvl="1"/>
            <a:r>
              <a:rPr lang="sr-Latn-RS" dirty="0"/>
              <a:t>Ukazuje na to da li je sadržaj stranice menjan otkako je donešena u glavnu memoriju</a:t>
            </a:r>
          </a:p>
          <a:p>
            <a:pPr lvl="1"/>
            <a:r>
              <a:rPr lang="sr-Latn-RS" dirty="0"/>
              <a:t>Ako je menjana, pre zamenjivanja se mora izmena upisati u sekundarnu memoriju</a:t>
            </a:r>
          </a:p>
          <a:p>
            <a:r>
              <a:rPr lang="sr-Latn-RS" dirty="0"/>
              <a:t>Algoritam časovnika može da koristi i ovaj bit</a:t>
            </a:r>
          </a:p>
          <a:p>
            <a:pPr lvl="1"/>
            <a:r>
              <a:rPr lang="sr-Latn-RS" dirty="0"/>
              <a:t>Prednost za zamenu daje stranicama koje nisu menjane</a:t>
            </a:r>
          </a:p>
          <a:p>
            <a:pPr lvl="1"/>
            <a:r>
              <a:rPr lang="sr-Latn-RS" dirty="0"/>
              <a:t>Štedi se vreme jer ne treba upisivati izmenu u sekundarnu memoriju pre zamene</a:t>
            </a:r>
          </a:p>
          <a:p>
            <a:pPr lvl="1"/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822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Poređenje algoritama</a:t>
            </a:r>
            <a:endParaRPr lang="en-US" dirty="0"/>
          </a:p>
        </p:txBody>
      </p:sp>
      <p:pic>
        <p:nvPicPr>
          <p:cNvPr id="4" name="Content Placeholder 3" descr="Fig08_17.gif"/>
          <p:cNvPicPr>
            <a:picLocks noGrp="1" noChangeAspect="1"/>
          </p:cNvPicPr>
          <p:nvPr/>
        </p:nvPicPr>
        <p:blipFill rotWithShape="1">
          <a:blip r:embed="rId2"/>
          <a:srcRect l="8645" r="25737" b="18785"/>
          <a:stretch/>
        </p:blipFill>
        <p:spPr bwMode="auto">
          <a:xfrm>
            <a:off x="1752600" y="1676400"/>
            <a:ext cx="5898631" cy="348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(Accent Bar) 4"/>
          <p:cNvSpPr/>
          <p:nvPr/>
        </p:nvSpPr>
        <p:spPr>
          <a:xfrm flipH="1">
            <a:off x="304800" y="5257800"/>
            <a:ext cx="3581400" cy="1219200"/>
          </a:xfrm>
          <a:prstGeom prst="accentCallout1">
            <a:avLst>
              <a:gd name="adj1" fmla="val 33887"/>
              <a:gd name="adj2" fmla="val -5039"/>
              <a:gd name="adj3" fmla="val -88523"/>
              <a:gd name="adj4" fmla="val -145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Zbog lokalnosti, nakon određene granice, dalje povećavanje broja okvira dodeljenih procesu ima manji uticaj</a:t>
            </a:r>
          </a:p>
        </p:txBody>
      </p:sp>
    </p:spTree>
    <p:extLst>
      <p:ext uri="{BB962C8B-B14F-4D97-AF65-F5344CB8AC3E}">
        <p14:creationId xmlns:p14="http://schemas.microsoft.com/office/powerpoint/2010/main" val="20508417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Baferovanje stranica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Deo glavne memorije se odvoji da radi kao keš stranica</a:t>
            </a:r>
          </a:p>
          <a:p>
            <a:r>
              <a:rPr lang="sr-Latn-RS" dirty="0"/>
              <a:t>Zamenjena stranica se ubacuje u taj keš</a:t>
            </a:r>
          </a:p>
          <a:p>
            <a:pPr lvl="1"/>
            <a:r>
              <a:rPr lang="sr-Latn-RS" dirty="0"/>
              <a:t>Ako stranica nije menjana dodaje se u listu slobodnih stranica</a:t>
            </a:r>
          </a:p>
          <a:p>
            <a:pPr lvl="1"/>
            <a:r>
              <a:rPr lang="sr-Latn-RS" dirty="0"/>
              <a:t>Ako je stranica menjana dodaje se u listu menjanih stranica</a:t>
            </a:r>
          </a:p>
          <a:p>
            <a:r>
              <a:rPr lang="sr-Latn-RS" dirty="0"/>
              <a:t>Kada se ponovo referencira stranica </a:t>
            </a:r>
          </a:p>
          <a:p>
            <a:pPr lvl="1"/>
            <a:r>
              <a:rPr lang="sr-Latn-RS" dirty="0"/>
              <a:t>postoji šansa da se stranica nalazi u baferu, pa je vraćanje u upotrebu brzo i jednostavno</a:t>
            </a:r>
          </a:p>
          <a:p>
            <a:pPr lvl="1"/>
            <a:r>
              <a:rPr lang="sr-Latn-RS" dirty="0"/>
              <a:t>Promenjene stranice se mogu upisivati na disk u grupama, što je brže</a:t>
            </a:r>
          </a:p>
        </p:txBody>
      </p:sp>
    </p:spTree>
    <p:extLst>
      <p:ext uri="{BB962C8B-B14F-4D97-AF65-F5344CB8AC3E}">
        <p14:creationId xmlns:p14="http://schemas.microsoft.com/office/powerpoint/2010/main" val="15677614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rezidentnim skupom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OS za svaki proces treba da odluči koliko okvira da mu dodeli za smeštanje stranica</a:t>
            </a:r>
          </a:p>
          <a:p>
            <a:pPr lvl="1"/>
            <a:r>
              <a:rPr lang="sr-Latn-RS" dirty="0"/>
              <a:t>Što je manje memorije dodeljeno jednom procesu, to više procesa može istovremeno da bude u memoriji </a:t>
            </a:r>
          </a:p>
          <a:p>
            <a:pPr lvl="1"/>
            <a:r>
              <a:rPr lang="sr-Latn-RS" dirty="0"/>
              <a:t>Što je manji broj okvira dodeljen procesu, biće više grešaka stranice</a:t>
            </a:r>
          </a:p>
          <a:p>
            <a:pPr lvl="1"/>
            <a:r>
              <a:rPr lang="sr-Latn-RS" dirty="0"/>
              <a:t>Zbog principa lokalnosti, povećavanje broja dodeljenih okvira preko određene granice neće imati zapažen efekat na broj grešaka stranice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3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Izvršavanje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5105400"/>
          </a:xfrm>
        </p:spPr>
        <p:txBody>
          <a:bodyPr>
            <a:normAutofit/>
          </a:bodyPr>
          <a:lstStyle/>
          <a:p>
            <a:r>
              <a:rPr lang="sr-Latn-RS" dirty="0"/>
              <a:t>Rezidentni skup</a:t>
            </a:r>
          </a:p>
          <a:p>
            <a:pPr lvl="1"/>
            <a:r>
              <a:rPr lang="sr-Latn-RS" dirty="0"/>
              <a:t>delovi procesa koji su u glavnoj memoriji u određenom trenutku</a:t>
            </a:r>
          </a:p>
          <a:p>
            <a:pPr lvl="1"/>
            <a:r>
              <a:rPr lang="sr-Latn-RS" dirty="0"/>
              <a:t>Postoji indikacija za svaku stranicu da li je u memoriji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34671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07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Minimalna veličina rezidentnog skupa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Kada se desi greška stranice instrukcija se restartuje</a:t>
            </a:r>
          </a:p>
          <a:p>
            <a:pPr lvl="1"/>
            <a:r>
              <a:rPr lang="sr-Latn-RS" dirty="0"/>
              <a:t>Neophodno je da se procesu dodeli bar onoliko okvira koliko svaka pojedinačna instrukcija može da referencira</a:t>
            </a:r>
          </a:p>
          <a:p>
            <a:pPr lvl="1"/>
            <a:r>
              <a:rPr lang="sr-Latn-RS" dirty="0"/>
              <a:t>Arhitektura skupa instrukcija definiše minimalan broj okvira za proces</a:t>
            </a:r>
          </a:p>
          <a:p>
            <a:r>
              <a:rPr lang="sr-Latn-RS" dirty="0"/>
              <a:t>Drugi parametar za određivanje minimalne veličine je da ne bude previše grešaka stranica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5826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Politike veličine rezidentnog skupa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Fiksno dodeljivanje</a:t>
            </a:r>
            <a:endParaRPr lang="en-US" dirty="0"/>
          </a:p>
          <a:p>
            <a:pPr lvl="1"/>
            <a:r>
              <a:rPr lang="sr-Latn-RS" dirty="0"/>
              <a:t>Proces dobija fiksan broj okvira u glavnoj memoriji u koji će se smeštati stranice procesa</a:t>
            </a:r>
          </a:p>
          <a:p>
            <a:r>
              <a:rPr lang="sr-Latn-RS" dirty="0"/>
              <a:t>Dve varijante fiksnog dodeljivanja</a:t>
            </a:r>
          </a:p>
          <a:p>
            <a:pPr lvl="1"/>
            <a:r>
              <a:rPr lang="sr-Latn-RS" dirty="0"/>
              <a:t>Jednako dodeljivanje</a:t>
            </a:r>
          </a:p>
          <a:p>
            <a:pPr lvl="2"/>
            <a:r>
              <a:rPr lang="sr-Latn-RS" dirty="0"/>
              <a:t>Svaki proces dobija n-ti deo od ukupnog broja okvira</a:t>
            </a:r>
          </a:p>
          <a:p>
            <a:pPr lvl="2"/>
            <a:r>
              <a:rPr lang="sr-Latn-RS" dirty="0"/>
              <a:t>Neracionalno kada su procesi različite veličine</a:t>
            </a:r>
          </a:p>
          <a:p>
            <a:pPr lvl="2"/>
            <a:r>
              <a:rPr lang="sr-Latn-RS" dirty="0"/>
              <a:t>Proces može da dobije više okvira nego što sadrži stranica</a:t>
            </a:r>
          </a:p>
          <a:p>
            <a:pPr lvl="1"/>
            <a:r>
              <a:rPr lang="sr-Latn-RS" dirty="0"/>
              <a:t>Proporcionalno dodeljivanje</a:t>
            </a:r>
          </a:p>
          <a:p>
            <a:pPr lvl="2"/>
            <a:r>
              <a:rPr lang="sr-Latn-RS" dirty="0"/>
              <a:t>Proces dobija broj okvira proporcionalno broju svojih stranica u odnosu na broj stranica svih drugih procesa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789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Politike veličine rezidentnog skupa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Promenljivo dodeljivanje</a:t>
            </a:r>
            <a:endParaRPr lang="en-US" dirty="0"/>
          </a:p>
          <a:p>
            <a:pPr lvl="1"/>
            <a:r>
              <a:rPr lang="sr-Latn-RS" dirty="0"/>
              <a:t>Broj okvira dodeljenih procesu se menja u toku životnog veka procesa</a:t>
            </a:r>
          </a:p>
          <a:p>
            <a:pPr lvl="1"/>
            <a:r>
              <a:rPr lang="sr-Latn-RS" dirty="0"/>
              <a:t>Procesima sa velikim brojem grešaka stranica se dodeli više okvira</a:t>
            </a:r>
          </a:p>
          <a:p>
            <a:pPr lvl="1"/>
            <a:r>
              <a:rPr lang="sr-Latn-RS" dirty="0"/>
              <a:t>Procesima sa malim brojem grešaka stranica se smanjuje broj dodeljenih okvira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2096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Opseg zamene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Koje stranice dolaze u obzir za zamenu kada se desi greška stranice</a:t>
            </a:r>
          </a:p>
          <a:p>
            <a:r>
              <a:rPr lang="sr-Latn-RS" dirty="0"/>
              <a:t>Lokalni opseg zamene</a:t>
            </a:r>
          </a:p>
          <a:p>
            <a:pPr lvl="1"/>
            <a:r>
              <a:rPr lang="sr-Latn-RS" dirty="0"/>
              <a:t>Bira se stranica među stranicama procesa koji je napravio grešku stranice</a:t>
            </a:r>
          </a:p>
          <a:p>
            <a:r>
              <a:rPr lang="sr-Latn-RS" dirty="0"/>
              <a:t>Globalni opseg zamene</a:t>
            </a:r>
          </a:p>
          <a:p>
            <a:pPr lvl="1"/>
            <a:r>
              <a:rPr lang="sr-Latn-RS" dirty="0"/>
              <a:t>Kandidati za zamenu su sve stranice u nezaključanim okvirima</a:t>
            </a:r>
          </a:p>
          <a:p>
            <a:pPr lvl="1"/>
            <a:r>
              <a:rPr lang="sr-Latn-RS" dirty="0"/>
              <a:t>Bez obzira kojem procesu pripadaju</a:t>
            </a:r>
          </a:p>
          <a:p>
            <a:pPr lvl="1"/>
            <a:r>
              <a:rPr lang="sr-Latn-RS" dirty="0"/>
              <a:t>Češće korišćeno u savremenim OS</a:t>
            </a:r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19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Fiksno dodeljivanje, lokalni opseg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Unapred se odredi broj okvira koji su dodeljeni procesu</a:t>
            </a:r>
          </a:p>
          <a:p>
            <a:r>
              <a:rPr lang="sr-Latn-RS" dirty="0"/>
              <a:t>Ako se dodeli premalo okvira, biće puno grešaka stranice</a:t>
            </a:r>
            <a:endParaRPr lang="en-US" dirty="0"/>
          </a:p>
          <a:p>
            <a:r>
              <a:rPr lang="sr-Latn-RS" dirty="0"/>
              <a:t>Ako se dodeli previše okvira, biće premalo procesa u glavnoj memoriji</a:t>
            </a:r>
          </a:p>
          <a:p>
            <a:pPr lvl="1"/>
            <a:r>
              <a:rPr lang="sr-Latn-RS" dirty="0"/>
              <a:t>Često nijedan od procesa neće biti spreman </a:t>
            </a:r>
            <a:endParaRPr lang="en-US" dirty="0"/>
          </a:p>
          <a:p>
            <a:r>
              <a:rPr lang="sr-Latn-RS" dirty="0"/>
              <a:t>Nefleksibilno rešenje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0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Promenljivo dodeljivanje</a:t>
            </a:r>
            <a:r>
              <a:rPr lang="en-US" dirty="0"/>
              <a:t>, </a:t>
            </a:r>
            <a:r>
              <a:rPr lang="en-US" dirty="0" err="1"/>
              <a:t>globalni</a:t>
            </a:r>
            <a:r>
              <a:rPr lang="en-US" dirty="0"/>
              <a:t> </a:t>
            </a:r>
            <a:r>
              <a:rPr lang="en-US" dirty="0" err="1"/>
              <a:t>opseg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Jednostavno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en-US" dirty="0"/>
          </a:p>
          <a:p>
            <a:r>
              <a:rPr lang="en-US" dirty="0"/>
              <a:t>OS </a:t>
            </a:r>
            <a:r>
              <a:rPr lang="en-US" dirty="0" err="1"/>
              <a:t>odr</a:t>
            </a:r>
            <a:r>
              <a:rPr lang="sr-Latn-RS" dirty="0"/>
              <a:t>žava listu slobodnih okvira</a:t>
            </a:r>
          </a:p>
          <a:p>
            <a:r>
              <a:rPr lang="sr-Latn-RS" dirty="0"/>
              <a:t>Procesu se dodeljuje slobodan okvir kada se desi greška stranice</a:t>
            </a:r>
          </a:p>
          <a:p>
            <a:r>
              <a:rPr lang="sr-Latn-RS" dirty="0"/>
              <a:t>Ako nema slobodnih okvira, zamenjuje se neka stranica</a:t>
            </a:r>
          </a:p>
          <a:p>
            <a:pPr lvl="1"/>
            <a:r>
              <a:rPr lang="sr-Latn-RS" dirty="0"/>
              <a:t>Izbor se pravi među svim nezaključanim okvirima u memoriji</a:t>
            </a:r>
          </a:p>
          <a:p>
            <a:pPr lvl="1"/>
            <a:r>
              <a:rPr lang="sr-Latn-RS" dirty="0"/>
              <a:t>Kako odrediti koji proces da izgubi stranicu?</a:t>
            </a:r>
            <a:endParaRPr lang="en-US" dirty="0"/>
          </a:p>
          <a:p>
            <a:pPr lvl="1"/>
            <a:r>
              <a:rPr lang="sr-Latn-RS" dirty="0"/>
              <a:t>Tom procesu se smanjuje rezidentni skup, što mu može smanjiti performanse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94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Promenljivo dodeljivanje, lokalni opseg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Novom procesu se dodeli određeni broj okvira</a:t>
            </a:r>
          </a:p>
          <a:p>
            <a:r>
              <a:rPr lang="sr-Latn-RS" dirty="0"/>
              <a:t>Kada se desi greška stranice, zamenjuje se jedna od stranica tog procesa</a:t>
            </a:r>
          </a:p>
          <a:p>
            <a:r>
              <a:rPr lang="sr-Latn-RS" dirty="0"/>
              <a:t>S vremena na vreme se analizira broj okvira dodeljenih procesu</a:t>
            </a:r>
          </a:p>
          <a:p>
            <a:pPr lvl="1"/>
            <a:r>
              <a:rPr lang="sr-Latn-RS" dirty="0"/>
              <a:t>Vrši se smanjenje ili povećanje tog broja da se poboljša performansa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777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Radni skup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Koji je kriterijum za određivanje odgovarajuće veličine rezidentnog skupa?</a:t>
            </a:r>
          </a:p>
          <a:p>
            <a:r>
              <a:rPr lang="sr-Latn-RS" dirty="0"/>
              <a:t>Često korišćena je </a:t>
            </a:r>
            <a:r>
              <a:rPr lang="sr-Latn-RS" b="1" dirty="0"/>
              <a:t>strategija radnog skupa</a:t>
            </a:r>
          </a:p>
          <a:p>
            <a:pPr lvl="1"/>
            <a:r>
              <a:rPr lang="sr-Latn-RS" dirty="0"/>
              <a:t>Zasniva se na principu lokalnosti</a:t>
            </a:r>
          </a:p>
          <a:p>
            <a:r>
              <a:rPr lang="sr-Latn-RS" dirty="0"/>
              <a:t>Radni skup </a:t>
            </a:r>
            <a:r>
              <a:rPr lang="sr-Latn-RS" i="1" dirty="0"/>
              <a:t>W(t, </a:t>
            </a:r>
            <a:r>
              <a:rPr lang="sr-Latn-RS" i="1" dirty="0">
                <a:latin typeface="Times New Roman"/>
                <a:cs typeface="Times New Roman"/>
              </a:rPr>
              <a:t>∆</a:t>
            </a:r>
            <a:r>
              <a:rPr lang="sr-Latn-RS" i="1" dirty="0"/>
              <a:t>) </a:t>
            </a:r>
          </a:p>
          <a:p>
            <a:pPr lvl="1"/>
            <a:r>
              <a:rPr lang="sr-Latn-RS" dirty="0"/>
              <a:t>u trenutku vremena t, skup stranica koje su bile referencirane u poslednjih </a:t>
            </a:r>
            <a:r>
              <a:rPr lang="sr-Latn-RS" i="1" dirty="0">
                <a:latin typeface="Times New Roman"/>
                <a:cs typeface="Times New Roman"/>
              </a:rPr>
              <a:t>∆</a:t>
            </a:r>
            <a:r>
              <a:rPr lang="sr-Latn-RS" dirty="0"/>
              <a:t> jedinica vremena</a:t>
            </a:r>
          </a:p>
          <a:p>
            <a:pPr lvl="1"/>
            <a:r>
              <a:rPr lang="sr-Latn-RS" dirty="0"/>
              <a:t>vreme se meri referenciranjem stranica</a:t>
            </a:r>
          </a:p>
          <a:p>
            <a:pPr lvl="1"/>
            <a:r>
              <a:rPr lang="sr-Latn-RS" dirty="0"/>
              <a:t>jedno referenciranje je jedna jedinica vremena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038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Radni skup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Pretpostavimo da je </a:t>
            </a:r>
            <a:r>
              <a:rPr lang="sr-Latn-RS" dirty="0">
                <a:latin typeface="Times New Roman"/>
                <a:cs typeface="Times New Roman"/>
              </a:rPr>
              <a:t>∆ </a:t>
            </a:r>
            <a:r>
              <a:rPr lang="en-US" dirty="0">
                <a:latin typeface="Times New Roman"/>
                <a:cs typeface="Times New Roman"/>
              </a:rPr>
              <a:t>= 10 (</a:t>
            </a:r>
            <a:r>
              <a:rPr lang="en-US" dirty="0" err="1">
                <a:latin typeface="Times New Roman"/>
                <a:cs typeface="Times New Roman"/>
              </a:rPr>
              <a:t>nerealno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malo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r>
              <a:rPr lang="en-US" dirty="0" err="1">
                <a:latin typeface="Times New Roman"/>
                <a:cs typeface="Times New Roman"/>
              </a:rPr>
              <a:t>Izgled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radnog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skupa</a:t>
            </a:r>
            <a:r>
              <a:rPr lang="en-US" dirty="0">
                <a:latin typeface="Times New Roman"/>
                <a:cs typeface="Times New Roman"/>
              </a:rPr>
              <a:t> u </a:t>
            </a:r>
            <a:r>
              <a:rPr lang="en-US" dirty="0" err="1">
                <a:latin typeface="Times New Roman"/>
                <a:cs typeface="Times New Roman"/>
              </a:rPr>
              <a:t>trenucima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</a:t>
            </a:r>
            <a:r>
              <a:rPr lang="en-US" baseline="-25000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, t</a:t>
            </a:r>
            <a:r>
              <a:rPr lang="en-US" baseline="-25000" dirty="0">
                <a:latin typeface="Times New Roman"/>
                <a:cs typeface="Times New Roman"/>
              </a:rPr>
              <a:t>i+1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</a:t>
            </a:r>
            <a:r>
              <a:rPr lang="en-US" baseline="-25000" dirty="0" err="1">
                <a:latin typeface="Times New Roman"/>
                <a:cs typeface="Times New Roman"/>
              </a:rPr>
              <a:t>j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1026" name="Picture 2" descr="http://www.cs.uni.edu/~fienup/cs143f00/course-notes,-in-class-activitie/lec15_10-17-00.lwp/3b8d59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5"/>
          <a:stretch/>
        </p:blipFill>
        <p:spPr bwMode="auto">
          <a:xfrm>
            <a:off x="152400" y="2984280"/>
            <a:ext cx="8869680" cy="32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119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Promena veličine radnog skupa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Radni skup procesa </a:t>
            </a:r>
          </a:p>
          <a:p>
            <a:pPr lvl="1"/>
            <a:r>
              <a:rPr lang="sr-Latn-RS" dirty="0"/>
              <a:t>zbog principa lokalnosti ima relativno stabilne periode i </a:t>
            </a:r>
          </a:p>
          <a:p>
            <a:pPr lvl="1"/>
            <a:r>
              <a:rPr lang="sr-Latn-RS" dirty="0"/>
              <a:t>periode kada se drastično menja zbog prelaska na novu lokalnost</a:t>
            </a:r>
            <a:endParaRPr lang="en-US" dirty="0"/>
          </a:p>
        </p:txBody>
      </p:sp>
      <p:pic>
        <p:nvPicPr>
          <p:cNvPr id="2050" name="Picture 2" descr="http://image.slidesharecdn.com/memory2-141111005010-conversion-gate02/95/memory-2-58-638.jpg?cb=141568868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 t="22780" r="8546" b="24323"/>
          <a:stretch/>
        </p:blipFill>
        <p:spPr bwMode="auto">
          <a:xfrm>
            <a:off x="2202305" y="3962400"/>
            <a:ext cx="4984229" cy="241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33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1B4A2B-F121-45EA-AB6B-AD86848119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6ADFBD-3DAC-4BDA-AC98-045E6C199298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75D91585-5621-4669-95FF-151AFD06735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99c3577-e85a-493f-8859-968d4095d8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23635</TotalTime>
  <Words>4984</Words>
  <Application>Microsoft Office PowerPoint</Application>
  <PresentationFormat>On-screen Show (4:3)</PresentationFormat>
  <Paragraphs>710</Paragraphs>
  <Slides>113</Slides>
  <Notes>4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Median</vt:lpstr>
      <vt:lpstr>Operativni sistemi</vt:lpstr>
      <vt:lpstr>PowerPoint Presentation</vt:lpstr>
      <vt:lpstr>Karakteristike upravljanja memorijom</vt:lpstr>
      <vt:lpstr>Karakteristike upravljanja memorijom</vt:lpstr>
      <vt:lpstr>Virtuelna memorija</vt:lpstr>
      <vt:lpstr>Prednosti nove strategije upravljanja memorijom</vt:lpstr>
      <vt:lpstr>Prednosti nove strategije upravljanja memorijom</vt:lpstr>
      <vt:lpstr>Prednosti nove strategije upravljanja memorijom</vt:lpstr>
      <vt:lpstr>Izvršavanje procesa</vt:lpstr>
      <vt:lpstr>Izvršavanje procesa</vt:lpstr>
      <vt:lpstr>Izvršavanje procesa</vt:lpstr>
      <vt:lpstr>Izvršavanje procesa</vt:lpstr>
      <vt:lpstr>Izvršavanje procesa</vt:lpstr>
      <vt:lpstr>Efikasnost virtuelne memorije</vt:lpstr>
      <vt:lpstr>Efikasnost virtuelne memorije</vt:lpstr>
      <vt:lpstr>Efikasnost virtuelne memorije</vt:lpstr>
      <vt:lpstr>Efikasnost virtuelne memorije</vt:lpstr>
      <vt:lpstr>Efikasnost virtuelne memorije</vt:lpstr>
      <vt:lpstr>Brbljanje (Thrashing)</vt:lpstr>
      <vt:lpstr>Princip lokalnosti</vt:lpstr>
      <vt:lpstr>Princip lokalnosti</vt:lpstr>
      <vt:lpstr>Princip lokalnosti</vt:lpstr>
      <vt:lpstr>Princip lokalnosti</vt:lpstr>
      <vt:lpstr>Princip lokalnosti</vt:lpstr>
      <vt:lpstr>Podrška za virtuelnu memoriju</vt:lpstr>
      <vt:lpstr>Straničenje</vt:lpstr>
      <vt:lpstr>Stavka tabele stranica</vt:lpstr>
      <vt:lpstr>Struktura tabele stranica</vt:lpstr>
      <vt:lpstr>Adresiranje sa virtuelnom memorijom</vt:lpstr>
      <vt:lpstr>TLB Bafer</vt:lpstr>
      <vt:lpstr>Referenciranje uz korišćenje TLB</vt:lpstr>
      <vt:lpstr>Referenciranje uz korišćenje TLB</vt:lpstr>
      <vt:lpstr>Referenciranje uz korišćenje TLB</vt:lpstr>
      <vt:lpstr>TLB – asocijativno preslikavanje</vt:lpstr>
      <vt:lpstr>TLB asocijativno preslikavanje</vt:lpstr>
      <vt:lpstr>Stavke TLB bafera</vt:lpstr>
      <vt:lpstr>TLB bafer – procenat pogodaka</vt:lpstr>
      <vt:lpstr>Vreme pristupa memoriji</vt:lpstr>
      <vt:lpstr>Tabela stranica</vt:lpstr>
      <vt:lpstr>Hijerarhijska tabela stranica</vt:lpstr>
      <vt:lpstr>Hijerarhijska tabela stranica</vt:lpstr>
      <vt:lpstr>Hijerarhijska tabela stranica u 2 nivoa</vt:lpstr>
      <vt:lpstr>Hijerarhijska tabela stranica u 2 nivoa</vt:lpstr>
      <vt:lpstr>Veličina tabele stranica</vt:lpstr>
      <vt:lpstr>Linearna invertovana tabela stranica</vt:lpstr>
      <vt:lpstr>Heširana invertovana tabela stranica</vt:lpstr>
      <vt:lpstr>Zaštita memorije</vt:lpstr>
      <vt:lpstr>Zaštita memorije</vt:lpstr>
      <vt:lpstr>Deljene stranice</vt:lpstr>
      <vt:lpstr>Veličina stranice</vt:lpstr>
      <vt:lpstr>Uticaj veličine stranice na učestalost grešaka stranice</vt:lpstr>
      <vt:lpstr>Uticaj broja dodeljenih okvira na učestalost grešaka stranice</vt:lpstr>
      <vt:lpstr>Veličina stranice za različite familije procesora</vt:lpstr>
      <vt:lpstr>Segmentacija</vt:lpstr>
      <vt:lpstr>Segmentacija</vt:lpstr>
      <vt:lpstr>Prevođenje adrese kod segmentacije</vt:lpstr>
      <vt:lpstr>Dobre strane straničenja i segmentacije</vt:lpstr>
      <vt:lpstr>Kombinovano straničenje i segmentacija</vt:lpstr>
      <vt:lpstr>Prevođenje adrese kod kombinovanog straničenja i segmentacije</vt:lpstr>
      <vt:lpstr>Aspekti upravljanja memorijom </vt:lpstr>
      <vt:lpstr>OS podrška za upravljanje memorijom</vt:lpstr>
      <vt:lpstr>Politika donošenja</vt:lpstr>
      <vt:lpstr>Politika donošenja</vt:lpstr>
      <vt:lpstr>Politika smeštanja</vt:lpstr>
      <vt:lpstr>Politika zamene</vt:lpstr>
      <vt:lpstr>Politika zamene</vt:lpstr>
      <vt:lpstr>Zamena stranica</vt:lpstr>
      <vt:lpstr>Politika zamene – zaključavanje okvira</vt:lpstr>
      <vt:lpstr>Politike za izbor stranice za zamenu</vt:lpstr>
      <vt:lpstr>Niz referenci</vt:lpstr>
      <vt:lpstr>Optimalna politika</vt:lpstr>
      <vt:lpstr>Optimalna politika</vt:lpstr>
      <vt:lpstr>Optimalna politika - primer</vt:lpstr>
      <vt:lpstr>Najmanje skoro korišćena</vt:lpstr>
      <vt:lpstr>Najmanje skoro korišćena</vt:lpstr>
      <vt:lpstr>Najmanje skoro korišćena</vt:lpstr>
      <vt:lpstr>Najmanje skoro korišćena</vt:lpstr>
      <vt:lpstr>Najmanje skoro korišćena</vt:lpstr>
      <vt:lpstr>Najmanje skoro korišćena</vt:lpstr>
      <vt:lpstr>Prva unutra, prva napolje</vt:lpstr>
      <vt:lpstr>Prva unutra, prva napolje - primer</vt:lpstr>
      <vt:lpstr>Aproksimacije politike LRU</vt:lpstr>
      <vt:lpstr>Politika dodatnih bitova upotrebe</vt:lpstr>
      <vt:lpstr>Politika časovnika</vt:lpstr>
      <vt:lpstr>Politika časovnika - primer</vt:lpstr>
      <vt:lpstr>Unapređenje politike časovnika</vt:lpstr>
      <vt:lpstr>Poređenje algoritama</vt:lpstr>
      <vt:lpstr>Baferovanje stranica</vt:lpstr>
      <vt:lpstr>Upravljanje rezidentnim skupom</vt:lpstr>
      <vt:lpstr>Minimalna veličina rezidentnog skupa</vt:lpstr>
      <vt:lpstr>Politike veličine rezidentnog skupa</vt:lpstr>
      <vt:lpstr>Politike veličine rezidentnog skupa</vt:lpstr>
      <vt:lpstr>Opseg zamene</vt:lpstr>
      <vt:lpstr>Fiksno dodeljivanje, lokalni opseg</vt:lpstr>
      <vt:lpstr>Promenljivo dodeljivanje, globalni opseg</vt:lpstr>
      <vt:lpstr>Promenljivo dodeljivanje, lokalni opseg</vt:lpstr>
      <vt:lpstr>Radni skup</vt:lpstr>
      <vt:lpstr>Radni skup - primer</vt:lpstr>
      <vt:lpstr>Promena veličine radnog skupa</vt:lpstr>
      <vt:lpstr>Strategija radnog skupa</vt:lpstr>
      <vt:lpstr>Algoritam učestalosti greške stranice</vt:lpstr>
      <vt:lpstr>Algoritam učestalosti greške stranice</vt:lpstr>
      <vt:lpstr>Algoritam učestalosti greške stranice</vt:lpstr>
      <vt:lpstr>Radni skup sa promenljivim intervalom uzorkovanja</vt:lpstr>
      <vt:lpstr>Radni skup sa promenljivim intervalom uzorkovanja</vt:lpstr>
      <vt:lpstr>Radni skup sa promenljivim intervalom uzorkovanja</vt:lpstr>
      <vt:lpstr>Politika čišćenja</vt:lpstr>
      <vt:lpstr>Politika čišćenja</vt:lpstr>
      <vt:lpstr>Upravljanje učitavanjem</vt:lpstr>
      <vt:lpstr>Nivo multiprogramiranja</vt:lpstr>
      <vt:lpstr>Suspenzija procesa</vt:lpstr>
      <vt:lpstr>Izbor procesa za suspenziju</vt:lpstr>
      <vt:lpstr>Izbor procesa za suspenziju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Goran</dc:creator>
  <cp:lastModifiedBy>SV 34/2020 - Sekulić Strahinja</cp:lastModifiedBy>
  <cp:revision>1309</cp:revision>
  <dcterms:created xsi:type="dcterms:W3CDTF">2014-10-01T08:35:38Z</dcterms:created>
  <dcterms:modified xsi:type="dcterms:W3CDTF">2022-05-16T06:19:04Z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