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8"/>
  </p:notesMasterIdLst>
  <p:sldIdLst>
    <p:sldId id="256" r:id="rId5"/>
    <p:sldId id="296" r:id="rId6"/>
    <p:sldId id="297" r:id="rId7"/>
    <p:sldId id="342" r:id="rId8"/>
    <p:sldId id="343" r:id="rId9"/>
    <p:sldId id="304" r:id="rId10"/>
    <p:sldId id="299" r:id="rId11"/>
    <p:sldId id="300" r:id="rId12"/>
    <p:sldId id="301" r:id="rId13"/>
    <p:sldId id="305" r:id="rId14"/>
    <p:sldId id="306" r:id="rId15"/>
    <p:sldId id="355" r:id="rId16"/>
    <p:sldId id="307" r:id="rId17"/>
    <p:sldId id="308" r:id="rId18"/>
    <p:sldId id="309" r:id="rId19"/>
    <p:sldId id="310" r:id="rId20"/>
    <p:sldId id="311" r:id="rId21"/>
    <p:sldId id="314" r:id="rId22"/>
    <p:sldId id="313" r:id="rId23"/>
    <p:sldId id="356" r:id="rId24"/>
    <p:sldId id="344" r:id="rId25"/>
    <p:sldId id="345" r:id="rId26"/>
    <p:sldId id="334" r:id="rId27"/>
    <p:sldId id="315" r:id="rId28"/>
    <p:sldId id="316" r:id="rId29"/>
    <p:sldId id="357" r:id="rId30"/>
    <p:sldId id="317" r:id="rId31"/>
    <p:sldId id="346" r:id="rId32"/>
    <p:sldId id="318" r:id="rId33"/>
    <p:sldId id="319" r:id="rId34"/>
    <p:sldId id="358" r:id="rId35"/>
    <p:sldId id="320" r:id="rId36"/>
    <p:sldId id="322" r:id="rId37"/>
    <p:sldId id="321" r:id="rId38"/>
    <p:sldId id="347" r:id="rId39"/>
    <p:sldId id="348" r:id="rId40"/>
    <p:sldId id="323" r:id="rId41"/>
    <p:sldId id="324" r:id="rId42"/>
    <p:sldId id="325" r:id="rId43"/>
    <p:sldId id="359" r:id="rId44"/>
    <p:sldId id="349" r:id="rId45"/>
    <p:sldId id="326" r:id="rId46"/>
    <p:sldId id="327" r:id="rId47"/>
    <p:sldId id="328" r:id="rId48"/>
    <p:sldId id="329" r:id="rId49"/>
    <p:sldId id="330" r:id="rId50"/>
    <p:sldId id="332" r:id="rId51"/>
    <p:sldId id="333" r:id="rId52"/>
    <p:sldId id="350" r:id="rId53"/>
    <p:sldId id="335" r:id="rId54"/>
    <p:sldId id="336" r:id="rId55"/>
    <p:sldId id="351" r:id="rId56"/>
    <p:sldId id="337" r:id="rId57"/>
    <p:sldId id="339" r:id="rId58"/>
    <p:sldId id="352" r:id="rId59"/>
    <p:sldId id="353" r:id="rId60"/>
    <p:sldId id="341" r:id="rId61"/>
    <p:sldId id="360" r:id="rId62"/>
    <p:sldId id="361" r:id="rId63"/>
    <p:sldId id="362" r:id="rId64"/>
    <p:sldId id="363" r:id="rId65"/>
    <p:sldId id="364" r:id="rId66"/>
    <p:sldId id="36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4" autoAdjust="0"/>
  </p:normalViewPr>
  <p:slideViewPr>
    <p:cSldViewPr>
      <p:cViewPr varScale="1">
        <p:scale>
          <a:sx n="110" d="100"/>
          <a:sy n="110" d="100"/>
        </p:scale>
        <p:origin x="16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slide" Target="slides/slide59.xml" /><Relationship Id="rId68" Type="http://schemas.openxmlformats.org/officeDocument/2006/relationships/notesMaster" Target="notesMasters/notesMaster1.xml" /><Relationship Id="rId7" Type="http://schemas.openxmlformats.org/officeDocument/2006/relationships/slide" Target="slides/slide3.xml" /><Relationship Id="rId71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9" Type="http://schemas.openxmlformats.org/officeDocument/2006/relationships/slide" Target="slides/slide25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66" Type="http://schemas.openxmlformats.org/officeDocument/2006/relationships/slide" Target="slides/slide62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61" Type="http://schemas.openxmlformats.org/officeDocument/2006/relationships/slide" Target="slides/slide57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microsoft.com/office/2016/11/relationships/changesInfo" Target="changesInfos/changesInfo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presProps" Target="presProps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34/2020 - Sekulić Strahinja" userId="f5ee5106-5daa-49f2-adbb-7308869a13ae" providerId="ADAL" clId="{450F3B89-C750-CC44-9FAD-C4A56507FEE0}"/>
    <pc:docChg chg="custSel modSld">
      <pc:chgData name="SV 34/2020 - Sekulić Strahinja" userId="f5ee5106-5daa-49f2-adbb-7308869a13ae" providerId="ADAL" clId="{450F3B89-C750-CC44-9FAD-C4A56507FEE0}" dt="2022-05-23T06:16:49.564" v="5" actId="478"/>
      <pc:docMkLst>
        <pc:docMk/>
      </pc:docMkLst>
      <pc:sldChg chg="delSp delAnim">
        <pc:chgData name="SV 34/2020 - Sekulić Strahinja" userId="f5ee5106-5daa-49f2-adbb-7308869a13ae" providerId="ADAL" clId="{450F3B89-C750-CC44-9FAD-C4A56507FEE0}" dt="2022-05-23T06:16:29.605" v="0" actId="478"/>
        <pc:sldMkLst>
          <pc:docMk/>
          <pc:sldMk cId="2291849272" sldId="306"/>
        </pc:sldMkLst>
        <pc:picChg chg="del">
          <ac:chgData name="SV 34/2020 - Sekulić Strahinja" userId="f5ee5106-5daa-49f2-adbb-7308869a13ae" providerId="ADAL" clId="{450F3B89-C750-CC44-9FAD-C4A56507FEE0}" dt="2022-05-23T06:16:29.605" v="0" actId="478"/>
          <ac:picMkLst>
            <pc:docMk/>
            <pc:sldMk cId="2291849272" sldId="306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450F3B89-C750-CC44-9FAD-C4A56507FEE0}" dt="2022-05-23T06:16:37.224" v="2" actId="478"/>
        <pc:sldMkLst>
          <pc:docMk/>
          <pc:sldMk cId="2696207307" sldId="313"/>
        </pc:sldMkLst>
        <pc:picChg chg="del">
          <ac:chgData name="SV 34/2020 - Sekulić Strahinja" userId="f5ee5106-5daa-49f2-adbb-7308869a13ae" providerId="ADAL" clId="{450F3B89-C750-CC44-9FAD-C4A56507FEE0}" dt="2022-05-23T06:16:37.224" v="2" actId="478"/>
          <ac:picMkLst>
            <pc:docMk/>
            <pc:sldMk cId="2696207307" sldId="313"/>
            <ac:picMk id="3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450F3B89-C750-CC44-9FAD-C4A56507FEE0}" dt="2022-05-23T06:16:45.261" v="4" actId="478"/>
        <pc:sldMkLst>
          <pc:docMk/>
          <pc:sldMk cId="2321831170" sldId="319"/>
        </pc:sldMkLst>
        <pc:picChg chg="del">
          <ac:chgData name="SV 34/2020 - Sekulić Strahinja" userId="f5ee5106-5daa-49f2-adbb-7308869a13ae" providerId="ADAL" clId="{450F3B89-C750-CC44-9FAD-C4A56507FEE0}" dt="2022-05-23T06:16:45.261" v="4" actId="478"/>
          <ac:picMkLst>
            <pc:docMk/>
            <pc:sldMk cId="2321831170" sldId="319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450F3B89-C750-CC44-9FAD-C4A56507FEE0}" dt="2022-05-23T06:16:49.564" v="5" actId="478"/>
        <pc:sldMkLst>
          <pc:docMk/>
          <pc:sldMk cId="2383280457" sldId="325"/>
        </pc:sldMkLst>
        <pc:picChg chg="del">
          <ac:chgData name="SV 34/2020 - Sekulić Strahinja" userId="f5ee5106-5daa-49f2-adbb-7308869a13ae" providerId="ADAL" clId="{450F3B89-C750-CC44-9FAD-C4A56507FEE0}" dt="2022-05-23T06:16:49.564" v="5" actId="478"/>
          <ac:picMkLst>
            <pc:docMk/>
            <pc:sldMk cId="2383280457" sldId="325"/>
            <ac:picMk id="6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450F3B89-C750-CC44-9FAD-C4A56507FEE0}" dt="2022-05-23T06:16:33.237" v="1" actId="478"/>
        <pc:sldMkLst>
          <pc:docMk/>
          <pc:sldMk cId="2020867067" sldId="355"/>
        </pc:sldMkLst>
        <pc:picChg chg="del">
          <ac:chgData name="SV 34/2020 - Sekulić Strahinja" userId="f5ee5106-5daa-49f2-adbb-7308869a13ae" providerId="ADAL" clId="{450F3B89-C750-CC44-9FAD-C4A56507FEE0}" dt="2022-05-23T06:16:33.237" v="1" actId="478"/>
          <ac:picMkLst>
            <pc:docMk/>
            <pc:sldMk cId="2020867067" sldId="355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450F3B89-C750-CC44-9FAD-C4A56507FEE0}" dt="2022-05-23T06:16:42.552" v="3" actId="478"/>
        <pc:sldMkLst>
          <pc:docMk/>
          <pc:sldMk cId="870609663" sldId="357"/>
        </pc:sldMkLst>
        <pc:picChg chg="del">
          <ac:chgData name="SV 34/2020 - Sekulić Strahinja" userId="f5ee5106-5daa-49f2-adbb-7308869a13ae" providerId="ADAL" clId="{450F3B89-C750-CC44-9FAD-C4A56507FEE0}" dt="2022-05-23T06:16:42.552" v="3" actId="478"/>
          <ac:picMkLst>
            <pc:docMk/>
            <pc:sldMk cId="870609663" sldId="357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977A5-A8FA-4FA2-9D47-1776B4B528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 /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Jednoprocesorsko raspoređivanje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15400" cy="365125"/>
          </a:xfrm>
        </p:spPr>
        <p:txBody>
          <a:bodyPr/>
          <a:lstStyle/>
          <a:p>
            <a:pPr algn="l"/>
            <a:r>
              <a:rPr lang="en-US" dirty="0" err="1"/>
              <a:t>Slajdovi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“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unutra</a:t>
            </a:r>
            <a:r>
              <a:rPr lang="sr-Latn-RS" dirty="0"/>
              <a:t>šnje organizacije i dizajna, 7. izdanje“, William Stallings, CET, Beograd, 2013.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Kriterijumi kratkoročnog raspoređivanja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Glavni cilj je da se procesorsko vreme dodeljuje na način da optimizuje različite aspekte ponašanj</a:t>
            </a:r>
            <a:r>
              <a:rPr lang="en-US" dirty="0"/>
              <a:t>a</a:t>
            </a:r>
            <a:r>
              <a:rPr lang="sr-Latn-RS" dirty="0"/>
              <a:t> sistema</a:t>
            </a:r>
          </a:p>
          <a:p>
            <a:r>
              <a:rPr lang="sr-Latn-RS" dirty="0"/>
              <a:t>Ustanovljava se skup kriterijuma na osnovu kojih se ocenjuju različite politike raspoređivanja</a:t>
            </a:r>
          </a:p>
          <a:p>
            <a:endParaRPr lang="en-NZ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823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Dimenzije kriterijuma</a:t>
            </a:r>
            <a:br>
              <a:rPr lang="sr-Latn-RS" dirty="0"/>
            </a:br>
            <a:r>
              <a:rPr lang="sr-Latn-RS" sz="3600" dirty="0"/>
              <a:t>Stanovište korisnika vs stanovište 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Korisnički orijentisani kriterijumi</a:t>
            </a:r>
          </a:p>
          <a:p>
            <a:pPr lvl="1"/>
            <a:r>
              <a:rPr lang="sr-Latn-RS" sz="2000" dirty="0"/>
              <a:t>Ponašanje programa kako ga vidi korisnik</a:t>
            </a:r>
          </a:p>
          <a:p>
            <a:pPr lvl="1"/>
            <a:r>
              <a:rPr lang="sr-Latn-RS" sz="2000" dirty="0"/>
              <a:t>Npr. vreme odziva</a:t>
            </a:r>
          </a:p>
          <a:p>
            <a:pPr lvl="2"/>
            <a:r>
              <a:rPr lang="sr-Latn-RS" sz="1800" dirty="0"/>
              <a:t>Vreme proteklo od podnošenja zahteva do dobijanja odziva kao izlaza</a:t>
            </a:r>
          </a:p>
          <a:p>
            <a:pPr lvl="2"/>
            <a:r>
              <a:rPr lang="sr-Latn-RS" sz="1800" dirty="0"/>
              <a:t>Cilj je politika raspoređivanja koja obezbeđuje dobro vreme odziva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9184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>
            <a:noAutofit/>
          </a:bodyPr>
          <a:lstStyle/>
          <a:p>
            <a:r>
              <a:rPr lang="sr-Latn-RS" sz="3200" dirty="0"/>
              <a:t>Dimenzije kriterijuma</a:t>
            </a:r>
            <a:br>
              <a:rPr lang="sr-Latn-RS" sz="3200" dirty="0"/>
            </a:br>
            <a:r>
              <a:rPr lang="sr-Latn-RS" sz="3200" dirty="0"/>
              <a:t>Stanovište korisnika vs stanovište sistema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Sistemski orijentisani kriterijumi</a:t>
            </a:r>
          </a:p>
          <a:p>
            <a:pPr lvl="1"/>
            <a:r>
              <a:rPr lang="sr-Latn-RS" sz="2400" dirty="0"/>
              <a:t>Usredsređeni na delotvorno i efikasno iskorišćenje procesora</a:t>
            </a:r>
          </a:p>
          <a:p>
            <a:pPr lvl="1"/>
            <a:r>
              <a:rPr lang="sr-Latn-RS" sz="2400" dirty="0"/>
              <a:t>Npr. propusna moć</a:t>
            </a:r>
          </a:p>
          <a:p>
            <a:pPr lvl="2"/>
            <a:r>
              <a:rPr lang="sr-Latn-RS" sz="2000" dirty="0"/>
              <a:t>Broj obrađenih procesa u jedinici vremena</a:t>
            </a:r>
          </a:p>
          <a:p>
            <a:pPr lvl="2"/>
            <a:r>
              <a:rPr lang="sr-Latn-RS" sz="2000" dirty="0"/>
              <a:t>Cilj je politika raspoređivanja koja će uvećati propusnu moć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2086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Dimenzije kriterijuma</a:t>
            </a:r>
            <a:br>
              <a:rPr lang="sr-Latn-RS" dirty="0"/>
            </a:br>
            <a:r>
              <a:rPr lang="sr-Latn-RS" sz="3100" dirty="0"/>
              <a:t>Povezano vs nepovezano sa peformansama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Razlikujemo kriterijume </a:t>
            </a:r>
          </a:p>
          <a:p>
            <a:pPr lvl="1"/>
            <a:r>
              <a:rPr lang="sr-Latn-RS" dirty="0"/>
              <a:t>Koji se odnose na performansu i </a:t>
            </a:r>
          </a:p>
          <a:p>
            <a:pPr lvl="1"/>
            <a:r>
              <a:rPr lang="sr-Latn-RS" dirty="0"/>
              <a:t>Koji nisu povezani sa performansom</a:t>
            </a:r>
          </a:p>
          <a:p>
            <a:r>
              <a:rPr lang="sr-Latn-RS" dirty="0"/>
              <a:t>Kriterijumi vezani za performansu</a:t>
            </a:r>
          </a:p>
          <a:p>
            <a:pPr lvl="1"/>
            <a:r>
              <a:rPr lang="sr-Latn-RS" dirty="0"/>
              <a:t>Obično su kvantitativni i merljivi</a:t>
            </a:r>
          </a:p>
          <a:p>
            <a:pPr lvl="1"/>
            <a:r>
              <a:rPr lang="sr-Latn-RS" dirty="0"/>
              <a:t>Npr. vreme odziva i propusna moć</a:t>
            </a:r>
          </a:p>
          <a:p>
            <a:r>
              <a:rPr lang="sr-Latn-RS" dirty="0"/>
              <a:t>Kriterijumi koji se ne odnose na performansu</a:t>
            </a:r>
            <a:endParaRPr lang="en-US" dirty="0"/>
          </a:p>
          <a:p>
            <a:pPr lvl="1"/>
            <a:r>
              <a:rPr lang="sr-Latn-RS" dirty="0"/>
              <a:t>Kvalitativni i teže merljivi</a:t>
            </a:r>
          </a:p>
          <a:p>
            <a:pPr lvl="1"/>
            <a:r>
              <a:rPr lang="sr-Latn-RS" dirty="0"/>
              <a:t>Npr. predvidljivost</a:t>
            </a:r>
          </a:p>
          <a:p>
            <a:pPr lvl="2"/>
            <a:r>
              <a:rPr lang="sr-Latn-RS" dirty="0"/>
              <a:t>Da usluga pokazuje iste karakteristike tokom vremena</a:t>
            </a:r>
          </a:p>
          <a:p>
            <a:pPr lvl="2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99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Kriterijumi kratkoročnog raspoređivanja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Korisnički orijentisani, u vezi sa performansom</a:t>
            </a:r>
          </a:p>
          <a:p>
            <a:pPr lvl="1"/>
            <a:r>
              <a:rPr lang="sr-Latn-RS" dirty="0"/>
              <a:t>Vreme prolaska zadatka</a:t>
            </a:r>
          </a:p>
          <a:p>
            <a:pPr lvl="2"/>
            <a:r>
              <a:rPr lang="sr-Latn-RS" dirty="0"/>
              <a:t>Vreme od podnošenja zahteva do završetka procesa</a:t>
            </a:r>
          </a:p>
          <a:p>
            <a:pPr lvl="2"/>
            <a:r>
              <a:rPr lang="sr-Latn-RS" dirty="0"/>
              <a:t>Uključuje i vreme koje proces provede čekajući na resurse</a:t>
            </a:r>
          </a:p>
          <a:p>
            <a:pPr lvl="1"/>
            <a:r>
              <a:rPr lang="sr-Latn-RS" dirty="0"/>
              <a:t>Vreme čekanja</a:t>
            </a:r>
          </a:p>
          <a:p>
            <a:pPr lvl="2"/>
            <a:r>
              <a:rPr lang="sr-Latn-RS" dirty="0"/>
              <a:t>Vreme koje je proces proveo u redovima čekanja</a:t>
            </a:r>
          </a:p>
          <a:p>
            <a:pPr lvl="1"/>
            <a:r>
              <a:rPr lang="sr-Latn-RS" dirty="0"/>
              <a:t>Vreme odziva</a:t>
            </a:r>
          </a:p>
          <a:p>
            <a:pPr lvl="2"/>
            <a:r>
              <a:rPr lang="sr-Latn-RS" dirty="0"/>
              <a:t>Vreme od podnošenja zahteva do početka primanja odziva</a:t>
            </a:r>
          </a:p>
          <a:p>
            <a:pPr lvl="1"/>
            <a:r>
              <a:rPr lang="sr-Latn-RS" dirty="0"/>
              <a:t>Rokovi</a:t>
            </a:r>
          </a:p>
          <a:p>
            <a:pPr lvl="2"/>
            <a:r>
              <a:rPr lang="sr-Latn-RS" dirty="0"/>
              <a:t>Politika raspoređivanja treba da obezbedi da se proces završi u zadatom roku (ako takav rok postoji)</a:t>
            </a:r>
          </a:p>
          <a:p>
            <a:pPr lvl="2"/>
            <a:r>
              <a:rPr lang="sr-Latn-RS" dirty="0"/>
              <a:t>Drugi ciljevi se podređuju ispunjenju roka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41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Kriterijumi kratkoročnog raspoređivanja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Korisnički orijentisani,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kriterijumi</a:t>
            </a:r>
            <a:endParaRPr lang="sr-Latn-RS" dirty="0"/>
          </a:p>
          <a:p>
            <a:pPr lvl="1"/>
            <a:r>
              <a:rPr lang="sr-Latn-RS" dirty="0"/>
              <a:t>Predvidljivost</a:t>
            </a:r>
          </a:p>
          <a:p>
            <a:pPr lvl="2"/>
            <a:r>
              <a:rPr lang="sr-Latn-RS" dirty="0"/>
              <a:t>Posao treba da se završi sa približno istim vremenom i troškovima bez obzira na opterećenje sistema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4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Kriterijumi kratkoročnog raspoređivanja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Sistemski orijentisani, u vezi sa performansom</a:t>
            </a:r>
          </a:p>
          <a:p>
            <a:pPr lvl="1"/>
            <a:r>
              <a:rPr lang="sr-Latn-RS" dirty="0"/>
              <a:t>Propusna moć</a:t>
            </a:r>
          </a:p>
          <a:p>
            <a:pPr lvl="2"/>
            <a:r>
              <a:rPr lang="sr-Latn-RS" dirty="0"/>
              <a:t>Broj završenih procesa u jedinici vremena</a:t>
            </a:r>
          </a:p>
          <a:p>
            <a:pPr lvl="2"/>
            <a:r>
              <a:rPr lang="sr-Latn-RS" dirty="0"/>
              <a:t>Cilj je da se uveća propusna moć</a:t>
            </a:r>
          </a:p>
          <a:p>
            <a:pPr lvl="1"/>
            <a:r>
              <a:rPr lang="sr-Latn-RS" dirty="0"/>
              <a:t>Iskorišćenje procesora</a:t>
            </a:r>
          </a:p>
          <a:p>
            <a:pPr lvl="2"/>
            <a:r>
              <a:rPr lang="sr-Latn-RS" dirty="0"/>
              <a:t>Procenat vremena u kojem je procesor zauzet</a:t>
            </a:r>
          </a:p>
          <a:p>
            <a:pPr lvl="2"/>
            <a:r>
              <a:rPr lang="sr-Latn-RS" dirty="0"/>
              <a:t>Cilj je da procesor bude što više zauzet</a:t>
            </a:r>
          </a:p>
        </p:txBody>
      </p:sp>
    </p:spTree>
    <p:extLst>
      <p:ext uri="{BB962C8B-B14F-4D97-AF65-F5344CB8AC3E}">
        <p14:creationId xmlns:p14="http://schemas.microsoft.com/office/powerpoint/2010/main" val="224129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Kriterijumi kratkoročnog raspoređivanja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Sistemski orijentisani, ostali</a:t>
            </a:r>
          </a:p>
          <a:p>
            <a:pPr lvl="1"/>
            <a:r>
              <a:rPr lang="sr-Latn-RS" dirty="0"/>
              <a:t>Pravičnost</a:t>
            </a:r>
          </a:p>
          <a:p>
            <a:pPr lvl="2"/>
            <a:r>
              <a:rPr lang="sr-Latn-RS" dirty="0"/>
              <a:t>Procesi treba da ravnopravno dele procesorsko vreme (osim ako je upravljanjem drugačije određeno)</a:t>
            </a:r>
          </a:p>
          <a:p>
            <a:pPr lvl="2"/>
            <a:r>
              <a:rPr lang="sr-Latn-RS" dirty="0"/>
              <a:t>Procesi ne smeju da gladuju</a:t>
            </a:r>
          </a:p>
          <a:p>
            <a:pPr lvl="1"/>
            <a:r>
              <a:rPr lang="sr-Latn-RS" dirty="0"/>
              <a:t>Primena prioriteta</a:t>
            </a:r>
          </a:p>
          <a:p>
            <a:pPr lvl="2"/>
            <a:r>
              <a:rPr lang="sr-Latn-RS" dirty="0"/>
              <a:t>Ako su procesima dodeljeni različiti prioriteti, politika raspoređivanja treba da daje prednost procesima sa višim prioritetom</a:t>
            </a:r>
          </a:p>
          <a:p>
            <a:pPr lvl="1"/>
            <a:r>
              <a:rPr lang="sr-Latn-RS" dirty="0"/>
              <a:t>Uravnoteženje resursa</a:t>
            </a:r>
          </a:p>
          <a:p>
            <a:pPr lvl="2"/>
            <a:r>
              <a:rPr lang="sr-Latn-RS" dirty="0"/>
              <a:t>Raspoređivanje treba da optimizuje upotrebu resursa</a:t>
            </a:r>
          </a:p>
          <a:p>
            <a:pPr lvl="2"/>
            <a:r>
              <a:rPr lang="sr-Latn-RS" dirty="0"/>
              <a:t>Npr. prednost se može dati procesima koji manje koriste preopterećene resurse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74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Režim izbora procesa za izvršavanje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Određuje trenutke u vremenu kada se vrši izbor narednog procesa kojem će biti dodeljen procesor</a:t>
            </a:r>
          </a:p>
          <a:p>
            <a:r>
              <a:rPr lang="sr-Latn-RS" dirty="0"/>
              <a:t>Bez prekidanja</a:t>
            </a:r>
          </a:p>
          <a:p>
            <a:pPr lvl="1"/>
            <a:r>
              <a:rPr lang="sr-Latn-RS" dirty="0"/>
              <a:t>Proces se izvršava dok god se sam ne završi ili se sam blokira da sačeka U/I ili uslugu OS</a:t>
            </a:r>
          </a:p>
          <a:p>
            <a:r>
              <a:rPr lang="sr-Latn-RS" dirty="0"/>
              <a:t>Sa prekidanjem</a:t>
            </a:r>
          </a:p>
          <a:p>
            <a:pPr lvl="1"/>
            <a:r>
              <a:rPr lang="sr-Latn-RS" dirty="0"/>
              <a:t>OS može da prekine proces koji se izvršava i postavi ga u stanje spreman</a:t>
            </a:r>
          </a:p>
          <a:p>
            <a:pPr lvl="1"/>
            <a:r>
              <a:rPr lang="sr-Latn-RS" dirty="0"/>
              <a:t>Na osnovu prekida generatora takta OS može da prekine proces</a:t>
            </a:r>
          </a:p>
          <a:p>
            <a:pPr lvl="2"/>
            <a:r>
              <a:rPr lang="sr-Latn-RS" dirty="0"/>
              <a:t>Ako mu je isteklo maksimalno vreme neprekinutog izvršavanja</a:t>
            </a:r>
          </a:p>
          <a:p>
            <a:pPr lvl="2"/>
            <a:r>
              <a:rPr lang="sr-Latn-RS" dirty="0"/>
              <a:t>Ako raspoređivač želi da da prednost drugom procesu</a:t>
            </a:r>
          </a:p>
          <a:p>
            <a:pPr lvl="2"/>
            <a:r>
              <a:rPr lang="sr-Latn-RS" dirty="0"/>
              <a:t>...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47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Upotreba prioriteta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378952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Procesima se dodele prioriteti</a:t>
            </a:r>
          </a:p>
          <a:p>
            <a:pPr lvl="1"/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sr-Latn-RS" dirty="0"/>
              <a:t>višeg prioriteta ima prednost</a:t>
            </a:r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620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Procesorsko raspoređivanje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Cilj procesorskog raspoređivanja je da se procesoru/procesorima dodeljuju procesi za izvršavanje</a:t>
            </a:r>
          </a:p>
          <a:p>
            <a:pPr lvl="1"/>
            <a:r>
              <a:rPr lang="sr-Latn-RS" dirty="0"/>
              <a:t>tako da se ispune ciljevi sistemi, kao što su vreme odziva, propusna moć i efikasnost procesora</a:t>
            </a:r>
          </a:p>
        </p:txBody>
      </p:sp>
    </p:spTree>
    <p:extLst>
      <p:ext uri="{BB962C8B-B14F-4D97-AF65-F5344CB8AC3E}">
        <p14:creationId xmlns:p14="http://schemas.microsoft.com/office/powerpoint/2010/main" val="168212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Prioritet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Obično brojna vrednost </a:t>
            </a:r>
          </a:p>
          <a:p>
            <a:pPr lvl="1"/>
            <a:r>
              <a:rPr lang="sr-Latn-RS" dirty="0"/>
              <a:t>Nema jedinstvenog pravila da li niži broj predstavlja viši ili niži prioritet</a:t>
            </a:r>
            <a:endParaRPr lang="en-US" dirty="0"/>
          </a:p>
          <a:p>
            <a:r>
              <a:rPr lang="sr-Latn-RS" dirty="0"/>
              <a:t>Može biti definisan</a:t>
            </a:r>
          </a:p>
          <a:p>
            <a:pPr lvl="1"/>
            <a:r>
              <a:rPr lang="sr-Latn-RS" dirty="0"/>
              <a:t>Interno</a:t>
            </a:r>
          </a:p>
          <a:p>
            <a:pPr lvl="2"/>
            <a:r>
              <a:rPr lang="sr-Latn-RS" dirty="0"/>
              <a:t>Prioritet proističe i izračunava se iz podataka procesa</a:t>
            </a:r>
          </a:p>
          <a:p>
            <a:pPr lvl="2"/>
            <a:r>
              <a:rPr lang="sr-Latn-RS" dirty="0"/>
              <a:t>Npr. Na osnovu veličin</a:t>
            </a:r>
            <a:r>
              <a:rPr lang="en-US" dirty="0"/>
              <a:t>e</a:t>
            </a:r>
            <a:r>
              <a:rPr lang="sr-Latn-RS" dirty="0"/>
              <a:t> memorijskih zahteva, količine utrošenog procesorskog vremena itd.</a:t>
            </a:r>
          </a:p>
          <a:p>
            <a:pPr lvl="1"/>
            <a:r>
              <a:rPr lang="sr-Latn-RS" dirty="0"/>
              <a:t>Eksterno</a:t>
            </a:r>
          </a:p>
          <a:p>
            <a:pPr lvl="2"/>
            <a:r>
              <a:rPr lang="sr-Latn-RS" dirty="0"/>
              <a:t>Prioritet je definisan u procesu izvan OS</a:t>
            </a:r>
          </a:p>
          <a:p>
            <a:pPr lvl="2"/>
            <a:r>
              <a:rPr lang="sr-Latn-RS" dirty="0"/>
              <a:t>Npr. na osnovu važnosti procesa, tipa procesa itd.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1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9_04.gif"/>
          <p:cNvPicPr>
            <a:picLocks noChangeAspect="1"/>
          </p:cNvPicPr>
          <p:nvPr/>
        </p:nvPicPr>
        <p:blipFill rotWithShape="1">
          <a:blip r:embed="rId2"/>
          <a:srcRect l="1369" r="2246" b="18644"/>
          <a:stretch/>
        </p:blipFill>
        <p:spPr>
          <a:xfrm>
            <a:off x="3962400" y="2133600"/>
            <a:ext cx="5102352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Upotreba prioriteta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5181600"/>
          </a:xfrm>
        </p:spPr>
        <p:txBody>
          <a:bodyPr>
            <a:normAutofit/>
          </a:bodyPr>
          <a:lstStyle/>
          <a:p>
            <a:r>
              <a:rPr lang="sr-Latn-RS" dirty="0"/>
              <a:t>Raspoređivač bira uvek proces sa višim prioritetom kao sledeći za izvršavanje</a:t>
            </a:r>
          </a:p>
          <a:p>
            <a:endParaRPr lang="sr-Latn-RS" dirty="0"/>
          </a:p>
          <a:p>
            <a:r>
              <a:rPr lang="sr-Latn-RS" dirty="0"/>
              <a:t>Različiti redovi čekanja za svaki nivo prioriteta</a:t>
            </a:r>
          </a:p>
        </p:txBody>
      </p:sp>
    </p:spTree>
    <p:extLst>
      <p:ext uri="{BB962C8B-B14F-4D97-AF65-F5344CB8AC3E}">
        <p14:creationId xmlns:p14="http://schemas.microsoft.com/office/powerpoint/2010/main" val="358293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Upotreba prioriteta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Gladovanje</a:t>
            </a:r>
          </a:p>
          <a:p>
            <a:pPr lvl="1"/>
            <a:r>
              <a:rPr lang="sr-Latn-RS" dirty="0"/>
              <a:t>Procesi sa nižim prioritetom ne dobijaju procesor ako uvek ima onih sa višim</a:t>
            </a:r>
          </a:p>
          <a:p>
            <a:pPr lvl="1"/>
            <a:r>
              <a:rPr lang="sr-Latn-RS" dirty="0"/>
              <a:t>Jedno rešenje je promena prioriteta zavisno od starosti i istorije izvršavanja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  <p:pic>
        <p:nvPicPr>
          <p:cNvPr id="1026" name="Picture 2" descr="http://www.card.iastate.edu/about/slideshow/07.Heady-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3930396"/>
            <a:ext cx="3505200" cy="27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696200" y="3467100"/>
            <a:ext cx="1219200" cy="838200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!?</a:t>
            </a:r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152400" y="4038600"/>
            <a:ext cx="4572000" cy="22860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Postoji mit da je kada je 1973. jedan IBM server na MIT-u ugašen, evidentiran proces niskog prioriteta startovan 1967. koji još nije stigao da se izvrši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97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Ciklusi izvršavanja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483352" cy="48006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CPU-burst za neki proces</a:t>
            </a:r>
          </a:p>
          <a:p>
            <a:pPr lvl="1"/>
            <a:r>
              <a:rPr lang="sr-Latn-RS" dirty="0"/>
              <a:t>Vreme proteklo od trenutka dobijanja procesora do gubljenja procesora </a:t>
            </a:r>
          </a:p>
          <a:p>
            <a:r>
              <a:rPr lang="sr-Latn-RS" dirty="0"/>
              <a:t>CPU-burst se završava blokiranjem procesa ili vraćanjem u red spremnih zbog isteka određenog vremena</a:t>
            </a:r>
          </a:p>
          <a:p>
            <a:r>
              <a:rPr lang="sr-Latn-RS" dirty="0"/>
              <a:t>Proces u toku životnog ciklusa obično više puta dobija i gubi procesor</a:t>
            </a:r>
          </a:p>
          <a:p>
            <a:pPr lvl="1"/>
            <a:r>
              <a:rPr lang="sr-Latn-RS" dirty="0"/>
              <a:t>CPU-burst se menja u toku izvršavanja</a:t>
            </a:r>
          </a:p>
          <a:p>
            <a:r>
              <a:rPr lang="sr-Latn-RS" dirty="0"/>
              <a:t>Procesi sa intenzivnom potrebom procesora</a:t>
            </a:r>
          </a:p>
          <a:p>
            <a:pPr lvl="1"/>
            <a:r>
              <a:rPr lang="sr-Latn-RS" dirty="0"/>
              <a:t>Dugačak CPU-burst</a:t>
            </a:r>
          </a:p>
          <a:p>
            <a:r>
              <a:rPr lang="sr-Latn-RS" dirty="0"/>
              <a:t>Procesi sa intenzivnim U/I</a:t>
            </a:r>
          </a:p>
          <a:p>
            <a:pPr lvl="1"/>
            <a:r>
              <a:rPr lang="sr-Latn-RS" dirty="0"/>
              <a:t>Kratak CPU-burst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53" y="1508760"/>
            <a:ext cx="3266099" cy="53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4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Politike</a:t>
            </a:r>
            <a:r>
              <a:rPr lang="en-US" dirty="0"/>
              <a:t> </a:t>
            </a:r>
            <a:r>
              <a:rPr lang="en-US" dirty="0" err="1"/>
              <a:t>raspore</a:t>
            </a:r>
            <a:r>
              <a:rPr lang="sr-Latn-RS" dirty="0"/>
              <a:t>đivanja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Po redosledu dolaska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Kružno dodeljivanje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Najkraći proces sledeći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Najkraće preostalo vreme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Sledeći sa najvećim odnosom odziva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Povratna sprega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3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Parametri za testiranje politika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3177902"/>
              </p:ext>
            </p:extLst>
          </p:nvPr>
        </p:nvGraphicFramePr>
        <p:xfrm>
          <a:off x="5334000" y="1893332"/>
          <a:ext cx="3665220" cy="28882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Trenutak dolaska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Vreme </a:t>
                      </a:r>
                      <a:r>
                        <a:rPr lang="sr-Latn-RS" baseline="0" dirty="0"/>
                        <a:t>usluživanja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1600200"/>
            <a:ext cx="4218432" cy="3276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Posmatramo jedan CPU-burst za svaki proces</a:t>
            </a:r>
          </a:p>
          <a:p>
            <a:r>
              <a:rPr lang="sr-Latn-RS" dirty="0"/>
              <a:t>Trenutak dolaska</a:t>
            </a:r>
          </a:p>
          <a:p>
            <a:pPr lvl="1"/>
            <a:r>
              <a:rPr lang="sr-Latn-RS" dirty="0"/>
              <a:t>Trenutak u kojem proces postaje spreman</a:t>
            </a:r>
          </a:p>
          <a:p>
            <a:r>
              <a:rPr lang="sr-Latn-RS" dirty="0"/>
              <a:t>Trenutak završetka</a:t>
            </a:r>
          </a:p>
          <a:p>
            <a:pPr lvl="1"/>
            <a:r>
              <a:rPr lang="sr-Latn-RS" dirty="0"/>
              <a:t>Trenutak kada je izvršavanje instrukcija kompletirano</a:t>
            </a:r>
          </a:p>
          <a:p>
            <a:r>
              <a:rPr lang="sr-Latn-RS" dirty="0"/>
              <a:t>Vreme usluge (</a:t>
            </a:r>
            <a:r>
              <a:rPr lang="sr-Latn-RS" i="1" dirty="0"/>
              <a:t>T</a:t>
            </a:r>
            <a:r>
              <a:rPr lang="sr-Latn-RS" i="1" baseline="-25000" dirty="0"/>
              <a:t>s</a:t>
            </a:r>
            <a:r>
              <a:rPr lang="sr-Latn-RS" i="1" dirty="0"/>
              <a:t>)</a:t>
            </a:r>
            <a:r>
              <a:rPr lang="sr-Latn-RS" i="1" baseline="-25000" dirty="0"/>
              <a:t> </a:t>
            </a:r>
          </a:p>
          <a:p>
            <a:pPr lvl="1"/>
            <a:r>
              <a:rPr lang="sr-Latn-RS" dirty="0"/>
              <a:t>Vreme potrebno procesoru da izvrši instrukcije procesa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4736" y="4724400"/>
            <a:ext cx="8284464" cy="1981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Vreme prolaska (</a:t>
            </a:r>
            <a:r>
              <a:rPr lang="sr-Latn-RS" i="1" dirty="0"/>
              <a:t>T</a:t>
            </a:r>
            <a:r>
              <a:rPr lang="sr-Latn-RS" i="1" baseline="-25000" dirty="0"/>
              <a:t>r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Vreme koje proces provodi u sistemu </a:t>
            </a:r>
          </a:p>
          <a:p>
            <a:pPr lvl="1"/>
            <a:r>
              <a:rPr lang="sr-Latn-RS" dirty="0"/>
              <a:t>Na vreme usluživanja dodato vreme čekanja</a:t>
            </a:r>
          </a:p>
          <a:p>
            <a:r>
              <a:rPr lang="sr-Latn-RS" dirty="0"/>
              <a:t>Normalizovano vreme prolaska (</a:t>
            </a:r>
            <a:r>
              <a:rPr lang="sr-Latn-RS" i="1" dirty="0"/>
              <a:t>T</a:t>
            </a:r>
            <a:r>
              <a:rPr lang="sr-Latn-RS" i="1" baseline="-25000" dirty="0"/>
              <a:t>r</a:t>
            </a:r>
            <a:r>
              <a:rPr lang="sr-Latn-RS" baseline="-25000" dirty="0"/>
              <a:t> </a:t>
            </a:r>
            <a:r>
              <a:rPr lang="sr-Latn-RS" dirty="0"/>
              <a:t>/ </a:t>
            </a:r>
            <a:r>
              <a:rPr lang="sr-Latn-RS" i="1" dirty="0"/>
              <a:t>T</a:t>
            </a:r>
            <a:r>
              <a:rPr lang="sr-Latn-RS" i="1" baseline="-25000" dirty="0"/>
              <a:t>s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Relativno kašnjenje procesa</a:t>
            </a:r>
          </a:p>
          <a:p>
            <a:pPr lvl="1"/>
            <a:r>
              <a:rPr lang="sr-Latn-RS" dirty="0"/>
              <a:t>U najboljem slučaju je 1.0, inače je veće od toga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Primer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80613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Prema redosledu dolaska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FCFS – </a:t>
            </a:r>
            <a:r>
              <a:rPr lang="sr-Latn-RS" i="1" dirty="0"/>
              <a:t>First-come-first-served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7060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Prema redosledu dolaska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2362200"/>
          </a:xfrm>
        </p:spPr>
        <p:txBody>
          <a:bodyPr>
            <a:normAutofit/>
          </a:bodyPr>
          <a:lstStyle/>
          <a:p>
            <a:r>
              <a:rPr lang="sr-Latn-RS" dirty="0"/>
              <a:t>Proces se stavlja u red spremnih procesa</a:t>
            </a:r>
            <a:endParaRPr lang="en-US" dirty="0"/>
          </a:p>
          <a:p>
            <a:r>
              <a:rPr lang="sr-Latn-RS" dirty="0"/>
              <a:t>Politika bez prekidanja</a:t>
            </a:r>
          </a:p>
          <a:p>
            <a:r>
              <a:rPr lang="sr-Latn-RS" dirty="0"/>
              <a:t>Kada tekući proces prestane da se izvršava bira se proces koji je najduže bio u redu čekanja</a:t>
            </a:r>
            <a:endParaRPr lang="en-GB" dirty="0"/>
          </a:p>
        </p:txBody>
      </p:sp>
      <p:pic>
        <p:nvPicPr>
          <p:cNvPr id="5" name="Picture 4" descr="Fig09_05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3962400"/>
            <a:ext cx="8608979" cy="19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Prema redosledu dolaska</a:t>
            </a:r>
            <a:endParaRPr lang="en-GB" dirty="0"/>
          </a:p>
        </p:txBody>
      </p:sp>
      <p:pic>
        <p:nvPicPr>
          <p:cNvPr id="4" name="Picture 3" descr="Fig09_05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1600200"/>
            <a:ext cx="8608979" cy="1993212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4063107"/>
              </p:ext>
            </p:extLst>
          </p:nvPr>
        </p:nvGraphicFramePr>
        <p:xfrm>
          <a:off x="381000" y="38862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8.60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2.40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6.00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2.56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0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Prema redosledu dolaska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sr-Latn-RS" dirty="0"/>
              <a:t>Kratki procesi moraju dugo da čekaju da se izvrše</a:t>
            </a:r>
          </a:p>
          <a:p>
            <a:pPr lvl="1"/>
            <a:r>
              <a:rPr lang="sr-Latn-RS" dirty="0"/>
              <a:t>Kada dočekaju izvršiće se za kratko vreme</a:t>
            </a:r>
          </a:p>
          <a:p>
            <a:pPr lvl="1"/>
            <a:r>
              <a:rPr lang="sr-Latn-RS" dirty="0"/>
              <a:t>Loš odnos vremena prolaska i vremena usluge</a:t>
            </a:r>
          </a:p>
          <a:p>
            <a:r>
              <a:rPr lang="sr-Latn-RS" dirty="0"/>
              <a:t>Bolje prolaze procesi koji intenzivno koriste procesor</a:t>
            </a:r>
          </a:p>
          <a:p>
            <a:pPr lvl="1"/>
            <a:r>
              <a:rPr lang="sr-Latn-RS" dirty="0"/>
              <a:t>Procesi sa dosta U/I kratko koriste procesor, a nakon U/I ponovo moraju dugo da čekaju procesor</a:t>
            </a:r>
          </a:p>
          <a:p>
            <a:r>
              <a:rPr lang="sr-Latn-RS" dirty="0"/>
              <a:t> FCFS nije dobra politika sama po sebi</a:t>
            </a:r>
          </a:p>
          <a:p>
            <a:pPr lvl="1"/>
            <a:r>
              <a:rPr lang="sr-Latn-RS" dirty="0"/>
              <a:t>U kombinaciji sa prioriretima je efektivna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5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raspoređivanja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Raspoređivanje treba da</a:t>
            </a:r>
          </a:p>
          <a:p>
            <a:pPr lvl="1"/>
            <a:r>
              <a:rPr lang="sr-Latn-RS" dirty="0"/>
              <a:t>Obezbedi fer deljenje vremena među procesima</a:t>
            </a:r>
          </a:p>
          <a:p>
            <a:pPr lvl="1"/>
            <a:r>
              <a:rPr lang="sr-Latn-RS" dirty="0"/>
              <a:t>Spreči gladovanje procesa</a:t>
            </a:r>
            <a:endParaRPr lang="en-NZ" dirty="0"/>
          </a:p>
          <a:p>
            <a:pPr lvl="1"/>
            <a:r>
              <a:rPr lang="sr-Latn-RS" dirty="0"/>
              <a:t>Obezbedi efikasno korišćenje procesora</a:t>
            </a:r>
          </a:p>
          <a:p>
            <a:pPr lvl="1"/>
            <a:r>
              <a:rPr lang="sr-Latn-RS" dirty="0"/>
              <a:t>Uspostavi privilegije među procesima</a:t>
            </a:r>
          </a:p>
          <a:p>
            <a:pPr lvl="2"/>
            <a:r>
              <a:rPr lang="sr-Latn-RS" dirty="0"/>
              <a:t>Npr veći prioritet procesima sa bliskim rokom završetka</a:t>
            </a:r>
          </a:p>
          <a:p>
            <a:pPr lvl="1"/>
            <a:r>
              <a:rPr lang="sr-Latn-RS" dirty="0"/>
              <a:t>Pomenute poslove obavlja uz uvođenje što manje dodatnog opterećenja</a:t>
            </a:r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Kružno dodeljivanje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RR – </a:t>
            </a:r>
            <a:r>
              <a:rPr lang="sr-Latn-RS" i="1" dirty="0"/>
              <a:t>round robin</a:t>
            </a:r>
          </a:p>
          <a:p>
            <a:endParaRPr lang="sr-Latn-RS" i="1" dirty="0"/>
          </a:p>
          <a:p>
            <a:endParaRPr lang="en-US" i="1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21831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Kružno dodeljivanje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Prekidna politika</a:t>
            </a:r>
          </a:p>
          <a:p>
            <a:r>
              <a:rPr lang="sr-Latn-RS" dirty="0"/>
              <a:t>Deljenje na vremenske isečke (</a:t>
            </a:r>
            <a:r>
              <a:rPr lang="sr-Latn-RS" i="1" dirty="0"/>
              <a:t>time slicing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Svaki proces dobija isečak vremena pre nego što bude prekinut</a:t>
            </a:r>
            <a:endParaRPr lang="en-US" dirty="0"/>
          </a:p>
          <a:p>
            <a:pPr lvl="1"/>
            <a:r>
              <a:rPr lang="sr-Latn-RS" dirty="0"/>
              <a:t>Generator takta periodično izaziva prekid</a:t>
            </a:r>
          </a:p>
          <a:p>
            <a:pPr lvl="1"/>
            <a:r>
              <a:rPr lang="sr-Latn-RS" dirty="0"/>
              <a:t>Ako je istekao vremenski isečak trenutno izvršavani proces se stavlja u red čekanja</a:t>
            </a:r>
          </a:p>
          <a:p>
            <a:pPr lvl="1"/>
            <a:r>
              <a:rPr lang="sr-Latn-RS" dirty="0"/>
              <a:t>Sledeći spremni proces se bira na osnovu FCFS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0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Kružno dodeljivanje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/>
          <a:lstStyle/>
          <a:p>
            <a:r>
              <a:rPr lang="sr-Latn-RS" dirty="0"/>
              <a:t>q – dužina vremenskog isečka (quantum)</a:t>
            </a:r>
            <a:endParaRPr lang="en-GB" dirty="0"/>
          </a:p>
        </p:txBody>
      </p:sp>
      <p:pic>
        <p:nvPicPr>
          <p:cNvPr id="4" name="Picture 3" descr="Fig09_05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7" y="2286000"/>
            <a:ext cx="8959187" cy="1498790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40729"/>
              </p:ext>
            </p:extLst>
          </p:nvPr>
        </p:nvGraphicFramePr>
        <p:xfrm>
          <a:off x="361439" y="40386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10.80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2.67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79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Kružno dodeljivanje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Bolje prolaze procesi sa intenzivnom upotrebom procesora</a:t>
            </a:r>
          </a:p>
          <a:p>
            <a:pPr lvl="1"/>
            <a:r>
              <a:rPr lang="sr-Latn-RS" dirty="0"/>
              <a:t>Iskoriste ceo vremenski isečak</a:t>
            </a:r>
          </a:p>
          <a:p>
            <a:pPr lvl="1"/>
            <a:r>
              <a:rPr lang="sr-Latn-RS" dirty="0"/>
              <a:t>Odmah se postave u red spremnih procesa</a:t>
            </a:r>
          </a:p>
          <a:p>
            <a:r>
              <a:rPr lang="sr-Latn-RS" dirty="0"/>
              <a:t>Procesi sa dosta U/I</a:t>
            </a:r>
          </a:p>
          <a:p>
            <a:pPr lvl="1"/>
            <a:r>
              <a:rPr lang="sr-Latn-RS" dirty="0"/>
              <a:t>Kratko koristi isečak</a:t>
            </a:r>
          </a:p>
          <a:p>
            <a:pPr lvl="1"/>
            <a:r>
              <a:rPr lang="sr-Latn-RS" dirty="0"/>
              <a:t>Blokira se zbog U/I</a:t>
            </a:r>
          </a:p>
          <a:p>
            <a:pPr lvl="1"/>
            <a:r>
              <a:rPr lang="sr-Latn-RS" dirty="0"/>
              <a:t>Kada se završi U/I doda se u red spremnih</a:t>
            </a:r>
          </a:p>
          <a:p>
            <a:endParaRPr lang="sr-Latn-RS" dirty="0"/>
          </a:p>
          <a:p>
            <a:pPr marL="365760" lvl="1" indent="0">
              <a:buNone/>
            </a:pP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Kružno dodeljivanje – veličina isečka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sr-Latn-RS" dirty="0"/>
              <a:t>Kako izabrati dužinu vremenskog isečka?</a:t>
            </a:r>
          </a:p>
          <a:p>
            <a:r>
              <a:rPr lang="sr-Latn-RS" dirty="0"/>
              <a:t>Ako je isečak suviše mali</a:t>
            </a:r>
          </a:p>
          <a:p>
            <a:pPr lvl="1"/>
            <a:r>
              <a:rPr lang="sr-Latn-RS" dirty="0"/>
              <a:t>Česta prekidanja i komutacije</a:t>
            </a:r>
          </a:p>
          <a:p>
            <a:pPr lvl="1"/>
            <a:r>
              <a:rPr lang="sr-Latn-RS" dirty="0"/>
              <a:t>Dodatna režija i usporenje zbog toga</a:t>
            </a:r>
          </a:p>
          <a:p>
            <a:r>
              <a:rPr lang="sr-Latn-RS" dirty="0"/>
              <a:t>Ako je isečak suviše veliki</a:t>
            </a:r>
          </a:p>
          <a:p>
            <a:pPr lvl="1"/>
            <a:r>
              <a:rPr lang="sr-Latn-RS" dirty="0"/>
              <a:t>RR se degeneriše u FCFS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0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>
            <a:normAutofit/>
          </a:bodyPr>
          <a:lstStyle/>
          <a:p>
            <a:r>
              <a:rPr lang="sr-Latn-RS" sz="3600" dirty="0"/>
              <a:t>Kružno dodeljivanje – veličina isečka</a:t>
            </a:r>
            <a:endParaRPr lang="en-GB" sz="3600" dirty="0"/>
          </a:p>
        </p:txBody>
      </p:sp>
      <p:pic>
        <p:nvPicPr>
          <p:cNvPr id="4" name="Content Placeholder 3" descr="Fig09_06a.gif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41118" b="13523"/>
          <a:stretch/>
        </p:blipFill>
        <p:spPr>
          <a:xfrm>
            <a:off x="6407023" y="1600200"/>
            <a:ext cx="2736977" cy="297351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5788152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Ako je isečak veći od vremena za interakciju sa procesorom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Ako je isečak manji od vremena za interakciju sa procesorom </a:t>
            </a:r>
          </a:p>
          <a:p>
            <a:endParaRPr lang="en-GB" dirty="0"/>
          </a:p>
        </p:txBody>
      </p:sp>
      <p:pic>
        <p:nvPicPr>
          <p:cNvPr id="6" name="Content Placeholder 3" descr="Fig09_06b.gif"/>
          <p:cNvPicPr>
            <a:picLocks noChangeAspect="1"/>
          </p:cNvPicPr>
          <p:nvPr/>
        </p:nvPicPr>
        <p:blipFill rotWithShape="1">
          <a:blip r:embed="rId3"/>
          <a:srcRect r="12780" b="49487"/>
          <a:stretch/>
        </p:blipFill>
        <p:spPr>
          <a:xfrm>
            <a:off x="4876800" y="5181600"/>
            <a:ext cx="4267200" cy="14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3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Kružno dodeljivanje – veličina isečka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Isečak bi trebao da bude neznatno veći od prosečnog vremena za interakciju sa procesorom</a:t>
            </a:r>
          </a:p>
          <a:p>
            <a:pPr lvl="1"/>
            <a:r>
              <a:rPr lang="sr-Latn-RS" dirty="0"/>
              <a:t>Na ovaj način proces uglavnom obavi posao ili se blokira zbog U/I pre isteka vremenskog isečka</a:t>
            </a:r>
          </a:p>
          <a:p>
            <a:r>
              <a:rPr lang="sr-Latn-RS" dirty="0"/>
              <a:t>U većini modernih sistema vremenski isečak je</a:t>
            </a:r>
          </a:p>
          <a:p>
            <a:pPr lvl="1"/>
            <a:r>
              <a:rPr lang="sr-Latn-RS" dirty="0"/>
              <a:t>Između 10 i 100 ms</a:t>
            </a:r>
          </a:p>
          <a:p>
            <a:r>
              <a:rPr lang="sr-Latn-RS" dirty="0"/>
              <a:t>Procenjeno je da isečak treba da bude toliki da 80% CPU-bursts bude kraće od isečka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15171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Virtuelno kružno dodeljivanje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sr-Latn-RS" dirty="0"/>
              <a:t>VRR – </a:t>
            </a:r>
            <a:r>
              <a:rPr lang="sr-Latn-RS" i="1" dirty="0"/>
              <a:t>Virtual round robin</a:t>
            </a:r>
          </a:p>
          <a:p>
            <a:r>
              <a:rPr lang="sr-Latn-RS" dirty="0"/>
              <a:t>Rešava nepravedan tretman procesa sa dosta U/I kod klasičnog RR algoritma</a:t>
            </a:r>
          </a:p>
          <a:p>
            <a:r>
              <a:rPr lang="sr-Latn-RS" dirty="0"/>
              <a:t>Nakon završetka U/I operacije</a:t>
            </a:r>
          </a:p>
          <a:p>
            <a:pPr lvl="1"/>
            <a:r>
              <a:rPr lang="sr-Latn-RS" dirty="0"/>
              <a:t>Proces se ubacuje u poseban FCFS red čekanja</a:t>
            </a:r>
          </a:p>
          <a:p>
            <a:pPr lvl="1"/>
            <a:r>
              <a:rPr lang="sr-Latn-RS" dirty="0"/>
              <a:t>Dispečer daje prednost procesima iz ovog reda u odnosu na glavni red spremnih procesa</a:t>
            </a:r>
          </a:p>
          <a:p>
            <a:pPr lvl="1"/>
            <a:r>
              <a:rPr lang="sr-Latn-RS" dirty="0"/>
              <a:t>Procesi iz pomoćnog reda dobijaju isečak vremena umanjen za vreme koliko su se prethodni put izvršavali kad su uzeti iz reda spremnih procesa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04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Virtuelno kružno dodeljivanje</a:t>
            </a:r>
            <a:endParaRPr lang="en-GB" dirty="0"/>
          </a:p>
        </p:txBody>
      </p:sp>
      <p:pic>
        <p:nvPicPr>
          <p:cNvPr id="4" name="Content Placeholder 3" descr="Fig09_07.gif"/>
          <p:cNvPicPr>
            <a:picLocks noChangeAspect="1"/>
          </p:cNvPicPr>
          <p:nvPr/>
        </p:nvPicPr>
        <p:blipFill rotWithShape="1">
          <a:blip r:embed="rId2"/>
          <a:srcRect b="13085"/>
          <a:stretch/>
        </p:blipFill>
        <p:spPr>
          <a:xfrm>
            <a:off x="2133600" y="1600200"/>
            <a:ext cx="4876800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Najkraći proces sledeći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SPN – </a:t>
            </a:r>
            <a:r>
              <a:rPr lang="sr-Latn-RS" i="1" dirty="0"/>
              <a:t>Shortest process next</a:t>
            </a:r>
            <a:endParaRPr lang="en-US" i="1" dirty="0"/>
          </a:p>
          <a:p>
            <a:endParaRPr lang="sr-Latn-RS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603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Izvor: www.youtube.com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8328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Tipovi procesorskog raspoređivanja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Dugoročno raspoređivanje</a:t>
            </a:r>
          </a:p>
          <a:p>
            <a:pPr lvl="1"/>
            <a:r>
              <a:rPr lang="sr-Latn-RS" dirty="0"/>
              <a:t>Stvaranje novog procesa</a:t>
            </a:r>
          </a:p>
          <a:p>
            <a:pPr lvl="1"/>
            <a:r>
              <a:rPr lang="sr-Latn-RS" dirty="0"/>
              <a:t>Oduka da se proces doda u skup procesa koji konkurišu za izvršavanje</a:t>
            </a:r>
            <a:endParaRPr lang="en-US" dirty="0"/>
          </a:p>
          <a:p>
            <a:pPr lvl="2"/>
            <a:r>
              <a:rPr lang="sr-Latn-RS" dirty="0"/>
              <a:t>Prema redosledu dolaska ili</a:t>
            </a:r>
          </a:p>
          <a:p>
            <a:pPr lvl="2"/>
            <a:r>
              <a:rPr lang="sr-Latn-RS" dirty="0"/>
              <a:t>Prema nekom kriterijumu (prioritet, očekivano vreme izvršenja, zahtevi za U/I, ...)</a:t>
            </a:r>
          </a:p>
          <a:p>
            <a:pPr lvl="1"/>
            <a:r>
              <a:rPr lang="sr-Latn-RS" dirty="0"/>
              <a:t>Upravlja stepenom multiprogramiranja</a:t>
            </a:r>
          </a:p>
          <a:p>
            <a:pPr lvl="1"/>
            <a:r>
              <a:rPr lang="sr-Latn-RS" dirty="0"/>
              <a:t>Što više procesa, manji procenat vremena u kojem proces može da se izvršava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7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Najkraći proces sledeći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Politika bez prekidanja</a:t>
            </a:r>
          </a:p>
          <a:p>
            <a:r>
              <a:rPr lang="sr-Latn-RS" dirty="0"/>
              <a:t>Bira se proces sa najkraćim očekivanim CPU-burst</a:t>
            </a:r>
          </a:p>
          <a:p>
            <a:pPr lvl="1"/>
            <a:r>
              <a:rPr lang="sr-Latn-RS" dirty="0"/>
              <a:t>Prikladnije ime za ovaj algoritam bi bilo </a:t>
            </a:r>
          </a:p>
          <a:p>
            <a:pPr marL="365760" lvl="1" indent="0">
              <a:buNone/>
            </a:pPr>
            <a:r>
              <a:rPr lang="sr-Latn-RS" i="1" dirty="0"/>
              <a:t>	Shortest CPU</a:t>
            </a:r>
            <a:r>
              <a:rPr lang="en-US" i="1" dirty="0"/>
              <a:t>-</a:t>
            </a:r>
            <a:r>
              <a:rPr lang="sr-Latn-RS" i="1" dirty="0"/>
              <a:t>burst</a:t>
            </a:r>
            <a:r>
              <a:rPr lang="en-US" i="1" dirty="0"/>
              <a:t> next</a:t>
            </a:r>
            <a:endParaRPr lang="sr-Latn-RS" dirty="0"/>
          </a:p>
          <a:p>
            <a:r>
              <a:rPr lang="sr-Latn-RS" dirty="0"/>
              <a:t>Kratak proces skače na čelo reda ispred dugih procesa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5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Najkraći proces sledeći</a:t>
            </a:r>
            <a:endParaRPr lang="en-GB" dirty="0"/>
          </a:p>
        </p:txBody>
      </p:sp>
      <p:pic>
        <p:nvPicPr>
          <p:cNvPr id="4" name="Picture 3" descr="Fig09_05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667093" cy="1451467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811985"/>
              </p:ext>
            </p:extLst>
          </p:nvPr>
        </p:nvGraphicFramePr>
        <p:xfrm>
          <a:off x="361439" y="40386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7.60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2.75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1.84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7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Najkraći proces sledeći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Smanjuje se predvidljivost vremena prolaska</a:t>
            </a:r>
          </a:p>
          <a:p>
            <a:pPr lvl="1"/>
            <a:r>
              <a:rPr lang="sr-Latn-RS" dirty="0"/>
              <a:t>Posebno za duže procese</a:t>
            </a:r>
            <a:endParaRPr lang="en-US" dirty="0"/>
          </a:p>
          <a:p>
            <a:r>
              <a:rPr lang="sr-Latn-RS" dirty="0"/>
              <a:t>Dužim procesima preti gladovanje</a:t>
            </a:r>
          </a:p>
          <a:p>
            <a:pPr lvl="1"/>
            <a:r>
              <a:rPr lang="sr-Latn-RS" dirty="0"/>
              <a:t>Kraći procesi stalno uskaču ispred njih u redu čekanja</a:t>
            </a:r>
          </a:p>
          <a:p>
            <a:r>
              <a:rPr lang="sr-Latn-RS" dirty="0"/>
              <a:t>Nije poželjna za sisteme sa deljenjem vremena jer ne podržava prekide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7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Procena očekivanog CPU-burst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610600" cy="5181600"/>
              </a:xfrm>
            </p:spPr>
            <p:txBody>
              <a:bodyPr>
                <a:normAutofit/>
              </a:bodyPr>
              <a:lstStyle/>
              <a:p>
                <a:r>
                  <a:rPr lang="sr-Latn-RS" dirty="0"/>
                  <a:t>Potrebno je proceniti koliki će biti sledeći CPU burst za proces</a:t>
                </a:r>
              </a:p>
              <a:p>
                <a:pPr lvl="1"/>
                <a:r>
                  <a:rPr lang="sr-Latn-RS" dirty="0"/>
                  <a:t>Može na osnovu trajanja prethodnih CPU-bursts procesa</a:t>
                </a:r>
              </a:p>
              <a:p>
                <a:r>
                  <a:rPr lang="sr-Latn-RS" dirty="0"/>
                  <a:t>Najjednostavnija varijanta</a:t>
                </a:r>
              </a:p>
              <a:p>
                <a:pPr lvl="1"/>
                <a:r>
                  <a:rPr lang="sr-Latn-RS" dirty="0"/>
                  <a:t>Prosečno trajanje svih prethodnih CPU-bursts procesa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r-Latn-R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r-Latn-RS" dirty="0"/>
              </a:p>
              <a:p>
                <a:pPr lvl="1"/>
                <a:r>
                  <a:rPr lang="sr-Latn-RS" dirty="0"/>
                  <a:t>Da se izbegne sumiranje svih vremena svaki put</a:t>
                </a:r>
              </a:p>
              <a:p>
                <a:pPr lvl="2"/>
                <a:r>
                  <a:rPr lang="sr-Latn-RS" dirty="0"/>
                  <a:t>Pamti se stvarno i predviđeno trajanje za poslednji CPU-burst 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sr-Latn-RS" i="1">
                              <a:latin typeface="Cambria Math"/>
                            </a:rPr>
                            <m:t>𝑛</m:t>
                          </m:r>
                          <m:r>
                            <a:rPr lang="sr-Latn-R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r-Latn-RS" i="1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sr-Latn-R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r-Latn-R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610600" cy="5181600"/>
              </a:xfrm>
              <a:blipFill>
                <a:blip r:embed="rId3"/>
                <a:stretch>
                  <a:fillRect l="-354" t="-1412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508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Procena očekivanog vremena obrade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sr-Latn-RS" dirty="0"/>
                  <a:t>Druga varijanta</a:t>
                </a:r>
              </a:p>
              <a:p>
                <a:pPr lvl="1"/>
                <a:r>
                  <a:rPr lang="sr-Latn-RS" dirty="0"/>
                  <a:t>Dati veću težinu skorijim instancama</a:t>
                </a:r>
              </a:p>
              <a:p>
                <a:pPr lvl="1"/>
                <a:r>
                  <a:rPr lang="sr-Latn-RS" dirty="0"/>
                  <a:t>Eksponencijalno usrednjavanje</a:t>
                </a:r>
              </a:p>
              <a:p>
                <a:pPr marL="365760" lvl="1" indent="0">
                  <a:buNone/>
                </a:pPr>
                <a:endParaRPr lang="sr-Latn-R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r-Latn-R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</a:rPr>
                        <m:t>= </m:t>
                      </m:r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sr-Latn-R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sr-Latn-R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r-Latn-RS" b="0" dirty="0">
                  <a:ea typeface="Cambria Math"/>
                </a:endParaRPr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</a:rPr>
                          <m:t>𝑛</m:t>
                        </m:r>
                        <m:r>
                          <a:rPr lang="sr-Latn-RS" sz="1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sr-Latn-RS" sz="1800" i="1">
                        <a:latin typeface="Cambria Math"/>
                      </a:rPr>
                      <m:t>= </m:t>
                    </m:r>
                    <m:r>
                      <a:rPr lang="sr-Latn-RS" sz="1800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sr-Latn-RS" sz="1800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1 − 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sr-Latn-RS" sz="1800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sr-Latn-RS" sz="18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sr-Latn-RS" sz="1800" dirty="0"/>
                  <a:t> ... </a:t>
                </a:r>
                <a14:m>
                  <m:oMath xmlns:m="http://schemas.openxmlformats.org/officeDocument/2006/math">
                    <m:r>
                      <a:rPr lang="sr-Latn-RS" sz="18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sr-Latn-R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sz="1800" b="0" i="1" smtClean="0">
                            <a:latin typeface="Cambria Math"/>
                          </a:rPr>
                          <m:t>(1 − </m:t>
                        </m:r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sr-Latn-RS" sz="1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sr-Latn-RS" sz="1800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+ …+ </m:t>
                    </m:r>
                    <m:sSup>
                      <m:sSupPr>
                        <m:ctrlPr>
                          <a:rPr lang="sr-Latn-R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sz="1800" i="1">
                            <a:latin typeface="Cambria Math"/>
                          </a:rPr>
                          <m:t>(1 − 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sr-Latn-RS" sz="1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sr-Latn-RS" sz="1800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sr-Latn-RS" sz="1800" dirty="0"/>
                  <a:t> </a:t>
                </a:r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</a:rPr>
                          <m:t>𝑛</m:t>
                        </m:r>
                        <m:r>
                          <a:rPr lang="sr-Latn-RS" sz="1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sr-Latn-RS" sz="1800" i="1">
                        <a:latin typeface="Cambria Math"/>
                      </a:rPr>
                      <m:t>=</m:t>
                    </m:r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0,8</m:t>
                    </m:r>
                    <m:sSub>
                      <m:sSubPr>
                        <m:ctrlPr>
                          <a:rPr lang="sr-Latn-R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sr-Latn-RS" sz="18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0,16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sr-Latn-RS" sz="1800" i="1">
                        <a:latin typeface="Cambria Math"/>
                        <a:ea typeface="Cambria Math"/>
                      </a:rPr>
                      <m:t>0,</m:t>
                    </m:r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032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sr-Latn-RS" sz="1800" i="1">
                        <a:latin typeface="Cambria Math"/>
                        <a:ea typeface="Cambria Math"/>
                      </a:rPr>
                      <m:t>0,</m:t>
                    </m:r>
                    <m:r>
                      <a:rPr lang="sr-Latn-RS" sz="1800" b="0" i="1" smtClean="0">
                        <a:latin typeface="Cambria Math"/>
                        <a:ea typeface="Cambria Math"/>
                      </a:rPr>
                      <m:t>0064</m:t>
                    </m:r>
                    <m:sSub>
                      <m:sSubPr>
                        <m:ctrlPr>
                          <a:rPr lang="sr-Latn-R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sr-Latn-RS" sz="18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sr-Latn-RS" sz="1800" dirty="0"/>
                  <a:t> </a:t>
                </a:r>
                <a14:m>
                  <m:oMath xmlns:m="http://schemas.openxmlformats.org/officeDocument/2006/math">
                    <m:r>
                      <a:rPr lang="sr-Latn-RS" sz="1800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sr-Latn-RS" sz="1800" dirty="0"/>
                  <a:t> ...</a:t>
                </a:r>
              </a:p>
              <a:p>
                <a:pPr lvl="1"/>
                <a:endParaRPr lang="sr-Latn-RS" dirty="0"/>
              </a:p>
              <a:p>
                <a:pPr lvl="1"/>
                <a:r>
                  <a:rPr lang="sr-Latn-RS" dirty="0"/>
                  <a:t>Što je posmatranje starije to se manje uzima u obzir u proračunu srednje vrednosti</a:t>
                </a:r>
              </a:p>
              <a:p>
                <a:pPr marL="365760" lvl="1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628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32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Procena očekivanog vremena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5124000"/>
                <a:ext cx="8153400" cy="152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r-Latn-RS" dirty="0"/>
                  <a:t>Što je veći koeficijent, tim je veća težina data skorijim posmatranjima</a:t>
                </a:r>
              </a:p>
              <a:p>
                <a:r>
                  <a:rPr lang="sr-Latn-RS" dirty="0"/>
                  <a:t>Sa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sr-Latn-RS" b="0" i="1" smtClean="0">
                        <a:latin typeface="Cambria Math"/>
                        <a:ea typeface="Cambria Math"/>
                      </a:rPr>
                      <m:t>=0,8</m:t>
                    </m:r>
                  </m:oMath>
                </a14:m>
                <a:r>
                  <a:rPr lang="sr-Latn-RS" dirty="0"/>
                  <a:t> utiču samo 4 poslednje vrednosti</a:t>
                </a:r>
              </a:p>
              <a:p>
                <a:r>
                  <a:rPr lang="sr-Latn-RS" dirty="0"/>
                  <a:t>Sa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sr-Latn-RS" i="1">
                        <a:latin typeface="Cambria Math"/>
                        <a:ea typeface="Cambria Math"/>
                      </a:rPr>
                      <m:t>=0,2</m:t>
                    </m:r>
                  </m:oMath>
                </a14:m>
                <a:r>
                  <a:rPr lang="sr-Latn-RS" dirty="0"/>
                  <a:t> utiče više od 10 poslednjih vrednosti</a:t>
                </a:r>
              </a:p>
              <a:p>
                <a:endParaRPr lang="sr-Latn-R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5124000"/>
                <a:ext cx="8153400" cy="1524000"/>
              </a:xfrm>
              <a:blipFill>
                <a:blip r:embed="rId2"/>
                <a:stretch>
                  <a:fillRect l="-224" t="-8000" b="-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Fig09_08.gif"/>
          <p:cNvPicPr>
            <a:picLocks noChangeAspect="1"/>
          </p:cNvPicPr>
          <p:nvPr/>
        </p:nvPicPr>
        <p:blipFill rotWithShape="1">
          <a:blip r:embed="rId3"/>
          <a:srcRect b="16589"/>
          <a:stretch/>
        </p:blipFill>
        <p:spPr>
          <a:xfrm>
            <a:off x="2057400" y="1524000"/>
            <a:ext cx="569543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4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2800" dirty="0"/>
              <a:t>Eksponencijalno vs jednostavno usrednjavanje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39240"/>
            <a:ext cx="8153400" cy="838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Primer kada je trajanje  CPU-burst posmatranog procesa rastuća funkcija</a:t>
            </a:r>
            <a:endParaRPr lang="en-GB" dirty="0"/>
          </a:p>
        </p:txBody>
      </p:sp>
      <p:pic>
        <p:nvPicPr>
          <p:cNvPr id="4" name="Content Placeholder 3" descr="Fig09_09a.gif"/>
          <p:cNvPicPr>
            <a:picLocks noChangeAspect="1"/>
          </p:cNvPicPr>
          <p:nvPr/>
        </p:nvPicPr>
        <p:blipFill rotWithShape="1">
          <a:blip r:embed="rId2"/>
          <a:srcRect b="6914"/>
          <a:stretch/>
        </p:blipFill>
        <p:spPr>
          <a:xfrm>
            <a:off x="1828800" y="2383536"/>
            <a:ext cx="5400000" cy="3408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755600"/>
            <a:ext cx="8153400" cy="83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Eksponencijalno usrednjavanje bolje predviđa stvarno trajanje procesa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24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2800" dirty="0"/>
              <a:t>Eksponencijalno vs jednostavno usrednjavanje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39240"/>
            <a:ext cx="8153400" cy="838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Primer kada je vreme izvršavanja posmatranog procesa opadajuća funkcija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755600"/>
            <a:ext cx="8153400" cy="83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Eksponencijalno usrednjavanje bolje predviđa stvarno trajanje procesa  </a:t>
            </a:r>
            <a:endParaRPr lang="en-GB" dirty="0"/>
          </a:p>
        </p:txBody>
      </p:sp>
      <p:pic>
        <p:nvPicPr>
          <p:cNvPr id="6" name="Content Placeholder 3" descr="Fig09_09b.gif"/>
          <p:cNvPicPr>
            <a:picLocks noChangeAspect="1"/>
          </p:cNvPicPr>
          <p:nvPr/>
        </p:nvPicPr>
        <p:blipFill rotWithShape="1">
          <a:blip r:embed="rId2"/>
          <a:srcRect b="5159"/>
          <a:stretch/>
        </p:blipFill>
        <p:spPr>
          <a:xfrm>
            <a:off x="1981200" y="2302746"/>
            <a:ext cx="5400000" cy="34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6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Najkraće preostalo vreme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52800"/>
          </a:xfrm>
        </p:spPr>
        <p:txBody>
          <a:bodyPr>
            <a:normAutofit/>
          </a:bodyPr>
          <a:lstStyle/>
          <a:p>
            <a:r>
              <a:rPr lang="sr-Latn-RS" dirty="0"/>
              <a:t>SRT – </a:t>
            </a:r>
            <a:r>
              <a:rPr lang="sr-Latn-RS" i="1" dirty="0"/>
              <a:t>Shortest remaining time</a:t>
            </a:r>
          </a:p>
          <a:p>
            <a:r>
              <a:rPr lang="sr-Latn-RS" dirty="0"/>
              <a:t>Politika sa prekidanjem</a:t>
            </a:r>
          </a:p>
          <a:p>
            <a:r>
              <a:rPr lang="sr-Latn-RS" dirty="0"/>
              <a:t>Prekidna varijanta SPN</a:t>
            </a:r>
          </a:p>
          <a:p>
            <a:r>
              <a:rPr lang="sr-Latn-RS" dirty="0"/>
              <a:t>Kada se pojavi novi proces u redu spremnih procesa</a:t>
            </a:r>
          </a:p>
          <a:p>
            <a:pPr lvl="1"/>
            <a:r>
              <a:rPr lang="sr-Latn-RS" dirty="0"/>
              <a:t>Dobiće procesor umesto tekućeg procesa ako ima kraći očekivani CPU-burst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95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Najkraće preostalo vreme</a:t>
            </a:r>
            <a:endParaRPr lang="en-GB" dirty="0"/>
          </a:p>
        </p:txBody>
      </p:sp>
      <p:pic>
        <p:nvPicPr>
          <p:cNvPr id="4" name="Picture 3" descr="Fig09_05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7" y="1828800"/>
            <a:ext cx="8865213" cy="1371599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865792"/>
              </p:ext>
            </p:extLst>
          </p:nvPr>
        </p:nvGraphicFramePr>
        <p:xfrm>
          <a:off x="361439" y="40386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7.20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1.59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Tipovi procesorskog raspoređivanja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Srednjoročno raspoređivanje</a:t>
            </a:r>
          </a:p>
          <a:p>
            <a:pPr lvl="1"/>
            <a:r>
              <a:rPr lang="sr-Latn-RS" dirty="0"/>
              <a:t>Deo funkcije razmene</a:t>
            </a:r>
          </a:p>
          <a:p>
            <a:pPr lvl="1"/>
            <a:r>
              <a:rPr lang="sr-Latn-RS" dirty="0"/>
              <a:t>Odluka da se proces doda broju procesa koji su delimično ili potpuno u glavnoj memoriji</a:t>
            </a:r>
            <a:endParaRPr lang="en-US" dirty="0"/>
          </a:p>
          <a:p>
            <a:pPr lvl="1"/>
            <a:r>
              <a:rPr lang="sr-Latn-RS" dirty="0"/>
              <a:t>Određuje kada proces treba da bude zamenjen (suspendovan) na disk</a:t>
            </a:r>
          </a:p>
          <a:p>
            <a:pPr lvl="1"/>
            <a:r>
              <a:rPr lang="sr-Latn-RS" dirty="0"/>
              <a:t>Raspoređivanje se vrši tako da se zadovolji ciljni stepen multiprogramiranja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128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Najkraće preostalo vreme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Nema dodatnih prekida</a:t>
            </a:r>
          </a:p>
          <a:p>
            <a:pPr lvl="1"/>
            <a:r>
              <a:rPr lang="sr-Latn-RS" dirty="0"/>
              <a:t>Nema potrebe za prekidima u svakom taktu, jer je već najkraći proces dobio procesor</a:t>
            </a:r>
          </a:p>
          <a:p>
            <a:pPr lvl="1"/>
            <a:r>
              <a:rPr lang="sr-Latn-RS" dirty="0"/>
              <a:t>Prekid nastaje samo pojavom novog procesa</a:t>
            </a:r>
          </a:p>
          <a:p>
            <a:pPr lvl="1"/>
            <a:r>
              <a:rPr lang="sr-Latn-RS" dirty="0"/>
              <a:t>Samo novi proces u redu može da ima kraći CPU-burst</a:t>
            </a:r>
          </a:p>
          <a:p>
            <a:r>
              <a:rPr lang="sr-Latn-RS" dirty="0"/>
              <a:t>Dodatna režija za evidenciju i predviđanje CPU-burst</a:t>
            </a:r>
          </a:p>
          <a:p>
            <a:r>
              <a:rPr lang="sr-Latn-RS" dirty="0"/>
              <a:t>Radi veoma dobro u većini slučajeva</a:t>
            </a:r>
          </a:p>
          <a:p>
            <a:pPr lvl="1"/>
            <a:r>
              <a:rPr lang="sr-Latn-RS" dirty="0"/>
              <a:t>Ako se dobro predvidi CPU-burst </a:t>
            </a:r>
          </a:p>
          <a:p>
            <a:pPr marL="0" indent="0">
              <a:buNone/>
            </a:pP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7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Sledeći sa najvećim odnosom odziva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HRRN – </a:t>
                </a:r>
                <a:r>
                  <a:rPr lang="sr-Latn-RS" i="1" dirty="0"/>
                  <a:t>Highest response ratio next</a:t>
                </a:r>
              </a:p>
              <a:p>
                <a:r>
                  <a:rPr lang="sr-Latn-RS" dirty="0"/>
                  <a:t>Politika bez prekidanja</a:t>
                </a:r>
              </a:p>
              <a:p>
                <a:r>
                  <a:rPr lang="sr-Latn-RS" dirty="0"/>
                  <a:t>Za svaki proces se računa proporcija R</a:t>
                </a:r>
              </a:p>
              <a:p>
                <a:pPr marL="365760" lvl="1" indent="0">
                  <a:buNone/>
                </a:pPr>
                <a:r>
                  <a:rPr lang="sr-Latn-RS" dirty="0"/>
                  <a:t>	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/>
                      </a:rPr>
                      <m:t>𝑅</m:t>
                    </m:r>
                    <m:r>
                      <a:rPr lang="sr-Latn-R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latin typeface="Cambria Math"/>
                          </a:rPr>
                          <m:t>𝑤</m:t>
                        </m:r>
                        <m:r>
                          <a:rPr lang="sr-Latn-RS" b="0" i="1" smtClean="0">
                            <a:latin typeface="Cambria Math"/>
                          </a:rPr>
                          <m:t>+</m:t>
                        </m:r>
                        <m:r>
                          <a:rPr lang="sr-Latn-R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sr-Latn-R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sr-Latn-RS" b="0" dirty="0"/>
              </a:p>
              <a:p>
                <a:pPr lvl="1"/>
                <a:r>
                  <a:rPr lang="sr-Latn-RS" i="1" dirty="0"/>
                  <a:t>w</a:t>
                </a:r>
                <a:r>
                  <a:rPr lang="sr-Latn-RS" dirty="0"/>
                  <a:t> – vreme koje je proces proveo u čekanju na procesor do sada</a:t>
                </a:r>
              </a:p>
              <a:p>
                <a:pPr lvl="1"/>
                <a:r>
                  <a:rPr lang="sr-Latn-RS" i="1" dirty="0"/>
                  <a:t>s</a:t>
                </a:r>
                <a:r>
                  <a:rPr lang="sr-Latn-RS" dirty="0"/>
                  <a:t> – očekivano vreme usluživanja   </a:t>
                </a:r>
              </a:p>
              <a:p>
                <a:r>
                  <a:rPr lang="sr-Latn-RS" dirty="0"/>
                  <a:t>Kada se tekući proces završi ili blokira</a:t>
                </a:r>
              </a:p>
              <a:p>
                <a:pPr lvl="1"/>
                <a:r>
                  <a:rPr lang="sr-Latn-RS" dirty="0"/>
                  <a:t>Bira se proces sa najvećom vrednošću 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578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30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Sledeći sa najvećim odnosom odziva</a:t>
            </a:r>
            <a:endParaRPr lang="en-GB" sz="3600" dirty="0"/>
          </a:p>
        </p:txBody>
      </p:sp>
      <p:pic>
        <p:nvPicPr>
          <p:cNvPr id="4" name="Picture 3" descr="Fig09_05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828800"/>
            <a:ext cx="8564628" cy="1295400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551088"/>
              </p:ext>
            </p:extLst>
          </p:nvPr>
        </p:nvGraphicFramePr>
        <p:xfrm>
          <a:off x="361439" y="40386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2.14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34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Sledeći sa najvećim odnosom odziva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Dobar tretman za kraće procese </a:t>
            </a:r>
          </a:p>
          <a:p>
            <a:pPr lvl="1"/>
            <a:r>
              <a:rPr lang="sr-Latn-RS" i="1" dirty="0"/>
              <a:t>s</a:t>
            </a:r>
            <a:r>
              <a:rPr lang="sr-Latn-RS" dirty="0"/>
              <a:t> je malo</a:t>
            </a:r>
          </a:p>
          <a:p>
            <a:pPr lvl="1"/>
            <a:r>
              <a:rPr lang="sr-Latn-RS" i="1" dirty="0"/>
              <a:t>R</a:t>
            </a:r>
            <a:r>
              <a:rPr lang="sr-Latn-RS" dirty="0"/>
              <a:t> je veliko zbog malog broja u imeniocu</a:t>
            </a:r>
          </a:p>
          <a:p>
            <a:r>
              <a:rPr lang="sr-Latn-RS" dirty="0"/>
              <a:t>Dobar tretman za procese koji dugo čekaju</a:t>
            </a:r>
          </a:p>
          <a:p>
            <a:pPr lvl="1"/>
            <a:r>
              <a:rPr lang="sr-Latn-RS" i="1" dirty="0"/>
              <a:t>w</a:t>
            </a:r>
            <a:r>
              <a:rPr lang="sr-Latn-RS" dirty="0"/>
              <a:t> je veliko</a:t>
            </a:r>
          </a:p>
          <a:p>
            <a:pPr lvl="1"/>
            <a:r>
              <a:rPr lang="sr-Latn-RS" dirty="0"/>
              <a:t>R je veliko zbog uvećanog brojioca</a:t>
            </a:r>
          </a:p>
          <a:p>
            <a:r>
              <a:rPr lang="sr-Latn-RS" dirty="0"/>
              <a:t>Tako će se približno ravnopravno tretirati duži i kraći poslovi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115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Povratna sprega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898391" cy="4953000"/>
          </a:xfrm>
        </p:spPr>
        <p:txBody>
          <a:bodyPr>
            <a:normAutofit/>
          </a:bodyPr>
          <a:lstStyle/>
          <a:p>
            <a:r>
              <a:rPr lang="sr-Latn-RS" dirty="0"/>
              <a:t>Prekidna politika</a:t>
            </a:r>
          </a:p>
          <a:p>
            <a:r>
              <a:rPr lang="sr-Latn-RS" dirty="0"/>
              <a:t>Svaki put kada se proces prekine stavlja se u FCFS red čekanja nižeg prioriteta</a:t>
            </a:r>
          </a:p>
          <a:p>
            <a:r>
              <a:rPr lang="sr-Latn-RS" dirty="0"/>
              <a:t>Brže dobijaju procesor noviji procesi</a:t>
            </a:r>
          </a:p>
          <a:p>
            <a:r>
              <a:rPr lang="sr-Latn-RS" dirty="0"/>
              <a:t>Brže prolaze kraći procesi</a:t>
            </a:r>
            <a:endParaRPr lang="en-GB" dirty="0"/>
          </a:p>
        </p:txBody>
      </p:sp>
      <p:pic>
        <p:nvPicPr>
          <p:cNvPr id="4" name="Content Placeholder 3" descr="Fig09_10.gif"/>
          <p:cNvPicPr>
            <a:picLocks noChangeAspect="1"/>
          </p:cNvPicPr>
          <p:nvPr/>
        </p:nvPicPr>
        <p:blipFill rotWithShape="1">
          <a:blip r:embed="rId2"/>
          <a:srcRect b="13164"/>
          <a:stretch/>
        </p:blipFill>
        <p:spPr bwMode="auto">
          <a:xfrm>
            <a:off x="4511039" y="2057400"/>
            <a:ext cx="4632961" cy="36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367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Povratna sprega</a:t>
            </a:r>
            <a:endParaRPr lang="en-GB" dirty="0"/>
          </a:p>
        </p:txBody>
      </p:sp>
      <p:pic>
        <p:nvPicPr>
          <p:cNvPr id="4" name="Picture 3" descr="Fig09_05f.gif"/>
          <p:cNvPicPr>
            <a:picLocks noChangeAspect="1"/>
          </p:cNvPicPr>
          <p:nvPr/>
        </p:nvPicPr>
        <p:blipFill rotWithShape="1">
          <a:blip r:embed="rId2"/>
          <a:srcRect b="57566"/>
          <a:stretch/>
        </p:blipFill>
        <p:spPr>
          <a:xfrm>
            <a:off x="533400" y="2819400"/>
            <a:ext cx="8115300" cy="1216152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293701"/>
              </p:ext>
            </p:extLst>
          </p:nvPr>
        </p:nvGraphicFramePr>
        <p:xfrm>
          <a:off x="324659" y="44958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2.60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2.29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/>
          </a:bodyPr>
          <a:lstStyle/>
          <a:p>
            <a:r>
              <a:rPr lang="sr-Latn-RS" dirty="0"/>
              <a:t>Kvantum da svima bude isti</a:t>
            </a:r>
          </a:p>
          <a:p>
            <a:pPr lvl="1"/>
            <a:r>
              <a:rPr lang="sr-Latn-RS" dirty="0"/>
              <a:t>Dugi procesi mogu da gladuju</a:t>
            </a:r>
          </a:p>
        </p:txBody>
      </p:sp>
    </p:spTree>
    <p:extLst>
      <p:ext uri="{BB962C8B-B14F-4D97-AF65-F5344CB8AC3E}">
        <p14:creationId xmlns:p14="http://schemas.microsoft.com/office/powerpoint/2010/main" val="1421604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Povratna sprega</a:t>
            </a:r>
            <a:endParaRPr lang="en-GB" dirty="0"/>
          </a:p>
        </p:txBody>
      </p:sp>
      <p:pic>
        <p:nvPicPr>
          <p:cNvPr id="4" name="Picture 3" descr="Fig09_05f.gif"/>
          <p:cNvPicPr>
            <a:picLocks noChangeAspect="1"/>
          </p:cNvPicPr>
          <p:nvPr/>
        </p:nvPicPr>
        <p:blipFill rotWithShape="1">
          <a:blip r:embed="rId2"/>
          <a:srcRect t="41052"/>
          <a:stretch/>
        </p:blipFill>
        <p:spPr>
          <a:xfrm>
            <a:off x="228600" y="2971800"/>
            <a:ext cx="8115300" cy="1689434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07950"/>
              </p:ext>
            </p:extLst>
          </p:nvPr>
        </p:nvGraphicFramePr>
        <p:xfrm>
          <a:off x="324659" y="4648200"/>
          <a:ext cx="8532781" cy="21105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185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Proces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Prosek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završetka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Vreme prolaska zadatka (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i="1" baseline="0" dirty="0"/>
                        <a:t>)</a:t>
                      </a:r>
                      <a:endParaRPr lang="en-GB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10.60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l"/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r</a:t>
                      </a:r>
                      <a:r>
                        <a:rPr lang="sr-Latn-RS" baseline="-25000" dirty="0"/>
                        <a:t> </a:t>
                      </a:r>
                      <a:r>
                        <a:rPr lang="sr-Latn-RS" dirty="0"/>
                        <a:t>/ </a:t>
                      </a:r>
                      <a:r>
                        <a:rPr lang="sr-Latn-RS" i="1" dirty="0"/>
                        <a:t>T</a:t>
                      </a:r>
                      <a:r>
                        <a:rPr lang="sr-Latn-RS" i="1" baseline="-25000" dirty="0"/>
                        <a:t>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1.33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2.80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3.00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solidFill>
                            <a:schemeClr val="tx1"/>
                          </a:solidFill>
                        </a:rPr>
                        <a:t>2.63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Kvantum da se menja dinamički</a:t>
            </a:r>
          </a:p>
          <a:p>
            <a:pPr lvl="1"/>
            <a:r>
              <a:rPr lang="sr-Latn-RS" dirty="0"/>
              <a:t>Kvantum obrnuto proporcionalan prioritetu</a:t>
            </a:r>
          </a:p>
          <a:p>
            <a:pPr lvl="1"/>
            <a:r>
              <a:rPr lang="sr-Latn-RS" dirty="0"/>
              <a:t>Procesi iz manje prioritetnih redova kada dobiju procesor imaju šansu da ga duže koriste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56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Raspoređivanje sa fer deobom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FSS – </a:t>
            </a:r>
            <a:r>
              <a:rPr lang="sr-Latn-RS" i="1" dirty="0"/>
              <a:t>Fair-share scheduler</a:t>
            </a:r>
          </a:p>
          <a:p>
            <a:r>
              <a:rPr lang="sr-Latn-RS" dirty="0"/>
              <a:t>Procesi se klasifikuju u grupe</a:t>
            </a:r>
          </a:p>
          <a:p>
            <a:pPr lvl="1"/>
            <a:r>
              <a:rPr lang="sr-Latn-RS" dirty="0"/>
              <a:t>Npr procesi koje je kreirala jedna aplikacija su ista grupa</a:t>
            </a:r>
            <a:endParaRPr lang="en-US" dirty="0"/>
          </a:p>
          <a:p>
            <a:r>
              <a:rPr lang="sr-Latn-RS" dirty="0"/>
              <a:t>Raspoređivanje se vrši uzimajući u obzir i grupu kojoj proces pripada</a:t>
            </a:r>
            <a:endParaRPr lang="en-US" dirty="0"/>
          </a:p>
          <a:p>
            <a:r>
              <a:rPr lang="sr-Latn-RS" dirty="0"/>
              <a:t>Prioritet procesa se izračunava na osnovu</a:t>
            </a:r>
          </a:p>
          <a:p>
            <a:pPr lvl="1"/>
            <a:r>
              <a:rPr lang="sr-Latn-RS" dirty="0"/>
              <a:t>Osnovnog prioriteta samog procesa</a:t>
            </a:r>
          </a:p>
          <a:p>
            <a:pPr lvl="1"/>
            <a:r>
              <a:rPr lang="sr-Latn-RS" dirty="0"/>
              <a:t>Dotadašnjeg vremena korišćenja procesora od strane procesa</a:t>
            </a:r>
          </a:p>
          <a:p>
            <a:pPr lvl="1"/>
            <a:r>
              <a:rPr lang="sr-Latn-RS" dirty="0"/>
              <a:t>Dotadašnjeg vremena korišćenja procesora od strane grupe kojoj proces pripada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830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Completely Fair Scheduler</a:t>
            </a:r>
            <a:endParaRPr lang="sr-Latn-RS" dirty="0"/>
          </a:p>
          <a:p>
            <a:pPr lvl="1"/>
            <a:r>
              <a:rPr lang="sr-Latn-RS" dirty="0"/>
              <a:t>Postoji od Linux kernela verzije 2.6.23</a:t>
            </a:r>
          </a:p>
          <a:p>
            <a:r>
              <a:rPr lang="sr-Latn-RS" dirty="0"/>
              <a:t>Zasniva se na ideji da se procesima dodeljuje procenat procesorskog vremena zavisno od</a:t>
            </a:r>
          </a:p>
          <a:p>
            <a:pPr lvl="1"/>
            <a:r>
              <a:rPr lang="sr-Latn-RS" dirty="0"/>
              <a:t>Trenutnog broja procesa u sistemu</a:t>
            </a:r>
          </a:p>
          <a:p>
            <a:pPr lvl="1"/>
            <a:r>
              <a:rPr lang="sr-Latn-RS" dirty="0"/>
              <a:t>Prioriteta procesa</a:t>
            </a:r>
          </a:p>
          <a:p>
            <a:r>
              <a:rPr lang="sr-Latn-RS" dirty="0"/>
              <a:t>Vremenski isečak se dodeljuje dinamički da bi se postigla planirana proporcija u korišćenju ukupnog procesorskog vremena</a:t>
            </a:r>
          </a:p>
        </p:txBody>
      </p:sp>
    </p:spTree>
    <p:extLst>
      <p:ext uri="{BB962C8B-B14F-4D97-AF65-F5344CB8AC3E}">
        <p14:creationId xmlns:p14="http://schemas.microsoft.com/office/powerpoint/2010/main" val="3374935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U sistemu sa N procesa istog prioriteta</a:t>
            </a:r>
          </a:p>
          <a:p>
            <a:pPr lvl="1"/>
            <a:r>
              <a:rPr lang="sr-Latn-RS" dirty="0"/>
              <a:t>Svaki proces bi dobio 1/N procesorskog vremena</a:t>
            </a:r>
          </a:p>
          <a:p>
            <a:r>
              <a:rPr lang="sr-Latn-RS" dirty="0"/>
              <a:t>Prioriteti služe kao težinski faktor pri rasporedeli procesorskog vremena</a:t>
            </a:r>
          </a:p>
          <a:p>
            <a:pPr lvl="1"/>
            <a:r>
              <a:rPr lang="sr-Latn-RS" i="1" dirty="0"/>
              <a:t>nice</a:t>
            </a:r>
            <a:r>
              <a:rPr lang="sr-Latn-RS" dirty="0"/>
              <a:t> vrednost definiše prioritet</a:t>
            </a:r>
          </a:p>
          <a:p>
            <a:pPr lvl="2"/>
            <a:r>
              <a:rPr lang="sr-Latn-RS" dirty="0"/>
              <a:t>Procesi sa većom vrednošću imaju manji prioritet jer su više obzirni prema drugim procesima</a:t>
            </a:r>
          </a:p>
          <a:p>
            <a:pPr lvl="2"/>
            <a:r>
              <a:rPr lang="sr-Latn-RS" dirty="0"/>
              <a:t>Opseg </a:t>
            </a:r>
            <a:r>
              <a:rPr lang="sr-Latn-RS" i="1" dirty="0"/>
              <a:t>nice </a:t>
            </a:r>
            <a:r>
              <a:rPr lang="sr-Latn-RS" dirty="0"/>
              <a:t>vrednosti za standardne procese je od -20 do +19 (podrazumevana vrednost je 0) 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Tipovi procesorskog raspoređivanja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Kratkoro</a:t>
            </a:r>
            <a:r>
              <a:rPr lang="sr-Latn-RS" dirty="0"/>
              <a:t>čno raspoređivanje</a:t>
            </a:r>
            <a:endParaRPr lang="en-US" dirty="0"/>
          </a:p>
          <a:p>
            <a:pPr lvl="1"/>
            <a:r>
              <a:rPr lang="sr-Latn-RS" dirty="0"/>
              <a:t>Naziva se i dispečer</a:t>
            </a:r>
            <a:endParaRPr lang="en-US" dirty="0"/>
          </a:p>
          <a:p>
            <a:pPr lvl="1"/>
            <a:r>
              <a:rPr lang="sr-Latn-RS" dirty="0"/>
              <a:t>Najčešće se izvršava</a:t>
            </a:r>
          </a:p>
          <a:p>
            <a:pPr lvl="1"/>
            <a:r>
              <a:rPr lang="sr-Latn-RS" dirty="0"/>
              <a:t>Instrukcije kojeg procesa će procesor da izvršava </a:t>
            </a:r>
            <a:endParaRPr lang="en-US" dirty="0"/>
          </a:p>
          <a:p>
            <a:pPr lvl="1"/>
            <a:r>
              <a:rPr lang="sr-Latn-RS" dirty="0"/>
              <a:t>Aktivira se (ako je potrebno) kada se desi događaj</a:t>
            </a:r>
            <a:endParaRPr lang="en-US" dirty="0"/>
          </a:p>
          <a:p>
            <a:pPr lvl="2"/>
            <a:r>
              <a:rPr lang="sr-Latn-RS" dirty="0"/>
              <a:t>Prekidi generatora takta</a:t>
            </a:r>
            <a:endParaRPr lang="en-US" dirty="0"/>
          </a:p>
          <a:p>
            <a:pPr lvl="2"/>
            <a:r>
              <a:rPr lang="sr-Latn-RS" dirty="0"/>
              <a:t>U/I prekidi</a:t>
            </a:r>
            <a:endParaRPr lang="en-US" dirty="0"/>
          </a:p>
          <a:p>
            <a:pPr lvl="2"/>
            <a:r>
              <a:rPr lang="sr-Latn-RS" dirty="0"/>
              <a:t>Pozivi operativnog sistema</a:t>
            </a:r>
            <a:endParaRPr lang="en-US" dirty="0"/>
          </a:p>
          <a:p>
            <a:pPr lvl="2"/>
            <a:r>
              <a:rPr lang="sr-Latn-RS" dirty="0"/>
              <a:t>Signaliziranja (npr. od strane semafora)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6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Maksimalno kašnjenje</a:t>
            </a:r>
          </a:p>
          <a:p>
            <a:pPr lvl="1"/>
            <a:r>
              <a:rPr lang="sr-Latn-RS" dirty="0"/>
              <a:t>Konfigurabilna vrednost koja određuje dužinu vremenskog intervala u kojem svaki proces mora dobiti procesor bar jednom</a:t>
            </a:r>
          </a:p>
          <a:p>
            <a:pPr lvl="1"/>
            <a:r>
              <a:rPr lang="sr-Latn-RS" dirty="0"/>
              <a:t>Primer</a:t>
            </a:r>
          </a:p>
          <a:p>
            <a:pPr lvl="2"/>
            <a:r>
              <a:rPr lang="sr-Latn-RS" dirty="0"/>
              <a:t>Maksimalno dozvoljeno kašnjenje je 10 ms</a:t>
            </a:r>
          </a:p>
          <a:p>
            <a:pPr lvl="2"/>
            <a:r>
              <a:rPr lang="sr-Latn-RS" dirty="0"/>
              <a:t>Dva procesa u sistemu sa odnosom prioriteta 4:1</a:t>
            </a:r>
          </a:p>
          <a:p>
            <a:pPr lvl="2"/>
            <a:r>
              <a:rPr lang="sr-Latn-RS" dirty="0"/>
              <a:t>Prvi proces dobija isečak 8 ms, a drugi 2 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46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Sa prevelikim brojem procesa u sistemu</a:t>
            </a:r>
          </a:p>
          <a:p>
            <a:pPr lvl="2"/>
            <a:r>
              <a:rPr lang="sr-Latn-RS" dirty="0"/>
              <a:t>isečak bi postao veoma mali</a:t>
            </a:r>
          </a:p>
          <a:p>
            <a:pPr lvl="2"/>
            <a:r>
              <a:rPr lang="sr-Latn-RS" dirty="0"/>
              <a:t>troškovi komutacije bi bili preveliki</a:t>
            </a:r>
            <a:endParaRPr lang="en-GB" dirty="0"/>
          </a:p>
          <a:p>
            <a:r>
              <a:rPr lang="sr-Latn-RS" dirty="0"/>
              <a:t>Minimalna granularnost</a:t>
            </a:r>
          </a:p>
          <a:p>
            <a:pPr lvl="1"/>
            <a:r>
              <a:rPr lang="sr-Latn-RS" dirty="0"/>
              <a:t>Vrednost koja određuje minimalnu dužinu isečka bez obzira na broj procesa</a:t>
            </a:r>
          </a:p>
          <a:p>
            <a:pPr lvl="1"/>
            <a:r>
              <a:rPr lang="sr-Latn-RS" dirty="0"/>
              <a:t>Ovim se za veliki broj procesa gubi ravnopravnost po cenu upotrebljivosti sistema</a:t>
            </a:r>
          </a:p>
          <a:p>
            <a:pPr marL="685800" lvl="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96698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Način odabira sledećeg procesa se ne zasniva na organizovanju procesa u redove</a:t>
            </a:r>
          </a:p>
          <a:p>
            <a:r>
              <a:rPr lang="sr-Latn-RS" dirty="0"/>
              <a:t>Procesima se dodeljuje brojna vrednost</a:t>
            </a:r>
          </a:p>
          <a:p>
            <a:pPr lvl="2"/>
            <a:r>
              <a:rPr lang="sr-Latn-RS" dirty="0"/>
              <a:t>Virtuelno vreme izvršavanja</a:t>
            </a:r>
          </a:p>
          <a:p>
            <a:pPr lvl="3"/>
            <a:r>
              <a:rPr lang="sr-Latn-RS" dirty="0"/>
              <a:t>Računa se na osnovu prioriteta svih procesa u sistemu i dotadašnjeg vremena korišćenja procesora </a:t>
            </a:r>
          </a:p>
        </p:txBody>
      </p:sp>
    </p:spTree>
    <p:extLst>
      <p:ext uri="{BB962C8B-B14F-4D97-AF65-F5344CB8AC3E}">
        <p14:creationId xmlns:p14="http://schemas.microsoft.com/office/powerpoint/2010/main" val="98130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Linux raspoređivač</a:t>
            </a:r>
            <a:endParaRPr lang="en-GB" dirty="0"/>
          </a:p>
        </p:txBody>
      </p:sp>
      <p:pic>
        <p:nvPicPr>
          <p:cNvPr id="1026" name="Picture 2" descr="Example of a red-black tre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05175"/>
            <a:ext cx="43719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100" dirty="0"/>
              <a:t>Izvor: </a:t>
            </a:r>
            <a:r>
              <a:rPr lang="en-GB" sz="1100" dirty="0"/>
              <a:t>http://www.ibm.com/developerworks/library/l-completely-fair-scheduler/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Virtuelna vremena izvršavanja se organizuju u binarno stablo</a:t>
            </a:r>
            <a:r>
              <a:rPr lang="en-US" sz="2400" dirty="0"/>
              <a:t> </a:t>
            </a:r>
            <a:r>
              <a:rPr lang="en-US" sz="2400" dirty="0" err="1"/>
              <a:t>pretrage</a:t>
            </a:r>
            <a:endParaRPr lang="sr-Latn-RS" sz="2400" dirty="0"/>
          </a:p>
          <a:p>
            <a:r>
              <a:rPr lang="sr-Latn-RS" sz="2400" dirty="0"/>
              <a:t>Za sledeći proces se bira onaj koji ima najmanje virtuelno vreme izvršavanja (proces krajnje levo u stablu)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687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</a:t>
            </a:r>
            <a:r>
              <a:rPr lang="en-US" dirty="0" err="1"/>
              <a:t>aspore</a:t>
            </a:r>
            <a:r>
              <a:rPr lang="sr-Latn-RS" dirty="0"/>
              <a:t>đivanje u životnom ciklusu procesa</a:t>
            </a:r>
            <a:endParaRPr lang="en-GB" dirty="0"/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50"/>
          <a:stretch/>
        </p:blipFill>
        <p:spPr>
          <a:xfrm>
            <a:off x="914400" y="1676400"/>
            <a:ext cx="7315199" cy="4601328"/>
          </a:xfrm>
        </p:spPr>
      </p:pic>
    </p:spTree>
    <p:extLst>
      <p:ext uri="{BB962C8B-B14F-4D97-AF65-F5344CB8AC3E}">
        <p14:creationId xmlns:p14="http://schemas.microsoft.com/office/powerpoint/2010/main" val="17096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</a:t>
            </a:r>
            <a:r>
              <a:rPr lang="en-US" dirty="0" err="1"/>
              <a:t>aspore</a:t>
            </a:r>
            <a:r>
              <a:rPr lang="sr-Latn-RS" dirty="0"/>
              <a:t>đivanje u životnom ciklusu procesa</a:t>
            </a:r>
            <a:endParaRPr lang="en-GB" dirty="0"/>
          </a:p>
        </p:txBody>
      </p:sp>
      <p:pic>
        <p:nvPicPr>
          <p:cNvPr id="4" name="Content Placeholder 3" descr="Fig09_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663180"/>
            <a:ext cx="2971800" cy="5018704"/>
          </a:xfrm>
        </p:spPr>
      </p:pic>
    </p:spTree>
    <p:extLst>
      <p:ext uri="{BB962C8B-B14F-4D97-AF65-F5344CB8AC3E}">
        <p14:creationId xmlns:p14="http://schemas.microsoft.com/office/powerpoint/2010/main" val="2378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</a:t>
            </a:r>
            <a:r>
              <a:rPr lang="en-US" dirty="0" err="1"/>
              <a:t>aspore</a:t>
            </a:r>
            <a:r>
              <a:rPr lang="sr-Latn-RS" dirty="0"/>
              <a:t>đivanje u životnom ciklusu procesa</a:t>
            </a:r>
            <a:endParaRPr lang="en-GB" dirty="0"/>
          </a:p>
        </p:txBody>
      </p:sp>
      <p:pic>
        <p:nvPicPr>
          <p:cNvPr id="4" name="Content Placeholder 3" descr="Fig09_03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388"/>
          <a:stretch/>
        </p:blipFill>
        <p:spPr>
          <a:xfrm>
            <a:off x="914400" y="2161666"/>
            <a:ext cx="7224712" cy="469633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Raspoređivanje je upravljanje redovima čekanja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602640-AA4F-4FD6-9CB9-D6FFA15364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61258-FDF6-4463-909F-88773C4A584A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E5B35CF6-20FA-4CC5-AEFA-126C32D640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99c3577-e85a-493f-8859-968d4095d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22045</TotalTime>
  <Words>2460</Words>
  <Application>Microsoft Office PowerPoint</Application>
  <PresentationFormat>On-screen Show (4:3)</PresentationFormat>
  <Paragraphs>589</Paragraphs>
  <Slides>63</Slides>
  <Notes>3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Median</vt:lpstr>
      <vt:lpstr>Operativni sistemi</vt:lpstr>
      <vt:lpstr>Procesorsko raspoređivanje</vt:lpstr>
      <vt:lpstr>Ciljevi raspoređivanja</vt:lpstr>
      <vt:lpstr>Tipovi procesorskog raspoređivanja</vt:lpstr>
      <vt:lpstr>Tipovi procesorskog raspoređivanja</vt:lpstr>
      <vt:lpstr>Tipovi procesorskog raspoređivanja</vt:lpstr>
      <vt:lpstr>Raspoređivanje u životnom ciklusu procesa</vt:lpstr>
      <vt:lpstr>Raspoređivanje u životnom ciklusu procesa</vt:lpstr>
      <vt:lpstr>Raspoređivanje u životnom ciklusu procesa</vt:lpstr>
      <vt:lpstr>Kriterijumi kratkoročnog raspoređivanja</vt:lpstr>
      <vt:lpstr>Dimenzije kriterijuma Stanovište korisnika vs stanovište sistema</vt:lpstr>
      <vt:lpstr>Dimenzije kriterijuma Stanovište korisnika vs stanovište sistema</vt:lpstr>
      <vt:lpstr>Dimenzije kriterijuma Povezano vs nepovezano sa peformansama</vt:lpstr>
      <vt:lpstr>Kriterijumi kratkoročnog raspoređivanja</vt:lpstr>
      <vt:lpstr>Kriterijumi kratkoročnog raspoređivanja</vt:lpstr>
      <vt:lpstr>Kriterijumi kratkoročnog raspoređivanja</vt:lpstr>
      <vt:lpstr>Kriterijumi kratkoročnog raspoređivanja</vt:lpstr>
      <vt:lpstr>Režim izbora procesa za izvršavanje</vt:lpstr>
      <vt:lpstr>Upotreba prioriteta</vt:lpstr>
      <vt:lpstr>Prioritet</vt:lpstr>
      <vt:lpstr>Upotreba prioriteta</vt:lpstr>
      <vt:lpstr>Upotreba prioriteta</vt:lpstr>
      <vt:lpstr>Ciklusi izvršavanja procesa</vt:lpstr>
      <vt:lpstr>Politike raspoređivanja procesa</vt:lpstr>
      <vt:lpstr>Parametri za testiranje politika</vt:lpstr>
      <vt:lpstr>Prema redosledu dolaska</vt:lpstr>
      <vt:lpstr>Prema redosledu dolaska</vt:lpstr>
      <vt:lpstr>Prema redosledu dolaska</vt:lpstr>
      <vt:lpstr>Prema redosledu dolaska</vt:lpstr>
      <vt:lpstr>Kružno dodeljivanje</vt:lpstr>
      <vt:lpstr>Kružno dodeljivanje</vt:lpstr>
      <vt:lpstr>Kružno dodeljivanje</vt:lpstr>
      <vt:lpstr>Kružno dodeljivanje</vt:lpstr>
      <vt:lpstr>Kružno dodeljivanje – veličina isečka</vt:lpstr>
      <vt:lpstr>Kružno dodeljivanje – veličina isečka</vt:lpstr>
      <vt:lpstr>Kružno dodeljivanje – veličina isečka</vt:lpstr>
      <vt:lpstr>Virtuelno kružno dodeljivanje</vt:lpstr>
      <vt:lpstr>Virtuelno kružno dodeljivanje</vt:lpstr>
      <vt:lpstr>Najkraći proces sledeći</vt:lpstr>
      <vt:lpstr>Najkraći proces sledeći</vt:lpstr>
      <vt:lpstr>Najkraći proces sledeći</vt:lpstr>
      <vt:lpstr>Najkraći proces sledeći</vt:lpstr>
      <vt:lpstr>Procena očekivanog CPU-burst</vt:lpstr>
      <vt:lpstr>Procena očekivanog vremena obrade</vt:lpstr>
      <vt:lpstr>Procena očekivanog vremena </vt:lpstr>
      <vt:lpstr>Eksponencijalno vs jednostavno usrednjavanje</vt:lpstr>
      <vt:lpstr>Eksponencijalno vs jednostavno usrednjavanje</vt:lpstr>
      <vt:lpstr>Najkraće preostalo vreme</vt:lpstr>
      <vt:lpstr>Najkraće preostalo vreme</vt:lpstr>
      <vt:lpstr>Najkraće preostalo vreme</vt:lpstr>
      <vt:lpstr>Sledeći sa najvećim odnosom odziva</vt:lpstr>
      <vt:lpstr>Sledeći sa najvećim odnosom odziva</vt:lpstr>
      <vt:lpstr>Sledeći sa najvećim odnosom odziva</vt:lpstr>
      <vt:lpstr>Povratna sprega</vt:lpstr>
      <vt:lpstr>Povratna sprega</vt:lpstr>
      <vt:lpstr>Povratna sprega</vt:lpstr>
      <vt:lpstr>Raspoređivanje sa fer deobom</vt:lpstr>
      <vt:lpstr>Linux raspoređivač</vt:lpstr>
      <vt:lpstr>Linux raspoređivač</vt:lpstr>
      <vt:lpstr>Linux raspoređivač</vt:lpstr>
      <vt:lpstr>Linux raspoređivač</vt:lpstr>
      <vt:lpstr>Linux raspoređivač</vt:lpstr>
      <vt:lpstr>Linux raspoređivač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SV 34/2020 - Sekulić Strahinja</cp:lastModifiedBy>
  <cp:revision>1319</cp:revision>
  <dcterms:created xsi:type="dcterms:W3CDTF">2014-10-01T08:35:38Z</dcterms:created>
  <dcterms:modified xsi:type="dcterms:W3CDTF">2022-05-23T06:16:52Z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