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58" r:id="rId6"/>
    <p:sldId id="270" r:id="rId7"/>
    <p:sldId id="271" r:id="rId8"/>
    <p:sldId id="272" r:id="rId9"/>
    <p:sldId id="259" r:id="rId10"/>
    <p:sldId id="273" r:id="rId11"/>
    <p:sldId id="274" r:id="rId12"/>
    <p:sldId id="275" r:id="rId13"/>
    <p:sldId id="260" r:id="rId14"/>
    <p:sldId id="261" r:id="rId15"/>
    <p:sldId id="262" r:id="rId16"/>
    <p:sldId id="276" r:id="rId17"/>
    <p:sldId id="277" r:id="rId18"/>
    <p:sldId id="278" r:id="rId19"/>
    <p:sldId id="279" r:id="rId20"/>
    <p:sldId id="289" r:id="rId21"/>
    <p:sldId id="299" r:id="rId22"/>
    <p:sldId id="300" r:id="rId23"/>
    <p:sldId id="301" r:id="rId24"/>
    <p:sldId id="302" r:id="rId25"/>
    <p:sldId id="263" r:id="rId26"/>
    <p:sldId id="264" r:id="rId27"/>
    <p:sldId id="281" r:id="rId28"/>
    <p:sldId id="282" r:id="rId29"/>
    <p:sldId id="283" r:id="rId30"/>
    <p:sldId id="265" r:id="rId31"/>
    <p:sldId id="266" r:id="rId32"/>
    <p:sldId id="284" r:id="rId33"/>
    <p:sldId id="285" r:id="rId34"/>
    <p:sldId id="286" r:id="rId35"/>
    <p:sldId id="287" r:id="rId36"/>
    <p:sldId id="288" r:id="rId37"/>
    <p:sldId id="267" r:id="rId38"/>
    <p:sldId id="268" r:id="rId39"/>
    <p:sldId id="280" r:id="rId40"/>
    <p:sldId id="290" r:id="rId41"/>
    <p:sldId id="291" r:id="rId42"/>
    <p:sldId id="292" r:id="rId43"/>
    <p:sldId id="293" r:id="rId44"/>
    <p:sldId id="294" r:id="rId45"/>
    <p:sldId id="297" r:id="rId46"/>
    <p:sldId id="29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5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JavaScript</a:t>
            </a:r>
            <a:br>
              <a:rPr lang="sr-Latn-RS" dirty="0"/>
            </a:br>
            <a:r>
              <a:rPr lang="sr-Latn-RS" dirty="0"/>
              <a:t>Objekti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Zadavanjem parova svojstvo:vrednost</a:t>
            </a:r>
          </a:p>
          <a:p>
            <a:r>
              <a:rPr lang="sr-Latn-RS" dirty="0"/>
              <a:t>Svojstvo je string</a:t>
            </a:r>
            <a:r>
              <a:rPr lang="en-GB" dirty="0"/>
              <a:t> </a:t>
            </a:r>
            <a:r>
              <a:rPr lang="sr-Latn-RS" dirty="0"/>
              <a:t>ili simbol</a:t>
            </a:r>
          </a:p>
          <a:p>
            <a:r>
              <a:rPr lang="sr-Latn-RS" dirty="0"/>
              <a:t>Vrednost je bilo koji JavaScript izraz</a:t>
            </a:r>
          </a:p>
          <a:p>
            <a:pPr lvl="1"/>
            <a:r>
              <a:rPr lang="sr-Latn-RS" dirty="0"/>
              <a:t>Evaluirana</a:t>
            </a:r>
            <a:r>
              <a:rPr lang="en-GB" dirty="0"/>
              <a:t> v</a:t>
            </a:r>
            <a:r>
              <a:rPr lang="sr-Latn-RS" dirty="0"/>
              <a:t>rednost izraza postaje vrednost svojstva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70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Operator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/>
              <a:t> kreira i inicijalizuje objekat</a:t>
            </a:r>
          </a:p>
          <a:p>
            <a:r>
              <a:rPr lang="sr-Latn-RS" dirty="0"/>
              <a:t>Nakon rezervisane reči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/>
              <a:t> sledi poziv </a:t>
            </a:r>
            <a:r>
              <a:rPr lang="sr-Latn-RS" b="1" dirty="0"/>
              <a:t>konstruktorske funkcije</a:t>
            </a:r>
            <a:r>
              <a:rPr lang="sr-Latn-RS" dirty="0"/>
              <a:t> koja inicijalizuje novokreirani objekat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 = new Object(); 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new Array(); 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 = new Date(); </a:t>
            </a:r>
          </a:p>
          <a:p>
            <a:pPr marL="800100" lvl="2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var r = new RegExp("js");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sr-Latn-RS" dirty="0"/>
              <a:t>Pored ugrađenih konstruktora, moguće je i kreirati svoje konstruktorske funkcije (više o tome kasnije)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43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 objekat postavljajući prvi parametar za prototip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37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sr-Latn-RS" dirty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[] - notacija</a:t>
            </a:r>
          </a:p>
          <a:p>
            <a:r>
              <a:rPr lang="sr-Latn-RS" dirty="0"/>
              <a:t>. – notacija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peraPeric["polozeni ispiti"][0].naziv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"Web programiranje"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&gt;&gt;&gt;peraPeric.brojIndeksa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>
                <a:cs typeface="Courier New" panose="02070309020205020404" pitchFamily="49" charset="0"/>
              </a:rPr>
              <a:t>Nije greška da pokušamo da pristupimo svojstvu koje ne postoji za neki objekat</a:t>
            </a:r>
          </a:p>
          <a:p>
            <a:r>
              <a:rPr lang="sr-Latn-RS" dirty="0">
                <a:cs typeface="Courier New" panose="02070309020205020404" pitchFamily="49" charset="0"/>
              </a:rPr>
              <a:t>Ukoliko pokušamo da pristupimo svojstvu koje nije definisano, dobijam undefined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peraPeric.brojIndeksa.master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VM324:2 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'master' of undefined(…)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>
                <a:cs typeface="Courier New" panose="02070309020205020404" pitchFamily="49" charset="0"/>
              </a:rPr>
              <a:t>Greška je da pokušamo da pristupimo svojstvu objekta koji ne postoji</a:t>
            </a:r>
          </a:p>
          <a:p>
            <a:r>
              <a:rPr lang="sr-Latn-RS" dirty="0">
                <a:cs typeface="Courier New" panose="02070309020205020404" pitchFamily="49" charset="0"/>
              </a:rPr>
              <a:t>Ukoliko to pokušamo pokušamo, izaziva se TypeError izuzetak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Izmena vrednosti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Dodela vrednosti svojstvu</a:t>
            </a:r>
          </a:p>
          <a:p>
            <a:pPr lvl="1"/>
            <a:r>
              <a:rPr lang="sr-Latn-RS" dirty="0"/>
              <a:t>Ukoliko svojstvo ne postoji, dodaće se</a:t>
            </a:r>
          </a:p>
          <a:p>
            <a:pPr lvl="1"/>
            <a:r>
              <a:rPr lang="sr-Latn-RS" dirty="0"/>
              <a:t>Ukoliko svojstvo postoji, postaviće se nova vrednost</a:t>
            </a:r>
          </a:p>
          <a:p>
            <a:pPr marL="457200" lvl="1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"]=4</a:t>
            </a: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Objekti kao asocijativni nizovi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Videli smo da u JavaScriptu svojstvima objekta možemo da pristupimo . notacijom i [] notacijom</a:t>
            </a:r>
          </a:p>
          <a:p>
            <a:r>
              <a:rPr lang="sr-Latn-RS" dirty="0"/>
              <a:t>Ukoliko koristimo . notaciju, svojstvu objekta pristupamo preko identifikatora</a:t>
            </a:r>
          </a:p>
          <a:p>
            <a:r>
              <a:rPr lang="sr-Latn-RS" dirty="0"/>
              <a:t>Ukoliko koristimo [] notaciju, svojstvu pristupamo preko stringa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42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Objekat kao asocijativni niz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U klasičnim OOP</a:t>
            </a:r>
            <a:r>
              <a:rPr lang="en-GB" dirty="0"/>
              <a:t> </a:t>
            </a:r>
            <a:r>
              <a:rPr lang="sr-Latn-RS" dirty="0"/>
              <a:t>jezicima objekat može da ima samo fiksan broj svojstava (određen klasom)</a:t>
            </a:r>
          </a:p>
          <a:p>
            <a:pPr lvl="1"/>
            <a:r>
              <a:rPr lang="sr-Latn-RS" dirty="0"/>
              <a:t>Nazivi svojstava se zadaju unapred</a:t>
            </a:r>
          </a:p>
          <a:p>
            <a:r>
              <a:rPr lang="sr-Latn-RS" dirty="0"/>
              <a:t>Pošto JavaScript nije klasičan OOP jezik, ovo svojstvo ne važi</a:t>
            </a:r>
          </a:p>
          <a:p>
            <a:pPr lvl="1"/>
            <a:r>
              <a:rPr lang="sr-Latn-RS" dirty="0"/>
              <a:t>Često se kreiraju nova svojstva za postojeće objekte prilikom izvršavanja programa</a:t>
            </a:r>
          </a:p>
          <a:p>
            <a:r>
              <a:rPr lang="sr-Latn-RS" dirty="0"/>
              <a:t>Kada koristimo . notaciju, svojstvu objekta se pristupa preko identifikatora</a:t>
            </a:r>
          </a:p>
          <a:p>
            <a:pPr lvl="1"/>
            <a:r>
              <a:rPr lang="sr-Latn-RS" dirty="0"/>
              <a:t>Identifikator je literalna vrednost koj</a:t>
            </a:r>
            <a:r>
              <a:rPr lang="en-GB"/>
              <a:t>u</a:t>
            </a:r>
            <a:r>
              <a:rPr lang="sr-Latn-RS"/>
              <a:t> </a:t>
            </a:r>
            <a:r>
              <a:rPr lang="sr-Latn-RS" dirty="0"/>
              <a:t>nije moguće programski menjati</a:t>
            </a:r>
          </a:p>
          <a:p>
            <a:pPr lvl="1"/>
            <a:r>
              <a:rPr lang="sr-Latn-RS" dirty="0"/>
              <a:t>Ona se zadaje u kodu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03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Objekat kao asocijativni niz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Kada koristimo [] notaciju, svojstvu se pristupa preko string naziva</a:t>
            </a:r>
          </a:p>
          <a:p>
            <a:pPr lvl="1"/>
            <a:r>
              <a:rPr lang="sr-Latn-RS" dirty="0"/>
              <a:t>Moguće je kreirati naziv svojstva u toku izvršavanja programa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customer =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address0:'Fruskogorska 11',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address1:'Bulevar Cara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23',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address2:'Kraljevica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60',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address3:'Uzicka 15’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customer["address"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'\n';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99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Brisanje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Operator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sr-Latn-RS" dirty="0">
                <a:latin typeface="+mj-lt"/>
                <a:cs typeface="Courier New" panose="02070309020205020404" pitchFamily="49" charset="0"/>
              </a:rPr>
              <a:t>briše svojstvo iz objekta</a:t>
            </a:r>
          </a:p>
          <a:p>
            <a:r>
              <a:rPr lang="sr-Latn-RS" dirty="0">
                <a:latin typeface="+mj-lt"/>
                <a:cs typeface="Courier New" panose="02070309020205020404" pitchFamily="49" charset="0"/>
              </a:rPr>
              <a:t>Jedini parametar je izraz za pristup svojstvu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knjiga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:'Martin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Hajdeger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izdanja':1998,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naslov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:'Bivstvovanje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knjiga.autor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knjiga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izdanja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131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 err="1"/>
              <a:t>Primitivni</a:t>
            </a:r>
            <a:r>
              <a:rPr lang="en-GB" b="1" dirty="0"/>
              <a:t> </a:t>
            </a:r>
            <a:r>
              <a:rPr lang="en-GB" b="1" dirty="0" err="1"/>
              <a:t>tipovi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dirty="0" err="1"/>
              <a:t>imutabilni</a:t>
            </a:r>
            <a:r>
              <a:rPr lang="sr-Latn-RS" dirty="0"/>
              <a:t>, porede se po vrednosti</a:t>
            </a:r>
            <a:r>
              <a:rPr lang="en-GB" dirty="0"/>
              <a:t>):</a:t>
            </a:r>
          </a:p>
          <a:p>
            <a:pPr lvl="1"/>
            <a:r>
              <a:rPr lang="en-GB" dirty="0"/>
              <a:t>number (</a:t>
            </a:r>
            <a:r>
              <a:rPr lang="sr-Latn-RS" dirty="0"/>
              <a:t>uključujući i specijalne vrednosti </a:t>
            </a:r>
            <a:r>
              <a:rPr lang="sr-Latn-RS" i="1" dirty="0"/>
              <a:t>NaN </a:t>
            </a:r>
            <a:r>
              <a:rPr lang="sr-Latn-RS" dirty="0"/>
              <a:t>i </a:t>
            </a:r>
            <a:r>
              <a:rPr lang="sr-Latn-RS" i="1" dirty="0"/>
              <a:t>Infinity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string</a:t>
            </a:r>
          </a:p>
          <a:p>
            <a:pPr lvl="1"/>
            <a:r>
              <a:rPr lang="en-GB" dirty="0" err="1"/>
              <a:t>boolean</a:t>
            </a:r>
            <a:endParaRPr lang="en-GB" dirty="0"/>
          </a:p>
          <a:p>
            <a:pPr lvl="1"/>
            <a:r>
              <a:rPr lang="en-GB" dirty="0"/>
              <a:t>null</a:t>
            </a:r>
          </a:p>
          <a:p>
            <a:pPr lvl="1"/>
            <a:r>
              <a:rPr lang="en-GB" dirty="0"/>
              <a:t>undefined</a:t>
            </a:r>
            <a:endParaRPr lang="sr-Latn-RS" dirty="0"/>
          </a:p>
          <a:p>
            <a:pPr lvl="1"/>
            <a:r>
              <a:rPr lang="sr-Latn-RS" dirty="0"/>
              <a:t>symbol (od ES6, biće više reči kasnije)</a:t>
            </a:r>
            <a:endParaRPr lang="en-GB" dirty="0"/>
          </a:p>
          <a:p>
            <a:r>
              <a:rPr lang="en-GB" b="1" dirty="0" err="1"/>
              <a:t>Sve</a:t>
            </a:r>
            <a:r>
              <a:rPr lang="en-GB" dirty="0"/>
              <a:t> </a:t>
            </a:r>
            <a:r>
              <a:rPr lang="en-GB" dirty="0" err="1"/>
              <a:t>ostale</a:t>
            </a:r>
            <a:r>
              <a:rPr lang="en-GB" dirty="0"/>
              <a:t> </a:t>
            </a:r>
            <a:r>
              <a:rPr lang="en-GB" dirty="0" err="1"/>
              <a:t>vrednosti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b="1" dirty="0" err="1"/>
              <a:t>objekti</a:t>
            </a:r>
            <a:r>
              <a:rPr lang="en-GB" dirty="0"/>
              <a:t>.</a:t>
            </a:r>
            <a:endParaRPr lang="sr-Latn-RS" dirty="0"/>
          </a:p>
          <a:p>
            <a:pPr lvl="1"/>
            <a:r>
              <a:rPr lang="sr-Latn-RS" dirty="0"/>
              <a:t>Svi primitivni tipovi osim null i undefined imaju wrapper objektne tipove (Number, Str</a:t>
            </a:r>
            <a:r>
              <a:rPr lang="en-GB" dirty="0" err="1"/>
              <a:t>i</a:t>
            </a:r>
            <a:r>
              <a:rPr lang="sr-Latn-RS" dirty="0"/>
              <a:t>ng, Boolean, Symbol)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Brisanje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Nakon što je obrisana svojstvo, ukoliko želimo da mu pristupimo dobijamo undefined</a:t>
            </a:r>
          </a:p>
          <a:p>
            <a:r>
              <a:rPr lang="sr-Latn-RS" dirty="0"/>
              <a:t>Kakva je razlika između brisanja svojstva i postavljanja vrednosti svojstva na undefined?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 = {x:1,y:2}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</a:p>
          <a:p>
            <a:pPr marL="800100" lvl="2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undefined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5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Uklanjanje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Nedeklarisana varijabla je svojstvo globalnog Window objekta</a:t>
            </a:r>
          </a:p>
          <a:p>
            <a:r>
              <a:rPr lang="sr-Latn-RS" dirty="0"/>
              <a:t>Shodno tome, može se ukloniti pomoću delete</a:t>
            </a:r>
          </a:p>
          <a:p>
            <a:pPr marL="457200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123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y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VM771:1 Uncaught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y is not defined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Deklarisana varijabla se tretira kao da je lokalna i ne može se ukloniti (makar i bila hoistovana do nivoa globalnog objekta)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61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Uklanjanje elementa niza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Koja je vrednost varijable x nakon sledećeg koda?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[1,2,3,4,5]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x[2]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79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Uklanjanje elementa niza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Koja je vrednost varijable x nakon sledećeg koda?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[1,2,3,4,5]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x[2]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2,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 × 1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4, 5]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Zašto?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29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Uklanjanje elementa niza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Ukoliko smo hteli da uklonimo element niza, a da ne ostanu „rupe“ u nizu trebali smo da koristimo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splice</a:t>
            </a:r>
            <a:r>
              <a:rPr lang="sr-Latn-RS" dirty="0"/>
              <a:t>.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x.splice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(2,1)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Sa indeksa 2 uklanjamo 1 element</a:t>
            </a:r>
          </a:p>
        </p:txBody>
      </p:sp>
    </p:spTree>
    <p:extLst>
      <p:ext uri="{BB962C8B-B14F-4D97-AF65-F5344CB8AC3E}">
        <p14:creationId xmlns:p14="http://schemas.microsoft.com/office/powerpoint/2010/main" val="121033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Objektima se </a:t>
            </a:r>
            <a:r>
              <a:rPr lang="sr-Latn-RS" b="1" dirty="0"/>
              <a:t>uvek</a:t>
            </a:r>
            <a:r>
              <a:rPr lang="sr-Latn-RS" dirty="0"/>
              <a:t> pristupa po referenci: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 = peraPeric["polozeni ispiti"];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x.push({"naziv":"Matematicka analiza 1", "ocena":8});</a:t>
            </a:r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5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JavaScript nema ugrađen mehanizam zadavanja klasa (više o tome kasnije, posebno kada bude bilo reči o ES6)</a:t>
            </a:r>
          </a:p>
          <a:p>
            <a:r>
              <a:rPr lang="sr-Latn-RS" dirty="0"/>
              <a:t>Jedan od mehanizama definisanja hijerarhije objekata je pomoću prototipova</a:t>
            </a:r>
          </a:p>
          <a:p>
            <a:r>
              <a:rPr lang="sr-Latn-RS" dirty="0"/>
              <a:t>Svaki objekat ima prototip</a:t>
            </a:r>
          </a:p>
          <a:p>
            <a:r>
              <a:rPr lang="sr-Latn-RS" dirty="0"/>
              <a:t>Svi objekti koji su kreirani kao objektni literali kao prototip imaju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sr-Latn-RS" dirty="0"/>
              <a:t>, nativni objekat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1563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Kreiranje objekta pomoću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Prilikom kreiranja novog objekta moguće je zadati njegov prototip</a:t>
            </a:r>
          </a:p>
          <a:p>
            <a:pPr lvl="1"/>
            <a:r>
              <a:rPr lang="sr-Latn-RS" dirty="0"/>
              <a:t>Object.create(prototipKreiranogObjekta);</a:t>
            </a:r>
          </a:p>
          <a:p>
            <a:r>
              <a:rPr lang="sr-Latn-RS" dirty="0"/>
              <a:t>Object.create() je statička metoda (metoda funkcije Object()), ne funkcija nekog konkretnog objekta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o1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({x:1,y:2})</a:t>
            </a: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//kreiramo objekat koji za prototip 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//ima {x:1,y:2}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1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Kreiranje objekta pomoću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Moguće je kreirati objekat koji nema prototip</a:t>
            </a:r>
          </a:p>
          <a:p>
            <a:pPr lvl="1"/>
            <a:r>
              <a:rPr lang="sr-Latn-RS" dirty="0"/>
              <a:t>Ne nasleđuje ništa</a:t>
            </a: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var x = Object.create(null);</a:t>
            </a:r>
          </a:p>
          <a:p>
            <a:r>
              <a:rPr lang="sr-Latn-RS" dirty="0">
                <a:cs typeface="Courier New" panose="02070309020205020404" pitchFamily="49" charset="0"/>
              </a:rPr>
              <a:t>U ovom objektu ne funkcionišu ni osnovne metode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Na primer toString(), pa neće raditi ni operator +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56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Kreiranje objekata pomoću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Tri načina da se kreira objekat koji za prototip ima Object.prototype: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x = {};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x = new Object();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x = Object.create(Object.prototype);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Konverzije primitivnih tipova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44442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Vrednost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Boolean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"undefined"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"null"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"false"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"1.2"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"one"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"0"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Infinity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"Infinity"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dirty="0">
                          <a:latin typeface="+mn-lt"/>
                        </a:rPr>
                        <a:t>5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sr-Latn-R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>
                          <a:latin typeface="+mn-lt"/>
                        </a:rPr>
                        <a:t>true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294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"lk":"00123321"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3;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„nasledniku“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studentPeraPeric.lk = "00321123";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prototipu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="nova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46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/>
              <a:t>Delegacija prototipa:</a:t>
            </a:r>
          </a:p>
          <a:p>
            <a:pPr lvl="1"/>
            <a:r>
              <a:rPr lang="sr-Latn-RS" dirty="0"/>
              <a:t>Ako svojstvo postoji u objektu, vrati se njegova vrednost</a:t>
            </a:r>
          </a:p>
          <a:p>
            <a:pPr lvl="1"/>
            <a:r>
              <a:rPr lang="sr-Latn-RS" dirty="0"/>
              <a:t>Ako ne postoji, traži se u prototipu</a:t>
            </a:r>
          </a:p>
          <a:p>
            <a:pPr lvl="1"/>
            <a:r>
              <a:rPr lang="sr-Latn-RS" dirty="0"/>
              <a:t>Ako ne postoji u prototipu, traži se u prototipu prototipa</a:t>
            </a:r>
          </a:p>
          <a:p>
            <a:pPr lvl="1"/>
            <a:r>
              <a:rPr lang="sr-Latn-RS" dirty="0"/>
              <a:t>...</a:t>
            </a:r>
          </a:p>
          <a:p>
            <a:pPr lvl="1"/>
            <a:r>
              <a:rPr lang="sr-Latn-RS" dirty="0"/>
              <a:t>Ako se ne pronađe do kraja lanca, vrati se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>
                <a:cs typeface="Courier New" panose="02070309020205020404" pitchFamily="49" charset="0"/>
              </a:rPr>
              <a:t>Ako se izmeni bilo koji prototip u lancu, izmena će se odraziti na sve „naslednike“</a:t>
            </a:r>
          </a:p>
          <a:p>
            <a:r>
              <a:rPr lang="sr-Latn-RS" dirty="0">
                <a:cs typeface="Courier New" panose="02070309020205020404" pitchFamily="49" charset="0"/>
              </a:rPr>
              <a:t>Oprez! Objekat može da pristupi svom prototipu i da ga izmeni i time izmeni i ponašanje drugih objekata.</a:t>
            </a:r>
          </a:p>
        </p:txBody>
      </p:sp>
    </p:spTree>
    <p:extLst>
      <p:ext uri="{BB962C8B-B14F-4D97-AF65-F5344CB8AC3E}">
        <p14:creationId xmlns:p14="http://schemas.microsoft.com/office/powerpoint/2010/main" val="2444415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Testiranje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Često postoji potreba da se proveri da li objekat ima neko svojstvo</a:t>
            </a:r>
          </a:p>
          <a:p>
            <a:r>
              <a:rPr lang="sr-Latn-RS" dirty="0"/>
              <a:t>To je moguće postići</a:t>
            </a:r>
          </a:p>
          <a:p>
            <a:pPr lvl="1"/>
            <a:r>
              <a:rPr lang="sr-Latn-RS" dirty="0"/>
              <a:t>Tako što pokušamo da pristupimo svojstvu</a:t>
            </a:r>
          </a:p>
          <a:p>
            <a:pPr lvl="1"/>
            <a:r>
              <a:rPr lang="sr-Latn-RS" dirty="0"/>
              <a:t>Pomoću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r-Latn-RS" dirty="0"/>
              <a:t> operatora</a:t>
            </a:r>
          </a:p>
          <a:p>
            <a:pPr lvl="1"/>
            <a:r>
              <a:rPr lang="sr-Latn-RS" dirty="0"/>
              <a:t>Pomoću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hasOwnProperty()</a:t>
            </a:r>
            <a:r>
              <a:rPr lang="sr-Latn-RS" dirty="0"/>
              <a:t> metode objekta</a:t>
            </a:r>
          </a:p>
          <a:p>
            <a:pPr lvl="1"/>
            <a:r>
              <a:rPr lang="sr-Latn-RS" dirty="0"/>
              <a:t>Pomoću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dirty="0"/>
              <a:t> metode objekta</a:t>
            </a:r>
          </a:p>
        </p:txBody>
      </p:sp>
    </p:spTree>
    <p:extLst>
      <p:ext uri="{BB962C8B-B14F-4D97-AF65-F5344CB8AC3E}">
        <p14:creationId xmlns:p14="http://schemas.microsoft.com/office/powerpoint/2010/main" val="710265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Operator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 = { x: 1 }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"x" in o; 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"y" in o; 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in o; </a:t>
            </a:r>
          </a:p>
        </p:txBody>
      </p:sp>
    </p:spTree>
    <p:extLst>
      <p:ext uri="{BB962C8B-B14F-4D97-AF65-F5344CB8AC3E}">
        <p14:creationId xmlns:p14="http://schemas.microsoft.com/office/powerpoint/2010/main" val="232689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hasOwnProperty()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Proverava da li objekat ima sopstveno (nenasleđeno) svojstvo za zadati string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 = { x: 1 }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("x");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("y");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773333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Proverava da li objekat ima sopstveno (nenasleđeno) svojstvo i da li je za to svojstvo atribut </a:t>
            </a:r>
            <a:r>
              <a:rPr lang="sr-Latn-RS" i="1" dirty="0"/>
              <a:t>enumerable </a:t>
            </a:r>
            <a:r>
              <a:rPr lang="sr-Latn-RS" dirty="0"/>
              <a:t>postavljen na true za zadati string</a:t>
            </a:r>
          </a:p>
          <a:p>
            <a:r>
              <a:rPr lang="sr-Latn-RS" dirty="0">
                <a:latin typeface="+mj-lt"/>
                <a:cs typeface="Courier New" panose="02070309020205020404" pitchFamily="49" charset="0"/>
              </a:rPr>
              <a:t>Svojstva su </a:t>
            </a:r>
            <a:r>
              <a:rPr lang="sr-Latn-RS" i="1" dirty="0">
                <a:latin typeface="+mj-lt"/>
                <a:cs typeface="Courier New" panose="02070309020205020404" pitchFamily="49" charset="0"/>
              </a:rPr>
              <a:t>enumerble</a:t>
            </a:r>
            <a:r>
              <a:rPr lang="sr-Latn-RS" dirty="0">
                <a:latin typeface="+mj-lt"/>
                <a:cs typeface="Courier New" panose="02070309020205020404" pitchFamily="49" charset="0"/>
              </a:rPr>
              <a:t> osim ako se eksplicitno ne postavi da nisu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39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 y: 2 });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("x"); 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("y"); 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o,’z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{enumerable: false});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o.z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("z");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726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Enumeracija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Možemo da koristimo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for in</a:t>
            </a:r>
            <a:r>
              <a:rPr lang="sr-Latn-RS" dirty="0"/>
              <a:t> petlju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naziv;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(naziv in studentPeraPeric) {  	console.log(studentPeraPeric[naziv]);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 dirty="0"/>
          </a:p>
          <a:p>
            <a:r>
              <a:rPr lang="sr-Latn-RS" dirty="0"/>
              <a:t>Pristupamo i svim svojstivma prototipa</a:t>
            </a:r>
          </a:p>
          <a:p>
            <a:r>
              <a:rPr lang="sr-Latn-RS" dirty="0"/>
              <a:t>Ukoliko želimo da proverimo da li je svojstvo definisano u objektu, a ne prototipu, koristimo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</a:p>
          <a:p>
            <a:r>
              <a:rPr lang="en-US" dirty="0"/>
              <a:t>Mo</a:t>
            </a:r>
            <a:r>
              <a:rPr lang="sr-Latn-RS" dirty="0"/>
              <a:t>žemo i da koristimo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>
                <a:cs typeface="Courier New" panose="02070309020205020404" pitchFamily="49" charset="0"/>
              </a:rPr>
              <a:t>metodu</a:t>
            </a:r>
            <a:endParaRPr lang="en-US" dirty="0"/>
          </a:p>
          <a:p>
            <a:r>
              <a:rPr lang="sr-Latn-RS" dirty="0"/>
              <a:t>Ne postoji garancija da će svaki put svojstva biti u istom redosledu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50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Brisanje svojstva prototipa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700" dirty="0"/>
              <a:t>Šta se dešava ako izbrišemo svojstvo u objektu koje je definisano u prototipu?</a:t>
            </a:r>
            <a:endParaRPr lang="en-GB" sz="2700" dirty="0"/>
          </a:p>
          <a:p>
            <a:endParaRPr lang="sr-Latn-RS" dirty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94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Brisanje svojstva prototipa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700" dirty="0"/>
              <a:t>Šta se dešava ako izbrišemo svojstvo u objektu koje je definisano u prototipu?</a:t>
            </a:r>
            <a:endParaRPr lang="en-GB" sz="2700" dirty="0"/>
          </a:p>
          <a:p>
            <a:endParaRPr lang="sr-Latn-RS" dirty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sr-Latn-RS" sz="2400" dirty="0">
                <a:cs typeface="Courier New" panose="02070309020205020404" pitchFamily="49" charset="0"/>
              </a:rPr>
              <a:t>operator briše samo sopstvena svojstva, ne birše svojstva prototipa.</a:t>
            </a:r>
          </a:p>
          <a:p>
            <a:r>
              <a:rPr lang="sr-Latn-RS" sz="2400" dirty="0">
                <a:cs typeface="Courier New" panose="02070309020205020404" pitchFamily="49" charset="0"/>
              </a:rPr>
              <a:t>Ukoliko želimo da obrišemo svojstvo iz prototipa, to moramo da učinimo nad prototipskim objektom</a:t>
            </a:r>
          </a:p>
          <a:p>
            <a:pPr lvl="1"/>
            <a:r>
              <a:rPr lang="sr-Latn-RS" sz="2000" dirty="0">
                <a:cs typeface="Courier New" panose="02070309020205020404" pitchFamily="49" charset="0"/>
              </a:rPr>
              <a:t>Ovo ima uticaj na čitav lanac nasleđivanja</a:t>
            </a:r>
            <a:endParaRPr lang="en-GB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3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Konverzije primitivnih tipova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izrazima za koje se očekuje da vrate </a:t>
            </a:r>
            <a:r>
              <a:rPr lang="sr-Latn-RS" i="1" dirty="0"/>
              <a:t>boolean</a:t>
            </a:r>
            <a:r>
              <a:rPr lang="sr-Latn-RS" dirty="0"/>
              <a:t> uvek će se izvršiti konverzija</a:t>
            </a: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GB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GB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r-Latn-RS" dirty="0"/>
              <a:t>Eksplicitna konverzija</a:t>
            </a: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Number(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78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Atributi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Svako svojstvo opisano je sa 4 vrednosti:</a:t>
            </a:r>
          </a:p>
          <a:p>
            <a:pPr lvl="1"/>
            <a:r>
              <a:rPr lang="en-GB" i="1" dirty="0"/>
              <a:t>value</a:t>
            </a:r>
            <a:r>
              <a:rPr lang="en-GB" dirty="0"/>
              <a:t>, </a:t>
            </a:r>
            <a:endParaRPr lang="sr-Latn-RS" dirty="0"/>
          </a:p>
          <a:p>
            <a:pPr lvl="1"/>
            <a:r>
              <a:rPr lang="sr-Latn-RS" i="1" dirty="0"/>
              <a:t>w</a:t>
            </a:r>
            <a:r>
              <a:rPr lang="en-GB" i="1" dirty="0" err="1"/>
              <a:t>ritable</a:t>
            </a:r>
            <a:r>
              <a:rPr lang="sr-Latn-RS" i="1" dirty="0"/>
              <a:t> – ako je false, vrednost ne može da se izmeni</a:t>
            </a:r>
            <a:r>
              <a:rPr lang="en-GB" dirty="0"/>
              <a:t>,</a:t>
            </a:r>
          </a:p>
          <a:p>
            <a:pPr lvl="1"/>
            <a:r>
              <a:rPr lang="sr-Latn-RS" i="1" dirty="0"/>
              <a:t>e</a:t>
            </a:r>
            <a:r>
              <a:rPr lang="en-GB" i="1" dirty="0"/>
              <a:t>numerable</a:t>
            </a:r>
            <a:r>
              <a:rPr lang="sr-Latn-RS" i="1" dirty="0"/>
              <a:t> – ako je true, svojstvu može da se pristupi u for petlji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prop in </a:t>
            </a:r>
            <a:r>
              <a:rPr lang="en-GB" dirty="0" err="1"/>
              <a:t>obj</a:t>
            </a:r>
            <a:r>
              <a:rPr lang="en-GB" dirty="0"/>
              <a:t>){}, </a:t>
            </a:r>
            <a:endParaRPr lang="sr-Latn-RS" dirty="0"/>
          </a:p>
          <a:p>
            <a:pPr lvl="1"/>
            <a:r>
              <a:rPr lang="sr-Latn-RS" dirty="0"/>
              <a:t>i</a:t>
            </a:r>
            <a:r>
              <a:rPr lang="en-GB" dirty="0"/>
              <a:t> </a:t>
            </a:r>
            <a:r>
              <a:rPr lang="en-GB" i="1" dirty="0"/>
              <a:t>configurable</a:t>
            </a:r>
            <a:r>
              <a:rPr lang="sr-Latn-RS" i="1" dirty="0"/>
              <a:t> – ako je false vrednost ne može da se izmeni, </a:t>
            </a:r>
            <a:r>
              <a:rPr lang="sr-Latn-RS" b="1" i="1" dirty="0"/>
              <a:t>niti izbriše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401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atributima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err="1"/>
              <a:t>Object.getOwnPropertyDescriptor</a:t>
            </a:r>
            <a:r>
              <a:rPr lang="en-GB" dirty="0"/>
              <a:t>()</a:t>
            </a:r>
            <a:endParaRPr lang="sr-Latn-RS" dirty="0"/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({x:1}, "x");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{value: 1, writable: true, enumerable: true, configurable: true}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({}, "x");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undefined, </a:t>
            </a: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 postoji svojstvo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({}, 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//undefined, ne može se pristupiti atributima svojstva iz prototipa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3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Postavljanje atributa svojstava prilikom kreiranja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{x:{value:1,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configurable:true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p,'x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{value: 1, writable: false, enumerable: false,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configurable: true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73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Postavljanje atributa svojstava kreiranog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 = {};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(o, "x",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 : 1,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writable: true,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enumerable: false,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configurable: true});</a:t>
            </a:r>
          </a:p>
        </p:txBody>
      </p:sp>
    </p:spTree>
    <p:extLst>
      <p:ext uri="{BB962C8B-B14F-4D97-AF65-F5344CB8AC3E}">
        <p14:creationId xmlns:p14="http://schemas.microsoft.com/office/powerpoint/2010/main" val="2601735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Izmena atributa svojstva kreiranog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(o, "x",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writable: false });</a:t>
            </a:r>
          </a:p>
        </p:txBody>
      </p:sp>
    </p:spTree>
    <p:extLst>
      <p:ext uri="{BB962C8B-B14F-4D97-AF65-F5344CB8AC3E}">
        <p14:creationId xmlns:p14="http://schemas.microsoft.com/office/powerpoint/2010/main" val="4171978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Getter i setter funkcije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Umesto vrednosti svojstva moguće je zadati getter i/ili setter funkciju</a:t>
            </a:r>
          </a:p>
          <a:p>
            <a:r>
              <a:rPr lang="sr-Latn-RS" dirty="0"/>
              <a:t>Kada se pristupa vrednosti svojstva, biće izvršen getter (bez argumenata)</a:t>
            </a:r>
          </a:p>
          <a:p>
            <a:r>
              <a:rPr lang="sr-Latn-RS" dirty="0"/>
              <a:t>Kada se postavlja vrednost svojstva, izvršiće se setter sa novom vrednošću kao jedinim argumentom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160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Getter i setter funkcije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koordinate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x: 1.0,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y: 1.0,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polarne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koordinate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get r() {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set r(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ratio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*= ratio;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*= ratio;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theta je read-only pa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get theta() { return Math.atan2(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5458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Mutabilne</a:t>
            </a:r>
            <a:r>
              <a:rPr lang="en-GB" dirty="0"/>
              <a:t> </a:t>
            </a:r>
            <a:r>
              <a:rPr lang="en-GB" dirty="0" err="1"/>
              <a:t>kolekcije</a:t>
            </a:r>
            <a:r>
              <a:rPr lang="en-GB" dirty="0"/>
              <a:t> </a:t>
            </a:r>
            <a:r>
              <a:rPr lang="en-GB" dirty="0" err="1"/>
              <a:t>parova</a:t>
            </a:r>
            <a:r>
              <a:rPr lang="en-GB" dirty="0"/>
              <a:t> </a:t>
            </a:r>
            <a:r>
              <a:rPr lang="sr-Latn-RS" dirty="0"/>
              <a:t>svojstvo-vrednosti:</a:t>
            </a:r>
          </a:p>
          <a:p>
            <a:pPr lvl="1"/>
            <a:r>
              <a:rPr lang="sr-Latn-RS" dirty="0"/>
              <a:t>nizovi</a:t>
            </a:r>
          </a:p>
          <a:p>
            <a:pPr lvl="1"/>
            <a:r>
              <a:rPr lang="sr-Latn-RS" dirty="0"/>
              <a:t>funkcije</a:t>
            </a:r>
          </a:p>
          <a:p>
            <a:pPr lvl="1"/>
            <a:r>
              <a:rPr lang="sr-Latn-RS" dirty="0"/>
              <a:t>regularni izrazi</a:t>
            </a:r>
          </a:p>
          <a:p>
            <a:pPr lvl="1"/>
            <a:r>
              <a:rPr lang="sr-Latn-RS" dirty="0"/>
              <a:t>objekti </a:t>
            </a:r>
          </a:p>
          <a:p>
            <a:r>
              <a:rPr lang="sr-Latn-RS" dirty="0"/>
              <a:t>Nazivi svojstava: stringovi (ili simboli od ES6, više o tome kasnije)</a:t>
            </a:r>
          </a:p>
          <a:p>
            <a:r>
              <a:rPr lang="sr-Latn-RS" dirty="0"/>
              <a:t>Vrednosti svojstava: bilo šta</a:t>
            </a:r>
          </a:p>
          <a:p>
            <a:r>
              <a:rPr lang="sr-Latn-RS" dirty="0"/>
              <a:t>Neuređena kolekcija svojstava od kojih svako svojstvo ima vrednost koja može biti</a:t>
            </a:r>
          </a:p>
          <a:p>
            <a:pPr lvl="1"/>
            <a:r>
              <a:rPr lang="sr-Latn-RS" dirty="0"/>
              <a:t>Primitivna</a:t>
            </a:r>
          </a:p>
          <a:p>
            <a:pPr lvl="1"/>
            <a:r>
              <a:rPr lang="sr-Latn-RS" dirty="0"/>
              <a:t>Objekat</a:t>
            </a:r>
          </a:p>
          <a:p>
            <a:r>
              <a:rPr lang="sr-Latn-RS" dirty="0"/>
              <a:t>Porede se po referenci</a:t>
            </a:r>
          </a:p>
        </p:txBody>
      </p:sp>
    </p:spTree>
    <p:extLst>
      <p:ext uri="{BB962C8B-B14F-4D97-AF65-F5344CB8AC3E}">
        <p14:creationId xmlns:p14="http://schemas.microsoft.com/office/powerpoint/2010/main" val="18873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</a:t>
            </a:r>
            <a:r>
              <a:rPr lang="sr-Latn-RS" dirty="0"/>
              <a:t>še nego samo mapiranje stringova na vrednosti</a:t>
            </a:r>
          </a:p>
          <a:p>
            <a:r>
              <a:rPr lang="sr-Latn-RS" dirty="0"/>
              <a:t>Osim što objekat ima svoje parove svojstava i vrednosti, objekat može i da nasledi svojstva nekog drugog </a:t>
            </a:r>
            <a:r>
              <a:rPr lang="sr-Latn-RS" b="1" dirty="0"/>
              <a:t>objekta</a:t>
            </a:r>
          </a:p>
          <a:p>
            <a:r>
              <a:rPr lang="sr-Latn-RS" dirty="0"/>
              <a:t>Ovo se ostvaruje </a:t>
            </a:r>
            <a:r>
              <a:rPr lang="sr-Latn-RS" b="1" dirty="0"/>
              <a:t>prototipskim nasleđivanjem</a:t>
            </a:r>
            <a:endParaRPr lang="sr-Latn-RS" dirty="0"/>
          </a:p>
          <a:p>
            <a:pPr lvl="1"/>
            <a:r>
              <a:rPr lang="sr-Latn-RS" dirty="0"/>
              <a:t>Jedno od ključnih svojstava JavaScript-a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8648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Tipične operacije nad objektima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objekata</a:t>
            </a:r>
          </a:p>
          <a:p>
            <a:r>
              <a:rPr lang="sr-Latn-RS" dirty="0"/>
              <a:t>Operacije nad svojstvima</a:t>
            </a:r>
          </a:p>
          <a:p>
            <a:pPr lvl="1"/>
            <a:r>
              <a:rPr lang="sr-Latn-RS" dirty="0"/>
              <a:t>Postavljanje svojstva</a:t>
            </a:r>
          </a:p>
          <a:p>
            <a:pPr lvl="1"/>
            <a:r>
              <a:rPr lang="sr-Latn-RS" dirty="0"/>
              <a:t>Pristup svojstvu</a:t>
            </a:r>
          </a:p>
          <a:p>
            <a:pPr lvl="1"/>
            <a:r>
              <a:rPr lang="sr-Latn-RS" dirty="0"/>
              <a:t>Brisanje svojstva</a:t>
            </a:r>
          </a:p>
          <a:p>
            <a:pPr lvl="1"/>
            <a:r>
              <a:rPr lang="sr-Latn-RS" dirty="0"/>
              <a:t>Testiranje svojstva</a:t>
            </a:r>
          </a:p>
          <a:p>
            <a:pPr lvl="1"/>
            <a:r>
              <a:rPr lang="sr-Latn-RS" dirty="0"/>
              <a:t>Enumeracija svojstava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3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Objekti mogu da se kreiraju na jedan od sledećih načina:</a:t>
            </a:r>
          </a:p>
          <a:p>
            <a:pPr lvl="1"/>
            <a:r>
              <a:rPr lang="sr-Latn-RS" dirty="0"/>
              <a:t>Kao literali</a:t>
            </a:r>
          </a:p>
          <a:p>
            <a:pPr lvl="2"/>
            <a:r>
              <a:rPr lang="sr-Latn-RS" dirty="0"/>
              <a:t>Literal – notacija za predstavljanje fiksnih vrednosti u source kodu</a:t>
            </a:r>
          </a:p>
          <a:p>
            <a:pPr lvl="2"/>
            <a:r>
              <a:rPr lang="sr-Latn-RS" dirty="0"/>
              <a:t>String literal, number literal, funkcijski literal, objektni literal, niz literal, ...</a:t>
            </a:r>
          </a:p>
          <a:p>
            <a:pPr lvl="1"/>
            <a:r>
              <a:rPr lang="sr-Latn-RS" dirty="0"/>
              <a:t>Operatorom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sr-Latn-R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Metodom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sr-Latn-R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/>
              <a:t>Zadavanje objekata navođenjem svojstava i vrednosti: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3,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  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}]};</a:t>
            </a: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2300</Words>
  <Application>Microsoft Office PowerPoint</Application>
  <PresentationFormat>On-screen Show (4:3)</PresentationFormat>
  <Paragraphs>369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Office Theme</vt:lpstr>
      <vt:lpstr>JavaScript Objekti</vt:lpstr>
      <vt:lpstr>Tipovi</vt:lpstr>
      <vt:lpstr>Konverzije primitivnih tipova</vt:lpstr>
      <vt:lpstr>Konverzije primitivnih tipova</vt:lpstr>
      <vt:lpstr>Objekti</vt:lpstr>
      <vt:lpstr>Objekti</vt:lpstr>
      <vt:lpstr>Tipične operacije nad objektima</vt:lpstr>
      <vt:lpstr>Kreiranje objekta</vt:lpstr>
      <vt:lpstr>Objektni literali</vt:lpstr>
      <vt:lpstr>Objektni literali</vt:lpstr>
      <vt:lpstr>new</vt:lpstr>
      <vt:lpstr>Object.create()</vt:lpstr>
      <vt:lpstr>Pristup vrednostima svojstava</vt:lpstr>
      <vt:lpstr>Pristup vrednostima svojstava</vt:lpstr>
      <vt:lpstr>Izmena vrednosti svojstava</vt:lpstr>
      <vt:lpstr>Objekti kao asocijativni nizovi</vt:lpstr>
      <vt:lpstr>Objekat kao asocijativni niz</vt:lpstr>
      <vt:lpstr>Objekat kao asocijativni niz</vt:lpstr>
      <vt:lpstr>Brisanje svojstava</vt:lpstr>
      <vt:lpstr>Brisanje svojstva</vt:lpstr>
      <vt:lpstr>Uklanjanje varijabli</vt:lpstr>
      <vt:lpstr>Uklanjanje elementa niza</vt:lpstr>
      <vt:lpstr>Uklanjanje elementa niza</vt:lpstr>
      <vt:lpstr>Uklanjanje elementa niza</vt:lpstr>
      <vt:lpstr>Reference</vt:lpstr>
      <vt:lpstr>Prototip</vt:lpstr>
      <vt:lpstr>Kreiranje objekta pomoću Object.create()</vt:lpstr>
      <vt:lpstr>Kreiranje objekta pomoću Object.create()</vt:lpstr>
      <vt:lpstr>Kreiranje objekata pomoću Object.create()</vt:lpstr>
      <vt:lpstr>Prototip</vt:lpstr>
      <vt:lpstr>Prototip</vt:lpstr>
      <vt:lpstr>Testiranje svojstava</vt:lpstr>
      <vt:lpstr>Operator in</vt:lpstr>
      <vt:lpstr>hasOwnProperty()</vt:lpstr>
      <vt:lpstr>propertyIsEnumerable()</vt:lpstr>
      <vt:lpstr>propertyIsEnumerable()</vt:lpstr>
      <vt:lpstr>Enumeracija svojstava objekta</vt:lpstr>
      <vt:lpstr>Brisanje svojstva prototipa</vt:lpstr>
      <vt:lpstr>Brisanje svojstva prototipa</vt:lpstr>
      <vt:lpstr>Atributi svojstava</vt:lpstr>
      <vt:lpstr>Pristup atributima svojstva</vt:lpstr>
      <vt:lpstr>Postavljanje atributa svojstava prilikom kreiranja objekta</vt:lpstr>
      <vt:lpstr>Postavljanje atributa svojstava kreiranog objekta</vt:lpstr>
      <vt:lpstr>Izmena atributa svojstva kreiranog objekta</vt:lpstr>
      <vt:lpstr>Getter i setter funkcije svojstava</vt:lpstr>
      <vt:lpstr>Getter i setter funkcije svojstava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</cp:lastModifiedBy>
  <cp:revision>129</cp:revision>
  <dcterms:created xsi:type="dcterms:W3CDTF">2006-08-16T00:00:00Z</dcterms:created>
  <dcterms:modified xsi:type="dcterms:W3CDTF">2022-10-18T14:01:52Z</dcterms:modified>
</cp:coreProperties>
</file>