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59" r:id="rId12"/>
    <p:sldId id="270" r:id="rId13"/>
    <p:sldId id="260" r:id="rId14"/>
    <p:sldId id="261" r:id="rId15"/>
    <p:sldId id="262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8" r:id="rId32"/>
    <p:sldId id="290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6" r:id="rId42"/>
    <p:sldId id="307" r:id="rId43"/>
    <p:sldId id="308" r:id="rId44"/>
    <p:sldId id="309" r:id="rId45"/>
    <p:sldId id="310" r:id="rId46"/>
    <p:sldId id="311" r:id="rId47"/>
    <p:sldId id="31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</a:t>
            </a:r>
            <a:br>
              <a:rPr lang="sr-Latn-RS" dirty="0"/>
            </a:br>
            <a:r>
              <a:rPr lang="en-GB"/>
              <a:t>Funkcije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Deklaracija funkcije vs funkcijski izraz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Deklaracije funkcija su zvanično zabranjeni u nefunkcijskom bloku</a:t>
            </a:r>
          </a:p>
          <a:p>
            <a:pPr lvl="1"/>
            <a:r>
              <a:rPr lang="sr-Latn-RS" dirty="0"/>
              <a:t>Na primer if bloku</a:t>
            </a:r>
          </a:p>
          <a:p>
            <a:r>
              <a:rPr lang="sr-Latn-RS" dirty="0"/>
              <a:t>Svi brauzeri ih podržavaju, ali na različite načine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foo()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if(false)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function x() {};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x;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alert(foo());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47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Funkcijski izraz može da se nađe svugde gde može da bude izraz</a:t>
            </a:r>
          </a:p>
          <a:p>
            <a:r>
              <a:rPr lang="sr-Latn-RS" dirty="0">
                <a:cs typeface="Courier New" panose="02070309020205020404" pitchFamily="49" charset="0"/>
              </a:rPr>
              <a:t>Funkcija može da se definiše unutar druge funkcije – unutrašnja funkcija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Unutrašnja funkcija ima pristup: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Svojim parametrima i varijablama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Parametrima i varijablama svoje spoljašnje funkcije, čak i kada je spoljašnja funkcija prestala sa izvršavanjem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Zatvaranje (closure) - </a:t>
            </a:r>
            <a:r>
              <a:rPr lang="sr-Latn-RS" b="1" dirty="0">
                <a:cs typeface="Courier New" panose="02070309020205020404" pitchFamily="49" charset="0"/>
              </a:rPr>
              <a:t>Funkcijski objekat kreiran u funkcijskom izrazu može ima pristup svom spoljašnjem kontekstu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Veoma moćan alat u JavaScript-u</a:t>
            </a:r>
          </a:p>
          <a:p>
            <a:r>
              <a:rPr lang="sr-Latn-RS" dirty="0">
                <a:cs typeface="Courier New" panose="02070309020205020404" pitchFamily="49" charset="0"/>
              </a:rPr>
              <a:t>Više o ovome kasnije</a:t>
            </a: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Pozivi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Prilikom poziva funkcije prosleđuju se argumenti</a:t>
            </a:r>
          </a:p>
          <a:p>
            <a:r>
              <a:rPr lang="sr-Latn-RS" dirty="0">
                <a:cs typeface="Courier New" panose="02070309020205020404" pitchFamily="49" charset="0"/>
              </a:rPr>
              <a:t>Ukoliko se broj argumenata i parametara funkcije ne poklopi ne izaziva se izuzetak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Ukoliko ima više argumenata nego parametara, „višak“ argumenata se ignoriše u funkciji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Ukoliko ima manje argumenata nego parametara, parametri bez prosleđenih argumenata se inicijalizuju na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1"/>
            <a:r>
              <a:rPr lang="sr-Latn-RS" dirty="0">
                <a:latin typeface="+mj-lt"/>
                <a:cs typeface="Courier New" panose="02070309020205020404" pitchFamily="49" charset="0"/>
              </a:rPr>
              <a:t>Kakvu podršku JavaScript onda ima za function overloading?</a:t>
            </a:r>
          </a:p>
          <a:p>
            <a:pPr lvl="1"/>
            <a:endParaRPr lang="sr-Latn-RS" dirty="0">
              <a:cs typeface="Courier New" panose="02070309020205020404" pitchFamily="49" charset="0"/>
            </a:endParaRPr>
          </a:p>
          <a:p>
            <a:pPr lvl="1"/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7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Pozivi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Prilikom poziva funkcije, pored prosleđenih parametara, funkcija dobija i dva dodatna</a:t>
            </a:r>
          </a:p>
          <a:p>
            <a:pPr lvl="1"/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</a:p>
          <a:p>
            <a:pPr lvl="1"/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r>
              <a:rPr lang="sr-Latn-RS" dirty="0">
                <a:cs typeface="Courier New" panose="02070309020205020404" pitchFamily="49" charset="0"/>
              </a:rPr>
              <a:t>Vrednost parametra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>
                <a:cs typeface="Courier New" panose="02070309020205020404" pitchFamily="49" charset="0"/>
              </a:rPr>
              <a:t> zavisi od paterna poziva funkcije</a:t>
            </a:r>
          </a:p>
          <a:p>
            <a:r>
              <a:rPr lang="sr-Latn-RS" dirty="0">
                <a:cs typeface="Courier New" panose="02070309020205020404" pitchFamily="49" charset="0"/>
              </a:rPr>
              <a:t>Funkcija može da se pozove kao: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Metoda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Funkcija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Konstruktor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Pomoću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r-Latn-RS" dirty="0">
                <a:cs typeface="Courier New" panose="02070309020205020404" pitchFamily="49" charset="0"/>
              </a:rPr>
              <a:t> funkcije</a:t>
            </a:r>
          </a:p>
          <a:p>
            <a:pPr lvl="1"/>
            <a:endParaRPr lang="sr-Latn-RS" dirty="0">
              <a:cs typeface="Courier New" panose="02070309020205020404" pitchFamily="49" charset="0"/>
            </a:endParaRPr>
          </a:p>
          <a:p>
            <a:pPr lvl="1"/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/>
              <a:t>Funkcije koje su vrednosti svojstava objekata</a:t>
            </a:r>
          </a:p>
          <a:p>
            <a:r>
              <a:rPr lang="sr-Latn-RS" dirty="0"/>
              <a:t>Prilikom poziva funkcije vrednost parametra this je objekat nad kojim je funkcija pozvana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800100" lvl="2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value: 0,</a:t>
            </a:r>
          </a:p>
          <a:p>
            <a:pPr marL="800100" lvl="2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increment: function () {</a:t>
            </a:r>
          </a:p>
          <a:p>
            <a:pPr marL="800100" lvl="2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800100" lvl="2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>
                <a:cs typeface="Courier New" panose="02070309020205020404" pitchFamily="49" charset="0"/>
              </a:rPr>
              <a:t>Ovako definisane funckije su </a:t>
            </a:r>
            <a:r>
              <a:rPr lang="sr-Latn-RS" i="1" dirty="0">
                <a:cs typeface="Courier New" panose="02070309020205020404" pitchFamily="49" charset="0"/>
              </a:rPr>
              <a:t>javne metode</a:t>
            </a:r>
            <a:r>
              <a:rPr lang="sr-Latn-RS" dirty="0">
                <a:cs typeface="Courier New" panose="02070309020205020404" pitchFamily="49" charset="0"/>
              </a:rPr>
              <a:t> objekta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Funkcije (u užem smislu reči)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Ako funkcija nije vrednost svojstva objekta, onda se poziva kao funkcija u užem smislu reči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var x = subtract(7,3)//4</a:t>
            </a:r>
          </a:p>
          <a:p>
            <a:r>
              <a:rPr lang="sr-Latn-RS" dirty="0">
                <a:cs typeface="Courier New" panose="02070309020205020404" pitchFamily="49" charset="0"/>
              </a:rPr>
              <a:t>U ovom slučaju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>
                <a:cs typeface="Courier New" panose="02070309020205020404" pitchFamily="49" charset="0"/>
              </a:rPr>
              <a:t> je </a:t>
            </a:r>
            <a:r>
              <a:rPr lang="sr-Latn-RS" b="1" dirty="0">
                <a:cs typeface="Courier New" panose="02070309020205020404" pitchFamily="49" charset="0"/>
              </a:rPr>
              <a:t>globalni objekat</a:t>
            </a:r>
            <a:r>
              <a:rPr lang="sr-Latn-RS" dirty="0">
                <a:cs typeface="Courier New" panose="02070309020205020404" pitchFamily="49" charset="0"/>
              </a:rPr>
              <a:t>, bez obzira odakle je funkcija pozvana</a:t>
            </a:r>
          </a:p>
          <a:p>
            <a:r>
              <a:rPr lang="sr-Latn-RS" dirty="0">
                <a:cs typeface="Courier New" panose="02070309020205020404" pitchFamily="49" charset="0"/>
              </a:rPr>
              <a:t>Bolje bi bilo da, ako je funkcija pozvana kao unitrašnja funkcija druge funkcije,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>
                <a:cs typeface="Courier New" panose="02070309020205020404" pitchFamily="49" charset="0"/>
              </a:rPr>
              <a:t> bude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>
                <a:cs typeface="Courier New" panose="02070309020205020404" pitchFamily="49" charset="0"/>
              </a:rPr>
              <a:t> spoljašnje funkcije</a:t>
            </a:r>
          </a:p>
          <a:p>
            <a:r>
              <a:rPr lang="sr-Latn-RS" dirty="0">
                <a:cs typeface="Courier New" panose="02070309020205020404" pitchFamily="49" charset="0"/>
              </a:rPr>
              <a:t>Za definisanje helper funkcija moramo da koristimo colsure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Helper funkcije i this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={value:1};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myObject.double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 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that = this;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helper = function ( 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helper( ); //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poziv helper funkcije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Poziv double metode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myObject.double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517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Pozivu funkcije prethodi ključna reč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sr-Latn-RS" dirty="0">
                <a:cs typeface="Courier New" panose="02070309020205020404" pitchFamily="49" charset="0"/>
              </a:rPr>
              <a:t>Kreira se novi objekat koji je vrednost varijable this</a:t>
            </a:r>
          </a:p>
          <a:p>
            <a:r>
              <a:rPr lang="sr-Latn-RS" dirty="0">
                <a:cs typeface="Courier New" panose="02070309020205020404" pitchFamily="49" charset="0"/>
              </a:rPr>
              <a:t>Skriveni atribut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</a:t>
            </a:r>
            <a:r>
              <a:rPr lang="sr-Latn-RS" dirty="0">
                <a:cs typeface="Courier New" panose="02070309020205020404" pitchFamily="49" charset="0"/>
              </a:rPr>
              <a:t> novog objekta dob</a:t>
            </a:r>
            <a:r>
              <a:rPr lang="en-GB" dirty="0" err="1">
                <a:cs typeface="Courier New" panose="02070309020205020404" pitchFamily="49" charset="0"/>
              </a:rPr>
              <a:t>i</a:t>
            </a:r>
            <a:r>
              <a:rPr lang="sr-Latn-RS" dirty="0">
                <a:cs typeface="Courier New" panose="02070309020205020404" pitchFamily="49" charset="0"/>
              </a:rPr>
              <a:t>je vrednost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>
                <a:cs typeface="Courier New" panose="02070309020205020404" pitchFamily="49" charset="0"/>
              </a:rPr>
              <a:t> konstruktora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>
                <a:cs typeface="Courier New" panose="02070309020205020404" pitchFamily="49" charset="0"/>
              </a:rPr>
              <a:t>Oprez! 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Funkcijski izraz ili definicija funkcije kojim se definišu konstruktori ni po čemo se ne razlikuju od ostalih funkcija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Bilo koju funkciju možemo pozvati sa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Konstruktor možemo pozvati kao i bilo koju drugu funkciju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Može da bude uzrok nezgodnih bagova</a:t>
            </a:r>
          </a:p>
          <a:p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function (count)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count;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Counter.prototype.increment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Counter.prototype.getCounter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c1 = new Counter(5);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c2 = new Counter(10);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c1.increment();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c2.increment();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console.log('c1.getCounter(): '+c1.getCounter());//6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console.log('c2.getCounter(): '+c2.getCounter());//11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524000"/>
            <a:ext cx="3143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46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Metoda funkcij</a:t>
            </a:r>
            <a:r>
              <a:rPr lang="en-GB" dirty="0">
                <a:cs typeface="Courier New" panose="02070309020205020404" pitchFamily="49" charset="0"/>
              </a:rPr>
              <a:t>e</a:t>
            </a:r>
            <a:r>
              <a:rPr lang="sr-Latn-RS" dirty="0">
                <a:cs typeface="Courier New" panose="02070309020205020404" pitchFamily="49" charset="0"/>
              </a:rPr>
              <a:t> koja omogućuje da se funkcija pozove sa proizvoljnim nizom argumenata i sa proizvoljnim argumentom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var counterHolder = {</a:t>
            </a: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count: 15</a:t>
            </a: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Counter.prototype.increment.</a:t>
            </a:r>
            <a:r>
              <a:rPr lang="sr-Latn-R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(counterHolder,[5]);</a:t>
            </a:r>
          </a:p>
          <a:p>
            <a:pPr marL="0" indent="0">
              <a:buNone/>
            </a:pPr>
            <a:endParaRPr lang="sr-Latn-R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console.log('counterHolder.count: ’ + 				counterHolder.count);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1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class </a:t>
            </a:r>
            <a:r>
              <a:rPr lang="en-GB" dirty="0" err="1"/>
              <a:t>funkicje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Funkcije</a:t>
            </a:r>
            <a:r>
              <a:rPr lang="en-GB" dirty="0"/>
              <a:t> u JavaScript-u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objekti</a:t>
            </a:r>
            <a:endParaRPr lang="en-GB" dirty="0"/>
          </a:p>
          <a:p>
            <a:pPr lvl="1"/>
            <a:r>
              <a:rPr lang="en-GB" i="1" dirty="0" err="1"/>
              <a:t>Mutabilne</a:t>
            </a:r>
            <a:r>
              <a:rPr lang="en-GB" i="1" dirty="0"/>
              <a:t> </a:t>
            </a:r>
            <a:r>
              <a:rPr lang="en-GB" i="1" dirty="0" err="1"/>
              <a:t>kolekcije</a:t>
            </a:r>
            <a:r>
              <a:rPr lang="en-GB" i="1" dirty="0"/>
              <a:t> </a:t>
            </a:r>
            <a:r>
              <a:rPr lang="en-GB" i="1" dirty="0" err="1"/>
              <a:t>parova</a:t>
            </a:r>
            <a:r>
              <a:rPr lang="en-GB" i="1" dirty="0"/>
              <a:t> </a:t>
            </a:r>
            <a:r>
              <a:rPr lang="sr-Latn-RS" i="1" dirty="0"/>
              <a:t>svojstvo-vrednost</a:t>
            </a:r>
          </a:p>
          <a:p>
            <a:pPr lvl="1"/>
            <a:r>
              <a:rPr lang="sr-Latn-RS" dirty="0"/>
              <a:t>Imaju prototip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Function.prototype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Imaju svojstva za predstavljanje konteksta i koda funkcije</a:t>
            </a:r>
          </a:p>
          <a:p>
            <a:r>
              <a:rPr lang="sr-Latn-RS" dirty="0"/>
              <a:t>Mogu da se tretiraju kao bilo koji drugi objekti</a:t>
            </a:r>
          </a:p>
          <a:p>
            <a:pPr lvl="1"/>
            <a:r>
              <a:rPr lang="sr-Latn-RS" dirty="0"/>
              <a:t>Varijabla može da primi funkciju kao vrednost</a:t>
            </a:r>
          </a:p>
          <a:p>
            <a:pPr lvl="1"/>
            <a:r>
              <a:rPr lang="sr-Latn-RS" dirty="0"/>
              <a:t>Funkcije mogu da se smeštaju u kolekcije i druge objekte</a:t>
            </a:r>
          </a:p>
          <a:p>
            <a:pPr lvl="1"/>
            <a:r>
              <a:rPr lang="sr-Latn-RS" dirty="0"/>
              <a:t>Mogu da se proslede drugim funkcijama kao parametri</a:t>
            </a:r>
          </a:p>
          <a:p>
            <a:pPr lvl="1"/>
            <a:r>
              <a:rPr lang="sr-Latn-RS" dirty="0"/>
              <a:t>Mogu da budu vraćene iz drugih funkcija kao povratna vrednost</a:t>
            </a:r>
          </a:p>
          <a:p>
            <a:pPr lvl="1"/>
            <a:r>
              <a:rPr lang="sr-Latn-RS" dirty="0"/>
              <a:t>Mogu da imaju svoje atribute sa vrednostima (koje opet mogu da budu i nove funkcije)</a:t>
            </a:r>
          </a:p>
          <a:p>
            <a:r>
              <a:rPr lang="sr-Latn-RS" dirty="0"/>
              <a:t>Razlikuju se od ostalih objekata jer mogu da se izvrše (</a:t>
            </a:r>
            <a:r>
              <a:rPr lang="en-GB" b="1" dirty="0"/>
              <a:t>can be invoked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Apply i  monkey patching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</a:t>
            </a:r>
            <a:r>
              <a:rPr lang="en-GB" dirty="0" err="1"/>
              <a:t>onkey</a:t>
            </a:r>
            <a:r>
              <a:rPr lang="en-GB" dirty="0"/>
              <a:t> patch</a:t>
            </a:r>
            <a:r>
              <a:rPr lang="sr-Latn-RS" dirty="0"/>
              <a:t>ing – lokalna izmena programa u toku izvršavanja</a:t>
            </a:r>
          </a:p>
          <a:p>
            <a:r>
              <a:rPr lang="sr-Latn-RS" dirty="0"/>
              <a:t>U JavaScriptu možemo da redefinišemo funkcije biblioteka koje koristimo u toku izvršavanja programa</a:t>
            </a:r>
          </a:p>
          <a:p>
            <a:r>
              <a:rPr lang="sr-Latn-RS" dirty="0"/>
              <a:t>Moćno oružje, izvor nezgodnih bagova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60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Apply i  monkey patching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calculator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 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add: function(x){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subtract: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-=x;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(x)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console.log('preparing data');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originalAdd.apply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(this,[2*x]);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9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Arguments parametar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Prilikom poziva funkcije možemo da prosledimo više argumenata nego što smo specificirali listom parametara</a:t>
            </a:r>
          </a:p>
          <a:p>
            <a:r>
              <a:rPr lang="sr-Latn-RS" dirty="0"/>
              <a:t>Nedodeljeni argumenti se ignorišu</a:t>
            </a:r>
          </a:p>
          <a:p>
            <a:r>
              <a:rPr lang="sr-Latn-RS" dirty="0"/>
              <a:t>Ukupnoj listi argumenata možemo da pristupimo pomoću parametra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</a:p>
          <a:p>
            <a:r>
              <a:rPr lang="sr-Latn-RS" dirty="0"/>
              <a:t>Možemo da pišemo funkcije sa promenljivim brojem parametara</a:t>
            </a:r>
          </a:p>
        </p:txBody>
      </p:sp>
    </p:spTree>
    <p:extLst>
      <p:ext uri="{BB962C8B-B14F-4D97-AF65-F5344CB8AC3E}">
        <p14:creationId xmlns:p14="http://schemas.microsoft.com/office/powerpoint/2010/main" val="199410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Arguments parametar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 = function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arguments.length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;i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*= arguments[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factorial5=multiply(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5,4,3,2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console.log(factorial5);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2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Neuobičajeni događaju u izvršavanju programa</a:t>
            </a:r>
          </a:p>
          <a:p>
            <a:r>
              <a:rPr lang="sr-Latn-RS" dirty="0"/>
              <a:t>Izuzetak je objekat koji ima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RS" dirty="0"/>
              <a:t> 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sr-Latn-RS" dirty="0"/>
              <a:t>i može da ima još proizvoljnih svojstava</a:t>
            </a: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sr-Latn-RS" dirty="0"/>
              <a:t> prekida izvršavanje funkcije i prebacuje izvršavanje na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/>
              <a:t> blok</a:t>
            </a:r>
          </a:p>
          <a:p>
            <a:r>
              <a:rPr lang="sr-Latn-RS" dirty="0"/>
              <a:t>Za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sr-Latn-RS" dirty="0"/>
              <a:t>postoji </a:t>
            </a:r>
            <a:r>
              <a:rPr lang="sr-Latn-RS" b="1" dirty="0"/>
              <a:t>jedan</a:t>
            </a:r>
            <a:r>
              <a:rPr lang="sr-Latn-RS" dirty="0"/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/>
              <a:t> blok</a:t>
            </a:r>
          </a:p>
          <a:p>
            <a:pPr lvl="1"/>
            <a:r>
              <a:rPr lang="sr-Latn-RS" dirty="0"/>
              <a:t>Ukoliko se može desiti više različitih izuzetaka, treba proveriti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sr-Latn-RS" dirty="0"/>
              <a:t>izuzetka 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/>
              <a:t> bloku 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5616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Izuzeci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dirty="0"/>
              <a:t>...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arguments[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!== 'number')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name: 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message: 'add needs numbers'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factorial5 = multiply(5,4,'3',2);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console.log(factorial5);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}catch(e){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(e));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23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Izmena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JavaScriptu je moguće izmeniti postojeće tipove, uključujući i osnovne tipove</a:t>
            </a:r>
          </a:p>
          <a:p>
            <a:r>
              <a:rPr lang="sr-Latn-RS" dirty="0"/>
              <a:t>Izmena se odmah odražava na čitav niz „naslednika“, kroz prototipove</a:t>
            </a:r>
          </a:p>
          <a:p>
            <a:r>
              <a:rPr lang="sr-Latn-RS" dirty="0"/>
              <a:t>Potencijalan uzrok nezgodnih bagova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38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Izmena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console.log('hallo world');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04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Deo programskog koda u kom je varijabla dostupna</a:t>
            </a:r>
          </a:p>
          <a:p>
            <a:r>
              <a:rPr lang="sr-Latn-RS" dirty="0"/>
              <a:t>Većina programskih jezika sa sintaksom izvedenom iz C ima blokovski opseg</a:t>
            </a:r>
          </a:p>
          <a:p>
            <a:pPr lvl="1"/>
            <a:r>
              <a:rPr lang="sr-Latn-RS" dirty="0"/>
              <a:t>Varijabla je dostupna u bloku u kom je definisana</a:t>
            </a:r>
          </a:p>
          <a:p>
            <a:r>
              <a:rPr lang="sr-Latn-RS" dirty="0"/>
              <a:t>JavaScript ima </a:t>
            </a:r>
            <a:r>
              <a:rPr lang="sr-Latn-RS" b="1" dirty="0"/>
              <a:t>funkcijski opseg vidljivosti varijabli</a:t>
            </a:r>
            <a:endParaRPr lang="sr-Latn-RS" dirty="0"/>
          </a:p>
          <a:p>
            <a:pPr lvl="1"/>
            <a:r>
              <a:rPr lang="sr-Latn-RS" dirty="0"/>
              <a:t>Varijable i parametri su dostupni u </a:t>
            </a:r>
            <a:r>
              <a:rPr lang="sr-Latn-RS" b="1" dirty="0"/>
              <a:t>čitavom telu funkcije </a:t>
            </a:r>
            <a:r>
              <a:rPr lang="sr-Latn-RS" dirty="0"/>
              <a:t>u kojoj su definisani</a:t>
            </a:r>
          </a:p>
        </p:txBody>
      </p:sp>
    </p:spTree>
    <p:extLst>
      <p:ext uri="{BB962C8B-B14F-4D97-AF65-F5344CB8AC3E}">
        <p14:creationId xmlns:p14="http://schemas.microsoft.com/office/powerpoint/2010/main" val="1344489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sr-Latn-RS" sz="5100" dirty="0"/>
              <a:t>Ukoliko varijablu koristimo u funkciji pre nego što je deklarišemo, varijabla ima vrednost </a:t>
            </a:r>
            <a:r>
              <a:rPr lang="sr-Latn-R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</a:t>
            </a:r>
          </a:p>
          <a:p>
            <a:r>
              <a:rPr lang="sr-Latn-RS" sz="5100" b="1" dirty="0">
                <a:latin typeface="+mj-lt"/>
                <a:cs typeface="Courier New" panose="02070309020205020404" pitchFamily="49" charset="0"/>
              </a:rPr>
              <a:t>Hoisting</a:t>
            </a:r>
          </a:p>
          <a:p>
            <a:pPr marL="0" indent="0">
              <a:buNone/>
            </a:pPr>
            <a:endParaRPr lang="sr-Latn-RS" sz="5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var f 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...	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var x;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x = 5;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5100" dirty="0"/>
              <a:t>Isto što 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var f1 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var x = undefined;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x = 5;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5100" dirty="0">
                <a:cs typeface="Courier New" panose="02070309020205020404" pitchFamily="49" charset="0"/>
              </a:rPr>
              <a:t>Zgodno je varijable definisati na samom početku funkcije</a:t>
            </a:r>
            <a:endParaRPr lang="sr-Latn-R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3600" dirty="0"/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6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Funkcije u JavaScriptu mogu se kreirati na dva načina: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Deklaracijom funkcije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Funkcijskim izrazom</a:t>
            </a:r>
          </a:p>
        </p:txBody>
      </p:sp>
    </p:spTree>
    <p:extLst>
      <p:ext uri="{BB962C8B-B14F-4D97-AF65-F5344CB8AC3E}">
        <p14:creationId xmlns:p14="http://schemas.microsoft.com/office/powerpoint/2010/main" val="1694898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Unutrašnja funkcija ima pristup varijablama i parametrima spoljašnje funkcije, osim parametara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/>
              <a:t> 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Čak i kada je spoljašnja funkcija prestala da se izvršava</a:t>
            </a:r>
          </a:p>
          <a:p>
            <a:r>
              <a:rPr lang="sr-Latn-RS" b="1" dirty="0">
                <a:cs typeface="Courier New" panose="02070309020205020404" pitchFamily="49" charset="0"/>
              </a:rPr>
              <a:t>Funkcija ima pristup kontekstu u kom je kreirana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51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Closure </a:t>
            </a:r>
            <a:r>
              <a:rPr lang="sr-Latn-RS"/>
              <a:t>i privatna </a:t>
            </a:r>
            <a:r>
              <a:rPr lang="sr-Latn-RS" dirty="0"/>
              <a:t>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 = 0;</a:t>
            </a: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{</a:t>
            </a: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increment: function(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 +=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'number' ?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1;</a:t>
            </a: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value;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myObject.increment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);//undefined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myObject.getValue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41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/>
              <a:t>Ukoliko je varijabla deklarisana</a:t>
            </a:r>
            <a:r>
              <a:rPr lang="en-GB" dirty="0"/>
              <a:t> </a:t>
            </a:r>
            <a:r>
              <a:rPr lang="sr-Latn-RS" dirty="0"/>
              <a:t>(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var x</a:t>
            </a:r>
            <a:r>
              <a:rPr lang="sr-Latn-RS" dirty="0"/>
              <a:t>) u funkciji, koristimo tu varijablu</a:t>
            </a:r>
          </a:p>
          <a:p>
            <a:r>
              <a:rPr lang="sr-Latn-RS" dirty="0"/>
              <a:t>Ukoliko nije, tražimo je u spoljašnjoj funkciji</a:t>
            </a:r>
          </a:p>
          <a:p>
            <a:r>
              <a:rPr lang="sr-Latn-RS" dirty="0"/>
              <a:t>Ukoliko nije defnisana ni u spoljašnjoj funkciji, tražimo je u spoljašnjoj funkciji za spoljašnju funkciju</a:t>
            </a:r>
          </a:p>
          <a:p>
            <a:r>
              <a:rPr lang="sr-Latn-RS" dirty="0"/>
              <a:t>...</a:t>
            </a:r>
          </a:p>
          <a:p>
            <a:r>
              <a:rPr lang="sr-Latn-RS" b="1" dirty="0"/>
              <a:t>Sve dok ne dođemo do globalnog opsega!</a:t>
            </a:r>
          </a:p>
          <a:p>
            <a:r>
              <a:rPr lang="sr-Latn-RS" dirty="0"/>
              <a:t>Ukoliko zaboravimo da deklarišemo varijablu, ili ćemo pristupiti </a:t>
            </a:r>
            <a:r>
              <a:rPr lang="sr-Latn-RS" b="1" dirty="0"/>
              <a:t>varijabli koja se isto zove u spoljašnjoj funkciji</a:t>
            </a:r>
            <a:r>
              <a:rPr lang="sr-Latn-RS" dirty="0"/>
              <a:t> ili ćemo </a:t>
            </a:r>
            <a:r>
              <a:rPr lang="sr-Latn-RS" b="1" dirty="0"/>
              <a:t>napraviti globalnu varijablu</a:t>
            </a:r>
            <a:r>
              <a:rPr lang="sr-Latn-R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896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sz="4500" dirty="0">
                <a:cs typeface="Courier New" panose="02070309020205020404" pitchFamily="49" charset="0"/>
              </a:rPr>
              <a:t>Izvršni kod koji se kao argument prosleđuje drugom izvršnom kodu</a:t>
            </a:r>
          </a:p>
          <a:p>
            <a:r>
              <a:rPr lang="sr-Latn-RS" sz="4500" dirty="0">
                <a:cs typeface="Courier New" panose="02070309020205020404" pitchFamily="49" charset="0"/>
              </a:rPr>
              <a:t>Funkcija kao argument funkcije</a:t>
            </a:r>
          </a:p>
          <a:p>
            <a:endParaRPr lang="sr-Latn-R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mySandwich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(param1, param2,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alert('Started eating my sandwich.\n\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has: ' + param1 + ', ' + param2);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mySandwich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('ham', 'cheese',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alert('Finished eating my sandwich.');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4500" dirty="0">
                <a:cs typeface="Courier New" panose="02070309020205020404" pitchFamily="49" charset="0"/>
              </a:rPr>
              <a:t>Često korišćen šablon u JavaScript-u (jQuery)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739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Objekt koji ima interfejs ali skriva implementaciju</a:t>
            </a:r>
          </a:p>
          <a:p>
            <a:r>
              <a:rPr lang="sr-Latn-RS" dirty="0"/>
              <a:t>U JavaScriptu se implementira pomoću funkcija i closure</a:t>
            </a:r>
          </a:p>
          <a:p>
            <a:pPr lvl="1"/>
            <a:r>
              <a:rPr lang="sr-Latn-RS" dirty="0"/>
              <a:t>Funkcija koja: </a:t>
            </a:r>
          </a:p>
          <a:p>
            <a:pPr lvl="2"/>
            <a:r>
              <a:rPr lang="sr-Latn-RS" dirty="0"/>
              <a:t>Definiše privatne varijable i funkcije</a:t>
            </a:r>
          </a:p>
          <a:p>
            <a:pPr lvl="2"/>
            <a:r>
              <a:rPr lang="sr-Latn-RS" dirty="0"/>
              <a:t>Definiše privilegovane funkcije koje kroz closure imaju pristup privatnim funkcijama i varijablama</a:t>
            </a:r>
          </a:p>
          <a:p>
            <a:pPr lvl="2"/>
            <a:r>
              <a:rPr lang="sr-Latn-RS" dirty="0"/>
              <a:t>Vraća objekat koji ima privilegovane funkcije</a:t>
            </a:r>
          </a:p>
          <a:p>
            <a:r>
              <a:rPr lang="sr-Latn-RS" dirty="0"/>
              <a:t>Značajno smanjuje potrebu za globalnim varijablama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42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counterMaker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: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+=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current;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counterMaker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73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Kaskada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Metoda često samo menja objekat</a:t>
            </a:r>
          </a:p>
          <a:p>
            <a:r>
              <a:rPr lang="sr-Latn-RS" dirty="0"/>
              <a:t>Nema eksplicitni return</a:t>
            </a:r>
          </a:p>
          <a:p>
            <a:r>
              <a:rPr lang="sr-Latn-RS" dirty="0"/>
              <a:t>Možemo da stavimo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</a:p>
          <a:p>
            <a:r>
              <a:rPr lang="sr-Latn-RS" dirty="0"/>
              <a:t>I da ulančamo pozive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851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Kaskada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calculator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 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add: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subtract: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-= 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(5).add(7).subtract(10);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3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Memoizacija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Funkcija može da čuva svoje ranije vrednosti da bi pojednostavili računanje</a:t>
            </a:r>
          </a:p>
          <a:p>
            <a:r>
              <a:rPr lang="sr-Latn-RS" dirty="0"/>
              <a:t>Na primer, kada računamo Fibonačijeve brojeve, možemo da sačuvamo ranije vrednosti da bismo izbegli nepotrebno rekurzivno ponovno računanje</a:t>
            </a:r>
          </a:p>
          <a:p>
            <a:r>
              <a:rPr lang="sr-Latn-RS" b="1" dirty="0"/>
              <a:t>Keširanje povratnih vrednosti determinističke funkcije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14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Fibonačijevi brojevi bez memoizacije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(n) {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 &lt; 2 ? n :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fibonacci(n - 1)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fibonacci(n - 2)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>
                <a:cs typeface="Courier New" panose="02070309020205020404" pitchFamily="49" charset="0"/>
              </a:rPr>
              <a:t>Za svaki ranije izračunat broj ponovo se ulazi u rekurzivno računanje</a:t>
            </a:r>
          </a:p>
          <a:p>
            <a:r>
              <a:rPr lang="sr-Latn-RS" sz="2400" dirty="0">
                <a:cs typeface="Courier New" panose="02070309020205020404" pitchFamily="49" charset="0"/>
              </a:rPr>
              <a:t>Neefikasno</a:t>
            </a: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7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Deklaracija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Deklaracija funkcije definiše imenovanu funkciju (varijablu kojoj je dodeljena funkcija kao objekat) bez potrebe da se radi eksplicitna dodela vrednosti varijabli</a:t>
            </a:r>
          </a:p>
          <a:p>
            <a:r>
              <a:rPr lang="sr-Latn-RS" dirty="0"/>
              <a:t>Ne bi je trebalo definisati u uslovnom bloku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if (false){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f(){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console.log('!!!');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VM1274:1 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 is not a function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69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Fibonačijevi brojevi sa memoizacijom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(function()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memo = [0, 1]; 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fib = function(n)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memo[n];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!== 'number'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    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fib(n - 1) + fib(n - 2);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memo[n] = result;   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result; 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fib;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</a:p>
        </p:txBody>
      </p:sp>
    </p:spTree>
    <p:extLst>
      <p:ext uri="{BB962C8B-B14F-4D97-AF65-F5344CB8AC3E}">
        <p14:creationId xmlns:p14="http://schemas.microsoft.com/office/powerpoint/2010/main" val="4004334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Aplikacija funkcije i parcijalna aplikacija funkcije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Aplikacija funkcije</a:t>
            </a:r>
            <a:r>
              <a:rPr lang="en-GB" b="1" dirty="0"/>
              <a:t>:</a:t>
            </a:r>
            <a:r>
              <a:rPr lang="en-GB" dirty="0"/>
              <a:t> </a:t>
            </a:r>
            <a:r>
              <a:rPr lang="sr-Latn-RS" dirty="0"/>
              <a:t>proces primene funkcije na argumente poziva funkcije koji za cilj ima da produkuje povratnu vrednost funkcije.</a:t>
            </a:r>
          </a:p>
          <a:p>
            <a:r>
              <a:rPr lang="sr-Latn-RS" b="1" dirty="0"/>
              <a:t>Parcijalna aplikacija</a:t>
            </a:r>
            <a:r>
              <a:rPr lang="sr-Latn-RS" dirty="0"/>
              <a:t>: primena funkcije na </a:t>
            </a:r>
            <a:r>
              <a:rPr lang="sr-Latn-RS" b="1" dirty="0"/>
              <a:t>neke</a:t>
            </a:r>
            <a:r>
              <a:rPr lang="sr-Latn-RS" dirty="0"/>
              <a:t> od argumenata. Parcijalna aplikacija ne rezultuje povratnom vrednošću funkcije nego novom funkcijom u kojoj su neki od parametara fiksirani.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209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Parcijalna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b){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+ b;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add(1, n);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>
                <a:latin typeface="+mj-lt"/>
                <a:cs typeface="Courier New" panose="02070309020205020404" pitchFamily="49" charset="0"/>
              </a:rPr>
              <a:t>Komentar: funkcija inc je specijalni slučaj funkcije add u kome se radi dodavanje broja 1.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9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bind metoda i parcijalna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Poziv bind metode vraća funkciju sa postavljenim prosleđenim argumentima</a:t>
            </a:r>
          </a:p>
          <a:p>
            <a:r>
              <a:rPr lang="sr-Latn-RS" dirty="0"/>
              <a:t>Prvi argument je this objekat, argumenti koji slede su argumenti pozvane funkcije</a:t>
            </a:r>
          </a:p>
          <a:p>
            <a:r>
              <a:rPr lang="sr-Latn-RS" dirty="0"/>
              <a:t>Slično kao apply, samo što apply vraća vrednost, a bind vraća funkciju</a:t>
            </a:r>
          </a:p>
          <a:p>
            <a:r>
              <a:rPr lang="sr-Latn-RS" dirty="0"/>
              <a:t>Pogodno za parcijalnu aplikaciju funkcije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05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Bind i parcijalna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b)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+ b;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add.bind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(null, 1);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63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/>
              <a:t>Nazvano po logičaru Haskel Kariju</a:t>
            </a:r>
          </a:p>
          <a:p>
            <a:r>
              <a:rPr lang="sr-Latn-RS" dirty="0"/>
              <a:t>Prevođenje primene funkcije koja prima više parametara u primenu serije funkcije od kojih svaka prima po jedan parametar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log(status, context, message)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/>
              <a:t>Se prevodi u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log(status)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function(context)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function(message)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// logging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kod ide ovde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821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Currying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Prednost je u tome što ne moramo da eksplicitno radimo parcijalnu aplikaciju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info = log('info');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info('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-context')('message');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log('other level')('some context')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 message');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dbInfo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info('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dbInfo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('something happened');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cs typeface="Courier New" panose="02070309020205020404" pitchFamily="49" charset="0"/>
              </a:rPr>
              <a:t>Biblioteke kao što je lodash sintaktički pojednostavljuju carrying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15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Carrying vs parcijalna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Kako bismo postigli currying da imamo funkciju sa varijabilnim brojm parametara?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26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Deklaracija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Funkcijska varijabla je dostupna u svom opsegu i opsegu svog roditelja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factorial(x){  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if(x &lt;= 1) return 1;  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factorial(x-1)*x;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factorial(5)</a:t>
            </a:r>
          </a:p>
        </p:txBody>
      </p:sp>
    </p:spTree>
    <p:extLst>
      <p:ext uri="{BB962C8B-B14F-4D97-AF65-F5344CB8AC3E}">
        <p14:creationId xmlns:p14="http://schemas.microsoft.com/office/powerpoint/2010/main" val="53400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Funkcijski izraz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Funkcijskim izrazom funkcija se definiše kao deo većeg sintaktičkog konstrukta, tipično dodele vrednosti varijabli</a:t>
            </a:r>
          </a:p>
          <a:p>
            <a:r>
              <a:rPr lang="sr-Latn-RS" dirty="0"/>
              <a:t>Ovako definisane funkcije mogu da budu </a:t>
            </a:r>
            <a:r>
              <a:rPr lang="sr-Latn-RS" i="1" dirty="0"/>
              <a:t>imenovane</a:t>
            </a:r>
            <a:r>
              <a:rPr lang="sr-Latn-RS" dirty="0"/>
              <a:t> i </a:t>
            </a:r>
            <a:r>
              <a:rPr lang="sr-Latn-RS" i="1" dirty="0"/>
              <a:t>neimenovane</a:t>
            </a:r>
          </a:p>
          <a:p>
            <a:r>
              <a:rPr lang="sr-Latn-RS" dirty="0"/>
              <a:t>Ne smeju početi rezervisanom rečju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39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Funkcijski izraz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function()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3;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function bar()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3;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base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77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Neposredni poziv funkcijskog izraza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Česta praksa je da se funkcija istovremeno i definiše i pozove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alert("hello!");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r-Latn-RS" dirty="0"/>
              <a:t>Ovakav pristup se zove neposredni poziv funkcijskog izraza (immediately-invoked function expression, IIFE)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97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Deklaracija funkcije vs funkcijski izraz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/>
              <a:t>Prilikom deklaracije funkcije deklaracija funkcijske varijable </a:t>
            </a:r>
            <a:r>
              <a:rPr lang="sr-Latn-RS" b="1" dirty="0"/>
              <a:t>i dodela vrednosti toj varijabli se hoistuje</a:t>
            </a:r>
            <a:r>
              <a:rPr lang="sr-Latn-RS" dirty="0"/>
              <a:t>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f();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f(){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console.log('!!!');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</a:p>
          <a:p>
            <a:r>
              <a:rPr lang="sr-Latn-RS" dirty="0"/>
              <a:t>Prilikom dodele vrednosti varijabli funkcijskog izraza, hoistuje se deklaracija varijable sa dodelom vrednosti undefined.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g();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 = function(){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g is not a function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88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2561</Words>
  <Application>Microsoft Office PowerPoint</Application>
  <PresentationFormat>On-screen Show (4:3)</PresentationFormat>
  <Paragraphs>423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Courier New</vt:lpstr>
      <vt:lpstr>Office Theme</vt:lpstr>
      <vt:lpstr>JavaScript Funkcije</vt:lpstr>
      <vt:lpstr>First class funkicje</vt:lpstr>
      <vt:lpstr>Kreiranje funkcije</vt:lpstr>
      <vt:lpstr>Deklaracija funkcije</vt:lpstr>
      <vt:lpstr>Deklaracija funkcije</vt:lpstr>
      <vt:lpstr>Funkcijski izraz</vt:lpstr>
      <vt:lpstr>Funkcijski izraz</vt:lpstr>
      <vt:lpstr>Neposredni poziv funkcijskog izraza</vt:lpstr>
      <vt:lpstr>Deklaracija funkcije vs funkcijski izraz</vt:lpstr>
      <vt:lpstr>Deklaracija funkcije vs funkcijski izraz</vt:lpstr>
      <vt:lpstr>Closure</vt:lpstr>
      <vt:lpstr>Pozivi funkcija</vt:lpstr>
      <vt:lpstr>Pozivi funkcija</vt:lpstr>
      <vt:lpstr>Metode</vt:lpstr>
      <vt:lpstr>Funkcije (u užem smislu reči)</vt:lpstr>
      <vt:lpstr>Helper funkcije i this objekat</vt:lpstr>
      <vt:lpstr>Konstruktor</vt:lpstr>
      <vt:lpstr>Konstruktor</vt:lpstr>
      <vt:lpstr>Apply</vt:lpstr>
      <vt:lpstr>Apply i  monkey patching</vt:lpstr>
      <vt:lpstr>Apply i  monkey patching</vt:lpstr>
      <vt:lpstr>Arguments parametar</vt:lpstr>
      <vt:lpstr>Arguments parametar</vt:lpstr>
      <vt:lpstr>Izuzeci</vt:lpstr>
      <vt:lpstr>Izuzeci</vt:lpstr>
      <vt:lpstr>Izmena tipova</vt:lpstr>
      <vt:lpstr>Izmena tipova</vt:lpstr>
      <vt:lpstr>Opseg vidljivosti varijabli</vt:lpstr>
      <vt:lpstr>Opseg vidljivosti varijabli</vt:lpstr>
      <vt:lpstr>Closure</vt:lpstr>
      <vt:lpstr>Closure i privatna svojstva</vt:lpstr>
      <vt:lpstr>Opseg vidljivosti varijabli</vt:lpstr>
      <vt:lpstr>Callback</vt:lpstr>
      <vt:lpstr>Moduli</vt:lpstr>
      <vt:lpstr>Moduli</vt:lpstr>
      <vt:lpstr>Kaskada</vt:lpstr>
      <vt:lpstr>Kaskada</vt:lpstr>
      <vt:lpstr>Memoizacija</vt:lpstr>
      <vt:lpstr>Fibonačijevi brojevi bez memoizacije</vt:lpstr>
      <vt:lpstr>Fibonačijevi brojevi sa memoizacijom</vt:lpstr>
      <vt:lpstr>Aplikacija funkcije i parcijalna aplikacija funkcije</vt:lpstr>
      <vt:lpstr>Parcijalna aplikacija</vt:lpstr>
      <vt:lpstr>bind metoda i parcijalna aplikacija</vt:lpstr>
      <vt:lpstr>Bind i parcijalna aplikacija</vt:lpstr>
      <vt:lpstr>Currying</vt:lpstr>
      <vt:lpstr>Currying</vt:lpstr>
      <vt:lpstr>Carrying vs parcijalna aplikacija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 Segedinac</cp:lastModifiedBy>
  <cp:revision>200</cp:revision>
  <dcterms:created xsi:type="dcterms:W3CDTF">2006-08-16T00:00:00Z</dcterms:created>
  <dcterms:modified xsi:type="dcterms:W3CDTF">2020-10-27T11:49:21Z</dcterms:modified>
</cp:coreProperties>
</file>