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ES6</a:t>
            </a:r>
            <a:r>
              <a:rPr lang="sr-Latn-RS" dirty="0"/>
              <a:t> i 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2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Deklaracija varijable u for petlji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2103437"/>
            <a:ext cx="419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funcs = [];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 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funcs.push( function(){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 'let: ', i 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funcs[3](); // 3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2027237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funcs.push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function(){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[3](); //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46482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3929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let i for petlja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Let u zaglavlju for petlje ne deklariše jednu varijablu za celu for petlju, već po jednu varijablu za svaku iteraciju for ptelje</a:t>
            </a:r>
          </a:p>
          <a:p>
            <a:r>
              <a:rPr lang="sr-Latn-RS" dirty="0"/>
              <a:t>Kako bi izgledao transpajlirani kod?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49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Konstante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Blokovska varijabla za koju nije dozvoljena promena vrednosti</a:t>
            </a:r>
          </a:p>
          <a:p>
            <a:r>
              <a:rPr lang="sr-Latn-RS" dirty="0"/>
              <a:t>Ako je mutabilna, moguće je menjati je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[1,2,3];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( 4 );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a );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// [1,2,3,4]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42;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96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Spread/rest operator 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se koristi ispred niza, „proširi“ niz na njegove vrednosti</a:t>
            </a:r>
          </a:p>
          <a:p>
            <a:r>
              <a:rPr lang="sr-Latn-RS" dirty="0"/>
              <a:t>Kada se koristi ispred vrednosti koje nisu niz, okupi ih u niz</a:t>
            </a:r>
          </a:p>
          <a:p>
            <a:endParaRPr lang="sr-Latn-RS" dirty="0"/>
          </a:p>
          <a:p>
            <a:r>
              <a:rPr lang="sr-Latn-RS" dirty="0"/>
              <a:t>Primer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62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Default vrednosti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ES6 moguće je zadati default vrednosti parametara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foo(x = 11, y = 31) {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x + y 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54102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809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Destrukuturiranje (strukturirana dodela vrednost)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Zadavanje paterna za destrukturiranje vrednosti koja se dodeljuje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a,b,c</a:t>
            </a:r>
            <a:r>
              <a:rPr lang="en-GB" dirty="0"/>
              <a:t>]</a:t>
            </a:r>
            <a:r>
              <a:rPr lang="sr-Latn-RS" dirty="0"/>
              <a:t> znači da će se vrednosti niza dodeliti varijablama a, b i c</a:t>
            </a:r>
          </a:p>
          <a:p>
            <a:pPr lvl="1"/>
            <a:r>
              <a:rPr lang="en-GB" dirty="0"/>
              <a:t>{ x: x, y: y, z: z }</a:t>
            </a:r>
            <a:r>
              <a:rPr lang="sr-Latn-RS" dirty="0"/>
              <a:t> znači da će se vrednosti atributa x,y i z dodeliti varijablama x, y i z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6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57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Dodela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Ako se naziv atributa u objektu koji se destruiše poklapa sa nazivom varijable kojoj se dodeljuje vrednost, dovoljno je da navedemo samo jedan naziv</a:t>
            </a:r>
          </a:p>
          <a:p>
            <a:pPr marL="0" indent="0">
              <a:buNone/>
            </a:pP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x, y, z } = bar();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x, y, z );</a:t>
            </a:r>
          </a:p>
        </p:txBody>
      </p:sp>
    </p:spTree>
    <p:extLst>
      <p:ext uri="{BB962C8B-B14F-4D97-AF65-F5344CB8AC3E}">
        <p14:creationId xmlns:p14="http://schemas.microsoft.com/office/powerpoint/2010/main" val="250309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Dodela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Duži zapis omogućuje da se vrednosti iz objekta dodele varijablama čija imena se razlikuju od imena atributa u objektu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x: bam, y: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z: bap } = bar();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bam,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bap );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4 5 6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x, y, z ); </a:t>
            </a:r>
            <a:r>
              <a:rPr lang="es-E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2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Delimična dodela destrukturiranjem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Prilikom dodele destrutkturiranjem ne moraju sve vrednosti da se dodele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[,,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foo();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w, z } = bar();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c, z ); // 3 6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d, w ); // undefined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Spread/rest i destrukturiranje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Operator ... može da se koristi i u kombinaciji sa destrutkuriranjem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[2,3,4];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[b, ...c] = a;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b, c ); // 2 [3,4]</a:t>
            </a:r>
          </a:p>
        </p:txBody>
      </p:sp>
    </p:spTree>
    <p:extLst>
      <p:ext uri="{BB962C8B-B14F-4D97-AF65-F5344CB8AC3E}">
        <p14:creationId xmlns:p14="http://schemas.microsoft.com/office/powerpoint/2010/main" val="428679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lansegedinac\Downloads\venn-es5-es6-type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88866" cy="46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9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Destrukturiranje i default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Prilikom dodele destrukturiranjem moguće je postaviti default vrednosti</a:t>
            </a:r>
          </a:p>
          <a:p>
            <a:pPr marL="0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a = 3, b = 6, c = 9, d = 12 ] =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x = 5, y = 10, z = 15, w:WW = 20 } = bar();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a, b, c, d ); // 1 2 3 12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x, y, z, WW ); // 4 5 6 20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9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Destrukturiranje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6700" dirty="0"/>
              <a:t>Parametri funkcije u JavaScriptu su lokalne varijable kojima se dodeljuje vrednost argumenata</a:t>
            </a:r>
          </a:p>
          <a:p>
            <a:pPr lvl="1"/>
            <a:r>
              <a:rPr lang="sr-Latn-RS" sz="5900" dirty="0"/>
              <a:t>Parametri funkcije mogu da se destrukturiraju</a:t>
            </a:r>
          </a:p>
          <a:p>
            <a:pPr lvl="1"/>
            <a:endParaRPr lang="sr-Latn-RS" dirty="0"/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f1( [ x, y ] ) {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x, y );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f1( [ 1, 2 ] ); // 1 2</a:t>
            </a:r>
          </a:p>
          <a:p>
            <a:pPr marL="57150" indent="0">
              <a:buNone/>
            </a:pP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f2( { x, y } ) {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x, y );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f2( { y: 1, x: 2 } ); // 2 1</a:t>
            </a:r>
          </a:p>
        </p:txBody>
      </p:sp>
    </p:spTree>
    <p:extLst>
      <p:ext uri="{BB962C8B-B14F-4D97-AF65-F5344CB8AC3E}">
        <p14:creationId xmlns:p14="http://schemas.microsoft.com/office/powerpoint/2010/main" val="265802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Koncizna svojstva i metode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/>
              <a:t>Ukoliko se svojstva zovu isto kao i varijable koje im se dodeljuju, nije ih potrebno posebno imenovati</a:t>
            </a:r>
          </a:p>
          <a:p>
            <a:r>
              <a:rPr lang="sr-Latn-RS" dirty="0"/>
              <a:t>Ukoliko se svojstvu dodeljuje funkcije, nije potrebno eksplicitno navesti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Ovako kreiana funckija je neimanovana!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1, y = 2,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=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y,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show(){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console.log('x:',this.x,',y:',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7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332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Template literali</a:t>
            </a:r>
            <a:br>
              <a:rPr lang="sr-Latn-RS" dirty="0"/>
            </a:br>
            <a:r>
              <a:rPr lang="sr-Latn-RS" dirty="0"/>
              <a:t>(interpolirani string literali)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Moguće je interpolirati stringove vrednostima izraza (primer 8)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upper(s)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who = "reader"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text =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vitae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${upper( 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consequat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porttitor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)}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porttitor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euismod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magna.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Etiam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turpis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dignissim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varius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hendrerit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fringilla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risus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pretium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Suspendisse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ultrices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`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text 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8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1808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Arrow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=&gt; </a:t>
            </a:r>
            <a:r>
              <a:rPr lang="sr-Latn-RS" dirty="0"/>
              <a:t>omogućuje leksički binding za </a:t>
            </a:r>
            <a:r>
              <a:rPr lang="en-GB" dirty="0"/>
              <a:t>this, arguments </a:t>
            </a:r>
            <a:r>
              <a:rPr lang="sr-Latn-RS" dirty="0"/>
              <a:t>i</a:t>
            </a:r>
            <a:r>
              <a:rPr lang="en-GB" dirty="0"/>
              <a:t> super</a:t>
            </a:r>
            <a:endParaRPr lang="sr-Latn-RS" dirty="0"/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=&gt; x + y;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Varijabli foo dodeljena je anonimna funkcija koja primi dva parametra i vrati njihov zbir</a:t>
            </a:r>
          </a:p>
          <a:p>
            <a:r>
              <a:rPr lang="sr-Latn-RS" dirty="0"/>
              <a:t>Ukoliko je jednolinijska, ne moramo da telo obuhvatimo u {} i ne moramo da pišemo eksplictno return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9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0303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 ... of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/>
              <a:t>Prolazak kroz </a:t>
            </a:r>
            <a:r>
              <a:rPr lang="sr-Latn-RS" b="1" dirty="0"/>
              <a:t>vrednosti</a:t>
            </a:r>
          </a:p>
          <a:p>
            <a:r>
              <a:rPr lang="sr-Latn-RS" dirty="0"/>
              <a:t>for ... in je prolazak kroz ključeve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["a","b","c","d","e"];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// 0 1 2 3 4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of a)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// "a" "b" "c" "d" "e"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Simboli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ES6 uvodi novi primitivni tip: Symbol</a:t>
            </a:r>
          </a:p>
          <a:p>
            <a:r>
              <a:rPr lang="sr-Latn-RS" dirty="0"/>
              <a:t>Služi za reprezentovanje jedinstvenih identifikatora najčešće u kombinaciji sa konstantama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MY_KEY = Symbol();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FOO = Symbol();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[MY_KEY]: 123,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[FOO]()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'bar';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[MY_KEY]);//123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[FOO]());//bar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10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333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Implementiraju sledeće metode:</a:t>
            </a:r>
          </a:p>
          <a:p>
            <a:pPr lvl="1"/>
            <a:r>
              <a:rPr lang="en-GB" dirty="0"/>
              <a:t>next() </a:t>
            </a:r>
            <a:r>
              <a:rPr lang="sr-Latn-RS" dirty="0"/>
              <a:t>– obavezna, preuzimanje sledeće vrednosti</a:t>
            </a:r>
          </a:p>
          <a:p>
            <a:pPr lvl="1"/>
            <a:r>
              <a:rPr lang="en-GB" dirty="0"/>
              <a:t>return() </a:t>
            </a:r>
            <a:r>
              <a:rPr lang="sr-Latn-RS" dirty="0"/>
              <a:t>– opciona, preuzimanje trenutne vrednosti</a:t>
            </a:r>
            <a:endParaRPr lang="en-GB" dirty="0"/>
          </a:p>
          <a:p>
            <a:pPr lvl="1"/>
            <a:r>
              <a:rPr lang="en-GB" dirty="0"/>
              <a:t>throw() </a:t>
            </a:r>
            <a:r>
              <a:rPr lang="sr-Latn-RS" dirty="0"/>
              <a:t>– opciona, izazivanje greške uz vraćanje trenutne vrednosti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11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6674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Funkcije čije izvršavanje može da se pauzira i da se kasnije nastavi</a:t>
            </a:r>
          </a:p>
          <a:p>
            <a:r>
              <a:rPr lang="sr-Latn-RS" dirty="0"/>
              <a:t>Ciklus pauziranja/nastavljanja omogućuje dvosmernu razmenu poruka</a:t>
            </a:r>
          </a:p>
          <a:p>
            <a:pPr lvl="1"/>
            <a:r>
              <a:rPr lang="sr-Latn-RS" dirty="0"/>
              <a:t>Generator može da vrati vrednost u toku svog izvršavanja</a:t>
            </a:r>
          </a:p>
          <a:p>
            <a:pPr lvl="1"/>
            <a:r>
              <a:rPr lang="sr-Latn-RS" dirty="0"/>
              <a:t>Kod koji poziva generator može generatoru da prosledi vrednost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86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Sintaksa generatora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*foo() {</a:t>
            </a:r>
          </a:p>
          <a:p>
            <a:pPr marL="0" indent="0">
              <a:buNone/>
            </a:pPr>
            <a:r>
              <a:rPr lang="sr-Latn-RS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// 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it = foo();</a:t>
            </a:r>
          </a:p>
          <a:p>
            <a:r>
              <a:rPr lang="sr-Latn-RS" dirty="0">
                <a:cs typeface="Courier New" panose="02070309020205020404" pitchFamily="49" charset="0"/>
              </a:rPr>
              <a:t>Poziv generatora vraća iterator pomoću koga možemo da se „krećemo“ kroz vrednosti generatora</a:t>
            </a:r>
          </a:p>
        </p:txBody>
      </p:sp>
    </p:spTree>
    <p:extLst>
      <p:ext uri="{BB962C8B-B14F-4D97-AF65-F5344CB8AC3E}">
        <p14:creationId xmlns:p14="http://schemas.microsoft.com/office/powerpoint/2010/main" val="34043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2103935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Pauziranje generatora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100" dirty="0"/>
              <a:t>Pomoću operatora </a:t>
            </a:r>
            <a:r>
              <a:rPr lang="sr-Latn-RS" sz="5100" b="1" dirty="0"/>
              <a:t>yield</a:t>
            </a:r>
            <a:r>
              <a:rPr lang="sr-Latn-RS" sz="5100" dirty="0"/>
              <a:t> zaustavljamo izvršavanje funkcije, vraćamo vrednost i primamo vrednost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*foo()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yield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x:',x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it = foo();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v:',v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12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69151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yield *</a:t>
            </a:r>
            <a:r>
              <a:rPr lang="sr-Latn-RS" dirty="0"/>
              <a:t> (delegiranje)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 </a:t>
            </a:r>
            <a:r>
              <a:rPr lang="en-GB" dirty="0"/>
              <a:t>yield *</a:t>
            </a:r>
            <a:r>
              <a:rPr lang="sr-Latn-RS" dirty="0"/>
              <a:t> iterator</a:t>
            </a:r>
          </a:p>
          <a:p>
            <a:pPr lvl="1"/>
            <a:r>
              <a:rPr lang="sr-Latn-RS" dirty="0"/>
              <a:t>Prenosi svoje generisanje next() vrednosti na iterator</a:t>
            </a:r>
          </a:p>
          <a:p>
            <a:pPr lvl="1"/>
            <a:r>
              <a:rPr lang="sr-Latn-RS" dirty="0"/>
              <a:t>Vraća dok se iterator na potroši</a:t>
            </a:r>
          </a:p>
          <a:p>
            <a:pPr lvl="1"/>
            <a:endParaRPr lang="sr-Latn-RS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*bar()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yield *[1,2,3];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47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Namena generatora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Produkovanje serije vrednosti kr</a:t>
            </a:r>
            <a:r>
              <a:rPr lang="en-GB" dirty="0"/>
              <a:t>o</a:t>
            </a:r>
            <a:r>
              <a:rPr lang="sr-Latn-RS" dirty="0"/>
              <a:t>z koju možemo da se iteriramo</a:t>
            </a:r>
          </a:p>
          <a:p>
            <a:r>
              <a:rPr lang="sr-Latn-RS" dirty="0"/>
              <a:t>Izvršavanje reda taskova uz mogućnost kontrole „od spolja“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51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sz="4400" dirty="0"/>
              <a:t>Od uvek su bili najvažniji patern za organizaciju koda u JavaScriptu</a:t>
            </a:r>
          </a:p>
          <a:p>
            <a:r>
              <a:rPr lang="sr-Latn-RS" sz="4400" dirty="0"/>
              <a:t>Od uvek su bili pristuni: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Hello(name) {</a:t>
            </a:r>
          </a:p>
          <a:p>
            <a:pPr marL="0" indent="0">
              <a:buNone/>
            </a:pPr>
            <a:r>
              <a:rPr lang="sr-Latn-R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greeting() {</a:t>
            </a:r>
          </a:p>
          <a:p>
            <a:pPr marL="0" indent="0">
              <a:buNone/>
            </a:pPr>
            <a:r>
              <a:rPr lang="sr-Latn-R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"Hello " + name + "!" );</a:t>
            </a:r>
          </a:p>
          <a:p>
            <a:pPr marL="0" indent="0">
              <a:buNone/>
            </a:pPr>
            <a:r>
              <a:rPr lang="sr-Latn-R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2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public API</a:t>
            </a:r>
          </a:p>
          <a:p>
            <a:pPr marL="0" indent="0">
              <a:buNone/>
            </a:pPr>
            <a:r>
              <a:rPr lang="sr-Latn-R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return {</a:t>
            </a:r>
          </a:p>
          <a:p>
            <a:pPr marL="0" indent="0">
              <a:buNone/>
            </a:pPr>
            <a:r>
              <a:rPr lang="sr-Latn-R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greeting: greeting</a:t>
            </a:r>
          </a:p>
          <a:p>
            <a:pPr marL="0" indent="0">
              <a:buNone/>
            </a:pPr>
            <a:r>
              <a:rPr lang="sr-Latn-R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me = Hello( "Kyle" );</a:t>
            </a:r>
          </a:p>
          <a:p>
            <a:pPr marL="0" indent="0"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me.greeting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84060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 u ES6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Jedan modul - jedan fajl </a:t>
            </a:r>
          </a:p>
          <a:p>
            <a:pPr lvl="1"/>
            <a:r>
              <a:rPr lang="sr-Latn-RS" dirty="0"/>
              <a:t>Čak i kada pravimo aplikaciju koja se izvršava u browseru svaki modul mora da bude u zasebnom fajlu</a:t>
            </a:r>
          </a:p>
          <a:p>
            <a:pPr lvl="1"/>
            <a:r>
              <a:rPr lang="sr-Latn-RS" dirty="0"/>
              <a:t>HTTP2 bi trebalo da reši problem učitavanja velikog broja fajlova jer se oslanja na stalnu socket konekciju</a:t>
            </a:r>
          </a:p>
          <a:p>
            <a:r>
              <a:rPr lang="sr-Latn-RS" dirty="0"/>
              <a:t>API modula je statički</a:t>
            </a:r>
          </a:p>
          <a:p>
            <a:pPr lvl="1"/>
            <a:r>
              <a:rPr lang="sr-Latn-RS" dirty="0"/>
              <a:t>Statički se odredi šta će biti eksportovano iz modula i to ne može kasnije da se promeni</a:t>
            </a:r>
          </a:p>
          <a:p>
            <a:r>
              <a:rPr lang="sr-Latn-RS" dirty="0"/>
              <a:t>Moduli su singleton objekti</a:t>
            </a:r>
          </a:p>
          <a:p>
            <a:pPr lvl="1"/>
            <a:r>
              <a:rPr lang="sr-Latn-RS" dirty="0"/>
              <a:t>Prilikom svakog učitavanja modula dobija se referenca na isti objekat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55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 – imenovani export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pPr marL="0" indent="0">
              <a:buNone/>
            </a:pP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..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awesome = 42;</a:t>
            </a: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 = [1,2,3];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bar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..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awesome = 42;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 = [1,2,3];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foo,awsome,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7714" y="4015581"/>
            <a:ext cx="8697686" cy="253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cs typeface="Courier New" panose="02070309020205020404" pitchFamily="49" charset="0"/>
              </a:rPr>
              <a:t>Sve što nije eksportovano iz modula je privatno</a:t>
            </a:r>
          </a:p>
          <a:p>
            <a:pPr lvl="1"/>
            <a:r>
              <a:rPr lang="sr-Latn-RS" sz="2400" dirty="0">
                <a:cs typeface="Courier New" panose="02070309020205020404" pitchFamily="49" charset="0"/>
              </a:rPr>
              <a:t>Čak i ako se deklariše sa var</a:t>
            </a:r>
          </a:p>
          <a:p>
            <a:pPr lvl="1"/>
            <a:r>
              <a:rPr lang="sr-Latn-RS" sz="2400" dirty="0">
                <a:cs typeface="Courier New" panose="02070309020205020404" pitchFamily="49" charset="0"/>
              </a:rPr>
              <a:t>U modulu ne postoji globalni opseg!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3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Default export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modul ima jedan glavni export, on se eksportuje kao</a:t>
            </a:r>
          </a:p>
          <a:p>
            <a:pPr marL="0" indent="0">
              <a:buNone/>
            </a:pPr>
            <a:endParaRPr lang="sr-Latn-R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foo() { ..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bar() { ..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.. }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>
                <a:solidFill>
                  <a:prstClr val="black"/>
                </a:solidFill>
              </a:rPr>
              <a:t>Kada se koristi defaultni export import je koncizniji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 – import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Imenovanih eksporta:</a:t>
            </a:r>
          </a:p>
          <a:p>
            <a:pPr lvl="1"/>
            <a:r>
              <a:rPr lang="sr-Latn-RS" dirty="0"/>
              <a:t>Dekstrukturiranjem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foo as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theFooFunc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"foo";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Default eksporta:</a:t>
            </a:r>
          </a:p>
          <a:p>
            <a:pPr lvl="1"/>
            <a:r>
              <a:rPr lang="sr-Latn-RS" dirty="0"/>
              <a:t>Direktno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from "foo";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Imp</a:t>
            </a:r>
            <a:r>
              <a:rPr lang="en-US" dirty="0"/>
              <a:t>o</a:t>
            </a:r>
            <a:r>
              <a:rPr lang="sr-Latn-RS" dirty="0"/>
              <a:t>rt čitavog APIja: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as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from "foo";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1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 – primer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cs typeface="Courier New" panose="02070309020205020404" pitchFamily="49" charset="0"/>
              </a:rPr>
              <a:t>Browserifikovanje – nužno zlo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browserify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primer13/primer13-uc.js -o primer13/primer13.js -t 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babelify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13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41236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Prototipska priroda JavaScripta s jedne strane i konstrukti kao što su new, instaceof i </a:t>
            </a:r>
            <a:r>
              <a:rPr lang="sr-Latn-RS"/>
              <a:t>.contructor </a:t>
            </a:r>
            <a:r>
              <a:rPr lang="sr-Latn-RS" dirty="0"/>
              <a:t>s druge pokazuju ambivalentni odnos JavaScript-a prema klasičnom OOP</a:t>
            </a:r>
          </a:p>
          <a:p>
            <a:r>
              <a:rPr lang="sr-Latn-RS" dirty="0"/>
              <a:t>Od ES6 u JavaScriptu je moguće koristiti „klase“</a:t>
            </a:r>
          </a:p>
          <a:p>
            <a:pPr lvl="1"/>
            <a:r>
              <a:rPr lang="sr-Latn-RS" dirty="0"/>
              <a:t>ES6 kod se transpajlira u ES5 koji nema klase, odnosno klase u ES6 su samo sintaktički šećer ...</a:t>
            </a:r>
          </a:p>
          <a:p>
            <a:pPr marL="457200" lvl="1" indent="0">
              <a:buNone/>
            </a:pPr>
            <a:r>
              <a:rPr lang="sr-Latn-RS" dirty="0"/>
              <a:t>– ... što dodatno povećava ambivalenciju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Istorija ES verzija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Rane verzije (ES1 i ES2) nisu bile široko korišćene</a:t>
            </a:r>
          </a:p>
          <a:p>
            <a:r>
              <a:rPr lang="sr-Latn-RS" dirty="0"/>
              <a:t>ES3 je podržan u starijim browser-ima (IE 6-8) i u Android 2.x mobilnim browserima</a:t>
            </a:r>
          </a:p>
          <a:p>
            <a:r>
              <a:rPr lang="sr-Latn-RS" dirty="0"/>
              <a:t>ES4 nikada nije postojao (iz političkih razloga)</a:t>
            </a:r>
          </a:p>
          <a:p>
            <a:r>
              <a:rPr lang="sr-Latn-RS" dirty="0"/>
              <a:t>ES5 je nastao 2009. i finalizovan je u ES5.1 2011. </a:t>
            </a:r>
          </a:p>
          <a:p>
            <a:r>
              <a:rPr lang="sr-Latn-RS" dirty="0"/>
              <a:t>ES6 je bio najavljen za 2013. ali je publikovan 2015.</a:t>
            </a:r>
          </a:p>
          <a:p>
            <a:r>
              <a:rPr lang="sr-Latn-RS" dirty="0"/>
              <a:t>Od </a:t>
            </a:r>
            <a:r>
              <a:rPr lang="en-US"/>
              <a:t>2016</a:t>
            </a:r>
            <a:r>
              <a:rPr lang="sr-Latn-RS"/>
              <a:t> </a:t>
            </a:r>
            <a:r>
              <a:rPr lang="sr-Latn-RS" dirty="0"/>
              <a:t>godine je promenjen način verzioniranja pa se verzija zadaje godinom (ES6 je ES2015, ES7 je ES2016)</a:t>
            </a:r>
          </a:p>
        </p:txBody>
      </p:sp>
    </p:spTree>
    <p:extLst>
      <p:ext uri="{BB962C8B-B14F-4D97-AF65-F5344CB8AC3E}">
        <p14:creationId xmlns:p14="http://schemas.microsoft.com/office/powerpoint/2010/main" val="120880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Rezervisana reč Class identifikuje blok koda čiji sadržaj definiše svojstva prototipa konstruktora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2789237"/>
            <a:ext cx="441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 {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marL="0" indent="0"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2789237"/>
            <a:ext cx="441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marL="0" indent="0"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Foo.prototype.gimmeXY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6999" y="618652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Foo( 5, 15 );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1074" y="5968425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14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33312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Klase i konstruktorske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Klase </a:t>
            </a:r>
            <a:r>
              <a:rPr lang="sr-Latn-RS" b="1" dirty="0"/>
              <a:t>uvek</a:t>
            </a:r>
            <a:r>
              <a:rPr lang="sr-Latn-RS" dirty="0"/>
              <a:t> moraju da se pozivaju sa new</a:t>
            </a:r>
          </a:p>
          <a:p>
            <a:r>
              <a:rPr lang="sr-Latn-RS" dirty="0"/>
              <a:t>Klase se ne hoistuju</a:t>
            </a:r>
          </a:p>
          <a:p>
            <a:pPr lvl="1"/>
            <a:r>
              <a:rPr lang="sr-Latn-RS" dirty="0"/>
              <a:t>Klasa mora da se deklariše pre nego što se instancira</a:t>
            </a:r>
          </a:p>
          <a:p>
            <a:r>
              <a:rPr lang="sr-Latn-RS" dirty="0"/>
              <a:t>Može se konfigurisati kako instanceof radi, preko </a:t>
            </a:r>
            <a:r>
              <a:rPr lang="en-GB" dirty="0" err="1"/>
              <a:t>Symbol.hasInstance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3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Sintaktički šećer za delegaciju prototipa sa zbunjujućim nazivom „nasleđivanje“ u OPP-like notaciji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743" y="3094037"/>
            <a:ext cx="441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Bar extends Foo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 a, b 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gimmeXYZ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3094037"/>
            <a:ext cx="47244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Bar( 5, 15, 25 );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b.gimmeXYZ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44303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extends i super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Extends – uspostavljanje reference prototipa</a:t>
            </a:r>
          </a:p>
          <a:p>
            <a:r>
              <a:rPr lang="sr-Latn-RS" dirty="0"/>
              <a:t>Super – referenca na konstruktor roditeljske „klase“ </a:t>
            </a:r>
          </a:p>
        </p:txBody>
      </p:sp>
    </p:spTree>
    <p:extLst>
      <p:ext uri="{BB962C8B-B14F-4D97-AF65-F5344CB8AC3E}">
        <p14:creationId xmlns:p14="http://schemas.microsoft.com/office/powerpoint/2010/main" val="3401441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Nije neophodno pisati konstruktor, ukoliko ga ne napišemo imaćemo default konstruktor</a:t>
            </a:r>
          </a:p>
          <a:p>
            <a:r>
              <a:rPr lang="sr-Latn-RS" dirty="0"/>
              <a:t>Ako imamo klasu naslednicu, njen default konstruktor se ponaša tako što sve što mu se pošalje prosledi super konstruktoru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constructor(...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9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konstruktoru nalslednice nije moguće pristupiti objektu this pre nego što se pozove super(...) konst</a:t>
            </a:r>
            <a:r>
              <a:rPr lang="en-US" dirty="0"/>
              <a:t>u</a:t>
            </a:r>
            <a:r>
              <a:rPr lang="sr-Latn-RS" dirty="0"/>
              <a:t>rktor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011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100" dirty="0"/>
              <a:t>Vrednost se postavlja na svojstvo funkcije, a ne na svojstvo prototipa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Baz {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answer = 42;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f() { console.log( "function call" ); 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cool() { console.log( "cool" ); 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Baz {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	super();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 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new.target.answer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 // 42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 // 42</a:t>
            </a:r>
          </a:p>
          <a:p>
            <a:pPr marL="0" indent="0">
              <a:buNone/>
            </a:pP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 // 42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// 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b.cool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cool is not a function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// 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 // undefined -- `answer` is static on `Foo`</a:t>
            </a:r>
          </a:p>
        </p:txBody>
      </p:sp>
    </p:spTree>
    <p:extLst>
      <p:ext uri="{BB962C8B-B14F-4D97-AF65-F5344CB8AC3E}">
        <p14:creationId xmlns:p14="http://schemas.microsoft.com/office/powerpoint/2010/main" val="199348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Izvršavanje ES6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Rapidna evolucija ES i priroda okruženja u kojima se JavaScript izvršava (browseri nad kojima nemamo kontrolu) odlaže direktno korišćenje novih mogućnosti jezika</a:t>
            </a:r>
          </a:p>
          <a:p>
            <a:r>
              <a:rPr lang="sr-Latn-RS" dirty="0"/>
              <a:t>Moguća rešenja:</a:t>
            </a:r>
          </a:p>
          <a:p>
            <a:pPr lvl="1"/>
            <a:r>
              <a:rPr lang="sr-Latn-RS" dirty="0"/>
              <a:t>Odustati od ES6</a:t>
            </a:r>
          </a:p>
          <a:p>
            <a:pPr lvl="1"/>
            <a:r>
              <a:rPr lang="sr-Latn-RS" dirty="0"/>
              <a:t>Koristiti ES6 uz napomenu da je aplikacija podržana samo u ograničenom broju browsera</a:t>
            </a:r>
          </a:p>
          <a:p>
            <a:pPr lvl="1"/>
            <a:r>
              <a:rPr lang="sr-Latn-RS" dirty="0"/>
              <a:t>Koristiti ES6 nad okruženjima nad kojim imamo punu kontrolu (Node od verzije 6.5), a ES5 za razvoj klijentskih aplikacija</a:t>
            </a:r>
          </a:p>
          <a:p>
            <a:pPr lvl="1"/>
            <a:r>
              <a:rPr lang="sr-Latn-RS" dirty="0"/>
              <a:t>Koristiti ES6 i u klijentskim aplikacijama uz </a:t>
            </a:r>
            <a:r>
              <a:rPr lang="sr-Latn-RS" b="1" dirty="0"/>
              <a:t>transpajliranje</a:t>
            </a:r>
            <a:r>
              <a:rPr lang="sr-Latn-RS" dirty="0"/>
              <a:t> koda</a:t>
            </a:r>
          </a:p>
        </p:txBody>
      </p:sp>
    </p:spTree>
    <p:extLst>
      <p:ext uri="{BB962C8B-B14F-4D97-AF65-F5344CB8AC3E}">
        <p14:creationId xmlns:p14="http://schemas.microsoft.com/office/powerpoint/2010/main" val="21272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Transpiliranje koda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Transpajler (</a:t>
            </a:r>
            <a:r>
              <a:rPr lang="en-GB" dirty="0"/>
              <a:t>transformation</a:t>
            </a:r>
            <a:r>
              <a:rPr lang="sr-Latn-RS" dirty="0"/>
              <a:t> compiling,</a:t>
            </a:r>
            <a:r>
              <a:rPr lang="en-GB" dirty="0"/>
              <a:t> source-to-source </a:t>
            </a:r>
            <a:r>
              <a:rPr lang="sr-Latn-RS" dirty="0"/>
              <a:t>compiling) je kompajler koji prevodi programski kod iz jednog programskog jezika u ekvivalentan programski kod drgugo jezika</a:t>
            </a:r>
          </a:p>
          <a:p>
            <a:r>
              <a:rPr lang="sr-Latn-RS" dirty="0"/>
              <a:t>ES6 prevodimo u ES5</a:t>
            </a:r>
          </a:p>
          <a:p>
            <a:r>
              <a:rPr lang="sr-Latn-RS" dirty="0"/>
              <a:t>(ES6 nije jedini jezik koji </a:t>
            </a:r>
            <a:r>
              <a:rPr lang="sr-Latn-RS"/>
              <a:t>se transpilira u ES5)</a:t>
            </a:r>
            <a:endParaRPr lang="sr-Latn-R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7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03437"/>
            <a:ext cx="4191000" cy="4525963"/>
          </a:xfrm>
        </p:spPr>
        <p:txBody>
          <a:bodyPr>
            <a:normAutofit/>
          </a:bodyPr>
          <a:lstStyle/>
          <a:p>
            <a:r>
              <a:rPr lang="sr-Latn-RS" dirty="0"/>
              <a:t>primer1-uc.js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foo = [1,2,3];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foo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2027237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primer1.js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foo = [1, 2, 3];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foo: foo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babel primer1-uc.js --out-file primer1.js</a:t>
            </a:r>
          </a:p>
        </p:txBody>
      </p:sp>
    </p:spTree>
    <p:extLst>
      <p:ext uri="{BB962C8B-B14F-4D97-AF65-F5344CB8AC3E}">
        <p14:creationId xmlns:p14="http://schemas.microsoft.com/office/powerpoint/2010/main" val="326616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Opseg vidljivosti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ES5 opseg vidljivosti varijable je </a:t>
            </a:r>
            <a:r>
              <a:rPr lang="sr-Latn-RS" b="1" dirty="0"/>
              <a:t>uvek</a:t>
            </a:r>
            <a:r>
              <a:rPr lang="sr-Latn-RS" dirty="0"/>
              <a:t> bila funkcija</a:t>
            </a:r>
          </a:p>
          <a:p>
            <a:r>
              <a:rPr lang="sr-Latn-RS" dirty="0"/>
              <a:t>Od ES6 moguće je deklarisati i varijable čiji je ospeg vidljivosti blok</a:t>
            </a:r>
          </a:p>
          <a:p>
            <a:r>
              <a:rPr lang="sr-Latn-RS" dirty="0"/>
              <a:t>Za to se koristi let deklaracija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7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Opseg vidljivosti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2;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let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a ); // 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a ); //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 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759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13019</TotalTime>
  <Words>2586</Words>
  <Application>Microsoft Office PowerPoint</Application>
  <PresentationFormat>On-screen Show (4:3)</PresentationFormat>
  <Paragraphs>381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 Theme</vt:lpstr>
      <vt:lpstr>ES6 i TypeScript</vt:lpstr>
      <vt:lpstr>PowerPoint Presentation</vt:lpstr>
      <vt:lpstr>ES6</vt:lpstr>
      <vt:lpstr>Istorija ES verzija</vt:lpstr>
      <vt:lpstr>Izvršavanje ES6</vt:lpstr>
      <vt:lpstr>Transpiliranje koda</vt:lpstr>
      <vt:lpstr>Babel</vt:lpstr>
      <vt:lpstr>Opseg vidljivosti</vt:lpstr>
      <vt:lpstr>Opseg vidljivosti</vt:lpstr>
      <vt:lpstr>Deklaracija varijable u for petlji</vt:lpstr>
      <vt:lpstr>let i for petlja</vt:lpstr>
      <vt:lpstr>Konstante</vt:lpstr>
      <vt:lpstr>Spread/rest operator ...</vt:lpstr>
      <vt:lpstr>Default vrednosti parametara</vt:lpstr>
      <vt:lpstr>Destrukuturiranje (strukturirana dodela vrednost)</vt:lpstr>
      <vt:lpstr>Dodela svojstava objekta</vt:lpstr>
      <vt:lpstr>Dodela svojstava objekta</vt:lpstr>
      <vt:lpstr>Delimična dodela destrukturiranjem</vt:lpstr>
      <vt:lpstr>Spread/rest i destrukturiranje</vt:lpstr>
      <vt:lpstr>Destrukturiranje i default parametri</vt:lpstr>
      <vt:lpstr>Destrukturiranje parametara</vt:lpstr>
      <vt:lpstr>Koncizna svojstva i metode objekta</vt:lpstr>
      <vt:lpstr>Template literali (interpolirani string literali)</vt:lpstr>
      <vt:lpstr>Arrow funkcije</vt:lpstr>
      <vt:lpstr>for ... of</vt:lpstr>
      <vt:lpstr>Simboli</vt:lpstr>
      <vt:lpstr>Iteratori</vt:lpstr>
      <vt:lpstr>Generatori</vt:lpstr>
      <vt:lpstr>Sintaksa generatora</vt:lpstr>
      <vt:lpstr>Pauziranje generatora</vt:lpstr>
      <vt:lpstr>yield * (delegiranje)</vt:lpstr>
      <vt:lpstr>Namena generatora</vt:lpstr>
      <vt:lpstr>Moduli</vt:lpstr>
      <vt:lpstr>Moduli u ES6</vt:lpstr>
      <vt:lpstr>Moduli – imenovani export</vt:lpstr>
      <vt:lpstr>Default export</vt:lpstr>
      <vt:lpstr>Moduli – import</vt:lpstr>
      <vt:lpstr>Moduli – primer 13</vt:lpstr>
      <vt:lpstr>Klase</vt:lpstr>
      <vt:lpstr>Class</vt:lpstr>
      <vt:lpstr>Klase i konstruktorske funkcije</vt:lpstr>
      <vt:lpstr>Nasleđivanje</vt:lpstr>
      <vt:lpstr>extends i super</vt:lpstr>
      <vt:lpstr>konstruktor</vt:lpstr>
      <vt:lpstr>konstruktor</vt:lpstr>
      <vt:lpstr>static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milansegedinac</dc:creator>
  <cp:lastModifiedBy>Milan Segedinac</cp:lastModifiedBy>
  <cp:revision>206</cp:revision>
  <dcterms:created xsi:type="dcterms:W3CDTF">2006-08-16T00:00:00Z</dcterms:created>
  <dcterms:modified xsi:type="dcterms:W3CDTF">2021-03-29T11:26:59Z</dcterms:modified>
</cp:coreProperties>
</file>