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5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TypeScript</a:t>
            </a:r>
            <a:endParaRPr lang="en-GB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Objektni literal čiji tip se zadaje interfejsom mora po svojoj strukturi da odgovara zadatom interfejsu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Mora da ima sve obavezne atribute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 sme da ima ni jedan atribut koji nije zadat interfejsom 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GB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excess property checking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Može, a ne mora da ima opcione atribute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c1: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IComment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createdAt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'Sun Nov 19 2017 20:16:14',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text: '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tekst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komentara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comments: []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Validan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objekat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c2: IComment = {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createdAt: 'Sun Nov 19 2017 20:16:14',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text: 'tekst komentara',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comments: [],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related: ['http://www.example.org/comments/123321']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 literal may only specify known properties, and 'related' does not exist in type 'IComment'.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Excess property checking je vrlo lako zaobići eksplicitnim kastovanjem: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c2: IComment = {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createdAt: 'Sun Nov 19 2017 20:16:14',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text: 'tekst komentara',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comments: [],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related: ['http://www.example.org/comments/123321']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lang="en-GB" sz="2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as IComment;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readonly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Svojstvo može da dobije vrednost prilikom kreiranja objekta, ali naknadno ne može da mu se izmeni vrednost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Opciono polje - </a:t>
            </a: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[propName: string]: any;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interface Point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readonly x: number;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readonly y: number;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//proizvoljan broj polja tipa string ili broj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[propName: string]: string | number;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a:Point = { x:100, y:200, z:400, u:'[1,2,3]' };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 funkcije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Pored strukture objekata, interfejsi se mogu koristiti i za opisivanje funkcija.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Interfejsom se zadaje signatura funkcije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 funkcije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5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FilterFunction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(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sourceList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string[], 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subString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string): string[];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myFilter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FilterFunction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function (list: string[], term: string)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return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list.filter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(function (item)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return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item.indexOf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(term)!=-1;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});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console.log(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myFilter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(['foo', 'bar', '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baz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'], '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ba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'));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Nasleđivanje interfejsa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7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IPoint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x: number;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y: number;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IPoint3D extends 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IPoint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z: number;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a: Point3D = { x: 1, y: 2, z: 3 };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Nasleđivanje interfejsa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Pored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drugog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interfejsa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interfejs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proširi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 tom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slučaju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interfejs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nasleđuje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atribute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metode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bez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njihovih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implementacija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IPoint4D extends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IPoint</a:t>
            </a: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u:number;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ES+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TypeScript is a typed superset of JavaScript that compiles to plain JavaScript.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Tipovi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Interfejsi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Buduće ES mogućnosti (Anotacije/Dekorateri, async/await)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Implementacija intefejsa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520" cy="601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22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spc="-1" dirty="0" err="1">
                <a:solidFill>
                  <a:srgbClr val="000000"/>
                </a:solidFill>
                <a:latin typeface="Calibri"/>
                <a:ea typeface="DejaVu Sans"/>
              </a:rPr>
              <a:t>Klasa</a:t>
            </a: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spc="-1" dirty="0" err="1">
                <a:solidFill>
                  <a:srgbClr val="000000"/>
                </a:solidFill>
                <a:latin typeface="Calibri"/>
                <a:ea typeface="DejaVu Sans"/>
              </a:rPr>
              <a:t>može</a:t>
            </a: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spc="-1" dirty="0" err="1">
                <a:solidFill>
                  <a:srgbClr val="000000"/>
                </a:solidFill>
                <a:latin typeface="Calibri"/>
                <a:ea typeface="DejaVu Sans"/>
              </a:rPr>
              <a:t>implementira</a:t>
            </a: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interface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GB" sz="3200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FED1D-627A-41D5-A69B-F5237B4F4C06}"/>
              </a:ext>
            </a:extLst>
          </p:cNvPr>
          <p:cNvSpPr txBox="1"/>
          <p:nvPr/>
        </p:nvSpPr>
        <p:spPr>
          <a:xfrm>
            <a:off x="279647" y="2201662"/>
            <a:ext cx="4572000" cy="529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interface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IPoint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{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x: number;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y: number;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show():void;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b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class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PointClass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implements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IPoint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x: number;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y: number;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z: number;//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pri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tome moze da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uvede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nove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atribute</a:t>
            </a:r>
            <a:endParaRPr lang="en-GB" sz="1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b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</a:br>
            <a:endParaRPr lang="en-GB" sz="1800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64EC-835D-47CD-99A4-5C08ABC45924}"/>
              </a:ext>
            </a:extLst>
          </p:cNvPr>
          <p:cNvSpPr txBox="1"/>
          <p:nvPr/>
        </p:nvSpPr>
        <p:spPr>
          <a:xfrm>
            <a:off x="4656338" y="2018279"/>
            <a:ext cx="4572000" cy="440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constructor(x: number, y: number, z:number) {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this.x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= x;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this.y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= y;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this.z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= z;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show() {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console.log('(x:',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this.x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, ', y:',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this.y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, ', z:',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this.z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, ')');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let a = new 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PointClass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(100, 200, 300);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Klase – modifikatori vidljivosti svojstava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Default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Private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pristupimo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svojstvu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privilegovane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metode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objekta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naslednice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Protected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dapirstupimo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svojstvu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van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pristupimo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naslednice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Static –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svojstva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nivou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„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 (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konstruktorske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funkcije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umesto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nivou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instance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Abstract – „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mogu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naslede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instanciraju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Prilikom kreiranja klase kreiraju se: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 instance klase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Konstruktorska funkcija koja će biti pozvana prilikom insanciranja klase pomoću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new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Klasa ima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Aspekt instance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Statički aspekt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2280" y="1600200"/>
            <a:ext cx="43423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class Point{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x:number;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y:number;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static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counter:number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=0;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constructor(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x:number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        y:number){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this.x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x;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this.y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y;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Point.counter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>
              <a:rPr dirty="0"/>
            </a:b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a = new Point(100,200);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0" y="1569960"/>
            <a:ext cx="4533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var Point = (function ()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function Point(x, y) 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this.x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x;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this.y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y;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Point.counter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Point.counter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=0;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return Point;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}());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var a = new Point(100, 200);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br>
              <a:rPr dirty="0"/>
            </a:br>
            <a:endParaRPr lang="en-GB" sz="20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1600200"/>
            <a:ext cx="472320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Point1: typeof Point = Point;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Point1.counter = 100;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p1=new Point(100,200);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p2=new Point(100,200);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p3=new Point1(100,200);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//sta je ispisano?</a:t>
            </a:r>
            <a:br/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console.log(p1);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console.log(p2);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console.log(p3);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648320" y="2438280"/>
            <a:ext cx="4723200" cy="283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var Point1 = Point;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Point1.counter = 100;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var p1 = new Point(100, 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var p2 = new Point(100, 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var p3 = new Point1(100, 200);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console.log(p1);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console.log(p2);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console.log(p3);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 funkcije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subtract: </a:t>
            </a:r>
            <a:r>
              <a:rPr lang="en-GB" sz="2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x:number</a:t>
            </a:r>
            <a:r>
              <a:rPr lang="en-GB" sz="2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y:number) =&gt; number</a:t>
            </a: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function(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x:number</a:t>
            </a: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y:number){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return x-y;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en-GB" sz="2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moramo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navoditi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pun tip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funkcije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kada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je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kreiramo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TSC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komplajer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će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zaključiti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tip (type inference)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ako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je tip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jedno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strani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opratora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5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dodele</a:t>
            </a:r>
            <a:r>
              <a:rPr lang="en-GB" sz="35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3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subtract = </a:t>
            </a:r>
            <a:endParaRPr lang="en-GB" sz="3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function(</a:t>
            </a:r>
            <a:r>
              <a:rPr lang="en-GB" sz="31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</a:t>
            </a:r>
            <a:r>
              <a:rPr lang="en-GB" sz="3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number</a:t>
            </a: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y:</a:t>
            </a:r>
            <a:r>
              <a:rPr lang="en-GB" sz="3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number</a:t>
            </a: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r>
              <a:rPr lang="en-GB" sz="3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number</a:t>
            </a: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3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return x-y;</a:t>
            </a:r>
            <a:endParaRPr lang="en-GB" sz="3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r>
              <a:rPr lang="en-GB" sz="3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3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Preklapanje funkcija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 li u JavaScriptu možemo da imamo polimorfne funkcije koje imaju različito ponašanje u zavisnosti od broja i tipa parametara?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Preklapanje funkcija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JavaScriptu funkcionalnost preklapanje funkcija (overloading) je bila ostvarena tako što jedna funkcija ima različite povratne vrednosti u zavisnosti od argumenata koji joj se pošalju.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Preklapanje funkcija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4398885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var choose = function(numbers, index){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if(numbers === undefined){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else if(numbers </a:t>
            </a:r>
            <a:r>
              <a:rPr lang="en-GB" sz="3200" spc="-1" dirty="0" err="1">
                <a:solidFill>
                  <a:srgbClr val="000000"/>
                </a:solidFill>
                <a:latin typeface="Calibri"/>
                <a:ea typeface="DejaVu Sans"/>
              </a:rPr>
              <a:t>instanceof</a:t>
            </a: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Array){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  return numbers[index];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A5D40-E825-4655-95F7-61D3015A5288}"/>
              </a:ext>
            </a:extLst>
          </p:cNvPr>
          <p:cNvSpPr txBox="1"/>
          <p:nvPr/>
        </p:nvSpPr>
        <p:spPr>
          <a:xfrm>
            <a:off x="4736237" y="1522006"/>
            <a:ext cx="4572000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else if(!</a:t>
            </a:r>
            <a:r>
              <a:rPr lang="en-GB" sz="1800" spc="-1" dirty="0" err="1">
                <a:solidFill>
                  <a:srgbClr val="000000"/>
                </a:solidFill>
                <a:latin typeface="Calibri"/>
                <a:ea typeface="DejaVu Sans"/>
              </a:rPr>
              <a:t>isNaN</a:t>
            </a: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(numbers)){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return numbers;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else{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  }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console.log(choose([1,2,3],1));</a:t>
            </a: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GB" sz="1800" spc="-1" dirty="0">
                <a:solidFill>
                  <a:srgbClr val="000000"/>
                </a:solidFill>
                <a:latin typeface="Calibri"/>
                <a:ea typeface="DejaVu Sans"/>
              </a:rPr>
              <a:t>console.log(choose(100));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Opcioni, ne moramo da ih navodi, 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 možemo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isDone: boolean = false;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decimal: number = 6;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color: string = "blue";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Jezik je slabo tipiziran, pa možemo da uradimo sledeće:</a:t>
            </a:r>
            <a:endParaRPr lang="en-GB" sz="24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40"/>
              </a:spcBef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fullName: string = "Bob Bobbington";</a:t>
            </a:r>
            <a:endParaRPr lang="en-GB" sz="17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40"/>
              </a:spcBef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age: number = 37;</a:t>
            </a:r>
            <a:endParaRPr lang="en-GB" sz="17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340"/>
              </a:spcBef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sentence: string = "Hello, my name is " + fullName + ".\n\n" +"I'll be " + (age + 1) + " years old next month."</a:t>
            </a:r>
            <a:endParaRPr lang="en-GB" sz="1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Preklapanje funkcija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//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ponavljamo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deklaraciju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funkcije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za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sve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slučajeva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choose(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numbers:number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):number;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>
              <a:rPr dirty="0"/>
            </a:b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choose(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numbers:number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[], number):number;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>
              <a:rPr dirty="0"/>
            </a:b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choose(numbers, </a:t>
            </a:r>
            <a:r>
              <a:rPr lang="en-GB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index?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if(numbers === undefined){ return 0;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else if(numbers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instanceof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Array){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return numbers[index];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else if(!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isNaN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(numbers)){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return numbers;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else{ return 0; 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Generici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JavaScript je dinamički tipiziran jezik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Nema potrebe za parametarskim polimorfizmom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TypeScript je statički tipiziran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želimo da pravimo komponente koje se mogu koristiti u različitim kontekstima treba nam parametarski polimorfizam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Generičke funkcije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Funkcija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primi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vrednosti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vrati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je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λx.x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identity&lt;T&gt;(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): T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return x;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Generički interfejsi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IStack</a:t>
            </a: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&lt;T&gt;{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push(item: T): void;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pop(): T;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Generičke klase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class Stack&lt;T&gt; implements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IStack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&lt;T&gt;{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private values: T[];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constructor(){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this.values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[];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push(item: T){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this.values.push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(item);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pop(){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return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this.values.pop</a:t>
            </a: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Zaključivanje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6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tip nije eksplicitno zadat, kompajler će ga zaključiti na osnovu dodele vrednosti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lang="en-GB" sz="3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x = 5;</a:t>
            </a:r>
            <a:endParaRPr lang="en-GB" sz="3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lang="en-GB" sz="3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= 'Hello world';</a:t>
            </a:r>
            <a:endParaRPr lang="en-GB" sz="3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'"Hello world"' is not assignable to type 'number'.</a:t>
            </a:r>
            <a:br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Zaključivanje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situaciji koja nije jednoznačna, zaključuje se 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najbolji zajednički tip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 primer u heterogenim kolekcijama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y = [1,5,true];</a:t>
            </a:r>
            <a:endParaRPr lang="en-GB" sz="28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y.push('hello world');</a:t>
            </a:r>
            <a:endParaRPr lang="en-GB" sz="28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561"/>
              </a:spcBef>
            </a:pP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Argument of type '"hello world"' is not assignable to parameter of type 'number | boolean'.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Nominalni vs. strukturalni podatipovi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Book{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title: string;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author: string;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br>
              <a:rPr dirty="0"/>
            </a:b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class Album{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title: string;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author: string;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constructor(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title:string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author:string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this.title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title;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this.author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author;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br>
              <a:rPr dirty="0"/>
            </a:b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birthOfTheCool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Album = new Album('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birthOfTheCool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','Miles Davis');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a: Book = </a:t>
            </a:r>
            <a:r>
              <a:rPr lang="en-GB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birthOfTheCool</a:t>
            </a:r>
            <a:r>
              <a:rPr lang="en-GB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Nominalni vs. strukturalni 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jezicima sa nominalnim tipovima (Java, C#) ovo bila greška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TypeScript ima skutrkturalne tipove (setimo se duck typinga u JavaScriptu) pa nema greške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Dovoljno je da objekat ima predviđene atribute i metode pa da je smatramo instancom tipa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Kažemo da je tip Book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kompatibilan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sa tipom Album i obrnuto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je kompatibilan sa tipom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ako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ima sve atribute i metode koje ima i </a:t>
            </a:r>
            <a:r>
              <a:rPr lang="en-GB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Kompatibilnost funkcija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slučaju funkcija: 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Povratne vrednosti moraju da se poklope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Parametri dodeljivane funkcije moraju da se poklope sa prvih n parametara funkcije kojoj se dodeljuje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f1: (x: string) =&gt; number = (x: string) =&gt; 100;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f2: (x: string, y: boolean) =&gt; number = (x: string, y: boolean) =&gt; 200;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f2 = f1;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//f1 = f2; greska!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Niz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list: number[] = [1, 2, 3];</a:t>
            </a:r>
            <a:endParaRPr lang="en-GB" sz="24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list: Array&lt;number&gt; = [1, 2, 3];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Tuple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x: [string, number];</a:t>
            </a:r>
            <a:endParaRPr lang="en-GB" sz="24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= ["hello", 10]; // OK</a:t>
            </a:r>
            <a:endParaRPr lang="en-GB" sz="24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= [10, "hello"]; // Error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Enum</a:t>
            </a:r>
            <a:endParaRPr lang="en-GB" sz="28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enum Color {Red = 1, Green, Blue};</a:t>
            </a:r>
            <a:endParaRPr lang="en-GB" sz="2400" b="0" strike="noStrike" spc="-1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c: Color = Color.Green;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Kompatibilnost klasa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Slično kao i kompatibilnost objektnih literala uz razliku da klase imaju statički aspekt i aspekt instance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Posmatra se samo aspekt instance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Zanemaruju se statička svojstva i konstruktor klase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Modifikatori prava pristupa utiču na kompatibilnosti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Privatno svojstvo je kompatibilno sa privatnim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Protected je kompatibilno sa protected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Presek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Kombinovanje više tipova u jedan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Objekat ima svojstva svih tipova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Presek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21680" y="1752480"/>
            <a:ext cx="41900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mix &lt;T, U&gt; (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x:T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y:U):T&amp;U{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let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retVal:T&amp;U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{} as T&amp;U;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for(let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x){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(&lt;any&gt;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retVal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)[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=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(&lt;any&gt;x)[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for(let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y){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if(!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retVal.hasOwnProperty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)){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(&lt;any&gt;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retVal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)[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= 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(&lt;any&gt;y)[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return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retVal</a:t>
            </a: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br>
              <a:rPr dirty="0"/>
            </a:br>
            <a:br>
              <a:rPr dirty="0"/>
            </a:b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311720" y="1416600"/>
            <a:ext cx="4570920" cy="475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br/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 Point{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constructor(public x:number,  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public y:number){}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 Message{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constructor(public text: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string){}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p = new Point(100,200);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m = new Message('Unexpected point!');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messagePoint:Message&amp;Point = mix&lt;Message, Point&gt;(m,p);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console.log(messagePoint);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Unija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Više tipova od kojih je jedan dodeljen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sqrt: (x:number) =&gt; number|string = function(x:number){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if(x&gt;=0){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Math.sqrt(x);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else{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‘sqrt is not defined for negative numbers’;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br/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a: number|string = sqrt(-2);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console.log(a);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Videli smo da imamo proizvod i zbir tipova.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imamo * i +, da li imamo 0 i 1?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Videli smo da imamo proizvod i zbir tipova.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imamo * i +, da li imamo 0 i 1?</a:t>
            </a:r>
            <a:endParaRPr lang="en-GB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 koji je neutralan za sabiranje i tip koji je neutralan za množenje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Videli smo da imamo proizvod i zbir tipova.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imamo * i +, da li imamo 0 i 1?</a:t>
            </a:r>
            <a:endParaRPr lang="en-GB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 koji je neutralan za sabiranje i tip koji je neutralan za množenje</a:t>
            </a:r>
            <a:endParaRPr lang="en-GB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– void ili null</a:t>
            </a:r>
            <a:endParaRPr lang="en-GB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– never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Šta možemo da radimo ako imamo algebarsku strutkuru (semiring)?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→ never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→ undefined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+ b → Either a b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* b → (a, b)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= 1 + 1 → data Bool = True | False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+ a → data Maybe = Nothing | a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Šta možemo da radimo ako imamo algebarsku strutkuru (semiring)?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Koja je ovo struktura?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x = 1 + a * x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63680" y="2682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Algebra tipova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Šta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možemo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radimo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imamo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algebarsku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strutkuru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(semiring)?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List a = undefined | (a,  (List 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a))</a:t>
            </a:r>
            <a:endParaRPr lang="en-GB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 = 1 + a * x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Any –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bilo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šta</a:t>
            </a:r>
            <a:endParaRPr lang="en-GB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notSure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 any = 4;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notSure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"maybe a string instead";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notSure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false; </a:t>
            </a:r>
            <a:endParaRPr lang="en-GB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Void –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ništa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(undefined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ili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null)</a:t>
            </a:r>
            <a:endParaRPr lang="en-GB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warnUser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(): void {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alert("warning message");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unusable: void = undefined;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za varijablu postavimo da joj je tip unija tipova, možemo pristupati samo atributima koji postoje u 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svim tipovima unije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bismo hteli da pristupimo atributima nekog od tipova unije, morali bismo da radimo asertaciju tipa pri svakom pristupu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GB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(vehicle as Car).drive</a:t>
            </a:r>
            <a:endParaRPr lang="en-GB" sz="3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Ili možemo da postavimo guard, pa da asertaciju tipa uradimo samo jednom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62120" y="1600200"/>
            <a:ext cx="3656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 Motorbike{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noOfWheels: number = 2;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startEngine(){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console.log('Brm brm');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ride(){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this.startEngine();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console.log('Brrrrrrm');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 Car{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noOfWheels: number = 4;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noOfDoors: number = 4;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startEngine(){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console.log('Brm brm');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drive(){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console.log('Off we go');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648320" y="1646280"/>
            <a:ext cx="44186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function getVehicle(): Motorbike|Car 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new Motorbike;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vehicle = getVehicle();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vehicle.startEngine();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 Property 'ride' does not exist on type 'Car'.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vehicle.ride();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//guard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function isCar(vehicle: Motorbike|Car): </a:t>
            </a: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vehicle is Car</a:t>
            </a: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(vehicle as Car).drive !== undefined;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if(isCar(vehicle)){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vehicle.drive();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else{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vehicle.ride();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GB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je pozvana isCar funkcija nad varijablom vehicle, tip varijable je sužen na Car…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…Ako je povratna vrednost true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povratna vrednost nije true, sužen je na Motorbike, pošto je to jedini preostali tip u uniji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Alias tipa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Novo ime za postojeći tip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Primitivni tip, uniju, tuple, ili bilo koji drugi tip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 kreira se novi tip, kreira se samo </a:t>
            </a:r>
            <a:r>
              <a:rPr lang="en-GB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novi naziv za postojeći tip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Alias tipa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type UUID = string;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type UUIDGenerator = () =&gt; string;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type UUIDOrGenerator = UUID | UUIDGenerator;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generateUUID: () =&gt; UUID = () =&gt; uuid.v4;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function getUUID(uuidOrGen: UUIDOrGenerator): UUID{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if(typeof uuidOrGen === 'string'){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return uuidOrGen;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else{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return uuidOrGen();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057400" y="6400800"/>
            <a:ext cx="6933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browserify primer13.ts -p tsify --noImplicitAny &gt; primer13.js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Dekoratori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Deklaracija koja se vezuje za deklaraciju klase, metode, akcesora, svojstva ili parametra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Dekorateri su oblika </a:t>
            </a:r>
            <a:r>
              <a:rPr lang="en-GB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@izraz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pri čemu </a:t>
            </a:r>
            <a:r>
              <a:rPr lang="en-GB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izraz 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treba da se evaluira u funkciju koja će se pozvati u runtimeu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Funkcija može da pristupi dekorisanom objektu i da ga po potrebi izmeni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Dekoratori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0" y="1600200"/>
            <a:ext cx="45709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function logClass(target: any){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//referenca na originalni 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//konstruktor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var original = target;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//pomoćna funkcija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//generise instancu klase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function construct(cstr, args) {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var c:any=function(){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return cstr.apply(this,args);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c.prototype = cstr.prototype;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new c();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}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114800" y="1536840"/>
            <a:ext cx="502812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//novi konstruktor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//loguje instanciranje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//i instancira objekat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var f : any = function (...args) {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console.log("New: " + original.name);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construct(original, args);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}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f.prototype = original.prototype;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return f;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Dekoratori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@logClass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 Person { 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public name: string;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public surname: string;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constructor(name : string, surname : string) { 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this.name = name;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this.surname = surname;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Dekoratori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//prilikom instanciranja ispisaće se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//u konzolu new "new Person"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var p = new Person("Pera", "Peric");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console.log(p);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371600" y="5867280"/>
            <a:ext cx="7237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tsc primer14 --target ES5 --experimentalDecorators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Tipovi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Null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Undefined</a:t>
            </a:r>
            <a:endParaRPr lang="en-GB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u: undefined = undefined;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n: null = null;</a:t>
            </a:r>
            <a:endParaRPr lang="en-GB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Never –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vrednost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funkcije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nikada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vraća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ciklični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genertor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funkcija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uvek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izaziva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izuzetak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function error(message: string): never {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throw new Error(message);</a:t>
            </a:r>
            <a:endParaRPr lang="en-GB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Eksplicitno kastovanje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strLength: number = 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&lt;string&gt;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someValue).length;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let strLength: number = (someValue 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as string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).length;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Prilikom provere tipa u TypeScriptu posmatra se </a:t>
            </a:r>
            <a:r>
              <a:rPr lang="en-GB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struktura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objekta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Duck typing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Ovakvi „tipovi“ se zadaju pomoću interfejsa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interface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IComment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createdAt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?:string;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updatedAt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?:string;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signedBy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?:string;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text:string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//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kolekcija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komentara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comments?: Comment[];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13885</TotalTime>
  <Words>3324</Words>
  <Application>Microsoft Office PowerPoint</Application>
  <PresentationFormat>On-screen Show (4:3)</PresentationFormat>
  <Paragraphs>551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subject/>
  <dc:creator>milansegedinac</dc:creator>
  <dc:description/>
  <cp:lastModifiedBy>Milan</cp:lastModifiedBy>
  <cp:revision>283</cp:revision>
  <dcterms:created xsi:type="dcterms:W3CDTF">2006-08-16T00:00:00Z</dcterms:created>
  <dcterms:modified xsi:type="dcterms:W3CDTF">2021-11-16T09:39:41Z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52</vt:i4>
  </property>
</Properties>
</file>