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2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49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5C7E1-3B95-494E-809D-543AD52590D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D6E29-339E-4D0B-8CFB-8C26CDEC3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7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D6E29-339E-4D0B-8CFB-8C26CDEC3F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8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Angular</a:t>
            </a:r>
            <a:br>
              <a:rPr dirty="0"/>
            </a:br>
            <a:r>
              <a:rPr lang="en-GB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Uvod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biblioteke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Uz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Angular se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distribuiraju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prateće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biblioteke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modula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kao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paketi</a:t>
            </a:r>
            <a:endParaRPr lang="en-GB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Počinju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prefiksom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@angular</a:t>
            </a:r>
            <a:endParaRPr lang="en-GB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Instaliraju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pomoću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npm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Komponente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Komponenta objedinjuje element prikaza i aplikativnu logiku (TS klasu) koji ga kontroliše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Klasa komunicira sa prikazom kroz javni API klase (atributi i metode)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Komponente su međusobno povezane tako da čine stablo komponenti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5822D-5A6D-4E97-A869-0EEDB67CF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3681"/>
            <a:ext cx="9144000" cy="38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13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/>
          <p:cNvPicPr/>
          <p:nvPr/>
        </p:nvPicPr>
        <p:blipFill>
          <a:blip r:embed="rId3"/>
          <a:stretch/>
        </p:blipFill>
        <p:spPr>
          <a:xfrm>
            <a:off x="1000440" y="0"/>
            <a:ext cx="6390000" cy="684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Komponenta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import { Component, OnInit } from '@angular/core';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import { Comment } from '../model/comment';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br/>
            <a:r>
              <a:rPr lang="en-GB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selector: 'app-comment',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templateUrl: './comment.component.html',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styleUrls: ['./comment.component.css']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export class CommentComponent {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br/>
            <a:r>
              <a:rPr lang="en-GB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comment:Comment = {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signedBy: "mitar trol",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text: "tekst odgovora 3"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};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br/>
            <a:r>
              <a:rPr lang="en-GB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constructor() {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br/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Anatomija komponente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TS klasa dekorisana dekoratorom @Component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selector: naziv elementa koji će se koristiti u stranici,</a:t>
            </a:r>
            <a:endParaRPr lang="en-GB" sz="28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&lt;app-comment&gt;&lt;/app-comment&gt;</a:t>
            </a:r>
            <a:endParaRPr lang="en-GB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templateUrl: url HTML templejta,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styleUrls: stilovi koji se primenjuju samo na ovu komponentu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Anatomija komponente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Javni API klase je dostupan u templejtu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comment:Comment = {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signedBy: "mitar trol",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text: "tekst odgovora 3"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};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Templejt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Manipulacija DOM stablom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&lt;div&gt;&lt;b&gt;{{comment.signedBy}}&lt;/b&gt;&lt;/div&gt;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&lt;div&gt;{{comment.text}}&lt;/div&gt;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Ažuran prikaz atributa signedBy i text atributa comment iz APIja klase CommentComponent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Interpolacija {{ izraz }}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Ažurna evaluirana vrednost izraza između dve vitičaste zagrade se ugrađuje u DOM stablo 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Registrovanje komponente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Kada je komponenta kreirana potrebno je registrovati je u aplikaciji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Registrovanje komponente se obavlja dodavanjem komponente u deklaracije ngModule-a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Deklaracije obuhvataju direktive (komponente, direktive atributa) i pipes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Registrovanje komponenti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Svaka aplikacija ima makar jedan ngModule, to je korenski modul (AppModule)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Postaje nepregledan u velikim aplikacijama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Rešenje: uvode se featur moduli</a:t>
            </a:r>
            <a:endParaRPr lang="en-GB" sz="28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ngModule koji posvećen featureu aplikacije</a:t>
            </a:r>
            <a:endParaRPr lang="en-GB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Komponente koje spadaju u isti feature se registruju u njegov feature modul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Feature module je veoma sličan korenskom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Razlike:</a:t>
            </a:r>
            <a:endParaRPr lang="en-GB" sz="2800" b="0" strike="noStrike" spc="-1">
              <a:latin typeface="Arial"/>
            </a:endParaRPr>
          </a:p>
          <a:p>
            <a:pPr marL="1371600" lvl="2" indent="-456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Korenski modul se bootuje pri pokretanju aplikacije; feature modul se uvozi da bi se proširila aplikacija</a:t>
            </a:r>
            <a:endParaRPr lang="en-GB" sz="2400" b="0" strike="noStrike" spc="-1">
              <a:latin typeface="Arial"/>
            </a:endParaRPr>
          </a:p>
          <a:p>
            <a:pPr marL="1371600" lvl="2" indent="-456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Feature modul može da sakrije deklaracije od drugih ngModula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Malo </a:t>
            </a:r>
            <a:r>
              <a:rPr lang="en-GB" sz="4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istorije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Počeo kao side project.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2009 Miško Hevery and Adam Abrons su razvili </a:t>
            </a:r>
            <a:r>
              <a:rPr lang="en-GB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&lt;angular /&gt;</a:t>
            </a: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Namena je bila da pojednostave developerima i dizajnerima razvoj veb aplikacija uz korišćenje custom html tagova.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Naziv dolazi od „špicastih“ zagrada oko html tagova.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Registrovanje komponenti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@NgModule({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declarations: [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AppComponent,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CommentComponent,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CommentListComponent,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BlogEntryComponent,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BlogEntryListComponent,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BlogEntryFormComponent,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SearchEntryComponent,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EmphasizeDirective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Prenos podataka u komponente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Obzirom da komponente čine stablo, često smo u situaciji da potomačka komponente treba da primi vrednosti od roditeljske komponente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Podaci uvek „teku“ od roditelja ka potomcima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 Angularu je moguće prene podatke iz roditeljske komponente u potomačku pomoću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Postavlja se dekorater @Input() na atribut u koji se unosi vrednost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 templejtu roditeljske komponente se zadaje vrednost koja se prenosi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Prenos podataka u komponentu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396144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export class CommentComponent 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br/>
            <a:r>
              <a:rPr lang="en-GB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@Input()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comment:Comment;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br/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constructor() { 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br/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733920" y="1639800"/>
            <a:ext cx="53330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&lt;app-comment 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[comment]="comment"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&gt;&lt;/app-comment&gt;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3886200" y="2824200"/>
            <a:ext cx="45709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Ažurna verzija comment će biti dostupna u CommentComponent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ng-template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Ugrađena direktiva za zadavanje angular templejta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Sadržaj obuhvaćen ng-template elmenetom tretira se kao angular templejt (učitava se u $templateCache)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Ovako kreirani template može kasnije da se komponuje sa drugim templejtima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ng-template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3352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Koristi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 za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kreiranje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strukturnih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direktiva</a:t>
            </a:r>
            <a:endParaRPr lang="en-GB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Direktiva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koje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menjaju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strukturu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DOM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stabla</a:t>
            </a:r>
            <a:endParaRPr lang="en-GB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Ugrađene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strukturne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direktive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GB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NgIf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endParaRPr lang="en-GB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NgFor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endParaRPr lang="en-GB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NgSwitch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Ugrađene strukturne direktive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Strukturne direktive namenjene su promeni strukture DOM stabla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 tipovima direktiva i pravljenju direktiva biće više reči kasnije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Postoje tri ugrađene strukturne direktive: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NgIf, 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NgFor,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NgSwitch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NgIf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Ukoliko je zadovoljen zadati uslov element nad kojim je postavljena ova direktiva biće ugrađen u DOM stablo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&lt;div&gt;&lt;b&gt;{{comment.signedBy}}&lt;/b&gt;&lt;/div&gt;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&lt;div&gt;{{comment.text}}&lt;/div&gt;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&lt;app-comment-list </a:t>
            </a: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*ngIf="comment.comments"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[comments]="comment.comments"&gt;&lt;/app-comment-list&gt;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NgIf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&lt;ng-template </a:t>
            </a:r>
            <a:r>
              <a:rPr lang="en-GB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[ngIf]="comment.comments"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&lt;app-comment-list 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[comments]="comment.comments"&gt;&lt;/app-comment-list&gt;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&lt;/ng-template&gt;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Ukoliko je comment.comments truthy vrednost, u DOM stablo će biti ugrađen &lt;app-component-list&gt;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Najčešće se piše skraćeno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&lt;app-comment-list </a:t>
            </a:r>
            <a:r>
              <a:rPr lang="en-GB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*ngIf="comment.comments"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[comments]="comment.comments"&gt;&lt;/app-comment-list&gt;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NgFor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Omogućuje nam da imamo iteraciju kroz kolekciju u prikazu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&lt;ul&gt;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&lt;li 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*ngFor="let comment of comments"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&lt;app-comment [comment]="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comment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"&gt;&lt;/app-comment&gt;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&lt;/li&gt;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&lt;/ul&gt;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NgFor - mikrosintaksa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*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ngFor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="</a:t>
            </a:r>
            <a:r>
              <a:rPr lang="en-GB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let comment of comments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let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=index; let odd=odd;"</a:t>
            </a:r>
            <a:endParaRPr lang="en-GB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Rezervisana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reč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let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deklariše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ulaznu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varijablu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vidljivu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ugrađenom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templejtu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lang="en-GB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NgFor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direktiva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prolazi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kroz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listu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vrednosti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postavlja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vrednosti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ulaznih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varijabli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iz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sopstevnog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kontest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objekta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Pored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trenutne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vrednosti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varijable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koja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prosleđuje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index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odd. 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Malo istorije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21932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2010 se Angular prvi put koristi u Google, umesto GWT. 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82" name="Picture 2"/>
          <p:cNvPicPr/>
          <p:nvPr/>
        </p:nvPicPr>
        <p:blipFill>
          <a:blip r:embed="rId2"/>
          <a:stretch/>
        </p:blipFill>
        <p:spPr>
          <a:xfrm>
            <a:off x="152280" y="2286000"/>
            <a:ext cx="8838000" cy="441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Prenos podataka - output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Tok podatak je uvek od roditeljske komponente ka potomačkoj kroz @Input() atribute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Međutim, česta je situacija da potomačka komponenta treba da izmeni podatke, a da ta izmena bude vidljiva u roditljskoj komponenti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 tom slučaju, potomačka komponenta izaziva događaj koji roditljska komponenta osluškuje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Prenos podataka - output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Pri emitovanju događaja iz komponente može da se pošalje objekat koji će biti dostupan u obradi događaja u roditeljskoj komponenti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Za emitovanje događaja koriste se atributi anotirani @Output() dekoraterom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Atribut koji emituje događaj je tipa EventEmitter&lt;T&gt;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Parametrizovan tipom objekta koji šalje kroz događaj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Prenos podataka - output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export class BlogEntryFormComponent implements OnInit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/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@Output()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saveBlogEntryEvent = new EventEmitter&lt;BlogEntry&gt;()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...</a:t>
            </a:r>
            <a:br/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save(){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this.saveBlogEntryEvent.emit(this.newBlogEntry);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/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Prenos podataka - output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Prilikom postavljanje komponente u templejtu roditeljske komponente, pored njenih inputa postave se i output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&lt;app-blog-entry-form 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(saveBlogEntryEvent)="saveBlogEntry($event)"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&lt;/app-blog-entry-form&gt;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Na svako emitovanje događaja iz BlogEntryFormComponent, pozvaće se metoda saveBlogEntry roditelja i kao parametar će se proslediti poslati objekat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Prenos podataka - output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Komponenta ovako može da obavesti samo roditelja (direktnog pretka)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Ako bismo trebali da emitujemo događaj roditelju roditelja, morali bismo da presretnemo događaj u roditelju i da ga ponovo emitujemo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Ne možemo obavestit sibling komponentu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Možemo koristiti RxJS (više o tome kasnije)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Potreba za ovim najčešće upućuje na lošu strukturu stabla komponenti 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Dvosmerni prenos podataka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Prvi primer svakog ko je pravio AngularJS aplikaciju (odlična reklama)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 Angular 2+ ne postoji dvosmerni prenos podataka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Roditeljska komponenta može da prosledi podatke potomku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Potomak može da emituje događaj roditelju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Pomoću ova dva možemo jednostavno da implementiramo (prividno) dvosmerni prenos podataka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Dvosmerni prenos podataka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000"/>
          </a:bodyPr>
          <a:lstStyle/>
          <a:p>
            <a:pPr>
              <a:lnSpc>
                <a:spcPct val="100000"/>
              </a:lnSpc>
              <a:spcBef>
                <a:spcPts val="420"/>
              </a:spcBef>
            </a:pPr>
            <a:r>
              <a:rPr lang="en-GB" sz="21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&lt;div&gt;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lang="en-GB" sz="21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&lt;input </a:t>
            </a:r>
            <a:r>
              <a:rPr lang="en-GB" sz="2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[value]="username" 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lang="en-GB" sz="2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  (input)="username = $</a:t>
            </a:r>
            <a:r>
              <a:rPr lang="en-GB" sz="2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event.target.value</a:t>
            </a:r>
            <a:r>
              <a:rPr lang="en-GB" sz="2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</a:t>
            </a:r>
            <a:r>
              <a:rPr lang="en-GB" sz="21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lang="en-GB" sz="21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&lt;p&gt;Hello {{username}}!&lt;/p&gt;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lang="en-GB" sz="21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lang="en-GB" sz="21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[value]=”username”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 - value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kao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ulazni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parametar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dobija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referencu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this.username</a:t>
            </a:r>
            <a:endParaRPr lang="en-GB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(input)=”expression”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 -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vezivanje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izraza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output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događaj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elementa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koji se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zove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input (da,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zaista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postoji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taj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događaj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username = $</a:t>
            </a:r>
            <a:r>
              <a:rPr lang="en-GB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event.target.value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 -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Izraz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koji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će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desiti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kada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izazove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input.emit</a:t>
            </a:r>
            <a:endParaRPr lang="en-GB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$event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 -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objekat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koji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nosi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event payload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Dvosmerni prenos podataka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Ovo je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toliko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čest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šablon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 se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koristi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sintaktički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šećer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&lt;div&gt;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&lt;input </a:t>
            </a:r>
            <a:r>
              <a:rPr lang="en-GB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[(</a:t>
            </a:r>
            <a:r>
              <a:rPr lang="en-GB" sz="3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ngModel</a:t>
            </a:r>
            <a:r>
              <a:rPr lang="en-GB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)]="username"</a:t>
            </a: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&lt;p&gt;Hello {{username}}!&lt;/p&gt;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>
              <a:rPr dirty="0"/>
            </a:b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Dvosmerni prenos podataka nam omogućuje jednostavno rukovanje formama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Polja za unos vežemo za objekat nad kojim radimo pomoć ngModel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Postavimo reakciju na submit forme (ngSubmit) i klikove na dodatne dugmiće (click)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&lt;form class="form" </a:t>
            </a:r>
            <a:r>
              <a:rPr lang="en-GB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ngSubmit</a:t>
            </a:r>
            <a:r>
              <a:rPr lang="en-GB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)="save()"</a:t>
            </a: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&lt;div class="form-group"&gt;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&lt;label for="title"&gt;title:&lt;/label&gt;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&lt;input class="form-control" id="title" name="title"   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               </a:t>
            </a:r>
            <a:r>
              <a:rPr lang="en-GB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[(</a:t>
            </a:r>
            <a:r>
              <a:rPr lang="en-GB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ngModel</a:t>
            </a:r>
            <a:r>
              <a:rPr lang="en-GB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)]="</a:t>
            </a:r>
            <a:r>
              <a:rPr lang="en-GB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newBlogEntry.title</a:t>
            </a:r>
            <a:r>
              <a:rPr lang="en-GB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</a:t>
            </a: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/&gt;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&lt;/div&gt;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&lt;div class="form-group"&gt;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&lt;label for="description"&gt;description:&lt;/label&gt;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&lt;input class="form-control" id="description" name="description" 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                </a:t>
            </a:r>
            <a:r>
              <a:rPr lang="en-GB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[(</a:t>
            </a:r>
            <a:r>
              <a:rPr lang="en-GB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ngModel</a:t>
            </a:r>
            <a:r>
              <a:rPr lang="en-GB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)]="</a:t>
            </a:r>
            <a:r>
              <a:rPr lang="en-GB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newBlogEntry.description</a:t>
            </a:r>
            <a:r>
              <a:rPr lang="en-GB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</a:t>
            </a: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/&gt;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&lt;/div&gt;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&lt;div class="form-group"&gt;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&lt;label for="entry"&gt;entry:&lt;/label&gt;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&lt;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textarea</a:t>
            </a: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class="form-control" id="entry" name="entry" 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                </a:t>
            </a:r>
            <a:r>
              <a:rPr lang="en-GB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[(</a:t>
            </a:r>
            <a:r>
              <a:rPr lang="en-GB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ngModel</a:t>
            </a:r>
            <a:r>
              <a:rPr lang="en-GB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)]="</a:t>
            </a:r>
            <a:r>
              <a:rPr lang="en-GB" sz="1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newBlogEntry.entry</a:t>
            </a:r>
            <a:r>
              <a:rPr lang="en-GB" sz="1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</a:t>
            </a: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&gt;&lt;/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textarea</a:t>
            </a: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&lt;/div&gt;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&lt;input class="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btn</a:t>
            </a: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btn</a:t>
            </a: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-primary pull-right" type="submit" value="save"/&gt;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GB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&lt;/form&gt;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br>
              <a:rPr dirty="0"/>
            </a:b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en-GB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Malo istorije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05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5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Ušteda</a:t>
            </a:r>
            <a:r>
              <a:rPr lang="en-GB" sz="5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5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vremena</a:t>
            </a:r>
            <a:r>
              <a:rPr lang="en-GB" sz="5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5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GB" sz="5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5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kvalitet</a:t>
            </a:r>
            <a:r>
              <a:rPr lang="en-GB" sz="5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5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koda</a:t>
            </a:r>
            <a:r>
              <a:rPr lang="en-GB" sz="5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5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rezultovali</a:t>
            </a:r>
            <a:r>
              <a:rPr lang="en-GB" sz="5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5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</a:t>
            </a:r>
            <a:r>
              <a:rPr lang="en-GB" sz="5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5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prihvatanjem</a:t>
            </a:r>
            <a:r>
              <a:rPr lang="en-GB" sz="5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5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Angulara</a:t>
            </a:r>
            <a:endParaRPr lang="en-GB" sz="50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5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 </a:t>
            </a:r>
            <a:r>
              <a:rPr lang="en-GB" sz="5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maju</a:t>
            </a:r>
            <a:r>
              <a:rPr lang="en-GB" sz="5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2011. </a:t>
            </a:r>
            <a:r>
              <a:rPr lang="en-GB" sz="5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izlazi</a:t>
            </a:r>
            <a:r>
              <a:rPr lang="en-GB" sz="5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5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verzija</a:t>
            </a:r>
            <a:r>
              <a:rPr lang="en-GB" sz="5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1.0</a:t>
            </a:r>
            <a:endParaRPr lang="en-GB" sz="50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5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Motivacija</a:t>
            </a:r>
            <a:r>
              <a:rPr lang="en-GB" sz="5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GB" sz="50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50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“We wanted to see if we could make it easier for Web designers, not necessarily Web developers, but Web designers, to sprinkle a little bit of extra HTML into their code so that they could turn a static form to something they could actually send in an email. </a:t>
            </a:r>
            <a:r>
              <a:rPr lang="en-GB" sz="50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idea would be that you could [for example] have</a:t>
            </a:r>
            <a:r>
              <a:rPr lang="en-GB" sz="50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 mom-and-pop shop that sells pizza or something, maybe you could [have] </a:t>
            </a:r>
            <a:r>
              <a:rPr lang="en-GB" sz="50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simple ordering system just by adding a bunch of these tags and they could send an email to the server.</a:t>
            </a:r>
            <a:r>
              <a:rPr lang="en-GB" sz="50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endParaRPr lang="en-GB" sz="5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lang="en-GB" sz="5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Miško</a:t>
            </a:r>
            <a:r>
              <a:rPr lang="en-GB" sz="5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5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Hevery</a:t>
            </a:r>
            <a:endParaRPr lang="en-GB" sz="5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50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5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 </a:t>
            </a:r>
            <a:r>
              <a:rPr lang="en-GB" sz="5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stvari</a:t>
            </a:r>
            <a:r>
              <a:rPr lang="en-GB" sz="5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GB" sz="50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imperativno</a:t>
            </a:r>
            <a:r>
              <a:rPr lang="en-GB" sz="5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50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programiranje</a:t>
            </a:r>
            <a:r>
              <a:rPr lang="en-GB" sz="5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50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logike</a:t>
            </a:r>
            <a:r>
              <a:rPr lang="en-GB" sz="5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50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programa</a:t>
            </a:r>
            <a:r>
              <a:rPr lang="en-GB" sz="5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 </a:t>
            </a:r>
            <a:r>
              <a:rPr lang="en-GB" sz="50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js</a:t>
            </a:r>
            <a:r>
              <a:rPr lang="en-GB" sz="5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5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GB" sz="5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50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deklarativno</a:t>
            </a:r>
            <a:r>
              <a:rPr lang="en-GB" sz="5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50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manipulisanje</a:t>
            </a:r>
            <a:r>
              <a:rPr lang="en-GB" sz="5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DOM </a:t>
            </a:r>
            <a:r>
              <a:rPr lang="en-GB" sz="50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stablom</a:t>
            </a:r>
            <a:r>
              <a:rPr lang="en-GB" sz="5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 html </a:t>
            </a:r>
            <a:r>
              <a:rPr lang="en-GB" sz="50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templejtima</a:t>
            </a:r>
            <a:endParaRPr lang="en-GB" sz="5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"/>
                <a:ea typeface="DejaVu Sans"/>
              </a:rPr>
              <a:t>Direktive</a:t>
            </a:r>
            <a:r>
              <a:rPr lang="en-GB" sz="4400" b="0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"/>
                <a:ea typeface="DejaVu Sans"/>
              </a:rPr>
              <a:t>atributa</a:t>
            </a:r>
            <a:endParaRPr lang="en-GB" sz="4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Direktive atributa omogućuju nam da na proizvoljni element (HTML element ili selektor komponente) postavimo novouvedeni atribut.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Preko direktive atributa možemo da kontrolišemo ponašanje i prikaz element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dolazi sa ugrađenim direktivama atributa (na primer </a:t>
            </a: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disabled</a:t>
            </a: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Custom direktive atributa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9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Možemo da kreiramo svoje direktive atributa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TS klasa dekorisana dekoraterom 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@Directive({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selector: '[app-emphasize]'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Uglaste zagrade govore da je u pitanju selektor atributa (pošto je selector CSS selektor)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pronalazi sve elemente koji zadovoljavaju zadati selektor (u našem slučaju sve elemente koji imaju atribut app-emphasize) i na njih primenjuje direktivu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Klasa implementira logiku direktive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Custom direktive atributa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4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Konstruktor nam omogućuje pristup elementu nad kojim ćemo raditi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constructor(</a:t>
            </a:r>
            <a:r>
              <a:rPr lang="en-GB" sz="2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private el: ElementRef</a:t>
            </a:r>
            <a:r>
              <a:rPr lang="en-GB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Konstruktoru je prosleđen parametar el tipa ElementRef i o on će biti postavljen kao privatno svojstvo kreiranog objekta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Parametri konstruktora nam omogućuju da ostvarimo injekciju zavisnosti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Injekcija zavisnosti je jedan od centralnih koncepata u Angularu od najranijih verzija i detaljno ćemo je razrađivati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Za sada nam je dovoljno da znamo da ćemo kroz DI dobiti validnu instancu ElementRef koja predstavlja element na koji je postavljena direktiva i da će to biti privatno svojstvo objekta direktive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Custom direktive atributa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ElementRef kao atribut ima nativeElement koji predstavlja element na koji je vezana direktiva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Reprezentacija HTML elementima</a:t>
            </a:r>
            <a:endParaRPr lang="en-GB" sz="28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Children</a:t>
            </a:r>
            <a:endParaRPr lang="en-GB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Next sibling</a:t>
            </a:r>
            <a:endParaRPr lang="en-GB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Reakcije na događaje</a:t>
            </a:r>
            <a:endParaRPr lang="en-GB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Atributi</a:t>
            </a:r>
            <a:endParaRPr lang="en-GB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Inner Text/ Inner HTML</a:t>
            </a:r>
            <a:endParaRPr lang="en-GB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querySelector/ querySelekctorAll – selekcija podelemenata po zadatom CSS selektoru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Reakcija na događaja u direktivi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 direktivi je moguće definisati reakicije na standardne događaje DOM elemenata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Klik mišem, hover, mouse in, mouse out, ...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Definišemo funkciju koja je reakcija na događaj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Funkciju anotiramo @HostListener dekoratorom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Pri tome HostListener primi kao string naziv događaja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Reakcija na događaj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@HostListener('mouseenter')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enter(){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this.el.nativeElement.querySelectorAll(‘.div’).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forEach(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element =&gt; 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element.style.backgroundColor = ‘#e6ffff’;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});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Prenos parametara u direktivu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Kao i komponentu, i dikretivu atributa možemo anotirati inputima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Dekorater Input može da primi string parametar koji će biti naziv tog atributa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@Input('app-emphasize') selector: string;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Direktiva se odnosi na čitav element, pa može da pristupi i svim drugim inputima elementa</a:t>
            </a:r>
            <a:br/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Direktive - zaključak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Postoje tri vrste direktiva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Strukturne direktive – kao ngIf i ngFor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Komponente – osnovni gradivni blokovi aplikacije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Direktive atributa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Omogućuju nam da proširujemo vokabular HTML i da pravimo dinamičke elemente od kojih sklapamo aplikaciju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Pipes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Nemamo kontrolu nad formatom podataka koji pristižu u aplikaciju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Sa back end dela aplikacije, instancijacijom varijabli, ...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Kada se prikazuju u templejtu (interpolacijom {{}}) nad objektima se poziva toString metoda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Na primer, datum je prikazan kao </a:t>
            </a:r>
            <a:endParaRPr lang="en-GB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Sun Dec 10 2017 21:04:53 GMT+0100 (Central Europe Standard Time)</a:t>
            </a:r>
            <a:endParaRPr lang="en-GB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Pipes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Omogućuju da pretprocesiramo podatka za prikaz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&lt;div *ngIf="blogEntry.date"&gt;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{{blogEntry.date | date:"dd.MM.yy hh:mm:ss"}}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lang="en-GB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10.12.17 09:09:32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AngularJS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3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AKA Angular 1.x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MVW (MVVM) radni okvir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Model 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Domenski entiteti (resursi)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Komunikacija sa back end delom aplikacije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View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HTML templejti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ViewModel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$scope dekorisan kontrolerima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Moguće je aplikaciju organizovati kao stablo komponenti, ali nije bila tipična praksa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Pipes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9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{{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theString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| uppercase}}</a:t>
            </a:r>
            <a:endParaRPr lang="en-GB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{{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theString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| lowercase}}</a:t>
            </a:r>
            <a:endParaRPr lang="en-GB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{{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theList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| slice: "2"}} –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korišćenje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elmeneata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od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indeksa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2 (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prva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dva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ignorišu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{{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theList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| slice: "2" : "3"}}</a:t>
            </a:r>
            <a:endParaRPr lang="en-GB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{{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theDate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| date: ’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dd.MM.yy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.'}}</a:t>
            </a:r>
            <a:endParaRPr lang="en-GB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{{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theNumber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| percent}} - 19,277.5%</a:t>
            </a:r>
            <a:endParaRPr lang="en-GB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{{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theNumber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| number:'3.1-2'}} - 192.78</a:t>
            </a:r>
            <a:endParaRPr lang="en-GB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{{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theNumber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|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currency:'RON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'}}</a:t>
            </a:r>
            <a:endParaRPr lang="en-GB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{{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theJsonData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| json}} –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zgodno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debagovanju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da se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prikaže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objekat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Custom pipes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37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import { Pipe, PipeTransform } from '@angular/core';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@Pipe({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name: 'title'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export class TitlePipe implements PipeTransform {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transform(value: any, args?: any): any {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return value.replace(/\b\w/g, l =&gt; l.toUpperCase());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Pipes chain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Pajpove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je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moguće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uvezivati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GB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{{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blogEntry</a:t>
            </a:r>
            <a:r>
              <a:rPr lang="en-GB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date | uppercase}}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Webpack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aplikacije razvijaju se u TS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Treba da bude prevedena u ES5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Pregledači ne podržavaju require i učitavanje modula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Već smo videli browserify za bundlovanje modula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Webpack je popularan bundler modula zadužen za „pakovanje“ modula koji omogućuje da se tako „upakovani“ moduli mogu učitati u pregledaču.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Webpack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Bundle je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fajl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koji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sadrži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sve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resurse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zajedno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čine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logičku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celinu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koji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zajedno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trebaju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budu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isporučeni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klijentu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kao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odgovor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jedan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zahtev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 </a:t>
            </a:r>
            <a:endParaRPr lang="en-GB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Tipično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sadrži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JavaScript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kod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CSS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stilove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HTML,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ali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može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sadrži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bilo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šta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drugo</a:t>
            </a:r>
            <a:endParaRPr lang="en-GB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Webpack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pretražuje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izvorni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kod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aplikacije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pronalazi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importe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gradi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stablo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zavisnosti</a:t>
            </a:r>
            <a:endParaRPr lang="en-GB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Od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ovog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stabla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zavisnosti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emituje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jedan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ili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više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bundlova</a:t>
            </a:r>
            <a:endParaRPr lang="en-GB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Može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pretporcesira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uglifikuje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minifikuje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...) TypeScript, SASS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LESS</a:t>
            </a:r>
            <a:endParaRPr lang="en-GB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Konfiguriše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kroz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 webpack.config.js.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Webpack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 Angular-CLI aplikacijama nije moguće direktno konfigurisati Webpack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Sve konfiguracije su u angular-cli.json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Međutim, moguće je izdvojiti webpack konfiguracije</a:t>
            </a:r>
            <a:endParaRPr lang="en-GB" sz="3200" b="0" strike="noStrike" spc="-1">
              <a:latin typeface="Arial"/>
            </a:endParaRPr>
          </a:p>
          <a:p>
            <a:pPr marL="57240">
              <a:lnSpc>
                <a:spcPct val="100000"/>
              </a:lnSpc>
              <a:spcBef>
                <a:spcPts val="641"/>
              </a:spcBef>
            </a:pPr>
            <a:r>
              <a:rPr lang="en-GB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ng eject</a:t>
            </a:r>
            <a:endParaRPr lang="en-GB" sz="3200" b="0" strike="noStrike" spc="-1">
              <a:latin typeface="Arial"/>
            </a:endParaRPr>
          </a:p>
          <a:p>
            <a:pPr marL="514440" indent="-456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webpack.config.js</a:t>
            </a: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je izbačen u root projekta</a:t>
            </a:r>
            <a:endParaRPr lang="en-GB" sz="3200" b="0" strike="noStrike" spc="-1">
              <a:latin typeface="Arial"/>
            </a:endParaRPr>
          </a:p>
          <a:p>
            <a:pPr marL="514440" indent="-456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Nakon toga, pokretanje aplikacije ne ide preko </a:t>
            </a: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ng serve</a:t>
            </a: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već moramo aplikaciju da pokrećemo preko</a:t>
            </a:r>
            <a:endParaRPr lang="en-GB" sz="3200" b="0" strike="noStrike" spc="-1">
              <a:latin typeface="Arial"/>
            </a:endParaRPr>
          </a:p>
          <a:p>
            <a:pPr marL="57240">
              <a:lnSpc>
                <a:spcPct val="100000"/>
              </a:lnSpc>
              <a:spcBef>
                <a:spcPts val="641"/>
              </a:spcBef>
            </a:pPr>
            <a:r>
              <a:rPr lang="en-GB" sz="3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npm run build &amp; npm run start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Webpack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webpack.config.js ima atribut entry koji ukazuje na jedan ili više TS fajlove od kojih kreću zavisnosti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Webpack prolazi kroz entry fajl i pronalazi njegove importe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Zatim prolazi kroz importovane fajlove pa pronalazi njihove importe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Rekurzivno ...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Webpack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Prilikom builda aplikacije nije poželjno da se sav kod nađe u jednom jedinom bundlu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Pogodno je da se u zasebne bundlove razdvoje: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Vendorski kod (relativno stabilan, nije podložan čestim promenama)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Kod same aplikacije (relativno nestabilan, podložan čestim promenama)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Webpack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39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 Angular-CLI aplikaciji razdvojeni su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GB" sz="29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"main": [</a:t>
            </a:r>
            <a:endParaRPr lang="en-GB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GB" sz="29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"./src/main.ts"</a:t>
            </a:r>
            <a:endParaRPr lang="en-GB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GB" sz="29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lang="en-GB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GB" sz="29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"polyfills": [</a:t>
            </a:r>
            <a:endParaRPr lang="en-GB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GB" sz="29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"./src/polyfills.ts"</a:t>
            </a:r>
            <a:endParaRPr lang="en-GB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GB" sz="29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lang="en-GB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GB" sz="29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"styles": [</a:t>
            </a:r>
            <a:endParaRPr lang="en-GB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GB" sz="29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"./node_modules/bootstrap/dist/css/</a:t>
            </a:r>
            <a:endParaRPr lang="en-GB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GB" sz="29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bootstrap.min.css",</a:t>
            </a:r>
            <a:endParaRPr lang="en-GB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GB" sz="29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"./src/styles.css"</a:t>
            </a:r>
            <a:endParaRPr lang="en-GB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lang="en-GB" sz="29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lang="en-GB" sz="29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Kao entryPoints su definisani 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["inline","polyfills","sw-register","styles","vendor","main"]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Webpack - loaders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Webpack može da učita bilo koji tip fajla: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JS, TS, CSS, HTML, slika, LESS, SASS, HTML, font, ...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Webpack je node paket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Sam razume samo JS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Loaderi nam omogućuju da ne-JS fajl pretovirmo u JS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AKA Angular 2,4,5,...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Osnovni gradivni blok aplikacije su komponente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Komponenta objedinjuje prikaz (html teplate) i kod (TS klasa) 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Aplikacija se </a:t>
            </a:r>
            <a:r>
              <a:rPr lang="en-GB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uvek</a:t>
            </a: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pravi kao stablo komponenti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Na prvi pogled, konceptualno potpuno različit od AngularJS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Webpack loaders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... 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exports.push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([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module.i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"/*!\n * Bootstrap v3.3.7 (http://getbootstrap.com)\n * Copyright 2011-2016 Twitter, Inc.\n * Licensed under MIT (https://github.com/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twbs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/bootstrap/blob/master/LICENSE)\n *//*! normalize.css v3.0.3 | MIT License | github.com/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necolas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/normalize.css */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html{</a:t>
            </a:r>
            <a:r>
              <a:rPr lang="en-GB" sz="2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font-family:sans-serif</a:t>
            </a:r>
            <a:r>
              <a:rPr lang="en-GB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;-webkit-text-size-adjust:100%;-ms-text-size-adjust:100%} 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lang="en-GB" sz="2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79"/>
              </a:spcBef>
            </a:pPr>
            <a:r>
              <a:rPr lang="en-GB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Styles.bundle.js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Zadavanje loadera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Rules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"rules": [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{"test": /\.html$/,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"loader": "raw-loader"},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 test: /\.ts$/, 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loader: 'awesome-typescript-loader' }, 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 test: /\.css$/, 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loaders: 'style-loader!css-loader' }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]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Zadavanje loadera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Kada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Webpack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naiđe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import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izraz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pokušava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importovani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fajl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primerni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test regex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iz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pravila</a:t>
            </a:r>
            <a:endParaRPr lang="en-GB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Ako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uspe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primenjuje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zadati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loader </a:t>
            </a:r>
            <a:endParaRPr lang="en-GB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Kada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naiđe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import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ts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fajla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primenjuje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 </a:t>
            </a:r>
            <a:r>
              <a:rPr lang="en-GB" sz="2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awesome-typescript-loader</a:t>
            </a:r>
            <a:endParaRPr lang="en-GB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Za CSS se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primenjuju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dva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loadera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GB" sz="2800" b="0" strike="noStrike" spc="-1" dirty="0">
              <a:latin typeface="Arial"/>
            </a:endParaRPr>
          </a:p>
          <a:p>
            <a:pPr marL="1371600" lvl="2" indent="-456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style-loader</a:t>
            </a:r>
            <a:endParaRPr lang="en-GB" sz="2400" b="0" strike="noStrike" spc="-1" dirty="0">
              <a:latin typeface="Arial"/>
            </a:endParaRPr>
          </a:p>
          <a:p>
            <a:pPr marL="1371600" lvl="2" indent="-456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css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-loader</a:t>
            </a:r>
            <a:endParaRPr lang="en-GB" sz="2400" b="0" strike="noStrike" spc="-1" dirty="0">
              <a:latin typeface="Arial"/>
            </a:endParaRPr>
          </a:p>
          <a:p>
            <a:pPr marL="971640" lvl="1" indent="-456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! je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pravljenje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lanca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loadera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koji se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izvršavaju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leva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desno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Plugin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Webpack definiše proces transformacije aplikacije koji ima više koraka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Korak se definiše kao plugin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plugins: [ 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new webpack.optimize.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UglifyJsPlugin()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Debagovanje Angular aplikacija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Webpack transformiše Angular aplikaciju u nešto što više ne liči na izvorni kod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Kako da debagujemo takve aplikacije?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Debagovanje Angular aplikacija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8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Kada nam treba debagovanje *-to-JS transpajliranih aplikacija (ili minifikovanih aplikacija koje su JS-to-JS) koristimo soruce mape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Mapiranje prevedenog fajla na originalni, pre builda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Kada se kod builduje, zajedno sa bundlovima se generišu i sorice mape koje čuvaju informaciju o originalnim fajlovima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Kada se debaguje određena linija koda, radi se lookup source mape da bismo pronašli originalni kod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tsc --sourcemap primer20.ts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Anatomija soruce mape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7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{  </a:t>
            </a:r>
            <a:br/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  </a:t>
            </a:r>
            <a:r>
              <a:rPr lang="en-GB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"version"</a:t>
            </a: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:3,</a:t>
            </a:r>
            <a:br/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  </a:t>
            </a:r>
            <a:r>
              <a:rPr lang="en-GB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"file"</a:t>
            </a: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:"primer20.js",</a:t>
            </a:r>
            <a:br/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  </a:t>
            </a:r>
            <a:r>
              <a:rPr lang="en-GB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"sourceRoot"</a:t>
            </a: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:"",</a:t>
            </a:r>
            <a:br/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  </a:t>
            </a:r>
            <a:r>
              <a:rPr lang="en-GB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"sources"</a:t>
            </a: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:[  </a:t>
            </a:r>
            <a:br/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     "primer20.ts"</a:t>
            </a:r>
            <a:br/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  ],</a:t>
            </a:r>
            <a:br/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  </a:t>
            </a:r>
            <a:r>
              <a:rPr lang="en-GB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"names"</a:t>
            </a: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:[  </a:t>
            </a:r>
            <a:br/>
            <a:br/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  ],</a:t>
            </a:r>
            <a:br/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  </a:t>
            </a:r>
            <a:r>
              <a:rPr lang="en-GB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"mappings"</a:t>
            </a: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:"AAAA;IAGI,WAAY,CAAQ;QAChB,IAAI,CAAC,CAAC,GAAG,CAAC,CAAC;IACf,CAAC;IAJM,GAAC,GAAU,EAAE,CAAC;IAKzB,QAAC;CAAA,AAND,IAMC;AAED,IAAI,EAAE,GAAK,IAAI,CAAC,CAAC,EAAE,CAAC,CAAC;AACrB,OAAO,CAAC,GAAG,CAAC,CAAC,CAAC,CAAC,CAAC,CAAC;AACjB,qBAAqB"</a:t>
            </a:r>
            <a:br/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Anatomija source mape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Pored generalnih podataka (prevedeni fajl, izvorni fajl, verzija, ...) sadrži i mapiranje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Inicijalno mapiranja nisu bila kodirana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Map fajlovi su bili veoma veliki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Oko 10 puta veći od prevedene aplikacije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Mappings atribut sadrži string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Karakter ; označava novu liniju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Karakter , označava kraj segmenta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Anatomija source mape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Za svaki segment određuju se sledeće stvari: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Generisana kolona početka segmenta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Originalni fajl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Broj originalne linije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Originalna kolona kraja segmenta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Ako postoji, originalno ime segmenta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Broj generisane linije se određuje na osnovu brojanja ; karaktera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Anatomija source mape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Za redukovanje veličine mapiranja koristi se kombinacija VLQ (Variable Length Quantity) i Base64 enkodiranja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Arhitektura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90" name="Picture 2"/>
          <p:cNvPicPr/>
          <p:nvPr/>
        </p:nvPicPr>
        <p:blipFill>
          <a:blip r:embed="rId2"/>
          <a:stretch/>
        </p:blipFill>
        <p:spPr>
          <a:xfrm>
            <a:off x="228600" y="2097720"/>
            <a:ext cx="8609400" cy="437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Angular-CLI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Command Line Interface za Angular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Pojednostavljuje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Inicijalizaciju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Razvoj, 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Scaffold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Održavanje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aplikacija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Angular-CLI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 aplikacije se bundluju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ng serve bundluje aplikaciju i pokreće je u Node-u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ng build bundluje aplikaciju i deplojuje je u XXX direktorijum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Flag --prod priprema aplikaciju za produkciju</a:t>
            </a:r>
            <a:endParaRPr lang="en-GB" sz="28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Uglify</a:t>
            </a:r>
            <a:endParaRPr lang="en-GB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Tree-shaking</a:t>
            </a:r>
            <a:endParaRPr lang="en-GB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7MB vs 700KB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Angular-CLI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9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ng new [name] – kreiranje nove aplikacije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ng serve – build aplikacije i pokretanje aplikacije u Node serveru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ng generate – scaffolding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component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directive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enum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guard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interface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module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pipe</a:t>
            </a:r>
            <a:endParaRPr lang="en-GB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service 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Angular-CLI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ng lint – lintovanje koda pomoću tslinta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ng build – bildovanje projekta u eksterni direktorijum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ng eject – eksternalizuje konfiguraciju webpacka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ng xi18n – izdvajanje i18n poruka iz templejta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9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Angular </a:t>
            </a:r>
            <a:r>
              <a:rPr lang="en-GB" sz="3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aplikacije</a:t>
            </a:r>
            <a:r>
              <a:rPr lang="en-GB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</a:t>
            </a:r>
            <a:r>
              <a:rPr lang="en-GB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modularna</a:t>
            </a:r>
            <a:r>
              <a:rPr lang="en-GB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GB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koriste</a:t>
            </a:r>
            <a:r>
              <a:rPr lang="en-GB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 </a:t>
            </a:r>
            <a:r>
              <a:rPr lang="en-GB" sz="3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NgModules</a:t>
            </a:r>
            <a:endParaRPr lang="en-GB" sz="36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TS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klase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dekorisane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@NgModule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dekoraterom</a:t>
            </a:r>
            <a:endParaRPr lang="en-GB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Svaka</a:t>
            </a:r>
            <a:r>
              <a:rPr lang="en-GB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aplikacija</a:t>
            </a:r>
            <a:r>
              <a:rPr lang="en-GB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ima</a:t>
            </a:r>
            <a:r>
              <a:rPr lang="en-GB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makar</a:t>
            </a:r>
            <a:r>
              <a:rPr lang="en-GB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jedan</a:t>
            </a:r>
            <a:r>
              <a:rPr lang="en-GB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GB" sz="3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korenski</a:t>
            </a:r>
            <a:r>
              <a:rPr lang="en-GB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lang="en-GB" sz="3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modul</a:t>
            </a:r>
            <a:r>
              <a:rPr lang="en-GB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GB" sz="3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AppModule</a:t>
            </a:r>
            <a:endParaRPr lang="en-GB" sz="36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@NgModule </a:t>
            </a:r>
            <a:r>
              <a:rPr lang="en-GB" sz="3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dekorate</a:t>
            </a:r>
            <a:r>
              <a:rPr lang="en-GB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definiše</a:t>
            </a:r>
            <a:r>
              <a:rPr lang="en-GB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GB" sz="36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declarations -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klase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za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prikaz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koje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pripadaju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tom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modulu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Mogu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budu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komponente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direktive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pipes.</a:t>
            </a:r>
            <a:endParaRPr lang="en-GB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exports -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deklaracije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koje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će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biti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vidljive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templejtima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komponent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drugih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modula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imports -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drugi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moduli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čije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eksportovane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klase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vidljive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ovom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modulu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providers -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kreatori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servisa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koje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unosi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ovaj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modul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Servisi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vidljivi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celoj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aplikaciji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bootstrap -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glavni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prikaz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odnosno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korenska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komponenta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koja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će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omogućiti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sve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ostale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prikaze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Samo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korenski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modul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ima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postavljeno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ovo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svojstvo</a:t>
            </a:r>
            <a:r>
              <a:rPr lang="en-GB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Višeznačnost termina modul u JS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 ES5 modul je bio factory funkcija koja vraća objekat sa javnim APIjem i skriva privatna svojstva u closure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Od ES6 svaki fajl je modul i javni API se dobija eksportovanjem</a:t>
            </a:r>
            <a:endParaRPr lang="en-GB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 Angularu NgModule je potpuno nov koncept: klasa dekorisana @NgModule dekoratorom</a:t>
            </a:r>
            <a:endParaRPr lang="en-GB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Prema konveciji jedan NgModul se smešta u jedan ES6 modul</a:t>
            </a:r>
            <a:endParaRPr lang="en-GB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 ovim materijalima, termin module označava ES6 modul, a termin NgModule označava TS klasu dekorisanu @NgModule dekoraterom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3774</Words>
  <Application>Microsoft Office PowerPoint</Application>
  <PresentationFormat>On-screen Show (4:3)</PresentationFormat>
  <Paragraphs>494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Uvod</dc:title>
  <dc:subject/>
  <dc:creator>korisnik</dc:creator>
  <dc:description/>
  <cp:lastModifiedBy>Milan</cp:lastModifiedBy>
  <cp:revision>149</cp:revision>
  <dcterms:created xsi:type="dcterms:W3CDTF">2006-08-16T00:00:00Z</dcterms:created>
  <dcterms:modified xsi:type="dcterms:W3CDTF">2022-11-22T16:02:50Z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72</vt:i4>
  </property>
</Properties>
</file>