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67" r:id="rId6"/>
    <p:sldId id="268" r:id="rId7"/>
    <p:sldId id="269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64" r:id="rId18"/>
    <p:sldId id="277" r:id="rId19"/>
    <p:sldId id="279" r:id="rId20"/>
    <p:sldId id="280" r:id="rId21"/>
    <p:sldId id="281" r:id="rId22"/>
    <p:sldId id="282" r:id="rId23"/>
    <p:sldId id="284" r:id="rId24"/>
    <p:sldId id="283" r:id="rId25"/>
    <p:sldId id="257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2" r:id="rId57"/>
    <p:sldId id="323" r:id="rId58"/>
    <p:sldId id="321" r:id="rId59"/>
    <p:sldId id="324" r:id="rId60"/>
    <p:sldId id="325" r:id="rId61"/>
    <p:sldId id="326" r:id="rId62"/>
    <p:sldId id="327" r:id="rId63"/>
    <p:sldId id="305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06" r:id="rId72"/>
    <p:sldId id="335" r:id="rId73"/>
    <p:sldId id="336" r:id="rId74"/>
    <p:sldId id="337" r:id="rId75"/>
    <p:sldId id="347" r:id="rId76"/>
    <p:sldId id="309" r:id="rId77"/>
    <p:sldId id="338" r:id="rId78"/>
    <p:sldId id="342" r:id="rId79"/>
    <p:sldId id="343" r:id="rId80"/>
    <p:sldId id="344" r:id="rId81"/>
    <p:sldId id="346" r:id="rId82"/>
    <p:sldId id="345" r:id="rId83"/>
    <p:sldId id="340" r:id="rId84"/>
    <p:sldId id="341" r:id="rId85"/>
    <p:sldId id="348" r:id="rId86"/>
    <p:sldId id="34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946C-14C3-4B0E-8108-FD38429E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BEA2B-F0F4-478F-9CDC-0A21B1EB8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01A5-7870-41AC-B2B4-2F61F02A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F0A3-3032-4D31-B2D6-A22AD6FC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187A-17D7-4246-9055-4EF561F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6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7863-17BC-4BBB-A26C-F29AEBCA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E254-7C77-4717-ABCE-98E806FEA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8033-88E7-4AE5-948F-E600D49A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B103-F8D9-4396-B4F8-35ADB823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D3E1-B0AC-44AF-93C9-FB263713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2E34A-8C2A-456B-A243-AD5AD6F47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4F52A-72CB-4D2A-8D39-0D4377036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CA3F-4319-45E9-91FF-756525A0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8CAC-E729-4388-B257-81CD7C94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FD8E-7AF2-499D-B3C0-29F821F2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75EA-03D7-44D3-9194-F2BBA211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6FF7-7976-445E-9EFD-8A1732CF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4E3A-9B31-433D-A225-9906B3AD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4233-B179-4494-8160-AAA36E31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C74E-ACC3-4C85-8B11-0AB3D9BF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22BC-01AD-43BE-80DF-A69F5AC1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D9FF7-6615-4F8F-8E86-DC572FF6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35EB-7D23-4F4C-8C1C-30739555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EB32-FD94-4135-8848-1388BD59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D163-C95D-4E4F-8929-E16B8A75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3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DD28-853B-4A91-9F12-B3BDEDCD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78FC-D49A-4C3A-86DA-01A505BA6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15BB8-E2AB-4289-8FF9-BC1A7A4AC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E8601-7BD8-43DD-9674-20EA23EB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E082-EF0F-4DE4-A285-86999951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9EAC-CC23-48BC-8854-38310980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8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8221-E542-4D5A-B1BE-BDDAB621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738E-8667-4A69-8DDE-DB4069ED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18176-03CC-4EB5-9957-6FF0D6B4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7237E-DC87-49BA-B6DB-23A0F8308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C4690-1664-415E-978B-83E89E4DF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03C9-CE4A-43F0-82E9-624D30D1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C9241-295C-49AB-84BF-BE4EFA25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AA977-D4DE-48AF-A13B-8E5AEFF1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83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9CA-9D28-4B09-8CF7-4E6F9DC2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C92D3-505D-47ED-ADC7-BFF78B89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21E2-B786-4132-844B-F5E75A21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8E8E8-7051-4115-A232-0E14C9E4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59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84569-8834-4315-857A-FC294745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76A69-2246-4C60-B87B-1B68EA4C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B6092-67C9-4C6D-A4CC-A5941F64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C6F4-D7DC-4338-AC49-27F16181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E497-0508-408E-B01C-13BA52D78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84914-D3DB-4548-800F-C0363907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378DA-7F1A-467C-9D23-E1CEA537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1F00-CD9B-4792-B00A-60F1DFD9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E885F-DB3C-401E-820E-560FDADD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5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C6CB-90D0-431E-B432-DB274202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B64C2-5712-41C2-AE1B-B23CC16F8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792AF-BF76-40E5-9D44-BEC17EF32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0B6D-3D1E-42BA-A13C-973F17C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594C-EB43-4FB2-ADB2-FF4BD45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DABF3-9090-48D1-BC30-166473BE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864C6-FDD1-45E8-8DBD-653CECE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160C-CC45-4548-975B-90E715479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3EC8-7956-42DB-AC38-F94217EFC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142-0487-4556-AF4D-276C57436E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DFAC-92E9-4A52-8B2F-5879FA4A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AE9F-2A01-4E56-8665-4805435BD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C24-0CAB-4C00-84C5-62591C372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20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866-7DFC-40EF-A620-94F14D7B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4AAE-492B-468E-A226-AFCDE435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 atribut props možemo gledati na dva načina:</a:t>
            </a:r>
          </a:p>
          <a:p>
            <a:pPr lvl="1"/>
            <a:r>
              <a:rPr lang="sr-Latn-RS" dirty="0"/>
              <a:t>Kao na vrednosti atributa html elementa koji će se kreirati iz node čvorova</a:t>
            </a:r>
          </a:p>
          <a:p>
            <a:pPr lvl="1"/>
            <a:r>
              <a:rPr lang="sr-Latn-RS" dirty="0"/>
              <a:t>Kao na konfiguracione vrednosti koje se prosleđuju kreiranim node čvorovima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71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62ED-E629-4402-9DCD-F920CDB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E6DD-2D7D-4192-9BAB-4AC91B6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2371"/>
            <a:ext cx="10515600" cy="3344591"/>
          </a:xfrm>
        </p:spPr>
        <p:txBody>
          <a:bodyPr/>
          <a:lstStyle/>
          <a:p>
            <a:r>
              <a:rPr lang="sr-Latn-RS" dirty="0"/>
              <a:t>Atribut foo nema HTML interpretaciju i neće uticati na rendorvanje stranice</a:t>
            </a:r>
          </a:p>
          <a:p>
            <a:r>
              <a:rPr lang="sr-Latn-RS" dirty="0"/>
              <a:t>Ali može da mu se pristupi iz JS koda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738D9-EA5C-49DD-8F37-F6DD047E2399}"/>
              </a:ext>
            </a:extLst>
          </p:cNvPr>
          <p:cNvSpPr/>
          <p:nvPr/>
        </p:nvSpPr>
        <p:spPr>
          <a:xfrm>
            <a:off x="838199" y="1506808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('div',{id:'div1',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foo:'bar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'},'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3');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console.log('div1.props.id:',div1.props.id);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console.log('div1.props.foo:',div1.props.foo);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0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E094-5991-481C-81E9-05B14ED0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4 - inline 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88BB-59FE-4EF0-A3CD-EAE12FD3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9320"/>
            <a:ext cx="10515600" cy="2547643"/>
          </a:xfrm>
        </p:spPr>
        <p:txBody>
          <a:bodyPr/>
          <a:lstStyle/>
          <a:p>
            <a:r>
              <a:rPr lang="sr-Latn-RS" dirty="0"/>
              <a:t>Kreira se ka običan JS objekat koji se postavi na atribut style objekta props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91569-57F0-40EF-92EB-BA4031F22C9B}"/>
              </a:ext>
            </a:extLst>
          </p:cNvPr>
          <p:cNvSpPr/>
          <p:nvPr/>
        </p:nvSpPr>
        <p:spPr>
          <a:xfrm>
            <a:off x="838200" y="1905241"/>
            <a:ext cx="103985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inlineStyles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:'red',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fontSize:22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('div',{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style:inlineStyles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4');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3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7DD2-D6B5-4135-A713-A31ADB96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Reakcije na događaje u React čvorovima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8C93-D2D1-4E10-982E-CA7C2F9D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Moguće je zadati reakcije na događaje čvorova</a:t>
            </a:r>
          </a:p>
          <a:p>
            <a:r>
              <a:rPr lang="sr-Latn-RS" dirty="0"/>
              <a:t>Handleri se kreiraju kao funkcije</a:t>
            </a:r>
          </a:p>
          <a:p>
            <a:r>
              <a:rPr lang="sr-Latn-RS" dirty="0"/>
              <a:t>Handleri se postavljaju u props objektu čvora koji se kreira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13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6625-2418-4176-AE55-8BDC5DCF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5 – reakcija na događaje React čvora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1B17D-BB31-4D07-9E4B-2A08F8B03B18}"/>
              </a:ext>
            </a:extLst>
          </p:cNvPr>
          <p:cNvSpPr/>
          <p:nvPr/>
        </p:nvSpPr>
        <p:spPr>
          <a:xfrm>
            <a:off x="838199" y="1690688"/>
            <a:ext cx="10515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divClickHandler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function()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kliknuto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je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div');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divMouseOverHandler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function()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prelazi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se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preko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diva');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('div',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onClick:divClickHandler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onMouseOver:divMouseOverHandler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 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5');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8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CF01-0223-4C31-89AD-C0DC387D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React čvorovi - zaključak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02BB-3013-472B-ABBB-C8DD4890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Osnovni mehanizam kreiranja elemenata virtualnog doma</a:t>
            </a:r>
          </a:p>
          <a:p>
            <a:r>
              <a:rPr lang="sr-Latn-RS" dirty="0"/>
              <a:t>Čvorovi su JavaScript objekti</a:t>
            </a:r>
          </a:p>
          <a:p>
            <a:r>
              <a:rPr lang="sr-Latn-RS" dirty="0"/>
              <a:t>Po svojoj prirodi više asociraju na HTML, pa JavaScript nije najsrećnije rešenje za kreiranje </a:t>
            </a:r>
            <a:r>
              <a:rPr lang="sr-Latn-RS"/>
              <a:t>ovih objekata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256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95A6-C749-4004-85B1-3C2894E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E995-E76E-4F8E-9B86-7F377C2B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Syntax Extension</a:t>
            </a:r>
          </a:p>
          <a:p>
            <a:r>
              <a:rPr lang="sr-Latn-RS" dirty="0"/>
              <a:t>Skraćeni zapis za </a:t>
            </a:r>
            <a:r>
              <a:rPr lang="sr-Latn-RS" i="1" dirty="0"/>
              <a:t>React.create</a:t>
            </a:r>
          </a:p>
          <a:p>
            <a:r>
              <a:rPr lang="sr-Latn-RS" dirty="0"/>
              <a:t>React sintaksa koja podseća na XML/HTML </a:t>
            </a:r>
          </a:p>
          <a:p>
            <a:r>
              <a:rPr lang="sr-Latn-RS" dirty="0"/>
              <a:t>Proširenje ECMAScripta tako da XML/HTML snipeti jednostavno koegzistiraju sa JavaScript/React kodom</a:t>
            </a:r>
          </a:p>
          <a:p>
            <a:r>
              <a:rPr lang="sr-Latn-RS" dirty="0"/>
              <a:t>Mora da se preporcesira (na primer korišćenjem Babela) da bi se dobili standardni JavaScript objekti</a:t>
            </a:r>
          </a:p>
          <a:p>
            <a:r>
              <a:rPr lang="sr-Latn-RS" b="1" dirty="0"/>
              <a:t>Umesto da se JavaScript umeće u HTML fajlve, JSX omogućuje da se HTML umeće u JavaScript fajlve</a:t>
            </a:r>
          </a:p>
        </p:txBody>
      </p:sp>
    </p:spTree>
    <p:extLst>
      <p:ext uri="{BB962C8B-B14F-4D97-AF65-F5344CB8AC3E}">
        <p14:creationId xmlns:p14="http://schemas.microsoft.com/office/powerpoint/2010/main" val="31234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8DCD-E12B-4B5A-B38C-D66A66BA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 6 - JSX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3A466-746E-49AD-B96A-D769E1793FEF}"/>
              </a:ext>
            </a:extLst>
          </p:cNvPr>
          <p:cNvSpPr/>
          <p:nvPr/>
        </p:nvSpPr>
        <p:spPr>
          <a:xfrm>
            <a:off x="933254" y="1923068"/>
            <a:ext cx="82107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var ul1 = &lt;ul id="ul1"&gt;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 &lt;li&gt;React&lt;/li&gt;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 &lt;li&gt;Angular&lt;/li&gt;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 &lt;li&gt;Vue&lt;/li&gt;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endParaRPr lang="it-IT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9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9F11-AED6-4981-BB51-4F449757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 i React čvorovi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55F-E441-4B69-A99F-6ACFF408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503"/>
          </a:xfrm>
        </p:spPr>
        <p:txBody>
          <a:bodyPr/>
          <a:lstStyle/>
          <a:p>
            <a:r>
              <a:rPr lang="sr-Latn-RS" dirty="0"/>
              <a:t>JSX snipeti se prevode u čist JavaScript kojim se kreiraju React čvorovi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C62AB-E88B-4BAA-AC19-DC1033212AC2}"/>
              </a:ext>
            </a:extLst>
          </p:cNvPr>
          <p:cNvSpPr/>
          <p:nvPr/>
        </p:nvSpPr>
        <p:spPr>
          <a:xfrm>
            <a:off x="1036947" y="2551837"/>
            <a:ext cx="10515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 ul1 =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.createElement("ul",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id: "ul1",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.createElement("li",{…}, "React"),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("li", {…}, "Angular"),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("li", {…}, "Vue")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BEB771-7964-4BA0-905D-F6B288495D74}"/>
              </a:ext>
            </a:extLst>
          </p:cNvPr>
          <p:cNvSpPr txBox="1">
            <a:spLocks/>
          </p:cNvSpPr>
          <p:nvPr/>
        </p:nvSpPr>
        <p:spPr>
          <a:xfrm>
            <a:off x="1036947" y="4626809"/>
            <a:ext cx="10515600" cy="540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Vidimo</a:t>
            </a:r>
            <a:r>
              <a:rPr lang="en-GB" dirty="0"/>
              <a:t> da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atributi</a:t>
            </a:r>
            <a:r>
              <a:rPr lang="en-GB" dirty="0"/>
              <a:t> </a:t>
            </a:r>
            <a:r>
              <a:rPr lang="sr-Latn-RS" dirty="0"/>
              <a:t>JSX elemenata završili u propsu prevedenih React čvorova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4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F933-567B-4E14-8A41-B25BDA69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 i 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F550-4034-45D4-A716-687D29B2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nam omogućuje da koristimo punu snagu JavaScript u kombinaciji sa kreiranjem React čvorova nalik na HTML</a:t>
            </a:r>
          </a:p>
          <a:p>
            <a:r>
              <a:rPr lang="sr-Latn-RS" dirty="0"/>
              <a:t>Ne treba nam još jedan templating jezik (umesto toga koristimo JavaScript)</a:t>
            </a:r>
          </a:p>
          <a:p>
            <a:r>
              <a:rPr lang="sr-Latn-RS" dirty="0"/>
              <a:t>Evaluirane vrednosti JavaScript izraza zadatih između vitičastih zagrada ugrađuju se u JSX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6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296-563A-4F0B-AEAC-A1A2E501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Ract</a:t>
            </a:r>
            <a:r>
              <a:rPr lang="en-US" dirty="0"/>
              <a:t> – </a:t>
            </a:r>
            <a:r>
              <a:rPr lang="sr-Latn-RS" dirty="0"/>
              <a:t>Razdvajanje nadležnosti umesto razdvajanja tehnologija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C8F7-1800-4949-9DB9-62173480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Fleksibilna</a:t>
            </a:r>
            <a:r>
              <a:rPr lang="en-US" dirty="0"/>
              <a:t> JavaScript </a:t>
            </a:r>
            <a:r>
              <a:rPr lang="en-US" dirty="0" err="1"/>
              <a:t>biblioteka</a:t>
            </a:r>
            <a:r>
              <a:rPr lang="en-US" dirty="0"/>
              <a:t> 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korisni</a:t>
            </a:r>
            <a:r>
              <a:rPr lang="sr-Latn-RS" dirty="0"/>
              <a:t>čkih interfejsa</a:t>
            </a:r>
            <a:endParaRPr lang="en-US" dirty="0"/>
          </a:p>
          <a:p>
            <a:r>
              <a:rPr lang="sr-Latn-RS" dirty="0"/>
              <a:t>UI logika:</a:t>
            </a:r>
          </a:p>
          <a:p>
            <a:pPr lvl="1"/>
            <a:r>
              <a:rPr lang="sr-Latn-RS" dirty="0"/>
              <a:t>Rukovanje događajima</a:t>
            </a:r>
          </a:p>
          <a:p>
            <a:pPr lvl="1"/>
            <a:r>
              <a:rPr lang="sr-Latn-RS" dirty="0"/>
              <a:t>Promena stanja</a:t>
            </a:r>
          </a:p>
          <a:p>
            <a:pPr lvl="1"/>
            <a:r>
              <a:rPr lang="sr-Latn-RS" dirty="0"/>
              <a:t>Priprema podataka za prikaz</a:t>
            </a:r>
          </a:p>
          <a:p>
            <a:r>
              <a:rPr lang="sr-Latn-RS" dirty="0"/>
              <a:t>Polazna ideja je da su logika renderovanja i UI logika usko spregnute</a:t>
            </a:r>
          </a:p>
          <a:p>
            <a:r>
              <a:rPr lang="sr-Latn-RS" dirty="0"/>
              <a:t>Izbegava se „veštačko“ razdvajanje tehnolija stavljanjem markapa i UI logike u razdvojene fajlove </a:t>
            </a:r>
          </a:p>
          <a:p>
            <a:r>
              <a:rPr lang="sr-Latn-RS" dirty="0"/>
              <a:t>React razdvaja nadležnosti, pravljenjem slabo spregnutih komponenti koje sadrže i jedno i drugo (i markap i programski kod)</a:t>
            </a:r>
          </a:p>
          <a:p>
            <a:r>
              <a:rPr lang="sr-Latn-RS" dirty="0"/>
              <a:t>Ljudi u timovima najčešće imaju specijalizovana znanja tehnologija:</a:t>
            </a:r>
          </a:p>
          <a:p>
            <a:pPr lvl="1"/>
            <a:r>
              <a:rPr lang="sr-Latn-RS" dirty="0"/>
              <a:t>Dizajneri se pretežno bave markapom</a:t>
            </a:r>
          </a:p>
          <a:p>
            <a:pPr lvl="1"/>
            <a:r>
              <a:rPr lang="sr-Latn-RS" dirty="0"/>
              <a:t>Programeri se pretežno bave programski kodom</a:t>
            </a:r>
          </a:p>
          <a:p>
            <a:r>
              <a:rPr lang="sr-Latn-RS" dirty="0"/>
              <a:t>Postavlja se pitanje veština potrebnih za uključivanje u projekat? Šta sve programer treba da zna?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10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011E-87B2-406E-8E45-F5C925BB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7 – JSX </a:t>
            </a:r>
            <a:r>
              <a:rPr lang="sr-Latn-RS" dirty="0"/>
              <a:t>i JavaScript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34782-582F-416F-8A46-DF56F18A5330}"/>
              </a:ext>
            </a:extLst>
          </p:cNvPr>
          <p:cNvSpPr/>
          <p:nvPr/>
        </p:nvSpPr>
        <p:spPr>
          <a:xfrm>
            <a:off x="945822" y="18107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3;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&lt;div id=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{'id_'+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je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{4+3}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6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AE62-C407-4300-B3FF-9724000A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Primer8 – JSX i JavaScript – lista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D1E4-E0AA-4B7C-A7B8-05426F23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8933"/>
            <a:ext cx="10515600" cy="3528030"/>
          </a:xfrm>
        </p:spPr>
        <p:txBody>
          <a:bodyPr/>
          <a:lstStyle/>
          <a:p>
            <a:r>
              <a:rPr lang="sr-Latn-RS" dirty="0"/>
              <a:t>React VS Angular u prikazu repetitivnih elemenata</a:t>
            </a:r>
          </a:p>
          <a:p>
            <a:r>
              <a:rPr lang="sr-Latn-RS" dirty="0"/>
              <a:t>Pros?</a:t>
            </a:r>
          </a:p>
          <a:p>
            <a:r>
              <a:rPr lang="sr-Latn-RS" dirty="0"/>
              <a:t>Cons?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F959E-6614-4F58-A032-ABACAA138335}"/>
              </a:ext>
            </a:extLst>
          </p:cNvPr>
          <p:cNvSpPr/>
          <p:nvPr/>
        </p:nvSpPr>
        <p:spPr>
          <a:xfrm>
            <a:off x="838199" y="1616308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libraries = [{id:1,name:"React"},{id:2,name:"Angular"},{id:3,name:"Vue"}];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libraries.map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 =&gt; &lt;li&gt;{x.name}&lt;/li&gt;);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ul1 = &lt;ul&gt;{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}&lt;/ul&gt;;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1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7809-2999-44F8-8481-5160ACD2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 i inline 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FC12-E63F-4976-AE2B-E9C13A54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Stilovi se zadaju kao JavaScript objekat, kao što je bio slučaj sa React čvorovima</a:t>
            </a:r>
          </a:p>
          <a:p>
            <a:r>
              <a:rPr lang="sr-Latn-RS" dirty="0"/>
              <a:t>Stilovi se postavljaju kao JavaScript izraz na atribut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490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4D54-22E1-4EAE-9328-BD5509FB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Primer9 – JSX i inline CSS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CE0EF-8011-4ED6-A144-2B234430384B}"/>
              </a:ext>
            </a:extLst>
          </p:cNvPr>
          <p:cNvSpPr/>
          <p:nvPr/>
        </p:nvSpPr>
        <p:spPr>
          <a:xfrm>
            <a:off x="838200" y="1690688"/>
            <a:ext cx="10794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styles =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:"red",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fontSize:20};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&lt;div style=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{styles}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9&lt;/div&gt;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6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7B0C-C50D-4243-BF8A-BDE2375F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 i događaji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98FA6-9589-459E-B6C0-C64FA1A73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9230"/>
              </p:ext>
            </p:extLst>
          </p:nvPr>
        </p:nvGraphicFramePr>
        <p:xfrm>
          <a:off x="838201" y="1354284"/>
          <a:ext cx="10515599" cy="5432956"/>
        </p:xfrm>
        <a:graphic>
          <a:graphicData uri="http://schemas.openxmlformats.org/drawingml/2006/table">
            <a:tbl>
              <a:tblPr/>
              <a:tblGrid>
                <a:gridCol w="1443087">
                  <a:extLst>
                    <a:ext uri="{9D8B030D-6E8A-4147-A177-3AD203B41FA5}">
                      <a16:colId xmlns:a16="http://schemas.microsoft.com/office/drawing/2014/main" val="1837018695"/>
                    </a:ext>
                  </a:extLst>
                </a:gridCol>
                <a:gridCol w="9072512">
                  <a:extLst>
                    <a:ext uri="{9D8B030D-6E8A-4147-A177-3AD203B41FA5}">
                      <a16:colId xmlns:a16="http://schemas.microsoft.com/office/drawing/2014/main" val="1993054802"/>
                    </a:ext>
                  </a:extLst>
                </a:gridCol>
              </a:tblGrid>
              <a:tr h="111573">
                <a:tc>
                  <a:txBody>
                    <a:bodyPr/>
                    <a:lstStyle/>
                    <a:p>
                      <a:r>
                        <a:rPr lang="sr-Latn-RS" sz="1400" b="1" dirty="0">
                          <a:effectLst/>
                        </a:rPr>
                        <a:t>Kategorija</a:t>
                      </a:r>
                      <a:endParaRPr lang="en-GB" sz="1400" b="1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b="1" dirty="0">
                          <a:effectLst/>
                        </a:rPr>
                        <a:t>Događaj</a:t>
                      </a:r>
                      <a:endParaRPr lang="en-GB" sz="1400" b="1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709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Clipboard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onCopy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onCut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onPaste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91501"/>
                  </a:ext>
                </a:extLst>
              </a:tr>
              <a:tr h="302840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Composition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onCompositionEnd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onCompositionStart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onCompositionUpdate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72732"/>
                  </a:ext>
                </a:extLst>
              </a:tr>
              <a:tr h="35065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Keyboard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onKeyDown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onKeyPress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onKeyUp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15967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Form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onChange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onInput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onSubmit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85438"/>
                  </a:ext>
                </a:extLst>
              </a:tr>
              <a:tr h="63756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Focus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onFocus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onBlur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2489"/>
                  </a:ext>
                </a:extLst>
              </a:tr>
              <a:tr h="87664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Mouse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onClick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onContextMenu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onDoubleClick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onDragEnd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onDragEnter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onDragExit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onDragLeave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onDragOver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onDragStart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onDrop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onMouseDown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onMouseEnter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onMouseLeave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onMouseMove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onMouseOut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onMouseOver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onMouseUp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66357"/>
                  </a:ext>
                </a:extLst>
              </a:tr>
              <a:tr h="63756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Selection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onSelect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290"/>
                  </a:ext>
                </a:extLst>
              </a:tr>
              <a:tr h="541925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Touch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onTouchCancel, onTouchEnd, onTouchMove, onTouchStart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037772"/>
                  </a:ext>
                </a:extLst>
              </a:tr>
              <a:tr h="15939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UI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onScroll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062232"/>
                  </a:ext>
                </a:extLst>
              </a:tr>
              <a:tr h="15939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Wheel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onWheel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81116"/>
                  </a:ext>
                </a:extLst>
              </a:tr>
              <a:tr h="1067911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Media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onAbort, onCanPlay, onCanPlayThrough, onDurationChange, onEmptied, onEncrypted, onEnded, onError, onLoadedData, onLoadedMetadata, onLoadStart, onPause, onPlay, onPlaying, onProgress, onRateChange, onSeeked, onSeeking, onStalled, onSuspend, onTimeUpdate, onVolumeChange, onWaiting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33188"/>
                  </a:ext>
                </a:extLst>
              </a:tr>
              <a:tr h="63756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Image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onLoad, onError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6369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Animation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onAnimationStart, onAnimationEnd, onAnimationIteration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09969"/>
                  </a:ext>
                </a:extLst>
              </a:tr>
              <a:tr h="15939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Transition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onTransitionEnd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76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71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E805-6C8A-4EC1-BBF9-960AFCB5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88B9-5281-44E2-AEF7-FC7CC42E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da se razvijaju manji i izolovani komadi koda – komponente – koje se komponuju u složen korisnički interfejs</a:t>
            </a:r>
          </a:p>
          <a:p>
            <a:r>
              <a:rPr lang="sr-Latn-RS" dirty="0"/>
              <a:t>Bilo koji deo UIa koji može da sadrži React čvor</a:t>
            </a:r>
          </a:p>
          <a:p>
            <a:r>
              <a:rPr lang="sr-Latn-RS" dirty="0"/>
              <a:t>Postoje dve vrste React komponenti:</a:t>
            </a:r>
          </a:p>
          <a:p>
            <a:pPr lvl="1"/>
            <a:r>
              <a:rPr lang="sr-Latn-RS" dirty="0"/>
              <a:t>Funkcijske komponente</a:t>
            </a:r>
          </a:p>
          <a:p>
            <a:pPr lvl="1"/>
            <a:r>
              <a:rPr lang="sr-Latn-RS" dirty="0"/>
              <a:t>Klasne komponente</a:t>
            </a:r>
          </a:p>
        </p:txBody>
      </p:sp>
    </p:spTree>
    <p:extLst>
      <p:ext uri="{BB962C8B-B14F-4D97-AF65-F5344CB8AC3E}">
        <p14:creationId xmlns:p14="http://schemas.microsoft.com/office/powerpoint/2010/main" val="392996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1048-A4D6-4796-B7C0-2B1F7160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Funkcijske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6DBC-46AC-4985-A6A6-A484B6BB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JavaScript funkcija koja vraća React čvor</a:t>
            </a:r>
          </a:p>
          <a:p>
            <a:r>
              <a:rPr lang="sr-Latn-RS" dirty="0"/>
              <a:t>Bilo koji od primera 1 – 10</a:t>
            </a:r>
          </a:p>
          <a:p>
            <a:r>
              <a:rPr lang="sr-Latn-RS" dirty="0"/>
              <a:t>Naziv funkcije komponente može da se koristi u JSX izrazima kao i bilo koji drugi HTML element</a:t>
            </a:r>
          </a:p>
          <a:p>
            <a:pPr lvl="1"/>
            <a:r>
              <a:rPr lang="sr-Latn-RS" dirty="0"/>
              <a:t>Na mestu gde se navodi ugrađuje se komponenta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92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85CD-A02F-4697-951C-CC16AA14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Ugnježdene komponente – primer11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1C3E-CE93-4862-875C-0F6A79A1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8305"/>
            <a:ext cx="10515600" cy="1708658"/>
          </a:xfrm>
        </p:spPr>
        <p:txBody>
          <a:bodyPr/>
          <a:lstStyle/>
          <a:p>
            <a:r>
              <a:rPr lang="sr-Latn-RS" dirty="0"/>
              <a:t>Komponenta se može naći u drugoj komponenti</a:t>
            </a:r>
          </a:p>
          <a:p>
            <a:r>
              <a:rPr lang="sr-Latn-RS" dirty="0"/>
              <a:t>Aplikaciju gradimo kao stablo komponenti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A633F-4ED3-4B71-821D-A443D992C55E}"/>
              </a:ext>
            </a:extLst>
          </p:cNvPr>
          <p:cNvSpPr/>
          <p:nvPr/>
        </p:nvSpPr>
        <p:spPr>
          <a:xfrm>
            <a:off x="838200" y="14851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&lt;h1&gt;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Ugnježdene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komponente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Primer11()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&lt;div&gt;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je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11&lt;/div&gt;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9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A34E-FBC1-4E68-B490-E90231EE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vrednosti u komponentu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2326-D290-46E9-B3E4-47F33201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Vrednosti se u komponentu prenose preko props objekta</a:t>
            </a:r>
          </a:p>
          <a:p>
            <a:r>
              <a:rPr lang="sr-Latn-RS" dirty="0"/>
              <a:t>Props objekat je parametar funkcij</a:t>
            </a:r>
            <a:r>
              <a:rPr lang="en-GB" dirty="0" err="1"/>
              <a:t>sk</a:t>
            </a:r>
            <a:r>
              <a:rPr lang="sr-Latn-RS" dirty="0"/>
              <a:t>e komponente</a:t>
            </a:r>
          </a:p>
          <a:p>
            <a:r>
              <a:rPr lang="sr-Latn-RS" dirty="0"/>
              <a:t>Vrednosti propsa se postavljaju kroz atribute čvora komponente</a:t>
            </a:r>
          </a:p>
          <a:p>
            <a:pPr lvl="1"/>
            <a:r>
              <a:rPr lang="sr-Latn-RS" dirty="0"/>
              <a:t>Mogu biti fiksne vrednosti ili mogu biti JavaScript izrazi zadati u vitičastim zagradama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061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CB10-117C-4577-B3E6-FA9AB33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Primer12 – </a:t>
            </a:r>
            <a:r>
              <a:rPr lang="sr-Latn-RS" dirty="0"/>
              <a:t>prenos vrednosti u komponente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C26DA-EAD1-4689-96FB-55097E440120}"/>
              </a:ext>
            </a:extLst>
          </p:cNvPr>
          <p:cNvSpPr/>
          <p:nvPr/>
        </p:nvSpPr>
        <p:spPr>
          <a:xfrm>
            <a:off x="537325" y="1311896"/>
            <a:ext cx="1127445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props:{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id:number,name:string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&lt;li&gt;id:{props.id},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:{props.name}&lt;/li&gt;;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props:{libraries:{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id:number,name:string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}[]}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&lt;ul&gt;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props.libraries.map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 =&gt; 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id={x.id}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name={x.name}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&lt;/ul&gt;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Primer12(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props:{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naslov:string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libraries = [{id:1,name:"React"},{id:2,name:"Angular"},{id:3,name:"Vue"}];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&lt;h1&gt;{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props.naslov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libraries={libraries}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2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EFD6-CC1E-453D-B244-06D6DCD2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čitljiv kod?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1D83-69AC-48AC-9664-AA1CD342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entries =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props.entries.map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 =&gt;  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 (&lt;li key={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entry={x}&gt;&lt;/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props.isLoggedIn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? &lt;Link to={`/entries/${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}`}&gt;&lt;button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-default"&gt;details&lt;/button&gt;&lt;/Link&gt; : null 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props.isLoggedIn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? &lt;button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-danger"&gt;delete&lt;/button&gt; : null 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&lt;/li&gt;));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 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&lt;ul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="list-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unstyled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{entries}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4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B312-B892-4F17-BDF8-6CB1E5BE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Klasne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761F-FE08-4C6D-963D-74016BFC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Klase koje nasleđuju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</a:p>
          <a:p>
            <a:r>
              <a:rPr lang="sr-Latn-RS" dirty="0"/>
              <a:t>Implementiraju metodu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sr-Latn-RS" dirty="0"/>
              <a:t> koja vraća React čvor</a:t>
            </a:r>
            <a:endParaRPr lang="en-GB" dirty="0"/>
          </a:p>
          <a:p>
            <a:pPr lvl="1"/>
            <a:r>
              <a:rPr lang="sr-Latn-RS" dirty="0"/>
              <a:t>Ova metoda je ekvivalentna funkciji funkcijske komponente</a:t>
            </a:r>
          </a:p>
        </p:txBody>
      </p:sp>
    </p:spTree>
    <p:extLst>
      <p:ext uri="{BB962C8B-B14F-4D97-AF65-F5344CB8AC3E}">
        <p14:creationId xmlns:p14="http://schemas.microsoft.com/office/powerpoint/2010/main" val="291091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DF54-BF7F-47A4-AA1E-A281C762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Primer 13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56380-A68D-484C-85DC-D1C6E0BB2D4E}"/>
              </a:ext>
            </a:extLst>
          </p:cNvPr>
          <p:cNvSpPr/>
          <p:nvPr/>
        </p:nvSpPr>
        <p:spPr>
          <a:xfrm>
            <a:off x="133546" y="1360491"/>
            <a:ext cx="1192490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id:number,name:string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},{}&gt;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&lt;li&gt;id:{this.props.id},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:{this.props.name}&lt;/li&gt;;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&lt;{libraries:{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id:number,name:string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}[]},{}&gt;{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&lt;ul&gt;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this.props.libraries.map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 =&gt; 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id={x.id} name={x.name}&gt;&lt;/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&lt;/ul&gt;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Primer13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},{}&gt;{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libraries = [{id:1,name:"React"},{id:2,name:"Angular"},{id:3,name:"Vue"}];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&lt;h1&gt;{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this.props.naslov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libraries={libraries}&gt;&lt;/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69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5E28-8977-49EF-9EE2-240A8545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Read-only props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98E6-869C-4589-9AE1-609D328B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Bez obzira da li je komponenta klasa ili funkcija, komponenta </a:t>
            </a:r>
            <a:r>
              <a:rPr lang="sr-Latn-RS" b="1" dirty="0"/>
              <a:t>ne sme da menja stanje </a:t>
            </a:r>
            <a:r>
              <a:rPr lang="sr-Latn-RS" b="1" u="sng" dirty="0"/>
              <a:t>svojih</a:t>
            </a:r>
            <a:r>
              <a:rPr lang="sr-Latn-RS" b="1" dirty="0"/>
              <a:t> props atributa</a:t>
            </a:r>
            <a:endParaRPr lang="sr-Latn-RS" dirty="0"/>
          </a:p>
          <a:p>
            <a:r>
              <a:rPr lang="sr-Latn-RS" dirty="0"/>
              <a:t>(Sme da menja stanje props atributa svojih potomačkih komponenti)</a:t>
            </a:r>
          </a:p>
          <a:p>
            <a:r>
              <a:rPr lang="sr-Latn-RS" dirty="0"/>
              <a:t>Komponente su dinamičke i menjaju se u vremenu</a:t>
            </a:r>
          </a:p>
          <a:p>
            <a:r>
              <a:rPr lang="sr-Latn-RS" dirty="0"/>
              <a:t>Kako možemo da postignemo tu dinamiku?</a:t>
            </a:r>
          </a:p>
        </p:txBody>
      </p:sp>
    </p:spTree>
    <p:extLst>
      <p:ext uri="{BB962C8B-B14F-4D97-AF65-F5344CB8AC3E}">
        <p14:creationId xmlns:p14="http://schemas.microsoft.com/office/powerpoint/2010/main" val="51543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69E9-ED02-4A16-A79D-5E4AE0E0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Stanje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4485-5977-4A31-BE62-6676EE1B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Većina komponenti samo primi podatke koje treba da prikaže kroz props i renderuje ih</a:t>
            </a:r>
          </a:p>
          <a:p>
            <a:r>
              <a:rPr lang="sr-Latn-RS" dirty="0"/>
              <a:t>Pored toga, komponenta može da ima i interno stanje</a:t>
            </a:r>
          </a:p>
          <a:p>
            <a:pPr lvl="1"/>
            <a:r>
              <a:rPr lang="sr-Latn-RS" dirty="0"/>
              <a:t>Čuva informacije o komponenti koje se menjaju u vremenu</a:t>
            </a:r>
          </a:p>
          <a:p>
            <a:r>
              <a:rPr lang="sr-Latn-RS" dirty="0"/>
              <a:t>Promena se tipično dešava kao posledica događaja u sistemu</a:t>
            </a:r>
          </a:p>
          <a:p>
            <a:pPr lvl="1"/>
            <a:r>
              <a:rPr lang="sr-Latn-RS" dirty="0"/>
              <a:t>Korisnički unos, pristizanje odgovora sa servera, istek vremena</a:t>
            </a:r>
          </a:p>
          <a:p>
            <a:r>
              <a:rPr lang="sr-Latn-RS" b="1" dirty="0"/>
              <a:t>Sadrži informacije koje obrađivači događaja u komponenti mogu da izmene i izazovu ažiriranje prikaza – rerenderovanje komponente sa celim njenim stablom potkomponenti</a:t>
            </a:r>
          </a:p>
          <a:p>
            <a:endParaRPr lang="sr-Latn-R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936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B372-A20F-4A58-89F4-39D33D7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Stanje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CA6-2732-4146-9E28-FE6FDEDC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Stanje komponente u Reactu je </a:t>
            </a:r>
            <a:r>
              <a:rPr lang="sr-Latn-RS" b="1" dirty="0"/>
              <a:t>imutabilno</a:t>
            </a:r>
            <a:endParaRPr lang="sr-Latn-RS" dirty="0"/>
          </a:p>
          <a:p>
            <a:r>
              <a:rPr lang="sr-Latn-RS" dirty="0"/>
              <a:t>Kada se postavlja novo stanje, postaviće se pomoću metode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(newState)</a:t>
            </a:r>
            <a:r>
              <a:rPr lang="sr-Latn-RS" dirty="0"/>
              <a:t> umesto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this.state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/>
              <a:t>Poziv</a:t>
            </a:r>
            <a:r>
              <a:rPr lang="en-GB" dirty="0"/>
              <a:t> </a:t>
            </a:r>
            <a:r>
              <a:rPr lang="en-GB" dirty="0" err="1"/>
              <a:t>setState</a:t>
            </a:r>
            <a:r>
              <a:rPr lang="en-GB" dirty="0"/>
              <a:t> </a:t>
            </a:r>
            <a:r>
              <a:rPr lang="sr-Latn-RS" dirty="0"/>
              <a:t>metode postaviće novo stanje i pokrenuti proces renderovanja komponente (sa njenim potkomponentama)</a:t>
            </a:r>
          </a:p>
          <a:p>
            <a:r>
              <a:rPr lang="sr-Latn-RS" dirty="0"/>
              <a:t>Pošto setState pokreće rerenderovanje, </a:t>
            </a:r>
            <a:r>
              <a:rPr lang="sr-Latn-RS" b="1" dirty="0"/>
              <a:t>nikada </a:t>
            </a:r>
            <a:r>
              <a:rPr lang="sr-Latn-RS" dirty="0"/>
              <a:t>ne treba eksplicitno da se poziva this.render() metoda</a:t>
            </a:r>
            <a:endParaRPr lang="en-GB" dirty="0"/>
          </a:p>
          <a:p>
            <a:r>
              <a:rPr lang="sr-Latn-RS" dirty="0"/>
              <a:t>Poziv setState metode radi merge nove vrednosti sa starim vrednostima stanja</a:t>
            </a:r>
          </a:p>
          <a:p>
            <a:r>
              <a:rPr lang="sr-Latn-RS" dirty="0"/>
              <a:t>Stanje treba da bude minimalne veličine. Treba izbegavati da se u state stavlja bilo šta što bi moglo da bude prop, sračunata vrednost ili druga React komponenta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8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E71E-9B3B-42D5-A1F4-12C5C18A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Primer14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AD8C7-8A48-47B0-BF9A-DC8FDAB1CB98}"/>
              </a:ext>
            </a:extLst>
          </p:cNvPr>
          <p:cNvSpPr/>
          <p:nvPr/>
        </p:nvSpPr>
        <p:spPr>
          <a:xfrm>
            <a:off x="716438" y="169068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Primer14 extends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&lt;{},{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{counter:1, title:"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() =&gt;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({counter:this.state.counter+1})};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&lt;h1&gt;{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2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E038-E697-4191-B7DA-0D9D6EC4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Primer14 – stanje komponente – komentari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F08C-FD84-43D4-B04B-8AC7FAE5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Stanje se inicijalno može postaviti u konstruktoru</a:t>
            </a:r>
          </a:p>
          <a:p>
            <a:r>
              <a:rPr lang="sr-Latn-RS" dirty="0"/>
              <a:t>Obratite pažnju da smo ga postavili direktno, a ne pozivom setState metode. Zašto?</a:t>
            </a:r>
          </a:p>
          <a:p>
            <a:r>
              <a:rPr lang="sr-Latn-RS" dirty="0"/>
              <a:t>Ako se kreira sopstveni konstruktor komponente, prva linija treba da bude poziv super konstruktora uz slanje props parametara</a:t>
            </a:r>
          </a:p>
          <a:p>
            <a:r>
              <a:rPr lang="sr-Latn-RS" dirty="0"/>
              <a:t>Obrađivač događaja klika na dugme uvećava brojač koji se nalazi u stanju kompomente</a:t>
            </a:r>
          </a:p>
          <a:p>
            <a:r>
              <a:rPr lang="sr-Latn-RS" dirty="0"/>
              <a:t>Zašto je ovaj obrađivač implementiran kao arrow funkcija? Kakve to ima veze sa stanjem komponente?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5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C2C4-4314-4991-B75F-0C81119F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React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35A5-7CCB-4423-902F-15FD0AA5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vodi računa o kreiranju i održavanju komponenti</a:t>
            </a:r>
          </a:p>
          <a:p>
            <a:r>
              <a:rPr lang="sr-Latn-RS" dirty="0"/>
              <a:t>Tokom svog postojanja, instanca komponente ima momente koji su „prekretnice“ u njenom životu</a:t>
            </a:r>
          </a:p>
          <a:p>
            <a:r>
              <a:rPr lang="sr-Latn-RS" dirty="0"/>
              <a:t>Komponenta ima sledeće faze:</a:t>
            </a:r>
          </a:p>
          <a:p>
            <a:pPr lvl="1"/>
            <a:r>
              <a:rPr lang="en-GB" b="1" dirty="0"/>
              <a:t>Mounting </a:t>
            </a:r>
            <a:r>
              <a:rPr lang="en-GB" dirty="0"/>
              <a:t>–</a:t>
            </a:r>
            <a:r>
              <a:rPr lang="en-GB" b="1" dirty="0"/>
              <a:t> </a:t>
            </a:r>
            <a:r>
              <a:rPr lang="sr-Latn-RS" dirty="0"/>
              <a:t>nastanak komponente</a:t>
            </a:r>
            <a:endParaRPr lang="en-GB" dirty="0"/>
          </a:p>
          <a:p>
            <a:pPr lvl="1"/>
            <a:r>
              <a:rPr lang="en-GB" b="1" dirty="0"/>
              <a:t>Update </a:t>
            </a:r>
            <a:r>
              <a:rPr lang="en-GB" dirty="0"/>
              <a:t>– </a:t>
            </a:r>
            <a:r>
              <a:rPr lang="sr-Latn-RS" dirty="0"/>
              <a:t>život komponente</a:t>
            </a:r>
            <a:endParaRPr lang="en-GB" dirty="0"/>
          </a:p>
          <a:p>
            <a:pPr lvl="1"/>
            <a:r>
              <a:rPr lang="en-GB" b="1" dirty="0"/>
              <a:t>Unmount </a:t>
            </a:r>
            <a:r>
              <a:rPr lang="en-GB" dirty="0"/>
              <a:t>– </a:t>
            </a:r>
            <a:r>
              <a:rPr lang="sr-Latn-RS" dirty="0"/>
              <a:t>okončavanje komponente</a:t>
            </a:r>
            <a:endParaRPr lang="en-GB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64480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53DB-0FF4-4B0F-957B-BD7B1FED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komponente – render metoda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E25C-0365-4E1C-ACAF-4ECB72C1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Najkorišćenija metoda životnog ciklusa komponente</a:t>
            </a:r>
          </a:p>
          <a:p>
            <a:pPr lvl="1"/>
            <a:r>
              <a:rPr lang="sr-Latn-RS" dirty="0"/>
              <a:t>Jedina obavezna metoda klasa naslednica React.Component</a:t>
            </a:r>
          </a:p>
          <a:p>
            <a:r>
              <a:rPr lang="sr-Latn-RS" dirty="0"/>
              <a:t>Rukuje renderovanje komponente</a:t>
            </a:r>
          </a:p>
          <a:p>
            <a:r>
              <a:rPr lang="sr-Latn-RS" dirty="0"/>
              <a:t>Poziva se u toku </a:t>
            </a:r>
            <a:r>
              <a:rPr lang="sr-Latn-RS" b="1" dirty="0"/>
              <a:t>Mounting</a:t>
            </a:r>
            <a:r>
              <a:rPr lang="sr-Latn-RS" dirty="0"/>
              <a:t> i </a:t>
            </a:r>
            <a:r>
              <a:rPr lang="sr-Latn-RS" b="1" dirty="0"/>
              <a:t>Updating</a:t>
            </a:r>
            <a:r>
              <a:rPr lang="sr-Latn-RS" dirty="0"/>
              <a:t> faze</a:t>
            </a:r>
          </a:p>
          <a:p>
            <a:r>
              <a:rPr lang="sr-Latn-RS" dirty="0"/>
              <a:t>Treba da bude čista i da nema bočne efekte</a:t>
            </a:r>
          </a:p>
          <a:p>
            <a:r>
              <a:rPr lang="sr-Latn-RS" dirty="0"/>
              <a:t>Ne treba da menja stanje komponente! (da li smo to ispoštovali u primeru14?)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111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C4B-D697-43CA-B3FF-7D7F539B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komponente - componentDidMount()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5D38-5B46-4974-A4F5-A29C9901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Poziva se k</a:t>
            </a:r>
            <a:r>
              <a:rPr lang="en-GB" dirty="0"/>
              <a:t>a</a:t>
            </a:r>
            <a:r>
              <a:rPr lang="sr-Latn-RS" dirty="0"/>
              <a:t>da se komponenta kreira i kada kada je spremna za korišćenje</a:t>
            </a:r>
          </a:p>
          <a:p>
            <a:r>
              <a:rPr lang="sr-Latn-RS" dirty="0"/>
              <a:t>Pošto je komponenta kreirana, u ovoj metodi je moguće pozvati setState metodu (za razliku od konstruktora)</a:t>
            </a:r>
          </a:p>
          <a:p>
            <a:r>
              <a:rPr lang="sr-Latn-RS" dirty="0"/>
              <a:t>Poziv setState metode će izmeniti stanje komponente i pozvati ponovo render metodu</a:t>
            </a:r>
          </a:p>
          <a:p>
            <a:r>
              <a:rPr lang="sr-Latn-RS" dirty="0"/>
              <a:t>Ipak je bolje postavljati inicijalno stanje direktnom dodelom vrednosti u konstruktoru, jer pozivi setState metode u componentDidMount() mogu oboriti performansu</a:t>
            </a:r>
          </a:p>
          <a:p>
            <a:r>
              <a:rPr lang="sr-Latn-RS" dirty="0"/>
              <a:t>Pozivi setState iz ove metode su namenjeni za postavljanje stanja komponente koje zavisi od mera DOMa</a:t>
            </a:r>
          </a:p>
          <a:p>
            <a:pPr lvl="1"/>
            <a:r>
              <a:rPr lang="sr-Latn-RS" dirty="0"/>
              <a:t>Tooltips</a:t>
            </a:r>
          </a:p>
          <a:p>
            <a:pPr lvl="1"/>
            <a:r>
              <a:rPr lang="sr-Latn-RS" dirty="0"/>
              <a:t>Modals</a:t>
            </a:r>
          </a:p>
        </p:txBody>
      </p:sp>
    </p:spTree>
    <p:extLst>
      <p:ext uri="{BB962C8B-B14F-4D97-AF65-F5344CB8AC3E}">
        <p14:creationId xmlns:p14="http://schemas.microsoft.com/office/powerpoint/2010/main" val="377645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3090-5B89-4E8B-8E5D-9C9081F7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sr-Latn-RS" dirty="0"/>
              <a:t>čvor (</a:t>
            </a:r>
            <a:r>
              <a:rPr lang="en-GB" dirty="0"/>
              <a:t>node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AB1B-7183-45FA-9B41-F3FBD2C4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</a:t>
            </a:r>
            <a:r>
              <a:rPr lang="en-GB" dirty="0" err="1"/>
              <a:t>ednostavna</a:t>
            </a:r>
            <a:r>
              <a:rPr lang="en-GB" dirty="0"/>
              <a:t> (light), </a:t>
            </a:r>
          </a:p>
          <a:p>
            <a:r>
              <a:rPr lang="sr-Latn-RS" dirty="0"/>
              <a:t>Bez  stanja (</a:t>
            </a:r>
            <a:r>
              <a:rPr lang="en-GB" dirty="0"/>
              <a:t>stateless</a:t>
            </a:r>
            <a:r>
              <a:rPr lang="sr-Latn-RS" dirty="0"/>
              <a:t>)</a:t>
            </a:r>
            <a:r>
              <a:rPr lang="en-GB" dirty="0"/>
              <a:t>, </a:t>
            </a:r>
          </a:p>
          <a:p>
            <a:r>
              <a:rPr lang="sr-Latn-RS" dirty="0"/>
              <a:t>Imutabilna</a:t>
            </a:r>
            <a:r>
              <a:rPr lang="en-GB" dirty="0"/>
              <a:t>, </a:t>
            </a:r>
          </a:p>
          <a:p>
            <a:r>
              <a:rPr lang="sr-Latn-RS" dirty="0"/>
              <a:t>V</a:t>
            </a:r>
            <a:r>
              <a:rPr lang="en-GB" dirty="0" err="1"/>
              <a:t>irtual</a:t>
            </a:r>
            <a:r>
              <a:rPr lang="sr-Latn-RS" dirty="0"/>
              <a:t>na</a:t>
            </a:r>
            <a:r>
              <a:rPr lang="en-GB" dirty="0"/>
              <a:t> </a:t>
            </a:r>
          </a:p>
          <a:p>
            <a:r>
              <a:rPr lang="sr-Latn-RS" b="1" dirty="0"/>
              <a:t>Reprezentacija</a:t>
            </a:r>
            <a:r>
              <a:rPr lang="sr-Latn-RS" dirty="0"/>
              <a:t> DOM čvora</a:t>
            </a:r>
            <a:r>
              <a:rPr lang="en-GB" dirty="0"/>
              <a:t>.</a:t>
            </a:r>
            <a:endParaRPr lang="sr-Latn-R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309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1174-D2FD-4547-86DB-287F4492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komponente - componentDidUpdate(prevProps, prevState)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B743-B52B-44B0-B2A1-D933ABB3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Ova metoda se poziva čim se izmeni komponenta</a:t>
            </a:r>
          </a:p>
          <a:p>
            <a:r>
              <a:rPr lang="sr-Latn-RS" dirty="0"/>
              <a:t>Tipično se koristi za izmene u DOMu na promenu propsa ili stanja</a:t>
            </a:r>
          </a:p>
          <a:p>
            <a:r>
              <a:rPr lang="sr-Latn-RS" dirty="0"/>
              <a:t>U ovoj metodi je moguće pozvati setState metodu</a:t>
            </a:r>
          </a:p>
          <a:p>
            <a:pPr lvl="1"/>
            <a:r>
              <a:rPr lang="sr-Latn-RS" dirty="0"/>
              <a:t>Oprez! setState će izazvati promenu stanja i pozvati render, nakon render će se pozvati componentDidUpdate koji poziva setState, pa render, pa componentDidUpdate, ...</a:t>
            </a:r>
          </a:p>
          <a:p>
            <a:pPr lvl="1"/>
            <a:r>
              <a:rPr lang="sr-Latn-RS" dirty="0"/>
              <a:t>Beskonačna petlja!</a:t>
            </a:r>
          </a:p>
          <a:p>
            <a:pPr lvl="1"/>
            <a:r>
              <a:rPr lang="sr-Latn-RS" dirty="0"/>
              <a:t>U componentDidUpdate treba prvo proveriti da li se prevState razlikuje od this.state. Tek ako se razlikuje pozvati render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216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59F9-C8B9-4EBB-B5FB-DDD18A3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komponente - componentWillUnmount()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23DA-C77F-41AB-A432-629980AD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Ova metoda se poziva neposredno pre nego što se komponenta uništi</a:t>
            </a:r>
          </a:p>
          <a:p>
            <a:r>
              <a:rPr lang="sr-Latn-RS" dirty="0"/>
              <a:t>Namenjena je za cleanup akcije u komponenti</a:t>
            </a:r>
          </a:p>
          <a:p>
            <a:r>
              <a:rPr lang="sr-Latn-RS" dirty="0"/>
              <a:t>Ova komponenta neće ponovo biti renderovana</a:t>
            </a:r>
          </a:p>
          <a:p>
            <a:pPr lvl="1"/>
            <a:r>
              <a:rPr lang="sr-Latn-RS" dirty="0"/>
              <a:t>Zbog toga u ovoj metodi nema smisla pozivati setState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763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7D85-A8A4-427B-8174-97260628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Životni ciklus komponente - shouldComponentUpdate(</a:t>
            </a:r>
            <a:r>
              <a:rPr lang="en-GB" dirty="0" err="1"/>
              <a:t>nextProps</a:t>
            </a:r>
            <a:r>
              <a:rPr lang="en-GB" dirty="0"/>
              <a:t>, </a:t>
            </a:r>
            <a:r>
              <a:rPr lang="en-GB" dirty="0" err="1"/>
              <a:t>nextState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AE6B-69BB-4382-9B4C-74A48D25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Vraća true ako komponenta treba da se renderuje, false ako ne treba da se renderuje</a:t>
            </a:r>
          </a:p>
          <a:p>
            <a:r>
              <a:rPr lang="sr-Latn-RS" dirty="0"/>
              <a:t>Ne treba da menja stanje komponente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934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4AAD-0A23-41C5-B2D8-395A7AC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Životni ciklus komponente – </a:t>
            </a:r>
            <a:br>
              <a:rPr lang="sr-Latn-RS" dirty="0"/>
            </a:br>
            <a:r>
              <a:rPr lang="sr-Latn-RS" dirty="0"/>
              <a:t>static getDerivedStateFromProps(</a:t>
            </a:r>
            <a:r>
              <a:rPr lang="en-GB" dirty="0"/>
              <a:t>props, state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A24A-C369-4FB8-ACE1-403FDE5F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Poziva se neposredno pre render metode</a:t>
            </a:r>
          </a:p>
          <a:p>
            <a:r>
              <a:rPr lang="sr-Latn-RS" dirty="0"/>
              <a:t>Pošto je statička metoda, nema pristup this objektu, pa stoga ni ne može da pozove setState</a:t>
            </a:r>
          </a:p>
          <a:p>
            <a:r>
              <a:rPr lang="sr-Latn-RS" dirty="0"/>
              <a:t>Vraća state objekat koji je posledica izm</a:t>
            </a:r>
            <a:r>
              <a:rPr lang="en-GB"/>
              <a:t>e</a:t>
            </a:r>
            <a:r>
              <a:rPr lang="sr-Latn-RS"/>
              <a:t>ne </a:t>
            </a:r>
            <a:r>
              <a:rPr lang="sr-Latn-RS" dirty="0"/>
              <a:t>u propsu</a:t>
            </a:r>
          </a:p>
          <a:p>
            <a:r>
              <a:rPr lang="sr-Latn-RS" dirty="0"/>
              <a:t>Ako vrati null, state ostaje neizmenjen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306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0D25-40AB-403A-818B-CBB844C0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Životni ciklus komponente – </a:t>
            </a:r>
            <a:br>
              <a:rPr lang="sr-Latn-RS" dirty="0"/>
            </a:br>
            <a:r>
              <a:rPr lang="sr-Latn-RS" dirty="0"/>
              <a:t>getSnapshotBeforeUpdate(</a:t>
            </a:r>
            <a:r>
              <a:rPr lang="en-GB" dirty="0" err="1"/>
              <a:t>prevProps</a:t>
            </a:r>
            <a:r>
              <a:rPr lang="en-GB" dirty="0"/>
              <a:t>, </a:t>
            </a:r>
            <a:r>
              <a:rPr lang="en-GB" dirty="0" err="1"/>
              <a:t>prevState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4305-2A7C-416C-8205-D43E3A63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Poziva se neposredno pre nego što se ažurira DOM stablo</a:t>
            </a:r>
          </a:p>
          <a:p>
            <a:r>
              <a:rPr lang="sr-Latn-RS" dirty="0"/>
              <a:t>Vrednost koju vraća ova metoda prosledi se u metodu componentDidUpdate()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191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476-2E56-47B0-B1CE-2C4A84F7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Primer15 – životni ciklus komponente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14B26-7F4A-4ED8-9F61-F479ED46EF40}"/>
              </a:ext>
            </a:extLst>
          </p:cNvPr>
          <p:cNvSpPr/>
          <p:nvPr/>
        </p:nvSpPr>
        <p:spPr>
          <a:xfrm>
            <a:off x="132861" y="1488402"/>
            <a:ext cx="6096000" cy="55245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Primer15 extends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&lt;{},{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}&gt;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{counter:1, title:"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did mount!')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 {},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did update!')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will unmount!')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shouldComponentUpdate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nextProps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:{},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console.log('Should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update!')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nextState.counter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&lt;=5){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return true;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else{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return false;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GB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B9D7E-14A7-45C5-BAE6-CA7BCA6829CF}"/>
              </a:ext>
            </a:extLst>
          </p:cNvPr>
          <p:cNvSpPr/>
          <p:nvPr/>
        </p:nvSpPr>
        <p:spPr>
          <a:xfrm>
            <a:off x="6228861" y="1428716"/>
            <a:ext cx="57135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static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getDerivedStateFromProps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(props:{}, state:{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state from props!')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console.log(state);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state;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getSnapshotBeforeUpdate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 {},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console.log('Snapshot before update!');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uvecajBrojac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() =&gt; 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({counter:this.state.counter+1})};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&lt;h1&gt;{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this.state.title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this.state.counter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uvecajBrojac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37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A44-B3B6-4F09-81D8-BD037EE0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Forme u React aplikaciji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99F5-F0D3-44B0-B990-8B78243E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razliku od većine drugih HTML elemenata, elementi forme inherentno imaju stanje</a:t>
            </a:r>
          </a:p>
          <a:p>
            <a:r>
              <a:rPr lang="sr-Latn-RS" dirty="0"/>
              <a:t>Umesto da sami elementi čuvaju svoje stanje, oslanjaju se na stanje React komponente</a:t>
            </a:r>
          </a:p>
          <a:p>
            <a:r>
              <a:rPr lang="sr-Latn-RS" dirty="0"/>
              <a:t>React komponenta koja renderuje formu takođe i kontroliše šta se u formi dešava prilikom korisničkog unosa</a:t>
            </a:r>
          </a:p>
          <a:p>
            <a:pPr lvl="1"/>
            <a:r>
              <a:rPr lang="sr-Latn-RS" dirty="0"/>
              <a:t>Ovaj patern se zove </a:t>
            </a:r>
            <a:r>
              <a:rPr lang="sr-Latn-RS" i="1" dirty="0"/>
              <a:t>Kontrolisana komponenta (Controller component)</a:t>
            </a:r>
          </a:p>
          <a:p>
            <a:pPr lvl="1"/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292692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5307-9C42-4C0A-ABAB-B9E3951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Primer16 – </a:t>
            </a:r>
            <a:r>
              <a:rPr lang="sr-Latn-RS" dirty="0"/>
              <a:t>Forme – input element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A4690-9E54-45D8-81AE-4253465E081E}"/>
              </a:ext>
            </a:extLst>
          </p:cNvPr>
          <p:cNvSpPr/>
          <p:nvPr/>
        </p:nvSpPr>
        <p:spPr>
          <a:xfrm>
            <a:off x="148493" y="1350952"/>
            <a:ext cx="55332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Primer16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&lt;{},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 {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name:'',submitted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:''}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React.ChangeEvent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name:event.target.value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React.FormEvent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HTMLFormElement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submitted:this.state.name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4B1FE-3920-4ACC-9903-D5E72F2AEF18}"/>
              </a:ext>
            </a:extLst>
          </p:cNvPr>
          <p:cNvSpPr/>
          <p:nvPr/>
        </p:nvSpPr>
        <p:spPr>
          <a:xfrm>
            <a:off x="6041291" y="1350952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&lt;form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"form-inline"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this.handleSubmit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&lt;div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 type="text"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="form-control" id="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placeholder="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value={this.state.name}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this.handleChange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&lt;/input&gt;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type="submit"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posalji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&lt;/form&gt;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&lt;h2&gt;submitted: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this.state.submitted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}&lt;/h2&gt;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2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AFCA-1B0E-4B6D-9883-674B2EA4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Primer16 – komentari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11C9-121D-44D6-854C-0159B37A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 input element vezujemo obradu događaja onChange i postavljamo handler</a:t>
            </a:r>
          </a:p>
          <a:p>
            <a:r>
              <a:rPr lang="sr-Latn-RS" dirty="0"/>
              <a:t>Na input element vezujemo value vrednost is state koja se prikazuje</a:t>
            </a:r>
          </a:p>
          <a:p>
            <a:r>
              <a:rPr lang="sr-Latn-RS" dirty="0"/>
              <a:t>Na formu vezujemo handler događaja onSubmit i radimo preventDefault da se forma ne bi sumitovala i poslala podatke na back end</a:t>
            </a:r>
          </a:p>
          <a:p>
            <a:r>
              <a:rPr lang="sr-Latn-RS" dirty="0"/>
              <a:t>Zbog čega su handleri arrow funkcije?</a:t>
            </a:r>
          </a:p>
          <a:p>
            <a:pPr lvl="1"/>
            <a:r>
              <a:rPr lang="sr-Latn-RS" dirty="0"/>
              <a:t>Da probamo da napravimo da nisu pa da vidimo šta je u njima this?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796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6A8-5B40-41F0-B28E-5325C362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Select polje u formama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EEC19-3F21-4309-AC63-9D4CBD394FD3}"/>
              </a:ext>
            </a:extLst>
          </p:cNvPr>
          <p:cNvSpPr/>
          <p:nvPr/>
        </p:nvSpPr>
        <p:spPr>
          <a:xfrm>
            <a:off x="148492" y="1502688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Primer17 extends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&lt;{},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}&gt;{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 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value:'react',submitted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:''}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React.ChangeEvent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HTMLSelectElement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value:event.target.value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React.FormEvent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HTMLFormElement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submitted:this.state.value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C8C18-2FA6-4329-9D1E-394DA5BC46FC}"/>
              </a:ext>
            </a:extLst>
          </p:cNvPr>
          <p:cNvSpPr/>
          <p:nvPr/>
        </p:nvSpPr>
        <p:spPr>
          <a:xfrm>
            <a:off x="6096000" y="638664"/>
            <a:ext cx="580683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&lt;form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"form-inline"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this.handleSubmit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&lt;div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="form-control" id="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placeholder="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this.handleChange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&lt;option value="angular"&gt;Angular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&lt;option value="react"&gt;React&lt;/option&gt;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&lt;option value="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"&gt;Vue&lt;/option&gt;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type="submit" 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posalji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&lt;/form&gt;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&lt;h2&gt;submitted: 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this.state.submitted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}&lt;/h2&gt;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BA0F-3421-4623-AD43-2F1F7C4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React čvor i virtualni 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D686-3230-4F5D-87A2-6D1528A7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čvor nije pravi DOM čvor (na primer text ili element liste), već je reprezentacija potencijalnog DOM čvora. </a:t>
            </a:r>
          </a:p>
          <a:p>
            <a:r>
              <a:rPr lang="sr-Latn-RS" dirty="0"/>
              <a:t>React čvorovi čine virtualni DOM.</a:t>
            </a:r>
          </a:p>
          <a:p>
            <a:r>
              <a:rPr lang="sr-Latn-RS" dirty="0"/>
              <a:t>Pomoću Reacta pravimo React čvorove (osnovu </a:t>
            </a:r>
            <a:r>
              <a:rPr lang="sr-Latn-RS" i="1" dirty="0"/>
              <a:t>komponenti</a:t>
            </a:r>
            <a:r>
              <a:rPr lang="sr-Latn-RS" dirty="0"/>
              <a:t>) od kojih gradimo virtualni DOM koji se kasnije prevodi u pravi DOM ili neku drugu strukturu (na primer React Native)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729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D4C4-A03C-4EF5-B966-7B7118F1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Forma sa više input polja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283B-F0CD-4F1F-81B5-1B4B8BDA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Kada pišemo handler funkciju za izmenu input polja, potrebno je da postavimo u state vrednost koja je poslata u eventu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React.ChangeEvent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HTMLSelectElement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Šta da radimo ako imamo više input polja?</a:t>
            </a:r>
          </a:p>
          <a:p>
            <a:pPr lvl="1"/>
            <a:r>
              <a:rPr lang="sr-Latn-RS" dirty="0"/>
              <a:t>Više handler funkcija? – radile bi istu stvar</a:t>
            </a:r>
          </a:p>
          <a:p>
            <a:pPr lvl="1"/>
            <a:r>
              <a:rPr lang="sr-Latn-RS" dirty="0"/>
              <a:t>Možemo da iskoristimo name atribut input polja da ga povežemo sa atributom state objekta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55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CD3D-FCA6-434E-B51F-23AFB542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Primer18 – forma sa više input polja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9CCB6-4F74-4E9D-937A-3161809965C9}"/>
              </a:ext>
            </a:extLst>
          </p:cNvPr>
          <p:cNvSpPr/>
          <p:nvPr/>
        </p:nvSpPr>
        <p:spPr>
          <a:xfrm>
            <a:off x="234462" y="1756503"/>
            <a:ext cx="113948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Primer18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&lt;{},{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:'',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:'',submitted:''}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React.ChangeEvent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target =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value =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target.value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name = target.name;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[name]:value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as Pick&lt;{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firstName:string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lastName:string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keyof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 string}&gt;);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React.FormEvent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HTMLFormElement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submitted:this.state.firstName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+' '+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this.state.lastName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61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2711-2A00-4493-A8C8-FD296EBE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Primer18 – forma sa više input polja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9A696-5CB1-4CE3-B13C-0C789AA4CC0C}"/>
              </a:ext>
            </a:extLst>
          </p:cNvPr>
          <p:cNvSpPr/>
          <p:nvPr/>
        </p:nvSpPr>
        <p:spPr>
          <a:xfrm>
            <a:off x="275493" y="1209885"/>
            <a:ext cx="1164101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&lt;form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="form-inline"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this.handleSubmit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&lt;div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 type="text"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control" id="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placeholder="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name="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value={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}&gt;&lt;/input&gt;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&lt;div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 type="text"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="form-control" id="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placeholder="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name="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value={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this.state.lastName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}&gt;&lt;/input&gt;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type="submit"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posalji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&lt;/form&gt;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&lt;h2&gt;submitted: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this.state.submitted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}&lt;/h2&gt;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72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D609-23E7-410A-A93F-6C0F682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Primer18 – Komentari – Pick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E594-93D7-4E28-BF00-DC452D50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634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TypeScript </a:t>
            </a:r>
            <a:r>
              <a:rPr lang="sr-Latn-RS" dirty="0"/>
              <a:t>Type utilities pomoću kojih je moguće raditi transformacije tipova. Jedan od njih je Pick</a:t>
            </a:r>
            <a:r>
              <a:rPr lang="en-GB" dirty="0"/>
              <a:t> </a:t>
            </a:r>
            <a:r>
              <a:rPr lang="sr-Latn-RS" dirty="0"/>
              <a:t>koji služi za „sužavanje“ tipa.</a:t>
            </a:r>
          </a:p>
          <a:p>
            <a:r>
              <a:rPr lang="sr-Latn-RS" dirty="0"/>
              <a:t>Prvi tip parametar je tip iz kog se uzimaju vrednosti</a:t>
            </a:r>
          </a:p>
          <a:p>
            <a:r>
              <a:rPr lang="sr-Latn-RS" dirty="0"/>
              <a:t>Drugi tip parametar je tip iz kog se uzimaju ključevi</a:t>
            </a:r>
          </a:p>
          <a:p>
            <a:endParaRPr lang="sr-Latn-R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C2641-12E3-4231-B376-47416AC498B3}"/>
              </a:ext>
            </a:extLst>
          </p:cNvPr>
          <p:cNvSpPr/>
          <p:nvPr/>
        </p:nvSpPr>
        <p:spPr>
          <a:xfrm>
            <a:off x="838200" y="3776906"/>
            <a:ext cx="10832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 Student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prezime:string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Pick&lt;Student,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keyof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 = {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 }; 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47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6AAD-69AD-4CA9-9FB4-D03BD48E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Primer18 – Komentari – Pick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D0C1-11EB-43E7-A0C0-C1CF6FE9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709"/>
            <a:ext cx="10515600" cy="3074254"/>
          </a:xfrm>
        </p:spPr>
        <p:txBody>
          <a:bodyPr/>
          <a:lstStyle/>
          <a:p>
            <a:r>
              <a:rPr lang="sr-Latn-RS" dirty="0"/>
              <a:t>Pravimo uži tip od stanja tako što uzimamo samo one vrednosti koje postoje u poljima za unos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F00C0-10BF-4278-ABC9-8285563B1728}"/>
              </a:ext>
            </a:extLst>
          </p:cNvPr>
          <p:cNvSpPr/>
          <p:nvPr/>
        </p:nvSpPr>
        <p:spPr>
          <a:xfrm>
            <a:off x="838199" y="1617675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[name]:value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 as Pick&lt;{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 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 submitted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: string}&gt;);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48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E235-B4C8-4D0E-A0F8-07AB212A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Komponente višeg reda (HOC)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F6EB-8762-45B5-AC21-A476ED90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Napredne tehnika React programiranja za ponovno korišćenje React koda</a:t>
            </a:r>
          </a:p>
          <a:p>
            <a:r>
              <a:rPr lang="sr-Latn-RS" dirty="0"/>
              <a:t>Komponenta višeg reda nije komponenta, nego je funkcija koja kreira komponentu</a:t>
            </a:r>
          </a:p>
          <a:p>
            <a:pPr lvl="1"/>
            <a:r>
              <a:rPr lang="sr-Latn-RS" dirty="0"/>
              <a:t>Prima komponentu</a:t>
            </a:r>
          </a:p>
          <a:p>
            <a:pPr lvl="1"/>
            <a:r>
              <a:rPr lang="sr-Latn-RS" dirty="0"/>
              <a:t>Vraća komponentu</a:t>
            </a:r>
          </a:p>
          <a:p>
            <a:r>
              <a:rPr lang="sr-Latn-RS" dirty="0"/>
              <a:t>HOC transformiše primljenu komponentu tako što joj dodaje funkcionalnosti ili podatke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507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C52-F30A-455F-A3A1-44B254AF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0064-8329-45F3-ADEB-7B89FF3F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544"/>
          </a:xfrm>
        </p:spPr>
        <p:txBody>
          <a:bodyPr>
            <a:normAutofit/>
          </a:bodyPr>
          <a:lstStyle/>
          <a:p>
            <a:r>
              <a:rPr lang="en-GB" dirty="0"/>
              <a:t>U </a:t>
            </a:r>
            <a:r>
              <a:rPr lang="sr-Latn-RS" dirty="0"/>
              <a:t>osnovi, HOC poštuje sledeći patern: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2E1FE5-7847-4690-AB8F-CADDAD27C06A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495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F8C38-8250-4946-B0CF-2948E433E921}"/>
              </a:ext>
            </a:extLst>
          </p:cNvPr>
          <p:cNvSpPr/>
          <p:nvPr/>
        </p:nvSpPr>
        <p:spPr>
          <a:xfrm>
            <a:off x="914400" y="2456106"/>
            <a:ext cx="952695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/>
              <a:t>const</a:t>
            </a:r>
            <a:r>
              <a:rPr lang="en-GB" sz="1400" dirty="0"/>
              <a:t> </a:t>
            </a:r>
            <a:r>
              <a:rPr lang="en-GB" sz="1400" dirty="0" err="1"/>
              <a:t>higherOrderComponent</a:t>
            </a:r>
            <a:r>
              <a:rPr lang="en-GB" sz="1400" dirty="0"/>
              <a:t> = (</a:t>
            </a:r>
            <a:r>
              <a:rPr lang="en-GB" sz="1400" dirty="0" err="1"/>
              <a:t>WrappedComponent</a:t>
            </a:r>
            <a:r>
              <a:rPr lang="en-GB" sz="1400" dirty="0"/>
              <a:t>) =&gt; {</a:t>
            </a:r>
          </a:p>
          <a:p>
            <a:r>
              <a:rPr lang="en-GB" sz="1400" dirty="0"/>
              <a:t>  class HOC extends </a:t>
            </a:r>
            <a:r>
              <a:rPr lang="en-GB" sz="1400" dirty="0" err="1"/>
              <a:t>React.Component</a:t>
            </a:r>
            <a:r>
              <a:rPr lang="en-GB" sz="1400" dirty="0"/>
              <a:t> {</a:t>
            </a:r>
          </a:p>
          <a:p>
            <a:r>
              <a:rPr lang="en-GB" sz="1400" dirty="0"/>
              <a:t>    render() {</a:t>
            </a:r>
          </a:p>
          <a:p>
            <a:r>
              <a:rPr lang="en-GB" sz="1400" dirty="0"/>
              <a:t>      return &lt;</a:t>
            </a:r>
            <a:r>
              <a:rPr lang="en-GB" sz="1400" dirty="0" err="1"/>
              <a:t>WrappedComponent</a:t>
            </a:r>
            <a:r>
              <a:rPr lang="en-GB" sz="1400" dirty="0"/>
              <a:t> </a:t>
            </a:r>
            <a:endParaRPr lang="sr-Latn-RS" sz="1400" dirty="0"/>
          </a:p>
          <a:p>
            <a:r>
              <a:rPr lang="sr-Latn-RS" sz="1400" dirty="0"/>
              <a:t>       </a:t>
            </a:r>
            <a:r>
              <a:rPr lang="en-GB" sz="1400" dirty="0"/>
              <a:t>{…</a:t>
            </a:r>
            <a:r>
              <a:rPr lang="en-GB" sz="1400" dirty="0" err="1"/>
              <a:t>this.props</a:t>
            </a:r>
            <a:r>
              <a:rPr lang="en-GB" sz="1400" dirty="0"/>
              <a:t>}</a:t>
            </a:r>
          </a:p>
          <a:p>
            <a:r>
              <a:rPr lang="en-GB" sz="1400" dirty="0" err="1"/>
              <a:t>newProp</a:t>
            </a:r>
            <a:r>
              <a:rPr lang="en-GB" sz="1400" dirty="0"/>
              <a:t>={55}</a:t>
            </a:r>
            <a:endParaRPr lang="sr-Latn-RS" sz="1400" dirty="0"/>
          </a:p>
          <a:p>
            <a:r>
              <a:rPr lang="sr-Latn-RS" sz="1400" dirty="0"/>
              <a:t>     </a:t>
            </a:r>
            <a:r>
              <a:rPr lang="en-GB" sz="1400" dirty="0"/>
              <a:t>/&gt;;</a:t>
            </a:r>
          </a:p>
          <a:p>
            <a:r>
              <a:rPr lang="en-GB" sz="1400" dirty="0"/>
              <a:t>    }</a:t>
            </a:r>
          </a:p>
          <a:p>
            <a:r>
              <a:rPr lang="en-GB" sz="1400" dirty="0"/>
              <a:t>  } </a:t>
            </a:r>
          </a:p>
          <a:p>
            <a:r>
              <a:rPr lang="en-GB" sz="1400" dirty="0"/>
              <a:t>  return HOC;</a:t>
            </a:r>
          </a:p>
          <a:p>
            <a:r>
              <a:rPr lang="en-GB" sz="1400" dirty="0"/>
              <a:t>};</a:t>
            </a:r>
            <a:endParaRPr lang="sr-Latn-RS" sz="1400" dirty="0"/>
          </a:p>
          <a:p>
            <a:endParaRPr lang="sr-Latn-RS" sz="1400" dirty="0"/>
          </a:p>
          <a:p>
            <a:r>
              <a:rPr lang="en-GB" sz="1400" dirty="0" err="1"/>
              <a:t>const</a:t>
            </a:r>
            <a:r>
              <a:rPr lang="en-GB" sz="1400" dirty="0"/>
              <a:t> </a:t>
            </a:r>
            <a:r>
              <a:rPr lang="en-GB" sz="1400" dirty="0" err="1"/>
              <a:t>DisplayNewProp</a:t>
            </a:r>
            <a:r>
              <a:rPr lang="en-GB" sz="1400" dirty="0"/>
              <a:t> = props =&gt; (</a:t>
            </a:r>
          </a:p>
          <a:p>
            <a:r>
              <a:rPr lang="en-GB" sz="1400" dirty="0"/>
              <a:t>  &lt;div&gt;</a:t>
            </a:r>
          </a:p>
          <a:p>
            <a:r>
              <a:rPr lang="en-GB" sz="1400" dirty="0"/>
              <a:t>    New prop {</a:t>
            </a:r>
            <a:r>
              <a:rPr lang="en-GB" sz="1400" dirty="0" err="1"/>
              <a:t>props.newProp</a:t>
            </a:r>
            <a:r>
              <a:rPr lang="en-GB" sz="1400" dirty="0"/>
              <a:t>}.</a:t>
            </a:r>
          </a:p>
          <a:p>
            <a:r>
              <a:rPr lang="en-GB" sz="1400" dirty="0"/>
              <a:t>  &lt;/div&gt;</a:t>
            </a:r>
          </a:p>
          <a:p>
            <a:r>
              <a:rPr lang="en-GB" sz="1400" dirty="0"/>
              <a:t>);</a:t>
            </a:r>
          </a:p>
          <a:p>
            <a:endParaRPr lang="en-GB" sz="1400" dirty="0"/>
          </a:p>
          <a:p>
            <a:r>
              <a:rPr lang="en-GB" sz="1400" dirty="0" err="1"/>
              <a:t>const</a:t>
            </a:r>
            <a:r>
              <a:rPr lang="en-GB" sz="1400" dirty="0"/>
              <a:t> </a:t>
            </a:r>
            <a:r>
              <a:rPr lang="en-GB" sz="1400" dirty="0" err="1"/>
              <a:t>WrappedComponent</a:t>
            </a:r>
            <a:r>
              <a:rPr lang="en-GB" sz="1400" dirty="0"/>
              <a:t> = </a:t>
            </a:r>
            <a:r>
              <a:rPr lang="en-GB" sz="1400" dirty="0" err="1"/>
              <a:t>higherOrderComponent</a:t>
            </a:r>
            <a:r>
              <a:rPr lang="en-GB" sz="1400" dirty="0"/>
              <a:t>(</a:t>
            </a:r>
            <a:r>
              <a:rPr lang="en-GB" sz="1400" dirty="0" err="1"/>
              <a:t>DisplayNewProp</a:t>
            </a:r>
            <a:r>
              <a:rPr lang="en-GB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4095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A8B5-8D46-42B4-AB7F-ED185CA2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4FD-4804-43F3-B2D0-DBF6D778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Komponenta višeg reda je postavila vrednost newProp u prosleđenoj komponenti</a:t>
            </a:r>
          </a:p>
          <a:p>
            <a:r>
              <a:rPr lang="sr-Latn-RS" dirty="0"/>
              <a:t>Props koji su prosleđeni su </a:t>
            </a:r>
            <a:r>
              <a:rPr lang="en-GB" dirty="0"/>
              <a:t>s</a:t>
            </a:r>
            <a:r>
              <a:rPr lang="sr-Latn-RS" dirty="0"/>
              <a:t>predovani u unutrašnjoj komponenti</a:t>
            </a:r>
          </a:p>
          <a:p>
            <a:pPr lvl="1"/>
            <a:r>
              <a:rPr lang="sr-Latn-RS" dirty="0"/>
              <a:t>Ovim smo dobili da sve što prosledimo spoljašnjoj komponenti završava i u unutrašnjoj komponenti</a:t>
            </a:r>
          </a:p>
          <a:p>
            <a:r>
              <a:rPr lang="sr-Latn-RS" dirty="0"/>
              <a:t>Pomalo podseća na parcijalnu aplikaciju funkcija</a:t>
            </a:r>
          </a:p>
          <a:p>
            <a:pPr lvl="1"/>
            <a:r>
              <a:rPr lang="sr-Latn-RS" dirty="0"/>
              <a:t>Neke props smo „zakucali“</a:t>
            </a:r>
          </a:p>
          <a:p>
            <a:pPr lvl="1"/>
            <a:r>
              <a:rPr lang="sr-Latn-RS" dirty="0"/>
              <a:t>Ostale smo prosledili od spolja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810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443C-C52F-4711-BA1B-0A745235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HOC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7218-AA18-49BD-9E7A-2A777779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Enhancer – wrapuje komponentu sa dodatnim funkcionalnostima ili propsima</a:t>
            </a:r>
          </a:p>
          <a:p>
            <a:r>
              <a:rPr lang="sr-Latn-RS" dirty="0"/>
              <a:t>Injektor – injektuje propse u komponentu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09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AFE5-A7E6-4989-8878-46E31B5C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Primer19 – HOC Enahancer/Injektor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1D32E-228E-473F-B24B-840E3E5D14A0}"/>
              </a:ext>
            </a:extLst>
          </p:cNvPr>
          <p:cNvSpPr/>
          <p:nvPr/>
        </p:nvSpPr>
        <p:spPr>
          <a:xfrm>
            <a:off x="2797908" y="190930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 interface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InjectedCounterProps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value: number;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 void;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 void;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 number;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 number;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value: number;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61C8-D411-49BC-87F0-BDAFC167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React čvora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4EB1-9D3C-412C-AFE6-11F66D6C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React.createElement</a:t>
            </a:r>
            <a:r>
              <a:rPr lang="en-GB" dirty="0"/>
              <a:t>(</a:t>
            </a:r>
            <a:r>
              <a:rPr lang="en-GB" dirty="0" err="1"/>
              <a:t>type,props,children</a:t>
            </a:r>
            <a:r>
              <a:rPr lang="en-GB" dirty="0"/>
              <a:t>)</a:t>
            </a:r>
            <a:endParaRPr lang="sr-Latn-RS" dirty="0"/>
          </a:p>
          <a:p>
            <a:pPr lvl="1"/>
            <a:r>
              <a:rPr lang="sr-Latn-RS" dirty="0"/>
              <a:t>Type – tip čvora koji će se kerairati (na primer </a:t>
            </a:r>
            <a:r>
              <a:rPr lang="sr-Latn-RS" i="1" dirty="0"/>
              <a:t>div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Props – atributi elementa koji se kreira</a:t>
            </a:r>
          </a:p>
          <a:p>
            <a:pPr lvl="1"/>
            <a:r>
              <a:rPr lang="sr-Latn-RS" dirty="0"/>
              <a:t>Children – potomački elementi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0737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EDE-7E15-4AE6-B514-82C13ADF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Primer19 – HOC Enhancer/Injektor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EDB53-EE07-4884-A32A-C4618C1017FA}"/>
              </a:ext>
            </a:extLst>
          </p:cNvPr>
          <p:cNvSpPr/>
          <p:nvPr/>
        </p:nvSpPr>
        <p:spPr>
          <a:xfrm>
            <a:off x="125046" y="188329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 extends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InjectedCounterProps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Component: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 =&gt;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class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Subtract&lt;P,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InjectedCounterProps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 &amp;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MakeCounterProps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value: 0,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};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increment = () =&gt;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=&gt; ({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===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this.props.maxValue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?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+ 1,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};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ABD4D-34A8-4132-A9DE-C2ED9F9BC689}"/>
              </a:ext>
            </a:extLst>
          </p:cNvPr>
          <p:cNvSpPr/>
          <p:nvPr/>
        </p:nvSpPr>
        <p:spPr>
          <a:xfrm>
            <a:off x="5705230" y="166784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decrement = () =&gt;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=&gt; ({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===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this.props.minValue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?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- 1,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};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render()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...props } =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return (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{...props as P}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value={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onIncrement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this.increment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onDecrement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this.decrement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};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33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5D29-07C6-4F02-86CC-CD82AFC4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Primer19 – HOC Enhancer/Injektor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2F364-1D99-4298-B5CB-D2CB8D604176}"/>
              </a:ext>
            </a:extLst>
          </p:cNvPr>
          <p:cNvSpPr/>
          <p:nvPr/>
        </p:nvSpPr>
        <p:spPr>
          <a:xfrm>
            <a:off x="992554" y="1690688"/>
            <a:ext cx="10019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InjectedCounterProps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style?: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React.CSSProperties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Counter = (props: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 =&gt; 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&lt;div style={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props.style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&lt;button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props.onDecrement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 - &lt;/button&gt;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&lt;button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props.onIncrement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 + &lt;/button&gt;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Primer19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25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EE5B-45F2-4DE9-9C8C-B07E79CB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Primer19 – HOC Enhancer/Injektor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571F-4E51-4A4D-B167-4CA3E2EA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Kog tipa su props komponente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Primer19</a:t>
            </a:r>
            <a:r>
              <a:rPr lang="sr-Latn-R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983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CFD2-4E3D-4F5C-8FB2-EC0960AF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u React aplikacijama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E6B4-E4F7-4B67-91F8-AB7E4AAC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Router </a:t>
            </a:r>
            <a:r>
              <a:rPr lang="sr-Latn-RS" dirty="0"/>
              <a:t>je kolekcija navigacionih komponenti za React aplikacije.</a:t>
            </a:r>
          </a:p>
          <a:p>
            <a:r>
              <a:rPr lang="sr-Latn-RS" dirty="0"/>
              <a:t>Komponuju se deklarativnim iskazima u aplikaciji.</a:t>
            </a:r>
          </a:p>
          <a:p>
            <a:r>
              <a:rPr lang="sr-Latn-RS" dirty="0"/>
              <a:t>Podržan je za Web okruženje i za Native okruženje.</a:t>
            </a:r>
          </a:p>
        </p:txBody>
      </p:sp>
    </p:spTree>
    <p:extLst>
      <p:ext uri="{BB962C8B-B14F-4D97-AF65-F5344CB8AC3E}">
        <p14:creationId xmlns:p14="http://schemas.microsoft.com/office/powerpoint/2010/main" val="5433764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2988-BF75-4FC7-9777-0D2734ED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u React aplikacijama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B198A-1DE9-4EFA-8B7D-5A4C293603CC}"/>
              </a:ext>
            </a:extLst>
          </p:cNvPr>
          <p:cNvSpPr/>
          <p:nvPr/>
        </p:nvSpPr>
        <p:spPr>
          <a:xfrm>
            <a:off x="445477" y="16906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&lt;Switch&gt;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&lt;Route path="/primer1"&gt;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&lt;Primer1 /&gt;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&lt;/Route&gt;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&lt;Route path="/primer2"&gt;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&lt;Primer2 /&gt;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&lt;/Route&gt;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&lt;Route path="/primer3"&gt;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&lt;Primer3 /&gt;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&lt;/Route&gt;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9CB8F0-6197-42F6-B572-FC9F65F8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69" y="1622425"/>
            <a:ext cx="5883031" cy="4351338"/>
          </a:xfrm>
        </p:spPr>
        <p:txBody>
          <a:bodyPr/>
          <a:lstStyle/>
          <a:p>
            <a:r>
              <a:rPr lang="sr-Latn-RS" dirty="0"/>
              <a:t>Svodi se na zadavanje path atributa rute i komponente kao potomka Route elementa</a:t>
            </a:r>
          </a:p>
          <a:p>
            <a:r>
              <a:rPr lang="sr-Latn-RS" dirty="0"/>
              <a:t>Ukoliko je pogođena ta ruta, biće renderovana komponenta</a:t>
            </a:r>
          </a:p>
          <a:p>
            <a:r>
              <a:rPr lang="sr-Latn-RS" dirty="0"/>
              <a:t>Ukoliko nije pogođena, komponenta neće biti renderovana</a:t>
            </a:r>
          </a:p>
          <a:p>
            <a:pPr lvl="1"/>
            <a:r>
              <a:rPr lang="sr-Latn-RS" dirty="0"/>
              <a:t>Biće unmountovana!</a:t>
            </a:r>
          </a:p>
        </p:txBody>
      </p:sp>
    </p:spTree>
    <p:extLst>
      <p:ext uri="{BB962C8B-B14F-4D97-AF65-F5344CB8AC3E}">
        <p14:creationId xmlns:p14="http://schemas.microsoft.com/office/powerpoint/2010/main" val="2964808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50C0-FF37-4C47-B5A8-0B404B0D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– preuzimanje parametra rute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1942-9B3A-437B-9437-840F7B38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929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 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path="/entries/: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component={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BlogEntryDetails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        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id = 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this.props.match.params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30F0C9-E074-46C7-AA3F-9F283430CA22}"/>
              </a:ext>
            </a:extLst>
          </p:cNvPr>
          <p:cNvSpPr txBox="1">
            <a:spLocks/>
          </p:cNvSpPr>
          <p:nvPr/>
        </p:nvSpPr>
        <p:spPr>
          <a:xfrm>
            <a:off x="838200" y="4160715"/>
            <a:ext cx="10515600" cy="2332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Uzima se iz propsa.</a:t>
            </a:r>
          </a:p>
          <a:p>
            <a:pPr fontAlgn="base"/>
            <a:r>
              <a:rPr lang="sr-Latn-RS" b="1" dirty="0"/>
              <a:t>m</a:t>
            </a:r>
            <a:r>
              <a:rPr lang="en-GB" b="1" dirty="0" err="1"/>
              <a:t>atch</a:t>
            </a:r>
            <a:r>
              <a:rPr lang="sr-Latn-RS" b="1" dirty="0"/>
              <a:t> </a:t>
            </a:r>
            <a:r>
              <a:rPr lang="sr-Latn-RS" dirty="0"/>
              <a:t>objekat modeluje kako se </a:t>
            </a:r>
            <a:r>
              <a:rPr lang="en-GB" b="1" dirty="0"/>
              <a:t>&lt;Route path&gt;</a:t>
            </a:r>
            <a:r>
              <a:rPr lang="en-GB" dirty="0"/>
              <a:t> </a:t>
            </a:r>
            <a:r>
              <a:rPr lang="sr-Latn-RS" dirty="0"/>
              <a:t>poklopila sa</a:t>
            </a:r>
            <a:r>
              <a:rPr lang="en-GB" dirty="0"/>
              <a:t> URL</a:t>
            </a:r>
            <a:r>
              <a:rPr lang="sr-Latn-RS" dirty="0"/>
              <a:t>-om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params</a:t>
            </a:r>
            <a:r>
              <a:rPr lang="sr-Latn-RS" b="1" dirty="0"/>
              <a:t> </a:t>
            </a:r>
            <a:r>
              <a:rPr lang="sr-Latn-RS" dirty="0"/>
              <a:t>objekat</a:t>
            </a:r>
            <a:r>
              <a:rPr lang="en-GB" dirty="0"/>
              <a:t> </a:t>
            </a:r>
            <a:r>
              <a:rPr lang="sr-Latn-RS" dirty="0"/>
              <a:t>su key/value parovi parametara rute koji nastaju dinamičkom segmentacijom patha</a:t>
            </a:r>
            <a:endParaRPr lang="en-GB" dirty="0"/>
          </a:p>
          <a:p>
            <a:pPr fontAlgn="base"/>
            <a:r>
              <a:rPr lang="en-GB" b="1" dirty="0" err="1"/>
              <a:t>isExact</a:t>
            </a:r>
            <a:r>
              <a:rPr lang="en-GB" dirty="0"/>
              <a:t> (</a:t>
            </a:r>
            <a:r>
              <a:rPr lang="en-GB" dirty="0" err="1"/>
              <a:t>boolean</a:t>
            </a:r>
            <a:r>
              <a:rPr lang="en-GB" dirty="0"/>
              <a:t>), true </a:t>
            </a:r>
            <a:r>
              <a:rPr lang="sr-Latn-RS" dirty="0"/>
              <a:t>ako je ceo URL poklopljen (bez ostatka)</a:t>
            </a:r>
            <a:endParaRPr lang="en-GB" dirty="0"/>
          </a:p>
          <a:p>
            <a:pPr fontAlgn="base"/>
            <a:r>
              <a:rPr lang="en-GB" b="1" dirty="0"/>
              <a:t>path</a:t>
            </a:r>
            <a:r>
              <a:rPr lang="en-GB" dirty="0"/>
              <a:t>: (string), </a:t>
            </a:r>
            <a:r>
              <a:rPr lang="sr-Latn-RS" dirty="0"/>
              <a:t>path patern koji je matchovan</a:t>
            </a:r>
            <a:endParaRPr lang="en-GB" dirty="0"/>
          </a:p>
          <a:p>
            <a:pPr fontAlgn="base"/>
            <a:r>
              <a:rPr lang="en-GB" b="1" dirty="0"/>
              <a:t>url</a:t>
            </a:r>
            <a:r>
              <a:rPr lang="en-GB" dirty="0"/>
              <a:t>: (string), </a:t>
            </a:r>
            <a:r>
              <a:rPr lang="sr-Latn-RS" dirty="0"/>
              <a:t>deo URLa koji se matchovao</a:t>
            </a:r>
            <a:endParaRPr lang="en-GB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792295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9A85-9CCE-4E61-9CDD-5DE6D50E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– </a:t>
            </a:r>
            <a:r>
              <a:rPr lang="en-GB" b="1" dirty="0"/>
              <a:t>match, location, history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FDF7-0575-4899-B895-3BD900CB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Ima ih svaka komponenta obuhvaćena Routerom.</a:t>
            </a:r>
          </a:p>
          <a:p>
            <a:r>
              <a:rPr lang="sr-Latn-RS" dirty="0"/>
              <a:t>Setimo se da je &lt;Router/&gt; HOC, pa da može da ubaci propse u konkretnu komponentu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7973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80D8-5804-414B-9614-25C6A391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EFDE-7727-4160-884B-29AAF630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Match objekat sadrži informacije o tome kako je </a:t>
            </a:r>
            <a:r>
              <a:rPr lang="en-GB" dirty="0"/>
              <a:t>&lt;Route path&gt; </a:t>
            </a:r>
            <a:r>
              <a:rPr lang="sr-Latn-RS" dirty="0"/>
              <a:t>mečovao URL</a:t>
            </a:r>
            <a:r>
              <a:rPr lang="en-GB" dirty="0"/>
              <a:t>.</a:t>
            </a:r>
          </a:p>
          <a:p>
            <a:r>
              <a:rPr lang="sr-Latn-RS" dirty="0"/>
              <a:t>Ima</a:t>
            </a:r>
            <a:endParaRPr lang="en-GB" dirty="0"/>
          </a:p>
          <a:p>
            <a:pPr lvl="1"/>
            <a:r>
              <a:rPr lang="en-GB" b="1" dirty="0"/>
              <a:t>params</a:t>
            </a:r>
            <a:r>
              <a:rPr lang="en-GB" dirty="0"/>
              <a:t>: (object), </a:t>
            </a:r>
            <a:r>
              <a:rPr lang="sr-Latn-RS" dirty="0"/>
              <a:t>parovi ključ vrednost parsirani iz URL koji odgovaraju dinamičkoj segmentaciji putanje.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id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this.props.match.params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lvl="1"/>
            <a:r>
              <a:rPr lang="en-GB" b="1" dirty="0" err="1"/>
              <a:t>isExact</a:t>
            </a:r>
            <a:r>
              <a:rPr lang="en-GB" dirty="0"/>
              <a:t>: (</a:t>
            </a:r>
            <a:r>
              <a:rPr lang="en-GB" dirty="0" err="1"/>
              <a:t>boolean</a:t>
            </a:r>
            <a:r>
              <a:rPr lang="en-GB" dirty="0"/>
              <a:t>), </a:t>
            </a:r>
            <a:r>
              <a:rPr lang="sr-Latn-RS"/>
              <a:t>tačno </a:t>
            </a:r>
            <a:r>
              <a:rPr lang="sr-Latn-RS" dirty="0"/>
              <a:t>ako je ceo URL mečovan, odnosno ako nema preostalih karaktera.</a:t>
            </a:r>
          </a:p>
          <a:p>
            <a:pPr lvl="1"/>
            <a:r>
              <a:rPr lang="en-GB" b="1" dirty="0"/>
              <a:t>path</a:t>
            </a:r>
            <a:r>
              <a:rPr lang="en-GB" dirty="0"/>
              <a:t>: (string), path pattern </a:t>
            </a:r>
            <a:r>
              <a:rPr lang="sr-Latn-RS" dirty="0"/>
              <a:t>pomoću kog je izvršeno mečovanje</a:t>
            </a:r>
            <a:r>
              <a:rPr lang="en-GB" dirty="0"/>
              <a:t>. </a:t>
            </a:r>
          </a:p>
          <a:p>
            <a:pPr lvl="1"/>
            <a:r>
              <a:rPr lang="en-GB" b="1" dirty="0"/>
              <a:t>url</a:t>
            </a:r>
            <a:r>
              <a:rPr lang="en-GB" dirty="0"/>
              <a:t>: (string), </a:t>
            </a:r>
            <a:r>
              <a:rPr lang="sr-Latn-RS" dirty="0"/>
              <a:t>deo URL koji se uspešno mečovao.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5334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0A8-89F7-44A3-B40F-B74D455E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0247-6758-4520-8145-ABFA1C11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r-Latn-RS" dirty="0"/>
              <a:t>Ovaj objekat reprezentuje gde se trenutno nalazimo u aplikaciji.</a:t>
            </a:r>
          </a:p>
          <a:p>
            <a:pPr fontAlgn="base"/>
            <a:r>
              <a:rPr lang="sr-Latn-RS" dirty="0"/>
              <a:t>Lokacija se može pristupiti i u </a:t>
            </a:r>
            <a:r>
              <a:rPr lang="en-GB" b="1" dirty="0" err="1"/>
              <a:t>history.location</a:t>
            </a:r>
            <a:r>
              <a:rPr lang="sr-Latn-RS" dirty="0"/>
              <a:t>, ali tu je mutabilan i ne ohrabruje se njegovo korišćenje</a:t>
            </a:r>
            <a:r>
              <a:rPr lang="en-GB" dirty="0"/>
              <a:t>.</a:t>
            </a:r>
          </a:p>
          <a:p>
            <a:pPr fontAlgn="base"/>
            <a:r>
              <a:rPr lang="sr-Latn-RS" dirty="0"/>
              <a:t>Location objekat je imutabilan, pa se može koristiti u metodama životnog ciklusa.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997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A36F-0A3D-48E5-8DD5-94653CA1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D191-AB34-4079-9D7E-82BC8611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Moguće je kreirati svoj location objekat ...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const locationX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pathname: ’/details’,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/>
              <a:t>… </a:t>
            </a:r>
            <a:r>
              <a:rPr lang="sr-Latn-RS" dirty="0"/>
              <a:t>i uraditi redirekciju na njega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&lt;Redirect to={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&lt;Link to={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history.push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7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027-2D7E-40B2-8F0F-9CB5A82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Primer1 – </a:t>
            </a:r>
            <a:r>
              <a:rPr lang="en-GB" dirty="0" err="1"/>
              <a:t>jednostavan</a:t>
            </a:r>
            <a:r>
              <a:rPr lang="en-GB" dirty="0"/>
              <a:t>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44140-35A6-41CA-86F1-1EEA8A18B82E}"/>
              </a:ext>
            </a:extLst>
          </p:cNvPr>
          <p:cNvSpPr/>
          <p:nvPr/>
        </p:nvSpPr>
        <p:spPr>
          <a:xfrm>
            <a:off x="707010" y="2125447"/>
            <a:ext cx="1113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('div', {id:'id1'}, 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1');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53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D51E-4E3B-4C90-8B5E-CC044220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History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3B39-DFD3-4100-A15E-92CE0218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Omogućuje nam da pratimo istoriju pregledanja u prikazu komponente</a:t>
            </a:r>
          </a:p>
          <a:p>
            <a:pPr lvl="1"/>
            <a:r>
              <a:rPr lang="en-GB" dirty="0"/>
              <a:t>length: (number), </a:t>
            </a:r>
            <a:r>
              <a:rPr lang="sr-Latn-RS" dirty="0"/>
              <a:t>dubina steka istorije</a:t>
            </a:r>
            <a:endParaRPr lang="en-GB" dirty="0"/>
          </a:p>
          <a:p>
            <a:pPr lvl="1"/>
            <a:r>
              <a:rPr lang="en-GB" dirty="0"/>
              <a:t>action: (string), </a:t>
            </a:r>
            <a:r>
              <a:rPr lang="sr-Latn-RS" dirty="0"/>
              <a:t>trenutna akcija</a:t>
            </a:r>
            <a:r>
              <a:rPr lang="en-GB" dirty="0"/>
              <a:t> (PUSH, REPLACE </a:t>
            </a:r>
            <a:r>
              <a:rPr lang="sr-Latn-RS" dirty="0"/>
              <a:t>ili</a:t>
            </a:r>
            <a:r>
              <a:rPr lang="en-GB" dirty="0"/>
              <a:t> POP)</a:t>
            </a:r>
          </a:p>
          <a:p>
            <a:pPr lvl="1"/>
            <a:r>
              <a:rPr lang="en-GB" dirty="0"/>
              <a:t>location: (object), </a:t>
            </a:r>
            <a:r>
              <a:rPr lang="sr-Latn-RS" dirty="0"/>
              <a:t>trenutna lokacija</a:t>
            </a:r>
            <a:endParaRPr lang="en-GB" dirty="0"/>
          </a:p>
          <a:p>
            <a:pPr lvl="1"/>
            <a:r>
              <a:rPr lang="en-GB" dirty="0"/>
              <a:t>push(path, [state]): (function), </a:t>
            </a:r>
            <a:r>
              <a:rPr lang="sr-Latn-RS" dirty="0"/>
              <a:t>dodaje novi objekat u stek istorije</a:t>
            </a:r>
            <a:endParaRPr lang="en-GB" dirty="0"/>
          </a:p>
          <a:p>
            <a:pPr lvl="1"/>
            <a:r>
              <a:rPr lang="en-GB" dirty="0"/>
              <a:t>replace(path, [state]): (function), </a:t>
            </a:r>
            <a:r>
              <a:rPr lang="sr-Latn-RS" dirty="0"/>
              <a:t>zamenjuje trenutni objekat u steku istorije</a:t>
            </a:r>
            <a:endParaRPr lang="en-GB" dirty="0"/>
          </a:p>
          <a:p>
            <a:pPr lvl="1"/>
            <a:r>
              <a:rPr lang="en-GB" dirty="0"/>
              <a:t>go(n): (function), </a:t>
            </a:r>
            <a:r>
              <a:rPr lang="sr-Latn-RS" dirty="0"/>
              <a:t>pomera se za n koraka unazad u steku istorije</a:t>
            </a:r>
            <a:endParaRPr lang="en-GB" dirty="0"/>
          </a:p>
          <a:p>
            <a:pPr lvl="1"/>
            <a:r>
              <a:rPr lang="en-GB" dirty="0" err="1"/>
              <a:t>goBack</a:t>
            </a:r>
            <a:r>
              <a:rPr lang="en-GB" dirty="0"/>
              <a:t>(): (function), </a:t>
            </a:r>
            <a:r>
              <a:rPr lang="sr-Latn-RS" dirty="0"/>
              <a:t>skraćenica za</a:t>
            </a:r>
            <a:r>
              <a:rPr lang="en-GB" dirty="0"/>
              <a:t> go(-1)</a:t>
            </a:r>
          </a:p>
          <a:p>
            <a:pPr lvl="1"/>
            <a:r>
              <a:rPr lang="en-GB" dirty="0" err="1"/>
              <a:t>goForward</a:t>
            </a:r>
            <a:r>
              <a:rPr lang="en-GB" dirty="0"/>
              <a:t>(): (function,) </a:t>
            </a:r>
            <a:r>
              <a:rPr lang="sr-Latn-RS" dirty="0"/>
              <a:t>skraćenica za</a:t>
            </a:r>
            <a:r>
              <a:rPr lang="en-GB" dirty="0"/>
              <a:t> go(1)</a:t>
            </a:r>
          </a:p>
          <a:p>
            <a:pPr lvl="1"/>
            <a:r>
              <a:rPr lang="en-GB" dirty="0"/>
              <a:t>block(prompt): (function), </a:t>
            </a:r>
            <a:r>
              <a:rPr lang="sr-Latn-RS" dirty="0"/>
              <a:t>sprečava navigaciju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5528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5DF4-D043-4B2C-88D2-32BE677C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REST pozivi u React aplikacijama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3D83-81FF-4D2B-BF46-2869730B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je biblioteka i nije namenjena za REST pozive</a:t>
            </a:r>
          </a:p>
          <a:p>
            <a:r>
              <a:rPr lang="sr-Latn-RS" dirty="0"/>
              <a:t>Za tu namenu se mogu koristiti druge biblioteke</a:t>
            </a:r>
          </a:p>
          <a:p>
            <a:r>
              <a:rPr lang="sr-Latn-RS" dirty="0"/>
              <a:t>Tipično se koristi biblioteka Axios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58726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0201-C2AF-4747-87EC-6CE32C1F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Axios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DBC7-626D-49BB-AC7A-FFDCD70A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Jednostavan API</a:t>
            </a:r>
          </a:p>
          <a:p>
            <a:r>
              <a:rPr lang="sr-Latn-RS" dirty="0"/>
              <a:t>Promise biblioteka</a:t>
            </a:r>
          </a:p>
          <a:p>
            <a:r>
              <a:rPr lang="sr-Latn-RS" dirty="0"/>
              <a:t>Zahteve je moguće presresti ili otkazati</a:t>
            </a:r>
          </a:p>
          <a:p>
            <a:r>
              <a:rPr lang="sr-Latn-RS" dirty="0"/>
              <a:t>Postoji klijentska zaštita od cross site request forgerya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7407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F84-9B55-4700-B53D-1C6C0DB7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Axios - primer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884CD-69BE-4890-845C-8F5A99FF26E7}"/>
              </a:ext>
            </a:extLst>
          </p:cNvPr>
          <p:cNvSpPr/>
          <p:nvPr/>
        </p:nvSpPr>
        <p:spPr>
          <a:xfrm>
            <a:off x="838200" y="1690688"/>
            <a:ext cx="8282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id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this.props.match.params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(`/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/${id}`).then((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)=&gt;{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entry:resp.data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});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this.loadData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81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745F-7DF7-4F46-8FB4-2D7E4177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Axios API*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C631-DB1C-498E-B0D0-3DE0BD49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axios.request</a:t>
            </a:r>
            <a:r>
              <a:rPr lang="en-GB" dirty="0"/>
              <a:t>(config)</a:t>
            </a:r>
          </a:p>
          <a:p>
            <a:r>
              <a:rPr lang="en-GB" dirty="0" err="1"/>
              <a:t>axios.get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config])</a:t>
            </a:r>
          </a:p>
          <a:p>
            <a:r>
              <a:rPr lang="en-GB" dirty="0" err="1"/>
              <a:t>axios.delete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config])</a:t>
            </a:r>
          </a:p>
          <a:p>
            <a:r>
              <a:rPr lang="en-GB" dirty="0" err="1"/>
              <a:t>axios.head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config])</a:t>
            </a:r>
          </a:p>
          <a:p>
            <a:r>
              <a:rPr lang="en-GB" dirty="0" err="1"/>
              <a:t>axios.options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config])</a:t>
            </a:r>
          </a:p>
          <a:p>
            <a:r>
              <a:rPr lang="en-GB" dirty="0" err="1"/>
              <a:t>axios.post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data[, config]])</a:t>
            </a:r>
          </a:p>
          <a:p>
            <a:r>
              <a:rPr lang="en-GB" dirty="0" err="1"/>
              <a:t>axios.put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data[, config]])</a:t>
            </a:r>
          </a:p>
          <a:p>
            <a:r>
              <a:rPr lang="en-GB" dirty="0" err="1"/>
              <a:t>axios.patch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data[, config]])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6ED69-67EE-4F38-95A8-A868ED256E60}"/>
              </a:ext>
            </a:extLst>
          </p:cNvPr>
          <p:cNvSpPr/>
          <p:nvPr/>
        </p:nvSpPr>
        <p:spPr>
          <a:xfrm>
            <a:off x="838200" y="6176963"/>
            <a:ext cx="419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*Detalji na </a:t>
            </a:r>
            <a:r>
              <a:rPr lang="en-GB" dirty="0"/>
              <a:t>https://github.com/axios/axios</a:t>
            </a:r>
          </a:p>
        </p:txBody>
      </p:sp>
    </p:spTree>
    <p:extLst>
      <p:ext uri="{BB962C8B-B14F-4D97-AF65-F5344CB8AC3E}">
        <p14:creationId xmlns:p14="http://schemas.microsoft.com/office/powerpoint/2010/main" val="2406900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E937-EFC0-4B4D-9817-4C94679C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React Native – osnovna ideja*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8955-BF54-475A-AC4B-F18AD8DE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b="1" i="1" dirty="0"/>
              <a:t>„Hoćemo da postignemo korisničko iskustvo nativnih mobilnih aplikacija kombinovano sa developerskim iskustvom razvoja React veb aplikacija“</a:t>
            </a:r>
            <a:endParaRPr lang="en-GB" b="1" dirty="0"/>
          </a:p>
          <a:p>
            <a:r>
              <a:rPr lang="sr-Latn-RS" i="1" dirty="0"/>
              <a:t>„Jedina razlika je u tome što, umesto da se React pokreće u pregledaču  i da renderuje divove i spanove, React pokrećemo na ugrađenoj instanci JavaScriptCorea u mobilnoj aplikaciji i renderuju se platformski specifične komponente</a:t>
            </a:r>
            <a:r>
              <a:rPr lang="en-GB" i="1" dirty="0"/>
              <a:t>.</a:t>
            </a:r>
            <a:r>
              <a:rPr lang="sr-Latn-RS" i="1" dirty="0"/>
              <a:t>“</a:t>
            </a:r>
            <a:endParaRPr lang="en-GB" dirty="0"/>
          </a:p>
          <a:p>
            <a:r>
              <a:rPr lang="sr-Latn-RS" i="1" dirty="0"/>
              <a:t>„Važno je napomenuti da ne težimo tome da jednom napisana aplikacija može da se pokrene bilo gde.“</a:t>
            </a:r>
          </a:p>
          <a:p>
            <a:r>
              <a:rPr lang="sr-Latn-RS" i="1" dirty="0"/>
              <a:t>„Za svaku platformu se razvija zasebna aplikacija, jedino što isti tim inženjera može da razvije aplikaciju za bilo koju platformu</a:t>
            </a:r>
            <a:r>
              <a:rPr lang="en-GB" i="1" dirty="0"/>
              <a:t>,</a:t>
            </a:r>
            <a:r>
              <a:rPr lang="sr-Latn-RS" i="1" dirty="0"/>
              <a:t> bez da moraju da uče novi fundamentalno drugačiji skup tehnologija za svaku platformu“</a:t>
            </a:r>
          </a:p>
          <a:p>
            <a:r>
              <a:rPr lang="sr-Latn-RS" i="1" dirty="0"/>
              <a:t>„Ovaj pristup zovemo „</a:t>
            </a:r>
            <a:r>
              <a:rPr lang="sr-Latn-RS" b="1" i="1" dirty="0"/>
              <a:t>Nauči jednom, napiši bilo gde</a:t>
            </a:r>
            <a:r>
              <a:rPr lang="sr-Latn-RS" i="1" dirty="0"/>
              <a:t>““</a:t>
            </a:r>
            <a:r>
              <a:rPr lang="en-GB" i="1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67F7A-8D06-42D9-9EB8-D16FFBA9F9A2}"/>
              </a:ext>
            </a:extLst>
          </p:cNvPr>
          <p:cNvSpPr/>
          <p:nvPr/>
        </p:nvSpPr>
        <p:spPr>
          <a:xfrm>
            <a:off x="838199" y="6075681"/>
            <a:ext cx="8548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/>
              <a:t>*Preuzeto sa </a:t>
            </a:r>
            <a:r>
              <a:rPr lang="en-GB" dirty="0"/>
              <a:t>https://reactjs.org/blog/2015/03/26/introducing-react-native.html</a:t>
            </a:r>
          </a:p>
        </p:txBody>
      </p:sp>
    </p:spTree>
    <p:extLst>
      <p:ext uri="{BB962C8B-B14F-4D97-AF65-F5344CB8AC3E}">
        <p14:creationId xmlns:p14="http://schemas.microsoft.com/office/powerpoint/2010/main" val="21509113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EE7-7001-4DC4-BC8C-70E1EB6E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React Native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48A1-DDB6-41E4-A357-3117F7B8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React Native omogućuje pravljenje mobilnih aplikacija koje izgledaju i imaju performanse kao nativne aplikacije</a:t>
            </a:r>
          </a:p>
          <a:p>
            <a:r>
              <a:rPr lang="sr-Latn-RS" dirty="0"/>
              <a:t>Koristi iste UI elemente kao i regularne iOS i Android aplikacije</a:t>
            </a:r>
          </a:p>
          <a:p>
            <a:r>
              <a:rPr lang="sr-Latn-RS" dirty="0"/>
              <a:t>Ovi UI elementi se komponuju pomoću JavaScripta i Reacta koristeći iste koncepte kao i u razvoju klasičnih veb aplikacija</a:t>
            </a:r>
          </a:p>
          <a:p>
            <a:r>
              <a:rPr lang="sr-Latn-RS" dirty="0"/>
              <a:t>React: koristi virtualni DOM iz kog se rekonstruiše DOM stablo</a:t>
            </a:r>
          </a:p>
          <a:p>
            <a:r>
              <a:rPr lang="sr-Latn-RS" dirty="0"/>
              <a:t>U React Nativea, umesto da se rekonstruiše DOM stablo, rekonstruišu se nativne komponente koje nudi platforma (iOS ili Andoird)</a:t>
            </a:r>
          </a:p>
          <a:p>
            <a:r>
              <a:rPr lang="sr-Latn-RS" b="1" dirty="0"/>
              <a:t>Nije baziran na Web Views</a:t>
            </a:r>
          </a:p>
          <a:p>
            <a:r>
              <a:rPr lang="sr-Latn-RS" dirty="0"/>
              <a:t>Koristi instancu JavaScriptCorea da izvršava JS kod kada se aplikacija startuje</a:t>
            </a:r>
          </a:p>
          <a:p>
            <a:r>
              <a:rPr lang="sr-Latn-RS" dirty="0"/>
              <a:t>RCTBridgeModule pravi vezu između nativnog koda i JavaScript koda</a:t>
            </a:r>
          </a:p>
        </p:txBody>
      </p:sp>
    </p:spTree>
    <p:extLst>
      <p:ext uri="{BB962C8B-B14F-4D97-AF65-F5344CB8AC3E}">
        <p14:creationId xmlns:p14="http://schemas.microsoft.com/office/powerpoint/2010/main" val="31402598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7869-AC05-4072-8661-24EAA881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3ED2-A885-4A3E-B6C7-18104515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Vizualni elementi koji se prikazuju na ekranu React Native aplikacije.</a:t>
            </a:r>
          </a:p>
          <a:p>
            <a:r>
              <a:rPr lang="sr-Latn-RS" dirty="0"/>
              <a:t>Osnovne komponente: </a:t>
            </a:r>
            <a:r>
              <a:rPr lang="en-GB" dirty="0"/>
              <a:t>View, Text, Image, </a:t>
            </a:r>
            <a:r>
              <a:rPr lang="en-GB" dirty="0" err="1"/>
              <a:t>ScrollView</a:t>
            </a:r>
            <a:r>
              <a:rPr lang="en-GB" dirty="0"/>
              <a:t>, </a:t>
            </a:r>
            <a:r>
              <a:rPr lang="en-GB" dirty="0" err="1"/>
              <a:t>TextInput</a:t>
            </a:r>
            <a:r>
              <a:rPr lang="en-GB" dirty="0"/>
              <a:t>, </a:t>
            </a:r>
            <a:r>
              <a:rPr lang="en-GB" dirty="0" err="1"/>
              <a:t>StyleSheet</a:t>
            </a:r>
            <a:endParaRPr lang="sr-Latn-RS" dirty="0"/>
          </a:p>
          <a:p>
            <a:r>
              <a:rPr lang="sr-Latn-RS" dirty="0"/>
              <a:t>Liste: FlatList i SectionList</a:t>
            </a:r>
          </a:p>
          <a:p>
            <a:r>
              <a:rPr lang="sr-Latn-RS" dirty="0"/>
              <a:t>Form control komponente: Picker, Slider, Button, Switch</a:t>
            </a:r>
          </a:p>
          <a:p>
            <a:r>
              <a:rPr lang="sr-Latn-RS" dirty="0"/>
              <a:t>iOS specifične komponente: ActionSheetIOS, SegmentedControlIOS, AlertIOS, PushNotificationsIOS</a:t>
            </a:r>
          </a:p>
          <a:p>
            <a:r>
              <a:rPr lang="sr-Latn-RS" dirty="0"/>
              <a:t>Android specifične komponente: ActionSheetIOS, SegmentedControlIOS, AlertIOS, PushNotificationsIOS</a:t>
            </a:r>
          </a:p>
          <a:p>
            <a:r>
              <a:rPr lang="sr-Latn-RS" dirty="0"/>
              <a:t>Ostale komponente: </a:t>
            </a:r>
            <a:r>
              <a:rPr lang="en-GB" dirty="0"/>
              <a:t>Alert, Animated, </a:t>
            </a:r>
            <a:r>
              <a:rPr lang="en-GB" dirty="0" err="1"/>
              <a:t>CameraRoll</a:t>
            </a:r>
            <a:r>
              <a:rPr lang="en-GB" dirty="0"/>
              <a:t>, Dimensions, Clipboard, </a:t>
            </a:r>
            <a:r>
              <a:rPr lang="en-GB" dirty="0" err="1"/>
              <a:t>StatusBar</a:t>
            </a:r>
            <a:r>
              <a:rPr lang="en-GB" dirty="0"/>
              <a:t>, Linking, Keyboard, </a:t>
            </a:r>
            <a:r>
              <a:rPr lang="en-GB" dirty="0" err="1"/>
              <a:t>ActivityIndicator</a:t>
            </a:r>
            <a:r>
              <a:rPr lang="en-GB" dirty="0"/>
              <a:t>, WebView,</a:t>
            </a:r>
            <a:r>
              <a:rPr lang="sr-Latn-RS" dirty="0"/>
              <a:t> </a:t>
            </a:r>
            <a:r>
              <a:rPr lang="en-GB" dirty="0"/>
              <a:t>Modal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610991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DBD0-89B0-4D84-B1AA-5A453A4C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4BDF-DE11-46C6-B14C-A19D70AB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Osnovna UI komponenta</a:t>
            </a:r>
          </a:p>
          <a:p>
            <a:r>
              <a:rPr lang="sr-Latn-RS" dirty="0"/>
              <a:t>Kontejner u koji se umeću druge UI komponente</a:t>
            </a:r>
          </a:p>
          <a:p>
            <a:r>
              <a:rPr lang="sr-Latn-RS" dirty="0"/>
              <a:t>Mapira se direktno na nativne view komponente: </a:t>
            </a:r>
            <a:r>
              <a:rPr lang="en-GB" dirty="0" err="1"/>
              <a:t>UIView</a:t>
            </a:r>
            <a:r>
              <a:rPr lang="en-GB" dirty="0"/>
              <a:t>, &lt;div&gt;, </a:t>
            </a:r>
            <a:r>
              <a:rPr lang="en-GB" dirty="0" err="1"/>
              <a:t>android.view</a:t>
            </a:r>
            <a:r>
              <a:rPr lang="en-GB" dirty="0"/>
              <a:t>, </a:t>
            </a:r>
            <a:r>
              <a:rPr lang="sr-Latn-RS" dirty="0"/>
              <a:t>..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5145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5559-D683-44FB-8712-C03B7FBD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96C3-461F-46FA-B6C0-FAEC8782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Komponenta za predstavljanje teksta</a:t>
            </a:r>
          </a:p>
          <a:p>
            <a:r>
              <a:rPr lang="sr-Latn-RS" dirty="0"/>
              <a:t>Može da se ugnjezdi tekst u tekst</a:t>
            </a:r>
          </a:p>
          <a:p>
            <a:pPr lvl="1"/>
            <a:r>
              <a:rPr lang="sr-Latn-RS" dirty="0"/>
              <a:t>Time se dobija mogućnost postavljanja dodatnih stilova na nove ugnježdene komponente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8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1939-0EFF-41F8-A82D-A601E80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Renderovanje React čvorova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9D08-72CC-43E5-9395-94EAECC2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čvorovi renderuju se pozivom </a:t>
            </a:r>
            <a:r>
              <a:rPr lang="sr-Latn-RS" b="1" dirty="0"/>
              <a:t>ReactDOM.render()</a:t>
            </a:r>
            <a:r>
              <a:rPr lang="sr-Latn-RS" dirty="0"/>
              <a:t> metode</a:t>
            </a:r>
          </a:p>
          <a:p>
            <a:r>
              <a:rPr lang="sr-Latn-RS" dirty="0"/>
              <a:t>Prvi parametar ove metode je React čvor koji će biti renderovan</a:t>
            </a:r>
          </a:p>
          <a:p>
            <a:r>
              <a:rPr lang="sr-Latn-RS" dirty="0"/>
              <a:t>Drugi parametar je element stvarnog DOM stabla u koji Reakt čvor treba da bude ugrađen</a:t>
            </a: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ReactDOM.render(div1, document.getElementById(’root’));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060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1088-CCCB-4106-9215-7E9273F7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TextInput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B05B-CA9F-4CD8-BF1B-46172A12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Element za unos teksta</a:t>
            </a:r>
          </a:p>
          <a:p>
            <a:r>
              <a:rPr lang="sr-Latn-RS" dirty="0"/>
              <a:t>Kroz propse je moguće konfigurisati svojstva kao što su automatsko ispravljanje, automatska kapitalizacija, placeholder tekst, tip tastature</a:t>
            </a:r>
          </a:p>
          <a:p>
            <a:r>
              <a:rPr lang="sr-Latn-RS" dirty="0"/>
              <a:t>Kao i u drugim RN aplikacijama, moguće je postaviti onChange funkciju koja prati izmene teksta u poljima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137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52C9-92E7-4CA0-B880-73C04F9F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Button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E934-4987-442C-833D-509E25E6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Osnovno dugme</a:t>
            </a:r>
          </a:p>
          <a:p>
            <a:r>
              <a:rPr lang="sr-Latn-RS" dirty="0"/>
              <a:t>Pristojno se renderuje na svim platformama</a:t>
            </a:r>
          </a:p>
          <a:p>
            <a:r>
              <a:rPr lang="sr-Latn-RS" dirty="0"/>
              <a:t>Minimalni nivo kastomizacije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8853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7A5-B8F7-44E9-BDB3-8C5706FA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FlatList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0D8A-3A0F-4544-955F-BD81B4DA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sr-Latn-RS" dirty="0"/>
              <a:t>Komponenta visokih performansi koja omogućuje renderovanje osnovnih listi sa sledećim svojstvima:</a:t>
            </a:r>
            <a:endParaRPr lang="en-GB" dirty="0"/>
          </a:p>
          <a:p>
            <a:pPr fontAlgn="base"/>
            <a:r>
              <a:rPr lang="sr-Latn-RS" dirty="0"/>
              <a:t>U potpunosti podržana na različitim platformama</a:t>
            </a:r>
            <a:endParaRPr lang="en-GB" dirty="0"/>
          </a:p>
          <a:p>
            <a:pPr fontAlgn="base"/>
            <a:r>
              <a:rPr lang="sr-Latn-RS" dirty="0"/>
              <a:t>Opcioni horizontalni mod prikaza</a:t>
            </a:r>
          </a:p>
          <a:p>
            <a:pPr fontAlgn="base"/>
            <a:r>
              <a:rPr lang="sr-Latn-RS" dirty="0"/>
              <a:t>Headeri</a:t>
            </a:r>
          </a:p>
          <a:p>
            <a:pPr fontAlgn="base"/>
            <a:r>
              <a:rPr lang="sr-Latn-RS" dirty="0"/>
              <a:t>Footeri</a:t>
            </a:r>
            <a:endParaRPr lang="en-GB" dirty="0"/>
          </a:p>
          <a:p>
            <a:pPr fontAlgn="base"/>
            <a:r>
              <a:rPr lang="sr-Latn-RS" dirty="0"/>
              <a:t>Separatori</a:t>
            </a:r>
            <a:endParaRPr lang="en-GB" dirty="0"/>
          </a:p>
          <a:p>
            <a:pPr fontAlgn="base"/>
            <a:r>
              <a:rPr lang="sr-Latn-RS" dirty="0"/>
              <a:t>Osvežavanje na pull</a:t>
            </a:r>
            <a:endParaRPr lang="en-GB" dirty="0"/>
          </a:p>
          <a:p>
            <a:pPr fontAlgn="base"/>
            <a:r>
              <a:rPr lang="en-GB" dirty="0"/>
              <a:t>Scroll loading</a:t>
            </a:r>
          </a:p>
          <a:p>
            <a:pPr fontAlgn="base"/>
            <a:r>
              <a:rPr lang="sr-Latn-RS" dirty="0"/>
              <a:t>Mogućnost višekolonskog prikaza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226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8830-EF90-42C6-9A7D-B7DA2AC4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Prijava na sistem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3C27-C198-4F22-BEAE-1A4925CD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AsyncStorage?</a:t>
            </a:r>
          </a:p>
          <a:p>
            <a:pPr lvl="1"/>
            <a:r>
              <a:rPr lang="en-GB" dirty="0" err="1"/>
              <a:t>AsyncStorage</a:t>
            </a:r>
            <a:r>
              <a:rPr lang="en-GB" dirty="0"/>
              <a:t> </a:t>
            </a:r>
            <a:r>
              <a:rPr lang="sr-Latn-RS" dirty="0"/>
              <a:t>pruža način da se lokalno uskladište tokeni i podaci</a:t>
            </a:r>
          </a:p>
          <a:p>
            <a:pPr lvl="1"/>
            <a:r>
              <a:rPr lang="sr-Latn-RS" dirty="0"/>
              <a:t>Na neki način, AsyncStorage je analogon LocalStorageu</a:t>
            </a:r>
          </a:p>
          <a:p>
            <a:pPr lvl="1"/>
            <a:r>
              <a:rPr lang="en-GB" i="1" dirty="0"/>
              <a:t>It is safe to use </a:t>
            </a:r>
            <a:r>
              <a:rPr lang="en-GB" i="1" dirty="0" err="1"/>
              <a:t>AsyncStorage</a:t>
            </a:r>
            <a:r>
              <a:rPr lang="en-GB" i="1" dirty="0"/>
              <a:t> to save user tokens, since they are saved under a secure context.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86F2B-483F-4887-B510-E4661C0FEABE}"/>
              </a:ext>
            </a:extLst>
          </p:cNvPr>
          <p:cNvSpPr/>
          <p:nvPr/>
        </p:nvSpPr>
        <p:spPr>
          <a:xfrm>
            <a:off x="838200" y="4433167"/>
            <a:ext cx="810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AsyncStorage.setItem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 token).then(() =&gt;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this.props.navigation.navigate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('App');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});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23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45E7-EE15-4333-BE84-B9C418E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Navigacija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576D-E887-47BD-A800-BF7C540D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Mobilne aplikacije retko imaju samo jednu stranicu</a:t>
            </a:r>
          </a:p>
          <a:p>
            <a:r>
              <a:rPr lang="sr-Latn-RS"/>
              <a:t>Prelaz između stranica realizuje se pomoću navigacije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F8E42-3D4A-4D1D-B022-58DFBF75350A}"/>
              </a:ext>
            </a:extLst>
          </p:cNvPr>
          <p:cNvSpPr/>
          <p:nvPr/>
        </p:nvSpPr>
        <p:spPr>
          <a:xfrm>
            <a:off x="976923" y="3311302"/>
            <a:ext cx="62913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AppStack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createStackNavigator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Home: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screen: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AuthStack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createStackNavigator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Login: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screen: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LoginScreen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942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A6DC-F6BB-4F6F-9053-B31FABF2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 – Angular vs React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1D8-C394-4C3D-95C4-CBD6B86C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1880333"/>
            <a:ext cx="10837984" cy="4351338"/>
          </a:xfrm>
        </p:spPr>
        <p:txBody>
          <a:bodyPr>
            <a:normAutofit/>
          </a:bodyPr>
          <a:lstStyle/>
          <a:p>
            <a:r>
              <a:rPr lang="sr-Latn-RS" dirty="0"/>
              <a:t>Angular je radni okvir, React je biblioteka</a:t>
            </a:r>
          </a:p>
          <a:p>
            <a:pPr lvl="1"/>
            <a:r>
              <a:rPr lang="sr-Latn-RS" dirty="0"/>
              <a:t>Angular nudi velik broj predefinisanih rešenja koja samo treba ispoštovati, React daje veću slobodu u izboru rešenja (što može i da bude problem)</a:t>
            </a:r>
          </a:p>
          <a:p>
            <a:r>
              <a:rPr lang="sr-Latn-RS" dirty="0"/>
              <a:t>Za Angular je potrebno znati veći broj pomoćnih koncepata (na primer templating jezik), za React je potrebno znati samo JavaScript …</a:t>
            </a:r>
          </a:p>
          <a:p>
            <a:pPr lvl="1"/>
            <a:r>
              <a:rPr lang="sr-Latn-RS" dirty="0"/>
              <a:t>... ali baš dobro znati JavaScript</a:t>
            </a:r>
          </a:p>
          <a:p>
            <a:r>
              <a:rPr lang="sr-Latn-RS" dirty="0"/>
              <a:t>Pošto u Angularu postoji striktno razdvajanje prikaza od UI logike, jednostavnije je u projekat uključiti nekoga ko će se baviti samo prikazom i neće dobro znati da programira</a:t>
            </a:r>
          </a:p>
          <a:p>
            <a:pPr lvl="1"/>
            <a:r>
              <a:rPr lang="sr-Latn-RS" dirty="0"/>
              <a:t>... ali to može da ima katastrofalne posledice na duže staze</a:t>
            </a:r>
          </a:p>
        </p:txBody>
      </p:sp>
    </p:spTree>
    <p:extLst>
      <p:ext uri="{BB962C8B-B14F-4D97-AF65-F5344CB8AC3E}">
        <p14:creationId xmlns:p14="http://schemas.microsoft.com/office/powerpoint/2010/main" val="35898675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CED-C08F-4AE3-B27C-597DD6F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 – Angular vs React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20BA-AC61-4485-8EC7-CA491824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Native je veliki plus za React</a:t>
            </a:r>
          </a:p>
          <a:p>
            <a:pPr lvl="1"/>
            <a:r>
              <a:rPr lang="sr-Latn-RS" dirty="0"/>
              <a:t>Pristup „learn once, write anywhere“ je odličan balans ambicije i realnih očekivanja, što je odraz zrelosti React ideje</a:t>
            </a:r>
          </a:p>
          <a:p>
            <a:pPr lvl="1"/>
            <a:r>
              <a:rPr lang="sr-Latn-RS" dirty="0"/>
              <a:t>Razvoj React Native aplikacija je neočekivano jednostavan i interesantan</a:t>
            </a:r>
          </a:p>
          <a:p>
            <a:pPr lvl="1"/>
            <a:r>
              <a:rPr lang="sr-Latn-RS" dirty="0"/>
              <a:t>React Native je pogodan za velik broj tipičnih mobilnih aplikcija (na primer za REST klijente)</a:t>
            </a:r>
          </a:p>
          <a:p>
            <a:r>
              <a:rPr lang="sr-Latn-RS" dirty="0"/>
              <a:t>React ili Angular?</a:t>
            </a:r>
          </a:p>
          <a:p>
            <a:pPr lvl="1"/>
            <a:r>
              <a:rPr lang="sr-Latn-RS" dirty="0"/>
              <a:t>Da li je aplikacija koju razvijate klasičan informacioni sistem?</a:t>
            </a:r>
          </a:p>
          <a:p>
            <a:pPr lvl="1"/>
            <a:r>
              <a:rPr lang="sr-Latn-RS" dirty="0"/>
              <a:t>Da li će biti potrebno da se razviju i mobilne aplikacije?</a:t>
            </a:r>
          </a:p>
          <a:p>
            <a:pPr lvl="1"/>
            <a:r>
              <a:rPr lang="sr-Latn-RS" dirty="0"/>
              <a:t>Sa kojim tehnologijama članovi tima imaju prethodna iskustva?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0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D2C4-AAB7-4A73-9A34-08B1DFEB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Primer2 – </a:t>
            </a:r>
            <a:r>
              <a:rPr lang="sr-Latn-RS" dirty="0"/>
              <a:t>složen element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47311-56AD-470B-B6E3-ACC2E01C0963}"/>
              </a:ext>
            </a:extLst>
          </p:cNvPr>
          <p:cNvSpPr/>
          <p:nvPr/>
        </p:nvSpPr>
        <p:spPr>
          <a:xfrm>
            <a:off x="1018095" y="1944608"/>
            <a:ext cx="81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li1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li',null,'React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li2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li',null,'Angular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li3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li',null,'Vue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ul1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('ul',{id:'ul1'},li1,li2,li3)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1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6359</Words>
  <Application>Microsoft Office PowerPoint</Application>
  <PresentationFormat>Widescreen</PresentationFormat>
  <Paragraphs>803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Courier New</vt:lpstr>
      <vt:lpstr>Office Theme</vt:lpstr>
      <vt:lpstr>React</vt:lpstr>
      <vt:lpstr>Ract – Razdvajanje nadležnosti umesto razdvajanja tehnologija</vt:lpstr>
      <vt:lpstr>Primer – čitljiv kod?</vt:lpstr>
      <vt:lpstr>React čvor (node)</vt:lpstr>
      <vt:lpstr>React čvor i virtualni DOM</vt:lpstr>
      <vt:lpstr>Kreiranje React čvora</vt:lpstr>
      <vt:lpstr>Primer1 – jednostavan element</vt:lpstr>
      <vt:lpstr>Renderovanje React čvorova</vt:lpstr>
      <vt:lpstr>Primer2 – složen element</vt:lpstr>
      <vt:lpstr>Props</vt:lpstr>
      <vt:lpstr>Primer3</vt:lpstr>
      <vt:lpstr>Primer 4 - inline CSS</vt:lpstr>
      <vt:lpstr>Reakcije na događaje u React čvorovima</vt:lpstr>
      <vt:lpstr>Primer 5 – reakcija na događaje React čvora</vt:lpstr>
      <vt:lpstr>React čvorovi - zaključak</vt:lpstr>
      <vt:lpstr>JSX</vt:lpstr>
      <vt:lpstr>Primer 6 - JSX</vt:lpstr>
      <vt:lpstr>JSX i React čvorovi</vt:lpstr>
      <vt:lpstr>JSX i JavaScript</vt:lpstr>
      <vt:lpstr>Primer 7 – JSX i JavaScript</vt:lpstr>
      <vt:lpstr>Primer8 – JSX i JavaScript – lista</vt:lpstr>
      <vt:lpstr>JSX i inline CSS</vt:lpstr>
      <vt:lpstr>Primer9 – JSX i inline CSS</vt:lpstr>
      <vt:lpstr>JSX i događaji</vt:lpstr>
      <vt:lpstr>Komponente</vt:lpstr>
      <vt:lpstr>Funkcijske komponente</vt:lpstr>
      <vt:lpstr>Ugnježdene komponente – primer11</vt:lpstr>
      <vt:lpstr>Prenos vrednosti u komponentu</vt:lpstr>
      <vt:lpstr>Primer12 – prenos vrednosti u komponente</vt:lpstr>
      <vt:lpstr>Klasne komponente</vt:lpstr>
      <vt:lpstr>Primer 13</vt:lpstr>
      <vt:lpstr>Read-only props</vt:lpstr>
      <vt:lpstr>Stanje komponente</vt:lpstr>
      <vt:lpstr>Stanje komponente</vt:lpstr>
      <vt:lpstr>Primer14</vt:lpstr>
      <vt:lpstr>Primer14 – stanje komponente – komentari</vt:lpstr>
      <vt:lpstr>Životni ciklus React komponente</vt:lpstr>
      <vt:lpstr>Životni ciklus komponente – render metoda</vt:lpstr>
      <vt:lpstr>Životni ciklus komponente - componentDidMount()</vt:lpstr>
      <vt:lpstr>Životni ciklus komponente - componentDidUpdate(prevProps, prevState)</vt:lpstr>
      <vt:lpstr>Životni ciklus komponente - componentWillUnmount()</vt:lpstr>
      <vt:lpstr>Životni ciklus komponente - shouldComponentUpdate(nextProps, nextState)</vt:lpstr>
      <vt:lpstr>Životni ciklus komponente –  static getDerivedStateFromProps(props, state)</vt:lpstr>
      <vt:lpstr>Životni ciklus komponente –  getSnapshotBeforeUpdate(prevProps, prevState)</vt:lpstr>
      <vt:lpstr>Primer15 – životni ciklus komponente</vt:lpstr>
      <vt:lpstr>Forme u React aplikaciji</vt:lpstr>
      <vt:lpstr>Primer16 – Forme – input element</vt:lpstr>
      <vt:lpstr>Primer16 – komentari</vt:lpstr>
      <vt:lpstr>Select polje u formama</vt:lpstr>
      <vt:lpstr>Forma sa više input polja</vt:lpstr>
      <vt:lpstr>Primer18 – forma sa više input polja</vt:lpstr>
      <vt:lpstr>Primer18 – forma sa više input polja</vt:lpstr>
      <vt:lpstr>Primer18 – Komentari – Pick</vt:lpstr>
      <vt:lpstr>Primer18 – Komentari – Pick</vt:lpstr>
      <vt:lpstr>Komponente višeg reda (HOC)</vt:lpstr>
      <vt:lpstr>HOC</vt:lpstr>
      <vt:lpstr>HOC</vt:lpstr>
      <vt:lpstr>HOC</vt:lpstr>
      <vt:lpstr>Primer19 – HOC Enahancer/Injektor</vt:lpstr>
      <vt:lpstr>Primer19 – HOC Enhancer/Injektor</vt:lpstr>
      <vt:lpstr>Primer19 – HOC Enhancer/Injektor</vt:lpstr>
      <vt:lpstr>Primer19 – HOC Enhancer/Injektor</vt:lpstr>
      <vt:lpstr>Rutiranje u React aplikacijama</vt:lpstr>
      <vt:lpstr>Rutiranje u React aplikacijama</vt:lpstr>
      <vt:lpstr>Rutiranje – preuzimanje parametra rute</vt:lpstr>
      <vt:lpstr>Rutiranje – match, location, history</vt:lpstr>
      <vt:lpstr>Match</vt:lpstr>
      <vt:lpstr>Location</vt:lpstr>
      <vt:lpstr>Location</vt:lpstr>
      <vt:lpstr>History</vt:lpstr>
      <vt:lpstr>REST pozivi u React aplikacijama </vt:lpstr>
      <vt:lpstr>Axios</vt:lpstr>
      <vt:lpstr>Axios - primer</vt:lpstr>
      <vt:lpstr>Axios API*</vt:lpstr>
      <vt:lpstr>React Native – osnovna ideja*</vt:lpstr>
      <vt:lpstr>React Native</vt:lpstr>
      <vt:lpstr>Komponente</vt:lpstr>
      <vt:lpstr>View</vt:lpstr>
      <vt:lpstr>Text</vt:lpstr>
      <vt:lpstr>TextInput</vt:lpstr>
      <vt:lpstr>Button</vt:lpstr>
      <vt:lpstr>FlatList</vt:lpstr>
      <vt:lpstr>Prijava na sistem</vt:lpstr>
      <vt:lpstr>Navigacija</vt:lpstr>
      <vt:lpstr>Zaključak – Angular vs React</vt:lpstr>
      <vt:lpstr>Zaključak – Angular vs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Milan Segedinac</dc:creator>
  <cp:lastModifiedBy>Milan</cp:lastModifiedBy>
  <cp:revision>252</cp:revision>
  <dcterms:created xsi:type="dcterms:W3CDTF">2019-11-24T17:15:34Z</dcterms:created>
  <dcterms:modified xsi:type="dcterms:W3CDTF">2022-01-18T07:31:32Z</dcterms:modified>
</cp:coreProperties>
</file>