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9" r:id="rId4"/>
    <p:sldId id="266" r:id="rId5"/>
    <p:sldId id="267" r:id="rId6"/>
    <p:sldId id="269" r:id="rId7"/>
    <p:sldId id="274" r:id="rId8"/>
    <p:sldId id="275" r:id="rId9"/>
    <p:sldId id="273" r:id="rId10"/>
    <p:sldId id="270" r:id="rId11"/>
    <p:sldId id="271" r:id="rId12"/>
    <p:sldId id="272" r:id="rId13"/>
    <p:sldId id="276" r:id="rId14"/>
    <p:sldId id="277" r:id="rId15"/>
    <p:sldId id="262" r:id="rId16"/>
    <p:sldId id="263" r:id="rId17"/>
    <p:sldId id="278" r:id="rId18"/>
    <p:sldId id="279" r:id="rId19"/>
    <p:sldId id="280" r:id="rId20"/>
    <p:sldId id="281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65" r:id="rId32"/>
    <p:sldId id="26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10/18/2022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9111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01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80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15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8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33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23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15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56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19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73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10/18/2022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EC502BD-3766-4D83-94CC-391A4CD4E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ackground pattern&#10;&#10;Description automatically generated">
            <a:extLst>
              <a:ext uri="{FF2B5EF4-FFF2-40B4-BE49-F238E27FC236}">
                <a16:creationId xmlns:a16="http://schemas.microsoft.com/office/drawing/2014/main" id="{A8AA4BF6-E4AD-2B9E-673B-0AC2869F3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867CC89-052A-4B89-A1FF-972E522C6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E73AD-5D39-7FF2-CFED-B934C1AC6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651624"/>
            <a:ext cx="10668000" cy="177501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2DAAD-9C3E-EB83-0BE5-C8CBCB757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5426635"/>
            <a:ext cx="10668000" cy="79786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UVOD</a:t>
            </a:r>
          </a:p>
        </p:txBody>
      </p:sp>
    </p:spTree>
    <p:extLst>
      <p:ext uri="{BB962C8B-B14F-4D97-AF65-F5344CB8AC3E}">
        <p14:creationId xmlns:p14="http://schemas.microsoft.com/office/powerpoint/2010/main" val="1590701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1800C-9FB7-F5A0-048D-32EEC4199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1099458"/>
            <a:ext cx="9144000" cy="1611085"/>
          </a:xfrm>
        </p:spPr>
        <p:txBody>
          <a:bodyPr/>
          <a:lstStyle/>
          <a:p>
            <a:pPr marL="0" indent="0">
              <a:buNone/>
            </a:pPr>
            <a:r>
              <a:rPr lang="sr-Latn-RS" b="1" dirty="0" err="1"/>
              <a:t>Prototype</a:t>
            </a:r>
            <a:r>
              <a:rPr lang="en-US" b="1" dirty="0"/>
              <a:t>-based, object-oriented</a:t>
            </a:r>
          </a:p>
          <a:p>
            <a:pPr marL="0" indent="0">
              <a:buNone/>
            </a:pPr>
            <a:r>
              <a:rPr lang="sr-Latn-RS" sz="2400" dirty="0"/>
              <a:t>Sve u okviru </a:t>
            </a:r>
            <a:r>
              <a:rPr lang="sr-Latn-RS" sz="2400" dirty="0" err="1"/>
              <a:t>JavaScripta</a:t>
            </a:r>
            <a:r>
              <a:rPr lang="sr-Latn-RS" sz="2400" dirty="0"/>
              <a:t> je objekat, sem primitivnih vrednosti!</a:t>
            </a:r>
          </a:p>
          <a:p>
            <a:pPr marL="0" indent="0">
              <a:buNone/>
            </a:pPr>
            <a:r>
              <a:rPr lang="sr-Latn-RS" sz="2400" dirty="0"/>
              <a:t>Više o ovome u nastavku kursa.</a:t>
            </a: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03B2D9-311D-6C2C-8E57-E1805236E455}"/>
              </a:ext>
            </a:extLst>
          </p:cNvPr>
          <p:cNvSpPr txBox="1">
            <a:spLocks/>
          </p:cNvSpPr>
          <p:nvPr/>
        </p:nvSpPr>
        <p:spPr>
          <a:xfrm>
            <a:off x="1517904" y="2917877"/>
            <a:ext cx="9144000" cy="2122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65760" indent="-36576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40080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8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86968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800" b="1" dirty="0" err="1"/>
              <a:t>First</a:t>
            </a:r>
            <a:r>
              <a:rPr lang="en-US" sz="2800" b="1" dirty="0"/>
              <a:t>-class </a:t>
            </a:r>
            <a:r>
              <a:rPr lang="en-US" sz="2800" b="1" dirty="0" err="1"/>
              <a:t>funkcije</a:t>
            </a:r>
            <a:endParaRPr lang="en-US" sz="2800" b="1" dirty="0"/>
          </a:p>
          <a:p>
            <a:pPr marL="0" indent="0">
              <a:buFont typeface="Avenir Next LT Pro" panose="020B0504020202020204" pitchFamily="34" charset="0"/>
              <a:buNone/>
            </a:pPr>
            <a:r>
              <a:rPr lang="en-US" dirty="0"/>
              <a:t>U </a:t>
            </a:r>
            <a:r>
              <a:rPr lang="en-US" dirty="0" err="1"/>
              <a:t>jezicima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podr</a:t>
            </a:r>
            <a:r>
              <a:rPr lang="sr-Latn-RS" dirty="0" err="1"/>
              <a:t>žavaju</a:t>
            </a:r>
            <a:r>
              <a:rPr lang="sr-Latn-RS" dirty="0"/>
              <a:t> </a:t>
            </a:r>
            <a:r>
              <a:rPr lang="sr-Latn-RS" dirty="0" err="1"/>
              <a:t>firs</a:t>
            </a:r>
            <a:r>
              <a:rPr lang="en-US" dirty="0"/>
              <a:t>t-class </a:t>
            </a:r>
            <a:r>
              <a:rPr lang="en-US" dirty="0" err="1"/>
              <a:t>funkcije</a:t>
            </a:r>
            <a:r>
              <a:rPr lang="en-US" dirty="0"/>
              <a:t>, </a:t>
            </a:r>
            <a:r>
              <a:rPr lang="en-US" dirty="0" err="1"/>
              <a:t>funkcije</a:t>
            </a:r>
            <a:r>
              <a:rPr lang="en-US" dirty="0"/>
              <a:t> se </a:t>
            </a:r>
            <a:r>
              <a:rPr lang="en-US" dirty="0" err="1"/>
              <a:t>tretiraju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varijable</a:t>
            </a:r>
            <a:r>
              <a:rPr lang="en-US" dirty="0"/>
              <a:t>. </a:t>
            </a:r>
            <a:r>
              <a:rPr lang="sr-Latn-RS" dirty="0"/>
              <a:t>Što znači da ih možemo slati kao parametre u druge funkcije i vraćati ih kao vrednost izvršavanja funkcije.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467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3E8E-07D7-AAC8-3CFF-6DC700B36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895687"/>
          </a:xfrm>
        </p:spPr>
        <p:txBody>
          <a:bodyPr>
            <a:normAutofit/>
          </a:bodyPr>
          <a:lstStyle/>
          <a:p>
            <a:r>
              <a:rPr lang="en-US" sz="2600" dirty="0" err="1"/>
              <a:t>Dinami</a:t>
            </a:r>
            <a:r>
              <a:rPr lang="sr-Latn-RS" sz="2600" dirty="0" err="1"/>
              <a:t>čki</a:t>
            </a:r>
            <a:r>
              <a:rPr lang="sr-Latn-RS" sz="2600" dirty="0"/>
              <a:t> jezik</a:t>
            </a:r>
            <a:endParaRPr lang="en-US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BE07A-9D76-9C9D-3652-224BE37C7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465614"/>
            <a:ext cx="9144000" cy="1663995"/>
          </a:xfrm>
        </p:spPr>
        <p:txBody>
          <a:bodyPr/>
          <a:lstStyle/>
          <a:p>
            <a:pPr marL="0" indent="0">
              <a:buNone/>
            </a:pPr>
            <a:r>
              <a:rPr lang="sr-Latn-RS" dirty="0">
                <a:latin typeface="Consolas" panose="020B0609020204030204" pitchFamily="49" charset="0"/>
              </a:rPr>
              <a:t>let x</a:t>
            </a:r>
            <a:r>
              <a:rPr lang="sr-Cyrl-R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23;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let y = 19;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x = “</a:t>
            </a:r>
            <a:r>
              <a:rPr lang="en-US" dirty="0" err="1">
                <a:latin typeface="Consolas" panose="020B0609020204030204" pitchFamily="49" charset="0"/>
              </a:rPr>
              <a:t>Jovica</a:t>
            </a:r>
            <a:r>
              <a:rPr lang="en-US" dirty="0">
                <a:latin typeface="Consolas" panose="020B0609020204030204" pitchFamily="49" charset="0"/>
              </a:rPr>
              <a:t>”;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90B67-F3A0-5E33-07ED-558ABF3ED7F6}"/>
              </a:ext>
            </a:extLst>
          </p:cNvPr>
          <p:cNvSpPr txBox="1"/>
          <p:nvPr/>
        </p:nvSpPr>
        <p:spPr>
          <a:xfrm>
            <a:off x="5340604" y="2427217"/>
            <a:ext cx="59223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Nema</a:t>
            </a:r>
            <a:r>
              <a:rPr lang="en-US" sz="2400" dirty="0"/>
              <a:t> </a:t>
            </a:r>
            <a:r>
              <a:rPr lang="en-US" sz="2400" dirty="0" err="1"/>
              <a:t>definicije</a:t>
            </a:r>
            <a:r>
              <a:rPr lang="en-US" sz="2400" dirty="0"/>
              <a:t> </a:t>
            </a:r>
            <a:r>
              <a:rPr lang="en-US" sz="2400" dirty="0" err="1"/>
              <a:t>tipa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Tipovi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r>
              <a:rPr lang="en-US" sz="2400" dirty="0"/>
              <a:t> </a:t>
            </a:r>
            <a:r>
              <a:rPr lang="en-US" sz="2400" dirty="0" err="1"/>
              <a:t>postaju</a:t>
            </a:r>
            <a:r>
              <a:rPr lang="en-US" sz="2400" dirty="0"/>
              <a:t> </a:t>
            </a:r>
            <a:r>
              <a:rPr lang="en-US" sz="2400" dirty="0" err="1"/>
              <a:t>poznati</a:t>
            </a:r>
            <a:r>
              <a:rPr lang="en-US" sz="2400" dirty="0"/>
              <a:t> u runtime-u.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Tip </a:t>
            </a:r>
            <a:r>
              <a:rPr lang="en-US" sz="2400" dirty="0" err="1"/>
              <a:t>varijable</a:t>
            </a:r>
            <a:r>
              <a:rPr lang="en-US" sz="2400" dirty="0"/>
              <a:t> se </a:t>
            </a:r>
            <a:r>
              <a:rPr lang="en-US" sz="2400" dirty="0" err="1"/>
              <a:t>mo</a:t>
            </a:r>
            <a:r>
              <a:rPr lang="sr-Latn-RS" sz="2400" dirty="0" err="1"/>
              <a:t>že</a:t>
            </a:r>
            <a:r>
              <a:rPr lang="sr-Latn-RS" sz="2400" dirty="0"/>
              <a:t> i promeniti u toku izvršavanja koda.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9966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4F64-DB4D-CC07-32C9-BACDE5BC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1354"/>
            <a:ext cx="9144000" cy="810626"/>
          </a:xfrm>
        </p:spPr>
        <p:txBody>
          <a:bodyPr>
            <a:normAutofit/>
          </a:bodyPr>
          <a:lstStyle/>
          <a:p>
            <a:r>
              <a:rPr lang="sr-Latn-RS" sz="2600" dirty="0"/>
              <a:t>Single </a:t>
            </a:r>
            <a:r>
              <a:rPr lang="sr-Latn-RS" sz="2600" dirty="0" err="1"/>
              <a:t>threaded</a:t>
            </a:r>
            <a:r>
              <a:rPr lang="sr-Latn-RS" sz="2600" dirty="0"/>
              <a:t>, </a:t>
            </a:r>
            <a:r>
              <a:rPr lang="sr-Latn-RS" sz="2600" dirty="0" err="1"/>
              <a:t>Non</a:t>
            </a:r>
            <a:r>
              <a:rPr lang="en-US" sz="2600" dirty="0"/>
              <a:t>-blocking event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A2C78-D810-8409-EFF6-494629D0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424223"/>
            <a:ext cx="9144000" cy="3674825"/>
          </a:xfrm>
        </p:spPr>
        <p:txBody>
          <a:bodyPr>
            <a:normAutofit/>
          </a:bodyPr>
          <a:lstStyle/>
          <a:p>
            <a:r>
              <a:rPr lang="en-US" sz="2400" dirty="0"/>
              <a:t>JavaScript se </a:t>
            </a:r>
            <a:r>
              <a:rPr lang="en-US" sz="2400" dirty="0" err="1"/>
              <a:t>pokre</a:t>
            </a:r>
            <a:r>
              <a:rPr lang="sr-Latn-RS" sz="2400" dirty="0"/>
              <a:t>će kroz jedan, glavni </a:t>
            </a:r>
            <a:r>
              <a:rPr lang="sr-Latn-RS" sz="2400" dirty="0" err="1"/>
              <a:t>thread</a:t>
            </a:r>
            <a:r>
              <a:rPr lang="sr-Latn-RS" sz="2400" dirty="0"/>
              <a:t>.</a:t>
            </a:r>
          </a:p>
          <a:p>
            <a:r>
              <a:rPr lang="sr-Latn-RS" sz="2400" dirty="0"/>
              <a:t>Kako bi postigla </a:t>
            </a:r>
            <a:r>
              <a:rPr lang="sr-Latn-RS" sz="2400" dirty="0" err="1"/>
              <a:t>non</a:t>
            </a:r>
            <a:r>
              <a:rPr lang="en-US" sz="2400" dirty="0"/>
              <a:t>-blocking</a:t>
            </a:r>
            <a:r>
              <a:rPr lang="sr-Latn-RS" sz="2400" dirty="0"/>
              <a:t> </a:t>
            </a:r>
            <a:r>
              <a:rPr lang="sr-Latn-RS" sz="2400" dirty="0" err="1"/>
              <a:t>behaviour</a:t>
            </a:r>
            <a:r>
              <a:rPr lang="sr-Latn-RS" sz="2400" dirty="0"/>
              <a:t> </a:t>
            </a:r>
            <a:r>
              <a:rPr lang="sr-Latn-RS" sz="2400" dirty="0" err="1"/>
              <a:t>JavaScript</a:t>
            </a:r>
            <a:r>
              <a:rPr lang="sr-Latn-RS" sz="2400" dirty="0"/>
              <a:t> koristi </a:t>
            </a:r>
            <a:r>
              <a:rPr lang="sr-Latn-RS" sz="2400" dirty="0" err="1"/>
              <a:t>event</a:t>
            </a:r>
            <a:r>
              <a:rPr lang="sr-Latn-RS" sz="2400" dirty="0"/>
              <a:t> </a:t>
            </a:r>
            <a:r>
              <a:rPr lang="sr-Latn-RS" sz="2400" dirty="0" err="1"/>
              <a:t>loop</a:t>
            </a:r>
            <a:r>
              <a:rPr lang="sr-Latn-RS" sz="2400" dirty="0"/>
              <a:t>.</a:t>
            </a:r>
          </a:p>
          <a:p>
            <a:r>
              <a:rPr lang="sr-Latn-RS" sz="2400" dirty="0" err="1"/>
              <a:t>Event</a:t>
            </a:r>
            <a:r>
              <a:rPr lang="sr-Latn-RS" sz="2400" dirty="0"/>
              <a:t> </a:t>
            </a:r>
            <a:r>
              <a:rPr lang="sr-Latn-RS" sz="2400" dirty="0" err="1"/>
              <a:t>loop</a:t>
            </a:r>
            <a:r>
              <a:rPr lang="sr-Latn-RS" sz="2400" dirty="0"/>
              <a:t> preuzima zadatke koji se dugo izvršavaju, izvršava ih u pozadini i vraća ih u glavni </a:t>
            </a:r>
            <a:r>
              <a:rPr lang="sr-Latn-RS" sz="2400" dirty="0" err="1"/>
              <a:t>thread</a:t>
            </a:r>
            <a:r>
              <a:rPr lang="sr-Latn-RS" sz="2400" dirty="0"/>
              <a:t> onda kada su završeni.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0188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42208-42F4-9C10-F358-DDBC3CA45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5" y="1879600"/>
            <a:ext cx="10039350" cy="4682998"/>
          </a:xfrm>
        </p:spPr>
        <p:txBody>
          <a:bodyPr/>
          <a:lstStyle/>
          <a:p>
            <a:r>
              <a:rPr lang="en-US" sz="2400" dirty="0" err="1"/>
              <a:t>Nakon</a:t>
            </a:r>
            <a:r>
              <a:rPr lang="en-US" sz="2400" dirty="0"/>
              <a:t> </a:t>
            </a:r>
            <a:r>
              <a:rPr lang="en-US" sz="2400" dirty="0" err="1"/>
              <a:t>nastanka</a:t>
            </a:r>
            <a:r>
              <a:rPr lang="en-US" sz="2400" dirty="0"/>
              <a:t> </a:t>
            </a:r>
            <a:r>
              <a:rPr lang="en-US" sz="2400" dirty="0" err="1"/>
              <a:t>interneta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sr-Latn-RS" sz="2400" dirty="0"/>
              <a:t>naglog rasta internet stranica, programeri su hteli da naprave stranice </a:t>
            </a:r>
            <a:r>
              <a:rPr lang="sr-Latn-RS" sz="2400" dirty="0" err="1"/>
              <a:t>interaktivnije</a:t>
            </a:r>
            <a:r>
              <a:rPr lang="sr-Latn-RS" sz="2400" dirty="0"/>
              <a:t>. Odnosno bio im je potreban jezik za</a:t>
            </a:r>
            <a:r>
              <a:rPr lang="en-US" sz="2400" dirty="0"/>
              <a:t> </a:t>
            </a:r>
            <a:r>
              <a:rPr lang="en-US" sz="2400" dirty="0" err="1"/>
              <a:t>manipulisanje</a:t>
            </a:r>
            <a:r>
              <a:rPr lang="sr-Latn-RS" sz="2400" dirty="0"/>
              <a:t> pretraživača (</a:t>
            </a:r>
            <a:r>
              <a:rPr lang="sr-Latn-RS" sz="2400" i="1" dirty="0"/>
              <a:t>engl. </a:t>
            </a:r>
            <a:r>
              <a:rPr lang="sr-Latn-RS" sz="2400" i="1" dirty="0" err="1"/>
              <a:t>browser</a:t>
            </a:r>
            <a:r>
              <a:rPr lang="sr-Latn-RS" sz="2400" dirty="0"/>
              <a:t>).</a:t>
            </a:r>
          </a:p>
          <a:p>
            <a:r>
              <a:rPr lang="sr-Latn-RS" sz="2400" dirty="0"/>
              <a:t>1995. godine </a:t>
            </a:r>
            <a:r>
              <a:rPr lang="sr-Latn-RS" sz="2400" i="1" dirty="0" err="1"/>
              <a:t>Bernand</a:t>
            </a:r>
            <a:r>
              <a:rPr lang="sr-Latn-RS" sz="2400" i="1" dirty="0"/>
              <a:t> </a:t>
            </a:r>
            <a:r>
              <a:rPr lang="sr-Latn-RS" sz="2400" i="1" dirty="0" err="1"/>
              <a:t>Eich</a:t>
            </a:r>
            <a:r>
              <a:rPr lang="sr-Latn-RS" sz="2400" i="1" dirty="0"/>
              <a:t> </a:t>
            </a:r>
            <a:r>
              <a:rPr lang="sr-Latn-RS" sz="2400" dirty="0"/>
              <a:t>kreira prvu verziju </a:t>
            </a:r>
            <a:r>
              <a:rPr lang="sr-Latn-RS" sz="2400" i="1" dirty="0" err="1"/>
              <a:t>JavaScript</a:t>
            </a:r>
            <a:r>
              <a:rPr lang="en-US" sz="2400" i="1" dirty="0"/>
              <a:t>-a </a:t>
            </a:r>
            <a:r>
              <a:rPr lang="en-US" sz="2400" dirty="0"/>
              <a:t>za </a:t>
            </a:r>
            <a:r>
              <a:rPr lang="en-US" sz="2400" dirty="0" err="1"/>
              <a:t>samo</a:t>
            </a:r>
            <a:r>
              <a:rPr lang="en-US" sz="2400" dirty="0"/>
              <a:t> 10 dana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naziva</a:t>
            </a:r>
            <a:r>
              <a:rPr lang="en-US" sz="2400" dirty="0"/>
              <a:t> je </a:t>
            </a:r>
            <a:r>
              <a:rPr lang="en-US" sz="2400" i="1" dirty="0"/>
              <a:t>Mocha</a:t>
            </a:r>
            <a:r>
              <a:rPr lang="en-US" sz="2400" dirty="0"/>
              <a:t>, </a:t>
            </a:r>
            <a:r>
              <a:rPr lang="en-US" sz="2400" dirty="0" err="1"/>
              <a:t>ve</a:t>
            </a:r>
            <a:r>
              <a:rPr lang="sr-Latn-RS" sz="2400" dirty="0"/>
              <a:t>ć tada je ličila na </a:t>
            </a:r>
            <a:r>
              <a:rPr lang="sr-Latn-RS" sz="2400" i="1" dirty="0" err="1"/>
              <a:t>JavaScript</a:t>
            </a:r>
            <a:r>
              <a:rPr lang="sr-Latn-RS" sz="2400" dirty="0"/>
              <a:t> kakav danas poznajemo.</a:t>
            </a:r>
            <a:endParaRPr lang="en-US" sz="2400" dirty="0"/>
          </a:p>
          <a:p>
            <a:r>
              <a:rPr lang="sr-Latn-RS" sz="2400" dirty="0"/>
              <a:t>1996. godine </a:t>
            </a:r>
            <a:r>
              <a:rPr lang="sr-Latn-RS" sz="2400" i="1" dirty="0" err="1"/>
              <a:t>Mocha</a:t>
            </a:r>
            <a:r>
              <a:rPr lang="sr-Latn-RS" sz="2400" dirty="0"/>
              <a:t> menja ime u </a:t>
            </a:r>
            <a:r>
              <a:rPr lang="sr-Latn-RS" sz="2400" i="1" dirty="0" err="1"/>
              <a:t>LiveScript</a:t>
            </a:r>
            <a:r>
              <a:rPr lang="sr-Latn-RS" sz="2400" dirty="0"/>
              <a:t> potom u</a:t>
            </a:r>
            <a:r>
              <a:rPr lang="en-US" sz="2400" dirty="0"/>
              <a:t> </a:t>
            </a:r>
            <a:r>
              <a:rPr lang="sr-Latn-RS" sz="2400" i="1" dirty="0" err="1"/>
              <a:t>JavaScript</a:t>
            </a:r>
            <a:r>
              <a:rPr lang="sr-Latn-RS" sz="2400" dirty="0"/>
              <a:t> kako bi privukla Java programere. </a:t>
            </a:r>
            <a:r>
              <a:rPr lang="sr-Latn-RS" sz="2400" b="1" dirty="0" err="1"/>
              <a:t>JavaScript</a:t>
            </a:r>
            <a:r>
              <a:rPr lang="sr-Latn-RS" sz="2400" b="1" dirty="0"/>
              <a:t> nema skoro ništa slično sa Javom</a:t>
            </a:r>
            <a:r>
              <a:rPr lang="sr-Latn-RS" sz="2400" dirty="0"/>
              <a:t>.</a:t>
            </a:r>
            <a:endParaRPr lang="en-US" sz="2400" dirty="0"/>
          </a:p>
          <a:p>
            <a:endParaRPr lang="sr-Latn-R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903A36-8E3C-991C-B9A7-5308EF2DCF8D}"/>
              </a:ext>
            </a:extLst>
          </p:cNvPr>
          <p:cNvSpPr txBox="1">
            <a:spLocks/>
          </p:cNvSpPr>
          <p:nvPr/>
        </p:nvSpPr>
        <p:spPr>
          <a:xfrm>
            <a:off x="1389011" y="1053303"/>
            <a:ext cx="4579288" cy="9428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700" dirty="0"/>
              <a:t>Kratka</a:t>
            </a:r>
            <a:r>
              <a:rPr lang="sr-Latn-RS" sz="2600" dirty="0"/>
              <a:t> istorija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16947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DDBA0-4F18-363F-F189-2F95DA06D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454" y="1962150"/>
            <a:ext cx="9740646" cy="4949698"/>
          </a:xfrm>
        </p:spPr>
        <p:txBody>
          <a:bodyPr/>
          <a:lstStyle/>
          <a:p>
            <a:r>
              <a:rPr lang="sr-Latn-RS" sz="2400" dirty="0"/>
              <a:t>Ubrzo nakon što su se internet i </a:t>
            </a:r>
            <a:r>
              <a:rPr lang="sr-Latn-RS" sz="2400" i="1" dirty="0" err="1"/>
              <a:t>JavaScript</a:t>
            </a:r>
            <a:r>
              <a:rPr lang="sr-Latn-RS" sz="2400" dirty="0"/>
              <a:t> proširili po svetu, ljudi su shvatili da je jezik potrebno standardizovati.</a:t>
            </a:r>
          </a:p>
          <a:p>
            <a:r>
              <a:rPr lang="en-US" sz="2400" dirty="0"/>
              <a:t>1997. </a:t>
            </a:r>
            <a:r>
              <a:rPr lang="en-US" sz="2400" dirty="0" err="1"/>
              <a:t>godine</a:t>
            </a:r>
            <a:r>
              <a:rPr lang="en-US" sz="2400" dirty="0"/>
              <a:t> s</a:t>
            </a:r>
            <a:r>
              <a:rPr lang="sr-Latn-RS" sz="2400" dirty="0" err="1"/>
              <a:t>tandardizaciju</a:t>
            </a:r>
            <a:r>
              <a:rPr lang="sr-Latn-RS" sz="2400" dirty="0"/>
              <a:t> je preuzela grupa pod nazivom </a:t>
            </a:r>
            <a:r>
              <a:rPr lang="sr-Latn-RS" sz="2400" i="1" dirty="0"/>
              <a:t>ECMA</a:t>
            </a:r>
            <a:r>
              <a:rPr lang="sr-Latn-RS" sz="2400" dirty="0"/>
              <a:t> i tako je nastala prva verzija </a:t>
            </a:r>
            <a:r>
              <a:rPr lang="sr-Latn-RS" sz="2400" dirty="0" err="1"/>
              <a:t>odno</a:t>
            </a:r>
            <a:r>
              <a:rPr lang="en-US" sz="2400" dirty="0"/>
              <a:t>s</a:t>
            </a:r>
            <a:r>
              <a:rPr lang="sr-Latn-RS" sz="2400" dirty="0"/>
              <a:t>no </a:t>
            </a:r>
            <a:r>
              <a:rPr lang="sr-Latn-RS" sz="2400" i="1" dirty="0"/>
              <a:t>ES1</a:t>
            </a:r>
            <a:r>
              <a:rPr lang="sr-Latn-RS" sz="2400" dirty="0"/>
              <a:t> (</a:t>
            </a:r>
            <a:r>
              <a:rPr lang="sr-Latn-RS" sz="2400" i="1" dirty="0" err="1"/>
              <a:t>ECMAScript</a:t>
            </a:r>
            <a:r>
              <a:rPr lang="sr-Latn-RS" sz="2400" i="1" dirty="0"/>
              <a:t> 1</a:t>
            </a:r>
            <a:r>
              <a:rPr lang="sr-Latn-RS" sz="2400" dirty="0"/>
              <a:t>).</a:t>
            </a:r>
            <a:endParaRPr lang="en-US" sz="2400" dirty="0"/>
          </a:p>
          <a:p>
            <a:r>
              <a:rPr lang="sr-Latn-RS" sz="2400" i="1" dirty="0"/>
              <a:t>ES5</a:t>
            </a:r>
            <a:r>
              <a:rPr lang="sr-Latn-RS" sz="2400" dirty="0"/>
              <a:t> je realizovan 2009. godine sa mnogo novih funkcionalnosti.</a:t>
            </a:r>
            <a:endParaRPr lang="en-US" sz="2400" dirty="0"/>
          </a:p>
          <a:p>
            <a:r>
              <a:rPr lang="sr-Latn-RS" sz="2400" i="1" dirty="0"/>
              <a:t>ES6</a:t>
            </a:r>
            <a:r>
              <a:rPr lang="en-US" sz="2400" i="1" dirty="0"/>
              <a:t>/2015</a:t>
            </a:r>
            <a:r>
              <a:rPr lang="sr-Latn-RS" sz="2400" i="1" dirty="0"/>
              <a:t> </a:t>
            </a:r>
            <a:r>
              <a:rPr lang="sr-Latn-RS" sz="2400" dirty="0"/>
              <a:t>je realizovan </a:t>
            </a:r>
            <a:r>
              <a:rPr lang="en-US" sz="2400" dirty="0"/>
              <a:t>2015</a:t>
            </a:r>
            <a:r>
              <a:rPr lang="sr-Latn-RS" sz="2400" dirty="0"/>
              <a:t>.</a:t>
            </a:r>
            <a:r>
              <a:rPr lang="en-US" sz="2400" dirty="0"/>
              <a:t> </a:t>
            </a:r>
            <a:r>
              <a:rPr lang="en-US" sz="2400" dirty="0" err="1"/>
              <a:t>kao</a:t>
            </a:r>
            <a:r>
              <a:rPr lang="en-US" sz="2400" dirty="0"/>
              <a:t> </a:t>
            </a:r>
            <a:r>
              <a:rPr lang="en-US" sz="2400" dirty="0" err="1"/>
              <a:t>najve</a:t>
            </a:r>
            <a:r>
              <a:rPr lang="sr-Latn-RS" sz="2400" dirty="0" err="1"/>
              <a:t>ći</a:t>
            </a:r>
            <a:r>
              <a:rPr lang="sr-Latn-RS" sz="2400" dirty="0"/>
              <a:t> </a:t>
            </a:r>
            <a:r>
              <a:rPr lang="sr-Latn-RS" sz="2400" dirty="0" err="1"/>
              <a:t>update</a:t>
            </a:r>
            <a:r>
              <a:rPr lang="sr-Latn-RS" sz="2400" dirty="0"/>
              <a:t> za jezik do tada.</a:t>
            </a:r>
            <a:endParaRPr lang="en-US" sz="2400" dirty="0"/>
          </a:p>
          <a:p>
            <a:r>
              <a:rPr lang="sr-Latn-RS" sz="2400" i="1" dirty="0" err="1"/>
              <a:t>EcmaScript</a:t>
            </a:r>
            <a:r>
              <a:rPr lang="sr-Latn-RS" sz="2400" i="1" dirty="0"/>
              <a:t> </a:t>
            </a:r>
            <a:r>
              <a:rPr lang="en-US" sz="2400" dirty="0"/>
              <a:t>se a</a:t>
            </a:r>
            <a:r>
              <a:rPr lang="sr-Latn-RS" sz="2400" dirty="0" err="1"/>
              <a:t>žurira</a:t>
            </a:r>
            <a:r>
              <a:rPr lang="sr-Latn-RS" sz="2400" dirty="0"/>
              <a:t> svakih godinu dana.</a:t>
            </a:r>
            <a:endParaRPr lang="en-US" sz="2400" dirty="0"/>
          </a:p>
          <a:p>
            <a:endParaRPr lang="sr-Latn-RS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D074EF-67E6-0883-4725-7B01A7FD924A}"/>
              </a:ext>
            </a:extLst>
          </p:cNvPr>
          <p:cNvSpPr txBox="1">
            <a:spLocks/>
          </p:cNvSpPr>
          <p:nvPr/>
        </p:nvSpPr>
        <p:spPr>
          <a:xfrm>
            <a:off x="1389011" y="1053303"/>
            <a:ext cx="4579288" cy="9428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 err="1"/>
              <a:t>Standardizacija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2866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CF25-B8A6-64D8-2D15-76A99FD24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3" y="922456"/>
            <a:ext cx="9144000" cy="1344168"/>
          </a:xfrm>
        </p:spPr>
        <p:txBody>
          <a:bodyPr>
            <a:normAutofit/>
          </a:bodyPr>
          <a:lstStyle/>
          <a:p>
            <a:r>
              <a:rPr lang="sr-Latn-RS" sz="2600" dirty="0"/>
              <a:t>Kompatibilnost sa prethodnim verzijama (</a:t>
            </a:r>
            <a:r>
              <a:rPr lang="sr-Latn-RS" sz="2600" i="1" dirty="0" err="1"/>
              <a:t>Backwards</a:t>
            </a:r>
            <a:r>
              <a:rPr lang="sr-Latn-RS" sz="2600" i="1" dirty="0"/>
              <a:t> </a:t>
            </a:r>
            <a:r>
              <a:rPr lang="sr-Latn-RS" sz="2600" i="1" dirty="0" err="1"/>
              <a:t>Compatibility</a:t>
            </a:r>
            <a:r>
              <a:rPr lang="sr-Latn-RS" sz="2600" dirty="0"/>
              <a:t>)</a:t>
            </a:r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72C48-7564-D7A6-938E-BD5A4596E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24" y="2202596"/>
            <a:ext cx="9463157" cy="21479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651D41-DC30-8F63-29BF-274ADA45E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324" y="4350499"/>
            <a:ext cx="9463156" cy="220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8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ECA9-1FF6-9494-371E-B36F5B18D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305632"/>
            <a:ext cx="9144000" cy="887839"/>
          </a:xfrm>
        </p:spPr>
        <p:txBody>
          <a:bodyPr>
            <a:normAutofit/>
          </a:bodyPr>
          <a:lstStyle/>
          <a:p>
            <a:r>
              <a:rPr lang="en-US" sz="2600" dirty="0" err="1"/>
              <a:t>Kako</a:t>
            </a:r>
            <a:r>
              <a:rPr lang="en-US" sz="2600" dirty="0"/>
              <a:t> </a:t>
            </a:r>
            <a:r>
              <a:rPr lang="en-US" sz="2600" dirty="0" err="1"/>
              <a:t>koristiti</a:t>
            </a:r>
            <a:r>
              <a:rPr lang="en-US" sz="2600" dirty="0"/>
              <a:t> </a:t>
            </a:r>
            <a:r>
              <a:rPr lang="en-US" sz="2600" i="1" dirty="0"/>
              <a:t>JS</a:t>
            </a:r>
            <a:r>
              <a:rPr lang="en-US" sz="2600" dirty="0"/>
              <a:t> </a:t>
            </a:r>
            <a:r>
              <a:rPr lang="en-US" sz="2600" dirty="0" err="1"/>
              <a:t>danas</a:t>
            </a:r>
            <a:r>
              <a:rPr lang="en-US" sz="2600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616826-188A-9DAB-0FE2-6FF2161EF3F6}"/>
              </a:ext>
            </a:extLst>
          </p:cNvPr>
          <p:cNvSpPr txBox="1"/>
          <p:nvPr/>
        </p:nvSpPr>
        <p:spPr>
          <a:xfrm>
            <a:off x="1295400" y="2193471"/>
            <a:ext cx="9900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i="1" dirty="0"/>
              <a:t>Development vs production?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8BCACA-FF29-B3C9-6EC3-C85B051AD481}"/>
              </a:ext>
            </a:extLst>
          </p:cNvPr>
          <p:cNvSpPr txBox="1"/>
          <p:nvPr/>
        </p:nvSpPr>
        <p:spPr>
          <a:xfrm>
            <a:off x="1295399" y="2802877"/>
            <a:ext cx="92746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U </a:t>
            </a:r>
            <a:r>
              <a:rPr lang="en-US" sz="2400" dirty="0" err="1"/>
              <a:t>toku</a:t>
            </a:r>
            <a:r>
              <a:rPr lang="en-US" sz="2400" dirty="0"/>
              <a:t> faze</a:t>
            </a:r>
            <a:r>
              <a:rPr lang="sr-Latn-RS" sz="2400" dirty="0"/>
              <a:t> razvoja (</a:t>
            </a:r>
            <a:r>
              <a:rPr lang="sr-Latn-RS" sz="2400" i="1" dirty="0"/>
              <a:t>engl. </a:t>
            </a:r>
            <a:r>
              <a:rPr lang="sr-Latn-RS" sz="2400" i="1" dirty="0" err="1"/>
              <a:t>development</a:t>
            </a:r>
            <a:r>
              <a:rPr lang="sr-Latn-RS" sz="2400" dirty="0"/>
              <a:t>)</a:t>
            </a:r>
            <a:r>
              <a:rPr lang="en-US" sz="2400" dirty="0"/>
              <a:t> </a:t>
            </a:r>
            <a:r>
              <a:rPr lang="en-US" sz="2400" dirty="0" err="1"/>
              <a:t>potrebno</a:t>
            </a:r>
            <a:r>
              <a:rPr lang="en-US" sz="2400" dirty="0"/>
              <a:t> je </a:t>
            </a:r>
            <a:r>
              <a:rPr lang="en-US" sz="2400" dirty="0" err="1"/>
              <a:t>samo</a:t>
            </a:r>
            <a:r>
              <a:rPr lang="en-US" sz="2400" dirty="0"/>
              <a:t> da </a:t>
            </a:r>
            <a:r>
              <a:rPr lang="en-US" sz="2400" dirty="0" err="1"/>
              <a:t>imamo</a:t>
            </a:r>
            <a:r>
              <a:rPr lang="en-US" sz="2400" dirty="0"/>
              <a:t> </a:t>
            </a:r>
            <a:r>
              <a:rPr lang="sr-Latn-RS" sz="2400" dirty="0"/>
              <a:t>ažuriran pretraživač (</a:t>
            </a:r>
            <a:r>
              <a:rPr lang="sr-Latn-RS" sz="2400" i="1" dirty="0" err="1"/>
              <a:t>Chrome</a:t>
            </a:r>
            <a:r>
              <a:rPr lang="sr-Latn-RS" sz="2400" dirty="0"/>
              <a:t>, </a:t>
            </a:r>
            <a:r>
              <a:rPr lang="sr-Latn-RS" sz="2400" i="1" dirty="0" err="1"/>
              <a:t>Mozilla</a:t>
            </a:r>
            <a:r>
              <a:rPr lang="sr-Latn-RS" sz="2400" dirty="0"/>
              <a:t> itd.).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98699C-1789-B45C-A702-A29F183FDC67}"/>
              </a:ext>
            </a:extLst>
          </p:cNvPr>
          <p:cNvSpPr txBox="1"/>
          <p:nvPr/>
        </p:nvSpPr>
        <p:spPr>
          <a:xfrm>
            <a:off x="1295399" y="3818540"/>
            <a:ext cx="990055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sz="2400" dirty="0"/>
              <a:t>U toku produkcije ne možemo znati da li naši klijenti koriste najnoviju verziju svog pretraživača. </a:t>
            </a:r>
            <a:r>
              <a:rPr lang="en-US" sz="2400" dirty="0"/>
              <a:t>U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svrhe</a:t>
            </a:r>
            <a:r>
              <a:rPr lang="en-US" sz="2400" dirty="0"/>
              <a:t> se </a:t>
            </a:r>
            <a:r>
              <a:rPr lang="en-US" sz="2400" dirty="0" err="1"/>
              <a:t>koristi</a:t>
            </a:r>
            <a:r>
              <a:rPr lang="en-US" sz="2400" dirty="0"/>
              <a:t> </a:t>
            </a:r>
            <a:r>
              <a:rPr lang="en-US" sz="2400" i="1" dirty="0"/>
              <a:t>Babel</a:t>
            </a:r>
            <a:r>
              <a:rPr lang="en-US" sz="2400" dirty="0"/>
              <a:t> </a:t>
            </a:r>
            <a:r>
              <a:rPr lang="en-US" sz="2400" dirty="0" err="1"/>
              <a:t>kako</a:t>
            </a:r>
            <a:r>
              <a:rPr lang="en-US" sz="2400" dirty="0"/>
              <a:t> bi </a:t>
            </a:r>
            <a:r>
              <a:rPr lang="en-US" sz="2400" dirty="0" err="1"/>
              <a:t>transpajlirao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sr-Latn-RS" sz="2400" dirty="0"/>
              <a:t>š kod (npr. konvertovao ga nazad u </a:t>
            </a:r>
            <a:r>
              <a:rPr lang="sr-Latn-RS" sz="2400" i="1" dirty="0"/>
              <a:t>ES5</a:t>
            </a:r>
            <a:r>
              <a:rPr lang="sr-Latn-RS" sz="2400" dirty="0"/>
              <a:t> kako bi osigurao da može većina korisnika sa starijim pretraživačima </a:t>
            </a:r>
            <a:r>
              <a:rPr lang="en-US" sz="2400" dirty="0"/>
              <a:t>da ga </a:t>
            </a:r>
            <a:r>
              <a:rPr lang="en-US" sz="2400" dirty="0" err="1"/>
              <a:t>koristi</a:t>
            </a:r>
            <a:r>
              <a:rPr lang="en-US" sz="2400" dirty="0"/>
              <a:t>)</a:t>
            </a:r>
            <a:r>
              <a:rPr lang="sr-Latn-RS" sz="2400" dirty="0"/>
              <a:t>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58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9EE3-A5E6-B99B-786B-1ACB7BF8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JavaScript u browser-u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E2A661-F6BE-1A78-6A29-7DE0DECB8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61" y="1666857"/>
            <a:ext cx="2772947" cy="35242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68807C-286E-7DCC-2F90-3A67EFD3AE84}"/>
              </a:ext>
            </a:extLst>
          </p:cNvPr>
          <p:cNvSpPr txBox="1"/>
          <p:nvPr/>
        </p:nvSpPr>
        <p:spPr>
          <a:xfrm>
            <a:off x="1371600" y="2233786"/>
            <a:ext cx="4199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je </a:t>
            </a:r>
            <a:r>
              <a:rPr lang="en-US" dirty="0" err="1"/>
              <a:t>mogu</a:t>
            </a:r>
            <a:r>
              <a:rPr lang="sr-Latn-RS" dirty="0"/>
              <a:t>će pokrenuti u okviru </a:t>
            </a:r>
            <a:r>
              <a:rPr lang="sr-Latn-RS" dirty="0" err="1"/>
              <a:t>browsera</a:t>
            </a:r>
            <a:r>
              <a:rPr lang="sr-Latn-RS" dirty="0"/>
              <a:t> 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45AFE-A2BA-2E31-C39C-DFA949E7D3E6}"/>
              </a:ext>
            </a:extLst>
          </p:cNvPr>
          <p:cNvSpPr txBox="1"/>
          <p:nvPr/>
        </p:nvSpPr>
        <p:spPr>
          <a:xfrm>
            <a:off x="1371600" y="3184917"/>
            <a:ext cx="4199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Nije potrebno imati okruženje poput </a:t>
            </a:r>
            <a:r>
              <a:rPr lang="sr-Latn-RS" dirty="0" err="1"/>
              <a:t>Visual</a:t>
            </a:r>
            <a:r>
              <a:rPr lang="sr-Latn-RS" dirty="0"/>
              <a:t> Studio </a:t>
            </a:r>
            <a:r>
              <a:rPr lang="sr-Latn-RS" dirty="0" err="1"/>
              <a:t>Code</a:t>
            </a:r>
            <a:r>
              <a:rPr lang="en-US" dirty="0"/>
              <a:t>-a</a:t>
            </a:r>
            <a:r>
              <a:rPr lang="sr-Latn-RS" dirty="0"/>
              <a:t>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C0DA9A-3D3D-6248-F5DA-5D9A6303D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704" y="4683053"/>
            <a:ext cx="4267231" cy="122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86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2F71C-158D-1EDA-A549-50E6838BA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456121"/>
            <a:ext cx="9144000" cy="36429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&lt;html&gt;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&lt;head&gt;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&lt;/head&gt;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&lt;body&gt;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	&lt;script&gt;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		let </a:t>
            </a:r>
            <a:r>
              <a:rPr lang="en-US" b="1" dirty="0" err="1">
                <a:latin typeface="Consolas" panose="020B0609020204030204" pitchFamily="49" charset="0"/>
              </a:rPr>
              <a:t>js</a:t>
            </a:r>
            <a:r>
              <a:rPr lang="en-US" b="1" dirty="0">
                <a:latin typeface="Consolas" panose="020B0609020204030204" pitchFamily="49" charset="0"/>
              </a:rPr>
              <a:t> = ‘amazing’;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		alert(</a:t>
            </a:r>
            <a:r>
              <a:rPr lang="en-US" b="1" dirty="0" err="1">
                <a:latin typeface="Consolas" panose="020B0609020204030204" pitchFamily="49" charset="0"/>
              </a:rPr>
              <a:t>js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	&lt;/script&gt;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BC6C5E-8082-5692-1632-AEA6B50CB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</p:spPr>
        <p:txBody>
          <a:bodyPr>
            <a:normAutofit/>
          </a:bodyPr>
          <a:lstStyle/>
          <a:p>
            <a:r>
              <a:rPr lang="en-US" sz="2600" dirty="0"/>
              <a:t>JavaScript </a:t>
            </a:r>
            <a:r>
              <a:rPr lang="en-US" sz="2600" dirty="0" err="1"/>
              <a:t>kroz</a:t>
            </a:r>
            <a:r>
              <a:rPr lang="en-US" sz="2600" dirty="0"/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3254650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CEE77-2F8F-FD36-637B-26F670853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296633"/>
            <a:ext cx="9144000" cy="380241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console.log(“</a:t>
            </a:r>
            <a:r>
              <a:rPr lang="en-US" sz="2400" b="1" dirty="0" err="1">
                <a:latin typeface="Consolas" panose="020B0609020204030204" pitchFamily="49" charset="0"/>
              </a:rPr>
              <a:t>Jovica</a:t>
            </a:r>
            <a:r>
              <a:rPr lang="en-US" sz="2400" b="1" dirty="0">
                <a:latin typeface="Consolas" panose="020B0609020204030204" pitchFamily="49" charset="0"/>
              </a:rPr>
              <a:t>”);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console.log(23);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console.log(40+20+33);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 err="1"/>
              <a:t>Vrednost</a:t>
            </a:r>
            <a:r>
              <a:rPr lang="en-US" sz="2400" dirty="0"/>
              <a:t> – </a:t>
            </a:r>
            <a:r>
              <a:rPr lang="en-US" sz="2400" dirty="0" err="1"/>
              <a:t>najmanja</a:t>
            </a:r>
            <a:r>
              <a:rPr lang="en-US" sz="2400" dirty="0"/>
              <a:t> </a:t>
            </a:r>
            <a:r>
              <a:rPr lang="en-US" sz="2400" dirty="0" err="1"/>
              <a:t>jedinica</a:t>
            </a:r>
            <a:r>
              <a:rPr lang="en-US" sz="2400" dirty="0"/>
              <a:t> </a:t>
            </a:r>
            <a:r>
              <a:rPr lang="en-US" sz="2400" dirty="0" err="1"/>
              <a:t>informacije</a:t>
            </a:r>
            <a:r>
              <a:rPr lang="en-US" sz="2400" dirty="0"/>
              <a:t> </a:t>
            </a:r>
            <a:r>
              <a:rPr lang="en-US" sz="2400" dirty="0" err="1"/>
              <a:t>koju</a:t>
            </a:r>
            <a:r>
              <a:rPr lang="en-US" sz="2400" dirty="0"/>
              <a:t> </a:t>
            </a:r>
            <a:r>
              <a:rPr lang="en-US" sz="2400" dirty="0" err="1"/>
              <a:t>imamo</a:t>
            </a:r>
            <a:r>
              <a:rPr lang="en-US" sz="2400" dirty="0"/>
              <a:t> u JS.</a:t>
            </a:r>
          </a:p>
          <a:p>
            <a:pPr marL="0" indent="0">
              <a:buNone/>
            </a:pPr>
            <a:r>
              <a:rPr lang="en-US" sz="2400" dirty="0" err="1"/>
              <a:t>Vrednosti</a:t>
            </a:r>
            <a:r>
              <a:rPr lang="en-US" sz="2400" dirty="0"/>
              <a:t> </a:t>
            </a:r>
            <a:r>
              <a:rPr lang="en-US" sz="2400" dirty="0" err="1"/>
              <a:t>mo</a:t>
            </a:r>
            <a:r>
              <a:rPr lang="sr-Latn-RS" sz="2400" dirty="0" err="1"/>
              <a:t>žemo</a:t>
            </a:r>
            <a:r>
              <a:rPr lang="sr-Latn-RS" sz="2400" dirty="0"/>
              <a:t> da čuvamo u varijablama.</a:t>
            </a:r>
            <a:endParaRPr lang="en-US" sz="2400" dirty="0"/>
          </a:p>
          <a:p>
            <a:pPr marL="0" indent="0">
              <a:buNone/>
            </a:pPr>
            <a:endParaRPr lang="sr-Latn-RS" sz="2400" dirty="0"/>
          </a:p>
          <a:p>
            <a:pPr marL="0" indent="0">
              <a:buNone/>
            </a:pPr>
            <a:r>
              <a:rPr lang="sr-Latn-RS" sz="2400" b="1" dirty="0">
                <a:latin typeface="Consolas" panose="020B0609020204030204" pitchFamily="49" charset="0"/>
              </a:rPr>
              <a:t>let </a:t>
            </a:r>
            <a:r>
              <a:rPr lang="sr-Latn-RS" sz="2400" b="1" dirty="0" err="1">
                <a:latin typeface="Consolas" panose="020B0609020204030204" pitchFamily="49" charset="0"/>
              </a:rPr>
              <a:t>firstName</a:t>
            </a:r>
            <a:r>
              <a:rPr lang="sr-Cyrl-R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= “</a:t>
            </a:r>
            <a:r>
              <a:rPr lang="en-US" sz="2400" b="1" dirty="0" err="1">
                <a:latin typeface="Consolas" panose="020B0609020204030204" pitchFamily="49" charset="0"/>
              </a:rPr>
              <a:t>Jovica</a:t>
            </a:r>
            <a:r>
              <a:rPr lang="en-US" sz="2400" b="1" dirty="0">
                <a:latin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let PI = 3 </a:t>
            </a:r>
            <a:r>
              <a:rPr lang="en-US" sz="2400" dirty="0"/>
              <a:t>(</a:t>
            </a:r>
            <a:r>
              <a:rPr lang="en-US" sz="2400" dirty="0" err="1"/>
              <a:t>konvencija</a:t>
            </a:r>
            <a:r>
              <a:rPr lang="en-US" sz="2400" dirty="0"/>
              <a:t> je da se</a:t>
            </a:r>
            <a:r>
              <a:rPr lang="sr-Latn-RS" sz="2400" dirty="0"/>
              <a:t> varijable koje drže konstante pišu velikim slovom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JavaScript </a:t>
            </a:r>
            <a:r>
              <a:rPr lang="en-US" sz="2400" dirty="0" err="1"/>
              <a:t>podr</a:t>
            </a:r>
            <a:r>
              <a:rPr lang="sr-Latn-RS" sz="2400" dirty="0" err="1"/>
              <a:t>žavana</a:t>
            </a:r>
            <a:r>
              <a:rPr lang="sr-Latn-RS" sz="2400" dirty="0"/>
              <a:t> dinamičko tipiziranje.</a:t>
            </a:r>
          </a:p>
          <a:p>
            <a:pPr marL="0" indent="0">
              <a:buNone/>
            </a:pPr>
            <a:r>
              <a:rPr lang="sr-Latn-RS" sz="2400" dirty="0"/>
              <a:t>Vrednost ima tip a ne sama varijabla!</a:t>
            </a:r>
          </a:p>
          <a:p>
            <a:pPr marL="0" indent="0">
              <a:buNone/>
            </a:pPr>
            <a:endParaRPr lang="sr-Latn-R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8D3550-566B-8690-FEF2-EC2EFD0CC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</p:spPr>
        <p:txBody>
          <a:bodyPr>
            <a:normAutofit/>
          </a:bodyPr>
          <a:lstStyle/>
          <a:p>
            <a:r>
              <a:rPr lang="en-US" sz="2600" dirty="0" err="1"/>
              <a:t>Vrednosti</a:t>
            </a:r>
            <a:r>
              <a:rPr lang="en-US" sz="2600" dirty="0"/>
              <a:t> </a:t>
            </a:r>
            <a:r>
              <a:rPr lang="en-US" sz="2600" dirty="0" err="1"/>
              <a:t>i</a:t>
            </a:r>
            <a:r>
              <a:rPr lang="en-US" sz="2600" dirty="0"/>
              <a:t> </a:t>
            </a:r>
            <a:r>
              <a:rPr lang="en-US" sz="2600" dirty="0" err="1"/>
              <a:t>varijable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63687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FEA543AD-EC5E-B369-72F5-6E1EB1D2C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582" y="1689003"/>
            <a:ext cx="2343439" cy="2343439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213199E-3753-9FEC-DA0D-54244273B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1" y="3223015"/>
            <a:ext cx="1661032" cy="2343439"/>
          </a:xfrm>
          <a:prstGeom prst="rect">
            <a:avLst/>
          </a:prstGeom>
        </p:spPr>
      </p:pic>
      <p:pic>
        <p:nvPicPr>
          <p:cNvPr id="15" name="Picture 14" descr="Logo, icon&#10;&#10;Description automatically generated">
            <a:extLst>
              <a:ext uri="{FF2B5EF4-FFF2-40B4-BE49-F238E27FC236}">
                <a16:creationId xmlns:a16="http://schemas.microsoft.com/office/drawing/2014/main" id="{BE2EF34F-3E52-24C1-F320-B76B4C5553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602" y="3223016"/>
            <a:ext cx="2343439" cy="234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37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9082A-8046-189E-0CA6-D2D12415E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096" y="2190307"/>
            <a:ext cx="9144000" cy="3834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Svaka</a:t>
            </a:r>
            <a:r>
              <a:rPr lang="en-US" sz="1800" dirty="0"/>
              <a:t> </a:t>
            </a:r>
            <a:r>
              <a:rPr lang="en-US" sz="1800" dirty="0" err="1"/>
              <a:t>vrednost</a:t>
            </a:r>
            <a:r>
              <a:rPr lang="en-US" sz="1800" dirty="0"/>
              <a:t> u JavaScript-u je </a:t>
            </a:r>
            <a:r>
              <a:rPr lang="en-US" sz="1800" dirty="0" err="1"/>
              <a:t>ili</a:t>
            </a:r>
            <a:r>
              <a:rPr lang="en-US" sz="1800" dirty="0"/>
              <a:t> </a:t>
            </a:r>
            <a:r>
              <a:rPr lang="en-US" sz="1800" dirty="0" err="1"/>
              <a:t>objekat</a:t>
            </a:r>
            <a:r>
              <a:rPr lang="en-US" sz="1800" dirty="0"/>
              <a:t> </a:t>
            </a:r>
            <a:r>
              <a:rPr lang="en-US" sz="1800" dirty="0" err="1"/>
              <a:t>ili</a:t>
            </a:r>
            <a:r>
              <a:rPr lang="en-US" sz="1800" dirty="0"/>
              <a:t> </a:t>
            </a:r>
            <a:r>
              <a:rPr lang="en-US" sz="1800" dirty="0" err="1"/>
              <a:t>primitivna</a:t>
            </a:r>
            <a:r>
              <a:rPr lang="en-US" sz="1800" dirty="0"/>
              <a:t> </a:t>
            </a:r>
            <a:r>
              <a:rPr lang="en-US" sz="1800" dirty="0" err="1"/>
              <a:t>vrednost</a:t>
            </a:r>
            <a:r>
              <a:rPr lang="en-US" sz="1800" dirty="0"/>
              <a:t>. </a:t>
            </a:r>
            <a:r>
              <a:rPr lang="en-US" sz="1800" dirty="0" err="1"/>
              <a:t>Tj</a:t>
            </a:r>
            <a:r>
              <a:rPr lang="en-US" sz="1800" dirty="0"/>
              <a:t>. </a:t>
            </a:r>
            <a:r>
              <a:rPr lang="en-US" sz="1800" dirty="0" err="1"/>
              <a:t>vrednost</a:t>
            </a:r>
            <a:r>
              <a:rPr lang="en-US" sz="1800" dirty="0"/>
              <a:t> je </a:t>
            </a:r>
            <a:r>
              <a:rPr lang="en-US" sz="1800" dirty="0" err="1"/>
              <a:t>primitivna</a:t>
            </a:r>
            <a:r>
              <a:rPr lang="en-US" sz="1800" dirty="0"/>
              <a:t> </a:t>
            </a:r>
            <a:r>
              <a:rPr lang="en-US" sz="1800" dirty="0" err="1"/>
              <a:t>kada</a:t>
            </a:r>
            <a:r>
              <a:rPr lang="en-US" sz="1800" dirty="0"/>
              <a:t> </a:t>
            </a:r>
            <a:r>
              <a:rPr lang="en-US" sz="1800" dirty="0" err="1"/>
              <a:t>nije</a:t>
            </a:r>
            <a:r>
              <a:rPr lang="en-US" sz="1800" dirty="0"/>
              <a:t> </a:t>
            </a:r>
            <a:r>
              <a:rPr lang="en-US" sz="1800" dirty="0" err="1"/>
              <a:t>objekat</a:t>
            </a:r>
            <a:r>
              <a:rPr lang="en-US" sz="1800" dirty="0"/>
              <a:t>.</a:t>
            </a:r>
          </a:p>
          <a:p>
            <a:pPr marL="514350" indent="-514350">
              <a:buAutoNum type="arabicPeriod"/>
            </a:pPr>
            <a:r>
              <a:rPr lang="en-US" sz="1800" dirty="0"/>
              <a:t>Number (let age = 23) (</a:t>
            </a:r>
            <a:r>
              <a:rPr lang="en-US" sz="1800" dirty="0" err="1"/>
              <a:t>nema</a:t>
            </a:r>
            <a:r>
              <a:rPr lang="en-US" sz="1800" dirty="0"/>
              <a:t> int/decimal </a:t>
            </a:r>
            <a:r>
              <a:rPr lang="en-US" sz="1800" dirty="0" err="1"/>
              <a:t>itd</a:t>
            </a:r>
            <a:r>
              <a:rPr lang="en-US" sz="1800" dirty="0"/>
              <a:t>. </a:t>
            </a:r>
            <a:r>
              <a:rPr lang="en-US" sz="1800" b="1" dirty="0"/>
              <a:t>Svi</a:t>
            </a:r>
            <a:r>
              <a:rPr lang="sr-Latn-RS" sz="1800" b="1" dirty="0"/>
              <a:t> brojevi</a:t>
            </a:r>
            <a:r>
              <a:rPr lang="en-US" sz="1800" b="1" dirty="0"/>
              <a:t> </a:t>
            </a:r>
            <a:r>
              <a:rPr lang="en-US" sz="1800" b="1" dirty="0" err="1"/>
              <a:t>su</a:t>
            </a:r>
            <a:r>
              <a:rPr lang="en-US" sz="1800" b="1" dirty="0"/>
              <a:t> decimal</a:t>
            </a:r>
            <a:r>
              <a:rPr lang="sr-Latn-RS" sz="1800" b="1" dirty="0"/>
              <a:t>.</a:t>
            </a:r>
            <a:r>
              <a:rPr lang="en-US" sz="1800" dirty="0"/>
              <a:t>)</a:t>
            </a:r>
          </a:p>
          <a:p>
            <a:pPr marL="514350" indent="-514350">
              <a:buAutoNum type="arabicPeriod"/>
            </a:pPr>
            <a:r>
              <a:rPr lang="en-US" sz="1800" dirty="0"/>
              <a:t>String</a:t>
            </a:r>
          </a:p>
          <a:p>
            <a:pPr marL="514350" indent="-514350">
              <a:buAutoNum type="arabicPeriod"/>
            </a:pPr>
            <a:r>
              <a:rPr lang="en-US" sz="1800" dirty="0"/>
              <a:t>Boolean</a:t>
            </a:r>
          </a:p>
          <a:p>
            <a:pPr marL="514350" indent="-514350">
              <a:buAutoNum type="arabicPeriod"/>
            </a:pPr>
            <a:r>
              <a:rPr lang="en-US" sz="1800" dirty="0"/>
              <a:t>Undefined (</a:t>
            </a:r>
            <a:r>
              <a:rPr lang="en-US" sz="1800" dirty="0" err="1"/>
              <a:t>vrednost</a:t>
            </a:r>
            <a:r>
              <a:rPr lang="en-US" sz="1800" dirty="0"/>
              <a:t> ne </a:t>
            </a:r>
            <a:r>
              <a:rPr lang="en-US" sz="1800" dirty="0" err="1"/>
              <a:t>postoji</a:t>
            </a:r>
            <a:r>
              <a:rPr lang="en-US" sz="1800" dirty="0"/>
              <a:t> u </a:t>
            </a:r>
            <a:r>
              <a:rPr lang="en-US" sz="1800" dirty="0" err="1"/>
              <a:t>kompajleru</a:t>
            </a:r>
            <a:r>
              <a:rPr lang="en-US" sz="1800" dirty="0"/>
              <a:t>)</a:t>
            </a:r>
            <a:endParaRPr lang="sr-Latn-RS" sz="1800" dirty="0"/>
          </a:p>
          <a:p>
            <a:pPr marL="514350" indent="-514350">
              <a:buAutoNum type="arabicPeriod"/>
            </a:pPr>
            <a:r>
              <a:rPr lang="en-US" sz="1800" dirty="0"/>
              <a:t>Null (</a:t>
            </a:r>
            <a:r>
              <a:rPr lang="en-US" sz="1800" dirty="0" err="1"/>
              <a:t>namerno</a:t>
            </a:r>
            <a:r>
              <a:rPr lang="en-US" sz="1800" dirty="0"/>
              <a:t> </a:t>
            </a:r>
            <a:r>
              <a:rPr lang="en-US" sz="1800" dirty="0" err="1"/>
              <a:t>odsustvo</a:t>
            </a:r>
            <a:r>
              <a:rPr lang="en-US" sz="1800" dirty="0"/>
              <a:t> </a:t>
            </a:r>
            <a:r>
              <a:rPr lang="en-US" sz="1800" dirty="0" err="1"/>
              <a:t>vrednosti</a:t>
            </a:r>
            <a:r>
              <a:rPr lang="en-US" sz="1800" dirty="0"/>
              <a:t>)</a:t>
            </a:r>
            <a:endParaRPr lang="sr-Latn-RS" sz="1800" dirty="0"/>
          </a:p>
          <a:p>
            <a:pPr marL="514350" indent="-514350">
              <a:buAutoNum type="arabicPeriod"/>
            </a:pPr>
            <a:r>
              <a:rPr lang="sr-Latn-RS" sz="1800" dirty="0" err="1"/>
              <a:t>Symbol</a:t>
            </a:r>
            <a:r>
              <a:rPr lang="sr-Latn-RS" sz="1800" dirty="0"/>
              <a:t> (ES2015) </a:t>
            </a:r>
            <a:r>
              <a:rPr lang="en-US" sz="1800" dirty="0"/>
              <a:t>– unique value that cannot be changed – </a:t>
            </a:r>
            <a:r>
              <a:rPr lang="sr-Latn-RS" sz="1800" dirty="0"/>
              <a:t> radimo </a:t>
            </a:r>
            <a:r>
              <a:rPr lang="en-US" sz="1800" dirty="0" err="1"/>
              <a:t>kasnije</a:t>
            </a:r>
            <a:endParaRPr lang="en-US" sz="1800" dirty="0"/>
          </a:p>
          <a:p>
            <a:pPr marL="514350" indent="-514350">
              <a:buAutoNum type="arabicPeriod"/>
            </a:pPr>
            <a:r>
              <a:rPr lang="en-US" sz="1800" dirty="0" err="1"/>
              <a:t>BigInt</a:t>
            </a:r>
            <a:r>
              <a:rPr lang="en-US" sz="1800" dirty="0"/>
              <a:t> (ES2020)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8EB428-2C9C-2A74-6A03-4A36673FB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672403"/>
          </a:xfrm>
        </p:spPr>
        <p:txBody>
          <a:bodyPr>
            <a:normAutofit/>
          </a:bodyPr>
          <a:lstStyle/>
          <a:p>
            <a:r>
              <a:rPr lang="en-US" sz="2600" dirty="0" err="1"/>
              <a:t>Vrednosti</a:t>
            </a:r>
            <a:r>
              <a:rPr lang="en-US" sz="2600" dirty="0"/>
              <a:t> </a:t>
            </a:r>
            <a:r>
              <a:rPr lang="en-US" sz="2600" dirty="0" err="1"/>
              <a:t>i</a:t>
            </a:r>
            <a:r>
              <a:rPr lang="en-US" sz="2600" dirty="0"/>
              <a:t> </a:t>
            </a:r>
            <a:r>
              <a:rPr lang="en-US" sz="2600" dirty="0" err="1"/>
              <a:t>varijable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57986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B99D3-C5BF-F6EB-C558-5DDB78C1A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190307"/>
            <a:ext cx="9709404" cy="388088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let age = 30; </a:t>
            </a:r>
            <a:r>
              <a:rPr lang="sr-Latn-RS" dirty="0"/>
              <a:t>(možemo da menjamo vrednost varijable)</a:t>
            </a:r>
            <a:r>
              <a:rPr lang="en-US" dirty="0"/>
              <a:t> – </a:t>
            </a:r>
            <a:r>
              <a:rPr lang="en-US" b="1" dirty="0"/>
              <a:t>block scoped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age = 31;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const birth</a:t>
            </a:r>
            <a:r>
              <a:rPr lang="sr-Latn-RS" dirty="0">
                <a:latin typeface="Consolas" panose="020B0609020204030204" pitchFamily="49" charset="0"/>
              </a:rPr>
              <a:t>Y</a:t>
            </a:r>
            <a:r>
              <a:rPr lang="en-US" dirty="0">
                <a:latin typeface="Consolas" panose="020B0609020204030204" pitchFamily="49" charset="0"/>
              </a:rPr>
              <a:t>ear = 1991; </a:t>
            </a:r>
            <a:r>
              <a:rPr lang="en-US" dirty="0"/>
              <a:t>(</a:t>
            </a:r>
            <a:r>
              <a:rPr lang="sr-Latn-RS" dirty="0"/>
              <a:t>ne možemo da menjamo vrednost varijable</a:t>
            </a:r>
            <a:r>
              <a:rPr lang="en-US" dirty="0"/>
              <a:t>) - </a:t>
            </a:r>
            <a:r>
              <a:rPr lang="en-US" b="1" dirty="0"/>
              <a:t>block scoped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birthyear = 1990;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sr-Latn-RS" dirty="0"/>
              <a:t>var </a:t>
            </a:r>
            <a:r>
              <a:rPr lang="en-US" dirty="0"/>
              <a:t>– </a:t>
            </a:r>
            <a:r>
              <a:rPr lang="en-US" b="1" dirty="0" err="1"/>
              <a:t>nije</a:t>
            </a:r>
            <a:r>
              <a:rPr lang="en-US" b="1" dirty="0"/>
              <a:t> block scoped! </a:t>
            </a:r>
            <a:r>
              <a:rPr lang="en-US" dirty="0"/>
              <a:t>Vi</a:t>
            </a:r>
            <a:r>
              <a:rPr lang="sr-Latn-RS" dirty="0" err="1"/>
              <a:t>še</a:t>
            </a:r>
            <a:r>
              <a:rPr lang="sr-Latn-RS" dirty="0"/>
              <a:t> nije česta upotreba u praksi.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var job = ‘programmer’;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age = 30; </a:t>
            </a:r>
            <a:r>
              <a:rPr lang="en-US" dirty="0" err="1"/>
              <a:t>Varijabla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NEMA </a:t>
            </a:r>
            <a:r>
              <a:rPr lang="en-US" dirty="0" err="1"/>
              <a:t>ni</a:t>
            </a:r>
            <a:r>
              <a:rPr lang="en-US" dirty="0"/>
              <a:t> let </a:t>
            </a:r>
            <a:r>
              <a:rPr lang="en-US" dirty="0" err="1"/>
              <a:t>ni</a:t>
            </a:r>
            <a:r>
              <a:rPr lang="en-US" dirty="0"/>
              <a:t> const </a:t>
            </a:r>
            <a:r>
              <a:rPr lang="en-US" dirty="0" err="1"/>
              <a:t>ni</a:t>
            </a:r>
            <a:r>
              <a:rPr lang="en-US" dirty="0"/>
              <a:t> var </a:t>
            </a:r>
            <a:r>
              <a:rPr lang="en-US" dirty="0" err="1"/>
              <a:t>pripada</a:t>
            </a:r>
            <a:r>
              <a:rPr lang="en-US" dirty="0"/>
              <a:t> </a:t>
            </a:r>
            <a:r>
              <a:rPr lang="en-US" dirty="0" err="1"/>
              <a:t>globalnom</a:t>
            </a:r>
            <a:r>
              <a:rPr lang="en-US" dirty="0"/>
              <a:t> scope-u 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nije</a:t>
            </a:r>
            <a:r>
              <a:rPr lang="en-US" dirty="0"/>
              <a:t> je po</a:t>
            </a:r>
            <a:r>
              <a:rPr lang="sr-Latn-RS" dirty="0"/>
              <a:t>željno koristiti.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https://www.freecodecamp.org/news/var-let-and-const-whats-the-difference/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2BB2DB-F5D3-FC8F-D341-9CB99B6A2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672403"/>
          </a:xfrm>
        </p:spPr>
        <p:txBody>
          <a:bodyPr>
            <a:normAutofit/>
          </a:bodyPr>
          <a:lstStyle/>
          <a:p>
            <a:r>
              <a:rPr lang="en-US" sz="2600" dirty="0"/>
              <a:t>Let vs const vs var</a:t>
            </a:r>
          </a:p>
        </p:txBody>
      </p:sp>
    </p:spTree>
    <p:extLst>
      <p:ext uri="{BB962C8B-B14F-4D97-AF65-F5344CB8AC3E}">
        <p14:creationId xmlns:p14="http://schemas.microsoft.com/office/powerpoint/2010/main" val="920847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4A097-6819-5E87-645C-6B5EAF848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1956391"/>
            <a:ext cx="9144000" cy="4106951"/>
          </a:xfrm>
        </p:spPr>
        <p:txBody>
          <a:bodyPr>
            <a:normAutofit/>
          </a:bodyPr>
          <a:lstStyle/>
          <a:p>
            <a:r>
              <a:rPr lang="sr-Latn-RS" dirty="0"/>
              <a:t>Aritmetički ( </a:t>
            </a:r>
            <a:r>
              <a:rPr lang="en-US" dirty="0"/>
              <a:t>+, -, </a:t>
            </a:r>
            <a:r>
              <a:rPr lang="sr-Latn-RS" dirty="0"/>
              <a:t>*, </a:t>
            </a:r>
            <a:r>
              <a:rPr lang="en-US" dirty="0"/>
              <a:t>/, </a:t>
            </a:r>
            <a:r>
              <a:rPr lang="sr-Cyrl-RS" dirty="0"/>
              <a:t>** </a:t>
            </a:r>
            <a:r>
              <a:rPr lang="en-US" dirty="0" err="1"/>
              <a:t>itd</a:t>
            </a:r>
            <a:r>
              <a:rPr lang="en-US" dirty="0"/>
              <a:t>.</a:t>
            </a:r>
            <a:r>
              <a:rPr lang="sr-Cyrl-RS" dirty="0"/>
              <a:t>)</a:t>
            </a:r>
            <a:endParaRPr lang="sr-Latn-RS" dirty="0"/>
          </a:p>
          <a:p>
            <a:r>
              <a:rPr lang="sr-Latn-RS" dirty="0"/>
              <a:t>Operatori dodele </a:t>
            </a:r>
            <a:r>
              <a:rPr lang="en-US" dirty="0"/>
              <a:t>(=, +=, -= </a:t>
            </a:r>
            <a:r>
              <a:rPr lang="en-US" dirty="0" err="1"/>
              <a:t>itd</a:t>
            </a:r>
            <a:r>
              <a:rPr lang="en-US" dirty="0"/>
              <a:t>.)</a:t>
            </a:r>
            <a:endParaRPr lang="sr-Latn-RS" dirty="0"/>
          </a:p>
          <a:p>
            <a:r>
              <a:rPr lang="sr-Latn-RS" dirty="0"/>
              <a:t>Operatori za poređenje ( </a:t>
            </a:r>
            <a:r>
              <a:rPr lang="en-US" dirty="0"/>
              <a:t>==, ===, &gt;, &lt; </a:t>
            </a:r>
            <a:r>
              <a:rPr lang="en-US" dirty="0" err="1"/>
              <a:t>itd</a:t>
            </a:r>
            <a:r>
              <a:rPr lang="en-US" dirty="0"/>
              <a:t>.)</a:t>
            </a:r>
            <a:endParaRPr lang="sr-Latn-RS" dirty="0"/>
          </a:p>
          <a:p>
            <a:r>
              <a:rPr lang="sr-Latn-RS" dirty="0"/>
              <a:t>Operatori za proveru tipa</a:t>
            </a:r>
            <a:r>
              <a:rPr lang="en-US" dirty="0"/>
              <a:t> (</a:t>
            </a:r>
            <a:r>
              <a:rPr lang="en-US" dirty="0" err="1"/>
              <a:t>typeof</a:t>
            </a:r>
            <a:r>
              <a:rPr lang="en-US" dirty="0"/>
              <a:t>, </a:t>
            </a:r>
            <a:r>
              <a:rPr lang="en-US" dirty="0" err="1"/>
              <a:t>instanceof</a:t>
            </a:r>
            <a:r>
              <a:rPr lang="en-US" dirty="0"/>
              <a:t>)</a:t>
            </a:r>
            <a:endParaRPr lang="sr-Latn-RS" dirty="0"/>
          </a:p>
          <a:p>
            <a:r>
              <a:rPr lang="sr-Latn-RS" dirty="0" err="1"/>
              <a:t>Bitwise</a:t>
            </a:r>
            <a:r>
              <a:rPr lang="sr-Latn-RS" dirty="0"/>
              <a:t> operatori</a:t>
            </a:r>
          </a:p>
          <a:p>
            <a:r>
              <a:rPr lang="sr-Latn-RS" dirty="0"/>
              <a:t>Logički</a:t>
            </a:r>
            <a:r>
              <a:rPr lang="en-US" dirty="0"/>
              <a:t> ( &amp;&amp;, ||, ! </a:t>
            </a:r>
            <a:r>
              <a:rPr lang="en-US" dirty="0" err="1"/>
              <a:t>itd</a:t>
            </a:r>
            <a:r>
              <a:rPr lang="en-US" dirty="0"/>
              <a:t>.)</a:t>
            </a:r>
            <a:endParaRPr lang="sr-Latn-R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00426A-FFA0-7D96-456E-A4A5B504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283988"/>
            <a:ext cx="9144000" cy="672403"/>
          </a:xfrm>
        </p:spPr>
        <p:txBody>
          <a:bodyPr>
            <a:normAutofit/>
          </a:bodyPr>
          <a:lstStyle/>
          <a:p>
            <a:r>
              <a:rPr lang="sr-Latn-RS" sz="2600" dirty="0"/>
              <a:t>Operatori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82695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BB548-D557-2ADE-A1F3-AC10793FB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1818167"/>
            <a:ext cx="9144000" cy="4280881"/>
          </a:xfrm>
        </p:spPr>
        <p:txBody>
          <a:bodyPr/>
          <a:lstStyle/>
          <a:p>
            <a:pPr marL="0" indent="0">
              <a:buNone/>
            </a:pPr>
            <a:r>
              <a:rPr lang="sr-Latn-RS" dirty="0" err="1">
                <a:latin typeface="Consolas" panose="020B0609020204030204" pitchFamily="49" charset="0"/>
              </a:rPr>
              <a:t>const</a:t>
            </a:r>
            <a:r>
              <a:rPr lang="sr-Latn-RS" dirty="0">
                <a:latin typeface="Consolas" panose="020B0609020204030204" pitchFamily="49" charset="0"/>
              </a:rPr>
              <a:t> </a:t>
            </a:r>
            <a:r>
              <a:rPr lang="sr-Latn-RS" dirty="0" err="1"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 = ‘</a:t>
            </a:r>
            <a:r>
              <a:rPr lang="en-US" dirty="0" err="1">
                <a:latin typeface="Consolas" panose="020B0609020204030204" pitchFamily="49" charset="0"/>
              </a:rPr>
              <a:t>luka</a:t>
            </a:r>
            <a:r>
              <a:rPr lang="en-US" dirty="0">
                <a:latin typeface="Consolas" panose="020B0609020204030204" pitchFamily="49" charset="0"/>
              </a:rPr>
              <a:t>’;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const </a:t>
            </a:r>
            <a:r>
              <a:rPr lang="en-US" dirty="0" err="1">
                <a:latin typeface="Consolas" panose="020B0609020204030204" pitchFamily="49" charset="0"/>
              </a:rPr>
              <a:t>birthYear</a:t>
            </a:r>
            <a:r>
              <a:rPr lang="en-US" dirty="0">
                <a:latin typeface="Consolas" panose="020B0609020204030204" pitchFamily="49" charset="0"/>
              </a:rPr>
              <a:t> = 1998;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const year = 2022;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const job = ‘developer’;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const text = ‘I’m ${name}, a ${year – birthyear} years old ${job}’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59D1AF-901B-6901-EA6A-E386DFC2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694" y="1060831"/>
            <a:ext cx="9144000" cy="672403"/>
          </a:xfrm>
        </p:spPr>
        <p:txBody>
          <a:bodyPr>
            <a:normAutofit/>
          </a:bodyPr>
          <a:lstStyle/>
          <a:p>
            <a:r>
              <a:rPr lang="en-US" sz="2600" dirty="0"/>
              <a:t>String </a:t>
            </a:r>
            <a:r>
              <a:rPr lang="sr-Latn-RS" sz="2600" dirty="0"/>
              <a:t>šabloni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47222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FE55C2-3751-71D3-872C-37FFB192A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283988"/>
            <a:ext cx="9144000" cy="672403"/>
          </a:xfrm>
        </p:spPr>
        <p:txBody>
          <a:bodyPr>
            <a:normAutofit fontScale="90000"/>
          </a:bodyPr>
          <a:lstStyle/>
          <a:p>
            <a:r>
              <a:rPr lang="en-US" sz="2600" dirty="0"/>
              <a:t>IF ELSE</a:t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4BEF7-3F91-E6EE-9F9B-C17AEA2FF705}"/>
              </a:ext>
            </a:extLst>
          </p:cNvPr>
          <p:cNvSpPr txBox="1"/>
          <p:nvPr/>
        </p:nvSpPr>
        <p:spPr>
          <a:xfrm>
            <a:off x="1517904" y="2162965"/>
            <a:ext cx="7615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(time &lt;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greeting =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"Good morning"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(time &lt;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greeting =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"Good day"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greeting =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"Good evening"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8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3132B-B985-6547-283A-375EC41CB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073349"/>
            <a:ext cx="9144000" cy="282826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dirty="0"/>
              <a:t>Conversion: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const </a:t>
            </a:r>
            <a:r>
              <a:rPr lang="en-US" dirty="0" err="1">
                <a:latin typeface="Consolas" panose="020B0609020204030204" pitchFamily="49" charset="0"/>
              </a:rPr>
              <a:t>inputYear</a:t>
            </a:r>
            <a:r>
              <a:rPr lang="en-US" dirty="0">
                <a:latin typeface="Consolas" panose="020B0609020204030204" pitchFamily="49" charset="0"/>
              </a:rPr>
              <a:t> = 1991;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console.log(Number(</a:t>
            </a:r>
            <a:r>
              <a:rPr lang="en-US" dirty="0" err="1">
                <a:latin typeface="Consolas" panose="020B0609020204030204" pitchFamily="49" charset="0"/>
              </a:rPr>
              <a:t>inputYear</a:t>
            </a:r>
            <a:r>
              <a:rPr lang="en-US" dirty="0">
                <a:latin typeface="Consolas" panose="020B0609020204030204" pitchFamily="49" charset="0"/>
              </a:rPr>
              <a:t>), ‘</a:t>
            </a:r>
            <a:r>
              <a:rPr lang="en-US" dirty="0" err="1">
                <a:latin typeface="Consolas" panose="020B0609020204030204" pitchFamily="49" charset="0"/>
              </a:rPr>
              <a:t>inputYear</a:t>
            </a:r>
            <a:r>
              <a:rPr lang="en-US">
                <a:latin typeface="Consolas" panose="020B0609020204030204" pitchFamily="49" charset="0"/>
              </a:rPr>
              <a:t>’);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sz="2600" dirty="0"/>
              <a:t>oercion: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Console.log(String(23));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Console.log(‘I am’ + 23 + ‘ years old’)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71072A9-B055-E8E2-4DA9-6B4D15F8D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283988"/>
            <a:ext cx="9144000" cy="672403"/>
          </a:xfrm>
        </p:spPr>
        <p:txBody>
          <a:bodyPr>
            <a:normAutofit/>
          </a:bodyPr>
          <a:lstStyle/>
          <a:p>
            <a:r>
              <a:rPr lang="en-US" sz="2600" dirty="0"/>
              <a:t>Conversion vs coercion</a:t>
            </a:r>
          </a:p>
        </p:txBody>
      </p:sp>
    </p:spTree>
    <p:extLst>
      <p:ext uri="{BB962C8B-B14F-4D97-AF65-F5344CB8AC3E}">
        <p14:creationId xmlns:p14="http://schemas.microsoft.com/office/powerpoint/2010/main" val="3503863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BB943-D27F-27D7-7CCA-1858D5BD0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041071"/>
            <a:ext cx="9144000" cy="405797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Falsy</a:t>
            </a:r>
            <a:r>
              <a:rPr lang="en-US" dirty="0"/>
              <a:t>: 0, “, undefined, null, </a:t>
            </a:r>
            <a:r>
              <a:rPr lang="en-US" dirty="0" err="1"/>
              <a:t>NaN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Truthy: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ostalo</a:t>
            </a: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sr-Latn-RS" dirty="0" err="1">
                <a:latin typeface="Consolas" panose="020B0609020204030204" pitchFamily="49" charset="0"/>
              </a:rPr>
              <a:t>if</a:t>
            </a:r>
            <a:r>
              <a:rPr lang="sr-Latn-RS" dirty="0">
                <a:latin typeface="Consolas" panose="020B0609020204030204" pitchFamily="49" charset="0"/>
              </a:rPr>
              <a:t> (</a:t>
            </a:r>
            <a:r>
              <a:rPr lang="sr-Latn-RS" dirty="0" err="1">
                <a:latin typeface="Consolas" panose="020B0609020204030204" pitchFamily="49" charset="0"/>
              </a:rPr>
              <a:t>undefined</a:t>
            </a:r>
            <a:r>
              <a:rPr lang="sr-Latn-RS" dirty="0">
                <a:latin typeface="Consolas" panose="020B0609020204030204" pitchFamily="49" charset="0"/>
              </a:rPr>
              <a:t>) …</a:t>
            </a:r>
          </a:p>
          <a:p>
            <a:pPr marL="0" indent="0">
              <a:buNone/>
            </a:pPr>
            <a:r>
              <a:rPr lang="sr-Latn-RS" dirty="0" err="1">
                <a:latin typeface="Consolas" panose="020B0609020204030204" pitchFamily="49" charset="0"/>
              </a:rPr>
              <a:t>If</a:t>
            </a:r>
            <a:r>
              <a:rPr lang="sr-Latn-RS" dirty="0">
                <a:latin typeface="Consolas" panose="020B0609020204030204" pitchFamily="49" charset="0"/>
              </a:rPr>
              <a:t> (0) …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37775A-E639-3755-FB1D-104DD46C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283988"/>
            <a:ext cx="9144000" cy="672403"/>
          </a:xfrm>
        </p:spPr>
        <p:txBody>
          <a:bodyPr>
            <a:normAutofit/>
          </a:bodyPr>
          <a:lstStyle/>
          <a:p>
            <a:r>
              <a:rPr lang="en-US" sz="2600" dirty="0"/>
              <a:t>TRUTHY FALSY</a:t>
            </a:r>
          </a:p>
        </p:txBody>
      </p:sp>
    </p:spTree>
    <p:extLst>
      <p:ext uri="{BB962C8B-B14F-4D97-AF65-F5344CB8AC3E}">
        <p14:creationId xmlns:p14="http://schemas.microsoft.com/office/powerpoint/2010/main" val="2107433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15197-9522-50AE-ED93-2E5CAFA1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1839433"/>
            <a:ext cx="9144000" cy="237878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const age = 18;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(age === 18) </a:t>
            </a:r>
            <a:r>
              <a:rPr lang="en-US" dirty="0"/>
              <a:t>console.log (…) – </a:t>
            </a:r>
            <a:r>
              <a:rPr lang="en-US" dirty="0" err="1"/>
              <a:t>Striktno</a:t>
            </a:r>
            <a:r>
              <a:rPr lang="en-US" dirty="0"/>
              <a:t> pore</a:t>
            </a:r>
            <a:r>
              <a:rPr lang="sr-Latn-RS" dirty="0" err="1"/>
              <a:t>đenje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sr-Latn-RS" dirty="0" err="1">
                <a:latin typeface="Consolas" panose="020B0609020204030204" pitchFamily="49" charset="0"/>
              </a:rPr>
              <a:t>If</a:t>
            </a:r>
            <a:r>
              <a:rPr lang="sr-Latn-RS" dirty="0">
                <a:latin typeface="Consolas" panose="020B0609020204030204" pitchFamily="49" charset="0"/>
              </a:rPr>
              <a:t> (</a:t>
            </a:r>
            <a:r>
              <a:rPr lang="en-US" dirty="0">
                <a:latin typeface="Consolas" panose="020B0609020204030204" pitchFamily="49" charset="0"/>
              </a:rPr>
              <a:t>‘18’ == 18</a:t>
            </a:r>
            <a:r>
              <a:rPr lang="sr-Latn-RS" dirty="0"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/>
              <a:t>(C</a:t>
            </a:r>
            <a:r>
              <a:rPr lang="en-US" sz="2600"/>
              <a:t>oercion</a:t>
            </a:r>
            <a:r>
              <a:rPr lang="en-US"/>
              <a:t>)</a:t>
            </a:r>
            <a:r>
              <a:rPr lang="sr-Latn-RS" dirty="0"/>
              <a:t> </a:t>
            </a:r>
            <a:r>
              <a:rPr lang="en-US" dirty="0"/>
              <a:t>– </a:t>
            </a:r>
            <a:r>
              <a:rPr lang="en-US" dirty="0" err="1"/>
              <a:t>Relaksirano</a:t>
            </a:r>
            <a:r>
              <a:rPr lang="en-US" dirty="0"/>
              <a:t> pore</a:t>
            </a:r>
            <a:r>
              <a:rPr lang="sr-Latn-RS" dirty="0" err="1"/>
              <a:t>đenje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838C9C-47A0-99A4-D14E-2A85712C8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283988"/>
            <a:ext cx="9144000" cy="672403"/>
          </a:xfrm>
        </p:spPr>
        <p:txBody>
          <a:bodyPr>
            <a:normAutofit/>
          </a:bodyPr>
          <a:lstStyle/>
          <a:p>
            <a:r>
              <a:rPr lang="en-US" sz="2600" dirty="0"/>
              <a:t>== (loose) VS === (strict)</a:t>
            </a:r>
          </a:p>
        </p:txBody>
      </p:sp>
    </p:spTree>
    <p:extLst>
      <p:ext uri="{BB962C8B-B14F-4D97-AF65-F5344CB8AC3E}">
        <p14:creationId xmlns:p14="http://schemas.microsoft.com/office/powerpoint/2010/main" val="3574713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8F6AB-E2E7-DAD8-8E11-97E25D9F4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128158"/>
            <a:ext cx="9144000" cy="3970890"/>
          </a:xfrm>
        </p:spPr>
        <p:txBody>
          <a:bodyPr/>
          <a:lstStyle/>
          <a:p>
            <a:r>
              <a:rPr lang="en-US" dirty="0"/>
              <a:t>Expression – </a:t>
            </a:r>
            <a:r>
              <a:rPr lang="en-US" dirty="0" err="1"/>
              <a:t>proizvodi</a:t>
            </a:r>
            <a:r>
              <a:rPr lang="en-US" dirty="0"/>
              <a:t> value (</a:t>
            </a:r>
            <a:r>
              <a:rPr lang="en-US" dirty="0" err="1"/>
              <a:t>vrednost</a:t>
            </a:r>
            <a:r>
              <a:rPr lang="en-US" dirty="0"/>
              <a:t>)</a:t>
            </a:r>
            <a:endParaRPr lang="sr-Latn-RS" dirty="0"/>
          </a:p>
          <a:p>
            <a:pPr marL="0" indent="0">
              <a:buNone/>
            </a:pPr>
            <a:r>
              <a:rPr lang="sr-Latn-RS" dirty="0"/>
              <a:t>    npr. </a:t>
            </a:r>
            <a:r>
              <a:rPr lang="sr-Latn-RS" dirty="0">
                <a:latin typeface="Consolas" panose="020B0609020204030204" pitchFamily="49" charset="0"/>
              </a:rPr>
              <a:t>let x </a:t>
            </a:r>
            <a:r>
              <a:rPr lang="en-US" dirty="0">
                <a:latin typeface="Consolas" panose="020B0609020204030204" pitchFamily="49" charset="0"/>
              </a:rPr>
              <a:t>= ‘</a:t>
            </a:r>
            <a:r>
              <a:rPr lang="en-US" dirty="0" err="1">
                <a:latin typeface="Consolas" panose="020B0609020204030204" pitchFamily="49" charset="0"/>
              </a:rPr>
              <a:t>promenljiva</a:t>
            </a:r>
            <a:r>
              <a:rPr lang="en-US" dirty="0">
                <a:latin typeface="Consolas" panose="020B0609020204030204" pitchFamily="49" charset="0"/>
              </a:rPr>
              <a:t>’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Statements – </a:t>
            </a:r>
            <a:r>
              <a:rPr lang="en-US" dirty="0" err="1"/>
              <a:t>akcije</a:t>
            </a:r>
            <a:r>
              <a:rPr lang="en-US" dirty="0"/>
              <a:t> (if/else statement) – </a:t>
            </a:r>
            <a:r>
              <a:rPr lang="en-US" dirty="0" err="1"/>
              <a:t>izvodi</a:t>
            </a:r>
            <a:r>
              <a:rPr lang="en-US" dirty="0"/>
              <a:t> </a:t>
            </a:r>
            <a:r>
              <a:rPr lang="en-US" dirty="0" err="1"/>
              <a:t>neke</a:t>
            </a:r>
            <a:r>
              <a:rPr lang="en-US" dirty="0"/>
              <a:t> </a:t>
            </a:r>
            <a:r>
              <a:rPr lang="en-US" dirty="0" err="1"/>
              <a:t>akcije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npr</a:t>
            </a:r>
            <a:r>
              <a:rPr lang="en-US" dirty="0"/>
              <a:t>. </a:t>
            </a:r>
            <a:r>
              <a:rPr lang="en-US" dirty="0">
                <a:latin typeface="Consolas" panose="020B0609020204030204" pitchFamily="49" charset="0"/>
              </a:rPr>
              <a:t>if (x === 3) console.log(‘X je 3’)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336830-213A-CBE0-4E8C-9749D222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283988"/>
            <a:ext cx="9144000" cy="672403"/>
          </a:xfrm>
        </p:spPr>
        <p:txBody>
          <a:bodyPr>
            <a:normAutofit/>
          </a:bodyPr>
          <a:lstStyle/>
          <a:p>
            <a:r>
              <a:rPr lang="en-US" sz="2600" dirty="0"/>
              <a:t>Statement vs expression</a:t>
            </a:r>
          </a:p>
        </p:txBody>
      </p:sp>
    </p:spTree>
    <p:extLst>
      <p:ext uri="{BB962C8B-B14F-4D97-AF65-F5344CB8AC3E}">
        <p14:creationId xmlns:p14="http://schemas.microsoft.com/office/powerpoint/2010/main" val="2065558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AEF8600-7F37-D493-7890-2809A938D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283988"/>
            <a:ext cx="9144000" cy="672403"/>
          </a:xfrm>
        </p:spPr>
        <p:txBody>
          <a:bodyPr>
            <a:normAutofit/>
          </a:bodyPr>
          <a:lstStyle/>
          <a:p>
            <a:r>
              <a:rPr lang="en-US" sz="2600" dirty="0"/>
              <a:t>While/For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CE0293-D158-F77E-A7DD-03400FE31FC6}"/>
              </a:ext>
            </a:extLst>
          </p:cNvPr>
          <p:cNvSpPr txBox="1"/>
          <p:nvPr/>
        </p:nvSpPr>
        <p:spPr>
          <a:xfrm>
            <a:off x="1517904" y="212511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text +=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number is 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1129C5-CB65-8E5B-35BA-0D4C4CC4C09D}"/>
              </a:ext>
            </a:extLst>
          </p:cNvPr>
          <p:cNvSpPr txBox="1"/>
          <p:nvPr/>
        </p:nvSpPr>
        <p:spPr>
          <a:xfrm>
            <a:off x="1517904" y="404502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cars.length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text += cars[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33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6D0C6B44-D806-4190-F53C-DC794DC1F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43" y="910009"/>
            <a:ext cx="1972944" cy="1972944"/>
          </a:xfrm>
          <a:prstGeom prst="rect">
            <a:avLst/>
          </a:prstGeom>
        </p:spPr>
      </p:pic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C0AB0E88-E5EB-3554-5D1E-693D74055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50" y="2840981"/>
            <a:ext cx="1407142" cy="1219365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5667D8F5-D7C8-967A-9664-151F5108B5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150" y="3759901"/>
            <a:ext cx="1532601" cy="1532601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3014EA10-4B58-BAEC-10AB-A911A472DD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755" y="3858961"/>
            <a:ext cx="1532601" cy="1332696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DD915774-5654-DD2B-CEF2-CDDB5A3A65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596" y="1657869"/>
            <a:ext cx="1686508" cy="1686508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27145D86-CC5E-F9A4-9772-C6107A53C5C8}"/>
              </a:ext>
            </a:extLst>
          </p:cNvPr>
          <p:cNvSpPr/>
          <p:nvPr/>
        </p:nvSpPr>
        <p:spPr>
          <a:xfrm>
            <a:off x="2435241" y="2530928"/>
            <a:ext cx="3660759" cy="3276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272E54-B872-EAE4-5BCF-81608CCE25BF}"/>
              </a:ext>
            </a:extLst>
          </p:cNvPr>
          <p:cNvSpPr txBox="1"/>
          <p:nvPr/>
        </p:nvSpPr>
        <p:spPr>
          <a:xfrm>
            <a:off x="8484982" y="1011538"/>
            <a:ext cx="128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 err="1"/>
              <a:t>Back</a:t>
            </a:r>
            <a:endParaRPr lang="en-US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91F53C-E7AF-2DE9-2934-1BC43ADD75F2}"/>
              </a:ext>
            </a:extLst>
          </p:cNvPr>
          <p:cNvSpPr txBox="1"/>
          <p:nvPr/>
        </p:nvSpPr>
        <p:spPr>
          <a:xfrm>
            <a:off x="3623336" y="1795750"/>
            <a:ext cx="128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/>
              <a:t>Front</a:t>
            </a:r>
            <a:endParaRPr lang="en-US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5AF743-77C6-8A95-1674-39EEDE3EDC82}"/>
              </a:ext>
            </a:extLst>
          </p:cNvPr>
          <p:cNvSpPr txBox="1"/>
          <p:nvPr/>
        </p:nvSpPr>
        <p:spPr>
          <a:xfrm>
            <a:off x="6662057" y="3858961"/>
            <a:ext cx="4285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JavaScript</a:t>
            </a:r>
            <a:r>
              <a:rPr lang="en-US" sz="2400" dirty="0"/>
              <a:t> je </a:t>
            </a:r>
            <a:r>
              <a:rPr lang="en-US" sz="2400" dirty="0" err="1"/>
              <a:t>programski</a:t>
            </a:r>
            <a:r>
              <a:rPr lang="en-US" sz="2400" dirty="0"/>
              <a:t> </a:t>
            </a:r>
            <a:r>
              <a:rPr lang="en-US" sz="2400" dirty="0" err="1"/>
              <a:t>jezik</a:t>
            </a:r>
            <a:r>
              <a:rPr lang="en-US" sz="2400" dirty="0"/>
              <a:t> </a:t>
            </a:r>
            <a:r>
              <a:rPr lang="en-US" sz="2400" dirty="0" err="1"/>
              <a:t>visokog</a:t>
            </a:r>
            <a:r>
              <a:rPr lang="en-US" sz="2400" dirty="0"/>
              <a:t> </a:t>
            </a:r>
            <a:r>
              <a:rPr lang="en-US" sz="2400" dirty="0" err="1"/>
              <a:t>nivoa</a:t>
            </a:r>
            <a:r>
              <a:rPr lang="en-US" sz="2400" dirty="0"/>
              <a:t>, </a:t>
            </a:r>
            <a:r>
              <a:rPr lang="en-US" sz="2400" dirty="0" err="1"/>
              <a:t>objektno</a:t>
            </a:r>
            <a:r>
              <a:rPr lang="en-US" sz="2400" dirty="0"/>
              <a:t> </a:t>
            </a:r>
            <a:r>
              <a:rPr lang="en-US" sz="2400" dirty="0" err="1"/>
              <a:t>orijentisan</a:t>
            </a:r>
            <a:r>
              <a:rPr lang="en-US" sz="2400" dirty="0"/>
              <a:t>, koji </a:t>
            </a:r>
            <a:r>
              <a:rPr lang="en-US" sz="2400" dirty="0" err="1"/>
              <a:t>podr</a:t>
            </a:r>
            <a:r>
              <a:rPr lang="sr-Latn-RS" sz="2400" dirty="0" err="1"/>
              <a:t>žava</a:t>
            </a:r>
            <a:r>
              <a:rPr lang="sr-Latn-RS" sz="2400" dirty="0"/>
              <a:t> mnoštvo programskih paradigmi.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9836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5AF83-4872-E085-5643-23055F1D1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328" y="3015343"/>
            <a:ext cx="9709404" cy="3127248"/>
          </a:xfrm>
        </p:spPr>
        <p:txBody>
          <a:bodyPr/>
          <a:lstStyle/>
          <a:p>
            <a:r>
              <a:rPr lang="en-US" dirty="0"/>
              <a:t>Poma</a:t>
            </a:r>
            <a:r>
              <a:rPr lang="sr-Latn-RS" dirty="0" err="1"/>
              <a:t>že</a:t>
            </a:r>
            <a:r>
              <a:rPr lang="sr-Latn-RS" dirty="0"/>
              <a:t> da </a:t>
            </a:r>
            <a:r>
              <a:rPr lang="en-US" dirty="0" err="1"/>
              <a:t>lak</a:t>
            </a:r>
            <a:r>
              <a:rPr lang="sr-Latn-RS" dirty="0" err="1"/>
              <a:t>še</a:t>
            </a:r>
            <a:r>
              <a:rPr lang="sr-Latn-RS" dirty="0"/>
              <a:t> </a:t>
            </a:r>
            <a:r>
              <a:rPr lang="sr-Latn-RS"/>
              <a:t>uhvatimo greške.</a:t>
            </a:r>
            <a:endParaRPr lang="en-US" dirty="0"/>
          </a:p>
          <a:p>
            <a:r>
              <a:rPr lang="en-US" dirty="0"/>
              <a:t>‘use strict’;</a:t>
            </a:r>
          </a:p>
          <a:p>
            <a:r>
              <a:rPr lang="en-US" dirty="0"/>
              <a:t>Mora da se </a:t>
            </a:r>
            <a:r>
              <a:rPr lang="en-US" dirty="0" err="1"/>
              <a:t>stavi</a:t>
            </a:r>
            <a:r>
              <a:rPr lang="en-US" dirty="0"/>
              <a:t> pre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kakvog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en-US" dirty="0"/>
              <a:t> u </a:t>
            </a:r>
            <a:r>
              <a:rPr lang="en-US" dirty="0" err="1"/>
              <a:t>skripti</a:t>
            </a:r>
            <a:r>
              <a:rPr lang="en-US" dirty="0"/>
              <a:t> da bi </a:t>
            </a:r>
            <a:r>
              <a:rPr lang="en-US" dirty="0" err="1"/>
              <a:t>va</a:t>
            </a:r>
            <a:r>
              <a:rPr lang="sr-Latn-RS" dirty="0" err="1"/>
              <a:t>žio</a:t>
            </a:r>
            <a:endParaRPr lang="sr-Latn-R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BFD2BD0-8E1D-EBF7-66C3-0FBBA7264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283988"/>
            <a:ext cx="9144000" cy="672403"/>
          </a:xfrm>
        </p:spPr>
        <p:txBody>
          <a:bodyPr>
            <a:normAutofit/>
          </a:bodyPr>
          <a:lstStyle/>
          <a:p>
            <a:r>
              <a:rPr lang="en-US" sz="2600" dirty="0"/>
              <a:t>Strict mode</a:t>
            </a:r>
          </a:p>
        </p:txBody>
      </p:sp>
    </p:spTree>
    <p:extLst>
      <p:ext uri="{BB962C8B-B14F-4D97-AF65-F5344CB8AC3E}">
        <p14:creationId xmlns:p14="http://schemas.microsoft.com/office/powerpoint/2010/main" val="2770331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D3ED-02D5-533E-98ED-11CD8E77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746325"/>
          </a:xfrm>
        </p:spPr>
        <p:txBody>
          <a:bodyPr>
            <a:normAutofit/>
          </a:bodyPr>
          <a:lstStyle/>
          <a:p>
            <a:r>
              <a:rPr lang="en-US" sz="2600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8316-2A96-E9B6-1B27-E8EBA75EA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889" y="2520043"/>
            <a:ext cx="9144000" cy="3127248"/>
          </a:xfrm>
        </p:spPr>
        <p:txBody>
          <a:bodyPr>
            <a:normAutofit/>
          </a:bodyPr>
          <a:lstStyle/>
          <a:p>
            <a:r>
              <a:rPr lang="en-US" sz="2400" dirty="0"/>
              <a:t>[1] </a:t>
            </a:r>
            <a:r>
              <a:rPr lang="en-US" sz="2400" i="0" dirty="0">
                <a:solidFill>
                  <a:srgbClr val="24292F"/>
                </a:solidFill>
                <a:effectLst/>
              </a:rPr>
              <a:t>You Don't Know JS Yet (book series)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8039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73A9-FAEF-9215-90A8-62EC42D2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995" y="2756916"/>
            <a:ext cx="4872010" cy="1344168"/>
          </a:xfrm>
        </p:spPr>
        <p:txBody>
          <a:bodyPr/>
          <a:lstStyle/>
          <a:p>
            <a:r>
              <a:rPr lang="sr-Latn-RS" dirty="0"/>
              <a:t>HVALA NA PAŽNJI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86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82787-5D2A-99C3-9E39-4B7B44C20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476" y="1109204"/>
            <a:ext cx="9144000" cy="4908201"/>
          </a:xfrm>
        </p:spPr>
        <p:txBody>
          <a:bodyPr>
            <a:normAutofit/>
          </a:bodyPr>
          <a:lstStyle/>
          <a:p>
            <a:r>
              <a:rPr lang="en-US" sz="2400" dirty="0" err="1"/>
              <a:t>Jezik</a:t>
            </a:r>
            <a:r>
              <a:rPr lang="en-US" sz="2400" dirty="0"/>
              <a:t> </a:t>
            </a:r>
            <a:r>
              <a:rPr lang="en-US" sz="2400" dirty="0" err="1"/>
              <a:t>visokog</a:t>
            </a:r>
            <a:r>
              <a:rPr lang="en-US" sz="2400" dirty="0"/>
              <a:t> </a:t>
            </a:r>
            <a:r>
              <a:rPr lang="en-US" sz="2400" dirty="0" err="1"/>
              <a:t>nivoa</a:t>
            </a:r>
            <a:endParaRPr lang="en-US" sz="2400" dirty="0"/>
          </a:p>
          <a:p>
            <a:r>
              <a:rPr lang="en-US" sz="2400" dirty="0" err="1"/>
              <a:t>Poseduje</a:t>
            </a:r>
            <a:r>
              <a:rPr lang="en-US" sz="2400" dirty="0"/>
              <a:t> garbage collector</a:t>
            </a:r>
          </a:p>
          <a:p>
            <a:r>
              <a:rPr lang="en-US" sz="2400" dirty="0" err="1"/>
              <a:t>Interpretiran</a:t>
            </a:r>
            <a:r>
              <a:rPr lang="en-US" sz="2400" dirty="0"/>
              <a:t> (just-in-time compiled)</a:t>
            </a:r>
          </a:p>
          <a:p>
            <a:r>
              <a:rPr lang="en-US" sz="2400" dirty="0" err="1"/>
              <a:t>Podr</a:t>
            </a:r>
            <a:r>
              <a:rPr lang="sr-Latn-RS" sz="2400" dirty="0" err="1"/>
              <a:t>žava</a:t>
            </a:r>
            <a:r>
              <a:rPr lang="sr-Latn-RS" sz="2400" dirty="0"/>
              <a:t> više</a:t>
            </a:r>
            <a:r>
              <a:rPr lang="en-US" sz="2400" dirty="0"/>
              <a:t> </a:t>
            </a:r>
            <a:r>
              <a:rPr lang="en-US" sz="2400" dirty="0" err="1"/>
              <a:t>programskih</a:t>
            </a:r>
            <a:r>
              <a:rPr lang="sr-Latn-RS" sz="2400" dirty="0"/>
              <a:t> paradigmi</a:t>
            </a:r>
          </a:p>
          <a:p>
            <a:r>
              <a:rPr lang="sr-Latn-RS" sz="2400" dirty="0" err="1"/>
              <a:t>Prototype</a:t>
            </a:r>
            <a:r>
              <a:rPr lang="en-US" sz="2400" dirty="0"/>
              <a:t>-based, object-oriented</a:t>
            </a:r>
          </a:p>
          <a:p>
            <a:r>
              <a:rPr lang="en-US" sz="2400" dirty="0"/>
              <a:t>First-class </a:t>
            </a:r>
            <a:r>
              <a:rPr lang="en-US" sz="2400" dirty="0" err="1"/>
              <a:t>funkcije</a:t>
            </a:r>
            <a:endParaRPr lang="en-US" sz="2400" dirty="0"/>
          </a:p>
          <a:p>
            <a:r>
              <a:rPr lang="en-US" sz="2400" dirty="0" err="1"/>
              <a:t>Dinami</a:t>
            </a:r>
            <a:r>
              <a:rPr lang="sr-Latn-RS" sz="2400" dirty="0" err="1"/>
              <a:t>čki</a:t>
            </a:r>
            <a:r>
              <a:rPr lang="en-US" sz="2400" dirty="0"/>
              <a:t> </a:t>
            </a:r>
            <a:r>
              <a:rPr lang="en-US" sz="2400" dirty="0" err="1"/>
              <a:t>jezik</a:t>
            </a:r>
            <a:endParaRPr lang="sr-Latn-RS" sz="2400" dirty="0"/>
          </a:p>
          <a:p>
            <a:r>
              <a:rPr lang="sr-Latn-RS" sz="2400" dirty="0"/>
              <a:t>Single</a:t>
            </a:r>
            <a:r>
              <a:rPr lang="en-US" sz="2400" dirty="0"/>
              <a:t>-threaded, Non-blocking event loop</a:t>
            </a:r>
          </a:p>
        </p:txBody>
      </p:sp>
    </p:spTree>
    <p:extLst>
      <p:ext uri="{BB962C8B-B14F-4D97-AF65-F5344CB8AC3E}">
        <p14:creationId xmlns:p14="http://schemas.microsoft.com/office/powerpoint/2010/main" val="1465911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614F1-895B-26E4-49C2-852931B9A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186" y="1213757"/>
            <a:ext cx="9393718" cy="488529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JS je </a:t>
            </a:r>
            <a:r>
              <a:rPr lang="en-US" b="1" dirty="0" err="1"/>
              <a:t>Jezik</a:t>
            </a:r>
            <a:r>
              <a:rPr lang="en-US" b="1" dirty="0"/>
              <a:t> </a:t>
            </a:r>
            <a:r>
              <a:rPr lang="en-US" b="1" dirty="0" err="1"/>
              <a:t>visokog</a:t>
            </a:r>
            <a:r>
              <a:rPr lang="en-US" b="1" dirty="0"/>
              <a:t> </a:t>
            </a:r>
            <a:r>
              <a:rPr lang="en-US" b="1" dirty="0" err="1"/>
              <a:t>nivoa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F76E96-0C76-F1FA-A496-968E6D611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292" y="1809292"/>
            <a:ext cx="1938529" cy="2229308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35FF4A0-FAE8-9D81-55CC-8A19D2AF6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486" y="1199692"/>
            <a:ext cx="2034350" cy="22293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FC68E3-7406-D836-DF0C-F89AC09ECA2E}"/>
              </a:ext>
            </a:extLst>
          </p:cNvPr>
          <p:cNvSpPr txBox="1"/>
          <p:nvPr/>
        </p:nvSpPr>
        <p:spPr>
          <a:xfrm>
            <a:off x="2210044" y="4038600"/>
            <a:ext cx="2139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Programer</a:t>
            </a:r>
            <a:r>
              <a:rPr lang="en-US" dirty="0"/>
              <a:t> mora da </a:t>
            </a:r>
            <a:r>
              <a:rPr lang="en-US" dirty="0" err="1"/>
              <a:t>vodi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sr-Latn-RS" dirty="0"/>
              <a:t>čuna o resursima!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B68AF3-1B0F-36E5-D1B9-E60DBEB95787}"/>
              </a:ext>
            </a:extLst>
          </p:cNvPr>
          <p:cNvSpPr txBox="1"/>
          <p:nvPr/>
        </p:nvSpPr>
        <p:spPr>
          <a:xfrm>
            <a:off x="6629861" y="3532414"/>
            <a:ext cx="3832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Programer ne mora da vodi računa o resursima (npr. </a:t>
            </a:r>
            <a:r>
              <a:rPr lang="sr-Latn-RS" dirty="0" err="1"/>
              <a:t>garbage</a:t>
            </a:r>
            <a:r>
              <a:rPr lang="sr-Latn-RS" dirty="0"/>
              <a:t> </a:t>
            </a:r>
            <a:r>
              <a:rPr lang="sr-Latn-RS" dirty="0" err="1"/>
              <a:t>collector</a:t>
            </a:r>
            <a:r>
              <a:rPr lang="sr-Latn-RS" dirty="0"/>
              <a:t>).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8F323B6-6D0C-03BE-2B7E-15674F57C733}"/>
              </a:ext>
            </a:extLst>
          </p:cNvPr>
          <p:cNvSpPr txBox="1">
            <a:spLocks/>
          </p:cNvSpPr>
          <p:nvPr/>
        </p:nvSpPr>
        <p:spPr>
          <a:xfrm>
            <a:off x="1393045" y="5400538"/>
            <a:ext cx="9144000" cy="128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40080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8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86968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b="1" dirty="0" err="1"/>
              <a:t>Garbage</a:t>
            </a:r>
            <a:r>
              <a:rPr lang="sr-Latn-RS" b="1" dirty="0"/>
              <a:t> </a:t>
            </a:r>
            <a:r>
              <a:rPr lang="sr-Latn-RS" b="1" dirty="0" err="1"/>
              <a:t>collector</a:t>
            </a:r>
            <a:endParaRPr lang="sr-Latn-RS" b="1" dirty="0"/>
          </a:p>
          <a:p>
            <a:pPr marL="0" indent="0">
              <a:buFont typeface="Avenir Next LT Pro" panose="020B0504020202020204" pitchFamily="34" charset="0"/>
              <a:buNone/>
            </a:pPr>
            <a:r>
              <a:rPr lang="sr-Latn-RS" sz="2400" dirty="0"/>
              <a:t>Sa vremena na vreme čisti memoriju od nepotrebnih stvari.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607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769701-3037-981D-234E-E38050517BA2}"/>
              </a:ext>
            </a:extLst>
          </p:cNvPr>
          <p:cNvSpPr txBox="1">
            <a:spLocks/>
          </p:cNvSpPr>
          <p:nvPr/>
        </p:nvSpPr>
        <p:spPr>
          <a:xfrm>
            <a:off x="971551" y="1224643"/>
            <a:ext cx="10171370" cy="302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40080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8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86968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b="1" dirty="0" err="1"/>
              <a:t>JavaScript</a:t>
            </a:r>
            <a:r>
              <a:rPr lang="sr-Latn-RS" b="1" dirty="0"/>
              <a:t> </a:t>
            </a:r>
            <a:r>
              <a:rPr lang="en-US" b="1" dirty="0" err="1"/>
              <a:t>nije</a:t>
            </a:r>
            <a:r>
              <a:rPr lang="en-US" b="1" dirty="0"/>
              <a:t> </a:t>
            </a:r>
            <a:r>
              <a:rPr lang="en-US" b="1" dirty="0" err="1"/>
              <a:t>potpuno</a:t>
            </a:r>
            <a:r>
              <a:rPr lang="en-US" b="1" dirty="0"/>
              <a:t> </a:t>
            </a:r>
            <a:r>
              <a:rPr lang="en-US" b="1" dirty="0" err="1"/>
              <a:t>interpretiran</a:t>
            </a:r>
            <a:r>
              <a:rPr lang="en-US" b="1" dirty="0"/>
              <a:t> </a:t>
            </a:r>
            <a:r>
              <a:rPr lang="en-US" b="1" dirty="0" err="1"/>
              <a:t>jezik</a:t>
            </a:r>
            <a:r>
              <a:rPr lang="en-US" b="1" dirty="0"/>
              <a:t>!</a:t>
            </a:r>
          </a:p>
          <a:p>
            <a:pPr marL="0" indent="0">
              <a:buNone/>
            </a:pPr>
            <a:r>
              <a:rPr lang="en-US" sz="2400" dirty="0" err="1"/>
              <a:t>Kako</a:t>
            </a:r>
            <a:r>
              <a:rPr lang="en-US" sz="2400" dirty="0"/>
              <a:t> bi se JavaScript </a:t>
            </a:r>
            <a:r>
              <a:rPr lang="en-US" sz="2400" dirty="0" err="1"/>
              <a:t>kod</a:t>
            </a:r>
            <a:r>
              <a:rPr lang="en-US" sz="2400" dirty="0"/>
              <a:t> </a:t>
            </a:r>
            <a:r>
              <a:rPr lang="en-US" sz="2400" dirty="0" err="1"/>
              <a:t>izvr</a:t>
            </a:r>
            <a:r>
              <a:rPr lang="sr-Latn-RS" sz="2400" dirty="0" err="1"/>
              <a:t>šavao</a:t>
            </a:r>
            <a:r>
              <a:rPr lang="sr-Latn-RS" sz="2400" dirty="0"/>
              <a:t> u okviru </a:t>
            </a:r>
            <a:r>
              <a:rPr lang="sr-Latn-RS" sz="2400" dirty="0" err="1"/>
              <a:t>browser</a:t>
            </a:r>
            <a:r>
              <a:rPr lang="en-US" sz="2400" dirty="0"/>
              <a:t>-a </a:t>
            </a:r>
            <a:r>
              <a:rPr lang="en-US" sz="2400" dirty="0" err="1"/>
              <a:t>koristi</a:t>
            </a:r>
            <a:r>
              <a:rPr lang="en-US" sz="2400" dirty="0"/>
              <a:t> se </a:t>
            </a:r>
            <a:r>
              <a:rPr lang="en-US" sz="2400" b="1" dirty="0"/>
              <a:t>JS Engine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JS Engine – program koji </a:t>
            </a:r>
            <a:r>
              <a:rPr lang="en-US" sz="2400" dirty="0" err="1"/>
              <a:t>izvr</a:t>
            </a:r>
            <a:r>
              <a:rPr lang="sr-Latn-RS" sz="2400" dirty="0"/>
              <a:t>šava </a:t>
            </a:r>
            <a:r>
              <a:rPr lang="sr-Latn-RS" sz="2400" dirty="0" err="1"/>
              <a:t>JavaScript</a:t>
            </a:r>
            <a:r>
              <a:rPr lang="sr-Latn-RS" sz="2400" dirty="0"/>
              <a:t> kod.</a:t>
            </a:r>
          </a:p>
          <a:p>
            <a:pPr marL="0" indent="0">
              <a:buNone/>
            </a:pPr>
            <a:r>
              <a:rPr lang="sr-Latn-RS" sz="2400" dirty="0"/>
              <a:t>Primer</a:t>
            </a:r>
            <a:r>
              <a:rPr lang="en-US" sz="2400" dirty="0"/>
              <a:t>: </a:t>
            </a:r>
            <a:r>
              <a:rPr lang="en-US" sz="2400" b="1" dirty="0"/>
              <a:t>Google-</a:t>
            </a:r>
            <a:r>
              <a:rPr lang="en-US" sz="2400" b="1" dirty="0" err="1"/>
              <a:t>ov</a:t>
            </a:r>
            <a:r>
              <a:rPr lang="en-US" sz="2400" b="1" dirty="0"/>
              <a:t> V8 JS Engine</a:t>
            </a:r>
            <a:r>
              <a:rPr lang="sr-Latn-RS" sz="2400" b="1" dirty="0"/>
              <a:t> </a:t>
            </a:r>
            <a:r>
              <a:rPr lang="sr-Latn-RS" sz="2400" dirty="0"/>
              <a:t>se nalazi u okviru Google </a:t>
            </a:r>
            <a:r>
              <a:rPr lang="sr-Latn-RS" sz="2400" dirty="0" err="1"/>
              <a:t>Chrome</a:t>
            </a:r>
            <a:r>
              <a:rPr lang="en-US" sz="2400" dirty="0"/>
              <a:t>-a </a:t>
            </a:r>
            <a:r>
              <a:rPr lang="en-US" sz="2400" dirty="0" err="1"/>
              <a:t>ali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tako</a:t>
            </a:r>
            <a:r>
              <a:rPr lang="sr-Latn-RS" sz="2400" dirty="0" err="1"/>
              <a:t>đe</a:t>
            </a:r>
            <a:r>
              <a:rPr lang="sr-Latn-RS" sz="2400" dirty="0"/>
              <a:t> u okviru </a:t>
            </a:r>
            <a:r>
              <a:rPr lang="en-US" sz="2400" dirty="0"/>
              <a:t>N</a:t>
            </a:r>
            <a:r>
              <a:rPr lang="sr-Latn-RS" sz="2400" dirty="0"/>
              <a:t>ode.js</a:t>
            </a:r>
            <a:r>
              <a:rPr lang="en-US" sz="2400" dirty="0"/>
              <a:t>-a.</a:t>
            </a:r>
            <a:endParaRPr lang="sr-Latn-RS" sz="2400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b="1" dirty="0"/>
          </a:p>
          <a:p>
            <a:pPr marL="0" indent="0">
              <a:buFont typeface="Avenir Next LT Pro" panose="020B05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47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056116-55A0-1F76-80E2-09C2F444ABBD}"/>
              </a:ext>
            </a:extLst>
          </p:cNvPr>
          <p:cNvSpPr/>
          <p:nvPr/>
        </p:nvSpPr>
        <p:spPr>
          <a:xfrm>
            <a:off x="1329451" y="2116765"/>
            <a:ext cx="2200939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Izvorni</a:t>
            </a:r>
            <a:r>
              <a:rPr lang="en-US" dirty="0"/>
              <a:t> </a:t>
            </a:r>
            <a:r>
              <a:rPr lang="en-US" dirty="0" err="1"/>
              <a:t>kod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F2DEEF-B01E-EFD0-42A7-E42DA0190978}"/>
              </a:ext>
            </a:extLst>
          </p:cNvPr>
          <p:cNvSpPr/>
          <p:nvPr/>
        </p:nvSpPr>
        <p:spPr>
          <a:xfrm>
            <a:off x="4618455" y="2116765"/>
            <a:ext cx="2200939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</a:t>
            </a:r>
            <a:r>
              <a:rPr lang="sr-Latn-RS" dirty="0"/>
              <a:t>šinski kod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42AF73-2DD5-938C-FBC0-7F73E76EF7CF}"/>
              </a:ext>
            </a:extLst>
          </p:cNvPr>
          <p:cNvSpPr/>
          <p:nvPr/>
        </p:nvSpPr>
        <p:spPr>
          <a:xfrm>
            <a:off x="7907459" y="2116765"/>
            <a:ext cx="2200939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Pokretanje programa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D89B13-F338-445A-6BEA-B61A6094A4E4}"/>
              </a:ext>
            </a:extLst>
          </p:cNvPr>
          <p:cNvCxnSpPr>
            <a:cxnSpLocks/>
          </p:cNvCxnSpPr>
          <p:nvPr/>
        </p:nvCxnSpPr>
        <p:spPr>
          <a:xfrm>
            <a:off x="3530390" y="2483588"/>
            <a:ext cx="10880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7AD39B-64E4-8469-1DAA-1A56D66892E5}"/>
              </a:ext>
            </a:extLst>
          </p:cNvPr>
          <p:cNvCxnSpPr>
            <a:cxnSpLocks/>
          </p:cNvCxnSpPr>
          <p:nvPr/>
        </p:nvCxnSpPr>
        <p:spPr>
          <a:xfrm>
            <a:off x="6819394" y="2483588"/>
            <a:ext cx="10880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9A63B0-5110-2F67-5BF9-C94A55B2470C}"/>
              </a:ext>
            </a:extLst>
          </p:cNvPr>
          <p:cNvSpPr txBox="1"/>
          <p:nvPr/>
        </p:nvSpPr>
        <p:spPr>
          <a:xfrm>
            <a:off x="3530390" y="2785361"/>
            <a:ext cx="192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Kompajliranje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86E3E-CF51-BE4E-6E0B-66C9F02EF8A1}"/>
              </a:ext>
            </a:extLst>
          </p:cNvPr>
          <p:cNvSpPr txBox="1"/>
          <p:nvPr/>
        </p:nvSpPr>
        <p:spPr>
          <a:xfrm>
            <a:off x="6819394" y="2807881"/>
            <a:ext cx="192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Izvr</a:t>
            </a:r>
            <a:r>
              <a:rPr lang="sr-Latn-RS" dirty="0" err="1"/>
              <a:t>šavanje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C4F223-724F-7B48-68FE-7B9BC4A1D188}"/>
              </a:ext>
            </a:extLst>
          </p:cNvPr>
          <p:cNvSpPr/>
          <p:nvPr/>
        </p:nvSpPr>
        <p:spPr>
          <a:xfrm>
            <a:off x="1289303" y="3733073"/>
            <a:ext cx="2200939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Izvorni kod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62BDF4-72EF-CE40-CA26-056C711755A8}"/>
              </a:ext>
            </a:extLst>
          </p:cNvPr>
          <p:cNvSpPr/>
          <p:nvPr/>
        </p:nvSpPr>
        <p:spPr>
          <a:xfrm>
            <a:off x="7907459" y="3667980"/>
            <a:ext cx="2200939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Pokretanje programa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B19A64-FA87-DF9D-44B2-95DB64B5F61D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530390" y="4013538"/>
            <a:ext cx="4377069" cy="21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BE1108-2574-C905-88A4-B153FAA227AE}"/>
              </a:ext>
            </a:extLst>
          </p:cNvPr>
          <p:cNvSpPr txBox="1"/>
          <p:nvPr/>
        </p:nvSpPr>
        <p:spPr>
          <a:xfrm>
            <a:off x="4356247" y="4254543"/>
            <a:ext cx="300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Izvršavanje liniju po liniju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755A2A-7602-C1B8-F841-37C4EF006151}"/>
              </a:ext>
            </a:extLst>
          </p:cNvPr>
          <p:cNvSpPr txBox="1"/>
          <p:nvPr/>
        </p:nvSpPr>
        <p:spPr>
          <a:xfrm>
            <a:off x="1349068" y="5195421"/>
            <a:ext cx="9048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Radi</a:t>
            </a:r>
            <a:r>
              <a:rPr lang="en-US" sz="2400" dirty="0"/>
              <a:t> </a:t>
            </a:r>
            <a:r>
              <a:rPr lang="en-US" sz="2400" dirty="0" err="1"/>
              <a:t>postizanja</a:t>
            </a:r>
            <a:r>
              <a:rPr lang="en-US" sz="2400" dirty="0"/>
              <a:t> </a:t>
            </a:r>
            <a:r>
              <a:rPr lang="en-US" sz="2400" dirty="0" err="1"/>
              <a:t>boljih</a:t>
            </a:r>
            <a:r>
              <a:rPr lang="en-US" sz="2400" dirty="0"/>
              <a:t> </a:t>
            </a:r>
            <a:r>
              <a:rPr lang="en-US" sz="2400" dirty="0" err="1"/>
              <a:t>performansi</a:t>
            </a:r>
            <a:r>
              <a:rPr lang="en-US" sz="2400" dirty="0"/>
              <a:t> JavaScript </a:t>
            </a:r>
            <a:r>
              <a:rPr lang="en-US" sz="2400" dirty="0" err="1"/>
              <a:t>danas</a:t>
            </a:r>
            <a:r>
              <a:rPr lang="en-US" sz="2400" dirty="0"/>
              <a:t> </a:t>
            </a:r>
            <a:r>
              <a:rPr lang="en-US" sz="2400" dirty="0" err="1"/>
              <a:t>koristi</a:t>
            </a:r>
            <a:r>
              <a:rPr lang="en-US" sz="2400" dirty="0"/>
              <a:t> </a:t>
            </a:r>
            <a:r>
              <a:rPr lang="en-US" sz="2400" dirty="0" err="1"/>
              <a:t>kombinaciju</a:t>
            </a:r>
            <a:r>
              <a:rPr lang="en-US" sz="2400" dirty="0"/>
              <a:t> </a:t>
            </a:r>
            <a:r>
              <a:rPr lang="en-US" sz="2400" dirty="0" err="1"/>
              <a:t>interpretiranja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kompajliranja</a:t>
            </a:r>
            <a:r>
              <a:rPr lang="en-US" sz="2400" dirty="0"/>
              <a:t> – </a:t>
            </a:r>
            <a:r>
              <a:rPr lang="en-US" sz="2400" b="1" dirty="0"/>
              <a:t>JUST IN TIME COMPILATION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C78B4ABE-CAC8-EFDC-CD55-63F808109DF2}"/>
              </a:ext>
            </a:extLst>
          </p:cNvPr>
          <p:cNvSpPr txBox="1">
            <a:spLocks/>
          </p:cNvSpPr>
          <p:nvPr/>
        </p:nvSpPr>
        <p:spPr>
          <a:xfrm>
            <a:off x="1188241" y="1064902"/>
            <a:ext cx="9815517" cy="54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40080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8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86968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Kompajliranje</a:t>
            </a:r>
            <a:r>
              <a:rPr lang="en-US" b="1" dirty="0"/>
              <a:t> VS </a:t>
            </a:r>
            <a:r>
              <a:rPr lang="en-US" b="1" dirty="0" err="1"/>
              <a:t>Interpretiranje</a:t>
            </a: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b="1" dirty="0"/>
          </a:p>
          <a:p>
            <a:pPr marL="0" indent="0">
              <a:buFont typeface="Avenir Next LT Pro" panose="020B05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7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A0E3B2-A71A-E593-F565-47629B53EB37}"/>
              </a:ext>
            </a:extLst>
          </p:cNvPr>
          <p:cNvSpPr/>
          <p:nvPr/>
        </p:nvSpPr>
        <p:spPr>
          <a:xfrm>
            <a:off x="1170215" y="3271156"/>
            <a:ext cx="7462156" cy="332014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06EFDFD-C0CE-4EB3-4D24-3E7713E2A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242" y="1099749"/>
            <a:ext cx="2660431" cy="149649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16929E-BCBC-CB85-05CC-0A3D3B7357E1}"/>
              </a:ext>
            </a:extLst>
          </p:cNvPr>
          <p:cNvCxnSpPr>
            <a:cxnSpLocks/>
          </p:cNvCxnSpPr>
          <p:nvPr/>
        </p:nvCxnSpPr>
        <p:spPr>
          <a:xfrm>
            <a:off x="5808171" y="2813955"/>
            <a:ext cx="0" cy="9089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2B83A0C-D021-C23F-4A45-94F7EDA5BC9B}"/>
              </a:ext>
            </a:extLst>
          </p:cNvPr>
          <p:cNvSpPr/>
          <p:nvPr/>
        </p:nvSpPr>
        <p:spPr>
          <a:xfrm>
            <a:off x="4756092" y="3856198"/>
            <a:ext cx="2200939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Parsiranje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BE076E-D112-7254-0BFB-A104484BFA55}"/>
              </a:ext>
            </a:extLst>
          </p:cNvPr>
          <p:cNvSpPr/>
          <p:nvPr/>
        </p:nvSpPr>
        <p:spPr>
          <a:xfrm>
            <a:off x="6040606" y="4405927"/>
            <a:ext cx="1300485" cy="49517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2380A5-4966-8613-E21E-7781F60B5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1474" y="861970"/>
            <a:ext cx="2424130" cy="572932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5EB343-A8EE-BE1F-7AE6-22F43275828D}"/>
              </a:ext>
            </a:extLst>
          </p:cNvPr>
          <p:cNvCxnSpPr>
            <a:cxnSpLocks/>
          </p:cNvCxnSpPr>
          <p:nvPr/>
        </p:nvCxnSpPr>
        <p:spPr>
          <a:xfrm>
            <a:off x="5808171" y="4679401"/>
            <a:ext cx="0" cy="8831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F7DEEB1-EC7F-FD37-0746-FD0B55F0FE7F}"/>
              </a:ext>
            </a:extLst>
          </p:cNvPr>
          <p:cNvSpPr/>
          <p:nvPr/>
        </p:nvSpPr>
        <p:spPr>
          <a:xfrm>
            <a:off x="1288618" y="2737884"/>
            <a:ext cx="2200939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JsEngine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D972BC-D9BE-B4E4-7E89-038E55B15DCB}"/>
              </a:ext>
            </a:extLst>
          </p:cNvPr>
          <p:cNvSpPr/>
          <p:nvPr/>
        </p:nvSpPr>
        <p:spPr>
          <a:xfrm>
            <a:off x="4733855" y="5641457"/>
            <a:ext cx="2200939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Kompajliranje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74142B-A40A-0532-0BCC-2438BFD1C3D4}"/>
              </a:ext>
            </a:extLst>
          </p:cNvPr>
          <p:cNvCxnSpPr>
            <a:cxnSpLocks/>
          </p:cNvCxnSpPr>
          <p:nvPr/>
        </p:nvCxnSpPr>
        <p:spPr>
          <a:xfrm flipH="1">
            <a:off x="3548743" y="5987015"/>
            <a:ext cx="11008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8ADDD19-B639-160F-F44F-7B4B65D2D7E6}"/>
              </a:ext>
            </a:extLst>
          </p:cNvPr>
          <p:cNvSpPr/>
          <p:nvPr/>
        </p:nvSpPr>
        <p:spPr>
          <a:xfrm>
            <a:off x="1761075" y="5641457"/>
            <a:ext cx="1717211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Izvr</a:t>
            </a:r>
            <a:r>
              <a:rPr lang="sr-Latn-RS" dirty="0" err="1"/>
              <a:t>šavanje</a:t>
            </a:r>
            <a:r>
              <a:rPr lang="sr-Latn-RS" dirty="0"/>
              <a:t> odmah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ECB401-13EF-7874-9B15-FA73A2D8CAB1}"/>
              </a:ext>
            </a:extLst>
          </p:cNvPr>
          <p:cNvSpPr/>
          <p:nvPr/>
        </p:nvSpPr>
        <p:spPr>
          <a:xfrm>
            <a:off x="1747602" y="3827656"/>
            <a:ext cx="1717211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Optimizacija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386CF8-7412-3134-AB7B-B7F47314F8EA}"/>
              </a:ext>
            </a:extLst>
          </p:cNvPr>
          <p:cNvCxnSpPr>
            <a:cxnSpLocks/>
          </p:cNvCxnSpPr>
          <p:nvPr/>
        </p:nvCxnSpPr>
        <p:spPr>
          <a:xfrm flipV="1">
            <a:off x="2606208" y="4615543"/>
            <a:ext cx="0" cy="947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12016E-BB4B-6099-E27E-2685C4AE5E85}"/>
              </a:ext>
            </a:extLst>
          </p:cNvPr>
          <p:cNvCxnSpPr>
            <a:cxnSpLocks/>
          </p:cNvCxnSpPr>
          <p:nvPr/>
        </p:nvCxnSpPr>
        <p:spPr>
          <a:xfrm flipV="1">
            <a:off x="3548743" y="4173214"/>
            <a:ext cx="1100828" cy="5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333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6" grpId="0" animBg="1"/>
      <p:bldP spid="17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92527D-8776-A31B-BF59-C59A3236A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06" y="1306792"/>
            <a:ext cx="10124094" cy="4611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b="1" dirty="0" err="1"/>
              <a:t>JavaScript</a:t>
            </a:r>
            <a:r>
              <a:rPr lang="sr-Latn-RS" b="1" dirty="0"/>
              <a:t> podržava više programskih </a:t>
            </a:r>
            <a:r>
              <a:rPr lang="sr-Latn-RS" b="1" dirty="0" err="1"/>
              <a:t>paradigm</a:t>
            </a:r>
            <a:r>
              <a:rPr lang="en-US" b="1" dirty="0" err="1"/>
              <a:t>i</a:t>
            </a:r>
            <a:endParaRPr lang="en-US" b="1" dirty="0"/>
          </a:p>
          <a:p>
            <a:pPr marL="0" indent="0">
              <a:buNone/>
            </a:pPr>
            <a:endParaRPr lang="en-US" sz="3500" b="1" dirty="0"/>
          </a:p>
          <a:p>
            <a:pPr marL="0" indent="0">
              <a:buNone/>
            </a:pPr>
            <a:r>
              <a:rPr lang="en-US" sz="2400" dirty="0"/>
              <a:t>Na</a:t>
            </a:r>
            <a:r>
              <a:rPr lang="sr-Latn-RS" sz="2400" dirty="0"/>
              <a:t>čin na koji </a:t>
            </a:r>
            <a:r>
              <a:rPr lang="sr-Latn-RS" sz="2400" dirty="0" err="1"/>
              <a:t>strukturiramo</a:t>
            </a:r>
            <a:r>
              <a:rPr lang="sr-Latn-RS" sz="2400" dirty="0"/>
              <a:t> naš kod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sr-Latn-RS" sz="2400" dirty="0"/>
              <a:t>čin na koji se kod izvršava.</a:t>
            </a:r>
            <a:endParaRPr lang="sr-Latn-RS" dirty="0"/>
          </a:p>
          <a:p>
            <a:r>
              <a:rPr lang="sr-Latn-RS" sz="2400" dirty="0"/>
              <a:t>Proceduralno programiranje.</a:t>
            </a:r>
          </a:p>
          <a:p>
            <a:r>
              <a:rPr lang="sr-Latn-RS" sz="2400" dirty="0" err="1"/>
              <a:t>Objektno</a:t>
            </a:r>
            <a:r>
              <a:rPr lang="sr-Latn-RS" sz="2400" dirty="0"/>
              <a:t> orijentisano programiranje.</a:t>
            </a:r>
          </a:p>
          <a:p>
            <a:r>
              <a:rPr lang="sr-Latn-RS" sz="2400" dirty="0"/>
              <a:t>Funkcionalno programiranje.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5792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1D2A34"/>
      </a:dk2>
      <a:lt2>
        <a:srgbClr val="E2E4E8"/>
      </a:lt2>
      <a:accent1>
        <a:srgbClr val="C29B28"/>
      </a:accent1>
      <a:accent2>
        <a:srgbClr val="CF581D"/>
      </a:accent2>
      <a:accent3>
        <a:srgbClr val="E12F3E"/>
      </a:accent3>
      <a:accent4>
        <a:srgbClr val="CF1D76"/>
      </a:accent4>
      <a:accent5>
        <a:srgbClr val="E12FD2"/>
      </a:accent5>
      <a:accent6>
        <a:srgbClr val="931DCF"/>
      </a:accent6>
      <a:hlink>
        <a:srgbClr val="BF3F9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2463</TotalTime>
  <Words>1362</Words>
  <Application>Microsoft Office PowerPoint</Application>
  <PresentationFormat>Widescreen</PresentationFormat>
  <Paragraphs>181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Aharoni</vt:lpstr>
      <vt:lpstr>Arial</vt:lpstr>
      <vt:lpstr>Avenir Next LT Pro</vt:lpstr>
      <vt:lpstr>Consolas</vt:lpstr>
      <vt:lpstr>PrismaticVTI</vt:lpstr>
      <vt:lpstr>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Dinamički jezik</vt:lpstr>
      <vt:lpstr>Single threaded, Non-blocking event loop</vt:lpstr>
      <vt:lpstr>PowerPoint Presentation</vt:lpstr>
      <vt:lpstr>PowerPoint Presentation</vt:lpstr>
      <vt:lpstr>Kompatibilnost sa prethodnim verzijama (Backwards Compatibility)</vt:lpstr>
      <vt:lpstr>Kako koristiti JS danas?</vt:lpstr>
      <vt:lpstr>JavaScript u browser-u</vt:lpstr>
      <vt:lpstr>JavaScript kroz HTML</vt:lpstr>
      <vt:lpstr>Vrednosti i varijable</vt:lpstr>
      <vt:lpstr>Vrednosti i varijable</vt:lpstr>
      <vt:lpstr>Let vs const vs var</vt:lpstr>
      <vt:lpstr>Operatori</vt:lpstr>
      <vt:lpstr>String šabloni</vt:lpstr>
      <vt:lpstr>IF ELSE </vt:lpstr>
      <vt:lpstr>Conversion vs coercion</vt:lpstr>
      <vt:lpstr>TRUTHY FALSY</vt:lpstr>
      <vt:lpstr>== (loose) VS === (strict)</vt:lpstr>
      <vt:lpstr>Statement vs expression</vt:lpstr>
      <vt:lpstr>While/For</vt:lpstr>
      <vt:lpstr>Strict mode</vt:lpstr>
      <vt:lpstr>Reference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Luka Doric</dc:creator>
  <cp:lastModifiedBy>Luka Doric</cp:lastModifiedBy>
  <cp:revision>26</cp:revision>
  <dcterms:created xsi:type="dcterms:W3CDTF">2022-08-08T12:25:14Z</dcterms:created>
  <dcterms:modified xsi:type="dcterms:W3CDTF">2022-10-18T13:58:21Z</dcterms:modified>
</cp:coreProperties>
</file>