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1"/>
  </p:notesMasterIdLst>
  <p:handoutMasterIdLst>
    <p:handoutMasterId r:id="rId52"/>
  </p:handoutMasterIdLst>
  <p:sldIdLst>
    <p:sldId id="302" r:id="rId2"/>
    <p:sldId id="304" r:id="rId3"/>
    <p:sldId id="305" r:id="rId4"/>
    <p:sldId id="306" r:id="rId5"/>
    <p:sldId id="307" r:id="rId6"/>
    <p:sldId id="308" r:id="rId7"/>
    <p:sldId id="309" r:id="rId8"/>
    <p:sldId id="310" r:id="rId9"/>
    <p:sldId id="311" r:id="rId10"/>
    <p:sldId id="312" r:id="rId11"/>
    <p:sldId id="313" r:id="rId12"/>
    <p:sldId id="314" r:id="rId13"/>
    <p:sldId id="349" r:id="rId14"/>
    <p:sldId id="315" r:id="rId15"/>
    <p:sldId id="316" r:id="rId16"/>
    <p:sldId id="317" r:id="rId17"/>
    <p:sldId id="318" r:id="rId18"/>
    <p:sldId id="319" r:id="rId19"/>
    <p:sldId id="320" r:id="rId20"/>
    <p:sldId id="321" r:id="rId21"/>
    <p:sldId id="322" r:id="rId22"/>
    <p:sldId id="323" r:id="rId23"/>
    <p:sldId id="350" r:id="rId24"/>
    <p:sldId id="324" r:id="rId25"/>
    <p:sldId id="351"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9" d="100"/>
          <a:sy n="89" d="100"/>
        </p:scale>
        <p:origin x="17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Times New Roman" pitchFamily="18" charset="0"/>
              </a:defRPr>
            </a:lvl1pPr>
          </a:lstStyle>
          <a:p>
            <a:pPr>
              <a:defRPr/>
            </a:pPr>
            <a:endParaRPr lang="en-US"/>
          </a:p>
        </p:txBody>
      </p:sp>
      <p:sp>
        <p:nvSpPr>
          <p:cNvPr id="1443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Times New Roman" pitchFamily="18" charset="0"/>
              </a:defRPr>
            </a:lvl1pPr>
          </a:lstStyle>
          <a:p>
            <a:pPr>
              <a:defRPr/>
            </a:pPr>
            <a:endParaRPr lang="en-US"/>
          </a:p>
        </p:txBody>
      </p:sp>
      <p:sp>
        <p:nvSpPr>
          <p:cNvPr id="1443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Times New Roman" pitchFamily="18" charset="0"/>
              </a:defRPr>
            </a:lvl1pPr>
          </a:lstStyle>
          <a:p>
            <a:pPr>
              <a:defRPr/>
            </a:pPr>
            <a:r>
              <a:rPr lang="en-US" smtClean="0"/>
              <a:t>Python Programming, 3/e</a:t>
            </a:r>
            <a:endParaRPr lang="en-US"/>
          </a:p>
        </p:txBody>
      </p:sp>
      <p:sp>
        <p:nvSpPr>
          <p:cNvPr id="1443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9084653-4AA6-4C0A-B7BA-395C10D0C71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Times New Roman" pitchFamily="18" charset="0"/>
              </a:defRPr>
            </a:lvl1pPr>
          </a:lstStyle>
          <a:p>
            <a:pPr>
              <a:defRPr/>
            </a:pPr>
            <a:endParaRPr lang="en-US"/>
          </a:p>
        </p:txBody>
      </p:sp>
      <p:sp>
        <p:nvSpPr>
          <p:cNvPr id="14336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36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Times New Roman" pitchFamily="18" charset="0"/>
              </a:defRPr>
            </a:lvl1pPr>
          </a:lstStyle>
          <a:p>
            <a:pPr>
              <a:defRPr/>
            </a:pPr>
            <a:r>
              <a:rPr lang="en-US" smtClean="0"/>
              <a:t>Python Programming, 3/e</a:t>
            </a:r>
            <a:endParaRPr lang="en-US"/>
          </a:p>
        </p:txBody>
      </p:sp>
      <p:sp>
        <p:nvSpPr>
          <p:cNvPr id="14336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01FEB9A5-6668-4BB2-B697-DD02539553F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
        <p:nvSpPr>
          <p:cNvPr id="5120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dirty="0" smtClean="0"/>
              <a:t>Python Programming, 3/e</a:t>
            </a:r>
          </a:p>
        </p:txBody>
      </p:sp>
      <p:sp>
        <p:nvSpPr>
          <p:cNvPr id="512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090AFD3-7155-42CF-B147-B6A4FEC27C79}" type="slidenum">
              <a:rPr lang="en-US" altLang="en-US" sz="1300"/>
              <a:pPr eaLnBrk="1" hangingPunct="1"/>
              <a:t>1</a:t>
            </a:fld>
            <a:endParaRPr lang="en-US" altLang="en-US" sz="13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ln/>
        </p:spPr>
      </p:sp>
      <p:sp>
        <p:nvSpPr>
          <p:cNvPr id="614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ln/>
        </p:spPr>
      </p:sp>
      <p:sp>
        <p:nvSpPr>
          <p:cNvPr id="6246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ln/>
        </p:spPr>
      </p:sp>
      <p:sp>
        <p:nvSpPr>
          <p:cNvPr id="6349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ln/>
        </p:spPr>
      </p:sp>
      <p:sp>
        <p:nvSpPr>
          <p:cNvPr id="655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ln/>
        </p:spPr>
      </p:sp>
      <p:sp>
        <p:nvSpPr>
          <p:cNvPr id="6963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ln/>
        </p:spPr>
      </p:sp>
      <p:sp>
        <p:nvSpPr>
          <p:cNvPr id="522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ln/>
        </p:spPr>
      </p:sp>
      <p:sp>
        <p:nvSpPr>
          <p:cNvPr id="7065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ln/>
        </p:spPr>
      </p:sp>
      <p:sp>
        <p:nvSpPr>
          <p:cNvPr id="7168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ln/>
        </p:spPr>
      </p:sp>
      <p:sp>
        <p:nvSpPr>
          <p:cNvPr id="7475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ln/>
        </p:spPr>
      </p:sp>
      <p:sp>
        <p:nvSpPr>
          <p:cNvPr id="7577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ln/>
        </p:spPr>
      </p:sp>
      <p:sp>
        <p:nvSpPr>
          <p:cNvPr id="7680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ln/>
        </p:spPr>
      </p:sp>
      <p:sp>
        <p:nvSpPr>
          <p:cNvPr id="7885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ln/>
        </p:spPr>
      </p:sp>
      <p:sp>
        <p:nvSpPr>
          <p:cNvPr id="7987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ln/>
        </p:spPr>
      </p:sp>
      <p:sp>
        <p:nvSpPr>
          <p:cNvPr id="5325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ln/>
        </p:spPr>
      </p:sp>
      <p:sp>
        <p:nvSpPr>
          <p:cNvPr id="839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a:ln/>
        </p:spPr>
      </p:sp>
      <p:sp>
        <p:nvSpPr>
          <p:cNvPr id="849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ln/>
        </p:spPr>
      </p:sp>
      <p:sp>
        <p:nvSpPr>
          <p:cNvPr id="860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a:ln/>
        </p:spPr>
      </p:sp>
      <p:sp>
        <p:nvSpPr>
          <p:cNvPr id="870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ln/>
        </p:spPr>
      </p:sp>
      <p:sp>
        <p:nvSpPr>
          <p:cNvPr id="8806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a:ln/>
        </p:spPr>
      </p:sp>
      <p:sp>
        <p:nvSpPr>
          <p:cNvPr id="8909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ChangeArrowheads="1" noTextEdit="1"/>
          </p:cNvSpPr>
          <p:nvPr>
            <p:ph type="sldImg"/>
          </p:nvPr>
        </p:nvSpPr>
        <p:spPr>
          <a:ln/>
        </p:spPr>
      </p:sp>
      <p:sp>
        <p:nvSpPr>
          <p:cNvPr id="9011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a:ln/>
        </p:spPr>
      </p:sp>
      <p:sp>
        <p:nvSpPr>
          <p:cNvPr id="911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a:ln/>
        </p:spPr>
      </p:sp>
      <p:sp>
        <p:nvSpPr>
          <p:cNvPr id="931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a:ln/>
        </p:spPr>
      </p:sp>
      <p:sp>
        <p:nvSpPr>
          <p:cNvPr id="9421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a:ln/>
        </p:spPr>
      </p:sp>
      <p:sp>
        <p:nvSpPr>
          <p:cNvPr id="9523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Grp="1" noRot="1" noChangeAspect="1" noChangeArrowheads="1" noTextEdit="1"/>
          </p:cNvSpPr>
          <p:nvPr>
            <p:ph type="sldImg"/>
          </p:nvPr>
        </p:nvSpPr>
        <p:spPr>
          <a:ln/>
        </p:spPr>
      </p:sp>
      <p:sp>
        <p:nvSpPr>
          <p:cNvPr id="9625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Grp="1" noRot="1" noChangeAspect="1" noChangeArrowheads="1" noTextEdit="1"/>
          </p:cNvSpPr>
          <p:nvPr>
            <p:ph type="sldImg"/>
          </p:nvPr>
        </p:nvSpPr>
        <p:spPr>
          <a:ln/>
        </p:spPr>
      </p:sp>
      <p:sp>
        <p:nvSpPr>
          <p:cNvPr id="9728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ln/>
        </p:spPr>
      </p:sp>
      <p:sp>
        <p:nvSpPr>
          <p:cNvPr id="5529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ln/>
        </p:spPr>
      </p:sp>
      <p:sp>
        <p:nvSpPr>
          <p:cNvPr id="573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smtClean="0"/>
              <a:t>Python Programming, 3/e</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20498CEB-82F8-4EBF-A009-0DB8F19B7F4B}" type="slidenum">
              <a:rPr lang="en-US" altLang="en-US"/>
              <a:pPr/>
              <a:t>‹#›</a:t>
            </a:fld>
            <a:endParaRPr lang="en-US" altLang="en-US"/>
          </a:p>
        </p:txBody>
      </p:sp>
    </p:spTree>
    <p:extLst>
      <p:ext uri="{BB962C8B-B14F-4D97-AF65-F5344CB8AC3E}">
        <p14:creationId xmlns:p14="http://schemas.microsoft.com/office/powerpoint/2010/main" val="403908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C30BD10E-BBE0-4C4D-919B-64A0CFEB7BD0}" type="slidenum">
              <a:rPr lang="en-US" altLang="en-US"/>
              <a:pPr/>
              <a:t>‹#›</a:t>
            </a:fld>
            <a:endParaRPr lang="en-US" altLang="en-US"/>
          </a:p>
        </p:txBody>
      </p:sp>
    </p:spTree>
    <p:extLst>
      <p:ext uri="{BB962C8B-B14F-4D97-AF65-F5344CB8AC3E}">
        <p14:creationId xmlns:p14="http://schemas.microsoft.com/office/powerpoint/2010/main" val="368042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58BC7C5E-1E07-4289-9898-C5DB6414619F}" type="slidenum">
              <a:rPr lang="en-US" altLang="en-US"/>
              <a:pPr/>
              <a:t>‹#›</a:t>
            </a:fld>
            <a:endParaRPr lang="en-US" altLang="en-US"/>
          </a:p>
        </p:txBody>
      </p:sp>
    </p:spTree>
    <p:extLst>
      <p:ext uri="{BB962C8B-B14F-4D97-AF65-F5344CB8AC3E}">
        <p14:creationId xmlns:p14="http://schemas.microsoft.com/office/powerpoint/2010/main" val="331587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D897C918-8C39-4162-8EF5-AE613ED5F307}" type="slidenum">
              <a:rPr lang="en-US" altLang="en-US"/>
              <a:pPr/>
              <a:t>‹#›</a:t>
            </a:fld>
            <a:endParaRPr lang="en-US" altLang="en-US"/>
          </a:p>
        </p:txBody>
      </p:sp>
    </p:spTree>
    <p:extLst>
      <p:ext uri="{BB962C8B-B14F-4D97-AF65-F5344CB8AC3E}">
        <p14:creationId xmlns:p14="http://schemas.microsoft.com/office/powerpoint/2010/main" val="63592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34611479-D6DE-4A51-B001-D9A8F6C74B8A}" type="slidenum">
              <a:rPr lang="en-US" altLang="en-US"/>
              <a:pPr/>
              <a:t>‹#›</a:t>
            </a:fld>
            <a:endParaRPr lang="en-US" altLang="en-US"/>
          </a:p>
        </p:txBody>
      </p:sp>
    </p:spTree>
    <p:extLst>
      <p:ext uri="{BB962C8B-B14F-4D97-AF65-F5344CB8AC3E}">
        <p14:creationId xmlns:p14="http://schemas.microsoft.com/office/powerpoint/2010/main" val="341824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E062E9FC-5EB8-4984-9D61-B98B4104FA6B}" type="slidenum">
              <a:rPr lang="en-US" altLang="en-US"/>
              <a:pPr/>
              <a:t>‹#›</a:t>
            </a:fld>
            <a:endParaRPr lang="en-US" altLang="en-US"/>
          </a:p>
        </p:txBody>
      </p:sp>
    </p:spTree>
    <p:extLst>
      <p:ext uri="{BB962C8B-B14F-4D97-AF65-F5344CB8AC3E}">
        <p14:creationId xmlns:p14="http://schemas.microsoft.com/office/powerpoint/2010/main" val="390131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9" name="Rectangle 13"/>
          <p:cNvSpPr>
            <a:spLocks noGrp="1" noChangeArrowheads="1"/>
          </p:cNvSpPr>
          <p:nvPr>
            <p:ph type="sldNum" sz="quarter" idx="12"/>
          </p:nvPr>
        </p:nvSpPr>
        <p:spPr>
          <a:ln/>
        </p:spPr>
        <p:txBody>
          <a:bodyPr/>
          <a:lstStyle>
            <a:lvl1pPr>
              <a:defRPr/>
            </a:lvl1pPr>
          </a:lstStyle>
          <a:p>
            <a:fld id="{3C9EE209-E496-4762-AC4A-A81CBFA3716F}" type="slidenum">
              <a:rPr lang="en-US" altLang="en-US"/>
              <a:pPr/>
              <a:t>‹#›</a:t>
            </a:fld>
            <a:endParaRPr lang="en-US" altLang="en-US"/>
          </a:p>
        </p:txBody>
      </p:sp>
    </p:spTree>
    <p:extLst>
      <p:ext uri="{BB962C8B-B14F-4D97-AF65-F5344CB8AC3E}">
        <p14:creationId xmlns:p14="http://schemas.microsoft.com/office/powerpoint/2010/main" val="425866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5" name="Rectangle 13"/>
          <p:cNvSpPr>
            <a:spLocks noGrp="1" noChangeArrowheads="1"/>
          </p:cNvSpPr>
          <p:nvPr>
            <p:ph type="sldNum" sz="quarter" idx="12"/>
          </p:nvPr>
        </p:nvSpPr>
        <p:spPr>
          <a:ln/>
        </p:spPr>
        <p:txBody>
          <a:bodyPr/>
          <a:lstStyle>
            <a:lvl1pPr>
              <a:defRPr/>
            </a:lvl1pPr>
          </a:lstStyle>
          <a:p>
            <a:fld id="{B2D0CB95-0EE3-4A53-91DF-3968831B72F7}" type="slidenum">
              <a:rPr lang="en-US" altLang="en-US"/>
              <a:pPr/>
              <a:t>‹#›</a:t>
            </a:fld>
            <a:endParaRPr lang="en-US" altLang="en-US"/>
          </a:p>
        </p:txBody>
      </p:sp>
    </p:spTree>
    <p:extLst>
      <p:ext uri="{BB962C8B-B14F-4D97-AF65-F5344CB8AC3E}">
        <p14:creationId xmlns:p14="http://schemas.microsoft.com/office/powerpoint/2010/main" val="57931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4" name="Rectangle 13"/>
          <p:cNvSpPr>
            <a:spLocks noGrp="1" noChangeArrowheads="1"/>
          </p:cNvSpPr>
          <p:nvPr>
            <p:ph type="sldNum" sz="quarter" idx="12"/>
          </p:nvPr>
        </p:nvSpPr>
        <p:spPr>
          <a:ln/>
        </p:spPr>
        <p:txBody>
          <a:bodyPr/>
          <a:lstStyle>
            <a:lvl1pPr>
              <a:defRPr/>
            </a:lvl1pPr>
          </a:lstStyle>
          <a:p>
            <a:fld id="{81434E8A-BE28-408D-9588-81EC45961D9B}" type="slidenum">
              <a:rPr lang="en-US" altLang="en-US"/>
              <a:pPr/>
              <a:t>‹#›</a:t>
            </a:fld>
            <a:endParaRPr lang="en-US" altLang="en-US"/>
          </a:p>
        </p:txBody>
      </p:sp>
    </p:spTree>
    <p:extLst>
      <p:ext uri="{BB962C8B-B14F-4D97-AF65-F5344CB8AC3E}">
        <p14:creationId xmlns:p14="http://schemas.microsoft.com/office/powerpoint/2010/main" val="230142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6786B9C0-3293-42EC-9902-680F4F557A87}" type="slidenum">
              <a:rPr lang="en-US" altLang="en-US"/>
              <a:pPr/>
              <a:t>‹#›</a:t>
            </a:fld>
            <a:endParaRPr lang="en-US" altLang="en-US"/>
          </a:p>
        </p:txBody>
      </p:sp>
    </p:spTree>
    <p:extLst>
      <p:ext uri="{BB962C8B-B14F-4D97-AF65-F5344CB8AC3E}">
        <p14:creationId xmlns:p14="http://schemas.microsoft.com/office/powerpoint/2010/main" val="5963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F1811A9B-406D-4E7D-924D-FCD631A268F6}" type="slidenum">
              <a:rPr lang="en-US" altLang="en-US"/>
              <a:pPr/>
              <a:t>‹#›</a:t>
            </a:fld>
            <a:endParaRPr lang="en-US" altLang="en-US"/>
          </a:p>
        </p:txBody>
      </p:sp>
    </p:spTree>
    <p:extLst>
      <p:ext uri="{BB962C8B-B14F-4D97-AF65-F5344CB8AC3E}">
        <p14:creationId xmlns:p14="http://schemas.microsoft.com/office/powerpoint/2010/main" val="50464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645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6451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645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645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6451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645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2057"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cs typeface="Times New Roman" pitchFamily="18" charset="0"/>
              </a:defRPr>
            </a:lvl1pPr>
          </a:lstStyle>
          <a:p>
            <a:pPr>
              <a:defRPr/>
            </a:pPr>
            <a:endParaRPr 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cs typeface="Times New Roman" pitchFamily="18" charset="0"/>
              </a:defRPr>
            </a:lvl1pPr>
          </a:lstStyle>
          <a:p>
            <a:pPr>
              <a:defRPr/>
            </a:pPr>
            <a:r>
              <a:rPr lang="en-US" smtClean="0"/>
              <a:t>Python Programming, 3/e</a:t>
            </a:r>
            <a:endParaRPr 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505567A6-DB29-44EB-83A4-41083599BB9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Times New Roman" pitchFamily="18" charset="0"/>
        </a:defRPr>
      </a:lvl2pPr>
      <a:lvl3pPr algn="l" rtl="0" eaLnBrk="0" fontAlgn="base" hangingPunct="0">
        <a:spcBef>
          <a:spcPct val="0"/>
        </a:spcBef>
        <a:spcAft>
          <a:spcPct val="0"/>
        </a:spcAft>
        <a:defRPr sz="4400">
          <a:solidFill>
            <a:schemeClr val="tx2"/>
          </a:solidFill>
          <a:latin typeface="Tahoma" pitchFamily="34" charset="0"/>
          <a:cs typeface="Times New Roman" pitchFamily="18" charset="0"/>
        </a:defRPr>
      </a:lvl3pPr>
      <a:lvl4pPr algn="l" rtl="0" eaLnBrk="0" fontAlgn="base" hangingPunct="0">
        <a:spcBef>
          <a:spcPct val="0"/>
        </a:spcBef>
        <a:spcAft>
          <a:spcPct val="0"/>
        </a:spcAft>
        <a:defRPr sz="4400">
          <a:solidFill>
            <a:schemeClr val="tx2"/>
          </a:solidFill>
          <a:latin typeface="Tahoma" pitchFamily="34" charset="0"/>
          <a:cs typeface="Times New Roman" pitchFamily="18" charset="0"/>
        </a:defRPr>
      </a:lvl4pPr>
      <a:lvl5pPr algn="l" rtl="0" eaLnBrk="0" fontAlgn="base" hangingPunct="0">
        <a:spcBef>
          <a:spcPct val="0"/>
        </a:spcBef>
        <a:spcAft>
          <a:spcPct val="0"/>
        </a:spcAft>
        <a:defRPr sz="4400">
          <a:solidFill>
            <a:schemeClr val="tx2"/>
          </a:solidFill>
          <a:latin typeface="Tahoma" pitchFamily="34" charset="0"/>
          <a:cs typeface="Times New Roman" pitchFamily="18" charset="0"/>
        </a:defRPr>
      </a:lvl5pPr>
      <a:lvl6pPr marL="457200" algn="l" rtl="0" fontAlgn="base">
        <a:spcBef>
          <a:spcPct val="0"/>
        </a:spcBef>
        <a:spcAft>
          <a:spcPct val="0"/>
        </a:spcAft>
        <a:defRPr sz="4400">
          <a:solidFill>
            <a:schemeClr val="tx2"/>
          </a:solidFill>
          <a:latin typeface="Tahoma" pitchFamily="34" charset="0"/>
          <a:cs typeface="Times New Roman" pitchFamily="18" charset="0"/>
        </a:defRPr>
      </a:lvl6pPr>
      <a:lvl7pPr marL="914400" algn="l" rtl="0" fontAlgn="base">
        <a:spcBef>
          <a:spcPct val="0"/>
        </a:spcBef>
        <a:spcAft>
          <a:spcPct val="0"/>
        </a:spcAft>
        <a:defRPr sz="4400">
          <a:solidFill>
            <a:schemeClr val="tx2"/>
          </a:solidFill>
          <a:latin typeface="Tahoma" pitchFamily="34" charset="0"/>
          <a:cs typeface="Times New Roman" pitchFamily="18" charset="0"/>
        </a:defRPr>
      </a:lvl7pPr>
      <a:lvl8pPr marL="1371600" algn="l" rtl="0" fontAlgn="base">
        <a:spcBef>
          <a:spcPct val="0"/>
        </a:spcBef>
        <a:spcAft>
          <a:spcPct val="0"/>
        </a:spcAft>
        <a:defRPr sz="4400">
          <a:solidFill>
            <a:schemeClr val="tx2"/>
          </a:solidFill>
          <a:latin typeface="Tahoma" pitchFamily="34" charset="0"/>
          <a:cs typeface="Times New Roman" pitchFamily="18" charset="0"/>
        </a:defRPr>
      </a:lvl8pPr>
      <a:lvl9pPr marL="1828800" algn="l" rtl="0" fontAlgn="base">
        <a:spcBef>
          <a:spcPct val="0"/>
        </a:spcBef>
        <a:spcAft>
          <a:spcPct val="0"/>
        </a:spcAft>
        <a:defRPr sz="4400">
          <a:solidFill>
            <a:schemeClr val="tx2"/>
          </a:solidFill>
          <a:latin typeface="Tahoma" pitchFamily="34" charset="0"/>
          <a:cs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smtClean="0">
                <a:solidFill>
                  <a:schemeClr val="bg2"/>
                </a:solidFill>
              </a:rPr>
              <a:t>Python Programming, 3/e</a:t>
            </a:r>
          </a:p>
        </p:txBody>
      </p:sp>
      <p:sp>
        <p:nvSpPr>
          <p:cNvPr id="4099"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CDE9AFA-C89C-43CA-9205-DD062418F9CA}" type="slidenum">
              <a:rPr lang="en-US" altLang="en-US" sz="1400">
                <a:solidFill>
                  <a:schemeClr val="bg2"/>
                </a:solidFill>
              </a:rPr>
              <a:pPr eaLnBrk="1" hangingPunct="1"/>
              <a:t>1</a:t>
            </a:fld>
            <a:endParaRPr lang="en-US" altLang="en-US" sz="1400" dirty="0">
              <a:solidFill>
                <a:schemeClr val="bg2"/>
              </a:solidFill>
            </a:endParaRPr>
          </a:p>
        </p:txBody>
      </p:sp>
      <p:sp>
        <p:nvSpPr>
          <p:cNvPr id="4100" name="Rectangle 2"/>
          <p:cNvSpPr>
            <a:spLocks noGrp="1" noChangeArrowheads="1"/>
          </p:cNvSpPr>
          <p:nvPr>
            <p:ph type="ctrTitle"/>
          </p:nvPr>
        </p:nvSpPr>
        <p:spPr/>
        <p:txBody>
          <a:bodyPr/>
          <a:lstStyle/>
          <a:p>
            <a:pPr eaLnBrk="1" hangingPunct="1"/>
            <a:r>
              <a:rPr lang="en-US" altLang="en-US" dirty="0" smtClean="0"/>
              <a:t>Python Programming:</a:t>
            </a:r>
            <a:br>
              <a:rPr lang="en-US" altLang="en-US" dirty="0" smtClean="0"/>
            </a:br>
            <a:r>
              <a:rPr lang="en-US" altLang="en-US" dirty="0" smtClean="0"/>
              <a:t>An Introduction to</a:t>
            </a:r>
            <a:br>
              <a:rPr lang="en-US" altLang="en-US" dirty="0" smtClean="0"/>
            </a:br>
            <a:r>
              <a:rPr lang="en-US" altLang="en-US" dirty="0" smtClean="0"/>
              <a:t>Computer Science</a:t>
            </a:r>
          </a:p>
        </p:txBody>
      </p:sp>
      <p:sp>
        <p:nvSpPr>
          <p:cNvPr id="4101" name="Rectangle 3"/>
          <p:cNvSpPr>
            <a:spLocks noGrp="1" noChangeArrowheads="1"/>
          </p:cNvSpPr>
          <p:nvPr>
            <p:ph type="subTitle" idx="1"/>
          </p:nvPr>
        </p:nvSpPr>
        <p:spPr>
          <a:xfrm>
            <a:off x="1371600" y="3886200"/>
            <a:ext cx="6400800" cy="762000"/>
          </a:xfrm>
        </p:spPr>
        <p:txBody>
          <a:bodyPr/>
          <a:lstStyle/>
          <a:p>
            <a:pPr eaLnBrk="1" hangingPunct="1"/>
            <a:r>
              <a:rPr lang="en-US" altLang="en-US" dirty="0" smtClean="0"/>
              <a:t>Chapter 1</a:t>
            </a:r>
          </a:p>
          <a:p>
            <a:pPr eaLnBrk="1" hangingPunct="1"/>
            <a:r>
              <a:rPr lang="en-US" altLang="en-US" dirty="0" smtClean="0"/>
              <a:t>Computers and Programs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What is Computer Science?</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Design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One way to show a particular problem can be solved is to actually design a solution.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This is done by developing an </a:t>
            </a:r>
            <a:r>
              <a:rPr lang="en-GB" altLang="en-US" i="1" smtClean="0"/>
              <a:t>algorithm</a:t>
            </a:r>
            <a:r>
              <a:rPr lang="en-GB" altLang="en-US" smtClean="0"/>
              <a:t>, a step-by-step process for achieving the desired result.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One problem – it can only answer in the positive. You can’t prove a negative!</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FC359E2-4783-4D70-A135-9647D1BF7A55}" type="slidenum">
              <a:rPr lang="en-US" altLang="en-US" sz="1400"/>
              <a:pPr eaLnBrk="1" hangingPunct="1"/>
              <a:t>10</a:t>
            </a:fld>
            <a:endParaRPr lang="en-US" altLang="en-US" sz="1400"/>
          </a:p>
        </p:txBody>
      </p:sp>
      <p:sp>
        <p:nvSpPr>
          <p:cNvPr id="133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What is Computer Science?</a:t>
            </a:r>
          </a:p>
        </p:txBody>
      </p:sp>
      <p:sp>
        <p:nvSpPr>
          <p:cNvPr id="2" name="Rectangle 2"/>
          <p:cNvSpPr>
            <a:spLocks noGrp="1" noChangeArrowheads="1"/>
          </p:cNvSpPr>
          <p:nvPr>
            <p:ph type="body" idx="4294967295"/>
          </p:nvPr>
        </p:nvSpPr>
        <p:spPr>
          <a:xfrm>
            <a:off x="1182688" y="2017713"/>
            <a:ext cx="7772400" cy="4611687"/>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Analysis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Analysis is the process of examining algorithms and problems mathematically.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Some seemingly simple problems are not solvable by any algorithm. These problems are said to be </a:t>
            </a:r>
            <a:r>
              <a:rPr lang="en-GB" altLang="en-US" i="1" dirty="0" smtClean="0"/>
              <a:t>unsolvable</a:t>
            </a:r>
            <a:r>
              <a:rPr lang="en-GB" altLang="en-US" dirty="0" smtClean="0"/>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Problems can be intractable if they would take too long or take too much memory to be of practical value.</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9062051-F007-47AA-A6FC-632E3C401CFE}" type="slidenum">
              <a:rPr lang="en-US" altLang="en-US" sz="1400"/>
              <a:pPr eaLnBrk="1" hangingPunct="1"/>
              <a:t>11</a:t>
            </a:fld>
            <a:endParaRPr lang="en-US" altLang="en-US" sz="1400" dirty="0"/>
          </a:p>
        </p:txBody>
      </p:sp>
      <p:sp>
        <p:nvSpPr>
          <p:cNvPr id="143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What is Computer Science?</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Experimentation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Some problems are too complex for analysis.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Implement a system and then study its </a:t>
            </a:r>
            <a:r>
              <a:rPr lang="en-GB" altLang="en-US" dirty="0" err="1" smtClean="0"/>
              <a:t>behavior</a:t>
            </a:r>
            <a:r>
              <a:rPr lang="en-GB" altLang="en-US" dirty="0" smtClean="0"/>
              <a:t>.</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9106FD7-75B4-46FB-9CFB-638D41E6256A}" type="slidenum">
              <a:rPr lang="en-US" altLang="en-US" sz="1400"/>
              <a:pPr eaLnBrk="1" hangingPunct="1"/>
              <a:t>12</a:t>
            </a:fld>
            <a:endParaRPr lang="en-US" altLang="en-US" sz="1400"/>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Basics</a:t>
            </a:r>
            <a:endParaRPr lang="en-US" dirty="0"/>
          </a:p>
        </p:txBody>
      </p:sp>
      <p:sp>
        <p:nvSpPr>
          <p:cNvPr id="4" name="Footer Placeholder 3"/>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4"/>
          <p:cNvSpPr>
            <a:spLocks noGrp="1"/>
          </p:cNvSpPr>
          <p:nvPr>
            <p:ph type="sldNum" sz="quarter" idx="12"/>
          </p:nvPr>
        </p:nvSpPr>
        <p:spPr/>
        <p:txBody>
          <a:bodyPr/>
          <a:lstStyle/>
          <a:p>
            <a:fld id="{D897C918-8C39-4162-8EF5-AE613ED5F307}" type="slidenum">
              <a:rPr lang="en-US" altLang="en-US" smtClean="0"/>
              <a:pPr/>
              <a:t>13</a:t>
            </a:fld>
            <a:endParaRPr lang="en-US" altLang="en-US"/>
          </a:p>
        </p:txBody>
      </p:sp>
      <p:pic>
        <p:nvPicPr>
          <p:cNvPr id="6" name="Picture 5"/>
          <p:cNvPicPr>
            <a:picLocks noChangeAspect="1"/>
          </p:cNvPicPr>
          <p:nvPr/>
        </p:nvPicPr>
        <p:blipFill>
          <a:blip r:embed="rId2"/>
          <a:stretch>
            <a:fillRect/>
          </a:stretch>
        </p:blipFill>
        <p:spPr>
          <a:xfrm>
            <a:off x="762000" y="2358549"/>
            <a:ext cx="7559040" cy="3368040"/>
          </a:xfrm>
          <a:prstGeom prst="rect">
            <a:avLst/>
          </a:prstGeom>
        </p:spPr>
      </p:pic>
    </p:spTree>
    <p:extLst>
      <p:ext uri="{BB962C8B-B14F-4D97-AF65-F5344CB8AC3E}">
        <p14:creationId xmlns:p14="http://schemas.microsoft.com/office/powerpoint/2010/main" val="2081054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Hardware Basics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The </a:t>
            </a:r>
            <a:r>
              <a:rPr lang="en-GB" altLang="en-US" i="1" smtClean="0"/>
              <a:t>central processing unit</a:t>
            </a:r>
            <a:r>
              <a:rPr lang="en-GB" altLang="en-US" smtClean="0"/>
              <a:t> (CPU) is the “brain” of a computer.</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The CPU carries out all the basic operations on the data.</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Examples: simple arithmetic operations, testing to see if two numbers are equal.</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54A8F46-1E8D-44B5-88AF-93A00E7757C0}" type="slidenum">
              <a:rPr lang="en-US" altLang="en-US" sz="1400"/>
              <a:pPr eaLnBrk="1" hangingPunct="1"/>
              <a:t>14</a:t>
            </a:fld>
            <a:endParaRPr lang="en-US" altLang="en-US" sz="1400"/>
          </a:p>
        </p:txBody>
      </p:sp>
      <p:sp>
        <p:nvSpPr>
          <p:cNvPr id="163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Hardware Basics</a:t>
            </a:r>
          </a:p>
        </p:txBody>
      </p:sp>
      <p:sp>
        <p:nvSpPr>
          <p:cNvPr id="2" name="Rectangle 2"/>
          <p:cNvSpPr>
            <a:spLocks noGrp="1" noChangeArrowheads="1"/>
          </p:cNvSpPr>
          <p:nvPr>
            <p:ph type="body" idx="4294967295"/>
          </p:nvPr>
        </p:nvSpPr>
        <p:spPr>
          <a:xfrm>
            <a:off x="1182688" y="2017713"/>
            <a:ext cx="7772400" cy="4611687"/>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Memory stores programs and data.</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CPU can only directly access information stored in </a:t>
            </a:r>
            <a:r>
              <a:rPr lang="en-GB" altLang="en-US" i="1" dirty="0" smtClean="0"/>
              <a:t>main memory</a:t>
            </a:r>
            <a:r>
              <a:rPr lang="en-GB" altLang="en-US" dirty="0" smtClean="0"/>
              <a:t> (RAM or Random Access Memory).</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Main memory is fast, but </a:t>
            </a:r>
            <a:r>
              <a:rPr lang="en-GB" altLang="en-US" i="1" dirty="0" smtClean="0"/>
              <a:t>volatile</a:t>
            </a:r>
            <a:r>
              <a:rPr lang="en-GB" altLang="en-US" dirty="0" smtClean="0"/>
              <a:t>, i.e. when the power is interrupted, the contents of memory are lost.</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Secondary memory provides more permanent storage: magnetic (hard drive), flash (SSD, USB memory), optical (CD, DVD)</a:t>
            </a: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00096B5-F776-46BC-9B43-5D9C4250394C}" type="slidenum">
              <a:rPr lang="en-US" altLang="en-US" sz="1400"/>
              <a:pPr eaLnBrk="1" hangingPunct="1"/>
              <a:t>15</a:t>
            </a:fld>
            <a:endParaRPr lang="en-US" altLang="en-US" sz="1400"/>
          </a:p>
        </p:txBody>
      </p:sp>
      <p:sp>
        <p:nvSpPr>
          <p:cNvPr id="174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Hardware Basics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Input devices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Information is passed to the computer through keyboards, mice, etc.</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Output devices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Processed information is presented to the user through the monitor, printer, etc.</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EBAD928-D011-42FB-84DA-ACDCFF62D5E3}" type="slidenum">
              <a:rPr lang="en-US" altLang="en-US" sz="1400"/>
              <a:pPr eaLnBrk="1" hangingPunct="1"/>
              <a:t>16</a:t>
            </a:fld>
            <a:endParaRPr lang="en-US" altLang="en-US" sz="1400"/>
          </a:p>
        </p:txBody>
      </p:sp>
      <p:sp>
        <p:nvSpPr>
          <p:cNvPr id="184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Hardware Basics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smtClean="0"/>
              <a:t>Fetch-Execute Cycle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First instruction retrieved from memory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Decode the instruction to see what it represents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Appropriate action carried out.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Next instruction fetched, decoded, and executed.</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Lather, rinse, repeat!</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D40B23C-4E45-40F7-9BAA-6A70937C7BCB}" type="slidenum">
              <a:rPr lang="en-US" altLang="en-US" sz="1400"/>
              <a:pPr eaLnBrk="1" hangingPunct="1"/>
              <a:t>17</a:t>
            </a:fld>
            <a:endParaRPr lang="en-US" altLang="en-US" sz="1400"/>
          </a:p>
        </p:txBody>
      </p:sp>
      <p:sp>
        <p:nvSpPr>
          <p:cNvPr id="194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Programming Languages</a:t>
            </a:r>
          </a:p>
        </p:txBody>
      </p:sp>
      <p:sp>
        <p:nvSpPr>
          <p:cNvPr id="2" name="Rectangle 2"/>
          <p:cNvSpPr>
            <a:spLocks noGrp="1" noChangeArrowheads="1"/>
          </p:cNvSpPr>
          <p:nvPr>
            <p:ph type="body" idx="4294967295"/>
          </p:nvPr>
        </p:nvSpPr>
        <p:spPr>
          <a:xfrm>
            <a:off x="1182688" y="2017713"/>
            <a:ext cx="7772400" cy="4808537"/>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Natural language has ambiguity and imprecision problems when used to describe complex algorithms.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Programs expressed in an unambiguous, precise way using </a:t>
            </a:r>
            <a:r>
              <a:rPr lang="en-GB" altLang="en-US" i="1" dirty="0" smtClean="0"/>
              <a:t>programming languages</a:t>
            </a:r>
            <a:r>
              <a:rPr lang="en-GB" altLang="en-US" dirty="0" smtClean="0"/>
              <a:t>.</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Every structure in programming language has a precise form, called its </a:t>
            </a:r>
            <a:r>
              <a:rPr lang="en-GB" altLang="en-US" i="1" dirty="0" smtClean="0"/>
              <a:t>syntax</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Every structure in programming language has a precise meaning, called its </a:t>
            </a:r>
            <a:r>
              <a:rPr lang="en-GB" altLang="en-US" i="1" dirty="0" smtClean="0"/>
              <a:t>semantics</a:t>
            </a:r>
            <a:r>
              <a:rPr lang="en-GB" altLang="en-US" dirty="0" smtClean="0"/>
              <a:t>.</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D07D283-D7BC-4DD6-A323-C82AF37B6367}" type="slidenum">
              <a:rPr lang="en-US" altLang="en-US" sz="1400"/>
              <a:pPr eaLnBrk="1" hangingPunct="1"/>
              <a:t>18</a:t>
            </a:fld>
            <a:endParaRPr lang="en-US" altLang="en-US" sz="1400"/>
          </a:p>
        </p:txBody>
      </p:sp>
      <p:sp>
        <p:nvSpPr>
          <p:cNvPr id="204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Programming Languages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Programming language like a code for writing the instructions the computer will follow.</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Programmers will often refer to their program as </a:t>
            </a:r>
            <a:r>
              <a:rPr lang="en-GB" altLang="en-US" i="1" smtClean="0"/>
              <a:t>computer code</a:t>
            </a:r>
            <a:r>
              <a:rPr lang="en-GB" altLang="en-US" smtClean="0"/>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Process of writing an algorithm in a programming language often called </a:t>
            </a:r>
            <a:r>
              <a:rPr lang="en-GB" altLang="en-US" i="1" smtClean="0"/>
              <a:t>coding</a:t>
            </a:r>
            <a:r>
              <a:rPr lang="en-GB" altLang="en-US" smtClean="0"/>
              <a:t>.</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001D6D2-7C8C-4FBF-BD28-4B4D3987C57B}" type="slidenum">
              <a:rPr lang="en-US" altLang="en-US" sz="1400"/>
              <a:pPr eaLnBrk="1" hangingPunct="1"/>
              <a:t>19</a:t>
            </a:fld>
            <a:endParaRPr lang="en-US" altLang="en-US" sz="1400"/>
          </a:p>
        </p:txBody>
      </p:sp>
      <p:sp>
        <p:nvSpPr>
          <p:cNvPr id="215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Objectives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To understand the respective roles of hardware and software in a computing system.</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To learn what computer scientists study and the techniques that they use.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To understand the basic design of a modern computer.</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26C24F6-F99A-4E24-8DDE-18C110BCC105}" type="slidenum">
              <a:rPr lang="en-US" altLang="en-US" sz="1400"/>
              <a:pPr eaLnBrk="1" hangingPunct="1"/>
              <a:t>2</a:t>
            </a:fld>
            <a:endParaRPr lang="en-US" altLang="en-US" sz="1400" dirty="0"/>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Programming Languages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smtClean="0"/>
              <a:t>High-level</a:t>
            </a:r>
            <a:r>
              <a:rPr lang="en-GB" altLang="en-US" smtClean="0"/>
              <a:t> computer languages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Designed to be used and understood by humans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Low-level language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Computer hardware can only understand a very low level language known as </a:t>
            </a:r>
            <a:r>
              <a:rPr lang="en-GB" altLang="en-US" i="1" smtClean="0"/>
              <a:t>machine language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B3C76C6-E2EF-4973-9C9F-A8633B268BA3}" type="slidenum">
              <a:rPr lang="en-US" altLang="en-US" sz="1400"/>
              <a:pPr eaLnBrk="1" hangingPunct="1"/>
              <a:t>20</a:t>
            </a:fld>
            <a:endParaRPr lang="en-US" altLang="en-US" sz="1400"/>
          </a:p>
        </p:txBody>
      </p:sp>
      <p:sp>
        <p:nvSpPr>
          <p:cNvPr id="225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Programming Languages</a:t>
            </a:r>
          </a:p>
        </p:txBody>
      </p:sp>
      <p:sp>
        <p:nvSpPr>
          <p:cNvPr id="2" name="Rectangle 2"/>
          <p:cNvSpPr>
            <a:spLocks noGrp="1" noChangeArrowheads="1"/>
          </p:cNvSpPr>
          <p:nvPr>
            <p:ph type="body" idx="4294967295"/>
          </p:nvPr>
        </p:nvSpPr>
        <p:spPr>
          <a:xfrm>
            <a:off x="1182688" y="2017713"/>
            <a:ext cx="7772400" cy="4611687"/>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Add two numbers: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Load the number from memory location 2001 into the CPU</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Load the number from memory location 2002 into the CPU</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Add the two numbers in the CPU</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Store the result into location 2003</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In reality, these low-level instructions are represented in </a:t>
            </a:r>
            <a:r>
              <a:rPr lang="en-GB" altLang="en-US" i="1" dirty="0" smtClean="0"/>
              <a:t>binary</a:t>
            </a:r>
            <a:r>
              <a:rPr lang="en-GB" altLang="en-US" dirty="0" smtClean="0"/>
              <a:t> (1’s and 0’s)</a:t>
            </a:r>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CF3B763-F9B9-40AF-8DA2-4DAE2FC48093}" type="slidenum">
              <a:rPr lang="en-US" altLang="en-US" sz="1400"/>
              <a:pPr eaLnBrk="1" hangingPunct="1"/>
              <a:t>21</a:t>
            </a:fld>
            <a:endParaRPr lang="en-US" altLang="en-US" sz="1400"/>
          </a:p>
        </p:txBody>
      </p:sp>
      <p:sp>
        <p:nvSpPr>
          <p:cNvPr id="235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Programming Languages</a:t>
            </a:r>
          </a:p>
        </p:txBody>
      </p:sp>
      <p:sp>
        <p:nvSpPr>
          <p:cNvPr id="2" name="Rectangle 2"/>
          <p:cNvSpPr>
            <a:spLocks noGrp="1" noChangeArrowheads="1"/>
          </p:cNvSpPr>
          <p:nvPr>
            <p:ph type="body" idx="4294967295"/>
          </p:nvPr>
        </p:nvSpPr>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High-level language</a:t>
            </a:r>
            <a:br>
              <a:rPr lang="en-GB" altLang="en-US" smtClean="0"/>
            </a:br>
            <a:r>
              <a:rPr lang="en-GB" altLang="en-US" b="1" smtClean="0"/>
              <a:t>c = a + b</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This needs to be translated into machine language that the computer can execute.</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smtClean="0"/>
              <a:t>Compilers</a:t>
            </a:r>
            <a:r>
              <a:rPr lang="en-GB" altLang="en-US" smtClean="0"/>
              <a:t> convert programs written in a high-level language into the machine language of some computer.</a:t>
            </a: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F5CC685-A951-4EC1-9FBC-D30923A839F0}" type="slidenum">
              <a:rPr lang="en-US" altLang="en-US" sz="1400"/>
              <a:pPr eaLnBrk="1" hangingPunct="1"/>
              <a:t>22</a:t>
            </a:fld>
            <a:endParaRPr lang="en-US" altLang="en-US" sz="1400"/>
          </a:p>
        </p:txBody>
      </p:sp>
      <p:sp>
        <p:nvSpPr>
          <p:cNvPr id="245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4"/>
          <p:cNvSpPr>
            <a:spLocks noGrp="1"/>
          </p:cNvSpPr>
          <p:nvPr>
            <p:ph type="sldNum" sz="quarter" idx="12"/>
          </p:nvPr>
        </p:nvSpPr>
        <p:spPr/>
        <p:txBody>
          <a:bodyPr/>
          <a:lstStyle/>
          <a:p>
            <a:fld id="{D897C918-8C39-4162-8EF5-AE613ED5F307}" type="slidenum">
              <a:rPr lang="en-US" altLang="en-US" smtClean="0"/>
              <a:pPr/>
              <a:t>23</a:t>
            </a:fld>
            <a:endParaRPr lang="en-US" altLang="en-US"/>
          </a:p>
        </p:txBody>
      </p:sp>
      <p:pic>
        <p:nvPicPr>
          <p:cNvPr id="6" name="Picture 5"/>
          <p:cNvPicPr>
            <a:picLocks noChangeAspect="1"/>
          </p:cNvPicPr>
          <p:nvPr/>
        </p:nvPicPr>
        <p:blipFill>
          <a:blip r:embed="rId2"/>
          <a:stretch>
            <a:fillRect/>
          </a:stretch>
        </p:blipFill>
        <p:spPr>
          <a:xfrm>
            <a:off x="762000" y="2895600"/>
            <a:ext cx="7665720" cy="2636520"/>
          </a:xfrm>
          <a:prstGeom prst="rect">
            <a:avLst/>
          </a:prstGeom>
        </p:spPr>
      </p:pic>
    </p:spTree>
    <p:extLst>
      <p:ext uri="{BB962C8B-B14F-4D97-AF65-F5344CB8AC3E}">
        <p14:creationId xmlns:p14="http://schemas.microsoft.com/office/powerpoint/2010/main" val="1779728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Programming Languages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smtClean="0"/>
              <a:t>Interpreters</a:t>
            </a:r>
            <a:r>
              <a:rPr lang="en-GB" altLang="en-US" smtClean="0"/>
              <a:t> simulate a computer that understands a high-level language.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The source program is not translated into machine language all at once.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An interpreter analyzes and executes the source code instruction by instruction.</a:t>
            </a:r>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CFB8878-0C35-4CB3-846C-5C1658A619A0}" type="slidenum">
              <a:rPr lang="en-US" altLang="en-US" sz="1400"/>
              <a:pPr eaLnBrk="1" hangingPunct="1"/>
              <a:t>24</a:t>
            </a:fld>
            <a:endParaRPr lang="en-US" altLang="en-US" sz="1400"/>
          </a:p>
        </p:txBody>
      </p:sp>
      <p:sp>
        <p:nvSpPr>
          <p:cNvPr id="256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4"/>
          <p:cNvSpPr>
            <a:spLocks noGrp="1"/>
          </p:cNvSpPr>
          <p:nvPr>
            <p:ph type="sldNum" sz="quarter" idx="12"/>
          </p:nvPr>
        </p:nvSpPr>
        <p:spPr/>
        <p:txBody>
          <a:bodyPr/>
          <a:lstStyle/>
          <a:p>
            <a:fld id="{D897C918-8C39-4162-8EF5-AE613ED5F307}" type="slidenum">
              <a:rPr lang="en-US" altLang="en-US" smtClean="0"/>
              <a:pPr/>
              <a:t>25</a:t>
            </a:fld>
            <a:endParaRPr lang="en-US" altLang="en-US"/>
          </a:p>
        </p:txBody>
      </p:sp>
      <p:pic>
        <p:nvPicPr>
          <p:cNvPr id="6" name="Picture 5"/>
          <p:cNvPicPr>
            <a:picLocks noChangeAspect="1"/>
          </p:cNvPicPr>
          <p:nvPr/>
        </p:nvPicPr>
        <p:blipFill>
          <a:blip r:embed="rId2"/>
          <a:stretch>
            <a:fillRect/>
          </a:stretch>
        </p:blipFill>
        <p:spPr>
          <a:xfrm>
            <a:off x="1600200" y="2837555"/>
            <a:ext cx="6004561" cy="2410027"/>
          </a:xfrm>
          <a:prstGeom prst="rect">
            <a:avLst/>
          </a:prstGeom>
        </p:spPr>
      </p:pic>
    </p:spTree>
    <p:extLst>
      <p:ext uri="{BB962C8B-B14F-4D97-AF65-F5344CB8AC3E}">
        <p14:creationId xmlns:p14="http://schemas.microsoft.com/office/powerpoint/2010/main" val="1467026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Programming Languages</a:t>
            </a:r>
          </a:p>
        </p:txBody>
      </p:sp>
      <p:sp>
        <p:nvSpPr>
          <p:cNvPr id="2" name="Rectangle 2"/>
          <p:cNvSpPr>
            <a:spLocks noGrp="1" noChangeArrowheads="1"/>
          </p:cNvSpPr>
          <p:nvPr>
            <p:ph type="body" idx="4294967295"/>
          </p:nvPr>
        </p:nvSpPr>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Compiling vs. Interpreting</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Once program is compiled, it can be executed over and over without the source code or compiler. If it is interpreted, the source code and interpreter are needed each time the program runs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Compiled programs generally run faster since the translation of the source code happens only once.</a:t>
            </a:r>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00B9042-2F14-4993-AEFF-1BBBBE631501}" type="slidenum">
              <a:rPr lang="en-US" altLang="en-US" sz="1400"/>
              <a:pPr eaLnBrk="1" hangingPunct="1"/>
              <a:t>26</a:t>
            </a:fld>
            <a:endParaRPr lang="en-US" altLang="en-US" sz="1400"/>
          </a:p>
        </p:txBody>
      </p:sp>
      <p:sp>
        <p:nvSpPr>
          <p:cNvPr id="266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Programming Languages</a:t>
            </a:r>
          </a:p>
        </p:txBody>
      </p:sp>
      <p:sp>
        <p:nvSpPr>
          <p:cNvPr id="2" name="Rectangle 2"/>
          <p:cNvSpPr>
            <a:spLocks noGrp="1" noChangeArrowheads="1"/>
          </p:cNvSpPr>
          <p:nvPr>
            <p:ph type="body" idx="4294967295"/>
          </p:nvPr>
        </p:nvSpPr>
        <p:spPr>
          <a:xfrm>
            <a:off x="1182688" y="2017713"/>
            <a:ext cx="7772400" cy="4306887"/>
          </a:xfrm>
        </p:spPr>
        <p:txBody>
          <a:bodyPr/>
          <a:lstStyle/>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Interpreted languages are part of a more flexible programming environment since they can be developed and run interactively</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Interpreted programs are more </a:t>
            </a:r>
            <a:r>
              <a:rPr lang="en-GB" altLang="en-US" i="1" smtClean="0"/>
              <a:t>portable</a:t>
            </a:r>
            <a:r>
              <a:rPr lang="en-GB" altLang="en-US" smtClean="0"/>
              <a:t>, meaning the executable code produced from a compiler for a Pentium won’t run on a Mac, without recompiling. If a suitable interpreter already exists, the interpreted code can be run with no modifications.</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25F72AD-FBD7-4BD1-A3D5-0845A5A6B045}" type="slidenum">
              <a:rPr lang="en-US" altLang="en-US" sz="1400"/>
              <a:pPr eaLnBrk="1" hangingPunct="1"/>
              <a:t>27</a:t>
            </a:fld>
            <a:endParaRPr lang="en-US" altLang="en-US" sz="1400"/>
          </a:p>
        </p:txBody>
      </p:sp>
      <p:sp>
        <p:nvSpPr>
          <p:cNvPr id="276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28675" name="Rectangle 2"/>
          <p:cNvSpPr>
            <a:spLocks noGrp="1" noChangeArrowheads="1"/>
          </p:cNvSpPr>
          <p:nvPr>
            <p:ph type="body" idx="4294967295"/>
          </p:nvPr>
        </p:nvSpPr>
        <p:spPr>
          <a:xfrm>
            <a:off x="457200" y="2017713"/>
            <a:ext cx="8497888" cy="4114800"/>
          </a:xfrm>
        </p:spPr>
        <p:txBody>
          <a:bodyPr/>
          <a:lstStyle/>
          <a:p>
            <a:pPr eaLnBrk="1" hangingPunct="1">
              <a:lnSpc>
                <a:spcPct val="90000"/>
              </a:lnSpc>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When you start Python, you will see something like:</a:t>
            </a:r>
          </a:p>
          <a:p>
            <a:pPr eaLnBrk="1" hangingPunct="1">
              <a:lnSpc>
                <a:spcPct val="90000"/>
              </a:lnSpc>
              <a:spcBef>
                <a:spcPts val="3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400" dirty="0" smtClean="0"/>
          </a:p>
          <a:p>
            <a:pPr eaLnBrk="1" hangingPunct="1">
              <a:lnSpc>
                <a:spcPct val="9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a:t>Python 3.5.1 (v3.5.1:37a07cee5969, Dec  6 2015, 01:54:25) [MSC v.1900 64 bit (AMD64)] on win32</a:t>
            </a:r>
          </a:p>
          <a:p>
            <a:pPr eaLnBrk="1" hangingPunct="1">
              <a:lnSpc>
                <a:spcPct val="9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a:t>Type "copyright", "credits" or "license()" for more information.</a:t>
            </a:r>
          </a:p>
          <a:p>
            <a:pPr eaLnBrk="1" hangingPunct="1">
              <a:lnSpc>
                <a:spcPct val="9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a:t>&gt;&gt;&gt; </a:t>
            </a:r>
            <a:endParaRPr lang="en-GB" altLang="en-US" sz="1400" dirty="0" smtClean="0"/>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E2FF251-CEBB-4ECF-AA87-E70E359DF40B}" type="slidenum">
              <a:rPr lang="en-US" altLang="en-US" sz="1400"/>
              <a:pPr eaLnBrk="1" hangingPunct="1"/>
              <a:t>28</a:t>
            </a:fld>
            <a:endParaRPr lang="en-US" altLang="en-US" sz="1400"/>
          </a:p>
        </p:txBody>
      </p:sp>
      <p:sp>
        <p:nvSpPr>
          <p:cNvPr id="286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2" name="Rectangle 2"/>
          <p:cNvSpPr>
            <a:spLocks noGrp="1" noChangeArrowheads="1"/>
          </p:cNvSpPr>
          <p:nvPr>
            <p:ph type="body" idx="4294967295"/>
          </p:nvPr>
        </p:nvSpPr>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The “&gt;&gt;&gt;” is a Python </a:t>
            </a:r>
            <a:r>
              <a:rPr lang="en-GB" altLang="en-US" sz="2800" i="1" dirty="0" smtClean="0"/>
              <a:t>prompt</a:t>
            </a:r>
            <a:r>
              <a:rPr lang="en-GB" altLang="en-US" sz="2800" dirty="0" smtClean="0"/>
              <a:t> indicating that Python is ready for us to give it a command. These commands are called </a:t>
            </a:r>
            <a:r>
              <a:rPr lang="en-GB" altLang="en-US" sz="2800" i="1" dirty="0" smtClean="0"/>
              <a:t>statements</a:t>
            </a:r>
            <a:r>
              <a:rPr lang="en-GB" altLang="en-US" sz="2800" dirty="0" smtClean="0"/>
              <a: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latin typeface="Courier New" panose="02070309020205020404" pitchFamily="49" charset="0"/>
              </a:rPr>
              <a:t>&gt;&gt;&gt; print("Hello, </a:t>
            </a:r>
            <a:r>
              <a:rPr lang="en-GB" altLang="en-US" sz="2800" dirty="0">
                <a:latin typeface="Courier New" panose="02070309020205020404" pitchFamily="49" charset="0"/>
              </a:rPr>
              <a:t>world") </a:t>
            </a:r>
            <a:r>
              <a:rPr lang="en-GB" altLang="en-US" sz="2800" dirty="0" smtClean="0">
                <a:latin typeface="Courier New" panose="02070309020205020404" pitchFamily="49" charset="0"/>
              </a:rPr>
              <a:t/>
            </a:r>
            <a:br>
              <a:rPr lang="en-GB" altLang="en-US" sz="2800" dirty="0" smtClean="0">
                <a:latin typeface="Courier New" panose="02070309020205020404" pitchFamily="49" charset="0"/>
              </a:rPr>
            </a:br>
            <a:r>
              <a:rPr lang="en-GB" altLang="en-US" sz="2800" dirty="0" smtClean="0">
                <a:latin typeface="Courier New" panose="02070309020205020404" pitchFamily="49" charset="0"/>
              </a:rPr>
              <a:t>Hello, world</a:t>
            </a:r>
            <a:br>
              <a:rPr lang="en-GB" altLang="en-US" sz="2800" dirty="0" smtClean="0">
                <a:latin typeface="Courier New" panose="02070309020205020404" pitchFamily="49" charset="0"/>
              </a:rPr>
            </a:br>
            <a:r>
              <a:rPr lang="en-GB" altLang="en-US" sz="2800" dirty="0" smtClean="0">
                <a:latin typeface="Courier New" panose="02070309020205020404" pitchFamily="49" charset="0"/>
              </a:rPr>
              <a:t>&gt;&gt;&gt; print(2+3)</a:t>
            </a:r>
            <a:br>
              <a:rPr lang="en-GB" altLang="en-US" sz="2800" dirty="0" smtClean="0">
                <a:latin typeface="Courier New" panose="02070309020205020404" pitchFamily="49" charset="0"/>
              </a:rPr>
            </a:br>
            <a:r>
              <a:rPr lang="en-GB" altLang="en-US" sz="2800" dirty="0" smtClean="0">
                <a:latin typeface="Courier New" panose="02070309020205020404" pitchFamily="49" charset="0"/>
              </a:rPr>
              <a:t>5</a:t>
            </a:r>
            <a:br>
              <a:rPr lang="en-GB" altLang="en-US" sz="2800" dirty="0" smtClean="0">
                <a:latin typeface="Courier New" panose="02070309020205020404" pitchFamily="49" charset="0"/>
              </a:rPr>
            </a:br>
            <a:r>
              <a:rPr lang="en-GB" altLang="en-US" sz="2800" dirty="0" smtClean="0">
                <a:latin typeface="Courier New" panose="02070309020205020404" pitchFamily="49" charset="0"/>
              </a:rPr>
              <a:t>&gt;&gt;&gt; print("2+3=", 2+3)</a:t>
            </a:r>
            <a:br>
              <a:rPr lang="en-GB" altLang="en-US" sz="2800" dirty="0" smtClean="0">
                <a:latin typeface="Courier New" panose="02070309020205020404" pitchFamily="49" charset="0"/>
              </a:rPr>
            </a:br>
            <a:r>
              <a:rPr lang="en-GB" altLang="en-US" sz="2800" dirty="0" smtClean="0">
                <a:latin typeface="Courier New" panose="02070309020205020404" pitchFamily="49" charset="0"/>
              </a:rPr>
              <a:t>2+3= 5</a:t>
            </a:r>
            <a:br>
              <a:rPr lang="en-GB" altLang="en-US" sz="2800" dirty="0" smtClean="0">
                <a:latin typeface="Courier New" panose="02070309020205020404" pitchFamily="49" charset="0"/>
              </a:rPr>
            </a:br>
            <a:r>
              <a:rPr lang="en-GB" altLang="en-US" sz="2800" dirty="0" smtClean="0">
                <a:latin typeface="Courier New" panose="02070309020205020404" pitchFamily="49" charset="0"/>
              </a:rPr>
              <a:t>&gt;&gt;&gt; </a:t>
            </a:r>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7DFB3F5-AC10-4933-9669-73733CF9666C}" type="slidenum">
              <a:rPr lang="en-US" altLang="en-US" sz="1400"/>
              <a:pPr eaLnBrk="1" hangingPunct="1"/>
              <a:t>29</a:t>
            </a:fld>
            <a:endParaRPr lang="en-US" altLang="en-US" sz="1400"/>
          </a:p>
        </p:txBody>
      </p:sp>
      <p:sp>
        <p:nvSpPr>
          <p:cNvPr id="297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Objectives (cont.)</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To understand the form and function of computer programming languages.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To begin using the Python programming language.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To learn about chaotic models and their implications for computing.</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9CDF66D-FD10-49BD-B34F-9C0B2C148FCB}" type="slidenum">
              <a:rPr lang="en-US" altLang="en-US" sz="1400"/>
              <a:pPr eaLnBrk="1" hangingPunct="1"/>
              <a:t>3</a:t>
            </a:fld>
            <a:endParaRPr lang="en-US" altLang="en-US" sz="1400" dirty="0"/>
          </a:p>
        </p:txBody>
      </p:sp>
      <p:sp>
        <p:nvSpPr>
          <p:cNvPr id="61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Usually we want to execute several statements together that solve a common problem. One way to do this is to use a </a:t>
            </a:r>
            <a:r>
              <a:rPr lang="en-GB" altLang="en-US" i="1" dirty="0" smtClean="0"/>
              <a:t>function</a:t>
            </a:r>
            <a:r>
              <a:rPr lang="en-GB" altLang="en-US" dirty="0" smtClean="0"/>
              <a:t>.</a:t>
            </a:r>
          </a:p>
          <a:p>
            <a:pPr eaLnBrk="1" hangingPunct="1">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smtClean="0">
                <a:latin typeface="Courier New" panose="02070309020205020404" pitchFamily="49" charset="0"/>
              </a:rPr>
              <a:t>&gt;&gt;&gt; </a:t>
            </a:r>
            <a:r>
              <a:rPr lang="en-GB" altLang="en-US" sz="2000" dirty="0" err="1" smtClean="0">
                <a:latin typeface="Courier New" panose="02070309020205020404" pitchFamily="49" charset="0"/>
              </a:rPr>
              <a:t>def</a:t>
            </a:r>
            <a:r>
              <a:rPr lang="en-GB" altLang="en-US" sz="2000" dirty="0" smtClean="0">
                <a:latin typeface="Courier New" panose="02070309020205020404" pitchFamily="49" charset="0"/>
              </a:rPr>
              <a:t> hello():</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	    print("Hello") </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	    print("Computers are Fun") </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	</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&gt;&gt;&gt; </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47ADBB0-C5D0-4373-A7D0-C0551ED05BC6}" type="slidenum">
              <a:rPr lang="en-US" altLang="en-US" sz="1400"/>
              <a:pPr eaLnBrk="1" hangingPunct="1"/>
              <a:t>30</a:t>
            </a:fld>
            <a:endParaRPr lang="en-US" altLang="en-US" sz="1400"/>
          </a:p>
        </p:txBody>
      </p:sp>
      <p:sp>
        <p:nvSpPr>
          <p:cNvPr id="307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2" name="Rectangle 2"/>
          <p:cNvSpPr>
            <a:spLocks noGrp="1" noChangeArrowheads="1"/>
          </p:cNvSpPr>
          <p:nvPr>
            <p:ph type="body" idx="4294967295"/>
          </p:nvPr>
        </p:nvSpPr>
        <p:spPr>
          <a:xfrm>
            <a:off x="1182688" y="2017713"/>
            <a:ext cx="7772400" cy="4611687"/>
          </a:xfrm>
        </p:spPr>
        <p:txBody>
          <a:bodyPr/>
          <a:lstStyle/>
          <a:p>
            <a:pPr eaLnBrk="1" hangingPunct="1">
              <a:lnSpc>
                <a:spcPct val="92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&gt;&gt;&gt; def hello():</a:t>
            </a:r>
            <a:br>
              <a:rPr lang="en-GB" altLang="en-US" sz="1800" smtClean="0">
                <a:latin typeface="Courier New" panose="02070309020205020404" pitchFamily="49" charset="0"/>
              </a:rPr>
            </a:br>
            <a:r>
              <a:rPr lang="en-GB" altLang="en-US" sz="1800" smtClean="0">
                <a:latin typeface="Courier New" panose="02070309020205020404" pitchFamily="49" charset="0"/>
              </a:rPr>
              <a:t>	    print("Hello") </a:t>
            </a:r>
            <a:br>
              <a:rPr lang="en-GB" altLang="en-US" sz="1800" smtClean="0">
                <a:latin typeface="Courier New" panose="02070309020205020404" pitchFamily="49" charset="0"/>
              </a:rPr>
            </a:br>
            <a:r>
              <a:rPr lang="en-GB" altLang="en-US" sz="1800" smtClean="0">
                <a:latin typeface="Courier New" panose="02070309020205020404" pitchFamily="49" charset="0"/>
              </a:rPr>
              <a:t>	    print("Computers are Fun") </a:t>
            </a:r>
            <a:br>
              <a:rPr lang="en-GB" altLang="en-US" sz="1800" smtClean="0">
                <a:latin typeface="Courier New" panose="02070309020205020404" pitchFamily="49" charset="0"/>
              </a:rPr>
            </a:br>
            <a:r>
              <a:rPr lang="en-GB" altLang="en-US" sz="1800" smtClean="0">
                <a:latin typeface="Courier New" panose="02070309020205020404" pitchFamily="49" charset="0"/>
              </a:rPr>
              <a:t/>
            </a:r>
            <a:br>
              <a:rPr lang="en-GB" altLang="en-US" sz="1800" smtClean="0">
                <a:latin typeface="Courier New" panose="02070309020205020404" pitchFamily="49" charset="0"/>
              </a:rPr>
            </a:br>
            <a:r>
              <a:rPr lang="en-GB" altLang="en-US" sz="1800" smtClean="0">
                <a:latin typeface="Courier New" panose="02070309020205020404" pitchFamily="49" charset="0"/>
              </a:rPr>
              <a:t>&gt;&gt;&gt;</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smtClean="0"/>
              <a:t>The first line tells Python we are </a:t>
            </a:r>
            <a:r>
              <a:rPr lang="en-GB" altLang="en-US" sz="2800" i="1" smtClean="0"/>
              <a:t>defining</a:t>
            </a:r>
            <a:r>
              <a:rPr lang="en-GB" altLang="en-US" sz="2800" smtClean="0"/>
              <a:t> a new function called hello.</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smtClean="0"/>
              <a:t>The following lines are indented to show that they are part of the hello function.</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smtClean="0"/>
              <a:t>The blank line (hit enter twice) lets Python know the definition is finished.</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18D5A93-E380-41CF-B3B0-60B4E9AB28A7}" type="slidenum">
              <a:rPr lang="en-US" altLang="en-US" sz="1400"/>
              <a:pPr eaLnBrk="1" hangingPunct="1"/>
              <a:t>31</a:t>
            </a:fld>
            <a:endParaRPr lang="en-US" altLang="en-US" sz="1400"/>
          </a:p>
        </p:txBody>
      </p:sp>
      <p:sp>
        <p:nvSpPr>
          <p:cNvPr id="317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2" name="Rectangle 2"/>
          <p:cNvSpPr>
            <a:spLocks noGrp="1" noChangeArrowheads="1"/>
          </p:cNvSpPr>
          <p:nvPr>
            <p:ph type="body" idx="4294967295"/>
          </p:nvPr>
        </p:nvSpPr>
        <p:spPr/>
        <p:txBody>
          <a:bodyPr/>
          <a:lstStyle/>
          <a:p>
            <a:pPr eaLnBrk="1" hangingPunct="1">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smtClean="0">
                <a:latin typeface="Courier New" panose="02070309020205020404" pitchFamily="49" charset="0"/>
              </a:rPr>
              <a:t>&gt;&gt;&gt; </a:t>
            </a:r>
            <a:r>
              <a:rPr lang="en-GB" altLang="en-US" sz="1600" dirty="0" err="1" smtClean="0">
                <a:latin typeface="Courier New" panose="02070309020205020404" pitchFamily="49" charset="0"/>
              </a:rPr>
              <a:t>def</a:t>
            </a:r>
            <a:r>
              <a:rPr lang="en-GB" altLang="en-US" sz="1600" dirty="0" smtClean="0">
                <a:latin typeface="Courier New" panose="02070309020205020404" pitchFamily="49" charset="0"/>
              </a:rPr>
              <a:t> hello():</a:t>
            </a:r>
            <a:br>
              <a:rPr lang="en-GB" altLang="en-US" sz="1600" dirty="0" smtClean="0">
                <a:latin typeface="Courier New" panose="02070309020205020404" pitchFamily="49" charset="0"/>
              </a:rPr>
            </a:br>
            <a:r>
              <a:rPr lang="en-GB" altLang="en-US" sz="1600" dirty="0" smtClean="0">
                <a:latin typeface="Courier New" panose="02070309020205020404" pitchFamily="49" charset="0"/>
              </a:rPr>
              <a:t>	   print("Hello")</a:t>
            </a:r>
            <a:br>
              <a:rPr lang="en-GB" altLang="en-US" sz="1600" dirty="0" smtClean="0">
                <a:latin typeface="Courier New" panose="02070309020205020404" pitchFamily="49" charset="0"/>
              </a:rPr>
            </a:br>
            <a:r>
              <a:rPr lang="en-GB" altLang="en-US" sz="1600" dirty="0" smtClean="0">
                <a:latin typeface="Courier New" panose="02070309020205020404" pitchFamily="49" charset="0"/>
              </a:rPr>
              <a:t>	   print("Computers are Fun") </a:t>
            </a:r>
            <a:br>
              <a:rPr lang="en-GB" altLang="en-US" sz="1600" dirty="0" smtClean="0">
                <a:latin typeface="Courier New" panose="02070309020205020404" pitchFamily="49" charset="0"/>
              </a:rPr>
            </a:br>
            <a:r>
              <a:rPr lang="en-GB" altLang="en-US" sz="1600" dirty="0" smtClean="0">
                <a:latin typeface="Courier New" panose="02070309020205020404" pitchFamily="49" charset="0"/>
              </a:rPr>
              <a:t>	</a:t>
            </a:r>
            <a:br>
              <a:rPr lang="en-GB" altLang="en-US" sz="1600" dirty="0" smtClean="0">
                <a:latin typeface="Courier New" panose="02070309020205020404" pitchFamily="49" charset="0"/>
              </a:rPr>
            </a:br>
            <a:r>
              <a:rPr lang="en-GB" altLang="en-US" sz="1600" dirty="0" smtClean="0">
                <a:latin typeface="Courier New" panose="02070309020205020404" pitchFamily="49" charset="0"/>
              </a:rPr>
              <a:t>&gt;&gt;&gt;</a:t>
            </a:r>
          </a:p>
          <a:p>
            <a:pPr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Notice that nothing has happened yet! We’ve defined the function, but we haven’t told Python to perform the function!</a:t>
            </a:r>
          </a:p>
          <a:p>
            <a:pPr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A function is </a:t>
            </a:r>
            <a:r>
              <a:rPr lang="en-GB" altLang="en-US" sz="2800" i="1" dirty="0" smtClean="0"/>
              <a:t>invoked</a:t>
            </a:r>
            <a:r>
              <a:rPr lang="en-GB" altLang="en-US" sz="2800" dirty="0" smtClean="0"/>
              <a:t> (or </a:t>
            </a:r>
            <a:r>
              <a:rPr lang="en-GB" altLang="en-US" sz="2800" i="1" dirty="0" smtClean="0"/>
              <a:t>called</a:t>
            </a:r>
            <a:r>
              <a:rPr lang="en-GB" altLang="en-US" sz="2800" dirty="0" smtClean="0"/>
              <a:t>) by typing its name.</a:t>
            </a:r>
          </a:p>
          <a:p>
            <a:pPr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smtClean="0">
                <a:latin typeface="Courier New" panose="02070309020205020404" pitchFamily="49" charset="0"/>
              </a:rPr>
              <a:t>&gt;&gt;&gt; hello()</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Hello</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Computers are Fun</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&gt;&gt;&gt; </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2C36AA9-BCD8-4D09-8310-8D4D2C9AD7F0}" type="slidenum">
              <a:rPr lang="en-US" altLang="en-US" sz="1400"/>
              <a:pPr eaLnBrk="1" hangingPunct="1"/>
              <a:t>32</a:t>
            </a:fld>
            <a:endParaRPr lang="en-US" altLang="en-US" sz="1400"/>
          </a:p>
        </p:txBody>
      </p:sp>
      <p:sp>
        <p:nvSpPr>
          <p:cNvPr id="327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2" name="Rectangle 2"/>
          <p:cNvSpPr>
            <a:spLocks noGrp="1" noChangeArrowheads="1"/>
          </p:cNvSpPr>
          <p:nvPr>
            <p:ph type="body" idx="4294967295"/>
          </p:nvPr>
        </p:nvSpPr>
        <p:spPr>
          <a:xfrm>
            <a:off x="1182688" y="2017713"/>
            <a:ext cx="7772400" cy="4422775"/>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What’s the deal with the ()’s?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Commands can have changeable parts called </a:t>
            </a:r>
            <a:r>
              <a:rPr lang="en-GB" altLang="en-US" i="1" dirty="0" smtClean="0"/>
              <a:t>parameters</a:t>
            </a:r>
            <a:r>
              <a:rPr lang="en-GB" altLang="en-US" dirty="0" smtClean="0"/>
              <a:t> (or </a:t>
            </a:r>
            <a:r>
              <a:rPr lang="en-GB" altLang="en-US" i="1" dirty="0" smtClean="0"/>
              <a:t>arguments</a:t>
            </a:r>
            <a:r>
              <a:rPr lang="en-GB" altLang="en-US" dirty="0" smtClean="0"/>
              <a:t>) that are placed between the ()’s.</a:t>
            </a:r>
          </a:p>
          <a:p>
            <a:pPr eaLnBrk="1" hangingPunct="1">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smtClean="0">
                <a:latin typeface="Courier New" panose="02070309020205020404" pitchFamily="49" charset="0"/>
              </a:rPr>
              <a:t>&gt;&gt;&gt; </a:t>
            </a:r>
            <a:r>
              <a:rPr lang="en-GB" altLang="en-US" sz="2000" dirty="0" err="1" smtClean="0">
                <a:latin typeface="Courier New" panose="02070309020205020404" pitchFamily="49" charset="0"/>
              </a:rPr>
              <a:t>def</a:t>
            </a:r>
            <a:r>
              <a:rPr lang="en-GB" altLang="en-US" sz="2000" dirty="0" smtClean="0">
                <a:latin typeface="Courier New" panose="02070309020205020404" pitchFamily="49" charset="0"/>
              </a:rPr>
              <a:t> greet(person):</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	    print("</a:t>
            </a:r>
            <a:r>
              <a:rPr lang="en-GB" altLang="en-US" sz="2000" dirty="0" err="1" smtClean="0">
                <a:latin typeface="Courier New" panose="02070309020205020404" pitchFamily="49" charset="0"/>
              </a:rPr>
              <a:t>Hello",person</a:t>
            </a:r>
            <a:r>
              <a:rPr lang="en-GB" altLang="en-US" sz="2000" dirty="0" smtClean="0">
                <a:latin typeface="Courier New" panose="02070309020205020404" pitchFamily="49" charset="0"/>
              </a:rPr>
              <a:t>)</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	    print ("How are you?")</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	</a:t>
            </a:r>
            <a:br>
              <a:rPr lang="en-GB" altLang="en-US" sz="2000" dirty="0" smtClean="0">
                <a:latin typeface="Courier New" panose="02070309020205020404" pitchFamily="49" charset="0"/>
              </a:rPr>
            </a:br>
            <a:r>
              <a:rPr lang="en-GB" altLang="en-US" sz="2000" dirty="0" smtClean="0">
                <a:latin typeface="Courier New" panose="02070309020205020404" pitchFamily="49" charset="0"/>
              </a:rPr>
              <a:t>&gt;&gt;&gt; </a:t>
            </a:r>
          </a:p>
          <a:p>
            <a:pPr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smtClean="0">
              <a:latin typeface="Courier New" panose="02070309020205020404" pitchFamily="49" charset="0"/>
            </a:endParaRPr>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018DADF-5993-43D6-B245-AF73381405DD}" type="slidenum">
              <a:rPr lang="en-US" altLang="en-US" sz="1400"/>
              <a:pPr eaLnBrk="1" hangingPunct="1"/>
              <a:t>33</a:t>
            </a:fld>
            <a:endParaRPr lang="en-US" altLang="en-US" sz="1400"/>
          </a:p>
        </p:txBody>
      </p:sp>
      <p:sp>
        <p:nvSpPr>
          <p:cNvPr id="337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2" name="Rectangle 2"/>
          <p:cNvSpPr>
            <a:spLocks noGrp="1" noChangeArrowheads="1"/>
          </p:cNvSpPr>
          <p:nvPr>
            <p:ph type="body" idx="4294967295"/>
          </p:nvPr>
        </p:nvSpPr>
        <p:spPr/>
        <p:txBody>
          <a:bodyPr/>
          <a:lstStyle/>
          <a:p>
            <a:pPr eaLnBrk="1" hangingPunct="1">
              <a:lnSpc>
                <a:spcPct val="9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&gt;&gt;&gt; greet("Terry")</a:t>
            </a:r>
            <a:br>
              <a:rPr lang="en-GB" altLang="en-US" sz="2400" dirty="0" smtClean="0">
                <a:latin typeface="Courier New" panose="02070309020205020404" pitchFamily="49" charset="0"/>
              </a:rPr>
            </a:br>
            <a:r>
              <a:rPr lang="en-GB" altLang="en-US" sz="2400" dirty="0" smtClean="0">
                <a:latin typeface="Courier New" panose="02070309020205020404" pitchFamily="49" charset="0"/>
              </a:rPr>
              <a:t>Hello Terry</a:t>
            </a:r>
            <a:br>
              <a:rPr lang="en-GB" altLang="en-US" sz="2400" dirty="0" smtClean="0">
                <a:latin typeface="Courier New" panose="02070309020205020404" pitchFamily="49" charset="0"/>
              </a:rPr>
            </a:br>
            <a:r>
              <a:rPr lang="en-GB" altLang="en-US" sz="2400" dirty="0" smtClean="0">
                <a:latin typeface="Courier New" panose="02070309020205020404" pitchFamily="49" charset="0"/>
              </a:rPr>
              <a:t>How are you?</a:t>
            </a:r>
            <a:br>
              <a:rPr lang="en-GB" altLang="en-US" sz="2400" dirty="0" smtClean="0">
                <a:latin typeface="Courier New" panose="02070309020205020404" pitchFamily="49" charset="0"/>
              </a:rPr>
            </a:br>
            <a:r>
              <a:rPr lang="en-GB" altLang="en-US" sz="2400" dirty="0" smtClean="0">
                <a:latin typeface="Courier New" panose="02070309020205020404" pitchFamily="49" charset="0"/>
              </a:rPr>
              <a:t>&gt;&gt;&gt; greet("Paula")</a:t>
            </a:r>
            <a:br>
              <a:rPr lang="en-GB" altLang="en-US" sz="2400" dirty="0" smtClean="0">
                <a:latin typeface="Courier New" panose="02070309020205020404" pitchFamily="49" charset="0"/>
              </a:rPr>
            </a:br>
            <a:r>
              <a:rPr lang="en-GB" altLang="en-US" sz="2400" dirty="0" smtClean="0">
                <a:latin typeface="Courier New" panose="02070309020205020404" pitchFamily="49" charset="0"/>
              </a:rPr>
              <a:t>Hello Paula</a:t>
            </a:r>
            <a:br>
              <a:rPr lang="en-GB" altLang="en-US" sz="2400" dirty="0" smtClean="0">
                <a:latin typeface="Courier New" panose="02070309020205020404" pitchFamily="49" charset="0"/>
              </a:rPr>
            </a:br>
            <a:r>
              <a:rPr lang="en-GB" altLang="en-US" sz="2400" dirty="0" smtClean="0">
                <a:latin typeface="Courier New" panose="02070309020205020404" pitchFamily="49" charset="0"/>
              </a:rPr>
              <a:t>How are you?</a:t>
            </a:r>
            <a:br>
              <a:rPr lang="en-GB" altLang="en-US" sz="2400" dirty="0" smtClean="0">
                <a:latin typeface="Courier New" panose="02070309020205020404" pitchFamily="49" charset="0"/>
              </a:rPr>
            </a:br>
            <a:r>
              <a:rPr lang="en-GB" altLang="en-US" sz="2400" dirty="0" smtClean="0">
                <a:latin typeface="Courier New" panose="02070309020205020404" pitchFamily="49" charset="0"/>
              </a:rPr>
              <a:t>&gt;&gt;&gt;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When we use parameters, we can customize the output of our function.</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7B67B42-8DA9-470C-8728-3A9C75C63471}" type="slidenum">
              <a:rPr lang="en-US" altLang="en-US" sz="1400"/>
              <a:pPr eaLnBrk="1" hangingPunct="1"/>
              <a:t>34</a:t>
            </a:fld>
            <a:endParaRPr lang="en-US" altLang="en-US" sz="1400"/>
          </a:p>
        </p:txBody>
      </p:sp>
      <p:sp>
        <p:nvSpPr>
          <p:cNvPr id="348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2" name="Rectangle 2"/>
          <p:cNvSpPr>
            <a:spLocks noGrp="1" noChangeArrowheads="1"/>
          </p:cNvSpPr>
          <p:nvPr>
            <p:ph type="body" idx="4294967295"/>
          </p:nvPr>
        </p:nvSpPr>
        <p:spPr>
          <a:xfrm>
            <a:off x="1182688" y="2017713"/>
            <a:ext cx="7772400" cy="5475287"/>
          </a:xfrm>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smtClean="0"/>
              <a:t>When we exit the Python prompt, the functions we’ve defined cease to exist!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smtClean="0"/>
              <a:t>Programs are usually composed of functions, </a:t>
            </a:r>
            <a:r>
              <a:rPr lang="en-GB" altLang="en-US" sz="2400" i="1" smtClean="0"/>
              <a:t>modules</a:t>
            </a:r>
            <a:r>
              <a:rPr lang="en-GB" altLang="en-US" sz="2400" smtClean="0"/>
              <a:t>, or </a:t>
            </a:r>
            <a:r>
              <a:rPr lang="en-GB" altLang="en-US" sz="2400" i="1" smtClean="0"/>
              <a:t>scripts</a:t>
            </a:r>
            <a:r>
              <a:rPr lang="en-GB" altLang="en-US" sz="2400" smtClean="0"/>
              <a:t> that are saved on disk so that they can be used again and again.</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smtClean="0"/>
              <a:t>A </a:t>
            </a:r>
            <a:r>
              <a:rPr lang="en-GB" altLang="en-US" sz="2400" i="1" smtClean="0"/>
              <a:t>module file</a:t>
            </a:r>
            <a:r>
              <a:rPr lang="en-GB" altLang="en-US" sz="2400" smtClean="0"/>
              <a:t> is a text file created in text editing software (saved as “plain text”) that contains function definitions.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smtClean="0"/>
              <a:t>A </a:t>
            </a:r>
            <a:r>
              <a:rPr lang="en-GB" altLang="en-US" sz="2400" i="1" smtClean="0"/>
              <a:t>programming environment</a:t>
            </a:r>
            <a:r>
              <a:rPr lang="en-GB" altLang="en-US" sz="2400" smtClean="0"/>
              <a:t> is designed to help programmers write programs and usually includes automatic indenting, highlighting, etc.</a:t>
            </a:r>
          </a:p>
          <a:p>
            <a:pPr eaLnBrk="1" hangingPunct="1">
              <a:lnSpc>
                <a:spcPct val="90000"/>
              </a:lnSpc>
              <a:spcBef>
                <a:spcPts val="7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smtClean="0"/>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893D87B-4E9B-4470-B9AA-AC36ED0D93B0}" type="slidenum">
              <a:rPr lang="en-US" altLang="en-US" sz="1400"/>
              <a:pPr eaLnBrk="1" hangingPunct="1"/>
              <a:t>35</a:t>
            </a:fld>
            <a:endParaRPr lang="en-US" altLang="en-US" sz="1400"/>
          </a:p>
        </p:txBody>
      </p:sp>
      <p:sp>
        <p:nvSpPr>
          <p:cNvPr id="358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36867" name="Rectangle 2"/>
          <p:cNvSpPr>
            <a:spLocks noGrp="1" noChangeArrowheads="1"/>
          </p:cNvSpPr>
          <p:nvPr>
            <p:ph type="body" idx="4294967295"/>
          </p:nvPr>
        </p:nvSpPr>
        <p:spPr>
          <a:xfrm>
            <a:off x="1161256" y="1760538"/>
            <a:ext cx="7772400" cy="5318125"/>
          </a:xfrm>
        </p:spPr>
        <p:txBody>
          <a:bodyPr/>
          <a:lstStyle/>
          <a:p>
            <a:pPr eaLnBrk="1" hangingPunct="1">
              <a:lnSpc>
                <a:spcPct val="92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smtClean="0">
                <a:latin typeface="Courier New" panose="02070309020205020404" pitchFamily="49" charset="0"/>
              </a:rPr>
              <a:t># File: chaos.py</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smtClean="0">
                <a:latin typeface="Courier New" panose="02070309020205020404" pitchFamily="49" charset="0"/>
              </a:rPr>
              <a:t># A simple program illustrating chaotic </a:t>
            </a:r>
            <a:r>
              <a:rPr lang="en-GB" altLang="en-US" sz="1200" dirty="0" err="1" smtClean="0">
                <a:latin typeface="Courier New" panose="02070309020205020404" pitchFamily="49" charset="0"/>
              </a:rPr>
              <a:t>behavior</a:t>
            </a:r>
            <a:endParaRPr lang="en-GB" altLang="en-US" sz="1200" dirty="0" smtClean="0">
              <a:latin typeface="Courier New" panose="02070309020205020404" pitchFamily="49" charset="0"/>
            </a:endParaRP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200" dirty="0" smtClean="0">
              <a:latin typeface="Courier New" panose="02070309020205020404" pitchFamily="49" charset="0"/>
            </a:endParaRP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err="1" smtClean="0">
                <a:latin typeface="Courier New" panose="02070309020205020404" pitchFamily="49" charset="0"/>
              </a:rPr>
              <a:t>def</a:t>
            </a:r>
            <a:r>
              <a:rPr lang="en-GB" altLang="en-US" sz="1200" dirty="0" smtClean="0">
                <a:latin typeface="Courier New" panose="02070309020205020404" pitchFamily="49" charset="0"/>
              </a:rPr>
              <a:t> main():</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smtClean="0">
                <a:latin typeface="Courier New" panose="02070309020205020404" pitchFamily="49" charset="0"/>
              </a:rPr>
              <a:t>    print("This program illustrates a chaotic function")</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smtClean="0">
                <a:latin typeface="Courier New" panose="02070309020205020404" pitchFamily="49" charset="0"/>
              </a:rPr>
              <a:t>    x = </a:t>
            </a:r>
            <a:r>
              <a:rPr lang="en-GB" altLang="en-US" sz="1200" dirty="0" err="1" smtClean="0">
                <a:latin typeface="Courier New" panose="02070309020205020404" pitchFamily="49" charset="0"/>
              </a:rPr>
              <a:t>eval</a:t>
            </a:r>
            <a:r>
              <a:rPr lang="en-GB" altLang="en-US" sz="1200" dirty="0" smtClean="0">
                <a:latin typeface="Courier New" panose="02070309020205020404" pitchFamily="49" charset="0"/>
              </a:rPr>
              <a:t>(input("Enter a number between 0 and 1: "))</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smtClean="0">
                <a:latin typeface="Courier New" panose="02070309020205020404" pitchFamily="49" charset="0"/>
              </a:rPr>
              <a:t>    for </a:t>
            </a:r>
            <a:r>
              <a:rPr lang="en-GB" altLang="en-US" sz="1200" dirty="0" err="1" smtClean="0">
                <a:latin typeface="Courier New" panose="02070309020205020404" pitchFamily="49" charset="0"/>
              </a:rPr>
              <a:t>i</a:t>
            </a:r>
            <a:r>
              <a:rPr lang="en-GB" altLang="en-US" sz="1200" dirty="0" smtClean="0">
                <a:latin typeface="Courier New" panose="02070309020205020404" pitchFamily="49" charset="0"/>
              </a:rPr>
              <a:t> in range(10):</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smtClean="0">
                <a:latin typeface="Courier New" panose="02070309020205020404" pitchFamily="49" charset="0"/>
              </a:rPr>
              <a:t>        x = 3.9 * x * (1 - x)</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smtClean="0">
                <a:latin typeface="Courier New" panose="02070309020205020404" pitchFamily="49" charset="0"/>
              </a:rPr>
              <a:t>        print(x)</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200" dirty="0" smtClean="0">
              <a:latin typeface="Courier New" panose="02070309020205020404" pitchFamily="49" charset="0"/>
            </a:endParaRP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smtClean="0">
                <a:latin typeface="Courier New" panose="02070309020205020404" pitchFamily="49" charset="0"/>
              </a:rPr>
              <a:t>main()</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We’ll use </a:t>
            </a:r>
            <a:r>
              <a:rPr lang="en-GB" altLang="en-US" sz="2800" i="1" dirty="0" smtClean="0"/>
              <a:t>filename.py</a:t>
            </a:r>
            <a:r>
              <a:rPr lang="en-GB" altLang="en-US" sz="2800" dirty="0" smtClean="0"/>
              <a:t> when we save our work to indicate it’s a Python program.</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In this code we’re defining a new function called </a:t>
            </a:r>
            <a:r>
              <a:rPr lang="en-GB" altLang="en-US" sz="2800" b="1" dirty="0" smtClean="0"/>
              <a:t>main</a:t>
            </a:r>
            <a:r>
              <a:rPr lang="en-GB" altLang="en-US" sz="2800" dirty="0" smtClean="0"/>
              <a: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The main() at the end tells Python to run the code.</a:t>
            </a:r>
          </a:p>
          <a:p>
            <a:pPr eaLnBrk="1" hangingPunct="1">
              <a:lnSpc>
                <a:spcPct val="90000"/>
              </a:lnSpc>
              <a:spcBef>
                <a:spcPts val="7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smtClean="0"/>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7617788-D7FA-4AA1-B6FA-7E7F1EEE6E50}" type="slidenum">
              <a:rPr lang="en-US" altLang="en-US" sz="1400"/>
              <a:pPr eaLnBrk="1" hangingPunct="1"/>
              <a:t>36</a:t>
            </a:fld>
            <a:endParaRPr lang="en-US" altLang="en-US" sz="1400"/>
          </a:p>
        </p:txBody>
      </p:sp>
      <p:sp>
        <p:nvSpPr>
          <p:cNvPr id="368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The Magic of Python</a:t>
            </a:r>
          </a:p>
        </p:txBody>
      </p:sp>
      <p:sp>
        <p:nvSpPr>
          <p:cNvPr id="37891" name="Rectangle 2"/>
          <p:cNvSpPr>
            <a:spLocks noGrp="1" noChangeArrowheads="1"/>
          </p:cNvSpPr>
          <p:nvPr>
            <p:ph type="body" idx="4294967295"/>
          </p:nvPr>
        </p:nvSpPr>
        <p:spPr>
          <a:xfrm>
            <a:off x="1182688" y="2017713"/>
            <a:ext cx="7772400" cy="4270375"/>
          </a:xfrm>
        </p:spPr>
        <p:txBody>
          <a:bodyPr/>
          <a:lstStyle/>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&gt;&gt;&gt; </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This program illustrates a chaotic function</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Enter a number between 0 and 1: .5</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0.975</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0.0950625</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0.335499922266</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0.869464925259</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0.442633109113</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0.962165255337</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0.141972779362</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0.4750843862</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0.972578927537</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0.104009713267</a:t>
            </a:r>
          </a:p>
          <a:p>
            <a:pPr eaLnBrk="1" hangingPunct="1">
              <a:lnSpc>
                <a:spcPct val="90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&gt;&gt;&gt; </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063AE35-CAFE-4D49-B8E0-108DCE933DBE}" type="slidenum">
              <a:rPr lang="en-US" altLang="en-US" sz="1400"/>
              <a:pPr eaLnBrk="1" hangingPunct="1"/>
              <a:t>37</a:t>
            </a:fld>
            <a:endParaRPr lang="en-US" altLang="en-US" sz="1400"/>
          </a:p>
        </p:txBody>
      </p:sp>
      <p:sp>
        <p:nvSpPr>
          <p:cNvPr id="378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38915" name="Rectangle 2"/>
          <p:cNvSpPr>
            <a:spLocks noGrp="1" noChangeArrowheads="1"/>
          </p:cNvSpPr>
          <p:nvPr>
            <p:ph type="body" idx="4294967295"/>
          </p:nvPr>
        </p:nvSpPr>
        <p:spPr/>
        <p:txBody>
          <a:bodyPr/>
          <a:lstStyle/>
          <a:p>
            <a:pPr eaLnBrk="1" hangingPunct="1">
              <a:lnSpc>
                <a:spcPct val="92000"/>
              </a:lnSpc>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latin typeface="Courier New" panose="02070309020205020404" pitchFamily="49" charset="0"/>
              </a:rPr>
              <a:t># File: chaos.py</a:t>
            </a:r>
          </a:p>
          <a:p>
            <a:pPr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latin typeface="Courier New" panose="02070309020205020404" pitchFamily="49" charset="0"/>
              </a:rPr>
              <a:t># A simple program illustrating chaotic behavior</a:t>
            </a:r>
          </a:p>
          <a:p>
            <a:pPr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smtClean="0">
              <a:latin typeface="Courier New" panose="02070309020205020404" pitchFamily="49"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Lines that start with # are called </a:t>
            </a:r>
            <a:r>
              <a:rPr lang="en-GB" altLang="en-US" i="1" smtClean="0"/>
              <a:t>comments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Intended for human readers and ignored by Python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Python skips text from # to end of line</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EFFB385-3A2C-4C6B-A6FB-2E15735CF7BF}" type="slidenum">
              <a:rPr lang="en-US" altLang="en-US" sz="1400"/>
              <a:pPr eaLnBrk="1" hangingPunct="1"/>
              <a:t>38</a:t>
            </a:fld>
            <a:endParaRPr lang="en-US" altLang="en-US" sz="1400"/>
          </a:p>
        </p:txBody>
      </p:sp>
      <p:sp>
        <p:nvSpPr>
          <p:cNvPr id="389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39939" name="Rectangle 2"/>
          <p:cNvSpPr>
            <a:spLocks noGrp="1" noChangeArrowheads="1"/>
          </p:cNvSpPr>
          <p:nvPr>
            <p:ph type="body" idx="4294967295"/>
          </p:nvPr>
        </p:nvSpPr>
        <p:spPr/>
        <p:txBody>
          <a:bodyPr/>
          <a:lstStyle/>
          <a:p>
            <a:pPr eaLnBrk="1" hangingPunct="1">
              <a:lnSpc>
                <a:spcPct val="92000"/>
              </a:lnSpc>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def main():</a:t>
            </a:r>
          </a:p>
          <a:p>
            <a:pPr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smtClean="0">
              <a:latin typeface="Courier New" panose="02070309020205020404" pitchFamily="49"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Beginning of the definition of a function called </a:t>
            </a:r>
            <a:r>
              <a:rPr lang="en-GB" altLang="en-US" i="1" smtClean="0"/>
              <a:t>main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Since our program has only this one module, it could have been written without the </a:t>
            </a:r>
            <a:r>
              <a:rPr lang="en-GB" altLang="en-US" i="1" smtClean="0"/>
              <a:t>main</a:t>
            </a:r>
            <a:r>
              <a:rPr lang="en-GB" altLang="en-US" smtClean="0"/>
              <a:t> function.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The use of </a:t>
            </a:r>
            <a:r>
              <a:rPr lang="en-GB" altLang="en-US" i="1" smtClean="0"/>
              <a:t>main</a:t>
            </a:r>
            <a:r>
              <a:rPr lang="en-GB" altLang="en-US" smtClean="0"/>
              <a:t> is customary, however.</a:t>
            </a: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C42807C-2BB7-4954-811E-3E9616DEF8B4}" type="slidenum">
              <a:rPr lang="en-US" altLang="en-US" sz="1400"/>
              <a:pPr eaLnBrk="1" hangingPunct="1"/>
              <a:t>39</a:t>
            </a:fld>
            <a:endParaRPr lang="en-US" altLang="en-US" sz="1400"/>
          </a:p>
        </p:txBody>
      </p:sp>
      <p:sp>
        <p:nvSpPr>
          <p:cNvPr id="399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The Universal Machine</a:t>
            </a:r>
          </a:p>
        </p:txBody>
      </p:sp>
      <p:sp>
        <p:nvSpPr>
          <p:cNvPr id="2" name="Rectangle 2"/>
          <p:cNvSpPr>
            <a:spLocks noGrp="1" noChangeArrowheads="1"/>
          </p:cNvSpPr>
          <p:nvPr>
            <p:ph type="body" idx="4294967295"/>
          </p:nvPr>
        </p:nvSpPr>
        <p:spPr>
          <a:xfrm>
            <a:off x="1182688" y="2017713"/>
            <a:ext cx="7772400" cy="4140200"/>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A modern computer can be defined as “a machine that stores and manipulates information under the control of a changeable program.”</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Two key elements: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Computers are devices for manipulating information.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Computers operate under the control of a changeable program.</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6E8EDFD-8439-4759-AC5B-A820A45E0F34}" type="slidenum">
              <a:rPr lang="en-US" altLang="en-US" sz="1400"/>
              <a:pPr eaLnBrk="1" hangingPunct="1"/>
              <a:t>4</a:t>
            </a:fld>
            <a:endParaRPr lang="en-US" altLang="en-US" sz="1400" dirty="0"/>
          </a:p>
        </p:txBody>
      </p:sp>
      <p:sp>
        <p:nvSpPr>
          <p:cNvPr id="71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40963" name="Rectangle 2"/>
          <p:cNvSpPr>
            <a:spLocks noGrp="1" noChangeArrowheads="1"/>
          </p:cNvSpPr>
          <p:nvPr>
            <p:ph type="body" idx="4294967295"/>
          </p:nvPr>
        </p:nvSpPr>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print("This program illustrates a chaotic function")</a:t>
            </a:r>
          </a:p>
          <a:p>
            <a:pPr eaLnBrk="1" hangingPunct="1">
              <a:lnSpc>
                <a:spcPct val="90000"/>
              </a:lnSpc>
              <a:spcBef>
                <a:spcPts val="12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smtClean="0"/>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This line causes Python to print a message introducing the program.</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FE892D4-2325-44C4-9A22-A46E40D8B451}" type="slidenum">
              <a:rPr lang="en-US" altLang="en-US" sz="1400"/>
              <a:pPr eaLnBrk="1" hangingPunct="1"/>
              <a:t>40</a:t>
            </a:fld>
            <a:endParaRPr lang="en-US" altLang="en-US" sz="1400"/>
          </a:p>
        </p:txBody>
      </p:sp>
      <p:sp>
        <p:nvSpPr>
          <p:cNvPr id="409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41987" name="Rectangle 2"/>
          <p:cNvSpPr>
            <a:spLocks noGrp="1" noChangeArrowheads="1"/>
          </p:cNvSpPr>
          <p:nvPr>
            <p:ph type="body" idx="4294967295"/>
          </p:nvPr>
        </p:nvSpPr>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x = eval(input("Enter a number between 0 and 1: "))</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x is an example of a </a:t>
            </a:r>
            <a:r>
              <a:rPr lang="en-GB" altLang="en-US" i="1" smtClean="0"/>
              <a:t>variable</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A variable is used to assign a name to a value so that we can refer to it later.</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The quoted information is displayed, and the number typed in response is stored in x.</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FCE10A1-70D3-421D-BE3D-A1157EC7D813}" type="slidenum">
              <a:rPr lang="en-US" altLang="en-US" sz="1400"/>
              <a:pPr eaLnBrk="1" hangingPunct="1"/>
              <a:t>41</a:t>
            </a:fld>
            <a:endParaRPr lang="en-US" altLang="en-US" sz="1400"/>
          </a:p>
        </p:txBody>
      </p:sp>
      <p:sp>
        <p:nvSpPr>
          <p:cNvPr id="419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43011" name="Rectangle 2"/>
          <p:cNvSpPr>
            <a:spLocks noGrp="1" noChangeArrowheads="1"/>
          </p:cNvSpPr>
          <p:nvPr>
            <p:ph type="body" idx="4294967295"/>
          </p:nvPr>
        </p:nvSpPr>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for i in range(10):</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For is a </a:t>
            </a:r>
            <a:r>
              <a:rPr lang="en-GB" altLang="en-US" i="1" smtClean="0"/>
              <a:t>loop</a:t>
            </a:r>
            <a:r>
              <a:rPr lang="en-GB" altLang="en-US" smtClean="0"/>
              <a:t> construct</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A loop tells Python to repeat the same thing over and over.</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In this example, the following code will be repeated 10 times.</a:t>
            </a:r>
          </a:p>
        </p:txBody>
      </p:sp>
      <p:sp>
        <p:nvSpPr>
          <p:cNvPr id="430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563B07D-4F61-40D1-88D7-3CC570093F07}" type="slidenum">
              <a:rPr lang="en-US" altLang="en-US" sz="1400"/>
              <a:pPr eaLnBrk="1" hangingPunct="1"/>
              <a:t>42</a:t>
            </a:fld>
            <a:endParaRPr lang="en-US" altLang="en-US" sz="1400"/>
          </a:p>
        </p:txBody>
      </p:sp>
      <p:sp>
        <p:nvSpPr>
          <p:cNvPr id="430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44035" name="Rectangle 2"/>
          <p:cNvSpPr>
            <a:spLocks noGrp="1" noChangeArrowheads="1"/>
          </p:cNvSpPr>
          <p:nvPr>
            <p:ph type="body" idx="4294967295"/>
          </p:nvPr>
        </p:nvSpPr>
        <p:spPr>
          <a:xfrm>
            <a:off x="1182688" y="2017713"/>
            <a:ext cx="7772400" cy="4289425"/>
          </a:xfrm>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latin typeface="Courier New" panose="02070309020205020404" pitchFamily="49" charset="0"/>
              </a:rPr>
              <a:t>x = 3.9 * x * (1 - x)</a:t>
            </a:r>
          </a:p>
          <a:p>
            <a:pPr eaLnBrk="1" hangingPunct="1">
              <a:lnSpc>
                <a:spcPct val="90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latin typeface="Courier New" panose="02070309020205020404" pitchFamily="49" charset="0"/>
              </a:rPr>
              <a:t>print(x)</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These lines are the </a:t>
            </a:r>
            <a:r>
              <a:rPr lang="en-GB" altLang="en-US" sz="2800" i="1" dirty="0" smtClean="0"/>
              <a:t>body</a:t>
            </a:r>
            <a:r>
              <a:rPr lang="en-GB" altLang="en-US" sz="2800" dirty="0" smtClean="0"/>
              <a:t> of the loop.</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The body of the loop is what gets repeated each time through the loop.</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The body of the loop is identified through indentation.</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The effect of the loop is the same as repeating these two lines 10 times!</a:t>
            </a:r>
          </a:p>
        </p:txBody>
      </p:sp>
      <p:sp>
        <p:nvSpPr>
          <p:cNvPr id="440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D501019-ED28-498C-9A55-1A17C1BCC671}" type="slidenum">
              <a:rPr lang="en-US" altLang="en-US" sz="1400"/>
              <a:pPr eaLnBrk="1" hangingPunct="1"/>
              <a:t>43</a:t>
            </a:fld>
            <a:endParaRPr lang="en-US" altLang="en-US" sz="1400"/>
          </a:p>
        </p:txBody>
      </p:sp>
      <p:sp>
        <p:nvSpPr>
          <p:cNvPr id="440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45059" name="Rectangle 2"/>
          <p:cNvSpPr>
            <a:spLocks noGrp="1" noChangeArrowheads="1"/>
          </p:cNvSpPr>
          <p:nvPr>
            <p:ph type="body" idx="4294967295"/>
          </p:nvPr>
        </p:nvSpPr>
        <p:spPr>
          <a:xfrm>
            <a:off x="1182688" y="2017713"/>
            <a:ext cx="3810000" cy="4114800"/>
          </a:xfrm>
        </p:spPr>
        <p:txBody>
          <a:bodyPr/>
          <a:lstStyle/>
          <a:p>
            <a:pPr eaLnBrk="1" hangingPunct="1">
              <a:lnSpc>
                <a:spcPct val="92000"/>
              </a:lnSpc>
              <a:spcBef>
                <a:spcPts val="8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smtClean="0">
                <a:latin typeface="Courier New" panose="02070309020205020404" pitchFamily="49" charset="0"/>
              </a:rPr>
              <a:t> for </a:t>
            </a:r>
            <a:r>
              <a:rPr lang="en-GB" altLang="en-US" sz="1400" dirty="0" err="1" smtClean="0">
                <a:latin typeface="Courier New" panose="02070309020205020404" pitchFamily="49" charset="0"/>
              </a:rPr>
              <a:t>i</a:t>
            </a:r>
            <a:r>
              <a:rPr lang="en-GB" altLang="en-US" sz="1400" dirty="0" smtClean="0">
                <a:latin typeface="Courier New" panose="02070309020205020404" pitchFamily="49" charset="0"/>
              </a:rPr>
              <a:t> in range(10):</a:t>
            </a:r>
          </a:p>
          <a:p>
            <a:pPr eaLnBrk="1" hangingPunct="1">
              <a:lnSpc>
                <a:spcPct val="90000"/>
              </a:lnSpc>
              <a:spcBef>
                <a:spcPts val="8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smtClean="0">
                <a:latin typeface="Courier New" panose="02070309020205020404" pitchFamily="49" charset="0"/>
              </a:rPr>
              <a:t>     x = 3.9 * x * (1 - x)</a:t>
            </a:r>
          </a:p>
          <a:p>
            <a:pPr eaLnBrk="1" hangingPunct="1">
              <a:lnSpc>
                <a:spcPct val="90000"/>
              </a:lnSpc>
              <a:spcBef>
                <a:spcPts val="8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smtClean="0">
                <a:latin typeface="Courier New" panose="02070309020205020404" pitchFamily="49" charset="0"/>
              </a:rPr>
              <a:t>     print(x)</a:t>
            </a:r>
          </a:p>
          <a:p>
            <a:pPr eaLnBrk="1" hangingPunct="1">
              <a:spcBef>
                <a:spcPts val="3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400" dirty="0" smtClean="0">
              <a:latin typeface="Courier New" panose="02070309020205020404" pitchFamily="49" charset="0"/>
            </a:endParaRPr>
          </a:p>
          <a:p>
            <a:pPr eaLnBrk="1" hangingPunct="1">
              <a:spcBef>
                <a:spcPts val="7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smtClean="0">
              <a:latin typeface="Courier New" panose="02070309020205020404" pitchFamily="49"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These are equivalent!</a:t>
            </a:r>
          </a:p>
        </p:txBody>
      </p:sp>
      <p:sp>
        <p:nvSpPr>
          <p:cNvPr id="45060" name="Rectangle 3"/>
          <p:cNvSpPr>
            <a:spLocks noGrp="1" noChangeArrowheads="1"/>
          </p:cNvSpPr>
          <p:nvPr>
            <p:ph type="body" idx="4294967295"/>
          </p:nvPr>
        </p:nvSpPr>
        <p:spPr>
          <a:xfrm>
            <a:off x="5047456" y="1838886"/>
            <a:ext cx="3810000" cy="4513262"/>
          </a:xfrm>
        </p:spPr>
        <p:txBody>
          <a:bodyPr/>
          <a:lstStyle/>
          <a:p>
            <a:pPr eaLnBrk="1" hangingPunct="1">
              <a:lnSpc>
                <a:spcPct val="92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x = 3.9 * x * (1 - x)</a:t>
            </a:r>
          </a:p>
          <a:p>
            <a:pPr eaLnBrk="1" hangingPunct="1">
              <a:lnSpc>
                <a:spcPct val="90000"/>
              </a:lnSpc>
              <a:spcBef>
                <a:spcPts val="6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smtClean="0">
                <a:latin typeface="Courier New" panose="02070309020205020404" pitchFamily="49" charset="0"/>
              </a:rPr>
              <a:t>print(x)</a:t>
            </a:r>
          </a:p>
        </p:txBody>
      </p:sp>
      <p:sp>
        <p:nvSpPr>
          <p:cNvPr id="450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F374460-B69B-44ED-B8B0-817AAC1DEE87}" type="slidenum">
              <a:rPr lang="en-US" altLang="en-US" sz="1400"/>
              <a:pPr eaLnBrk="1" hangingPunct="1"/>
              <a:t>44</a:t>
            </a:fld>
            <a:endParaRPr lang="en-US" altLang="en-US" sz="1400"/>
          </a:p>
        </p:txBody>
      </p:sp>
      <p:sp>
        <p:nvSpPr>
          <p:cNvPr id="4506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46083" name="Rectangle 2"/>
          <p:cNvSpPr>
            <a:spLocks noGrp="1" noChangeArrowheads="1"/>
          </p:cNvSpPr>
          <p:nvPr>
            <p:ph type="body" idx="4294967295"/>
          </p:nvPr>
        </p:nvSpPr>
        <p:spPr/>
        <p:txBody>
          <a:bodyPr/>
          <a:lstStyle/>
          <a:p>
            <a:pPr eaLnBrk="1" hangingPunct="1">
              <a:lnSpc>
                <a:spcPct val="90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t> </a:t>
            </a:r>
            <a:r>
              <a:rPr lang="en-GB" altLang="en-US" sz="1800" dirty="0" smtClean="0">
                <a:latin typeface="Courier New" panose="02070309020205020404" pitchFamily="49" charset="0"/>
              </a:rPr>
              <a:t>x = 3.9 * x * (1 - x)</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This is called an </a:t>
            </a:r>
            <a:r>
              <a:rPr lang="en-GB" altLang="en-US" sz="2800" i="1" dirty="0" smtClean="0"/>
              <a:t>assignment</a:t>
            </a:r>
            <a:r>
              <a:rPr lang="en-GB" altLang="en-US" sz="2800" dirty="0" smtClean="0"/>
              <a:t> statement</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The part on the right-hand side (RHS) of the </a:t>
            </a:r>
            <a:r>
              <a:rPr lang="en-GB" altLang="en-US" sz="2800" dirty="0"/>
              <a:t>"=" </a:t>
            </a:r>
            <a:r>
              <a:rPr lang="en-GB" altLang="en-US" sz="2800" dirty="0" smtClean="0"/>
              <a:t>is a mathematical expression.</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 is used to indicate multiplication</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Once the value on the RHS is computed, it is stored back into (</a:t>
            </a:r>
            <a:r>
              <a:rPr lang="en-GB" altLang="en-US" sz="2800" i="1" dirty="0" smtClean="0"/>
              <a:t>assigned</a:t>
            </a:r>
            <a:r>
              <a:rPr lang="en-GB" altLang="en-US" sz="2800" dirty="0" smtClean="0"/>
              <a:t>) into x</a:t>
            </a:r>
          </a:p>
          <a:p>
            <a:pPr eaLnBrk="1" hangingPunct="1">
              <a:spcBef>
                <a:spcPts val="7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smtClean="0"/>
          </a:p>
        </p:txBody>
      </p:sp>
      <p:sp>
        <p:nvSpPr>
          <p:cNvPr id="460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3491FE3-CF33-4B57-A8B5-F420CA499F4B}" type="slidenum">
              <a:rPr lang="en-US" altLang="en-US" sz="1400"/>
              <a:pPr eaLnBrk="1" hangingPunct="1"/>
              <a:t>45</a:t>
            </a:fld>
            <a:endParaRPr lang="en-US" altLang="en-US" sz="1400"/>
          </a:p>
        </p:txBody>
      </p:sp>
      <p:sp>
        <p:nvSpPr>
          <p:cNvPr id="460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Inside a Python Program</a:t>
            </a:r>
          </a:p>
        </p:txBody>
      </p:sp>
      <p:sp>
        <p:nvSpPr>
          <p:cNvPr id="47107" name="Rectangle 2"/>
          <p:cNvSpPr>
            <a:spLocks noGrp="1" noChangeArrowheads="1"/>
          </p:cNvSpPr>
          <p:nvPr>
            <p:ph type="body" idx="4294967295"/>
          </p:nvPr>
        </p:nvSpPr>
        <p:spPr/>
        <p:txBody>
          <a:bodyPr/>
          <a:lstStyle/>
          <a:p>
            <a:pPr eaLnBrk="1" hangingPunct="1">
              <a:lnSpc>
                <a:spcPct val="92000"/>
              </a:lnSpc>
              <a:spcBef>
                <a:spcPts val="112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latin typeface="Courier New" panose="02070309020205020404" pitchFamily="49" charset="0"/>
              </a:rPr>
              <a:t>main()</a:t>
            </a:r>
          </a:p>
          <a:p>
            <a:pPr eaLnBrk="1" hangingPunct="1">
              <a:spcBef>
                <a:spcPts val="4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smtClean="0">
              <a:latin typeface="Courier New" panose="02070309020205020404" pitchFamily="49"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This last line tells Python to </a:t>
            </a:r>
            <a:r>
              <a:rPr lang="en-GB" altLang="en-US" i="1" smtClean="0"/>
              <a:t>execute</a:t>
            </a:r>
            <a:r>
              <a:rPr lang="en-GB" altLang="en-US" smtClean="0"/>
              <a:t> the code in the function </a:t>
            </a:r>
            <a:r>
              <a:rPr lang="en-GB" altLang="en-US" i="1" smtClean="0"/>
              <a:t>main</a:t>
            </a: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CBE77B2-490F-4458-9A3D-763219B02133}" type="slidenum">
              <a:rPr lang="en-US" altLang="en-US" sz="1400"/>
              <a:pPr eaLnBrk="1" hangingPunct="1"/>
              <a:t>46</a:t>
            </a:fld>
            <a:endParaRPr lang="en-US" altLang="en-US" sz="1400"/>
          </a:p>
        </p:txBody>
      </p:sp>
      <p:sp>
        <p:nvSpPr>
          <p:cNvPr id="471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Chaos and Computers</a:t>
            </a:r>
          </a:p>
        </p:txBody>
      </p:sp>
      <p:sp>
        <p:nvSpPr>
          <p:cNvPr id="48131" name="Rectangle 2"/>
          <p:cNvSpPr>
            <a:spLocks noGrp="1" noChangeArrowheads="1"/>
          </p:cNvSpPr>
          <p:nvPr>
            <p:ph type="body" idx="4294967295"/>
          </p:nvPr>
        </p:nvSpPr>
        <p:spPr>
          <a:xfrm>
            <a:off x="1182688" y="2017713"/>
            <a:ext cx="7772400" cy="4873625"/>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smtClean="0"/>
              <a:t>The chaos.py program:</a:t>
            </a:r>
          </a:p>
          <a:p>
            <a:pPr eaLnBrk="1" hangingPunct="1">
              <a:lnSpc>
                <a:spcPct val="90000"/>
              </a:lnSpc>
              <a:spcBef>
                <a:spcPts val="3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smtClean="0">
                <a:latin typeface="Courier New" panose="02070309020205020404" pitchFamily="49" charset="0"/>
              </a:rPr>
              <a:t>def main():</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smtClean="0">
                <a:latin typeface="Courier New" panose="02070309020205020404" pitchFamily="49" charset="0"/>
              </a:rPr>
              <a:t>    print("This program illustrates a chaotic function")</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smtClean="0">
                <a:latin typeface="Courier New" panose="02070309020205020404" pitchFamily="49" charset="0"/>
              </a:rPr>
              <a:t>    x = eval(input("Enter a number between 0 and 1: "))</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smtClean="0">
                <a:latin typeface="Courier New" panose="02070309020205020404" pitchFamily="49" charset="0"/>
              </a:rPr>
              <a:t>    for i in range(10):</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smtClean="0">
                <a:latin typeface="Courier New" panose="02070309020205020404" pitchFamily="49" charset="0"/>
              </a:rPr>
              <a:t>        x = 3.9 * x * (1 - x)</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smtClean="0">
                <a:latin typeface="Courier New" panose="02070309020205020404" pitchFamily="49" charset="0"/>
              </a:rPr>
              <a:t>        print(x)</a:t>
            </a:r>
          </a:p>
          <a:p>
            <a:pPr eaLnBrk="1" hangingPunct="1">
              <a:lnSpc>
                <a:spcPct val="90000"/>
              </a:lnSpc>
              <a:spcBef>
                <a:spcPts val="75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smtClean="0">
                <a:latin typeface="Courier New" panose="02070309020205020404" pitchFamily="49" charset="0"/>
              </a:rPr>
              <a:t>main()</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smtClean="0"/>
              <a:t>For any given input, returns 10 seemingly random numbers between 0 and 1</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smtClean="0"/>
              <a:t>It appears that the value of x is </a:t>
            </a:r>
            <a:r>
              <a:rPr lang="en-GB" altLang="en-US" sz="2800" i="1" smtClean="0"/>
              <a:t>chaotic</a:t>
            </a:r>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A7A97FE-4D8A-4FB8-994C-728F46211789}" type="slidenum">
              <a:rPr lang="en-US" altLang="en-US" sz="1400"/>
              <a:pPr eaLnBrk="1" hangingPunct="1"/>
              <a:t>47</a:t>
            </a:fld>
            <a:endParaRPr lang="en-US" altLang="en-US" sz="1400"/>
          </a:p>
        </p:txBody>
      </p:sp>
      <p:sp>
        <p:nvSpPr>
          <p:cNvPr id="481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Chaos and Computers</a:t>
            </a:r>
          </a:p>
        </p:txBody>
      </p:sp>
      <p:sp>
        <p:nvSpPr>
          <p:cNvPr id="49154" name="Rectangle 2"/>
          <p:cNvSpPr>
            <a:spLocks noGrp="1" noChangeArrowheads="1"/>
          </p:cNvSpPr>
          <p:nvPr>
            <p:ph type="body" idx="4294967295"/>
          </p:nvPr>
        </p:nvSpPr>
        <p:spPr>
          <a:xfrm>
            <a:off x="1182688" y="2017713"/>
            <a:ext cx="7772400" cy="4611687"/>
          </a:xfrm>
        </p:spPr>
        <p:txBody>
          <a:bodyPr/>
          <a:lstStyle/>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The function computed by program has the general form 		         where </a:t>
            </a:r>
            <a:r>
              <a:rPr lang="en-GB" altLang="en-US" sz="2800" i="1" dirty="0" smtClean="0"/>
              <a:t>k</a:t>
            </a:r>
            <a:r>
              <a:rPr lang="en-GB" altLang="en-US" sz="2800" dirty="0" smtClean="0"/>
              <a:t> is 3.9	</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This type of function is known as a logistic function.</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Models certain kinds of unstable electronic circuits and population variation under limiting conditions.</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smtClean="0"/>
              <a:t>Very small differences in initial value can have large differences in the output.</a:t>
            </a:r>
          </a:p>
        </p:txBody>
      </p:sp>
      <p:graphicFrame>
        <p:nvGraphicFramePr>
          <p:cNvPr id="1026" name="Object 3"/>
          <p:cNvGraphicFramePr>
            <a:graphicFrameLocks noChangeAspect="1"/>
          </p:cNvGraphicFramePr>
          <p:nvPr/>
        </p:nvGraphicFramePr>
        <p:xfrm>
          <a:off x="3886200" y="2438400"/>
          <a:ext cx="1752600" cy="530225"/>
        </p:xfrm>
        <a:graphic>
          <a:graphicData uri="http://schemas.openxmlformats.org/presentationml/2006/ole">
            <mc:AlternateContent xmlns:mc="http://schemas.openxmlformats.org/markup-compatibility/2006">
              <mc:Choice xmlns:v="urn:schemas-microsoft-com:vml" Requires="v">
                <p:oleObj spid="_x0000_s1037" r:id="rId4" imgW="19354680" imgH="5838840" progId="">
                  <p:embed/>
                </p:oleObj>
              </mc:Choice>
              <mc:Fallback>
                <p:oleObj r:id="rId4" imgW="19354680" imgH="58388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438400"/>
                        <a:ext cx="1752600" cy="5302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0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9E49856-F69D-49AD-9360-7C6114D93059}" type="slidenum">
              <a:rPr lang="en-US" altLang="en-US" sz="1400"/>
              <a:pPr eaLnBrk="1" hangingPunct="1"/>
              <a:t>48</a:t>
            </a:fld>
            <a:endParaRPr lang="en-US" altLang="en-US" sz="1400"/>
          </a:p>
        </p:txBody>
      </p:sp>
      <p:sp>
        <p:nvSpPr>
          <p:cNvPr id="103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4">
                                            <p:txEl>
                                              <p:pRg st="1" end="1"/>
                                            </p:txEl>
                                          </p:spTgt>
                                        </p:tgtEl>
                                        <p:attrNameLst>
                                          <p:attrName>style.visibility</p:attrName>
                                        </p:attrNameLst>
                                      </p:cBhvr>
                                      <p:to>
                                        <p:strVal val="visible"/>
                                      </p:to>
                                    </p:set>
                                    <p:anim calcmode="lin" valueType="num">
                                      <p:cBhvr additive="base">
                                        <p:cTn id="13" dur="500" fill="hold"/>
                                        <p:tgtEl>
                                          <p:spTgt spid="491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4">
                                            <p:txEl>
                                              <p:pRg st="2" end="2"/>
                                            </p:txEl>
                                          </p:spTgt>
                                        </p:tgtEl>
                                        <p:attrNameLst>
                                          <p:attrName>style.visibility</p:attrName>
                                        </p:attrNameLst>
                                      </p:cBhvr>
                                      <p:to>
                                        <p:strVal val="visible"/>
                                      </p:to>
                                    </p:set>
                                    <p:anim calcmode="lin" valueType="num">
                                      <p:cBhvr additive="base">
                                        <p:cTn id="19" dur="500" fill="hold"/>
                                        <p:tgtEl>
                                          <p:spTgt spid="4915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54">
                                            <p:txEl>
                                              <p:pRg st="3" end="3"/>
                                            </p:txEl>
                                          </p:spTgt>
                                        </p:tgtEl>
                                        <p:attrNameLst>
                                          <p:attrName>style.visibility</p:attrName>
                                        </p:attrNameLst>
                                      </p:cBhvr>
                                      <p:to>
                                        <p:strVal val="visible"/>
                                      </p:to>
                                    </p:set>
                                    <p:anim calcmode="lin" valueType="num">
                                      <p:cBhvr additive="base">
                                        <p:cTn id="25" dur="500" fill="hold"/>
                                        <p:tgtEl>
                                          <p:spTgt spid="4915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15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Chaos and Computers</a:t>
            </a:r>
          </a:p>
        </p:txBody>
      </p:sp>
      <p:sp>
        <p:nvSpPr>
          <p:cNvPr id="49155" name="Rectangle 2"/>
          <p:cNvSpPr>
            <a:spLocks noGrp="1" noChangeArrowheads="1"/>
          </p:cNvSpPr>
          <p:nvPr>
            <p:ph type="body" idx="4294967295"/>
          </p:nvPr>
        </p:nvSpPr>
        <p:spPr>
          <a:xfrm>
            <a:off x="1182688" y="2017713"/>
            <a:ext cx="3810000" cy="4456112"/>
          </a:xfrm>
        </p:spPr>
        <p:txBody>
          <a:bodyPr/>
          <a:lstStyle/>
          <a:p>
            <a:pPr marL="0" indent="0" eaLnBrk="1" hangingPunct="1">
              <a:lnSpc>
                <a:spcPct val="92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Input:	0.25</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0.73125</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0.76644140625</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0.698135010439</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0.82189581879</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0.570894019197</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0.955398748364</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0.166186721954</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0.540417912062</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0.9686289303</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0.118509010176</a:t>
            </a:r>
          </a:p>
        </p:txBody>
      </p:sp>
      <p:sp>
        <p:nvSpPr>
          <p:cNvPr id="49156" name="Rectangle 3"/>
          <p:cNvSpPr>
            <a:spLocks noGrp="1" noChangeArrowheads="1"/>
          </p:cNvSpPr>
          <p:nvPr>
            <p:ph type="body" idx="4294967295"/>
          </p:nvPr>
        </p:nvSpPr>
        <p:spPr>
          <a:xfrm>
            <a:off x="5145088" y="2017713"/>
            <a:ext cx="3810000" cy="4456112"/>
          </a:xfrm>
        </p:spPr>
        <p:txBody>
          <a:bodyPr/>
          <a:lstStyle/>
          <a:p>
            <a:pPr marL="0" indent="0" eaLnBrk="1" hangingPunct="1">
              <a:lnSpc>
                <a:spcPct val="92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Input:	0.26</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0.75036</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0.73054749456</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0.767706625733</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0.6954993339</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0.825942040734</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0.560670965721</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0.960644232282</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0.147446875935</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0.490254549376</a:t>
            </a:r>
          </a:p>
          <a:p>
            <a:pPr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ourier New" panose="02070309020205020404" pitchFamily="49" charset="0"/>
              </a:rPr>
              <a:t>0.974629602149</a:t>
            </a:r>
          </a:p>
        </p:txBody>
      </p:sp>
      <p:sp>
        <p:nvSpPr>
          <p:cNvPr id="491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11F6BE4-EACC-437C-9820-49BFE233121C}" type="slidenum">
              <a:rPr lang="en-US" altLang="en-US" sz="1400"/>
              <a:pPr eaLnBrk="1" hangingPunct="1"/>
              <a:t>49</a:t>
            </a:fld>
            <a:endParaRPr lang="en-US" altLang="en-US" sz="1400"/>
          </a:p>
        </p:txBody>
      </p:sp>
      <p:sp>
        <p:nvSpPr>
          <p:cNvPr id="491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The Universal Machine</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What is a </a:t>
            </a:r>
            <a:r>
              <a:rPr lang="en-GB" altLang="en-US" i="1" dirty="0" smtClean="0"/>
              <a:t>computer program</a:t>
            </a:r>
            <a:r>
              <a:rPr lang="en-GB" altLang="en-US" dirty="0" smtClean="0"/>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A detailed, step-by-step set of instructions telling a computer what to do.</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If we change the program, the computer performs a different set of actions or a different task.</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The machine stays the same, but the program changes!</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528EABE-9A1C-493E-B33B-D0EAECD5FB06}" type="slidenum">
              <a:rPr lang="en-US" altLang="en-US" sz="1400"/>
              <a:pPr eaLnBrk="1" hangingPunct="1"/>
              <a:t>5</a:t>
            </a:fld>
            <a:endParaRPr lang="en-US" altLang="en-US" sz="1400" dirty="0"/>
          </a:p>
        </p:txBody>
      </p:sp>
      <p:sp>
        <p:nvSpPr>
          <p:cNvPr id="81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The Universal Machine</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Programs are </a:t>
            </a:r>
            <a:r>
              <a:rPr lang="en-GB" altLang="en-US" i="1" dirty="0" smtClean="0"/>
              <a:t>executed</a:t>
            </a:r>
            <a:r>
              <a:rPr lang="en-GB" altLang="en-US" dirty="0" smtClean="0"/>
              <a:t>, or carried out.</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All computers have the same power, with suitable programming, i.e. each computer can do the things any other computer can do.</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C0DAF80-F923-4C21-B29F-2C1A2ABD124C}" type="slidenum">
              <a:rPr lang="en-US" altLang="en-US" sz="1400"/>
              <a:pPr eaLnBrk="1" hangingPunct="1"/>
              <a:t>6</a:t>
            </a:fld>
            <a:endParaRPr lang="en-US" altLang="en-US" sz="1400" dirty="0"/>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Program Power</a:t>
            </a:r>
          </a:p>
        </p:txBody>
      </p:sp>
      <p:sp>
        <p:nvSpPr>
          <p:cNvPr id="2" name="Rectangle 2"/>
          <p:cNvSpPr>
            <a:spLocks noGrp="1" noChangeArrowheads="1"/>
          </p:cNvSpPr>
          <p:nvPr>
            <p:ph type="body" idx="4294967295"/>
          </p:nvPr>
        </p:nvSpPr>
        <p:spPr>
          <a:xfrm>
            <a:off x="1182688" y="2017713"/>
            <a:ext cx="7772400" cy="4640262"/>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dirty="0" smtClean="0"/>
              <a:t>Software</a:t>
            </a:r>
            <a:r>
              <a:rPr lang="en-GB" altLang="en-US" dirty="0" smtClean="0"/>
              <a:t> (programs) rule the </a:t>
            </a:r>
            <a:r>
              <a:rPr lang="en-GB" altLang="en-US" i="1" dirty="0" smtClean="0"/>
              <a:t>hardware</a:t>
            </a:r>
            <a:r>
              <a:rPr lang="en-GB" altLang="en-US" dirty="0" smtClean="0"/>
              <a:t> (the physical machine).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The process of creating this software is called </a:t>
            </a:r>
            <a:r>
              <a:rPr lang="en-GB" altLang="en-US" i="1" dirty="0" smtClean="0"/>
              <a:t>programming</a:t>
            </a:r>
            <a:r>
              <a:rPr lang="en-GB" altLang="en-US" dirty="0" smtClean="0"/>
              <a:t>.</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Why learn to program?</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Fundamental part of computer science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Having an understanding of programming helps you have an understanding of the strengths and limitations of computers.</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F8B6BE0-9A34-4AB0-A4B8-26E6DA52B9BD}" type="slidenum">
              <a:rPr lang="en-US" altLang="en-US" sz="1400"/>
              <a:pPr eaLnBrk="1" hangingPunct="1"/>
              <a:t>7</a:t>
            </a:fld>
            <a:endParaRPr lang="en-US" altLang="en-US" sz="1400" dirty="0"/>
          </a:p>
        </p:txBody>
      </p:sp>
      <p:sp>
        <p:nvSpPr>
          <p:cNvPr id="102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Program Power</a:t>
            </a:r>
          </a:p>
        </p:txBody>
      </p:sp>
      <p:sp>
        <p:nvSpPr>
          <p:cNvPr id="2" name="Rectangle 2"/>
          <p:cNvSpPr>
            <a:spLocks noGrp="1" noChangeArrowheads="1"/>
          </p:cNvSpPr>
          <p:nvPr>
            <p:ph type="body" idx="4294967295"/>
          </p:nvPr>
        </p:nvSpPr>
        <p:spPr/>
        <p:txBody>
          <a:bodyPr/>
          <a:lstStyle/>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Helps you become a more intelligent user of computers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It can be fun!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Form of expression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Helps the development of problem solving skills, especially in </a:t>
            </a:r>
            <a:r>
              <a:rPr lang="en-GB" altLang="en-US" dirty="0" err="1" smtClean="0"/>
              <a:t>analyzing</a:t>
            </a:r>
            <a:r>
              <a:rPr lang="en-GB" altLang="en-US" smtClean="0"/>
              <a:t> complex systems by reducing them to interactions between simpler systems.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Programmers are in great demand!</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CA404C2-E650-4071-8826-EFED66A93089}" type="slidenum">
              <a:rPr lang="en-US" altLang="en-US" sz="1400"/>
              <a:pPr eaLnBrk="1" hangingPunct="1"/>
              <a:t>8</a:t>
            </a:fld>
            <a:endParaRPr lang="en-US" altLang="en-US" sz="1400"/>
          </a:p>
        </p:txBody>
      </p:sp>
      <p:sp>
        <p:nvSpPr>
          <p:cNvPr id="112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What is Computer Science?</a:t>
            </a:r>
          </a:p>
        </p:txBody>
      </p:sp>
      <p:sp>
        <p:nvSpPr>
          <p:cNvPr id="2" name="Rectangle 2"/>
          <p:cNvSpPr>
            <a:spLocks noGrp="1" noChangeArrowheads="1"/>
          </p:cNvSpPr>
          <p:nvPr>
            <p:ph type="body" idx="4294967295"/>
          </p:nvPr>
        </p:nvSpPr>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It is not the study of computers!</a:t>
            </a:r>
            <a:br>
              <a:rPr lang="en-GB" altLang="en-US" smtClean="0"/>
            </a:br>
            <a:r>
              <a:rPr lang="en-GB" altLang="en-US" smtClean="0"/>
              <a:t>“Computers are to computer science what telescopes are to astronomy.” –</a:t>
            </a:r>
            <a:br>
              <a:rPr lang="en-GB" altLang="en-US" smtClean="0"/>
            </a:br>
            <a:r>
              <a:rPr lang="en-GB" altLang="en-US" smtClean="0"/>
              <a:t>E. Dijkstra</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The question becomes, “What processes can be described?”</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This question is really, “What can be computed?”</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E8CB66C-40B3-4E2E-9249-90CADD7AF9A0}" type="slidenum">
              <a:rPr lang="en-US" altLang="en-US" sz="1400"/>
              <a:pPr eaLnBrk="1" hangingPunct="1"/>
              <a:t>9</a:t>
            </a:fld>
            <a:endParaRPr lang="en-US" altLang="en-US" sz="1400"/>
          </a:p>
        </p:txBody>
      </p:sp>
      <p:sp>
        <p:nvSpPr>
          <p:cNvPr id="122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421</TotalTime>
  <Words>2274</Words>
  <Application>Microsoft Office PowerPoint</Application>
  <PresentationFormat>On-screen Show (4:3)</PresentationFormat>
  <Paragraphs>388</Paragraphs>
  <Slides>49</Slides>
  <Notes>46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49</vt:i4>
      </vt:variant>
    </vt:vector>
  </HeadingPairs>
  <TitlesOfParts>
    <vt:vector size="55" baseType="lpstr">
      <vt:lpstr>Arial</vt:lpstr>
      <vt:lpstr>Courier New</vt:lpstr>
      <vt:lpstr>Tahoma</vt:lpstr>
      <vt:lpstr>Times New Roman</vt:lpstr>
      <vt:lpstr>Wingdings</vt:lpstr>
      <vt:lpstr>Blends</vt:lpstr>
      <vt:lpstr>Python Programming: An Introduction to Computer Science</vt:lpstr>
      <vt:lpstr>Objectives</vt:lpstr>
      <vt:lpstr>Objectives (cont.)</vt:lpstr>
      <vt:lpstr>The Universal Machine</vt:lpstr>
      <vt:lpstr>The Universal Machine</vt:lpstr>
      <vt:lpstr>The Universal Machine</vt:lpstr>
      <vt:lpstr>Program Power</vt:lpstr>
      <vt:lpstr>Program Power</vt:lpstr>
      <vt:lpstr>What is Computer Science?</vt:lpstr>
      <vt:lpstr>What is Computer Science?</vt:lpstr>
      <vt:lpstr>What is Computer Science?</vt:lpstr>
      <vt:lpstr>What is Computer Science?</vt:lpstr>
      <vt:lpstr>Hardware Basics</vt:lpstr>
      <vt:lpstr>Hardware Basics</vt:lpstr>
      <vt:lpstr>Hardware Basics</vt:lpstr>
      <vt:lpstr>Hardware Basics</vt:lpstr>
      <vt:lpstr>Hardware Basics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Chaos and Computers</vt:lpstr>
      <vt:lpstr>Chaos and Computers</vt:lpstr>
      <vt:lpstr>Chaos and Computers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Terry Letsche</dc:creator>
  <cp:lastModifiedBy>Terry Letsche</cp:lastModifiedBy>
  <cp:revision>21</cp:revision>
  <cp:lastPrinted>1601-01-01T00:00:00Z</cp:lastPrinted>
  <dcterms:created xsi:type="dcterms:W3CDTF">2004-01-07T04:42:11Z</dcterms:created>
  <dcterms:modified xsi:type="dcterms:W3CDTF">2016-07-28T17:50:58Z</dcterms:modified>
</cp:coreProperties>
</file>