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3"/>
  </p:notesMasterIdLst>
  <p:handoutMasterIdLst>
    <p:handoutMasterId r:id="rId6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1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14" r:id="rId53"/>
    <p:sldId id="315" r:id="rId54"/>
    <p:sldId id="313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07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1BDB9-EA4F-4C7D-9CA8-26E484AD290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F39E-1A6F-432A-859B-49BF0577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0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4163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1775"/>
            <a:ext cx="3168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8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EE880DA7-B524-4428-B0D3-178A71023F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28AF84-8CF5-4802-82D0-F78CD87740F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347C26-BEAA-4A7D-A8FC-653A9E7624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60AD17-3FD5-4D3B-B4AE-2849EFAA6D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7E99C2-7441-426F-9CE5-BE72AD81E4A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64700F-5CC0-4AC3-A039-2F901D35E97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9DABB-6120-4D77-A161-7BA508C6895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9DABB-6120-4D77-A161-7BA508C6895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868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E92153-E357-4DAD-B790-049A6C11E7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3B6E2E-9B64-4CB5-B0FC-2FA4B6B5536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00DAFB-576A-4611-B7C1-828B736AE59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B61A5D-6A39-4FAE-A8A8-EFEBD18D67B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300"/>
              <a:t>Python Programming, 1/e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buClrTx/>
              <a:buFontTx/>
              <a:buNone/>
            </a:pPr>
            <a:fld id="{4ECB605A-8F22-4B03-99D6-67F55DFF52F0}" type="slidenum">
              <a:rPr lang="en-US" altLang="en-US" sz="1300"/>
              <a:pPr algn="r">
                <a:buClrTx/>
                <a:buFontTx/>
                <a:buNone/>
              </a:pPr>
              <a:t>19</a:t>
            </a:fld>
            <a:endParaRPr lang="en-US" altLang="en-US" sz="1300"/>
          </a:p>
        </p:txBody>
      </p:sp>
      <p:sp>
        <p:nvSpPr>
          <p:cNvPr id="788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198D98-A3C8-4DA9-A4F5-515E17E474A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050D9E-82B6-4F70-901C-C3E3661A15A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550880-D79D-4FFD-BD5C-2B90959B9E1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8E16DB-8439-4D35-A6EF-298826F2DA1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F36E3-AF79-4073-A70E-1CCD8BB750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428BC4-86F3-472F-943D-B63C329C6B4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6147F2-AA8B-4228-9F49-EB58E8EBBEA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4CCCE1-3F63-478E-8D5B-3C8536CA21B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BF4123-BF0B-430F-9377-150D1FDEBF9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16F93-CDCB-465E-A897-C09F53DDE76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041B75-3784-4C2D-9041-7A1AD5015D2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D95218-B957-451D-8A3D-BA68F384C2B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D56E83-B2BD-4D4D-BF11-5FABCDAFB1C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DE65DF-B182-42DF-99A7-9C17CA04E36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1A0DE1-0357-4416-A1FD-27387B5A1D0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28000A-7C6D-4E86-BD09-A0C7EB04CCA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D7AFE9-EA92-4696-936D-54180B07990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EDDF7B-D392-4CAD-8A78-E591E311003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FA0E1B-E337-4EAC-B9BE-FAFCB6B8FB9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0F10C3-2A2B-437B-8AB6-261D5AF6FBF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7D7F3F-C6E1-4497-98CB-13133A21C96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A7CF60-B965-40BB-8A04-50941B91AF9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F85F29-45AB-4AB0-9980-0C7BCD101E6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39AE9C-8E04-4765-8A2F-9F302DA3564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A0478-4352-4DB5-8D86-6CC35B22FEB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EE197B-A5B0-4C74-997D-1B16AF9D6ED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5F7D3B-B3A3-4BB7-9F58-D0D5958104E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60D04F-73B9-4DA8-A700-7F310E3C77D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DFC4A6-90D5-4B47-A62D-3FEC32E0EAE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755732-A071-4270-AF51-7F0A5A9BD72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365D6F-A24B-455C-9184-F5330A14C0F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42C5B1-A0F9-493C-8DBA-5B6AD72E2F9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3E559C-12C3-4D94-88B4-7D28174FF2E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258E30-391F-4670-BE47-F1488BEC2A7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9342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3283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7691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981766-D58C-4C79-82F5-9383C88B845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93C5A-47E4-4DAC-8468-A8122A5C2A77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27508-CD47-4B91-AE4F-D5EB27E10D8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11B577-1957-46C8-9C25-A89B0610D539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598B5C-F4AE-4AE1-AC11-28312A9BE04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C414A9-7F0E-486D-8F8B-0EBEEAD2B7B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55EB9F-8D31-46AC-9436-FBB22C4339D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9029A5-9438-4130-85EC-DD5FCF51CFCD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3B0F5C-EFAF-4605-8845-639C5767D7B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8E4129-C247-4824-8B1C-663FCA30F2D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1EFD0F-35FE-4ACD-9B39-D7FA63C9F99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318004B-02F0-4D75-BE89-37CB26E226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9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3641DA-164E-40CC-A52D-CEED96392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325438"/>
            <a:ext cx="1949450" cy="5805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325438"/>
            <a:ext cx="5700712" cy="58054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0960A9-0E83-4584-83B5-9E27CDA0FE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80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2346620-93CC-47C6-B48E-E4EB4C723E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80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FC7FB4B-D5D1-4D7D-BC05-27063247D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60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83006E-4C51-423D-8B03-C9295FACC6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02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846122A-CADD-4246-9781-2003F51767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93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A1F779-56EF-4897-AFC7-C7BEF4EAC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71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42E02E-F4A1-4887-BD62-FFE1803A5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679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0148D8E-9A1A-48BB-8622-603688E5D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61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74DD75A-C0CB-4D48-800D-A0F7464FA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03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2EBD16F-43A4-470F-AAEC-68A108ECC7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620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B077D8A-16FC-4F70-8FA7-BE4CBB59C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770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71620ED-6B1A-4C63-AFF3-E11E167DA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767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325438"/>
            <a:ext cx="1949450" cy="5805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325438"/>
            <a:ext cx="5700712" cy="58054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D9FAF74-7212-4A4B-A617-081A77E31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01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722710-F893-4262-AFF3-EF724DC9B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8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6D81DB-92A7-45ED-9FD1-CB929E61B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30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C3AE1B1-B916-4702-A57F-655294E297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91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18628FD-3CEE-406A-AAD2-0ED09BF847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67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894381-3A8A-40E7-BE79-051564017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2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5A3043-690D-48CE-B43A-605546A466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20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93DD4C5-2153-418F-B71C-343B1C30D0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9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25438"/>
            <a:ext cx="779145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914400" y="6200775"/>
            <a:ext cx="190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352800" y="5226050"/>
            <a:ext cx="28940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200775"/>
            <a:ext cx="1903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EE0F6FED-8493-4FD8-8D72-66D90D5437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185" y="1604"/>
              <a:ext cx="448" cy="298"/>
              <a:chOff x="185" y="1604"/>
              <a:chExt cx="448" cy="298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185" y="1604"/>
                <a:ext cx="275" cy="29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427" y="1604"/>
                <a:ext cx="206" cy="298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263" y="1870"/>
              <a:ext cx="465" cy="298"/>
              <a:chOff x="263" y="1870"/>
              <a:chExt cx="465" cy="298"/>
            </a:xfrm>
          </p:grpSpPr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263" y="1870"/>
                <a:ext cx="265" cy="298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96" y="1870"/>
                <a:ext cx="232" cy="298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2" cy="265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19" cy="662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5" cy="3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25438"/>
            <a:ext cx="779145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1C1C1C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r>
              <a:rPr lang="en-US" altLang="en-US" smtClean="0"/>
              <a:t>Python Programming, 3/e</a:t>
            </a:r>
            <a:endParaRPr lang="en-US" alt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1C1C1C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9941A421-1973-4850-873C-2395F4B591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  <a:cs typeface="Times New Roman" panose="02020603050405020304" pitchFamily="18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en-US" sz="1400" dirty="0">
              <a:solidFill>
                <a:srgbClr val="1C1C1C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90600" y="868363"/>
            <a:ext cx="777240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Python Programming:</a:t>
            </a:r>
            <a:br>
              <a:rPr lang="en-US" altLang="en-US" sz="4400" dirty="0">
                <a:solidFill>
                  <a:srgbClr val="333399"/>
                </a:solidFill>
              </a:rPr>
            </a:br>
            <a:r>
              <a:rPr lang="en-US" altLang="en-US" sz="4400" dirty="0">
                <a:solidFill>
                  <a:srgbClr val="333399"/>
                </a:solidFill>
              </a:rPr>
              <a:t>An Introduction to</a:t>
            </a:r>
            <a:br>
              <a:rPr lang="en-US" altLang="en-US" sz="4400" dirty="0">
                <a:solidFill>
                  <a:srgbClr val="333399"/>
                </a:solidFill>
              </a:rPr>
            </a:br>
            <a:r>
              <a:rPr lang="en-US" altLang="en-US" sz="4400" dirty="0">
                <a:solidFill>
                  <a:srgbClr val="333399"/>
                </a:solidFill>
              </a:rPr>
              <a:t>Computer Science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800"/>
              </a:spcBef>
              <a:buClrTx/>
              <a:buSzPct val="60000"/>
              <a:buFontTx/>
              <a:buNone/>
            </a:pPr>
            <a:r>
              <a:rPr lang="en-US" altLang="en-US"/>
              <a:t>Chapter 4</a:t>
            </a:r>
          </a:p>
          <a:p>
            <a:pPr algn="ctr">
              <a:spcBef>
                <a:spcPts val="800"/>
              </a:spcBef>
              <a:buClrTx/>
              <a:buSzPct val="60000"/>
              <a:buFontTx/>
              <a:buNone/>
            </a:pPr>
            <a:r>
              <a:rPr lang="en-US" altLang="en-US"/>
              <a:t>Objects and Graphics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Python Programming, 3/e</a:t>
            </a:r>
            <a:endParaRPr lang="en-US" altLang="en-US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0148D8E-9A1A-48BB-8622-603688E5D070}" type="slidenum">
              <a:rPr lang="en-US" alt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2" y="1069848"/>
            <a:ext cx="1613306" cy="19842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The Object of Objects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student object should also respond to requests.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We may want to send out a campus-wide mailing, so we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d need a campus address for each student.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We could send the </a:t>
            </a:r>
            <a:r>
              <a:rPr lang="en-US" altLang="en-US" sz="2800" b="1">
                <a:latin typeface="Courier New" panose="02070309020205020404" pitchFamily="49" charset="0"/>
              </a:rPr>
              <a:t>printCampusAddress</a:t>
            </a:r>
            <a:r>
              <a:rPr lang="en-US" altLang="en-US" sz="2800" b="1"/>
              <a:t> </a:t>
            </a:r>
            <a:r>
              <a:rPr lang="en-US" altLang="en-US" sz="2800"/>
              <a:t>to each student object. When the student object receives the message, it prints its own address.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10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Object of Objects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Objects may refer to other objects.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Each course might be represented by an object: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Instructor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Student roster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Prerequisite courses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When and where the class meets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11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Object of Objects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Sample Operation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addStudent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delStudent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changeRoom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Etc.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12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This chapter uses the </a:t>
            </a:r>
            <a:r>
              <a:rPr lang="en-US" altLang="en-US">
                <a:latin typeface="Courier New" panose="02070309020205020404" pitchFamily="49" charset="0"/>
              </a:rPr>
              <a:t>graphics.py</a:t>
            </a:r>
            <a:r>
              <a:rPr lang="en-US" altLang="en-US"/>
              <a:t> library supplied with the supplemental materials.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Two location choices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In Python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Lib directory with other libraries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In the same folder as your graphics program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13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Since this is a library, we need to import the graphics commands</a:t>
            </a:r>
            <a:br>
              <a:rPr lang="en-US" altLang="en-US"/>
            </a:br>
            <a:r>
              <a:rPr lang="en-US" altLang="en-US" sz="2800">
                <a:latin typeface="Courier New" panose="02070309020205020404" pitchFamily="49" charset="0"/>
              </a:rPr>
              <a:t>&gt;&gt;&gt; import graphics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A </a:t>
            </a:r>
            <a:r>
              <a:rPr lang="en-US" altLang="en-US" i="1"/>
              <a:t>graphics window</a:t>
            </a:r>
            <a:r>
              <a:rPr lang="en-US" altLang="en-US"/>
              <a:t> is a place on the screen where the graphics will appear.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>
                <a:latin typeface="Courier New" panose="02070309020205020404" pitchFamily="49" charset="0"/>
              </a:rPr>
              <a:t>&gt;&gt;&gt; win = graphics.GraphWin()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This command creates a new window titled “Graphics Window.”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14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endParaRPr lang="en-US" alt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15</a:t>
            </a:fld>
            <a:endParaRPr lang="en-US" alt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04284"/>
            <a:ext cx="5623561" cy="42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6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i="1"/>
              <a:t>GraphWin</a:t>
            </a:r>
            <a:r>
              <a:rPr lang="en-US" altLang="en-US"/>
              <a:t> is an object assigned to the variable </a:t>
            </a:r>
            <a:r>
              <a:rPr lang="en-US" altLang="en-US" i="1"/>
              <a:t>win</a:t>
            </a:r>
            <a:r>
              <a:rPr lang="en-US" altLang="en-US"/>
              <a:t>. We can manipulate the window object through this variable, similar to manipulating files through file variables.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Windows can be closed/destroyed by issuing the command</a:t>
            </a:r>
            <a:br>
              <a:rPr lang="en-US" altLang="en-US"/>
            </a:br>
            <a:r>
              <a:rPr lang="en-US" altLang="en-US" sz="2800">
                <a:latin typeface="Courier New" panose="02070309020205020404" pitchFamily="49" charset="0"/>
              </a:rPr>
              <a:t>&gt;&gt;&gt; win.close()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16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It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tedious to use the </a:t>
            </a:r>
            <a:r>
              <a:rPr lang="en-US" altLang="en-US" sz="2800">
                <a:latin typeface="Courier New" panose="02070309020205020404" pitchFamily="49" charset="0"/>
              </a:rPr>
              <a:t>graphics. </a:t>
            </a:r>
            <a:r>
              <a:rPr lang="en-US" altLang="en-US"/>
              <a:t>notation to access the graphics library routines.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from graphics import *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/>
              <a:t>The “from” statement allows you to load specific functions from a library module. “*” will load all the functions, or you can list specific ones.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17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Doing the import this way eliminates the need to preface graphics commands with </a:t>
            </a:r>
            <a:r>
              <a:rPr lang="en-US" altLang="en-US" sz="2800">
                <a:latin typeface="Courier New" panose="02070309020205020404" pitchFamily="49" charset="0"/>
              </a:rPr>
              <a:t>graphics.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&gt;&gt;&gt; from graphics import *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&gt;&gt;&gt; win = GraphWin()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18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A graphics window is a collection of points called </a:t>
            </a:r>
            <a:r>
              <a:rPr lang="en-US" altLang="en-US" sz="2800" i="1" dirty="0"/>
              <a:t>pixels</a:t>
            </a:r>
            <a:r>
              <a:rPr lang="en-US" altLang="en-US" sz="2800" dirty="0"/>
              <a:t> (picture elements).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default </a:t>
            </a:r>
            <a:r>
              <a:rPr lang="en-US" altLang="en-US" sz="2800" dirty="0" err="1"/>
              <a:t>GraphWin</a:t>
            </a:r>
            <a:r>
              <a:rPr lang="en-US" altLang="en-US" sz="2800" dirty="0"/>
              <a:t> is 200 pixels tall by 200 pixels wide (40,000 pixels total).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One way to get pictures into the window is one pixel at a time, which would be tedious. The graphics </a:t>
            </a:r>
            <a:r>
              <a:rPr lang="en-US" altLang="en-US" sz="2800" dirty="0" smtClean="0"/>
              <a:t>library </a:t>
            </a:r>
            <a:r>
              <a:rPr lang="en-US" altLang="en-US" sz="2800" dirty="0"/>
              <a:t>has a number of predefined routines to draw geometric shapes.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19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Objectives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To understand the concept of objects and how they can be used to simplify programs.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To be familiar with the various objects available in the graphics library.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To be able to create objects in programs and call appropriate methods to perform graphical computations.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simplest object is the </a:t>
            </a:r>
            <a:r>
              <a:rPr lang="en-US" altLang="en-US" sz="2400">
                <a:latin typeface="Courier New" panose="02070309020205020404" pitchFamily="49" charset="0"/>
              </a:rPr>
              <a:t>Point</a:t>
            </a:r>
            <a:r>
              <a:rPr lang="en-US" altLang="en-US" sz="2800"/>
              <a:t>. Like points in geometry, point locations are represented with a coordinate system (</a:t>
            </a:r>
            <a:r>
              <a:rPr lang="en-US" altLang="en-US" sz="2800" i="1"/>
              <a:t>x</a:t>
            </a:r>
            <a:r>
              <a:rPr lang="en-US" altLang="en-US" sz="2800"/>
              <a:t>, </a:t>
            </a:r>
            <a:r>
              <a:rPr lang="en-US" altLang="en-US" sz="2800" i="1"/>
              <a:t>y</a:t>
            </a:r>
            <a:r>
              <a:rPr lang="en-US" altLang="en-US" sz="2800"/>
              <a:t>), where </a:t>
            </a:r>
            <a:r>
              <a:rPr lang="en-US" altLang="en-US" sz="2800" i="1"/>
              <a:t>x</a:t>
            </a:r>
            <a:r>
              <a:rPr lang="en-US" altLang="en-US" sz="2800"/>
              <a:t> is the horizontal location of the point and </a:t>
            </a:r>
            <a:r>
              <a:rPr lang="en-US" altLang="en-US" sz="2800" i="1"/>
              <a:t>y</a:t>
            </a:r>
            <a:r>
              <a:rPr lang="en-US" altLang="en-US" sz="2800"/>
              <a:t> is the vertical location.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origin (0,0) in a graphics window is the upper left corner.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X values increase from left to right, y values from top to bottom.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Lower right corner is (199, 199)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20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39989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&gt;&gt;&gt; p = Point(50, 60)</a:t>
            </a:r>
          </a:p>
          <a:p>
            <a:pPr>
              <a:spcBef>
                <a:spcPts val="5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p.getX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ts val="5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50</a:t>
            </a:r>
          </a:p>
          <a:p>
            <a:pPr>
              <a:spcBef>
                <a:spcPts val="5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p.getY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ts val="5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60</a:t>
            </a:r>
          </a:p>
          <a:p>
            <a:pPr>
              <a:spcBef>
                <a:spcPts val="5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&gt;&gt;&gt; win = </a:t>
            </a:r>
            <a:r>
              <a:rPr lang="en-US" altLang="en-US" sz="20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ts val="5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p.draw</a:t>
            </a:r>
            <a:r>
              <a:rPr lang="en-US" altLang="en-US" sz="2000" dirty="0">
                <a:latin typeface="Courier New" panose="02070309020205020404" pitchFamily="49" charset="0"/>
              </a:rPr>
              <a:t>(win)</a:t>
            </a:r>
          </a:p>
          <a:p>
            <a:pPr>
              <a:spcBef>
                <a:spcPts val="5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&gt;&gt;&gt; p2 = Point(140, 100)</a:t>
            </a:r>
          </a:p>
          <a:p>
            <a:pPr>
              <a:spcBef>
                <a:spcPts val="500"/>
              </a:spcBef>
              <a:buClrTx/>
              <a:buSzPct val="60000"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&gt;&gt;&gt; p2.draw(win)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21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52" y="2017713"/>
            <a:ext cx="3135141" cy="35639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017713"/>
            <a:ext cx="5257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Open a graphics window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win = </a:t>
            </a:r>
            <a:r>
              <a:rPr lang="en-US" altLang="en-US" sz="12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1200" dirty="0">
                <a:latin typeface="Courier New" panose="02070309020205020404" pitchFamily="49" charset="0"/>
              </a:rPr>
              <a:t>('Shapes')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Draw a red circle centered at </a:t>
            </a:r>
            <a:r>
              <a:rPr lang="en-US" altLang="en-US" sz="1200" dirty="0" smtClean="0">
                <a:latin typeface="Courier New" panose="02070309020205020404" pitchFamily="49" charset="0"/>
              </a:rPr>
              <a:t>point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</a:rPr>
              <a:t>&gt;&gt;&gt; ### (100</a:t>
            </a:r>
            <a:r>
              <a:rPr lang="en-US" altLang="en-US" sz="1200" dirty="0">
                <a:latin typeface="Courier New" panose="02070309020205020404" pitchFamily="49" charset="0"/>
              </a:rPr>
              <a:t>, 100) with radius 30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center = Point(100, 100)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circ</a:t>
            </a:r>
            <a:r>
              <a:rPr lang="en-US" altLang="en-US" sz="1200" dirty="0">
                <a:latin typeface="Courier New" panose="02070309020205020404" pitchFamily="49" charset="0"/>
              </a:rPr>
              <a:t> = Circle(center, 30)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circ.setFill</a:t>
            </a:r>
            <a:r>
              <a:rPr lang="en-US" altLang="en-US" sz="1200" dirty="0">
                <a:latin typeface="Courier New" panose="02070309020205020404" pitchFamily="49" charset="0"/>
              </a:rPr>
              <a:t>('red')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circ.draw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Put a textual label in the center of the circle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label = Text(center, "Red Circle")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label.draw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Draw a square using a Rectangle object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rect</a:t>
            </a:r>
            <a:r>
              <a:rPr lang="en-US" altLang="en-US" sz="1200" dirty="0">
                <a:latin typeface="Courier New" panose="02070309020205020404" pitchFamily="49" charset="0"/>
              </a:rPr>
              <a:t> = Rectangle(Point(30, 30), Point(70, 70))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rect.draw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Draw a line segment using a Line object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line = Line(Point(20, 30), Point(180, 165))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line.draw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Draw an oval using the Oval object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oval = Oval(Point(20, 150), Point(180, 199))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oval.draw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22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017713"/>
            <a:ext cx="3695700" cy="38514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Computation is </a:t>
            </a:r>
            <a:r>
              <a:rPr lang="en-US" altLang="en-US" dirty="0" smtClean="0"/>
              <a:t>performed </a:t>
            </a:r>
            <a:r>
              <a:rPr lang="en-US" altLang="en-US" dirty="0"/>
              <a:t>by asking an object to carry out one of its operations.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In the previous example we manipulated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Oval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dirty="0"/>
              <a:t> and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US" dirty="0"/>
              <a:t>. These are examples of </a:t>
            </a:r>
            <a:r>
              <a:rPr lang="en-US" altLang="en-US" i="1" dirty="0"/>
              <a:t>classes</a:t>
            </a:r>
            <a:r>
              <a:rPr lang="en-US" altLang="en-US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23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Each object is an </a:t>
            </a:r>
            <a:r>
              <a:rPr lang="en-US" altLang="en-US" i="1"/>
              <a:t>instance </a:t>
            </a:r>
            <a:r>
              <a:rPr lang="en-US" altLang="en-US"/>
              <a:t>of some class, and the </a:t>
            </a:r>
            <a:r>
              <a:rPr lang="en-US" altLang="en-US" i="1"/>
              <a:t>class</a:t>
            </a:r>
            <a:r>
              <a:rPr lang="en-US" altLang="en-US"/>
              <a:t> describes the properties of the instance.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If we say that Augie is a dog, we are actually saying that Augie is a specific individual in the larger </a:t>
            </a:r>
            <a:r>
              <a:rPr lang="en-US" altLang="en-US" i="1"/>
              <a:t>class</a:t>
            </a:r>
            <a:r>
              <a:rPr lang="en-US" altLang="en-US"/>
              <a:t> of all dogs. Augie is an </a:t>
            </a:r>
            <a:r>
              <a:rPr lang="en-US" altLang="en-US" i="1"/>
              <a:t>instance</a:t>
            </a:r>
            <a:r>
              <a:rPr lang="en-US" altLang="en-US"/>
              <a:t> of the dog class.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24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To create a new instance of a class, we use a special operation called a </a:t>
            </a:r>
            <a:r>
              <a:rPr lang="en-US" altLang="en-US" sz="2800" i="1" dirty="0"/>
              <a:t>constructor</a:t>
            </a:r>
            <a:r>
              <a:rPr lang="en-US" altLang="en-US" sz="2800" dirty="0"/>
              <a:t>.</a:t>
            </a:r>
            <a:br>
              <a:rPr lang="en-US" altLang="en-US" sz="2800" dirty="0"/>
            </a:br>
            <a:r>
              <a:rPr lang="en-US" altLang="en-US" sz="2400" dirty="0">
                <a:latin typeface="Courier New" panose="02070309020205020404" pitchFamily="49" charset="0"/>
              </a:rPr>
              <a:t>&lt;class-name&gt;(&lt;param1&gt;, &lt;param2&gt;, …)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 dirty="0">
                <a:latin typeface="Courier New" panose="02070309020205020404" pitchFamily="49" charset="0"/>
              </a:rPr>
              <a:t>&lt;class-name&gt;</a:t>
            </a:r>
            <a:r>
              <a:rPr lang="en-US" altLang="en-US" sz="2800" dirty="0"/>
              <a:t> is the name of the class we want to create a new instance of, e.g.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2800" dirty="0"/>
              <a:t> 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sz="2800" dirty="0"/>
              <a:t>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parameters are required to initialize the object. For example,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sz="2800" dirty="0"/>
              <a:t> requires two numeric values.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25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latin typeface="Courier New" panose="02070309020205020404" pitchFamily="49" charset="0"/>
              </a:rPr>
              <a:t>p = Point(50, 60)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dirty="0"/>
              <a:t>The constructor for the Point class requires </a:t>
            </a:r>
            <a:r>
              <a:rPr lang="en-US" altLang="en-US" dirty="0" smtClean="0"/>
              <a:t>two </a:t>
            </a:r>
            <a:r>
              <a:rPr lang="en-US" altLang="en-US" dirty="0"/>
              <a:t>parameters, the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coordinates for the point.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These values are stored as </a:t>
            </a:r>
            <a:r>
              <a:rPr lang="en-US" altLang="en-US" i="1" dirty="0"/>
              <a:t>instance variables</a:t>
            </a:r>
            <a:r>
              <a:rPr lang="en-US" altLang="en-US" dirty="0"/>
              <a:t> inside of the object.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26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Only the most relevant </a:t>
            </a:r>
            <a:r>
              <a:rPr lang="en-US" altLang="en-US" i="1"/>
              <a:t>instance variables</a:t>
            </a:r>
            <a:r>
              <a:rPr lang="en-US" altLang="en-US"/>
              <a:t> are shown (others include the color, window they belong to, etc.)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27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761320"/>
            <a:ext cx="4191000" cy="24119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To perform an operation on an object, we send the object a message. The set of messages an object responds to are called the </a:t>
            </a:r>
            <a:r>
              <a:rPr lang="en-US" altLang="en-US" sz="2800" i="1"/>
              <a:t>methods</a:t>
            </a:r>
            <a:r>
              <a:rPr lang="en-US" altLang="en-US" sz="2800"/>
              <a:t> of the object.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Methods are like functions that live inside the object.</a:t>
            </a:r>
          </a:p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Methods are invoked using dot-notation:</a:t>
            </a:r>
            <a:br>
              <a:rPr lang="en-US" altLang="en-US" sz="2800"/>
            </a:br>
            <a:r>
              <a:rPr lang="en-US" altLang="en-US" sz="2000">
                <a:latin typeface="Courier New" panose="02070309020205020404" pitchFamily="49" charset="0"/>
              </a:rPr>
              <a:t>&lt;object&gt;.&lt;method-name&gt;(&lt;param1&gt;, &lt;param2&gt;, …)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28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p.getX() </a:t>
            </a:r>
            <a:r>
              <a:rPr lang="en-US" altLang="en-US"/>
              <a:t>and</a:t>
            </a:r>
            <a:r>
              <a:rPr lang="en-US" altLang="en-US" sz="2800">
                <a:latin typeface="Courier New" panose="02070309020205020404" pitchFamily="49" charset="0"/>
              </a:rPr>
              <a:t> p.getY() </a:t>
            </a:r>
            <a:r>
              <a:rPr lang="en-US" altLang="en-US"/>
              <a:t>returns the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 values of the point. Routines like these are referred to as </a:t>
            </a:r>
            <a:r>
              <a:rPr lang="en-US" altLang="en-US" i="1"/>
              <a:t>accessors</a:t>
            </a:r>
            <a:r>
              <a:rPr lang="en-US" altLang="en-US"/>
              <a:t> because they allow us to access information from the instance variables of the object.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29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 smtClean="0">
                <a:solidFill>
                  <a:srgbClr val="333399"/>
                </a:solidFill>
              </a:rPr>
              <a:t>Objectives</a:t>
            </a:r>
            <a:endParaRPr lang="en-US" altLang="en-US" sz="4400" dirty="0">
              <a:solidFill>
                <a:srgbClr val="333399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To understand the fundamental concepts of computer graphics, especially the role of coordinate systems and coordinate transformations.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To understand how to work with both mouse and text-based input in a graphical programming context.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Other methods change the </a:t>
            </a:r>
            <a:r>
              <a:rPr lang="en-US" altLang="en-US" sz="2800" i="1"/>
              <a:t>state</a:t>
            </a:r>
            <a:r>
              <a:rPr lang="en-US" altLang="en-US" sz="2800"/>
              <a:t> of the object by changing the values of the object’s instance variables.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>
                <a:latin typeface="Courier New" panose="02070309020205020404" pitchFamily="49" charset="0"/>
              </a:rPr>
              <a:t>move(dx, dy) </a:t>
            </a:r>
            <a:r>
              <a:rPr lang="en-US" altLang="en-US" sz="2800"/>
              <a:t>moves the object dx units in the </a:t>
            </a:r>
            <a:r>
              <a:rPr lang="en-US" altLang="en-US" sz="2800" i="1"/>
              <a:t>x</a:t>
            </a:r>
            <a:r>
              <a:rPr lang="en-US" altLang="en-US" sz="2800"/>
              <a:t> direction and dy in the </a:t>
            </a:r>
            <a:r>
              <a:rPr lang="en-US" altLang="en-US" sz="2800" i="1"/>
              <a:t>y</a:t>
            </a:r>
            <a:r>
              <a:rPr lang="en-US" altLang="en-US" sz="2800"/>
              <a:t> direction.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Move erases the old image and draws it in its new position. Methods that change the state of an object are called </a:t>
            </a:r>
            <a:r>
              <a:rPr lang="en-US" altLang="en-US" sz="2800" i="1"/>
              <a:t>mutators</a:t>
            </a:r>
            <a:r>
              <a:rPr lang="en-US" altLang="en-US" sz="280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30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2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circ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Circle(Point(100, 100), 30)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win = </a:t>
            </a:r>
            <a:r>
              <a:rPr lang="en-US" altLang="en-US" sz="20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circ.draw</a:t>
            </a:r>
            <a:r>
              <a:rPr lang="en-US" altLang="en-US" sz="20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first line creates a circle with radius 30 centered at (100,100).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We used the Point constructor to create a location for the center of the circle.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last line is a request to the Circle object </a:t>
            </a:r>
            <a:r>
              <a:rPr lang="en-US" altLang="en-US" sz="2800" dirty="0" err="1"/>
              <a:t>circ</a:t>
            </a:r>
            <a:r>
              <a:rPr lang="en-US" altLang="en-US" sz="2800" dirty="0"/>
              <a:t> to draw itself into the </a:t>
            </a:r>
            <a:r>
              <a:rPr lang="en-US" altLang="en-US" sz="2800" dirty="0" err="1"/>
              <a:t>GraphWin</a:t>
            </a:r>
            <a:r>
              <a:rPr lang="en-US" altLang="en-US" sz="2800" dirty="0"/>
              <a:t> object win.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31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draw method uses information about the center and radius of the circle from the instance variable.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32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102029"/>
            <a:ext cx="4329674" cy="37556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It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possible for two different variables to refer to the same object </a:t>
            </a:r>
            <a:r>
              <a:rPr lang="en-US" altLang="en-US" sz="2800" dirty="0">
                <a:latin typeface="Times New Roman" panose="02020603050405020304" pitchFamily="18" charset="0"/>
              </a:rPr>
              <a:t>–</a:t>
            </a:r>
            <a:r>
              <a:rPr lang="en-US" altLang="en-US" sz="2800" dirty="0"/>
              <a:t> changes made to the object through one variable will be visible to the other.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Circle(Point(80,50),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leftEye.setFill</a:t>
            </a:r>
            <a:r>
              <a:rPr lang="en-US" altLang="en-US" sz="2000" dirty="0">
                <a:latin typeface="Courier New" panose="02070309020205020404" pitchFamily="49" charset="0"/>
              </a:rPr>
              <a:t>('yellow')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leftEye.setOutline</a:t>
            </a:r>
            <a:r>
              <a:rPr lang="en-US" altLang="en-US" sz="2000" dirty="0">
                <a:latin typeface="Courier New" panose="02070309020205020404" pitchFamily="49" charset="0"/>
              </a:rPr>
              <a:t>('red')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</a:t>
            </a:r>
            <a:r>
              <a:rPr lang="en-US" altLang="en-US" sz="2000" dirty="0">
                <a:latin typeface="Courier New" panose="02070309020205020404" pitchFamily="49" charset="0"/>
              </a:rPr>
              <a:t/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rightEye.move</a:t>
            </a:r>
            <a:r>
              <a:rPr lang="en-US" altLang="en-US" sz="2000" dirty="0">
                <a:latin typeface="Courier New" panose="02070309020205020404" pitchFamily="49" charset="0"/>
              </a:rPr>
              <a:t>(20,0)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idea is to create the left eye and copy that to the right eye which gets moved </a:t>
            </a:r>
            <a:r>
              <a:rPr lang="en-US" altLang="en-US" sz="2800" dirty="0" smtClean="0"/>
              <a:t>over 20 </a:t>
            </a:r>
            <a:r>
              <a:rPr lang="en-US" altLang="en-US" sz="2800" dirty="0"/>
              <a:t>units.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33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assignment </a:t>
            </a:r>
            <a:r>
              <a:rPr lang="en-US" altLang="en-US" sz="2800">
                <a:latin typeface="Courier New" panose="02070309020205020404" pitchFamily="49" charset="0"/>
              </a:rPr>
              <a:t>rightEye = leftEye </a:t>
            </a:r>
            <a:r>
              <a:rPr lang="en-US" altLang="en-US"/>
              <a:t>makes rightEye and leftEye refer to the same circle!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situation where two variables refer to the same object is called </a:t>
            </a:r>
            <a:r>
              <a:rPr lang="en-US" altLang="en-US" i="1"/>
              <a:t>aliasing</a:t>
            </a:r>
            <a:r>
              <a:rPr lang="en-US" altLang="en-US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34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35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73007"/>
            <a:ext cx="8534400" cy="2952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There are two ways to get around this.</a:t>
            </a:r>
          </a:p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We could make two separate circles, one for each eye:</a:t>
            </a:r>
            <a:br>
              <a:rPr lang="en-US" altLang="en-US" dirty="0"/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Circle(Point(80, 50),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leftEye.setFill</a:t>
            </a:r>
            <a:r>
              <a:rPr lang="en-US" altLang="en-US" sz="2000" dirty="0">
                <a:latin typeface="Courier New" panose="02070309020205020404" pitchFamily="49" charset="0"/>
              </a:rPr>
              <a:t>('yellow')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leftEye.setOutline</a:t>
            </a:r>
            <a:r>
              <a:rPr lang="en-US" altLang="en-US" sz="2000" dirty="0">
                <a:latin typeface="Courier New" panose="02070309020205020404" pitchFamily="49" charset="0"/>
              </a:rPr>
              <a:t>('red')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Circle(Point(100, 50),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rightEye.setFill</a:t>
            </a:r>
            <a:r>
              <a:rPr lang="en-US" altLang="en-US" sz="2000" dirty="0">
                <a:latin typeface="Courier New" panose="02070309020205020404" pitchFamily="49" charset="0"/>
              </a:rPr>
              <a:t>('yellow')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rightEye.setOutline</a:t>
            </a:r>
            <a:r>
              <a:rPr lang="en-US" altLang="en-US" sz="2000" dirty="0">
                <a:latin typeface="Courier New" panose="02070309020205020404" pitchFamily="49" charset="0"/>
              </a:rPr>
              <a:t>('red')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36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4800" y="2017713"/>
            <a:ext cx="8650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 graphics library has a better solution. Graphical objects have a clone method that will make a copy of the object!</a:t>
            </a:r>
            <a:br>
              <a:rPr lang="en-US" altLang="en-US" dirty="0"/>
            </a:br>
            <a:r>
              <a:rPr lang="en-US" altLang="en-US" sz="2000" dirty="0">
                <a:latin typeface="Courier New" panose="02070309020205020404" pitchFamily="49" charset="0"/>
              </a:rPr>
              <a:t>&gt;&gt;&gt; # Correct way to create two circles, using clone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Circle(Point(80, 50),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leftEye.setFill</a:t>
            </a:r>
            <a:r>
              <a:rPr lang="en-US" altLang="en-US" sz="2000" dirty="0">
                <a:latin typeface="Courier New" panose="02070309020205020404" pitchFamily="49" charset="0"/>
              </a:rPr>
              <a:t>('yellow')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leftEye.setOutline</a:t>
            </a:r>
            <a:r>
              <a:rPr lang="en-US" altLang="en-US" sz="2000" dirty="0">
                <a:latin typeface="Courier New" panose="02070309020205020404" pitchFamily="49" charset="0"/>
              </a:rPr>
              <a:t>('red')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leftEye.clone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&gt;&gt;&gt; #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</a:t>
            </a:r>
            <a:r>
              <a:rPr lang="en-US" altLang="en-US" sz="2000" dirty="0">
                <a:latin typeface="Courier New" panose="02070309020205020404" pitchFamily="49" charset="0"/>
              </a:rPr>
              <a:t> is an exact copy of the left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rightEye.move</a:t>
            </a:r>
            <a:r>
              <a:rPr lang="en-US" altLang="en-US" sz="2000" dirty="0">
                <a:latin typeface="Courier New" panose="02070309020205020404" pitchFamily="49" charset="0"/>
              </a:rPr>
              <a:t>(20, 0)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37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Graphing Future Value/</a:t>
            </a:r>
            <a:br>
              <a:rPr lang="en-US" altLang="en-US" sz="4400">
                <a:solidFill>
                  <a:srgbClr val="333399"/>
                </a:solidFill>
              </a:rPr>
            </a:br>
            <a:r>
              <a:rPr lang="en-US" altLang="en-US" sz="4400">
                <a:solidFill>
                  <a:srgbClr val="333399"/>
                </a:solidFill>
              </a:rPr>
              <a:t>Choosing Coordinates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38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57400"/>
            <a:ext cx="5008233" cy="42219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50938" y="327025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Graphing Future Value/</a:t>
            </a:r>
            <a:br>
              <a:rPr lang="en-US" altLang="en-US" sz="4400">
                <a:solidFill>
                  <a:srgbClr val="333399"/>
                </a:solidFill>
              </a:rPr>
            </a:br>
            <a:r>
              <a:rPr lang="en-US" altLang="en-US" sz="4400">
                <a:solidFill>
                  <a:srgbClr val="333399"/>
                </a:solidFill>
              </a:rPr>
              <a:t>Choosing Coordinates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39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7429501" cy="42815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 smtClean="0">
                <a:solidFill>
                  <a:srgbClr val="333399"/>
                </a:solidFill>
              </a:rPr>
              <a:t>Objectives</a:t>
            </a:r>
            <a:endParaRPr lang="en-US" altLang="en-US" sz="4400" dirty="0">
              <a:solidFill>
                <a:srgbClr val="33339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To be able to write simple interactive graphics programs using the graphics library.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Interactive Graphics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In a GUI environment, users typically interact with their applications by clicking on buttons, choosing items from menus, and typing information into on-screen text boxes.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i="1"/>
              <a:t>Event-driven</a:t>
            </a:r>
            <a:r>
              <a:rPr lang="en-US" altLang="en-US"/>
              <a:t> programming draws interface elements (</a:t>
            </a:r>
            <a:r>
              <a:rPr lang="en-US" altLang="en-US" i="1"/>
              <a:t>widgets</a:t>
            </a:r>
            <a:r>
              <a:rPr lang="en-US" altLang="en-US"/>
              <a:t>) on the screen and then waits for the user to do something.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40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Interactive Graphics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An </a:t>
            </a:r>
            <a:r>
              <a:rPr lang="en-US" altLang="en-US" i="1" dirty="0"/>
              <a:t>event</a:t>
            </a:r>
            <a:r>
              <a:rPr lang="en-US" altLang="en-US" dirty="0"/>
              <a:t> is generated whenever a user moves the mouse, clicks the mouse, or types a key on the keyboard.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An event is an object that encapsulates information about what just </a:t>
            </a:r>
            <a:r>
              <a:rPr lang="en-US" altLang="en-US" dirty="0" smtClean="0"/>
              <a:t>happened.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 event object is sent to the appropriate part of the program to be processed, for example, a </a:t>
            </a:r>
            <a:r>
              <a:rPr lang="en-US" altLang="en-US" i="1" dirty="0"/>
              <a:t>button event</a:t>
            </a:r>
            <a:r>
              <a:rPr lang="en-US" altLang="en-US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41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Interactive Graphics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graphics module hides the underlying, low-level window management and provides two simple ways to get user input in a </a:t>
            </a:r>
            <a:r>
              <a:rPr lang="en-US" altLang="en-US">
                <a:latin typeface="Courier New" panose="02070309020205020404" pitchFamily="49" charset="0"/>
              </a:rPr>
              <a:t>GraphWin</a:t>
            </a:r>
            <a:r>
              <a:rPr lang="en-US" altLang="en-US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200" smtClean="0"/>
              <a:pPr/>
              <a:t>42</a:t>
            </a:fld>
            <a:endParaRPr lang="en-US" alt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We can get graphical information from the user via the </a:t>
            </a:r>
            <a:r>
              <a:rPr lang="en-US" altLang="en-US" sz="2800">
                <a:latin typeface="Courier New" panose="02070309020205020404" pitchFamily="49" charset="0"/>
              </a:rPr>
              <a:t>getMouse</a:t>
            </a:r>
            <a:r>
              <a:rPr lang="en-US" altLang="en-US" sz="2800"/>
              <a:t> method of the </a:t>
            </a:r>
            <a:r>
              <a:rPr lang="en-US" altLang="en-US" sz="2800">
                <a:latin typeface="Courier New" panose="02070309020205020404" pitchFamily="49" charset="0"/>
              </a:rPr>
              <a:t>GraphWin</a:t>
            </a:r>
            <a:r>
              <a:rPr lang="en-US" altLang="en-US" sz="2800"/>
              <a:t> class.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When </a:t>
            </a:r>
            <a:r>
              <a:rPr lang="en-US" altLang="en-US" sz="2800">
                <a:latin typeface="Courier New" panose="02070309020205020404" pitchFamily="49" charset="0"/>
              </a:rPr>
              <a:t>getMouse</a:t>
            </a:r>
            <a:r>
              <a:rPr lang="en-US" altLang="en-US" sz="2800"/>
              <a:t> is invoked on a </a:t>
            </a:r>
            <a:r>
              <a:rPr lang="en-US" altLang="en-US" sz="2800">
                <a:latin typeface="Courier New" panose="02070309020205020404" pitchFamily="49" charset="0"/>
              </a:rPr>
              <a:t>GraphWin</a:t>
            </a:r>
            <a:r>
              <a:rPr lang="en-US" altLang="en-US" sz="2800"/>
              <a:t>, the program pauses and waits for the user to click the mouse somewhere in the window.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spot where the user clicked is returned as a </a:t>
            </a:r>
            <a:r>
              <a:rPr lang="en-US" altLang="en-US" sz="2800">
                <a:latin typeface="Courier New" panose="02070309020205020404" pitchFamily="49" charset="0"/>
              </a:rPr>
              <a:t>Point</a:t>
            </a:r>
            <a:r>
              <a:rPr lang="en-US" altLang="en-US" sz="280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43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 following code reports the coordinates of a mouse click:</a:t>
            </a:r>
            <a:br>
              <a:rPr lang="en-US" altLang="en-US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2000" dirty="0">
                <a:latin typeface="Courier New" panose="02070309020205020404" pitchFamily="49" charset="0"/>
              </a:rPr>
              <a:t>from graphics import *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win = </a:t>
            </a:r>
            <a:r>
              <a:rPr lang="en-US" altLang="en-US" sz="20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2000" dirty="0">
                <a:latin typeface="Courier New" panose="02070309020205020404" pitchFamily="49" charset="0"/>
              </a:rPr>
              <a:t>("Click Me!")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p = </a:t>
            </a:r>
            <a:r>
              <a:rPr lang="en-US" altLang="en-US" sz="20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print("You clicked", </a:t>
            </a:r>
            <a:r>
              <a:rPr lang="en-US" altLang="en-US" sz="2000" dirty="0" err="1">
                <a:latin typeface="Courier New" panose="02070309020205020404" pitchFamily="49" charset="0"/>
              </a:rPr>
              <a:t>p.getX</a:t>
            </a:r>
            <a:r>
              <a:rPr lang="en-US" altLang="en-US" sz="2000" dirty="0">
                <a:latin typeface="Courier New" panose="02070309020205020404" pitchFamily="49" charset="0"/>
              </a:rPr>
              <a:t>(), </a:t>
            </a:r>
            <a:r>
              <a:rPr lang="en-US" altLang="en-US" sz="2000" dirty="0" err="1">
                <a:latin typeface="Courier New" panose="02070309020205020404" pitchFamily="49" charset="0"/>
              </a:rPr>
              <a:t>p.getY</a:t>
            </a:r>
            <a:r>
              <a:rPr lang="en-US" altLang="en-US" sz="2000" dirty="0">
                <a:latin typeface="Courier New" panose="02070309020205020404" pitchFamily="49" charset="0"/>
              </a:rPr>
              <a:t>())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We can use the </a:t>
            </a:r>
            <a:r>
              <a:rPr lang="en-US" altLang="en-US" dirty="0" err="1"/>
              <a:t>accessors</a:t>
            </a:r>
            <a:r>
              <a:rPr lang="en-US" altLang="en-US" dirty="0"/>
              <a:t> like </a:t>
            </a:r>
            <a:r>
              <a:rPr lang="en-US" altLang="en-US" dirty="0" err="1">
                <a:latin typeface="Courier New" panose="02070309020205020404" pitchFamily="49" charset="0"/>
              </a:rPr>
              <a:t>getX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getY</a:t>
            </a:r>
            <a:r>
              <a:rPr lang="en-US" altLang="en-US" dirty="0"/>
              <a:t> or other methods on the point returned.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44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# </a:t>
            </a:r>
            <a:r>
              <a:rPr lang="en-US" altLang="en-US" sz="1400" dirty="0" err="1">
                <a:latin typeface="Courier New" panose="02070309020205020404" pitchFamily="49" charset="0"/>
              </a:rPr>
              <a:t>triangle.pyw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# Interactive graphics program to draw a triangle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from graphics import *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</a:rPr>
              <a:t>def</a:t>
            </a:r>
            <a:r>
              <a:rPr lang="en-US" altLang="en-US" sz="1400" dirty="0">
                <a:latin typeface="Courier New" panose="02070309020205020404" pitchFamily="49" charset="0"/>
              </a:rPr>
              <a:t> main():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win = </a:t>
            </a:r>
            <a:r>
              <a:rPr lang="en-US" altLang="en-US" sz="14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1400" dirty="0">
                <a:latin typeface="Courier New" panose="02070309020205020404" pitchFamily="49" charset="0"/>
              </a:rPr>
              <a:t>("Draw a Triangle")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win.setCoords</a:t>
            </a:r>
            <a:r>
              <a:rPr lang="en-US" altLang="en-US" sz="1400" dirty="0">
                <a:latin typeface="Courier New" panose="02070309020205020404" pitchFamily="49" charset="0"/>
              </a:rPr>
              <a:t>(0.0, 0.0, 10.0, 10.0)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message = Text(Point(5, 0.5), "Click on three points")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message.draw</a:t>
            </a:r>
            <a:r>
              <a:rPr lang="en-US" altLang="en-US" sz="14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# Get and draw three vertices of triangle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p1 = </a:t>
            </a:r>
            <a:r>
              <a:rPr lang="en-US" altLang="en-US" sz="14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p1.draw(win)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p2 = </a:t>
            </a:r>
            <a:r>
              <a:rPr lang="en-US" altLang="en-US" sz="14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p2.draw(win)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p3 = </a:t>
            </a:r>
            <a:r>
              <a:rPr lang="en-US" altLang="en-US" sz="14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p3.draw(win)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45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 Use Polygon object to draw the triangle</a:t>
            </a: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triangle = Polygon(p1,p2,p3)</a:t>
            </a: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triangle.setFill("peachpuff")</a:t>
            </a: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triangle.setOutline("cyan")</a:t>
            </a: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triangle.draw(win)</a:t>
            </a: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# Wait for another click to exit</a:t>
            </a: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message.setText("Click anywhere to quit.")</a:t>
            </a: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win.getMouse()</a:t>
            </a: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main()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46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468563" cy="275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47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Notes: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If you are programming in a windows environment, using the .</a:t>
            </a:r>
            <a:r>
              <a:rPr lang="en-US" altLang="en-US" sz="2400" dirty="0" err="1"/>
              <a:t>pyw</a:t>
            </a:r>
            <a:r>
              <a:rPr lang="en-US" altLang="en-US" sz="2400" dirty="0"/>
              <a:t> extension on your file will cause the Python shell window to not display when you double-click the program icon.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There is no triangle class. Rather, we use the general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class, which takes any number of points and connects them into a closed shape.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48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0" y="2064639"/>
            <a:ext cx="9144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lvl="1"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Once you have three points, creating a triangle polygon is easy:</a:t>
            </a:r>
            <a:br>
              <a:rPr lang="en-US" altLang="en-US" sz="2400" dirty="0"/>
            </a:br>
            <a:r>
              <a:rPr lang="en-US" altLang="en-US" sz="2000" dirty="0">
                <a:latin typeface="Courier New" panose="02070309020205020404" pitchFamily="49" charset="0"/>
              </a:rPr>
              <a:t>triangle = Polygon(p1, p2, p3)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A single text object is created and drawn near the beginning of the program.</a:t>
            </a:r>
            <a:br>
              <a:rPr lang="en-US" altLang="en-US" sz="2400" dirty="0"/>
            </a:br>
            <a:r>
              <a:rPr lang="en-US" altLang="en-US" sz="2000" dirty="0">
                <a:latin typeface="Courier New" panose="02070309020205020404" pitchFamily="49" charset="0"/>
              </a:rPr>
              <a:t>message = Text(Point(5,0.5), "Click on three points")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message.draw</a:t>
            </a:r>
            <a:r>
              <a:rPr lang="en-US" altLang="en-US" sz="2000" dirty="0">
                <a:latin typeface="Courier New" panose="02070309020205020404" pitchFamily="49" charset="0"/>
              </a:rPr>
              <a:t>(win)</a:t>
            </a:r>
          </a:p>
          <a:p>
            <a:pPr lvl="1"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To change the prompt, just change the text to be displayed.</a:t>
            </a:r>
            <a:br>
              <a:rPr lang="en-US" altLang="en-US" sz="2400" dirty="0"/>
            </a:br>
            <a:r>
              <a:rPr lang="en-US" altLang="en-US" sz="2000" dirty="0" err="1">
                <a:latin typeface="Courier New" panose="02070309020205020404" pitchFamily="49" charset="0"/>
              </a:rPr>
              <a:t>message.setText</a:t>
            </a:r>
            <a:r>
              <a:rPr lang="en-US" altLang="en-US" sz="2000" dirty="0">
                <a:latin typeface="Courier New" panose="02070309020205020404" pitchFamily="49" charset="0"/>
              </a:rPr>
              <a:t>("Click anywhere to quit.")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49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Overview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Each data type can represent a certain set of values, and each had a set of associated operations.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traditional programming view is that data is passive </a:t>
            </a:r>
            <a:r>
              <a:rPr lang="en-US" altLang="en-US">
                <a:latin typeface="Times New Roman" panose="02020603050405020304" pitchFamily="18" charset="0"/>
              </a:rPr>
              <a:t>–</a:t>
            </a:r>
            <a:r>
              <a:rPr lang="en-US" altLang="en-US"/>
              <a:t> it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manipulated and combined with active operations.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triangle program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input was done completely through mouse </a:t>
            </a:r>
            <a:r>
              <a:rPr lang="en-US" altLang="en-US" sz="2800" dirty="0" smtClean="0"/>
              <a:t>clicks.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 smtClean="0"/>
              <a:t>The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sz="2800" dirty="0" smtClean="0"/>
              <a:t> object provides a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/>
              <a:t> method that works like the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getMouse</a:t>
            </a:r>
            <a:r>
              <a:rPr lang="en-US" altLang="en-US" sz="2800" dirty="0" smtClean="0"/>
              <a:t> method.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50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clickntype.py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graphics import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win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("Click and Type", 400, 400)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win.getMouse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key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= Text(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key)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label.draw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51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9867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52</a:t>
            </a:fld>
            <a:endParaRPr lang="en-US" alt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07" y="2095500"/>
            <a:ext cx="3848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3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 smtClean="0"/>
              <a:t>There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’</a:t>
            </a:r>
            <a:r>
              <a:rPr lang="en-US" altLang="en-US" sz="2800" dirty="0" smtClean="0"/>
              <a:t>s </a:t>
            </a:r>
            <a:r>
              <a:rPr lang="en-US" altLang="en-US" sz="2800" dirty="0"/>
              <a:t>also an </a:t>
            </a:r>
            <a:r>
              <a:rPr lang="en-US" altLang="en-US" sz="2800" dirty="0">
                <a:latin typeface="Courier New" panose="02070309020205020404" pitchFamily="49" charset="0"/>
              </a:rPr>
              <a:t>Entry</a:t>
            </a:r>
            <a:r>
              <a:rPr lang="en-US" altLang="en-US" sz="2800" dirty="0"/>
              <a:t> object that can get keyboard input.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Entry</a:t>
            </a:r>
            <a:r>
              <a:rPr lang="en-US" altLang="en-US" sz="2800" dirty="0"/>
              <a:t> object draws a box on the screen that can contain text. It understands </a:t>
            </a:r>
            <a:r>
              <a:rPr lang="en-US" altLang="en-US" sz="2800" dirty="0" err="1">
                <a:latin typeface="Courier New" panose="02070309020205020404" pitchFamily="49" charset="0"/>
              </a:rPr>
              <a:t>setText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</a:rPr>
              <a:t>getText</a:t>
            </a:r>
            <a:r>
              <a:rPr lang="en-US" altLang="en-US" sz="2800" dirty="0"/>
              <a:t>, with one difference that the input can be edited.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53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2681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54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50341"/>
            <a:ext cx="4954336" cy="4114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# convert_gui.pyw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# Program to convert Celsius to Fahrenheit using a simple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#   graphical interface.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from graphics import *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def main():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win = GraphWin("Celsius Converter", 300, 200)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win.setCoords(0.0, 0.0, 3.0, 4.0)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# Draw the interface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Text(Point(1,3), "   Celsius Temperature:").draw(win)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Text(Point(1,1), "Fahrenheit Temperature:").draw(win)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input = Entry(Point(2,3), 5)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input.setText("0.0")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input.draw(win)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output = Text(Point(2,1),"")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output.draw(win)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button = Text(Point(1.5,2.0),"Convert It")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button.draw(win)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Rectangle(Point(1,1.5), Point(2,2.5)).draw(win)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55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# wait for a mouse click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win.getMouse()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# convert input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celsius = eval(input.getText())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fahrenheit = 9.0/5.0 * celsius + 32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# display output and change button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output.setText(fahrenheit)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button.setText("Quit")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# wait for click and then quit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win.getMouse()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win.close()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main()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56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57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85975"/>
            <a:ext cx="5018413" cy="4114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When run, this program produces a window with an entry box for typing in the Celsius temperature and a button to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do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the conversion.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The button is for show only! We are just waiting for a mouse click anywhere in the window.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58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Initially, the input entry box is set to contain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0.0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user can delete this value and type in another value.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program pauses until the user clicks the mouse </a:t>
            </a:r>
            <a:r>
              <a:rPr lang="en-US" altLang="en-US">
                <a:latin typeface="Times New Roman" panose="02020603050405020304" pitchFamily="18" charset="0"/>
              </a:rPr>
              <a:t>–</a:t>
            </a:r>
            <a:r>
              <a:rPr lang="en-US" altLang="en-US"/>
              <a:t> we don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care where so we don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store the point!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59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Overview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Modern computer programs are built using an </a:t>
            </a:r>
            <a:r>
              <a:rPr lang="en-US" altLang="en-US" sz="2800" i="1"/>
              <a:t>object-oriented</a:t>
            </a:r>
            <a:r>
              <a:rPr lang="en-US" altLang="en-US" sz="2800"/>
              <a:t> approach.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Most applications you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re familiar with have </a:t>
            </a:r>
            <a:r>
              <a:rPr lang="en-US" altLang="en-US" sz="2800" i="1"/>
              <a:t>Graphical User Interfaces</a:t>
            </a:r>
            <a:r>
              <a:rPr lang="en-US" altLang="en-US" sz="2800"/>
              <a:t> (GUI) that provide windows, icons, buttons and menus.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There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a graphics library (graphics.py) written specifically to go with this book. It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based on Tkinter.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6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 input is processed in three steps: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value entered is converted into a number with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float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This number is converted to degrees Fahrenheit.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This number is then converted to a string and formatted for display in the </a:t>
            </a:r>
            <a:r>
              <a:rPr lang="en-US" altLang="en-US" sz="2800" dirty="0">
                <a:latin typeface="Courier New" panose="02070309020205020404" pitchFamily="49" charset="0"/>
              </a:rPr>
              <a:t>output</a:t>
            </a:r>
            <a:r>
              <a:rPr lang="en-US" altLang="en-US" sz="2800" dirty="0"/>
              <a:t> text area.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60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The Object of Objects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Basic idea </a:t>
            </a:r>
            <a:r>
              <a:rPr lang="en-US" altLang="en-US">
                <a:latin typeface="Times New Roman" panose="02020603050405020304" pitchFamily="18" charset="0"/>
              </a:rPr>
              <a:t>–</a:t>
            </a:r>
            <a:r>
              <a:rPr lang="en-US" altLang="en-US"/>
              <a:t> view a complex system as the interaction of simpler </a:t>
            </a:r>
            <a:r>
              <a:rPr lang="en-US" altLang="en-US" i="1"/>
              <a:t>objects</a:t>
            </a:r>
            <a:r>
              <a:rPr lang="en-US" altLang="en-US"/>
              <a:t>. An object is a sort of active data type that combines data and operations.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Objects </a:t>
            </a:r>
            <a:r>
              <a:rPr lang="en-US" altLang="en-US" i="1"/>
              <a:t>know stuff</a:t>
            </a:r>
            <a:r>
              <a:rPr lang="en-US" altLang="en-US"/>
              <a:t> (contain data) and they can </a:t>
            </a:r>
            <a:r>
              <a:rPr lang="en-US" altLang="en-US" i="1"/>
              <a:t>do stuff</a:t>
            </a:r>
            <a:r>
              <a:rPr lang="en-US" altLang="en-US"/>
              <a:t> (have operations).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Objects interact by sending each other </a:t>
            </a:r>
            <a:r>
              <a:rPr lang="en-US" altLang="en-US" i="1"/>
              <a:t>messages</a:t>
            </a:r>
            <a:r>
              <a:rPr lang="en-US" altLang="en-US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7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The Object of Objects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Suppose we want to develop a data processing system for a college or university.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We must keep records on students who attend the school. Each student will be represented as an object.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8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50938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The Object of Objects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student object would contain data like: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Name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ID number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Courses taken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Campus Address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Home Address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GPA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Etc.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 smtClean="0"/>
              <a:t>Python Programming, 3/e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9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2837</Words>
  <Application>Microsoft Office PowerPoint</Application>
  <PresentationFormat>On-screen Show (4:3)</PresentationFormat>
  <Paragraphs>525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Courier New</vt:lpstr>
      <vt:lpstr>DejaVu Sans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Terry Letsche</cp:lastModifiedBy>
  <cp:revision>22</cp:revision>
  <cp:lastPrinted>1601-01-01T00:00:00Z</cp:lastPrinted>
  <dcterms:created xsi:type="dcterms:W3CDTF">2004-02-02T02:36:15Z</dcterms:created>
  <dcterms:modified xsi:type="dcterms:W3CDTF">2016-07-28T17:54:19Z</dcterms:modified>
</cp:coreProperties>
</file>