
<file path=[Content_Types].xml><?xml version="1.0" encoding="utf-8"?>
<Types xmlns="http://schemas.openxmlformats.org/package/2006/content-types">
  <Override PartName="/_rels/.rels" ContentType="application/vnd.openxmlformats-package.relationships+xml"/>
  <Override PartName="/ppt/notesSlides/_rels/notesSlide8.xml.rels" ContentType="application/vnd.openxmlformats-package.relationships+xml"/>
  <Override PartName="/ppt/notesSlides/notesSlide8.xml" ContentType="application/vnd.openxmlformats-officedocument.presentationml.notes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79.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12.wmf" ContentType="image/x-wmf"/>
  <Override PartName="/ppt/media/image11.wmf" ContentType="image/x-wmf"/>
  <Override PartName="/ppt/media/image4.png" ContentType="image/png"/>
  <Override PartName="/ppt/media/image10.wmf" ContentType="image/x-wmf"/>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9.jpeg" ContentType="image/jpe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9144000" cy="6858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9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9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9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96" name="PlaceHolder 5"/>
          <p:cNvSpPr>
            <a:spLocks noGrp="1"/>
          </p:cNvSpPr>
          <p:nvPr>
            <p:ph type="sldNum"/>
          </p:nvPr>
        </p:nvSpPr>
        <p:spPr>
          <a:xfrm>
            <a:off x="4399200" y="9555480"/>
            <a:ext cx="3372840" cy="502560"/>
          </a:xfrm>
          <a:prstGeom prst="rect">
            <a:avLst/>
          </a:prstGeom>
        </p:spPr>
        <p:txBody>
          <a:bodyPr lIns="0" rIns="0" tIns="0" bIns="0" anchor="b"/>
          <a:p>
            <a:pPr algn="r"/>
            <a:fld id="{B460E28F-5BE8-427D-BA29-105B01F766AA}"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TextShape 1"/>
          <p:cNvSpPr txBox="1"/>
          <p:nvPr/>
        </p:nvSpPr>
        <p:spPr>
          <a:xfrm>
            <a:off x="0" y="9121680"/>
            <a:ext cx="3169800" cy="479160"/>
          </a:xfrm>
          <a:prstGeom prst="rect">
            <a:avLst/>
          </a:prstGeom>
          <a:noFill/>
          <a:ln w="9360">
            <a:noFill/>
          </a:ln>
        </p:spPr>
        <p:txBody>
          <a:bodyPr lIns="96840" rIns="96840" tIns="48240" bIns="48240" anchor="b"/>
          <a:p>
            <a:pPr>
              <a:lnSpc>
                <a:spcPct val="100000"/>
              </a:lnSpc>
            </a:pPr>
            <a:r>
              <a:rPr b="0" lang="en-US" sz="13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518" name="TextShape 2"/>
          <p:cNvSpPr txBox="1"/>
          <p:nvPr/>
        </p:nvSpPr>
        <p:spPr>
          <a:xfrm>
            <a:off x="4145040" y="9121680"/>
            <a:ext cx="3169800" cy="479160"/>
          </a:xfrm>
          <a:prstGeom prst="rect">
            <a:avLst/>
          </a:prstGeom>
          <a:noFill/>
          <a:ln w="9360">
            <a:noFill/>
          </a:ln>
        </p:spPr>
        <p:txBody>
          <a:bodyPr lIns="96840" rIns="96840" tIns="48240" bIns="48240" anchor="b"/>
          <a:p>
            <a:pPr algn="r">
              <a:lnSpc>
                <a:spcPct val="100000"/>
              </a:lnSpc>
            </a:pPr>
            <a:fld id="{4F1B8893-AC7B-46FF-AF00-2704AB9F0F28}" type="slidenum">
              <a:rPr b="0" lang="en-US" sz="1300" spc="-1" strike="noStrike">
                <a:solidFill>
                  <a:srgbClr val="000000"/>
                </a:solidFill>
                <a:uFill>
                  <a:solidFill>
                    <a:srgbClr val="ffffff"/>
                  </a:solidFill>
                </a:uFill>
                <a:latin typeface="Tahoma"/>
              </a:rPr>
              <a:t>&lt;number&gt;</a:t>
            </a:fld>
            <a:endParaRPr b="0" lang="en-US" sz="1400" spc="-1" strike="noStrike">
              <a:solidFill>
                <a:srgbClr val="000000"/>
              </a:solidFill>
              <a:uFill>
                <a:solidFill>
                  <a:srgbClr val="ffffff"/>
                </a:solidFill>
              </a:uFill>
              <a:latin typeface="Times New Roman"/>
            </a:endParaRPr>
          </a:p>
        </p:txBody>
      </p:sp>
      <p:sp>
        <p:nvSpPr>
          <p:cNvPr id="519" name="PlaceHolder 3"/>
          <p:cNvSpPr>
            <a:spLocks noGrp="1"/>
          </p:cNvSpPr>
          <p:nvPr>
            <p:ph type="body"/>
          </p:nvPr>
        </p:nvSpPr>
        <p:spPr>
          <a:xfrm>
            <a:off x="974880" y="4560840"/>
            <a:ext cx="5365440" cy="4319280"/>
          </a:xfrm>
          <a:prstGeom prst="rect">
            <a:avLst/>
          </a:prstGeom>
        </p:spPr>
        <p:txBody>
          <a:bodyPr lIns="96840" rIns="96840" tIns="48240" bIns="48240"/>
          <a:p>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41" name="PlaceHolder 2"/>
          <p:cNvSpPr>
            <a:spLocks noGrp="1"/>
          </p:cNvSpPr>
          <p:nvPr>
            <p:ph type="body"/>
          </p:nvPr>
        </p:nvSpPr>
        <p:spPr>
          <a:xfrm>
            <a:off x="1182600" y="20178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42" name="PlaceHolder 3"/>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44"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45"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46"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47" name="PlaceHolder 5"/>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49"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50" name="PlaceHolder 3"/>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pic>
        <p:nvPicPr>
          <p:cNvPr id="51" name="" descr=""/>
          <p:cNvPicPr/>
          <p:nvPr/>
        </p:nvPicPr>
        <p:blipFill>
          <a:blip r:embed="rId2"/>
          <a:stretch/>
        </p:blipFill>
        <p:spPr>
          <a:xfrm>
            <a:off x="2489760" y="2017440"/>
            <a:ext cx="5157000" cy="4114440"/>
          </a:xfrm>
          <a:prstGeom prst="rect">
            <a:avLst/>
          </a:prstGeom>
          <a:ln>
            <a:noFill/>
          </a:ln>
        </p:spPr>
      </p:pic>
      <p:pic>
        <p:nvPicPr>
          <p:cNvPr id="52" name="" descr=""/>
          <p:cNvPicPr/>
          <p:nvPr/>
        </p:nvPicPr>
        <p:blipFill>
          <a:blip r:embed="rId3"/>
          <a:stretch/>
        </p:blipFill>
        <p:spPr>
          <a:xfrm>
            <a:off x="2489760" y="2017440"/>
            <a:ext cx="5157000" cy="411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66" name="PlaceHolder 2"/>
          <p:cNvSpPr>
            <a:spLocks noGrp="1"/>
          </p:cNvSpPr>
          <p:nvPr>
            <p:ph type="subTitle"/>
          </p:nvPr>
        </p:nvSpPr>
        <p:spPr>
          <a:xfrm>
            <a:off x="1182600" y="2017800"/>
            <a:ext cx="7772040" cy="411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68"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70"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71" name="PlaceHolder 3"/>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150920" y="617400"/>
            <a:ext cx="779256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75"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76" name="PlaceHolder 3"/>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77" name="PlaceHolder 4"/>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20" name="PlaceHolder 2"/>
          <p:cNvSpPr>
            <a:spLocks noGrp="1"/>
          </p:cNvSpPr>
          <p:nvPr>
            <p:ph type="subTitle"/>
          </p:nvPr>
        </p:nvSpPr>
        <p:spPr>
          <a:xfrm>
            <a:off x="1182600" y="2017800"/>
            <a:ext cx="7772040" cy="411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79"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80"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81"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83"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84"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85" name="PlaceHolder 4"/>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87" name="PlaceHolder 2"/>
          <p:cNvSpPr>
            <a:spLocks noGrp="1"/>
          </p:cNvSpPr>
          <p:nvPr>
            <p:ph type="body"/>
          </p:nvPr>
        </p:nvSpPr>
        <p:spPr>
          <a:xfrm>
            <a:off x="1182600" y="20178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88" name="PlaceHolder 3"/>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90"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91"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92"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93" name="PlaceHolder 5"/>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95"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96" name="PlaceHolder 3"/>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pic>
        <p:nvPicPr>
          <p:cNvPr id="97" name="" descr=""/>
          <p:cNvPicPr/>
          <p:nvPr/>
        </p:nvPicPr>
        <p:blipFill>
          <a:blip r:embed="rId2"/>
          <a:stretch/>
        </p:blipFill>
        <p:spPr>
          <a:xfrm>
            <a:off x="2489760" y="2017440"/>
            <a:ext cx="5157000" cy="4114440"/>
          </a:xfrm>
          <a:prstGeom prst="rect">
            <a:avLst/>
          </a:prstGeom>
          <a:ln>
            <a:noFill/>
          </a:ln>
        </p:spPr>
      </p:pic>
      <p:pic>
        <p:nvPicPr>
          <p:cNvPr id="98" name="" descr=""/>
          <p:cNvPicPr/>
          <p:nvPr/>
        </p:nvPicPr>
        <p:blipFill>
          <a:blip r:embed="rId3"/>
          <a:stretch/>
        </p:blipFill>
        <p:spPr>
          <a:xfrm>
            <a:off x="2489760" y="2017440"/>
            <a:ext cx="5157000" cy="4114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13" name="PlaceHolder 2"/>
          <p:cNvSpPr>
            <a:spLocks noGrp="1"/>
          </p:cNvSpPr>
          <p:nvPr>
            <p:ph type="subTitle"/>
          </p:nvPr>
        </p:nvSpPr>
        <p:spPr>
          <a:xfrm>
            <a:off x="1182600" y="2017800"/>
            <a:ext cx="7772040" cy="411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15"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17"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18" name="PlaceHolder 3"/>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22"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1150920" y="617400"/>
            <a:ext cx="779256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22"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23" name="PlaceHolder 3"/>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24" name="PlaceHolder 4"/>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26"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27"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28"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30"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31"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32" name="PlaceHolder 4"/>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34" name="PlaceHolder 2"/>
          <p:cNvSpPr>
            <a:spLocks noGrp="1"/>
          </p:cNvSpPr>
          <p:nvPr>
            <p:ph type="body"/>
          </p:nvPr>
        </p:nvSpPr>
        <p:spPr>
          <a:xfrm>
            <a:off x="1182600" y="20178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35" name="PlaceHolder 3"/>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37"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38"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39"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40" name="PlaceHolder 5"/>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42"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43" name="PlaceHolder 3"/>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pic>
        <p:nvPicPr>
          <p:cNvPr id="144" name="" descr=""/>
          <p:cNvPicPr/>
          <p:nvPr/>
        </p:nvPicPr>
        <p:blipFill>
          <a:blip r:embed="rId2"/>
          <a:stretch/>
        </p:blipFill>
        <p:spPr>
          <a:xfrm>
            <a:off x="2489760" y="2017440"/>
            <a:ext cx="5157000" cy="4114440"/>
          </a:xfrm>
          <a:prstGeom prst="rect">
            <a:avLst/>
          </a:prstGeom>
          <a:ln>
            <a:noFill/>
          </a:ln>
        </p:spPr>
      </p:pic>
      <p:pic>
        <p:nvPicPr>
          <p:cNvPr id="145" name="" descr=""/>
          <p:cNvPicPr/>
          <p:nvPr/>
        </p:nvPicPr>
        <p:blipFill>
          <a:blip r:embed="rId3"/>
          <a:stretch/>
        </p:blipFill>
        <p:spPr>
          <a:xfrm>
            <a:off x="2489760" y="2017440"/>
            <a:ext cx="5157000" cy="41144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59" name="PlaceHolder 2"/>
          <p:cNvSpPr>
            <a:spLocks noGrp="1"/>
          </p:cNvSpPr>
          <p:nvPr>
            <p:ph type="subTitle"/>
          </p:nvPr>
        </p:nvSpPr>
        <p:spPr>
          <a:xfrm>
            <a:off x="1182600" y="2017800"/>
            <a:ext cx="7772040" cy="411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61"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24"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25" name="PlaceHolder 3"/>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63"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64" name="PlaceHolder 3"/>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1150920" y="617400"/>
            <a:ext cx="779256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68"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69" name="PlaceHolder 3"/>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70" name="PlaceHolder 4"/>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72"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73"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74"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76"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77"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78" name="PlaceHolder 4"/>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80" name="PlaceHolder 2"/>
          <p:cNvSpPr>
            <a:spLocks noGrp="1"/>
          </p:cNvSpPr>
          <p:nvPr>
            <p:ph type="body"/>
          </p:nvPr>
        </p:nvSpPr>
        <p:spPr>
          <a:xfrm>
            <a:off x="1182600" y="20178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81" name="PlaceHolder 3"/>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83"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84"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85"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86" name="PlaceHolder 5"/>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188" name="PlaceHolder 2"/>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189" name="PlaceHolder 3"/>
          <p:cNvSpPr>
            <a:spLocks noGrp="1"/>
          </p:cNvSpPr>
          <p:nvPr>
            <p:ph type="body"/>
          </p:nvPr>
        </p:nvSpPr>
        <p:spPr>
          <a:xfrm>
            <a:off x="1182600" y="2017800"/>
            <a:ext cx="777204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pic>
        <p:nvPicPr>
          <p:cNvPr id="190" name="" descr=""/>
          <p:cNvPicPr/>
          <p:nvPr/>
        </p:nvPicPr>
        <p:blipFill>
          <a:blip r:embed="rId2"/>
          <a:stretch/>
        </p:blipFill>
        <p:spPr>
          <a:xfrm>
            <a:off x="2489760" y="2017440"/>
            <a:ext cx="5157000" cy="4114440"/>
          </a:xfrm>
          <a:prstGeom prst="rect">
            <a:avLst/>
          </a:prstGeom>
          <a:ln>
            <a:noFill/>
          </a:ln>
        </p:spPr>
      </p:pic>
      <p:pic>
        <p:nvPicPr>
          <p:cNvPr id="191" name="" descr=""/>
          <p:cNvPicPr/>
          <p:nvPr/>
        </p:nvPicPr>
        <p:blipFill>
          <a:blip r:embed="rId3"/>
          <a:stretch/>
        </p:blipFill>
        <p:spPr>
          <a:xfrm>
            <a:off x="2489760" y="2017440"/>
            <a:ext cx="5157000" cy="41144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150920" y="617400"/>
            <a:ext cx="779256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29"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30" name="PlaceHolder 3"/>
          <p:cNvSpPr>
            <a:spLocks noGrp="1"/>
          </p:cNvSpPr>
          <p:nvPr>
            <p:ph type="body"/>
          </p:nvPr>
        </p:nvSpPr>
        <p:spPr>
          <a:xfrm>
            <a:off x="118260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31" name="PlaceHolder 4"/>
          <p:cNvSpPr>
            <a:spLocks noGrp="1"/>
          </p:cNvSpPr>
          <p:nvPr>
            <p:ph type="body"/>
          </p:nvPr>
        </p:nvSpPr>
        <p:spPr>
          <a:xfrm>
            <a:off x="516528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33" name="PlaceHolder 2"/>
          <p:cNvSpPr>
            <a:spLocks noGrp="1"/>
          </p:cNvSpPr>
          <p:nvPr>
            <p:ph type="body"/>
          </p:nvPr>
        </p:nvSpPr>
        <p:spPr>
          <a:xfrm>
            <a:off x="1182600" y="2017800"/>
            <a:ext cx="3792600" cy="411444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34"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35" name="PlaceHolder 4"/>
          <p:cNvSpPr>
            <a:spLocks noGrp="1"/>
          </p:cNvSpPr>
          <p:nvPr>
            <p:ph type="body"/>
          </p:nvPr>
        </p:nvSpPr>
        <p:spPr>
          <a:xfrm>
            <a:off x="5165280" y="41670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50920" y="617400"/>
            <a:ext cx="7792560" cy="1142640"/>
          </a:xfrm>
          <a:prstGeom prst="rect">
            <a:avLst/>
          </a:prstGeom>
        </p:spPr>
        <p:txBody>
          <a:bodyPr lIns="0" rIns="0" tIns="0" bIns="0" anchor="ctr"/>
          <a:p>
            <a:endParaRPr b="0" lang="en-US" sz="2400" spc="-1" strike="noStrike">
              <a:solidFill>
                <a:srgbClr val="000000"/>
              </a:solidFill>
              <a:uFill>
                <a:solidFill>
                  <a:srgbClr val="ffffff"/>
                </a:solidFill>
              </a:uFill>
              <a:latin typeface="Tahoma"/>
            </a:endParaRPr>
          </a:p>
        </p:txBody>
      </p:sp>
      <p:sp>
        <p:nvSpPr>
          <p:cNvPr id="37" name="PlaceHolder 2"/>
          <p:cNvSpPr>
            <a:spLocks noGrp="1"/>
          </p:cNvSpPr>
          <p:nvPr>
            <p:ph type="body"/>
          </p:nvPr>
        </p:nvSpPr>
        <p:spPr>
          <a:xfrm>
            <a:off x="118260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38" name="PlaceHolder 3"/>
          <p:cNvSpPr>
            <a:spLocks noGrp="1"/>
          </p:cNvSpPr>
          <p:nvPr>
            <p:ph type="body"/>
          </p:nvPr>
        </p:nvSpPr>
        <p:spPr>
          <a:xfrm>
            <a:off x="5165280" y="2017800"/>
            <a:ext cx="379260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
        <p:nvSpPr>
          <p:cNvPr id="39" name="PlaceHolder 4"/>
          <p:cNvSpPr>
            <a:spLocks noGrp="1"/>
          </p:cNvSpPr>
          <p:nvPr>
            <p:ph type="body"/>
          </p:nvPr>
        </p:nvSpPr>
        <p:spPr>
          <a:xfrm>
            <a:off x="1182600" y="4167000"/>
            <a:ext cx="7772040" cy="1962360"/>
          </a:xfrm>
          <a:prstGeom prst="rect">
            <a:avLst/>
          </a:prstGeom>
        </p:spPr>
        <p:txBody>
          <a:bodyPr lIns="0" rIns="0" tIns="0" bIns="0"/>
          <a:p>
            <a:endParaRPr b="0" lang="en-US" sz="3200" spc="-1" strike="noStrike">
              <a:solidFill>
                <a:srgbClr val="000000"/>
              </a:solidFill>
              <a:uFill>
                <a:solidFill>
                  <a:srgbClr val="ffffff"/>
                </a:solidFill>
              </a:u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17600" y="1098720"/>
            <a:ext cx="437760" cy="474480"/>
          </a:xfrm>
          <a:prstGeom prst="rect">
            <a:avLst/>
          </a:prstGeom>
          <a:solidFill>
            <a:schemeClr val="accent2"/>
          </a:solidFill>
          <a:ln w="9360">
            <a:noFill/>
          </a:ln>
        </p:spPr>
        <p:style>
          <a:lnRef idx="0"/>
          <a:fillRef idx="0"/>
          <a:effectRef idx="0"/>
          <a:fontRef idx="minor"/>
        </p:style>
      </p:sp>
      <p:sp>
        <p:nvSpPr>
          <p:cNvPr id="1" name="CustomShape 2" hidden="1"/>
          <p:cNvSpPr/>
          <p:nvPr/>
        </p:nvSpPr>
        <p:spPr>
          <a:xfrm>
            <a:off x="800280" y="109872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2" name="CustomShape 3" hidden="1"/>
          <p:cNvSpPr/>
          <p:nvPr/>
        </p:nvSpPr>
        <p:spPr>
          <a:xfrm>
            <a:off x="541440" y="1521000"/>
            <a:ext cx="421920" cy="474480"/>
          </a:xfrm>
          <a:prstGeom prst="rect">
            <a:avLst/>
          </a:prstGeom>
          <a:solidFill>
            <a:schemeClr val="folHlink"/>
          </a:solidFill>
          <a:ln w="9360">
            <a:noFill/>
          </a:ln>
        </p:spPr>
        <p:style>
          <a:lnRef idx="0"/>
          <a:fillRef idx="0"/>
          <a:effectRef idx="0"/>
          <a:fontRef idx="minor"/>
        </p:style>
      </p:sp>
      <p:sp>
        <p:nvSpPr>
          <p:cNvPr id="3" name="CustomShape 4" hidden="1"/>
          <p:cNvSpPr/>
          <p:nvPr/>
        </p:nvSpPr>
        <p:spPr>
          <a:xfrm>
            <a:off x="911160" y="152100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4" name="CustomShape 5" hidden="1"/>
          <p:cNvSpPr/>
          <p:nvPr/>
        </p:nvSpPr>
        <p:spPr>
          <a:xfrm>
            <a:off x="127080" y="144792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5" name="CustomShape 6" hidden="1"/>
          <p:cNvSpPr/>
          <p:nvPr/>
        </p:nvSpPr>
        <p:spPr>
          <a:xfrm>
            <a:off x="762120" y="990720"/>
            <a:ext cx="31320" cy="1052280"/>
          </a:xfrm>
          <a:prstGeom prst="rect">
            <a:avLst/>
          </a:prstGeom>
          <a:solidFill>
            <a:schemeClr val="bg2"/>
          </a:solidFill>
          <a:ln w="9360">
            <a:noFill/>
          </a:ln>
        </p:spPr>
        <p:style>
          <a:lnRef idx="0"/>
          <a:fillRef idx="0"/>
          <a:effectRef idx="0"/>
          <a:fontRef idx="minor"/>
        </p:style>
      </p:sp>
      <p:sp>
        <p:nvSpPr>
          <p:cNvPr id="6" name="CustomShape 7" hidden="1"/>
          <p:cNvSpPr/>
          <p:nvPr/>
        </p:nvSpPr>
        <p:spPr>
          <a:xfrm>
            <a:off x="442800" y="178128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sp>
        <p:nvSpPr>
          <p:cNvPr id="7" name="CustomShape 8"/>
          <p:cNvSpPr/>
          <p:nvPr/>
        </p:nvSpPr>
        <p:spPr>
          <a:xfrm>
            <a:off x="293760" y="2546280"/>
            <a:ext cx="438120" cy="474480"/>
          </a:xfrm>
          <a:prstGeom prst="rect">
            <a:avLst/>
          </a:prstGeom>
          <a:solidFill>
            <a:schemeClr val="folHlink"/>
          </a:solidFill>
          <a:ln w="9360">
            <a:noFill/>
          </a:ln>
        </p:spPr>
        <p:style>
          <a:lnRef idx="0"/>
          <a:fillRef idx="0"/>
          <a:effectRef idx="0"/>
          <a:fontRef idx="minor"/>
        </p:style>
      </p:sp>
      <p:sp>
        <p:nvSpPr>
          <p:cNvPr id="8" name="CustomShape 9"/>
          <p:cNvSpPr/>
          <p:nvPr/>
        </p:nvSpPr>
        <p:spPr>
          <a:xfrm>
            <a:off x="677520" y="2546280"/>
            <a:ext cx="32868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9" name="CustomShape 10"/>
          <p:cNvSpPr/>
          <p:nvPr/>
        </p:nvSpPr>
        <p:spPr>
          <a:xfrm>
            <a:off x="417600" y="2968560"/>
            <a:ext cx="422280" cy="474480"/>
          </a:xfrm>
          <a:prstGeom prst="rect">
            <a:avLst/>
          </a:prstGeom>
          <a:solidFill>
            <a:schemeClr val="accent2"/>
          </a:solidFill>
          <a:ln w="9360">
            <a:noFill/>
          </a:ln>
        </p:spPr>
        <p:style>
          <a:lnRef idx="0"/>
          <a:fillRef idx="0"/>
          <a:effectRef idx="0"/>
          <a:fontRef idx="minor"/>
        </p:style>
      </p:sp>
      <p:sp>
        <p:nvSpPr>
          <p:cNvPr id="10" name="CustomShape 11"/>
          <p:cNvSpPr/>
          <p:nvPr/>
        </p:nvSpPr>
        <p:spPr>
          <a:xfrm>
            <a:off x="787320" y="2968560"/>
            <a:ext cx="36936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11" name="CustomShape 12"/>
          <p:cNvSpPr/>
          <p:nvPr/>
        </p:nvSpPr>
        <p:spPr>
          <a:xfrm>
            <a:off x="0" y="289548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12" name="CustomShape 13"/>
          <p:cNvSpPr/>
          <p:nvPr/>
        </p:nvSpPr>
        <p:spPr>
          <a:xfrm>
            <a:off x="635040" y="2438280"/>
            <a:ext cx="31320" cy="1052280"/>
          </a:xfrm>
          <a:prstGeom prst="rect">
            <a:avLst/>
          </a:prstGeom>
          <a:solidFill>
            <a:schemeClr val="bg2"/>
          </a:solidFill>
          <a:ln w="9360">
            <a:noFill/>
          </a:ln>
        </p:spPr>
        <p:style>
          <a:lnRef idx="0"/>
          <a:fillRef idx="0"/>
          <a:effectRef idx="0"/>
          <a:fontRef idx="minor"/>
        </p:style>
      </p:sp>
      <p:sp>
        <p:nvSpPr>
          <p:cNvPr id="13" name="CustomShape 14"/>
          <p:cNvSpPr/>
          <p:nvPr/>
        </p:nvSpPr>
        <p:spPr>
          <a:xfrm flipV="1">
            <a:off x="316080" y="3260160"/>
            <a:ext cx="8692920" cy="55080"/>
          </a:xfrm>
          <a:prstGeom prst="rect">
            <a:avLst/>
          </a:prstGeom>
          <a:gradFill>
            <a:gsLst>
              <a:gs pos="0">
                <a:schemeClr val="bg2"/>
              </a:gs>
              <a:gs pos="100000">
                <a:schemeClr val="bg1"/>
              </a:gs>
            </a:gsLst>
            <a:lin ang="0"/>
          </a:gradFill>
          <a:ln w="9360">
            <a:noFill/>
          </a:ln>
        </p:spPr>
        <p:style>
          <a:lnRef idx="0"/>
          <a:fillRef idx="0"/>
          <a:effectRef idx="0"/>
          <a:fontRef idx="minor"/>
        </p:style>
      </p:sp>
      <p:sp>
        <p:nvSpPr>
          <p:cNvPr id="14" name="PlaceHolder 15"/>
          <p:cNvSpPr>
            <a:spLocks noGrp="1"/>
          </p:cNvSpPr>
          <p:nvPr>
            <p:ph type="title"/>
          </p:nvPr>
        </p:nvSpPr>
        <p:spPr>
          <a:xfrm>
            <a:off x="990720" y="1828800"/>
            <a:ext cx="7772040" cy="1142640"/>
          </a:xfrm>
          <a:prstGeom prst="rect">
            <a:avLst/>
          </a:prstGeom>
        </p:spPr>
        <p:txBody>
          <a:bodyPr anchor="b"/>
          <a:p>
            <a:pPr>
              <a:lnSpc>
                <a:spcPct val="100000"/>
              </a:lnSpc>
            </a:pPr>
            <a:r>
              <a:rPr b="0" lang="en-US" sz="4400" spc="-1" strike="noStrike">
                <a:solidFill>
                  <a:srgbClr val="333399"/>
                </a:solidFill>
                <a:uFill>
                  <a:solidFill>
                    <a:srgbClr val="ffffff"/>
                  </a:solidFill>
                </a:uFill>
                <a:latin typeface="Tahoma"/>
              </a:rPr>
              <a:t>Click to edit Master title style</a:t>
            </a:r>
            <a:endParaRPr b="0" lang="en-US" sz="2400" spc="-1" strike="noStrike">
              <a:solidFill>
                <a:srgbClr val="000000"/>
              </a:solidFill>
              <a:uFill>
                <a:solidFill>
                  <a:srgbClr val="ffffff"/>
                </a:solidFill>
              </a:uFill>
              <a:latin typeface="Tahoma"/>
            </a:endParaRPr>
          </a:p>
        </p:txBody>
      </p:sp>
      <p:sp>
        <p:nvSpPr>
          <p:cNvPr id="15" name="PlaceHolder 16"/>
          <p:cNvSpPr>
            <a:spLocks noGrp="1"/>
          </p:cNvSpPr>
          <p:nvPr>
            <p:ph type="dt"/>
          </p:nvPr>
        </p:nvSpPr>
        <p:spPr>
          <a:xfrm>
            <a:off x="990720" y="6248520"/>
            <a:ext cx="1904760" cy="45684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16" name="PlaceHolder 17"/>
          <p:cNvSpPr>
            <a:spLocks noGrp="1"/>
          </p:cNvSpPr>
          <p:nvPr>
            <p:ph type="ftr"/>
          </p:nvPr>
        </p:nvSpPr>
        <p:spPr>
          <a:xfrm>
            <a:off x="3429000" y="6248520"/>
            <a:ext cx="2895120" cy="456840"/>
          </a:xfrm>
          <a:prstGeom prst="rect">
            <a:avLst/>
          </a:prstGeom>
        </p:spPr>
        <p:txBody>
          <a:bodyPr anchor="b"/>
          <a:p>
            <a:pPr algn="ctr">
              <a:lnSpc>
                <a:spcPct val="100000"/>
              </a:lnSpc>
            </a:pPr>
            <a:r>
              <a:rPr b="0" lang="en-US" sz="1400" spc="-1" strike="noStrike">
                <a:solidFill>
                  <a:srgbClr val="1c1c1c"/>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17" name="PlaceHolder 18"/>
          <p:cNvSpPr>
            <a:spLocks noGrp="1"/>
          </p:cNvSpPr>
          <p:nvPr>
            <p:ph type="sldNum"/>
          </p:nvPr>
        </p:nvSpPr>
        <p:spPr>
          <a:xfrm>
            <a:off x="6858000" y="6248520"/>
            <a:ext cx="1904760" cy="456840"/>
          </a:xfrm>
          <a:prstGeom prst="rect">
            <a:avLst/>
          </a:prstGeom>
        </p:spPr>
        <p:txBody>
          <a:bodyPr anchor="b"/>
          <a:p>
            <a:pPr algn="r">
              <a:lnSpc>
                <a:spcPct val="100000"/>
              </a:lnSpc>
            </a:pPr>
            <a:fld id="{C0FACF26-0641-4849-8A91-6E5DD6AE620D}" type="slidenum">
              <a:rPr b="0" lang="en-US" sz="1400" spc="-1" strike="noStrike">
                <a:solidFill>
                  <a:srgbClr val="1c1c1c"/>
                </a:solidFill>
                <a:uFill>
                  <a:solidFill>
                    <a:srgbClr val="ffffff"/>
                  </a:solidFill>
                </a:uFill>
                <a:latin typeface="Tahoma"/>
              </a:rPr>
              <a:t>&lt;number&gt;</a:t>
            </a:fld>
            <a:endParaRPr b="0" lang="en-US" sz="1400" spc="-1" strike="noStrike">
              <a:solidFill>
                <a:srgbClr val="000000"/>
              </a:solidFill>
              <a:uFill>
                <a:solidFill>
                  <a:srgbClr val="ffffff"/>
                </a:solidFill>
              </a:uFill>
              <a:latin typeface="Times New Roman"/>
            </a:endParaRPr>
          </a:p>
        </p:txBody>
      </p:sp>
      <p:sp>
        <p:nvSpPr>
          <p:cNvPr id="18" name="PlaceHolder 1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ahoma"/>
              </a:rPr>
              <a:t>Click to edit the outline text format</a:t>
            </a:r>
            <a:endParaRPr b="0" lang="en-US" sz="32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Tahoma"/>
              </a:rPr>
              <a:t>Second Outline Level</a:t>
            </a:r>
            <a:endParaRPr b="0" lang="en-US" sz="24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Third Outline Level</a:t>
            </a:r>
            <a:endParaRPr b="0" lang="en-US" sz="20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Tahoma"/>
              </a:rPr>
              <a:t>Fourth Outline Level</a:t>
            </a:r>
            <a:endParaRPr b="0" lang="en-US" sz="20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Fifth Outline Level</a:t>
            </a:r>
            <a:endParaRPr b="0" lang="en-US"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Sixth Outline Level</a:t>
            </a:r>
            <a:endParaRPr b="0" lang="en-US"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Seventh Outline Level</a:t>
            </a:r>
            <a:endParaRPr b="0" lang="en-US" sz="2000" spc="-1" strike="noStrike">
              <a:solidFill>
                <a:srgbClr val="000000"/>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CustomShape 1"/>
          <p:cNvSpPr/>
          <p:nvPr/>
        </p:nvSpPr>
        <p:spPr>
          <a:xfrm>
            <a:off x="417600" y="1098720"/>
            <a:ext cx="437760" cy="474480"/>
          </a:xfrm>
          <a:prstGeom prst="rect">
            <a:avLst/>
          </a:prstGeom>
          <a:solidFill>
            <a:schemeClr val="accent2"/>
          </a:solidFill>
          <a:ln w="9360">
            <a:noFill/>
          </a:ln>
        </p:spPr>
        <p:style>
          <a:lnRef idx="0"/>
          <a:fillRef idx="0"/>
          <a:effectRef idx="0"/>
          <a:fontRef idx="minor"/>
        </p:style>
      </p:sp>
      <p:sp>
        <p:nvSpPr>
          <p:cNvPr id="54" name="CustomShape 2"/>
          <p:cNvSpPr/>
          <p:nvPr/>
        </p:nvSpPr>
        <p:spPr>
          <a:xfrm>
            <a:off x="800280" y="109872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55" name="CustomShape 3"/>
          <p:cNvSpPr/>
          <p:nvPr/>
        </p:nvSpPr>
        <p:spPr>
          <a:xfrm>
            <a:off x="541440" y="1521000"/>
            <a:ext cx="421920" cy="474480"/>
          </a:xfrm>
          <a:prstGeom prst="rect">
            <a:avLst/>
          </a:prstGeom>
          <a:solidFill>
            <a:schemeClr val="folHlink"/>
          </a:solidFill>
          <a:ln w="9360">
            <a:noFill/>
          </a:ln>
        </p:spPr>
        <p:style>
          <a:lnRef idx="0"/>
          <a:fillRef idx="0"/>
          <a:effectRef idx="0"/>
          <a:fontRef idx="minor"/>
        </p:style>
      </p:sp>
      <p:sp>
        <p:nvSpPr>
          <p:cNvPr id="56" name="CustomShape 4"/>
          <p:cNvSpPr/>
          <p:nvPr/>
        </p:nvSpPr>
        <p:spPr>
          <a:xfrm>
            <a:off x="911160" y="152100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57" name="CustomShape 5"/>
          <p:cNvSpPr/>
          <p:nvPr/>
        </p:nvSpPr>
        <p:spPr>
          <a:xfrm>
            <a:off x="127080" y="144792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58" name="CustomShape 6"/>
          <p:cNvSpPr/>
          <p:nvPr/>
        </p:nvSpPr>
        <p:spPr>
          <a:xfrm>
            <a:off x="762120" y="990720"/>
            <a:ext cx="31320" cy="1052280"/>
          </a:xfrm>
          <a:prstGeom prst="rect">
            <a:avLst/>
          </a:prstGeom>
          <a:solidFill>
            <a:schemeClr val="bg2"/>
          </a:solidFill>
          <a:ln w="9360">
            <a:noFill/>
          </a:ln>
        </p:spPr>
        <p:style>
          <a:lnRef idx="0"/>
          <a:fillRef idx="0"/>
          <a:effectRef idx="0"/>
          <a:fontRef idx="minor"/>
        </p:style>
      </p:sp>
      <p:sp>
        <p:nvSpPr>
          <p:cNvPr id="59" name="CustomShape 7"/>
          <p:cNvSpPr/>
          <p:nvPr/>
        </p:nvSpPr>
        <p:spPr>
          <a:xfrm>
            <a:off x="442800" y="178128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sp>
        <p:nvSpPr>
          <p:cNvPr id="60" name="PlaceHolder 8"/>
          <p:cNvSpPr>
            <a:spLocks noGrp="1"/>
          </p:cNvSpPr>
          <p:nvPr>
            <p:ph type="title"/>
          </p:nvPr>
        </p:nvSpPr>
        <p:spPr>
          <a:xfrm>
            <a:off x="1150920" y="617400"/>
            <a:ext cx="7792560" cy="1142640"/>
          </a:xfrm>
          <a:prstGeom prst="rect">
            <a:avLst/>
          </a:prstGeom>
        </p:spPr>
        <p:txBody>
          <a:bodyPr anchor="b"/>
          <a:p>
            <a:pPr>
              <a:lnSpc>
                <a:spcPct val="100000"/>
              </a:lnSpc>
            </a:pPr>
            <a:r>
              <a:rPr b="0" lang="en-US" sz="4400" spc="-1" strike="noStrike">
                <a:solidFill>
                  <a:srgbClr val="333399"/>
                </a:solidFill>
                <a:uFill>
                  <a:solidFill>
                    <a:srgbClr val="ffffff"/>
                  </a:solidFill>
                </a:uFill>
                <a:latin typeface="Tahoma"/>
              </a:rPr>
              <a:t>Click to edit Master title style</a:t>
            </a:r>
            <a:endParaRPr b="0" lang="en-US" sz="2400" spc="-1" strike="noStrike">
              <a:solidFill>
                <a:srgbClr val="000000"/>
              </a:solidFill>
              <a:uFill>
                <a:solidFill>
                  <a:srgbClr val="ffffff"/>
                </a:solidFill>
              </a:uFill>
              <a:latin typeface="Tahoma"/>
            </a:endParaRPr>
          </a:p>
        </p:txBody>
      </p:sp>
      <p:sp>
        <p:nvSpPr>
          <p:cNvPr id="61" name="PlaceHolder 9"/>
          <p:cNvSpPr>
            <a:spLocks noGrp="1"/>
          </p:cNvSpPr>
          <p:nvPr>
            <p:ph type="body"/>
          </p:nvPr>
        </p:nvSpPr>
        <p:spPr>
          <a:xfrm>
            <a:off x="1182600" y="2017800"/>
            <a:ext cx="7772040" cy="4114440"/>
          </a:xfrm>
          <a:prstGeom prst="rect">
            <a:avLst/>
          </a:prstGeom>
        </p:spPr>
        <p:txBody>
          <a:bodyPr/>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ahoma"/>
              </a:rPr>
              <a:t>Click to edit the outline text format</a:t>
            </a:r>
            <a:endParaRPr b="0" lang="en-US" sz="32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b="0" lang="en-US" sz="3200" spc="-1" strike="noStrike">
                <a:solidFill>
                  <a:srgbClr val="000000"/>
                </a:solidFill>
                <a:uFill>
                  <a:solidFill>
                    <a:srgbClr val="ffffff"/>
                  </a:solidFill>
                </a:uFill>
                <a:latin typeface="Tahoma"/>
              </a:rPr>
              <a:t>Second Outline Level</a:t>
            </a:r>
            <a:endParaRPr b="0" lang="en-US" sz="32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b="0" lang="en-US" sz="3200" spc="-1" strike="noStrike">
                <a:solidFill>
                  <a:srgbClr val="000000"/>
                </a:solidFill>
                <a:uFill>
                  <a:solidFill>
                    <a:srgbClr val="ffffff"/>
                  </a:solidFill>
                </a:uFill>
                <a:latin typeface="Tahoma"/>
              </a:rPr>
              <a:t>Third Outline Level</a:t>
            </a:r>
            <a:endParaRPr b="0" lang="en-US" sz="32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b="0" lang="en-US" sz="3200" spc="-1" strike="noStrike">
                <a:solidFill>
                  <a:srgbClr val="000000"/>
                </a:solidFill>
                <a:uFill>
                  <a:solidFill>
                    <a:srgbClr val="ffffff"/>
                  </a:solidFill>
                </a:uFill>
                <a:latin typeface="Tahoma"/>
              </a:rPr>
              <a:t>Fourth Outline Level</a:t>
            </a:r>
            <a:endParaRPr b="0" lang="en-US" sz="32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b="0" lang="en-US" sz="3200" spc="-1" strike="noStrike">
                <a:solidFill>
                  <a:srgbClr val="000000"/>
                </a:solidFill>
                <a:uFill>
                  <a:solidFill>
                    <a:srgbClr val="ffffff"/>
                  </a:solidFill>
                </a:uFill>
                <a:latin typeface="Tahoma"/>
              </a:rPr>
              <a:t>Fifth Outline Level</a:t>
            </a:r>
            <a:endParaRPr b="0" lang="en-US" sz="32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b="0" lang="en-US" sz="3200" spc="-1" strike="noStrike">
                <a:solidFill>
                  <a:srgbClr val="000000"/>
                </a:solidFill>
                <a:uFill>
                  <a:solidFill>
                    <a:srgbClr val="ffffff"/>
                  </a:solidFill>
                </a:uFill>
                <a:latin typeface="Tahoma"/>
              </a:rPr>
              <a:t>Sixth Outline Level</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Seventh Outline LevelClick to edit Master text styles</a:t>
            </a:r>
            <a:endParaRPr b="0" lang="en-US" sz="3200" spc="-1" strike="noStrike">
              <a:solidFill>
                <a:srgbClr val="000000"/>
              </a:solidFill>
              <a:uFill>
                <a:solidFill>
                  <a:srgbClr val="ffffff"/>
                </a:solidFill>
              </a:uFill>
              <a:latin typeface="Tahoma"/>
            </a:endParaRPr>
          </a:p>
          <a:p>
            <a:pPr lvl="1" marL="743040" indent="-285480">
              <a:lnSpc>
                <a:spcPct val="100000"/>
              </a:lnSpc>
              <a:buClr>
                <a:srgbClr val="ff0000"/>
              </a:buClr>
              <a:buSzPct val="55000"/>
              <a:buFont typeface="Wingdings" charset="2"/>
              <a:buChar char=""/>
            </a:pPr>
            <a:r>
              <a:rPr b="0" lang="en-US" sz="2800" spc="-1" strike="noStrike">
                <a:solidFill>
                  <a:srgbClr val="000000"/>
                </a:solidFill>
                <a:uFill>
                  <a:solidFill>
                    <a:srgbClr val="ffffff"/>
                  </a:solidFill>
                </a:uFill>
                <a:latin typeface="Tahoma"/>
              </a:rPr>
              <a:t>Second level</a:t>
            </a:r>
            <a:endParaRPr b="0" lang="en-US" sz="3200" spc="-1" strike="noStrike">
              <a:solidFill>
                <a:srgbClr val="000000"/>
              </a:solidFill>
              <a:uFill>
                <a:solidFill>
                  <a:srgbClr val="ffffff"/>
                </a:solidFill>
              </a:uFill>
              <a:latin typeface="Tahoma"/>
            </a:endParaRPr>
          </a:p>
          <a:p>
            <a:pPr lvl="2" marL="1143000" indent="-228240">
              <a:lnSpc>
                <a:spcPct val="100000"/>
              </a:lnSpc>
              <a:buClr>
                <a:srgbClr val="3333cc"/>
              </a:buClr>
              <a:buSzPct val="50000"/>
              <a:buFont typeface="Wingdings" charset="2"/>
              <a:buChar char=""/>
            </a:pPr>
            <a:r>
              <a:rPr b="0" lang="en-US" sz="2400" spc="-1" strike="noStrike">
                <a:solidFill>
                  <a:srgbClr val="000000"/>
                </a:solidFill>
                <a:uFill>
                  <a:solidFill>
                    <a:srgbClr val="ffffff"/>
                  </a:solidFill>
                </a:uFill>
                <a:latin typeface="Tahoma"/>
              </a:rPr>
              <a:t>Third level</a:t>
            </a:r>
            <a:endParaRPr b="0" lang="en-US" sz="3200" spc="-1" strike="noStrike">
              <a:solidFill>
                <a:srgbClr val="000000"/>
              </a:solidFill>
              <a:uFill>
                <a:solidFill>
                  <a:srgbClr val="ffffff"/>
                </a:solidFill>
              </a:uFill>
              <a:latin typeface="Tahoma"/>
            </a:endParaRPr>
          </a:p>
          <a:p>
            <a:pPr lvl="3" marL="1600200" indent="-228240">
              <a:lnSpc>
                <a:spcPct val="100000"/>
              </a:lnSpc>
              <a:buClr>
                <a:srgbClr val="ffcf01"/>
              </a:buClr>
              <a:buSzPct val="55000"/>
              <a:buFont typeface="Wingdings" charset="2"/>
              <a:buChar char=""/>
            </a:pPr>
            <a:r>
              <a:rPr b="0" lang="en-US" sz="2000" spc="-1" strike="noStrike">
                <a:solidFill>
                  <a:srgbClr val="000000"/>
                </a:solidFill>
                <a:uFill>
                  <a:solidFill>
                    <a:srgbClr val="ffffff"/>
                  </a:solidFill>
                </a:uFill>
                <a:latin typeface="Tahoma"/>
              </a:rPr>
              <a:t>Fourth level</a:t>
            </a:r>
            <a:endParaRPr b="0" lang="en-US" sz="3200" spc="-1" strike="noStrike">
              <a:solidFill>
                <a:srgbClr val="000000"/>
              </a:solidFill>
              <a:uFill>
                <a:solidFill>
                  <a:srgbClr val="ffffff"/>
                </a:solidFill>
              </a:uFill>
              <a:latin typeface="Tahoma"/>
            </a:endParaRPr>
          </a:p>
          <a:p>
            <a:pPr lvl="4" marL="2057400" indent="-228240">
              <a:lnSpc>
                <a:spcPct val="100000"/>
              </a:lnSpc>
              <a:buClr>
                <a:srgbClr val="00e4a8"/>
              </a:buClr>
              <a:buSzPct val="50000"/>
              <a:buFont typeface="Wingdings" charset="2"/>
              <a:buChar char=""/>
            </a:pPr>
            <a:r>
              <a:rPr b="0" lang="en-US" sz="2000" spc="-1" strike="noStrike">
                <a:solidFill>
                  <a:srgbClr val="000000"/>
                </a:solidFill>
                <a:uFill>
                  <a:solidFill>
                    <a:srgbClr val="ffffff"/>
                  </a:solidFill>
                </a:uFill>
                <a:latin typeface="Tahoma"/>
              </a:rPr>
              <a:t>Fifth level</a:t>
            </a:r>
            <a:endParaRPr b="0" lang="en-US" sz="3200" spc="-1" strike="noStrike">
              <a:solidFill>
                <a:srgbClr val="000000"/>
              </a:solidFill>
              <a:uFill>
                <a:solidFill>
                  <a:srgbClr val="ffffff"/>
                </a:solidFill>
              </a:uFill>
              <a:latin typeface="Tahoma"/>
            </a:endParaRPr>
          </a:p>
        </p:txBody>
      </p:sp>
      <p:sp>
        <p:nvSpPr>
          <p:cNvPr id="62" name="PlaceHolder 10"/>
          <p:cNvSpPr>
            <a:spLocks noGrp="1"/>
          </p:cNvSpPr>
          <p:nvPr>
            <p:ph type="dt"/>
          </p:nvPr>
        </p:nvSpPr>
        <p:spPr>
          <a:xfrm>
            <a:off x="914400" y="6324480"/>
            <a:ext cx="1904760" cy="45684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63" name="PlaceHolder 11"/>
          <p:cNvSpPr>
            <a:spLocks noGrp="1"/>
          </p:cNvSpPr>
          <p:nvPr>
            <p:ph type="ftr"/>
          </p:nvPr>
        </p:nvSpPr>
        <p:spPr>
          <a:xfrm>
            <a:off x="3352680" y="6324480"/>
            <a:ext cx="2895120" cy="456840"/>
          </a:xfrm>
          <a:prstGeom prst="rect">
            <a:avLst/>
          </a:prstGeom>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64" name="PlaceHolder 12"/>
          <p:cNvSpPr>
            <a:spLocks noGrp="1"/>
          </p:cNvSpPr>
          <p:nvPr>
            <p:ph type="sldNum"/>
          </p:nvPr>
        </p:nvSpPr>
        <p:spPr>
          <a:xfrm>
            <a:off x="6781680" y="6324480"/>
            <a:ext cx="1904760" cy="456840"/>
          </a:xfrm>
          <a:prstGeom prst="rect">
            <a:avLst/>
          </a:prstGeom>
        </p:spPr>
        <p:txBody>
          <a:bodyPr anchor="b"/>
          <a:p>
            <a:pPr algn="r">
              <a:lnSpc>
                <a:spcPct val="100000"/>
              </a:lnSpc>
            </a:pPr>
            <a:fld id="{7ECCB640-9839-42E8-8AAA-346E79291CA8}"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417600" y="1098720"/>
            <a:ext cx="437760" cy="474480"/>
          </a:xfrm>
          <a:prstGeom prst="rect">
            <a:avLst/>
          </a:prstGeom>
          <a:solidFill>
            <a:schemeClr val="accent2"/>
          </a:solidFill>
          <a:ln w="9360">
            <a:noFill/>
          </a:ln>
        </p:spPr>
        <p:style>
          <a:lnRef idx="0"/>
          <a:fillRef idx="0"/>
          <a:effectRef idx="0"/>
          <a:fontRef idx="minor"/>
        </p:style>
      </p:sp>
      <p:sp>
        <p:nvSpPr>
          <p:cNvPr id="100" name="CustomShape 2"/>
          <p:cNvSpPr/>
          <p:nvPr/>
        </p:nvSpPr>
        <p:spPr>
          <a:xfrm>
            <a:off x="800280" y="109872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101" name="CustomShape 3"/>
          <p:cNvSpPr/>
          <p:nvPr/>
        </p:nvSpPr>
        <p:spPr>
          <a:xfrm>
            <a:off x="541440" y="1521000"/>
            <a:ext cx="421920" cy="474480"/>
          </a:xfrm>
          <a:prstGeom prst="rect">
            <a:avLst/>
          </a:prstGeom>
          <a:solidFill>
            <a:schemeClr val="folHlink"/>
          </a:solidFill>
          <a:ln w="9360">
            <a:noFill/>
          </a:ln>
        </p:spPr>
        <p:style>
          <a:lnRef idx="0"/>
          <a:fillRef idx="0"/>
          <a:effectRef idx="0"/>
          <a:fontRef idx="minor"/>
        </p:style>
      </p:sp>
      <p:sp>
        <p:nvSpPr>
          <p:cNvPr id="102" name="CustomShape 4"/>
          <p:cNvSpPr/>
          <p:nvPr/>
        </p:nvSpPr>
        <p:spPr>
          <a:xfrm>
            <a:off x="911160" y="152100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103" name="CustomShape 5"/>
          <p:cNvSpPr/>
          <p:nvPr/>
        </p:nvSpPr>
        <p:spPr>
          <a:xfrm>
            <a:off x="127080" y="144792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104" name="CustomShape 6"/>
          <p:cNvSpPr/>
          <p:nvPr/>
        </p:nvSpPr>
        <p:spPr>
          <a:xfrm>
            <a:off x="762120" y="990720"/>
            <a:ext cx="31320" cy="1052280"/>
          </a:xfrm>
          <a:prstGeom prst="rect">
            <a:avLst/>
          </a:prstGeom>
          <a:solidFill>
            <a:schemeClr val="bg2"/>
          </a:solidFill>
          <a:ln w="9360">
            <a:noFill/>
          </a:ln>
        </p:spPr>
        <p:style>
          <a:lnRef idx="0"/>
          <a:fillRef idx="0"/>
          <a:effectRef idx="0"/>
          <a:fontRef idx="minor"/>
        </p:style>
      </p:sp>
      <p:sp>
        <p:nvSpPr>
          <p:cNvPr id="105" name="CustomShape 7"/>
          <p:cNvSpPr/>
          <p:nvPr/>
        </p:nvSpPr>
        <p:spPr>
          <a:xfrm>
            <a:off x="442800" y="178128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sp>
        <p:nvSpPr>
          <p:cNvPr id="106" name="PlaceHolder 8"/>
          <p:cNvSpPr>
            <a:spLocks noGrp="1"/>
          </p:cNvSpPr>
          <p:nvPr>
            <p:ph type="title"/>
          </p:nvPr>
        </p:nvSpPr>
        <p:spPr>
          <a:xfrm>
            <a:off x="1150920" y="617400"/>
            <a:ext cx="7792560" cy="1142640"/>
          </a:xfrm>
          <a:prstGeom prst="rect">
            <a:avLst/>
          </a:prstGeom>
        </p:spPr>
        <p:txBody>
          <a:bodyPr anchor="b"/>
          <a:p>
            <a:pPr>
              <a:lnSpc>
                <a:spcPct val="100000"/>
              </a:lnSpc>
            </a:pPr>
            <a:r>
              <a:rPr b="0" lang="en-US" sz="4400" spc="-1" strike="noStrike">
                <a:solidFill>
                  <a:srgbClr val="333399"/>
                </a:solidFill>
                <a:uFill>
                  <a:solidFill>
                    <a:srgbClr val="ffffff"/>
                  </a:solidFill>
                </a:uFill>
                <a:latin typeface="Tahoma"/>
              </a:rPr>
              <a:t>Click to edit Master title style</a:t>
            </a:r>
            <a:endParaRPr b="0" lang="en-US" sz="2400" spc="-1" strike="noStrike">
              <a:solidFill>
                <a:srgbClr val="000000"/>
              </a:solidFill>
              <a:uFill>
                <a:solidFill>
                  <a:srgbClr val="ffffff"/>
                </a:solidFill>
              </a:uFill>
              <a:latin typeface="Tahoma"/>
            </a:endParaRPr>
          </a:p>
        </p:txBody>
      </p:sp>
      <p:sp>
        <p:nvSpPr>
          <p:cNvPr id="107" name="PlaceHolder 9"/>
          <p:cNvSpPr>
            <a:spLocks noGrp="1"/>
          </p:cNvSpPr>
          <p:nvPr>
            <p:ph type="body"/>
          </p:nvPr>
        </p:nvSpPr>
        <p:spPr>
          <a:xfrm>
            <a:off x="1182600" y="2017800"/>
            <a:ext cx="3809520" cy="411444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Click to edit the outline text format</a:t>
            </a:r>
            <a:endParaRPr b="0" lang="en-US"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ahoma"/>
              </a:rPr>
              <a:t>Second Outline Level</a:t>
            </a:r>
            <a:endParaRPr b="0" lang="en-US" sz="28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Third Outline Level</a:t>
            </a:r>
            <a:endParaRPr b="0" lang="en-US" sz="2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Tahoma"/>
              </a:rPr>
              <a:t>Fourth Outline Level</a:t>
            </a:r>
            <a:endParaRPr b="0" lang="en-US" sz="2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Fifth Outline Level</a:t>
            </a:r>
            <a:endParaRPr b="0" lang="en-US" sz="28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Sixth Outline Level</a:t>
            </a:r>
            <a:endParaRPr b="0" lang="en-US" sz="28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Seventh Outline LevelClick to edit Master text styles</a:t>
            </a:r>
            <a:endParaRPr b="0" lang="en-US" sz="2800" spc="-1" strike="noStrike">
              <a:solidFill>
                <a:srgbClr val="000000"/>
              </a:solidFill>
              <a:uFill>
                <a:solidFill>
                  <a:srgbClr val="ffffff"/>
                </a:solidFill>
              </a:uFill>
              <a:latin typeface="Tahoma"/>
            </a:endParaRPr>
          </a:p>
          <a:p>
            <a:pPr lvl="1" marL="743040" indent="-285480">
              <a:lnSpc>
                <a:spcPct val="100000"/>
              </a:lnSpc>
              <a:buClr>
                <a:srgbClr val="ff0000"/>
              </a:buClr>
              <a:buSzPct val="55000"/>
              <a:buFont typeface="Wingdings" charset="2"/>
              <a:buChar char=""/>
            </a:pPr>
            <a:r>
              <a:rPr b="0" lang="en-US" sz="2400" spc="-1" strike="noStrike">
                <a:solidFill>
                  <a:srgbClr val="000000"/>
                </a:solidFill>
                <a:uFill>
                  <a:solidFill>
                    <a:srgbClr val="ffffff"/>
                  </a:solidFill>
                </a:uFill>
                <a:latin typeface="Tahoma"/>
              </a:rPr>
              <a:t>Second level</a:t>
            </a:r>
            <a:endParaRPr b="0" lang="en-US" sz="2800" spc="-1" strike="noStrike">
              <a:solidFill>
                <a:srgbClr val="000000"/>
              </a:solidFill>
              <a:uFill>
                <a:solidFill>
                  <a:srgbClr val="ffffff"/>
                </a:solidFill>
              </a:uFill>
              <a:latin typeface="Tahoma"/>
            </a:endParaRPr>
          </a:p>
          <a:p>
            <a:pPr lvl="2" marL="1143000" indent="-228240">
              <a:lnSpc>
                <a:spcPct val="100000"/>
              </a:lnSpc>
              <a:buClr>
                <a:srgbClr val="3333cc"/>
              </a:buClr>
              <a:buSzPct val="50000"/>
              <a:buFont typeface="Wingdings" charset="2"/>
              <a:buChar char=""/>
            </a:pPr>
            <a:r>
              <a:rPr b="0" lang="en-US" sz="2000" spc="-1" strike="noStrike">
                <a:solidFill>
                  <a:srgbClr val="000000"/>
                </a:solidFill>
                <a:uFill>
                  <a:solidFill>
                    <a:srgbClr val="ffffff"/>
                  </a:solidFill>
                </a:uFill>
                <a:latin typeface="Tahoma"/>
              </a:rPr>
              <a:t>Third level</a:t>
            </a:r>
            <a:endParaRPr b="0" lang="en-US" sz="2800" spc="-1" strike="noStrike">
              <a:solidFill>
                <a:srgbClr val="000000"/>
              </a:solidFill>
              <a:uFill>
                <a:solidFill>
                  <a:srgbClr val="ffffff"/>
                </a:solidFill>
              </a:uFill>
              <a:latin typeface="Tahoma"/>
            </a:endParaRPr>
          </a:p>
          <a:p>
            <a:pPr lvl="3" marL="1600200" indent="-228240">
              <a:lnSpc>
                <a:spcPct val="100000"/>
              </a:lnSpc>
              <a:buClr>
                <a:srgbClr val="ffcf01"/>
              </a:buClr>
              <a:buSzPct val="55000"/>
              <a:buFont typeface="Wingdings" charset="2"/>
              <a:buChar char=""/>
            </a:pPr>
            <a:r>
              <a:rPr b="0" lang="en-US" sz="1800" spc="-1" strike="noStrike">
                <a:solidFill>
                  <a:srgbClr val="000000"/>
                </a:solidFill>
                <a:uFill>
                  <a:solidFill>
                    <a:srgbClr val="ffffff"/>
                  </a:solidFill>
                </a:uFill>
                <a:latin typeface="Tahoma"/>
              </a:rPr>
              <a:t>Fourth level</a:t>
            </a:r>
            <a:endParaRPr b="0" lang="en-US" sz="2800" spc="-1" strike="noStrike">
              <a:solidFill>
                <a:srgbClr val="000000"/>
              </a:solidFill>
              <a:uFill>
                <a:solidFill>
                  <a:srgbClr val="ffffff"/>
                </a:solidFill>
              </a:uFill>
              <a:latin typeface="Tahoma"/>
            </a:endParaRPr>
          </a:p>
          <a:p>
            <a:pPr lvl="4" marL="2057400" indent="-228240">
              <a:lnSpc>
                <a:spcPct val="100000"/>
              </a:lnSpc>
              <a:buClr>
                <a:srgbClr val="00e4a8"/>
              </a:buClr>
              <a:buSzPct val="50000"/>
              <a:buFont typeface="Wingdings" charset="2"/>
              <a:buChar char=""/>
            </a:pPr>
            <a:r>
              <a:rPr b="0" lang="en-US" sz="1800" spc="-1" strike="noStrike">
                <a:solidFill>
                  <a:srgbClr val="000000"/>
                </a:solidFill>
                <a:uFill>
                  <a:solidFill>
                    <a:srgbClr val="ffffff"/>
                  </a:solidFill>
                </a:uFill>
                <a:latin typeface="Tahoma"/>
              </a:rPr>
              <a:t>Fifth level</a:t>
            </a:r>
            <a:endParaRPr b="0" lang="en-US" sz="2800" spc="-1" strike="noStrike">
              <a:solidFill>
                <a:srgbClr val="000000"/>
              </a:solidFill>
              <a:uFill>
                <a:solidFill>
                  <a:srgbClr val="ffffff"/>
                </a:solidFill>
              </a:uFill>
              <a:latin typeface="Tahoma"/>
            </a:endParaRPr>
          </a:p>
        </p:txBody>
      </p:sp>
      <p:sp>
        <p:nvSpPr>
          <p:cNvPr id="108" name="PlaceHolder 10"/>
          <p:cNvSpPr>
            <a:spLocks noGrp="1"/>
          </p:cNvSpPr>
          <p:nvPr>
            <p:ph type="body"/>
          </p:nvPr>
        </p:nvSpPr>
        <p:spPr>
          <a:xfrm>
            <a:off x="5145120" y="2017800"/>
            <a:ext cx="3809520" cy="411444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Click to edit the outline text format</a:t>
            </a:r>
            <a:endParaRPr b="0" lang="en-US" sz="28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Tahoma"/>
              </a:rPr>
              <a:t>Second Outline Level</a:t>
            </a:r>
            <a:endParaRPr b="0" lang="en-US" sz="28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Third Outline Level</a:t>
            </a:r>
            <a:endParaRPr b="0" lang="en-US" sz="28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Tahoma"/>
              </a:rPr>
              <a:t>Fourth Outline Level</a:t>
            </a:r>
            <a:endParaRPr b="0" lang="en-US" sz="28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Fifth Outline Level</a:t>
            </a:r>
            <a:endParaRPr b="0" lang="en-US" sz="28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Tahoma"/>
              </a:rPr>
              <a:t>Sixth Outline Level</a:t>
            </a:r>
            <a:endParaRPr b="0" lang="en-US" sz="28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Seventh Outline LevelClick to edit Master text styles</a:t>
            </a:r>
            <a:endParaRPr b="0" lang="en-US" sz="2800" spc="-1" strike="noStrike">
              <a:solidFill>
                <a:srgbClr val="000000"/>
              </a:solidFill>
              <a:uFill>
                <a:solidFill>
                  <a:srgbClr val="ffffff"/>
                </a:solidFill>
              </a:uFill>
              <a:latin typeface="Tahoma"/>
            </a:endParaRPr>
          </a:p>
          <a:p>
            <a:pPr lvl="1" marL="743040" indent="-285480">
              <a:lnSpc>
                <a:spcPct val="100000"/>
              </a:lnSpc>
              <a:buClr>
                <a:srgbClr val="ff0000"/>
              </a:buClr>
              <a:buSzPct val="55000"/>
              <a:buFont typeface="Wingdings" charset="2"/>
              <a:buChar char=""/>
            </a:pPr>
            <a:r>
              <a:rPr b="0" lang="en-US" sz="2400" spc="-1" strike="noStrike">
                <a:solidFill>
                  <a:srgbClr val="000000"/>
                </a:solidFill>
                <a:uFill>
                  <a:solidFill>
                    <a:srgbClr val="ffffff"/>
                  </a:solidFill>
                </a:uFill>
                <a:latin typeface="Tahoma"/>
              </a:rPr>
              <a:t>Second level</a:t>
            </a:r>
            <a:endParaRPr b="0" lang="en-US" sz="2800" spc="-1" strike="noStrike">
              <a:solidFill>
                <a:srgbClr val="000000"/>
              </a:solidFill>
              <a:uFill>
                <a:solidFill>
                  <a:srgbClr val="ffffff"/>
                </a:solidFill>
              </a:uFill>
              <a:latin typeface="Tahoma"/>
            </a:endParaRPr>
          </a:p>
          <a:p>
            <a:pPr lvl="2" marL="1143000" indent="-228240">
              <a:lnSpc>
                <a:spcPct val="100000"/>
              </a:lnSpc>
              <a:buClr>
                <a:srgbClr val="3333cc"/>
              </a:buClr>
              <a:buSzPct val="50000"/>
              <a:buFont typeface="Wingdings" charset="2"/>
              <a:buChar char=""/>
            </a:pPr>
            <a:r>
              <a:rPr b="0" lang="en-US" sz="2000" spc="-1" strike="noStrike">
                <a:solidFill>
                  <a:srgbClr val="000000"/>
                </a:solidFill>
                <a:uFill>
                  <a:solidFill>
                    <a:srgbClr val="ffffff"/>
                  </a:solidFill>
                </a:uFill>
                <a:latin typeface="Tahoma"/>
              </a:rPr>
              <a:t>Third level</a:t>
            </a:r>
            <a:endParaRPr b="0" lang="en-US" sz="2800" spc="-1" strike="noStrike">
              <a:solidFill>
                <a:srgbClr val="000000"/>
              </a:solidFill>
              <a:uFill>
                <a:solidFill>
                  <a:srgbClr val="ffffff"/>
                </a:solidFill>
              </a:uFill>
              <a:latin typeface="Tahoma"/>
            </a:endParaRPr>
          </a:p>
          <a:p>
            <a:pPr lvl="3" marL="1600200" indent="-228240">
              <a:lnSpc>
                <a:spcPct val="100000"/>
              </a:lnSpc>
              <a:buClr>
                <a:srgbClr val="ffcf01"/>
              </a:buClr>
              <a:buSzPct val="55000"/>
              <a:buFont typeface="Wingdings" charset="2"/>
              <a:buChar char=""/>
            </a:pPr>
            <a:r>
              <a:rPr b="0" lang="en-US" sz="1800" spc="-1" strike="noStrike">
                <a:solidFill>
                  <a:srgbClr val="000000"/>
                </a:solidFill>
                <a:uFill>
                  <a:solidFill>
                    <a:srgbClr val="ffffff"/>
                  </a:solidFill>
                </a:uFill>
                <a:latin typeface="Tahoma"/>
              </a:rPr>
              <a:t>Fourth level</a:t>
            </a:r>
            <a:endParaRPr b="0" lang="en-US" sz="2800" spc="-1" strike="noStrike">
              <a:solidFill>
                <a:srgbClr val="000000"/>
              </a:solidFill>
              <a:uFill>
                <a:solidFill>
                  <a:srgbClr val="ffffff"/>
                </a:solidFill>
              </a:uFill>
              <a:latin typeface="Tahoma"/>
            </a:endParaRPr>
          </a:p>
          <a:p>
            <a:pPr lvl="4" marL="2057400" indent="-228240">
              <a:lnSpc>
                <a:spcPct val="100000"/>
              </a:lnSpc>
              <a:buClr>
                <a:srgbClr val="00e4a8"/>
              </a:buClr>
              <a:buSzPct val="50000"/>
              <a:buFont typeface="Wingdings" charset="2"/>
              <a:buChar char=""/>
            </a:pPr>
            <a:r>
              <a:rPr b="0" lang="en-US" sz="1800" spc="-1" strike="noStrike">
                <a:solidFill>
                  <a:srgbClr val="000000"/>
                </a:solidFill>
                <a:uFill>
                  <a:solidFill>
                    <a:srgbClr val="ffffff"/>
                  </a:solidFill>
                </a:uFill>
                <a:latin typeface="Tahoma"/>
              </a:rPr>
              <a:t>Fifth level</a:t>
            </a:r>
            <a:endParaRPr b="0" lang="en-US" sz="2800" spc="-1" strike="noStrike">
              <a:solidFill>
                <a:srgbClr val="000000"/>
              </a:solidFill>
              <a:uFill>
                <a:solidFill>
                  <a:srgbClr val="ffffff"/>
                </a:solidFill>
              </a:uFill>
              <a:latin typeface="Tahoma"/>
            </a:endParaRPr>
          </a:p>
        </p:txBody>
      </p:sp>
      <p:sp>
        <p:nvSpPr>
          <p:cNvPr id="109" name="PlaceHolder 11"/>
          <p:cNvSpPr>
            <a:spLocks noGrp="1"/>
          </p:cNvSpPr>
          <p:nvPr>
            <p:ph type="dt"/>
          </p:nvPr>
        </p:nvSpPr>
        <p:spPr>
          <a:xfrm>
            <a:off x="914400" y="6324480"/>
            <a:ext cx="1904760" cy="45684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110" name="PlaceHolder 12"/>
          <p:cNvSpPr>
            <a:spLocks noGrp="1"/>
          </p:cNvSpPr>
          <p:nvPr>
            <p:ph type="ftr"/>
          </p:nvPr>
        </p:nvSpPr>
        <p:spPr>
          <a:xfrm>
            <a:off x="3352680" y="6324480"/>
            <a:ext cx="2895120" cy="456840"/>
          </a:xfrm>
          <a:prstGeom prst="rect">
            <a:avLst/>
          </a:prstGeom>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111" name="PlaceHolder 13"/>
          <p:cNvSpPr>
            <a:spLocks noGrp="1"/>
          </p:cNvSpPr>
          <p:nvPr>
            <p:ph type="sldNum"/>
          </p:nvPr>
        </p:nvSpPr>
        <p:spPr>
          <a:xfrm>
            <a:off x="6781680" y="6324480"/>
            <a:ext cx="1904760" cy="456840"/>
          </a:xfrm>
          <a:prstGeom prst="rect">
            <a:avLst/>
          </a:prstGeom>
        </p:spPr>
        <p:txBody>
          <a:bodyPr anchor="b"/>
          <a:p>
            <a:pPr algn="r">
              <a:lnSpc>
                <a:spcPct val="100000"/>
              </a:lnSpc>
            </a:pPr>
            <a:fld id="{594E5656-1B4F-4DEE-88B4-A29AAABA43FF}"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417600" y="1098720"/>
            <a:ext cx="437760" cy="474480"/>
          </a:xfrm>
          <a:prstGeom prst="rect">
            <a:avLst/>
          </a:prstGeom>
          <a:solidFill>
            <a:schemeClr val="accent2"/>
          </a:solidFill>
          <a:ln w="9360">
            <a:noFill/>
          </a:ln>
        </p:spPr>
        <p:style>
          <a:lnRef idx="0"/>
          <a:fillRef idx="0"/>
          <a:effectRef idx="0"/>
          <a:fontRef idx="minor"/>
        </p:style>
      </p:sp>
      <p:sp>
        <p:nvSpPr>
          <p:cNvPr id="147" name="CustomShape 2"/>
          <p:cNvSpPr/>
          <p:nvPr/>
        </p:nvSpPr>
        <p:spPr>
          <a:xfrm>
            <a:off x="800280" y="1098720"/>
            <a:ext cx="328320" cy="474480"/>
          </a:xfrm>
          <a:prstGeom prst="rect">
            <a:avLst/>
          </a:prstGeom>
          <a:gradFill>
            <a:gsLst>
              <a:gs pos="0">
                <a:schemeClr val="accent2"/>
              </a:gs>
              <a:gs pos="100000">
                <a:schemeClr val="bg1"/>
              </a:gs>
            </a:gsLst>
            <a:lin ang="0"/>
          </a:gradFill>
          <a:ln w="9360">
            <a:noFill/>
          </a:ln>
        </p:spPr>
        <p:style>
          <a:lnRef idx="0"/>
          <a:fillRef idx="0"/>
          <a:effectRef idx="0"/>
          <a:fontRef idx="minor"/>
        </p:style>
      </p:sp>
      <p:sp>
        <p:nvSpPr>
          <p:cNvPr id="148" name="CustomShape 3"/>
          <p:cNvSpPr/>
          <p:nvPr/>
        </p:nvSpPr>
        <p:spPr>
          <a:xfrm>
            <a:off x="541440" y="1521000"/>
            <a:ext cx="421920" cy="474480"/>
          </a:xfrm>
          <a:prstGeom prst="rect">
            <a:avLst/>
          </a:prstGeom>
          <a:solidFill>
            <a:schemeClr val="folHlink"/>
          </a:solidFill>
          <a:ln w="9360">
            <a:noFill/>
          </a:ln>
        </p:spPr>
        <p:style>
          <a:lnRef idx="0"/>
          <a:fillRef idx="0"/>
          <a:effectRef idx="0"/>
          <a:fontRef idx="minor"/>
        </p:style>
      </p:sp>
      <p:sp>
        <p:nvSpPr>
          <p:cNvPr id="149" name="CustomShape 4"/>
          <p:cNvSpPr/>
          <p:nvPr/>
        </p:nvSpPr>
        <p:spPr>
          <a:xfrm>
            <a:off x="911160" y="1521000"/>
            <a:ext cx="367920" cy="474480"/>
          </a:xfrm>
          <a:prstGeom prst="rect">
            <a:avLst/>
          </a:prstGeom>
          <a:gradFill>
            <a:gsLst>
              <a:gs pos="0">
                <a:schemeClr val="folHlink"/>
              </a:gs>
              <a:gs pos="100000">
                <a:schemeClr val="bg1"/>
              </a:gs>
            </a:gsLst>
            <a:lin ang="0"/>
          </a:gradFill>
          <a:ln w="9360">
            <a:noFill/>
          </a:ln>
        </p:spPr>
        <p:style>
          <a:lnRef idx="0"/>
          <a:fillRef idx="0"/>
          <a:effectRef idx="0"/>
          <a:fontRef idx="minor"/>
        </p:style>
      </p:sp>
      <p:sp>
        <p:nvSpPr>
          <p:cNvPr id="150" name="CustomShape 5"/>
          <p:cNvSpPr/>
          <p:nvPr/>
        </p:nvSpPr>
        <p:spPr>
          <a:xfrm>
            <a:off x="127080" y="1447920"/>
            <a:ext cx="560160" cy="421920"/>
          </a:xfrm>
          <a:prstGeom prst="rect">
            <a:avLst/>
          </a:prstGeom>
          <a:gradFill>
            <a:gsLst>
              <a:gs pos="0">
                <a:schemeClr val="bg1"/>
              </a:gs>
              <a:gs pos="100000">
                <a:schemeClr val="hlink"/>
              </a:gs>
            </a:gsLst>
            <a:lin ang="18900000"/>
          </a:gradFill>
          <a:ln w="9360">
            <a:noFill/>
          </a:ln>
        </p:spPr>
        <p:style>
          <a:lnRef idx="0"/>
          <a:fillRef idx="0"/>
          <a:effectRef idx="0"/>
          <a:fontRef idx="minor"/>
        </p:style>
      </p:sp>
      <p:sp>
        <p:nvSpPr>
          <p:cNvPr id="151" name="CustomShape 6"/>
          <p:cNvSpPr/>
          <p:nvPr/>
        </p:nvSpPr>
        <p:spPr>
          <a:xfrm>
            <a:off x="762120" y="990720"/>
            <a:ext cx="31320" cy="1052280"/>
          </a:xfrm>
          <a:prstGeom prst="rect">
            <a:avLst/>
          </a:prstGeom>
          <a:solidFill>
            <a:schemeClr val="bg2"/>
          </a:solidFill>
          <a:ln w="9360">
            <a:noFill/>
          </a:ln>
        </p:spPr>
        <p:style>
          <a:lnRef idx="0"/>
          <a:fillRef idx="0"/>
          <a:effectRef idx="0"/>
          <a:fontRef idx="minor"/>
        </p:style>
      </p:sp>
      <p:sp>
        <p:nvSpPr>
          <p:cNvPr id="152" name="CustomShape 7"/>
          <p:cNvSpPr/>
          <p:nvPr/>
        </p:nvSpPr>
        <p:spPr>
          <a:xfrm>
            <a:off x="442800" y="1781280"/>
            <a:ext cx="8226000" cy="31320"/>
          </a:xfrm>
          <a:prstGeom prst="rect">
            <a:avLst/>
          </a:prstGeom>
          <a:gradFill>
            <a:gsLst>
              <a:gs pos="0">
                <a:schemeClr val="bg2"/>
              </a:gs>
              <a:gs pos="100000">
                <a:schemeClr val="bg1"/>
              </a:gs>
            </a:gsLst>
            <a:lin ang="0"/>
          </a:gradFill>
          <a:ln w="9360">
            <a:noFill/>
          </a:ln>
        </p:spPr>
        <p:style>
          <a:lnRef idx="0"/>
          <a:fillRef idx="0"/>
          <a:effectRef idx="0"/>
          <a:fontRef idx="minor"/>
        </p:style>
      </p:sp>
      <p:sp>
        <p:nvSpPr>
          <p:cNvPr id="153" name="PlaceHolder 8"/>
          <p:cNvSpPr>
            <a:spLocks noGrp="1"/>
          </p:cNvSpPr>
          <p:nvPr>
            <p:ph type="title"/>
          </p:nvPr>
        </p:nvSpPr>
        <p:spPr>
          <a:xfrm>
            <a:off x="1150920" y="617400"/>
            <a:ext cx="7792560" cy="1142640"/>
          </a:xfrm>
          <a:prstGeom prst="rect">
            <a:avLst/>
          </a:prstGeom>
        </p:spPr>
        <p:txBody>
          <a:bodyPr anchor="b"/>
          <a:p>
            <a:pPr>
              <a:lnSpc>
                <a:spcPct val="100000"/>
              </a:lnSpc>
            </a:pPr>
            <a:r>
              <a:rPr b="0" lang="en-US" sz="4400" spc="-1" strike="noStrike">
                <a:solidFill>
                  <a:srgbClr val="333399"/>
                </a:solidFill>
                <a:uFill>
                  <a:solidFill>
                    <a:srgbClr val="ffffff"/>
                  </a:solidFill>
                </a:uFill>
                <a:latin typeface="Tahoma"/>
              </a:rPr>
              <a:t>Click to edit Master title style</a:t>
            </a:r>
            <a:endParaRPr b="0" lang="en-US" sz="2400" spc="-1" strike="noStrike">
              <a:solidFill>
                <a:srgbClr val="000000"/>
              </a:solidFill>
              <a:uFill>
                <a:solidFill>
                  <a:srgbClr val="ffffff"/>
                </a:solidFill>
              </a:uFill>
              <a:latin typeface="Tahoma"/>
            </a:endParaRPr>
          </a:p>
        </p:txBody>
      </p:sp>
      <p:sp>
        <p:nvSpPr>
          <p:cNvPr id="154" name="PlaceHolder 9"/>
          <p:cNvSpPr>
            <a:spLocks noGrp="1"/>
          </p:cNvSpPr>
          <p:nvPr>
            <p:ph type="dt"/>
          </p:nvPr>
        </p:nvSpPr>
        <p:spPr>
          <a:xfrm>
            <a:off x="914400" y="6324480"/>
            <a:ext cx="1904760" cy="456840"/>
          </a:xfrm>
          <a:prstGeom prst="rect">
            <a:avLst/>
          </a:prstGeom>
        </p:spPr>
        <p:txBody>
          <a:bodyPr anchor="b"/>
          <a:p>
            <a:endParaRPr b="0" lang="en-US" sz="2400" spc="-1" strike="noStrike">
              <a:solidFill>
                <a:srgbClr val="000000"/>
              </a:solidFill>
              <a:uFill>
                <a:solidFill>
                  <a:srgbClr val="ffffff"/>
                </a:solidFill>
              </a:uFill>
              <a:latin typeface="Times New Roman"/>
            </a:endParaRPr>
          </a:p>
        </p:txBody>
      </p:sp>
      <p:sp>
        <p:nvSpPr>
          <p:cNvPr id="155" name="PlaceHolder 10"/>
          <p:cNvSpPr>
            <a:spLocks noGrp="1"/>
          </p:cNvSpPr>
          <p:nvPr>
            <p:ph type="ftr"/>
          </p:nvPr>
        </p:nvSpPr>
        <p:spPr>
          <a:xfrm>
            <a:off x="3352680" y="6324480"/>
            <a:ext cx="2895120" cy="456840"/>
          </a:xfrm>
          <a:prstGeom prst="rect">
            <a:avLst/>
          </a:prstGeom>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156" name="PlaceHolder 11"/>
          <p:cNvSpPr>
            <a:spLocks noGrp="1"/>
          </p:cNvSpPr>
          <p:nvPr>
            <p:ph type="sldNum"/>
          </p:nvPr>
        </p:nvSpPr>
        <p:spPr>
          <a:xfrm>
            <a:off x="6781680" y="6324480"/>
            <a:ext cx="1904760" cy="456840"/>
          </a:xfrm>
          <a:prstGeom prst="rect">
            <a:avLst/>
          </a:prstGeom>
        </p:spPr>
        <p:txBody>
          <a:bodyPr anchor="b"/>
          <a:p>
            <a:pPr algn="r">
              <a:lnSpc>
                <a:spcPct val="100000"/>
              </a:lnSpc>
            </a:pPr>
            <a:fld id="{32221B0D-A2DB-4A6D-B6C2-915DB1F1CD9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157" name="PlaceHolder 1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Tahoma"/>
              </a:rPr>
              <a:t>Click to edit the outline text format</a:t>
            </a:r>
            <a:endParaRPr b="0" lang="en-US" sz="3200" spc="-1" strike="noStrike">
              <a:solidFill>
                <a:srgbClr val="000000"/>
              </a:solidFill>
              <a:uFill>
                <a:solidFill>
                  <a:srgbClr val="ffffff"/>
                </a:solidFill>
              </a:uFill>
              <a:latin typeface="Tahoma"/>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Tahoma"/>
              </a:rPr>
              <a:t>Second Outline Level</a:t>
            </a:r>
            <a:endParaRPr b="0" lang="en-US" sz="2400" spc="-1" strike="noStrike">
              <a:solidFill>
                <a:srgbClr val="000000"/>
              </a:solidFill>
              <a:uFill>
                <a:solidFill>
                  <a:srgbClr val="ffffff"/>
                </a:solidFill>
              </a:uFill>
              <a:latin typeface="Tahom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Third Outline Level</a:t>
            </a:r>
            <a:endParaRPr b="0" lang="en-US" sz="2000" spc="-1" strike="noStrike">
              <a:solidFill>
                <a:srgbClr val="000000"/>
              </a:solidFill>
              <a:uFill>
                <a:solidFill>
                  <a:srgbClr val="ffffff"/>
                </a:solidFill>
              </a:uFill>
              <a:latin typeface="Tahom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Tahoma"/>
              </a:rPr>
              <a:t>Fourth Outline Level</a:t>
            </a:r>
            <a:endParaRPr b="0" lang="en-US" sz="2000" spc="-1" strike="noStrike">
              <a:solidFill>
                <a:srgbClr val="000000"/>
              </a:solidFill>
              <a:uFill>
                <a:solidFill>
                  <a:srgbClr val="ffffff"/>
                </a:solidFill>
              </a:uFill>
              <a:latin typeface="Tahom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Fifth Outline Level</a:t>
            </a:r>
            <a:endParaRPr b="0" lang="en-US" sz="2000" spc="-1" strike="noStrike">
              <a:solidFill>
                <a:srgbClr val="000000"/>
              </a:solidFill>
              <a:uFill>
                <a:solidFill>
                  <a:srgbClr val="ffffff"/>
                </a:solidFill>
              </a:uFill>
              <a:latin typeface="Tahom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Sixth Outline Level</a:t>
            </a:r>
            <a:endParaRPr b="0" lang="en-US" sz="2000" spc="-1" strike="noStrike">
              <a:solidFill>
                <a:srgbClr val="000000"/>
              </a:solidFill>
              <a:uFill>
                <a:solidFill>
                  <a:srgbClr val="ffffff"/>
                </a:solidFill>
              </a:uFill>
              <a:latin typeface="Tahom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Tahoma"/>
              </a:rPr>
              <a:t>Seventh Outline Level</a:t>
            </a:r>
            <a:endParaRPr b="0" lang="en-US" sz="2000" spc="-1" strike="noStrike">
              <a:solidFill>
                <a:srgbClr val="000000"/>
              </a:solidFill>
              <a:uFill>
                <a:solidFill>
                  <a:srgbClr val="ffffff"/>
                </a:solidFill>
              </a:uFill>
              <a:latin typeface="Tahom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4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4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429000" y="6248520"/>
            <a:ext cx="2895120" cy="456840"/>
          </a:xfrm>
          <a:prstGeom prst="rect">
            <a:avLst/>
          </a:prstGeom>
          <a:noFill/>
          <a:ln>
            <a:noFill/>
          </a:ln>
        </p:spPr>
        <p:txBody>
          <a:bodyPr anchor="b"/>
          <a:p>
            <a:pPr algn="ctr">
              <a:lnSpc>
                <a:spcPct val="100000"/>
              </a:lnSpc>
            </a:pPr>
            <a:r>
              <a:rPr b="0" lang="en-US" sz="1400" spc="-1" strike="noStrike">
                <a:solidFill>
                  <a:srgbClr val="1c1c1c"/>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198" name="TextShape 2"/>
          <p:cNvSpPr txBox="1"/>
          <p:nvPr/>
        </p:nvSpPr>
        <p:spPr>
          <a:xfrm>
            <a:off x="6858000" y="6248520"/>
            <a:ext cx="1904760" cy="456840"/>
          </a:xfrm>
          <a:prstGeom prst="rect">
            <a:avLst/>
          </a:prstGeom>
          <a:noFill/>
          <a:ln>
            <a:noFill/>
          </a:ln>
        </p:spPr>
        <p:txBody>
          <a:bodyPr anchor="b"/>
          <a:p>
            <a:pPr algn="r">
              <a:lnSpc>
                <a:spcPct val="100000"/>
              </a:lnSpc>
            </a:pPr>
            <a:fld id="{B135F88C-3F29-4713-B7CF-AFD7CCA7C173}" type="slidenum">
              <a:rPr b="0" lang="en-US" sz="1400" spc="-1" strike="noStrike">
                <a:solidFill>
                  <a:srgbClr val="1c1c1c"/>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199" name="TextShape 3"/>
          <p:cNvSpPr txBox="1"/>
          <p:nvPr/>
        </p:nvSpPr>
        <p:spPr>
          <a:xfrm>
            <a:off x="990720" y="1828800"/>
            <a:ext cx="777204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Python Programming:</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An Introduction to</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Computer Science</a:t>
            </a:r>
            <a:endParaRPr b="0" lang="en-US" sz="2400" spc="-1" strike="noStrike">
              <a:solidFill>
                <a:srgbClr val="000000"/>
              </a:solidFill>
              <a:uFill>
                <a:solidFill>
                  <a:srgbClr val="ffffff"/>
                </a:solidFill>
              </a:uFill>
              <a:latin typeface="Tahoma"/>
            </a:endParaRPr>
          </a:p>
        </p:txBody>
      </p:sp>
      <p:sp>
        <p:nvSpPr>
          <p:cNvPr id="200" name="TextShape 4"/>
          <p:cNvSpPr txBox="1"/>
          <p:nvPr/>
        </p:nvSpPr>
        <p:spPr>
          <a:xfrm>
            <a:off x="1371600" y="3886200"/>
            <a:ext cx="6400440" cy="1752120"/>
          </a:xfrm>
          <a:prstGeom prst="rect">
            <a:avLst/>
          </a:prstGeom>
          <a:noFill/>
          <a:ln>
            <a:noFill/>
          </a:ln>
        </p:spPr>
        <p:txBody>
          <a:bodyPr/>
          <a:p>
            <a:pPr algn="ctr">
              <a:lnSpc>
                <a:spcPct val="100000"/>
              </a:lnSpc>
            </a:pPr>
            <a:r>
              <a:rPr b="0" lang="en-US" sz="3200" spc="-1" strike="noStrike">
                <a:solidFill>
                  <a:srgbClr val="000000"/>
                </a:solidFill>
                <a:uFill>
                  <a:solidFill>
                    <a:srgbClr val="ffffff"/>
                  </a:solidFill>
                </a:uFill>
                <a:latin typeface="Tahoma"/>
              </a:rPr>
              <a:t>Chapter 9</a:t>
            </a: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Tahoma"/>
              </a:rPr>
              <a:t>Simulation and Design</a:t>
            </a:r>
            <a:endParaRPr b="0" lang="en-US" sz="3200" spc="-1" strike="noStrike">
              <a:solidFill>
                <a:srgbClr val="000000"/>
              </a:solidFill>
              <a:uFill>
                <a:solidFill>
                  <a:srgbClr val="ffffff"/>
                </a:solidFill>
              </a:uFill>
              <a:latin typeface="Arial"/>
            </a:endParaRPr>
          </a:p>
        </p:txBody>
      </p:sp>
      <p:pic>
        <p:nvPicPr>
          <p:cNvPr id="201" name="Picture 1" descr=""/>
          <p:cNvPicPr/>
          <p:nvPr/>
        </p:nvPicPr>
        <p:blipFill>
          <a:blip r:embed="rId1"/>
          <a:stretch/>
        </p:blipFill>
        <p:spPr>
          <a:xfrm>
            <a:off x="6931080" y="1069920"/>
            <a:ext cx="1612800" cy="19839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35" name="TextShape 2"/>
          <p:cNvSpPr txBox="1"/>
          <p:nvPr/>
        </p:nvSpPr>
        <p:spPr>
          <a:xfrm>
            <a:off x="6781680" y="6324480"/>
            <a:ext cx="1904760" cy="456840"/>
          </a:xfrm>
          <a:prstGeom prst="rect">
            <a:avLst/>
          </a:prstGeom>
          <a:noFill/>
          <a:ln>
            <a:noFill/>
          </a:ln>
        </p:spPr>
        <p:txBody>
          <a:bodyPr anchor="b"/>
          <a:p>
            <a:pPr algn="r">
              <a:lnSpc>
                <a:spcPct val="100000"/>
              </a:lnSpc>
            </a:pPr>
            <a:fld id="{8F04A38A-79E3-4CF8-847C-FD66012EE6F6}"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36"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Analysis and Specification</a:t>
            </a:r>
            <a:endParaRPr b="0" lang="en-US" sz="2400" spc="-1" strike="noStrike">
              <a:solidFill>
                <a:srgbClr val="000000"/>
              </a:solidFill>
              <a:uFill>
                <a:solidFill>
                  <a:srgbClr val="ffffff"/>
                </a:solidFill>
              </a:uFill>
              <a:latin typeface="Tahoma"/>
            </a:endParaRPr>
          </a:p>
        </p:txBody>
      </p:sp>
      <p:sp>
        <p:nvSpPr>
          <p:cNvPr id="237" name="TextShape 4"/>
          <p:cNvSpPr txBox="1"/>
          <p:nvPr/>
        </p:nvSpPr>
        <p:spPr>
          <a:xfrm>
            <a:off x="380880" y="2017800"/>
            <a:ext cx="8573760" cy="4114440"/>
          </a:xfrm>
          <a:prstGeom prst="rect">
            <a:avLst/>
          </a:prstGeom>
          <a:noFill/>
          <a:ln>
            <a:noFill/>
          </a:ln>
        </p:spPr>
        <p:txBody>
          <a:bodyPr/>
          <a:p>
            <a:pPr marL="343080" indent="-342720">
              <a:lnSpc>
                <a:spcPct val="90000"/>
              </a:lnSpc>
              <a:buClr>
                <a:srgbClr val="3333cc"/>
              </a:buClr>
              <a:buSzPct val="60000"/>
              <a:buFont typeface="Wingdings" charset="2"/>
              <a:buChar char=""/>
            </a:pPr>
            <a:r>
              <a:rPr b="1" lang="en-US" sz="2800" spc="-1" strike="noStrike">
                <a:solidFill>
                  <a:srgbClr val="000000"/>
                </a:solidFill>
                <a:uFill>
                  <a:solidFill>
                    <a:srgbClr val="ffffff"/>
                  </a:solidFill>
                </a:uFill>
                <a:latin typeface="Tahoma"/>
              </a:rPr>
              <a:t>Output:</a:t>
            </a:r>
            <a:r>
              <a:rPr b="0" lang="en-US" sz="2800" spc="-1" strike="noStrike">
                <a:solidFill>
                  <a:srgbClr val="000000"/>
                </a:solidFill>
                <a:uFill>
                  <a:solidFill>
                    <a:srgbClr val="ffffff"/>
                  </a:solidFill>
                </a:uFill>
                <a:latin typeface="Tahoma"/>
              </a:rPr>
              <a:t> The program will provide a series of initial prompts such as the following:</a:t>
            </a:r>
            <a:r>
              <a:rPr b="0" lang="en-US" sz="2800" spc="-1" strike="noStrike">
                <a:solidFill>
                  <a:srgbClr val="000000"/>
                </a:solidFill>
                <a:uFill>
                  <a:solidFill>
                    <a:srgbClr val="ffffff"/>
                  </a:solidFill>
                </a:uFill>
                <a:latin typeface="Tahoma"/>
              </a:rPr>
              <a:t>
</a:t>
            </a:r>
            <a:r>
              <a:rPr b="0" lang="en-US" sz="2000" spc="-1" strike="noStrike">
                <a:solidFill>
                  <a:srgbClr val="000000"/>
                </a:solidFill>
                <a:uFill>
                  <a:solidFill>
                    <a:srgbClr val="ffffff"/>
                  </a:solidFill>
                </a:uFill>
                <a:latin typeface="Courier New"/>
              </a:rPr>
              <a:t>What is the probability player A wins a serve?</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What is the probability that player B wins a serve?</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How many games to simulate?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program then prints out a nicely formatted report showing the number of games simulated and the number of wins and the winning percentage for each player.</a:t>
            </a:r>
            <a:r>
              <a:rPr b="0" lang="en-US" sz="2800" spc="-1" strike="noStrike">
                <a:solidFill>
                  <a:srgbClr val="000000"/>
                </a:solidFill>
                <a:uFill>
                  <a:solidFill>
                    <a:srgbClr val="ffffff"/>
                  </a:solidFill>
                </a:uFill>
                <a:latin typeface="Tahoma"/>
              </a:rPr>
              <a:t>
</a:t>
            </a:r>
            <a:r>
              <a:rPr b="0" lang="en-US" sz="2000" spc="-1" strike="noStrike">
                <a:solidFill>
                  <a:srgbClr val="000000"/>
                </a:solidFill>
                <a:uFill>
                  <a:solidFill>
                    <a:srgbClr val="ffffff"/>
                  </a:solidFill>
                </a:uFill>
                <a:latin typeface="Courier New"/>
              </a:rPr>
              <a:t>Games simulated: 500</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Wins for A: 268 (53.6%)</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Wins for B: 232 (46.4%)</a:t>
            </a:r>
            <a:endParaRPr b="0" lang="en-US" sz="3200" spc="-1" strike="noStrike">
              <a:solidFill>
                <a:srgbClr val="000000"/>
              </a:solidFill>
              <a:uFill>
                <a:solidFill>
                  <a:srgbClr val="ffffff"/>
                </a:solidFill>
              </a:uFill>
              <a:latin typeface="Tahom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39" name="TextShape 2"/>
          <p:cNvSpPr txBox="1"/>
          <p:nvPr/>
        </p:nvSpPr>
        <p:spPr>
          <a:xfrm>
            <a:off x="6781680" y="6324480"/>
            <a:ext cx="1904760" cy="456840"/>
          </a:xfrm>
          <a:prstGeom prst="rect">
            <a:avLst/>
          </a:prstGeom>
          <a:noFill/>
          <a:ln>
            <a:noFill/>
          </a:ln>
        </p:spPr>
        <p:txBody>
          <a:bodyPr anchor="b"/>
          <a:p>
            <a:pPr algn="r">
              <a:lnSpc>
                <a:spcPct val="100000"/>
              </a:lnSpc>
            </a:pPr>
            <a:fld id="{184797AA-060A-4B26-9C88-1C3065844D6D}"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40"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Analysis and Specification</a:t>
            </a:r>
            <a:endParaRPr b="0" lang="en-US" sz="2400" spc="-1" strike="noStrike">
              <a:solidFill>
                <a:srgbClr val="000000"/>
              </a:solidFill>
              <a:uFill>
                <a:solidFill>
                  <a:srgbClr val="ffffff"/>
                </a:solidFill>
              </a:uFill>
              <a:latin typeface="Tahoma"/>
            </a:endParaRPr>
          </a:p>
        </p:txBody>
      </p:sp>
      <p:sp>
        <p:nvSpPr>
          <p:cNvPr id="241"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1" lang="en-US" sz="3200" spc="-1" strike="noStrike">
                <a:solidFill>
                  <a:srgbClr val="000000"/>
                </a:solidFill>
                <a:uFill>
                  <a:solidFill>
                    <a:srgbClr val="ffffff"/>
                  </a:solidFill>
                </a:uFill>
                <a:latin typeface="Tahoma"/>
              </a:rPr>
              <a:t>Notes: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All inputs are assumed to be legal numeric values, no error or validity checking is required.</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In each simulated game, player A serves first.</a:t>
            </a:r>
            <a:endParaRPr b="0" lang="en-US" sz="3200" spc="-1" strike="noStrike">
              <a:solidFill>
                <a:srgbClr val="000000"/>
              </a:solidFill>
              <a:uFill>
                <a:solidFill>
                  <a:srgbClr val="ffffff"/>
                </a:solidFill>
              </a:uFill>
              <a:latin typeface="Tahoma"/>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43" name="TextShape 2"/>
          <p:cNvSpPr txBox="1"/>
          <p:nvPr/>
        </p:nvSpPr>
        <p:spPr>
          <a:xfrm>
            <a:off x="6781680" y="6324480"/>
            <a:ext cx="1904760" cy="456840"/>
          </a:xfrm>
          <a:prstGeom prst="rect">
            <a:avLst/>
          </a:prstGeom>
          <a:noFill/>
          <a:ln>
            <a:noFill/>
          </a:ln>
        </p:spPr>
        <p:txBody>
          <a:bodyPr anchor="b"/>
          <a:p>
            <a:pPr algn="r">
              <a:lnSpc>
                <a:spcPct val="100000"/>
              </a:lnSpc>
            </a:pPr>
            <a:fld id="{674CEE6B-86AA-4FD1-8E5A-BB22839EC85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44"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45"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When we say that player A wins 50% of the time, that doesn</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t mean they win every other game. Rather, it</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more like a coin toss.</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Overall, half the time the coin will come up heads, the other half the time it will come up tails, but one coin toss does not effect the next (it</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possible to get 5 heads in a row).</a:t>
            </a:r>
            <a:endParaRPr b="0" lang="en-US" sz="3200" spc="-1" strike="noStrike">
              <a:solidFill>
                <a:srgbClr val="000000"/>
              </a:solidFill>
              <a:uFill>
                <a:solidFill>
                  <a:srgbClr val="ffffff"/>
                </a:solidFill>
              </a:uFill>
              <a:latin typeface="Tahoma"/>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47" name="TextShape 2"/>
          <p:cNvSpPr txBox="1"/>
          <p:nvPr/>
        </p:nvSpPr>
        <p:spPr>
          <a:xfrm>
            <a:off x="6781680" y="6324480"/>
            <a:ext cx="1904760" cy="456840"/>
          </a:xfrm>
          <a:prstGeom prst="rect">
            <a:avLst/>
          </a:prstGeom>
          <a:noFill/>
          <a:ln>
            <a:noFill/>
          </a:ln>
        </p:spPr>
        <p:txBody>
          <a:bodyPr anchor="b"/>
          <a:p>
            <a:pPr algn="r">
              <a:lnSpc>
                <a:spcPct val="100000"/>
              </a:lnSpc>
            </a:pPr>
            <a:fld id="{67A81012-5D0E-4112-845E-6D8CE3046017}"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48"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49"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Many simulations require events to occur with a certain likelihood. These sorts of simulations are called </a:t>
            </a:r>
            <a:r>
              <a:rPr b="0" i="1" lang="en-US" sz="2800" spc="-1" strike="noStrike">
                <a:solidFill>
                  <a:srgbClr val="000000"/>
                </a:solidFill>
                <a:uFill>
                  <a:solidFill>
                    <a:srgbClr val="ffffff"/>
                  </a:solidFill>
                </a:uFill>
                <a:latin typeface="Tahoma"/>
              </a:rPr>
              <a:t>Monte Carlo</a:t>
            </a:r>
            <a:r>
              <a:rPr b="0" lang="en-US" sz="2800" spc="-1" strike="noStrike">
                <a:solidFill>
                  <a:srgbClr val="000000"/>
                </a:solidFill>
                <a:uFill>
                  <a:solidFill>
                    <a:srgbClr val="ffffff"/>
                  </a:solidFill>
                </a:uFill>
                <a:latin typeface="Tahoma"/>
              </a:rPr>
              <a:t> simulations because the results depend on </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chance</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 probabilities.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Do you remember the chaos program from chapter 1? The apparent randomness of the result came from repeatedly applying a function to generate a sequence of numbers.</a:t>
            </a:r>
            <a:endParaRPr b="0" lang="en-US" sz="3200" spc="-1" strike="noStrike">
              <a:solidFill>
                <a:srgbClr val="000000"/>
              </a:solidFill>
              <a:uFill>
                <a:solidFill>
                  <a:srgbClr val="ffffff"/>
                </a:solidFill>
              </a:uFill>
              <a:latin typeface="Tahoma"/>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51" name="TextShape 2"/>
          <p:cNvSpPr txBox="1"/>
          <p:nvPr/>
        </p:nvSpPr>
        <p:spPr>
          <a:xfrm>
            <a:off x="6781680" y="6324480"/>
            <a:ext cx="1904760" cy="456840"/>
          </a:xfrm>
          <a:prstGeom prst="rect">
            <a:avLst/>
          </a:prstGeom>
          <a:noFill/>
          <a:ln>
            <a:noFill/>
          </a:ln>
        </p:spPr>
        <p:txBody>
          <a:bodyPr anchor="b"/>
          <a:p>
            <a:pPr algn="r">
              <a:lnSpc>
                <a:spcPct val="100000"/>
              </a:lnSpc>
            </a:pPr>
            <a:fld id="{405B7707-9D94-434E-BBAF-542E5548935F}"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52"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53"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A similar approach is used to generate random (technically </a:t>
            </a:r>
            <a:r>
              <a:rPr b="0" i="1" lang="en-US" sz="2800" spc="-1" strike="noStrike">
                <a:solidFill>
                  <a:srgbClr val="000000"/>
                </a:solidFill>
                <a:uFill>
                  <a:solidFill>
                    <a:srgbClr val="ffffff"/>
                  </a:solidFill>
                </a:uFill>
                <a:latin typeface="Tahoma"/>
              </a:rPr>
              <a:t>pseudorandom</a:t>
            </a:r>
            <a:r>
              <a:rPr b="0" lang="en-US" sz="2800" spc="-1" strike="noStrike">
                <a:solidFill>
                  <a:srgbClr val="000000"/>
                </a:solidFill>
                <a:uFill>
                  <a:solidFill>
                    <a:srgbClr val="ffffff"/>
                  </a:solidFill>
                </a:uFill>
                <a:latin typeface="Tahoma"/>
              </a:rPr>
              <a:t>) numbers.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A pseudorandom number generator works by starting with a </a:t>
            </a:r>
            <a:r>
              <a:rPr b="0" i="1" lang="en-US" sz="2800" spc="-1" strike="noStrike">
                <a:solidFill>
                  <a:srgbClr val="000000"/>
                </a:solidFill>
                <a:uFill>
                  <a:solidFill>
                    <a:srgbClr val="ffffff"/>
                  </a:solidFill>
                </a:uFill>
                <a:latin typeface="Tahoma"/>
              </a:rPr>
              <a:t>seed</a:t>
            </a:r>
            <a:r>
              <a:rPr b="0" lang="en-US" sz="2800" spc="-1" strike="noStrike">
                <a:solidFill>
                  <a:srgbClr val="000000"/>
                </a:solidFill>
                <a:uFill>
                  <a:solidFill>
                    <a:srgbClr val="ffffff"/>
                  </a:solidFill>
                </a:uFill>
                <a:latin typeface="Tahoma"/>
              </a:rPr>
              <a:t> value. This value is given to a function to produce a </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random</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 number.</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next time a random number is required, the current value is fed back into the function to produce a new number.</a:t>
            </a:r>
            <a:endParaRPr b="0" lang="en-US" sz="3200" spc="-1" strike="noStrike">
              <a:solidFill>
                <a:srgbClr val="000000"/>
              </a:solidFill>
              <a:uFill>
                <a:solidFill>
                  <a:srgbClr val="ffffff"/>
                </a:solidFill>
              </a:uFill>
              <a:latin typeface="Tahoma"/>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55" name="TextShape 2"/>
          <p:cNvSpPr txBox="1"/>
          <p:nvPr/>
        </p:nvSpPr>
        <p:spPr>
          <a:xfrm>
            <a:off x="6781680" y="6324480"/>
            <a:ext cx="1904760" cy="456840"/>
          </a:xfrm>
          <a:prstGeom prst="rect">
            <a:avLst/>
          </a:prstGeom>
          <a:noFill/>
          <a:ln>
            <a:noFill/>
          </a:ln>
        </p:spPr>
        <p:txBody>
          <a:bodyPr anchor="b"/>
          <a:p>
            <a:pPr algn="r">
              <a:lnSpc>
                <a:spcPct val="100000"/>
              </a:lnSpc>
            </a:pPr>
            <a:fld id="{5E1AD8B8-3F4A-4E11-A5A2-1AB8DEA84CC1}"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56"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57"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This sequence of numbers appears to be random, but if you start the process over again with the same seed number, you</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ll get the same sequence of </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random</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 numbers.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Python provides a library module that contains a number of functions for working with pseudorandom numbers.</a:t>
            </a:r>
            <a:endParaRPr b="0" lang="en-US" sz="3200" spc="-1" strike="noStrike">
              <a:solidFill>
                <a:srgbClr val="000000"/>
              </a:solidFill>
              <a:uFill>
                <a:solidFill>
                  <a:srgbClr val="ffffff"/>
                </a:solidFill>
              </a:uFill>
              <a:latin typeface="Tahoma"/>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59" name="TextShape 2"/>
          <p:cNvSpPr txBox="1"/>
          <p:nvPr/>
        </p:nvSpPr>
        <p:spPr>
          <a:xfrm>
            <a:off x="6781680" y="6324480"/>
            <a:ext cx="1904760" cy="456840"/>
          </a:xfrm>
          <a:prstGeom prst="rect">
            <a:avLst/>
          </a:prstGeom>
          <a:noFill/>
          <a:ln>
            <a:noFill/>
          </a:ln>
        </p:spPr>
        <p:txBody>
          <a:bodyPr anchor="b"/>
          <a:p>
            <a:pPr algn="r">
              <a:lnSpc>
                <a:spcPct val="100000"/>
              </a:lnSpc>
            </a:pPr>
            <a:fld id="{4A44ECC5-013F-47C9-9449-E170C681F525}"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60"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61"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These functions derive an initial seed value from the computer</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date and time when the module is loaded, so each time a program is run a different sequence of random numbers is produced.</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two functions of greatest interest are </a:t>
            </a:r>
            <a:r>
              <a:rPr b="0" lang="en-US" sz="3200" spc="-1" strike="noStrike">
                <a:solidFill>
                  <a:srgbClr val="000000"/>
                </a:solidFill>
                <a:uFill>
                  <a:solidFill>
                    <a:srgbClr val="ffffff"/>
                  </a:solidFill>
                </a:uFill>
                <a:latin typeface="Courier New"/>
              </a:rPr>
              <a:t>randrange</a:t>
            </a:r>
            <a:r>
              <a:rPr b="0" lang="en-US" sz="3200" spc="-1" strike="noStrike">
                <a:solidFill>
                  <a:srgbClr val="000000"/>
                </a:solidFill>
                <a:uFill>
                  <a:solidFill>
                    <a:srgbClr val="ffffff"/>
                  </a:solidFill>
                </a:uFill>
                <a:latin typeface="Tahoma"/>
              </a:rPr>
              <a:t> and </a:t>
            </a:r>
            <a:r>
              <a:rPr b="0" lang="en-US" sz="3200" spc="-1" strike="noStrike">
                <a:solidFill>
                  <a:srgbClr val="000000"/>
                </a:solidFill>
                <a:uFill>
                  <a:solidFill>
                    <a:srgbClr val="ffffff"/>
                  </a:solidFill>
                </a:uFill>
                <a:latin typeface="Courier New"/>
              </a:rPr>
              <a:t>random</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63" name="TextShape 2"/>
          <p:cNvSpPr txBox="1"/>
          <p:nvPr/>
        </p:nvSpPr>
        <p:spPr>
          <a:xfrm>
            <a:off x="6781680" y="6324480"/>
            <a:ext cx="1904760" cy="456840"/>
          </a:xfrm>
          <a:prstGeom prst="rect">
            <a:avLst/>
          </a:prstGeom>
          <a:noFill/>
          <a:ln>
            <a:noFill/>
          </a:ln>
        </p:spPr>
        <p:txBody>
          <a:bodyPr anchor="b"/>
          <a:p>
            <a:pPr algn="r">
              <a:lnSpc>
                <a:spcPct val="100000"/>
              </a:lnSpc>
            </a:pPr>
            <a:fld id="{265C271A-DC81-4771-ACE5-DFA906D5C96D}"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64"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65"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a:t>
            </a:r>
            <a:r>
              <a:rPr b="0" lang="en-US" sz="2800" spc="-1" strike="noStrike">
                <a:solidFill>
                  <a:srgbClr val="000000"/>
                </a:solidFill>
                <a:uFill>
                  <a:solidFill>
                    <a:srgbClr val="ffffff"/>
                  </a:solidFill>
                </a:uFill>
                <a:latin typeface="Courier New"/>
              </a:rPr>
              <a:t>randrange</a:t>
            </a:r>
            <a:r>
              <a:rPr b="0" lang="en-US" sz="2800" spc="-1" strike="noStrike">
                <a:solidFill>
                  <a:srgbClr val="000000"/>
                </a:solidFill>
                <a:uFill>
                  <a:solidFill>
                    <a:srgbClr val="ffffff"/>
                  </a:solidFill>
                </a:uFill>
                <a:latin typeface="Tahoma"/>
              </a:rPr>
              <a:t> function is used to select a pseudorandom int from a given range.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syntax is similar to that of the </a:t>
            </a:r>
            <a:r>
              <a:rPr b="0" lang="en-US" sz="2800" spc="-1" strike="noStrike">
                <a:solidFill>
                  <a:srgbClr val="000000"/>
                </a:solidFill>
                <a:uFill>
                  <a:solidFill>
                    <a:srgbClr val="ffffff"/>
                  </a:solidFill>
                </a:uFill>
                <a:latin typeface="Courier New"/>
              </a:rPr>
              <a:t>range</a:t>
            </a:r>
            <a:r>
              <a:rPr b="0" lang="en-US" sz="2800" spc="-1" strike="noStrike">
                <a:solidFill>
                  <a:srgbClr val="000000"/>
                </a:solidFill>
                <a:uFill>
                  <a:solidFill>
                    <a:srgbClr val="ffffff"/>
                  </a:solidFill>
                </a:uFill>
                <a:latin typeface="Tahoma"/>
              </a:rPr>
              <a:t> command.</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Courier New"/>
              </a:rPr>
              <a:t>randrange(1,6)</a:t>
            </a:r>
            <a:r>
              <a:rPr b="0" lang="en-US" sz="2800" spc="-1" strike="noStrike">
                <a:solidFill>
                  <a:srgbClr val="000000"/>
                </a:solidFill>
                <a:uFill>
                  <a:solidFill>
                    <a:srgbClr val="ffffff"/>
                  </a:solidFill>
                </a:uFill>
                <a:latin typeface="Tahoma"/>
              </a:rPr>
              <a:t> returns some number from </a:t>
            </a:r>
            <a:r>
              <a:rPr b="0" lang="en-US" sz="2800" spc="-1" strike="noStrike">
                <a:solidFill>
                  <a:srgbClr val="000000"/>
                </a:solidFill>
                <a:uFill>
                  <a:solidFill>
                    <a:srgbClr val="ffffff"/>
                  </a:solidFill>
                </a:uFill>
                <a:latin typeface="Courier New"/>
              </a:rPr>
              <a:t>[1,2,3,4,5]</a:t>
            </a:r>
            <a:r>
              <a:rPr b="0" lang="en-US" sz="2800" spc="-1" strike="noStrike">
                <a:solidFill>
                  <a:srgbClr val="000000"/>
                </a:solidFill>
                <a:uFill>
                  <a:solidFill>
                    <a:srgbClr val="ffffff"/>
                  </a:solidFill>
                </a:uFill>
                <a:latin typeface="Tahoma"/>
              </a:rPr>
              <a:t> and </a:t>
            </a:r>
            <a:r>
              <a:rPr b="0" lang="en-US" sz="2800" spc="-1" strike="noStrike">
                <a:solidFill>
                  <a:srgbClr val="000000"/>
                </a:solidFill>
                <a:uFill>
                  <a:solidFill>
                    <a:srgbClr val="ffffff"/>
                  </a:solidFill>
                </a:uFill>
                <a:latin typeface="Courier New"/>
              </a:rPr>
              <a:t>randrange(5,105,5)</a:t>
            </a:r>
            <a:r>
              <a:rPr b="0" lang="en-US" sz="2800" spc="-1" strike="noStrike">
                <a:solidFill>
                  <a:srgbClr val="000000"/>
                </a:solidFill>
                <a:uFill>
                  <a:solidFill>
                    <a:srgbClr val="ffffff"/>
                  </a:solidFill>
                </a:uFill>
                <a:latin typeface="Tahoma"/>
              </a:rPr>
              <a:t> returns a multiple of 5 between 5 and 100, inclusive.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Ranges go up to, but don’t include, the stopping value.</a:t>
            </a:r>
            <a:endParaRPr b="0" lang="en-US" sz="3200" spc="-1" strike="noStrike">
              <a:solidFill>
                <a:srgbClr val="000000"/>
              </a:solidFill>
              <a:uFill>
                <a:solidFill>
                  <a:srgbClr val="ffffff"/>
                </a:solidFill>
              </a:uFill>
              <a:latin typeface="Tahoma"/>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67" name="TextShape 2"/>
          <p:cNvSpPr txBox="1"/>
          <p:nvPr/>
        </p:nvSpPr>
        <p:spPr>
          <a:xfrm>
            <a:off x="1182600" y="2017800"/>
            <a:ext cx="380952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Each call to </a:t>
            </a:r>
            <a:r>
              <a:rPr b="0" lang="en-US" sz="2800" spc="-1" strike="noStrike">
                <a:solidFill>
                  <a:srgbClr val="000000"/>
                </a:solidFill>
                <a:uFill>
                  <a:solidFill>
                    <a:srgbClr val="ffffff"/>
                  </a:solidFill>
                </a:uFill>
                <a:latin typeface="Courier New"/>
              </a:rPr>
              <a:t>randrange</a:t>
            </a:r>
            <a:r>
              <a:rPr b="0" lang="en-US" sz="2800" spc="-1" strike="noStrike">
                <a:solidFill>
                  <a:srgbClr val="000000"/>
                </a:solidFill>
                <a:uFill>
                  <a:solidFill>
                    <a:srgbClr val="ffffff"/>
                  </a:solidFill>
                </a:uFill>
                <a:latin typeface="Tahoma"/>
              </a:rPr>
              <a:t> generates a new pseudorandom int.</a:t>
            </a:r>
            <a:endParaRPr b="0" lang="en-US" sz="3200" spc="-1" strike="noStrike">
              <a:solidFill>
                <a:srgbClr val="000000"/>
              </a:solidFill>
              <a:uFill>
                <a:solidFill>
                  <a:srgbClr val="ffffff"/>
                </a:solidFill>
              </a:uFill>
              <a:latin typeface="Tahoma"/>
            </a:endParaRPr>
          </a:p>
        </p:txBody>
      </p:sp>
      <p:sp>
        <p:nvSpPr>
          <p:cNvPr id="268" name="TextShape 3"/>
          <p:cNvSpPr txBox="1"/>
          <p:nvPr/>
        </p:nvSpPr>
        <p:spPr>
          <a:xfrm>
            <a:off x="4724280" y="2017800"/>
            <a:ext cx="4230360" cy="4114440"/>
          </a:xfrm>
          <a:prstGeom prst="rect">
            <a:avLst/>
          </a:prstGeom>
          <a:noFill/>
          <a:ln>
            <a:noFill/>
          </a:ln>
        </p:spPr>
        <p:txBody>
          <a:bodyPr/>
          <a:p>
            <a:pPr marL="343080" indent="-342720">
              <a:lnSpc>
                <a:spcPct val="90000"/>
              </a:lnSpc>
            </a:pPr>
            <a:r>
              <a:rPr b="0" lang="en-US" sz="1600" spc="-1" strike="noStrike">
                <a:solidFill>
                  <a:srgbClr val="000000"/>
                </a:solidFill>
                <a:uFill>
                  <a:solidFill>
                    <a:srgbClr val="ffffff"/>
                  </a:solidFill>
                </a:uFill>
                <a:latin typeface="Courier New"/>
              </a:rPr>
              <a:t>&gt;&gt;&gt; from random import randrange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3</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2</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randrange(1,6)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4</a:t>
            </a:r>
            <a:endParaRPr b="0" lang="en-US" sz="3200" spc="-1" strike="noStrike">
              <a:solidFill>
                <a:srgbClr val="000000"/>
              </a:solidFill>
              <a:uFill>
                <a:solidFill>
                  <a:srgbClr val="ffffff"/>
                </a:solidFill>
              </a:uFill>
              <a:latin typeface="Tahoma"/>
            </a:endParaRPr>
          </a:p>
        </p:txBody>
      </p:sp>
      <p:sp>
        <p:nvSpPr>
          <p:cNvPr id="269" name="TextShape 4"/>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70" name="TextShape 5"/>
          <p:cNvSpPr txBox="1"/>
          <p:nvPr/>
        </p:nvSpPr>
        <p:spPr>
          <a:xfrm>
            <a:off x="6781680" y="6324480"/>
            <a:ext cx="1904760" cy="456840"/>
          </a:xfrm>
          <a:prstGeom prst="rect">
            <a:avLst/>
          </a:prstGeom>
          <a:noFill/>
          <a:ln>
            <a:noFill/>
          </a:ln>
        </p:spPr>
        <p:txBody>
          <a:bodyPr anchor="b"/>
          <a:p>
            <a:pPr algn="r">
              <a:lnSpc>
                <a:spcPct val="100000"/>
              </a:lnSpc>
            </a:pPr>
            <a:fld id="{504044AB-F4A6-42BC-BBC8-E43BB507A2C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72" name="TextShape 2"/>
          <p:cNvSpPr txBox="1"/>
          <p:nvPr/>
        </p:nvSpPr>
        <p:spPr>
          <a:xfrm>
            <a:off x="6781680" y="6324480"/>
            <a:ext cx="1904760" cy="456840"/>
          </a:xfrm>
          <a:prstGeom prst="rect">
            <a:avLst/>
          </a:prstGeom>
          <a:noFill/>
          <a:ln>
            <a:noFill/>
          </a:ln>
        </p:spPr>
        <p:txBody>
          <a:bodyPr anchor="b"/>
          <a:p>
            <a:pPr algn="r">
              <a:lnSpc>
                <a:spcPct val="100000"/>
              </a:lnSpc>
            </a:pPr>
            <a:fld id="{6AB985FF-F81E-4E7A-BCB2-0687358C04E6}"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7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74"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value 5 comes up over half the time, demonstrating the probabilistic nature of random numbers.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Over time, this function will produce a uniform distribution, which means that all values will appear an approximately equal number of times.</a:t>
            </a:r>
            <a:endParaRPr b="0" lang="en-US" sz="3200" spc="-1" strike="noStrike">
              <a:solidFill>
                <a:srgbClr val="000000"/>
              </a:solidFill>
              <a:uFill>
                <a:solidFill>
                  <a:srgbClr val="ffffff"/>
                </a:solidFill>
              </a:uFill>
              <a:latin typeface="Tahoma"/>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03" name="TextShape 2"/>
          <p:cNvSpPr txBox="1"/>
          <p:nvPr/>
        </p:nvSpPr>
        <p:spPr>
          <a:xfrm>
            <a:off x="6781680" y="6324480"/>
            <a:ext cx="1904760" cy="456840"/>
          </a:xfrm>
          <a:prstGeom prst="rect">
            <a:avLst/>
          </a:prstGeom>
          <a:noFill/>
          <a:ln>
            <a:noFill/>
          </a:ln>
        </p:spPr>
        <p:txBody>
          <a:bodyPr anchor="b"/>
          <a:p>
            <a:pPr algn="r">
              <a:lnSpc>
                <a:spcPct val="100000"/>
              </a:lnSpc>
            </a:pPr>
            <a:fld id="{25E6112F-2BD5-489F-BDC8-1744EEED3FB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04"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Objectives</a:t>
            </a:r>
            <a:endParaRPr b="0" lang="en-US" sz="2400" spc="-1" strike="noStrike">
              <a:solidFill>
                <a:srgbClr val="000000"/>
              </a:solidFill>
              <a:uFill>
                <a:solidFill>
                  <a:srgbClr val="ffffff"/>
                </a:solidFill>
              </a:uFill>
              <a:latin typeface="Tahoma"/>
            </a:endParaRPr>
          </a:p>
        </p:txBody>
      </p:sp>
      <p:sp>
        <p:nvSpPr>
          <p:cNvPr id="205"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To understand the potential applications of simulation as a way to solve real-world problems.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To understand pseudorandom numbers and their application in Monte Carlo simulations.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To understand and be able to apply top-down and spiral design techniques in writing complex programs.</a:t>
            </a:r>
            <a:endParaRPr b="0" lang="en-US" sz="3200" spc="-1" strike="noStrike">
              <a:solidFill>
                <a:srgbClr val="000000"/>
              </a:solidFill>
              <a:uFill>
                <a:solidFill>
                  <a:srgbClr val="ffffff"/>
                </a:solidFill>
              </a:uFill>
              <a:latin typeface="Tahoma"/>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76" name="TextShape 2"/>
          <p:cNvSpPr txBox="1"/>
          <p:nvPr/>
        </p:nvSpPr>
        <p:spPr>
          <a:xfrm>
            <a:off x="6781680" y="6324480"/>
            <a:ext cx="1904760" cy="456840"/>
          </a:xfrm>
          <a:prstGeom prst="rect">
            <a:avLst/>
          </a:prstGeom>
          <a:noFill/>
          <a:ln>
            <a:noFill/>
          </a:ln>
        </p:spPr>
        <p:txBody>
          <a:bodyPr anchor="b"/>
          <a:p>
            <a:pPr algn="r">
              <a:lnSpc>
                <a:spcPct val="100000"/>
              </a:lnSpc>
            </a:pPr>
            <a:fld id="{1DACB618-19F0-4C40-9A6F-497EA966A65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7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7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a:t>
            </a:r>
            <a:r>
              <a:rPr b="0" lang="en-US" sz="3200" spc="-1" strike="noStrike">
                <a:solidFill>
                  <a:srgbClr val="000000"/>
                </a:solidFill>
                <a:uFill>
                  <a:solidFill>
                    <a:srgbClr val="ffffff"/>
                  </a:solidFill>
                </a:uFill>
                <a:latin typeface="Courier New"/>
              </a:rPr>
              <a:t>random</a:t>
            </a:r>
            <a:r>
              <a:rPr b="0" lang="en-US" sz="3200" spc="-1" strike="noStrike">
                <a:solidFill>
                  <a:srgbClr val="000000"/>
                </a:solidFill>
                <a:uFill>
                  <a:solidFill>
                    <a:srgbClr val="ffffff"/>
                  </a:solidFill>
                </a:uFill>
                <a:latin typeface="Tahoma"/>
              </a:rPr>
              <a:t> function is used to generate pseudorandom floating point values.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It takes no parameters and returns values uniformly distributed between 0 and 1 (including 0 but excluding 1).</a:t>
            </a:r>
            <a:endParaRPr b="0" lang="en-US" sz="3200" spc="-1" strike="noStrike">
              <a:solidFill>
                <a:srgbClr val="000000"/>
              </a:solidFill>
              <a:uFill>
                <a:solidFill>
                  <a:srgbClr val="ffffff"/>
                </a:solidFill>
              </a:uFill>
              <a:latin typeface="Tahoma"/>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80" name="TextShape 2"/>
          <p:cNvSpPr txBox="1"/>
          <p:nvPr/>
        </p:nvSpPr>
        <p:spPr>
          <a:xfrm>
            <a:off x="6781680" y="6324480"/>
            <a:ext cx="1904760" cy="456840"/>
          </a:xfrm>
          <a:prstGeom prst="rect">
            <a:avLst/>
          </a:prstGeom>
          <a:noFill/>
          <a:ln>
            <a:noFill/>
          </a:ln>
        </p:spPr>
        <p:txBody>
          <a:bodyPr anchor="b"/>
          <a:p>
            <a:pPr algn="r">
              <a:lnSpc>
                <a:spcPct val="100000"/>
              </a:lnSpc>
            </a:pPr>
            <a:fld id="{6773CD5F-A478-418B-98BC-48E8AA1A99F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8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82" name="TextShape 4"/>
          <p:cNvSpPr txBox="1"/>
          <p:nvPr/>
        </p:nvSpPr>
        <p:spPr>
          <a:xfrm>
            <a:off x="1182600" y="2017800"/>
            <a:ext cx="7772040" cy="4114440"/>
          </a:xfrm>
          <a:prstGeom prst="rect">
            <a:avLst/>
          </a:prstGeom>
          <a:noFill/>
          <a:ln>
            <a:noFill/>
          </a:ln>
        </p:spPr>
        <p:txBody>
          <a:bodyPr/>
          <a:p>
            <a:pPr marL="343080" indent="-342720">
              <a:lnSpc>
                <a:spcPct val="90000"/>
              </a:lnSpc>
            </a:pPr>
            <a:r>
              <a:rPr b="0" lang="en-US" sz="1600" spc="-1" strike="noStrike">
                <a:solidFill>
                  <a:srgbClr val="000000"/>
                </a:solidFill>
                <a:uFill>
                  <a:solidFill>
                    <a:srgbClr val="ffffff"/>
                  </a:solidFill>
                </a:uFill>
                <a:latin typeface="Courier New"/>
              </a:rPr>
              <a:t>&gt;&gt;&gt; from random import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0.79432800912898816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0.00049858619405451776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0.1341231400816878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0.98724554535361653</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0.21429424175032197</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0.23903583712127141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&gt;&gt;&gt; random()</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600" spc="-1" strike="noStrike">
                <a:solidFill>
                  <a:srgbClr val="000000"/>
                </a:solidFill>
                <a:uFill>
                  <a:solidFill>
                    <a:srgbClr val="ffffff"/>
                  </a:solidFill>
                </a:uFill>
                <a:latin typeface="Courier New"/>
              </a:rPr>
              <a:t>0.72918328843408919</a:t>
            </a:r>
            <a:endParaRPr b="0" lang="en-US" sz="3200" spc="-1" strike="noStrike">
              <a:solidFill>
                <a:srgbClr val="000000"/>
              </a:solidFill>
              <a:uFill>
                <a:solidFill>
                  <a:srgbClr val="ffffff"/>
                </a:solidFill>
              </a:uFill>
              <a:latin typeface="Tahoma"/>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84" name="TextShape 2"/>
          <p:cNvSpPr txBox="1"/>
          <p:nvPr/>
        </p:nvSpPr>
        <p:spPr>
          <a:xfrm>
            <a:off x="6781680" y="6324480"/>
            <a:ext cx="1904760" cy="456840"/>
          </a:xfrm>
          <a:prstGeom prst="rect">
            <a:avLst/>
          </a:prstGeom>
          <a:noFill/>
          <a:ln>
            <a:noFill/>
          </a:ln>
        </p:spPr>
        <p:txBody>
          <a:bodyPr anchor="b"/>
          <a:p>
            <a:pPr algn="r">
              <a:lnSpc>
                <a:spcPct val="100000"/>
              </a:lnSpc>
            </a:pPr>
            <a:fld id="{31F2B95F-2A08-4E42-AA23-89CA5ECE3650}"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8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86"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racquetball simulation makes use of the </a:t>
            </a:r>
            <a:r>
              <a:rPr b="0" lang="en-US" sz="2800" spc="-1" strike="noStrike">
                <a:solidFill>
                  <a:srgbClr val="000000"/>
                </a:solidFill>
                <a:uFill>
                  <a:solidFill>
                    <a:srgbClr val="ffffff"/>
                  </a:solidFill>
                </a:uFill>
                <a:latin typeface="Courier New"/>
              </a:rPr>
              <a:t>random</a:t>
            </a:r>
            <a:r>
              <a:rPr b="0" lang="en-US" sz="2800" spc="-1" strike="noStrike">
                <a:solidFill>
                  <a:srgbClr val="000000"/>
                </a:solidFill>
                <a:uFill>
                  <a:solidFill>
                    <a:srgbClr val="ffffff"/>
                  </a:solidFill>
                </a:uFill>
                <a:latin typeface="Tahoma"/>
              </a:rPr>
              <a:t> function to determine if a player has won a serve.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Suppose a player</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s service probability is 70%, or 0.70.</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Courier New"/>
              </a:rPr>
              <a:t>if &lt;player wins serve&gt;:</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   score = score + 1</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We need to insert a probabilistic function that will succeed 70% of the time.</a:t>
            </a:r>
            <a:endParaRPr b="0" lang="en-US" sz="3200" spc="-1" strike="noStrike">
              <a:solidFill>
                <a:srgbClr val="000000"/>
              </a:solidFill>
              <a:uFill>
                <a:solidFill>
                  <a:srgbClr val="ffffff"/>
                </a:solidFill>
              </a:uFill>
              <a:latin typeface="Tahoma"/>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88" name="TextShape 2"/>
          <p:cNvSpPr txBox="1"/>
          <p:nvPr/>
        </p:nvSpPr>
        <p:spPr>
          <a:xfrm>
            <a:off x="6781680" y="6324480"/>
            <a:ext cx="1904760" cy="456840"/>
          </a:xfrm>
          <a:prstGeom prst="rect">
            <a:avLst/>
          </a:prstGeom>
          <a:noFill/>
          <a:ln>
            <a:noFill/>
          </a:ln>
        </p:spPr>
        <p:txBody>
          <a:bodyPr anchor="b"/>
          <a:p>
            <a:pPr algn="r">
              <a:lnSpc>
                <a:spcPct val="100000"/>
              </a:lnSpc>
            </a:pPr>
            <a:fld id="{FCAC89AE-8836-4A30-BC96-3D3E38EDEE32}"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8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90"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Suppose we generate a random number between 0 and 1. Exactly 70% of the interval 0..1 is to the left of 0.7.</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So 70% of the time the random number will be &lt; 0.7, and it will be </a:t>
            </a:r>
            <a:r>
              <a:rPr b="0" lang="en-US" sz="2800" spc="-1" strike="noStrike">
                <a:solidFill>
                  <a:srgbClr val="000000"/>
                </a:solidFill>
                <a:uFill>
                  <a:solidFill>
                    <a:srgbClr val="ffffff"/>
                  </a:solidFill>
                </a:uFill>
                <a:latin typeface="Tahoma"/>
              </a:rPr>
              <a:t>≥ 0.7 the other 30% of the time. (The = goes on the upper end since the random number generator can produce a 0 but not a 1.)</a:t>
            </a:r>
            <a:endParaRPr b="0" lang="en-US" sz="3200" spc="-1" strike="noStrike">
              <a:solidFill>
                <a:srgbClr val="000000"/>
              </a:solidFill>
              <a:uFill>
                <a:solidFill>
                  <a:srgbClr val="ffffff"/>
                </a:solidFill>
              </a:uFill>
              <a:latin typeface="Tahoma"/>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92" name="TextShape 2"/>
          <p:cNvSpPr txBox="1"/>
          <p:nvPr/>
        </p:nvSpPr>
        <p:spPr>
          <a:xfrm>
            <a:off x="6781680" y="6324480"/>
            <a:ext cx="1904760" cy="456840"/>
          </a:xfrm>
          <a:prstGeom prst="rect">
            <a:avLst/>
          </a:prstGeom>
          <a:noFill/>
          <a:ln>
            <a:noFill/>
          </a:ln>
        </p:spPr>
        <p:txBody>
          <a:bodyPr anchor="b"/>
          <a:p>
            <a:pPr algn="r">
              <a:lnSpc>
                <a:spcPct val="100000"/>
              </a:lnSpc>
            </a:pPr>
            <a:fld id="{2F0C860F-42E9-4126-A1A3-20719B517F07}"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9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PseudoRandom Numbers</a:t>
            </a:r>
            <a:endParaRPr b="0" lang="en-US" sz="2400" spc="-1" strike="noStrike">
              <a:solidFill>
                <a:srgbClr val="000000"/>
              </a:solidFill>
              <a:uFill>
                <a:solidFill>
                  <a:srgbClr val="ffffff"/>
                </a:solidFill>
              </a:uFill>
              <a:latin typeface="Tahoma"/>
            </a:endParaRPr>
          </a:p>
        </p:txBody>
      </p:sp>
      <p:sp>
        <p:nvSpPr>
          <p:cNvPr id="294"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If </a:t>
            </a:r>
            <a:r>
              <a:rPr b="0" lang="en-US" sz="3200" spc="-1" strike="noStrike">
                <a:solidFill>
                  <a:srgbClr val="000000"/>
                </a:solidFill>
                <a:uFill>
                  <a:solidFill>
                    <a:srgbClr val="ffffff"/>
                  </a:solidFill>
                </a:uFill>
                <a:latin typeface="Courier New"/>
              </a:rPr>
              <a:t>prob</a:t>
            </a:r>
            <a:r>
              <a:rPr b="0" lang="en-US" sz="3200" spc="-1" strike="noStrike">
                <a:solidFill>
                  <a:srgbClr val="000000"/>
                </a:solidFill>
                <a:uFill>
                  <a:solidFill>
                    <a:srgbClr val="ffffff"/>
                  </a:solidFill>
                </a:uFill>
                <a:latin typeface="Tahoma"/>
              </a:rPr>
              <a:t> represents the probability of winning the server, the condition </a:t>
            </a:r>
            <a:r>
              <a:rPr b="0" lang="en-US" sz="3200" spc="-1" strike="noStrike">
                <a:solidFill>
                  <a:srgbClr val="000000"/>
                </a:solidFill>
                <a:uFill>
                  <a:solidFill>
                    <a:srgbClr val="ffffff"/>
                  </a:solidFill>
                </a:uFill>
                <a:latin typeface="Courier New"/>
              </a:rPr>
              <a:t>random() &lt; prob</a:t>
            </a:r>
            <a:r>
              <a:rPr b="0" lang="en-US" sz="3200" spc="-1" strike="noStrike">
                <a:solidFill>
                  <a:srgbClr val="000000"/>
                </a:solidFill>
                <a:uFill>
                  <a:solidFill>
                    <a:srgbClr val="ffffff"/>
                  </a:solidFill>
                </a:uFill>
                <a:latin typeface="Tahoma"/>
              </a:rPr>
              <a:t> will succeed with the correct probability.</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Courier New"/>
              </a:rPr>
              <a:t>if random() &lt; prob:</a:t>
            </a:r>
            <a:r>
              <a:rPr b="0" lang="en-US" sz="3200" spc="-1" strike="noStrike">
                <a:solidFill>
                  <a:srgbClr val="000000"/>
                </a:solidFill>
                <a:uFill>
                  <a:solidFill>
                    <a:srgbClr val="ffffff"/>
                  </a:solidFill>
                </a:uFill>
                <a:latin typeface="Courier New"/>
              </a:rPr>
              <a:t>
</a:t>
            </a:r>
            <a:r>
              <a:rPr b="0" lang="en-US" sz="3200" spc="-1" strike="noStrike">
                <a:solidFill>
                  <a:srgbClr val="000000"/>
                </a:solidFill>
                <a:uFill>
                  <a:solidFill>
                    <a:srgbClr val="ffffff"/>
                  </a:solidFill>
                </a:uFill>
                <a:latin typeface="Courier New"/>
              </a:rPr>
              <a:t>    score = score + 1</a:t>
            </a:r>
            <a:endParaRPr b="0" lang="en-US" sz="3200" spc="-1" strike="noStrike">
              <a:solidFill>
                <a:srgbClr val="000000"/>
              </a:solidFill>
              <a:uFill>
                <a:solidFill>
                  <a:srgbClr val="ffffff"/>
                </a:solidFill>
              </a:uFill>
              <a:latin typeface="Tahoma"/>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96" name="TextShape 2"/>
          <p:cNvSpPr txBox="1"/>
          <p:nvPr/>
        </p:nvSpPr>
        <p:spPr>
          <a:xfrm>
            <a:off x="6781680" y="6324480"/>
            <a:ext cx="1904760" cy="456840"/>
          </a:xfrm>
          <a:prstGeom prst="rect">
            <a:avLst/>
          </a:prstGeom>
          <a:noFill/>
          <a:ln>
            <a:noFill/>
          </a:ln>
        </p:spPr>
        <p:txBody>
          <a:bodyPr anchor="b"/>
          <a:p>
            <a:pPr algn="r">
              <a:lnSpc>
                <a:spcPct val="100000"/>
              </a:lnSpc>
            </a:pPr>
            <a:fld id="{9C4112F5-C8D7-44AC-932D-F54E72672CE5}"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9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Top-Down Design</a:t>
            </a:r>
            <a:endParaRPr b="0" lang="en-US" sz="2400" spc="-1" strike="noStrike">
              <a:solidFill>
                <a:srgbClr val="000000"/>
              </a:solidFill>
              <a:uFill>
                <a:solidFill>
                  <a:srgbClr val="ffffff"/>
                </a:solidFill>
              </a:uFill>
              <a:latin typeface="Tahoma"/>
            </a:endParaRPr>
          </a:p>
        </p:txBody>
      </p:sp>
      <p:sp>
        <p:nvSpPr>
          <p:cNvPr id="29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In </a:t>
            </a:r>
            <a:r>
              <a:rPr b="0" i="1" lang="en-US" sz="2800" spc="-1" strike="noStrike">
                <a:solidFill>
                  <a:srgbClr val="000000"/>
                </a:solidFill>
                <a:uFill>
                  <a:solidFill>
                    <a:srgbClr val="ffffff"/>
                  </a:solidFill>
                </a:uFill>
                <a:latin typeface="Tahoma"/>
              </a:rPr>
              <a:t>top-down design</a:t>
            </a:r>
            <a:r>
              <a:rPr b="0" lang="en-US" sz="2800" spc="-1" strike="noStrike">
                <a:solidFill>
                  <a:srgbClr val="000000"/>
                </a:solidFill>
                <a:uFill>
                  <a:solidFill>
                    <a:srgbClr val="ffffff"/>
                  </a:solidFill>
                </a:uFill>
                <a:latin typeface="Tahoma"/>
              </a:rPr>
              <a:t>, a complex problem is expressed as a solution in terms of smaller, simpler problems.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These smaller problems are then solved by expressing them in terms of smaller, simpler problems.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This continues until the problems are trivial to solve. The little pieces are then put back together as a solution to the original problem!</a:t>
            </a:r>
            <a:endParaRPr b="0" lang="en-US" sz="3200" spc="-1" strike="noStrike">
              <a:solidFill>
                <a:srgbClr val="000000"/>
              </a:solidFill>
              <a:uFill>
                <a:solidFill>
                  <a:srgbClr val="ffffff"/>
                </a:solidFill>
              </a:uFill>
              <a:latin typeface="Tahoma"/>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00" name="TextShape 2"/>
          <p:cNvSpPr txBox="1"/>
          <p:nvPr/>
        </p:nvSpPr>
        <p:spPr>
          <a:xfrm>
            <a:off x="6781680" y="6324480"/>
            <a:ext cx="1904760" cy="456840"/>
          </a:xfrm>
          <a:prstGeom prst="rect">
            <a:avLst/>
          </a:prstGeom>
          <a:noFill/>
          <a:ln>
            <a:noFill/>
          </a:ln>
        </p:spPr>
        <p:txBody>
          <a:bodyPr anchor="b"/>
          <a:p>
            <a:pPr algn="r">
              <a:lnSpc>
                <a:spcPct val="100000"/>
              </a:lnSpc>
            </a:pPr>
            <a:fld id="{CBB1B40D-9719-4494-B70D-2F5553520AC5}"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0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02" name="TextShape 4"/>
          <p:cNvSpPr txBox="1"/>
          <p:nvPr/>
        </p:nvSpPr>
        <p:spPr>
          <a:xfrm>
            <a:off x="304920" y="2017800"/>
            <a:ext cx="865008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Typically a program uses the </a:t>
            </a:r>
            <a:r>
              <a:rPr b="0" i="1" lang="en-US" sz="3200" spc="-1" strike="noStrike">
                <a:solidFill>
                  <a:srgbClr val="000000"/>
                </a:solidFill>
                <a:uFill>
                  <a:solidFill>
                    <a:srgbClr val="ffffff"/>
                  </a:solidFill>
                </a:uFill>
                <a:latin typeface="Tahoma"/>
              </a:rPr>
              <a:t>input</a:t>
            </a:r>
            <a:r>
              <a:rPr b="0" lang="en-US" sz="3200" spc="-1" strike="noStrike">
                <a:solidFill>
                  <a:srgbClr val="000000"/>
                </a:solidFill>
                <a:uFill>
                  <a:solidFill>
                    <a:srgbClr val="ffffff"/>
                  </a:solidFill>
                </a:uFill>
                <a:latin typeface="Tahoma"/>
              </a:rPr>
              <a:t>, </a:t>
            </a:r>
            <a:r>
              <a:rPr b="0" i="1" lang="en-US" sz="3200" spc="-1" strike="noStrike">
                <a:solidFill>
                  <a:srgbClr val="000000"/>
                </a:solidFill>
                <a:uFill>
                  <a:solidFill>
                    <a:srgbClr val="ffffff"/>
                  </a:solidFill>
                </a:uFill>
                <a:latin typeface="Tahoma"/>
              </a:rPr>
              <a:t>process</a:t>
            </a:r>
            <a:r>
              <a:rPr b="0" lang="en-US" sz="3200" spc="-1" strike="noStrike">
                <a:solidFill>
                  <a:srgbClr val="000000"/>
                </a:solidFill>
                <a:uFill>
                  <a:solidFill>
                    <a:srgbClr val="ffffff"/>
                  </a:solidFill>
                </a:uFill>
                <a:latin typeface="Tahoma"/>
              </a:rPr>
              <a:t>, </a:t>
            </a:r>
            <a:r>
              <a:rPr b="0" i="1" lang="en-US" sz="3200" spc="-1" strike="noStrike">
                <a:solidFill>
                  <a:srgbClr val="000000"/>
                </a:solidFill>
                <a:uFill>
                  <a:solidFill>
                    <a:srgbClr val="ffffff"/>
                  </a:solidFill>
                </a:uFill>
                <a:latin typeface="Tahoma"/>
              </a:rPr>
              <a:t>output</a:t>
            </a:r>
            <a:r>
              <a:rPr b="0" lang="en-US" sz="3200" spc="-1" strike="noStrike">
                <a:solidFill>
                  <a:srgbClr val="000000"/>
                </a:solidFill>
                <a:uFill>
                  <a:solidFill>
                    <a:srgbClr val="ffffff"/>
                  </a:solidFill>
                </a:uFill>
                <a:latin typeface="Tahoma"/>
              </a:rPr>
              <a:t> pattern.</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algorithm for the racquetball simulation:</a:t>
            </a:r>
            <a:r>
              <a:rPr b="0" lang="en-US" sz="3200" spc="-1" strike="noStrike">
                <a:solidFill>
                  <a:srgbClr val="000000"/>
                </a:solidFill>
                <a:uFill>
                  <a:solidFill>
                    <a:srgbClr val="ffffff"/>
                  </a:solidFill>
                </a:uFill>
                <a:latin typeface="Tahoma"/>
              </a:rPr>
              <a:t>
</a:t>
            </a:r>
            <a:r>
              <a:rPr b="0" lang="en-US" sz="2000" spc="-1" strike="noStrike">
                <a:solidFill>
                  <a:srgbClr val="000000"/>
                </a:solidFill>
                <a:uFill>
                  <a:solidFill>
                    <a:srgbClr val="ffffff"/>
                  </a:solidFill>
                </a:uFill>
                <a:latin typeface="Courier New"/>
              </a:rPr>
              <a:t>Print an introduction</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Get the inputs: probA, probB, n</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Simulate n games of racquetball using probA and probB</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Print a report on the wins for playerA and playerB</a:t>
            </a:r>
            <a:endParaRPr b="0" lang="en-US" sz="3200" spc="-1" strike="noStrike">
              <a:solidFill>
                <a:srgbClr val="000000"/>
              </a:solidFill>
              <a:uFill>
                <a:solidFill>
                  <a:srgbClr val="ffffff"/>
                </a:solidFill>
              </a:uFill>
              <a:latin typeface="Tahoma"/>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04" name="TextShape 2"/>
          <p:cNvSpPr txBox="1"/>
          <p:nvPr/>
        </p:nvSpPr>
        <p:spPr>
          <a:xfrm>
            <a:off x="6781680" y="6324480"/>
            <a:ext cx="1904760" cy="456840"/>
          </a:xfrm>
          <a:prstGeom prst="rect">
            <a:avLst/>
          </a:prstGeom>
          <a:noFill/>
          <a:ln>
            <a:noFill/>
          </a:ln>
        </p:spPr>
        <p:txBody>
          <a:bodyPr anchor="b"/>
          <a:p>
            <a:pPr algn="r">
              <a:lnSpc>
                <a:spcPct val="100000"/>
              </a:lnSpc>
            </a:pPr>
            <a:fld id="{0658F164-E01E-4172-832F-C3BAB4EB9F73}"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0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06"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Is this design too high level? Whatever we don</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t know how to do, we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ll ignore for now.</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Assume that all the components needed to implement the algorithm have been written already, and that your task is to finish this top-level algorithm using those components.</a:t>
            </a:r>
            <a:endParaRPr b="0" lang="en-US" sz="3200" spc="-1" strike="noStrike">
              <a:solidFill>
                <a:srgbClr val="000000"/>
              </a:solidFill>
              <a:uFill>
                <a:solidFill>
                  <a:srgbClr val="ffffff"/>
                </a:solidFill>
              </a:uFill>
              <a:latin typeface="Tahoma"/>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08" name="TextShape 2"/>
          <p:cNvSpPr txBox="1"/>
          <p:nvPr/>
        </p:nvSpPr>
        <p:spPr>
          <a:xfrm>
            <a:off x="6781680" y="6324480"/>
            <a:ext cx="1904760" cy="456840"/>
          </a:xfrm>
          <a:prstGeom prst="rect">
            <a:avLst/>
          </a:prstGeom>
          <a:noFill/>
          <a:ln>
            <a:noFill/>
          </a:ln>
        </p:spPr>
        <p:txBody>
          <a:bodyPr anchor="b"/>
          <a:p>
            <a:pPr algn="r">
              <a:lnSpc>
                <a:spcPct val="100000"/>
              </a:lnSpc>
            </a:pPr>
            <a:fld id="{7F8A833A-3740-4409-A76B-F8487F8DF45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0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10"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First we print an introduction.</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This is easy, and we don</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t want to bother with it.</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400" spc="-1" strike="noStrike">
                <a:solidFill>
                  <a:srgbClr val="000000"/>
                </a:solidFill>
                <a:uFill>
                  <a:solidFill>
                    <a:srgbClr val="ffffff"/>
                  </a:solidFill>
                </a:uFill>
                <a:latin typeface="Courier New"/>
              </a:rPr>
              <a:t>def main():</a:t>
            </a:r>
            <a:r>
              <a:rPr b="0" lang="en-US" sz="2400" spc="-1" strike="noStrike">
                <a:solidFill>
                  <a:srgbClr val="000000"/>
                </a:solidFill>
                <a:uFill>
                  <a:solidFill>
                    <a:srgbClr val="ffffff"/>
                  </a:solidFill>
                </a:uFill>
                <a:latin typeface="Courier New"/>
              </a:rPr>
              <a:t>
</a:t>
            </a:r>
            <a:r>
              <a:rPr b="0" lang="en-US" sz="2400" spc="-1" strike="noStrike">
                <a:solidFill>
                  <a:srgbClr val="000000"/>
                </a:solidFill>
                <a:uFill>
                  <a:solidFill>
                    <a:srgbClr val="ffffff"/>
                  </a:solidFill>
                </a:uFill>
                <a:latin typeface="Courier New"/>
              </a:rPr>
              <a:t>    printIntro()</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We assume that there’s a </a:t>
            </a:r>
            <a:r>
              <a:rPr b="0" lang="en-US" sz="2800" spc="-1" strike="noStrike">
                <a:solidFill>
                  <a:srgbClr val="000000"/>
                </a:solidFill>
                <a:uFill>
                  <a:solidFill>
                    <a:srgbClr val="ffffff"/>
                  </a:solidFill>
                </a:uFill>
                <a:latin typeface="Courier New"/>
              </a:rPr>
              <a:t>printIntro</a:t>
            </a:r>
            <a:r>
              <a:rPr b="0" lang="en-US" sz="3200" spc="-1" strike="noStrike">
                <a:solidFill>
                  <a:srgbClr val="000000"/>
                </a:solidFill>
                <a:uFill>
                  <a:solidFill>
                    <a:srgbClr val="ffffff"/>
                  </a:solidFill>
                </a:uFill>
                <a:latin typeface="Tahoma"/>
              </a:rPr>
              <a:t> function that prints the instructions!</a:t>
            </a:r>
            <a:endParaRPr b="0" lang="en-US" sz="3200" spc="-1" strike="noStrike">
              <a:solidFill>
                <a:srgbClr val="000000"/>
              </a:solidFill>
              <a:uFill>
                <a:solidFill>
                  <a:srgbClr val="ffffff"/>
                </a:solidFill>
              </a:uFill>
              <a:latin typeface="Tahoma"/>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12" name="TextShape 2"/>
          <p:cNvSpPr txBox="1"/>
          <p:nvPr/>
        </p:nvSpPr>
        <p:spPr>
          <a:xfrm>
            <a:off x="6781680" y="6324480"/>
            <a:ext cx="1904760" cy="456840"/>
          </a:xfrm>
          <a:prstGeom prst="rect">
            <a:avLst/>
          </a:prstGeom>
          <a:noFill/>
          <a:ln>
            <a:noFill/>
          </a:ln>
        </p:spPr>
        <p:txBody>
          <a:bodyPr anchor="b"/>
          <a:p>
            <a:pPr algn="r">
              <a:lnSpc>
                <a:spcPct val="100000"/>
              </a:lnSpc>
            </a:pPr>
            <a:fld id="{58C6BE02-56F9-4AE9-BAB5-8C0C70E887A8}"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1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14"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next step is to get the inputs.</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We know how to do that! Let</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assume there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already a component that can do that called </a:t>
            </a:r>
            <a:r>
              <a:rPr b="0" lang="en-US" sz="2800" spc="-1" strike="noStrike">
                <a:solidFill>
                  <a:srgbClr val="000000"/>
                </a:solidFill>
                <a:uFill>
                  <a:solidFill>
                    <a:srgbClr val="ffffff"/>
                  </a:solidFill>
                </a:uFill>
                <a:latin typeface="Courier New"/>
              </a:rPr>
              <a:t>getInputs</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Courier New"/>
              </a:rPr>
              <a:t>getInputs</a:t>
            </a:r>
            <a:r>
              <a:rPr b="0" lang="en-US" sz="3200" spc="-1" strike="noStrike">
                <a:solidFill>
                  <a:srgbClr val="000000"/>
                </a:solidFill>
                <a:uFill>
                  <a:solidFill>
                    <a:srgbClr val="ffffff"/>
                  </a:solidFill>
                </a:uFill>
                <a:latin typeface="Tahoma"/>
              </a:rPr>
              <a:t> gets the values for </a:t>
            </a:r>
            <a:r>
              <a:rPr b="0" lang="en-US" sz="3200" spc="-1" strike="noStrike">
                <a:solidFill>
                  <a:srgbClr val="000000"/>
                </a:solidFill>
                <a:uFill>
                  <a:solidFill>
                    <a:srgbClr val="ffffff"/>
                  </a:solidFill>
                </a:uFill>
                <a:latin typeface="Courier New"/>
              </a:rPr>
              <a:t>probA</a:t>
            </a: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Courier New"/>
              </a:rPr>
              <a:t>probB</a:t>
            </a:r>
            <a:r>
              <a:rPr b="0" lang="en-US" sz="3200" spc="-1" strike="noStrike">
                <a:solidFill>
                  <a:srgbClr val="000000"/>
                </a:solidFill>
                <a:uFill>
                  <a:solidFill>
                    <a:srgbClr val="ffffff"/>
                  </a:solidFill>
                </a:uFill>
                <a:latin typeface="Tahoma"/>
              </a:rPr>
              <a:t>, and </a:t>
            </a:r>
            <a:r>
              <a:rPr b="0" lang="en-US" sz="3200" spc="-1" strike="noStrike">
                <a:solidFill>
                  <a:srgbClr val="000000"/>
                </a:solidFill>
                <a:uFill>
                  <a:solidFill>
                    <a:srgbClr val="ffffff"/>
                  </a:solidFill>
                </a:uFill>
                <a:latin typeface="Courier New"/>
              </a:rPr>
              <a:t>n</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400" spc="-1" strike="noStrike">
                <a:solidFill>
                  <a:srgbClr val="000000"/>
                </a:solidFill>
                <a:uFill>
                  <a:solidFill>
                    <a:srgbClr val="ffffff"/>
                  </a:solidFill>
                </a:uFill>
                <a:latin typeface="Courier New"/>
              </a:rPr>
              <a:t>def main():</a:t>
            </a:r>
            <a:r>
              <a:rPr b="0" lang="en-US" sz="2400" spc="-1" strike="noStrike">
                <a:solidFill>
                  <a:srgbClr val="000000"/>
                </a:solidFill>
                <a:uFill>
                  <a:solidFill>
                    <a:srgbClr val="ffffff"/>
                  </a:solidFill>
                </a:uFill>
                <a:latin typeface="Courier New"/>
              </a:rPr>
              <a:t>
</a:t>
            </a:r>
            <a:r>
              <a:rPr b="0" lang="en-US" sz="2400" spc="-1" strike="noStrike">
                <a:solidFill>
                  <a:srgbClr val="000000"/>
                </a:solidFill>
                <a:uFill>
                  <a:solidFill>
                    <a:srgbClr val="ffffff"/>
                  </a:solidFill>
                </a:uFill>
                <a:latin typeface="Courier New"/>
              </a:rPr>
              <a:t>    printIntro()</a:t>
            </a:r>
            <a:r>
              <a:rPr b="0" lang="en-US" sz="2400" spc="-1" strike="noStrike">
                <a:solidFill>
                  <a:srgbClr val="000000"/>
                </a:solidFill>
                <a:uFill>
                  <a:solidFill>
                    <a:srgbClr val="ffffff"/>
                  </a:solidFill>
                </a:uFill>
                <a:latin typeface="Courier New"/>
              </a:rPr>
              <a:t>
</a:t>
            </a:r>
            <a:r>
              <a:rPr b="0" lang="en-US" sz="2400" spc="-1" strike="noStrike">
                <a:solidFill>
                  <a:srgbClr val="000000"/>
                </a:solidFill>
                <a:uFill>
                  <a:solidFill>
                    <a:srgbClr val="ffffff"/>
                  </a:solidFill>
                </a:uFill>
                <a:latin typeface="Courier New"/>
              </a:rPr>
              <a:t>    probA, probB, n = getInputs()</a:t>
            </a:r>
            <a:endParaRPr b="0" lang="en-US" sz="3200" spc="-1" strike="noStrike">
              <a:solidFill>
                <a:srgbClr val="000000"/>
              </a:solidFill>
              <a:uFill>
                <a:solidFill>
                  <a:srgbClr val="ffffff"/>
                </a:solidFill>
              </a:uFill>
              <a:latin typeface="Tahoma"/>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07" name="TextShape 2"/>
          <p:cNvSpPr txBox="1"/>
          <p:nvPr/>
        </p:nvSpPr>
        <p:spPr>
          <a:xfrm>
            <a:off x="6781680" y="6324480"/>
            <a:ext cx="1904760" cy="456840"/>
          </a:xfrm>
          <a:prstGeom prst="rect">
            <a:avLst/>
          </a:prstGeom>
          <a:noFill/>
          <a:ln>
            <a:noFill/>
          </a:ln>
        </p:spPr>
        <p:txBody>
          <a:bodyPr anchor="b"/>
          <a:p>
            <a:pPr algn="r">
              <a:lnSpc>
                <a:spcPct val="100000"/>
              </a:lnSpc>
            </a:pPr>
            <a:fld id="{48BAF2E0-FC4B-4C79-A4E8-09AEABE1008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08"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Objectives</a:t>
            </a:r>
            <a:endParaRPr b="0" lang="en-US" sz="2400" spc="-1" strike="noStrike">
              <a:solidFill>
                <a:srgbClr val="000000"/>
              </a:solidFill>
              <a:uFill>
                <a:solidFill>
                  <a:srgbClr val="ffffff"/>
                </a:solidFill>
              </a:uFill>
              <a:latin typeface="Tahoma"/>
            </a:endParaRPr>
          </a:p>
        </p:txBody>
      </p:sp>
      <p:sp>
        <p:nvSpPr>
          <p:cNvPr id="209"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To understand unit-testing and be able to apply this technique in the implementation and debugging of complex programming.</a:t>
            </a:r>
            <a:endParaRPr b="0" lang="en-US" sz="3200" spc="-1" strike="noStrike">
              <a:solidFill>
                <a:srgbClr val="000000"/>
              </a:solidFill>
              <a:uFill>
                <a:solidFill>
                  <a:srgbClr val="ffffff"/>
                </a:solidFill>
              </a:uFill>
              <a:latin typeface="Tahom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16" name="TextShape 2"/>
          <p:cNvSpPr txBox="1"/>
          <p:nvPr/>
        </p:nvSpPr>
        <p:spPr>
          <a:xfrm>
            <a:off x="6781680" y="6324480"/>
            <a:ext cx="1904760" cy="456840"/>
          </a:xfrm>
          <a:prstGeom prst="rect">
            <a:avLst/>
          </a:prstGeom>
          <a:noFill/>
          <a:ln>
            <a:noFill/>
          </a:ln>
        </p:spPr>
        <p:txBody>
          <a:bodyPr anchor="b"/>
          <a:p>
            <a:pPr algn="r">
              <a:lnSpc>
                <a:spcPct val="100000"/>
              </a:lnSpc>
            </a:pPr>
            <a:fld id="{10A1D14F-B5C6-4395-BAA9-05A315EE5CC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1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1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Now we need to simulate </a:t>
            </a:r>
            <a:r>
              <a:rPr b="0" i="1" lang="en-US" sz="3200" spc="-1" strike="noStrike">
                <a:solidFill>
                  <a:srgbClr val="000000"/>
                </a:solidFill>
                <a:uFill>
                  <a:solidFill>
                    <a:srgbClr val="ffffff"/>
                  </a:solidFill>
                </a:uFill>
                <a:latin typeface="Tahoma"/>
              </a:rPr>
              <a:t>n</a:t>
            </a:r>
            <a:r>
              <a:rPr b="0" lang="en-US" sz="3200" spc="-1" strike="noStrike">
                <a:solidFill>
                  <a:srgbClr val="000000"/>
                </a:solidFill>
                <a:uFill>
                  <a:solidFill>
                    <a:srgbClr val="ffffff"/>
                  </a:solidFill>
                </a:uFill>
                <a:latin typeface="Tahoma"/>
              </a:rPr>
              <a:t> games of racquetball using the values of </a:t>
            </a:r>
            <a:r>
              <a:rPr b="0" lang="en-US" sz="3200" spc="-1" strike="noStrike">
                <a:solidFill>
                  <a:srgbClr val="000000"/>
                </a:solidFill>
                <a:uFill>
                  <a:solidFill>
                    <a:srgbClr val="ffffff"/>
                  </a:solidFill>
                </a:uFill>
                <a:latin typeface="Courier New"/>
              </a:rPr>
              <a:t>probA </a:t>
            </a:r>
            <a:r>
              <a:rPr b="0" lang="en-US" sz="3200" spc="-1" strike="noStrike">
                <a:solidFill>
                  <a:srgbClr val="000000"/>
                </a:solidFill>
                <a:uFill>
                  <a:solidFill>
                    <a:srgbClr val="ffffff"/>
                  </a:solidFill>
                </a:uFill>
                <a:latin typeface="Tahoma"/>
              </a:rPr>
              <a:t>and</a:t>
            </a:r>
            <a:r>
              <a:rPr b="0" lang="en-US" sz="3200" spc="-1" strike="noStrike">
                <a:solidFill>
                  <a:srgbClr val="000000"/>
                </a:solidFill>
                <a:uFill>
                  <a:solidFill>
                    <a:srgbClr val="ffffff"/>
                  </a:solidFill>
                </a:uFill>
                <a:latin typeface="Courier New"/>
              </a:rPr>
              <a:t> probB</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How would we do that? We can put off writing this code by putting it into a function, </a:t>
            </a:r>
            <a:r>
              <a:rPr b="0" lang="en-US" sz="3200" spc="-1" strike="noStrike">
                <a:solidFill>
                  <a:srgbClr val="000000"/>
                </a:solidFill>
                <a:uFill>
                  <a:solidFill>
                    <a:srgbClr val="ffffff"/>
                  </a:solidFill>
                </a:uFill>
                <a:latin typeface="Courier New"/>
              </a:rPr>
              <a:t>simNGames</a:t>
            </a:r>
            <a:r>
              <a:rPr b="0" lang="en-US" sz="3200" spc="-1" strike="noStrike">
                <a:solidFill>
                  <a:srgbClr val="000000"/>
                </a:solidFill>
                <a:uFill>
                  <a:solidFill>
                    <a:srgbClr val="ffffff"/>
                  </a:solidFill>
                </a:uFill>
                <a:latin typeface="Tahoma"/>
              </a:rPr>
              <a:t>, and add a call to this function in </a:t>
            </a:r>
            <a:r>
              <a:rPr b="0" lang="en-US" sz="3200" spc="-1" strike="noStrike">
                <a:solidFill>
                  <a:srgbClr val="000000"/>
                </a:solidFill>
                <a:uFill>
                  <a:solidFill>
                    <a:srgbClr val="ffffff"/>
                  </a:solidFill>
                </a:uFill>
                <a:latin typeface="Courier New"/>
              </a:rPr>
              <a:t>main</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20" name="TextShape 2"/>
          <p:cNvSpPr txBox="1"/>
          <p:nvPr/>
        </p:nvSpPr>
        <p:spPr>
          <a:xfrm>
            <a:off x="6781680" y="6324480"/>
            <a:ext cx="1904760" cy="456840"/>
          </a:xfrm>
          <a:prstGeom prst="rect">
            <a:avLst/>
          </a:prstGeom>
          <a:noFill/>
          <a:ln>
            <a:noFill/>
          </a:ln>
        </p:spPr>
        <p:txBody>
          <a:bodyPr anchor="b"/>
          <a:p>
            <a:pPr algn="r">
              <a:lnSpc>
                <a:spcPct val="100000"/>
              </a:lnSpc>
            </a:pPr>
            <a:fld id="{A623E6CF-BD13-48A6-9B26-D74DDC52034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2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22"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If you were going to simulate the game by hand, what inputs would you need?</a:t>
            </a:r>
            <a:endParaRPr b="0" lang="en-US" sz="32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probA</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probB</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n</a:t>
            </a:r>
            <a:endParaRPr b="0" lang="en-US" sz="24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What values would you need to get back?</a:t>
            </a:r>
            <a:endParaRPr b="0" lang="en-US" sz="32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Tahoma"/>
              </a:rPr>
              <a:t>The number of games won by player A</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Tahoma"/>
              </a:rPr>
              <a:t>The number of games won by player B</a:t>
            </a:r>
            <a:endParaRPr b="0" lang="en-US" sz="24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These must be the outputs from the </a:t>
            </a:r>
            <a:r>
              <a:rPr b="0" lang="en-US" sz="2800" spc="-1" strike="noStrike">
                <a:solidFill>
                  <a:srgbClr val="000000"/>
                </a:solidFill>
                <a:uFill>
                  <a:solidFill>
                    <a:srgbClr val="ffffff"/>
                  </a:solidFill>
                </a:uFill>
                <a:latin typeface="Courier New"/>
              </a:rPr>
              <a:t>simNGames</a:t>
            </a:r>
            <a:r>
              <a:rPr b="0" lang="en-US" sz="2800" spc="-1" strike="noStrike">
                <a:solidFill>
                  <a:srgbClr val="000000"/>
                </a:solidFill>
                <a:uFill>
                  <a:solidFill>
                    <a:srgbClr val="ffffff"/>
                  </a:solidFill>
                </a:uFill>
                <a:latin typeface="Tahoma"/>
              </a:rPr>
              <a:t> function.</a:t>
            </a:r>
            <a:endParaRPr b="0" lang="en-US" sz="3200" spc="-1" strike="noStrike">
              <a:solidFill>
                <a:srgbClr val="000000"/>
              </a:solidFill>
              <a:uFill>
                <a:solidFill>
                  <a:srgbClr val="ffffff"/>
                </a:solidFill>
              </a:uFill>
              <a:latin typeface="Tahoma"/>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24" name="TextShape 2"/>
          <p:cNvSpPr txBox="1"/>
          <p:nvPr/>
        </p:nvSpPr>
        <p:spPr>
          <a:xfrm>
            <a:off x="6781680" y="6324480"/>
            <a:ext cx="1904760" cy="456840"/>
          </a:xfrm>
          <a:prstGeom prst="rect">
            <a:avLst/>
          </a:prstGeom>
          <a:noFill/>
          <a:ln>
            <a:noFill/>
          </a:ln>
        </p:spPr>
        <p:txBody>
          <a:bodyPr anchor="b"/>
          <a:p>
            <a:pPr algn="r">
              <a:lnSpc>
                <a:spcPct val="100000"/>
              </a:lnSpc>
            </a:pPr>
            <a:fld id="{E37F561C-4580-48C9-A758-CA94C6A6B5A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2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26"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We now know that the main program must look like this:</a:t>
            </a:r>
            <a:r>
              <a:rPr b="0" lang="en-US" sz="2800" spc="-1" strike="noStrike">
                <a:solidFill>
                  <a:srgbClr val="000000"/>
                </a:solidFill>
                <a:uFill>
                  <a:solidFill>
                    <a:srgbClr val="ffffff"/>
                  </a:solidFill>
                </a:uFill>
                <a:latin typeface="Tahoma"/>
              </a:rPr>
              <a:t>
</a:t>
            </a:r>
            <a:r>
              <a:rPr b="0" lang="en-US" sz="2000" spc="-1" strike="noStrike">
                <a:solidFill>
                  <a:srgbClr val="000000"/>
                </a:solidFill>
                <a:uFill>
                  <a:solidFill>
                    <a:srgbClr val="ffffff"/>
                  </a:solidFill>
                </a:uFill>
                <a:latin typeface="Courier New"/>
              </a:rPr>
              <a:t>def main():</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printIntro()</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probA, probB, n = getInputs()</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winsA, winsB = simNGames(n, probA, probB)</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What information would you need to be able to produce the output from the program?</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You’d need to know how many wins there were for each player – these will be the inputs to the next function.</a:t>
            </a:r>
            <a:endParaRPr b="0" lang="en-US" sz="3200" spc="-1" strike="noStrike">
              <a:solidFill>
                <a:srgbClr val="000000"/>
              </a:solidFill>
              <a:uFill>
                <a:solidFill>
                  <a:srgbClr val="ffffff"/>
                </a:solidFill>
              </a:uFill>
              <a:latin typeface="Tahoma"/>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28" name="TextShape 2"/>
          <p:cNvSpPr txBox="1"/>
          <p:nvPr/>
        </p:nvSpPr>
        <p:spPr>
          <a:xfrm>
            <a:off x="6781680" y="6324480"/>
            <a:ext cx="1904760" cy="456840"/>
          </a:xfrm>
          <a:prstGeom prst="rect">
            <a:avLst/>
          </a:prstGeom>
          <a:noFill/>
          <a:ln>
            <a:noFill/>
          </a:ln>
        </p:spPr>
        <p:txBody>
          <a:bodyPr anchor="b"/>
          <a:p>
            <a:pPr algn="r">
              <a:lnSpc>
                <a:spcPct val="100000"/>
              </a:lnSpc>
            </a:pPr>
            <a:fld id="{75CD3CD9-92AF-4695-B848-DBF29D101B66}"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2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Top-Level Design</a:t>
            </a:r>
            <a:endParaRPr b="0" lang="en-US" sz="2400" spc="-1" strike="noStrike">
              <a:solidFill>
                <a:srgbClr val="000000"/>
              </a:solidFill>
              <a:uFill>
                <a:solidFill>
                  <a:srgbClr val="ffffff"/>
                </a:solidFill>
              </a:uFill>
              <a:latin typeface="Tahoma"/>
            </a:endParaRPr>
          </a:p>
        </p:txBody>
      </p:sp>
      <p:sp>
        <p:nvSpPr>
          <p:cNvPr id="330"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complete main program:</a:t>
            </a:r>
            <a:r>
              <a:rPr b="0" lang="en-US" sz="3200" spc="-1" strike="noStrike">
                <a:solidFill>
                  <a:srgbClr val="000000"/>
                </a:solidFill>
                <a:uFill>
                  <a:solidFill>
                    <a:srgbClr val="ffffff"/>
                  </a:solidFill>
                </a:uFill>
                <a:latin typeface="Tahoma"/>
              </a:rPr>
              <a:t>
</a:t>
            </a:r>
            <a:r>
              <a:rPr b="0" lang="en-US" sz="2000" spc="-1" strike="noStrike">
                <a:solidFill>
                  <a:srgbClr val="000000"/>
                </a:solidFill>
                <a:uFill>
                  <a:solidFill>
                    <a:srgbClr val="ffffff"/>
                  </a:solidFill>
                </a:uFill>
                <a:latin typeface="Courier New"/>
              </a:rPr>
              <a:t>def main():</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printIntro()</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probA, probB, n = getInputs()</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winsA, winsB = simNGames(n, probA, probB)</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printSummary(winsA, winsB)</a:t>
            </a:r>
            <a:endParaRPr b="0" lang="en-US" sz="3200" spc="-1" strike="noStrike">
              <a:solidFill>
                <a:srgbClr val="000000"/>
              </a:solidFill>
              <a:uFill>
                <a:solidFill>
                  <a:srgbClr val="ffffff"/>
                </a:solidFill>
              </a:uFill>
              <a:latin typeface="Tahoma"/>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32" name="TextShape 2"/>
          <p:cNvSpPr txBox="1"/>
          <p:nvPr/>
        </p:nvSpPr>
        <p:spPr>
          <a:xfrm>
            <a:off x="6781680" y="6324480"/>
            <a:ext cx="1904760" cy="456840"/>
          </a:xfrm>
          <a:prstGeom prst="rect">
            <a:avLst/>
          </a:prstGeom>
          <a:noFill/>
          <a:ln>
            <a:noFill/>
          </a:ln>
        </p:spPr>
        <p:txBody>
          <a:bodyPr anchor="b"/>
          <a:p>
            <a:pPr algn="r">
              <a:lnSpc>
                <a:spcPct val="100000"/>
              </a:lnSpc>
            </a:pPr>
            <a:fld id="{B968FE7E-03AD-49E1-B941-675DF87D4C1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3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Separation of Concerns</a:t>
            </a:r>
            <a:endParaRPr b="0" lang="en-US" sz="2400" spc="-1" strike="noStrike">
              <a:solidFill>
                <a:srgbClr val="000000"/>
              </a:solidFill>
              <a:uFill>
                <a:solidFill>
                  <a:srgbClr val="ffffff"/>
                </a:solidFill>
              </a:uFill>
              <a:latin typeface="Tahoma"/>
            </a:endParaRPr>
          </a:p>
        </p:txBody>
      </p:sp>
      <p:sp>
        <p:nvSpPr>
          <p:cNvPr id="334"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original problem has now been decomposed into four independent tasks:</a:t>
            </a:r>
            <a:endParaRPr b="0" lang="en-US" sz="32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printIntro</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getInputs</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simNGames</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400" spc="-1" strike="noStrike">
                <a:solidFill>
                  <a:srgbClr val="000000"/>
                </a:solidFill>
                <a:uFill>
                  <a:solidFill>
                    <a:srgbClr val="ffffff"/>
                  </a:solidFill>
                </a:uFill>
                <a:latin typeface="Courier New"/>
              </a:rPr>
              <a:t>printSummary</a:t>
            </a:r>
            <a:endParaRPr b="0" lang="en-US" sz="24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name, parameters, and expected return values of these functions have been specified. This information is known as the </a:t>
            </a:r>
            <a:r>
              <a:rPr b="0" i="1" lang="en-US" sz="2800" spc="-1" strike="noStrike">
                <a:solidFill>
                  <a:srgbClr val="000000"/>
                </a:solidFill>
                <a:uFill>
                  <a:solidFill>
                    <a:srgbClr val="ffffff"/>
                  </a:solidFill>
                </a:uFill>
                <a:latin typeface="Tahoma"/>
              </a:rPr>
              <a:t>interface</a:t>
            </a:r>
            <a:r>
              <a:rPr b="0" lang="en-US" sz="2800" spc="-1" strike="noStrike">
                <a:solidFill>
                  <a:srgbClr val="000000"/>
                </a:solidFill>
                <a:uFill>
                  <a:solidFill>
                    <a:srgbClr val="ffffff"/>
                  </a:solidFill>
                </a:uFill>
                <a:latin typeface="Tahoma"/>
              </a:rPr>
              <a:t> or </a:t>
            </a:r>
            <a:r>
              <a:rPr b="0" i="1" lang="en-US" sz="2800" spc="-1" strike="noStrike">
                <a:solidFill>
                  <a:srgbClr val="000000"/>
                </a:solidFill>
                <a:uFill>
                  <a:solidFill>
                    <a:srgbClr val="ffffff"/>
                  </a:solidFill>
                </a:uFill>
                <a:latin typeface="Tahoma"/>
              </a:rPr>
              <a:t>signature</a:t>
            </a:r>
            <a:r>
              <a:rPr b="0" lang="en-US" sz="2800" spc="-1" strike="noStrike">
                <a:solidFill>
                  <a:srgbClr val="000000"/>
                </a:solidFill>
                <a:uFill>
                  <a:solidFill>
                    <a:srgbClr val="ffffff"/>
                  </a:solidFill>
                </a:uFill>
                <a:latin typeface="Tahoma"/>
              </a:rPr>
              <a:t> of the function.</a:t>
            </a:r>
            <a:endParaRPr b="0" lang="en-US" sz="3200" spc="-1" strike="noStrike">
              <a:solidFill>
                <a:srgbClr val="000000"/>
              </a:solidFill>
              <a:uFill>
                <a:solidFill>
                  <a:srgbClr val="ffffff"/>
                </a:solidFill>
              </a:uFill>
              <a:latin typeface="Tahoma"/>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36" name="TextShape 2"/>
          <p:cNvSpPr txBox="1"/>
          <p:nvPr/>
        </p:nvSpPr>
        <p:spPr>
          <a:xfrm>
            <a:off x="6781680" y="6324480"/>
            <a:ext cx="1904760" cy="456840"/>
          </a:xfrm>
          <a:prstGeom prst="rect">
            <a:avLst/>
          </a:prstGeom>
          <a:noFill/>
          <a:ln>
            <a:noFill/>
          </a:ln>
        </p:spPr>
        <p:txBody>
          <a:bodyPr anchor="b"/>
          <a:p>
            <a:pPr algn="r">
              <a:lnSpc>
                <a:spcPct val="100000"/>
              </a:lnSpc>
            </a:pPr>
            <a:fld id="{319D871C-6BB8-4EE5-9F77-EB9FC9065382}"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3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Separation of Concerns</a:t>
            </a:r>
            <a:endParaRPr b="0" lang="en-US" sz="2400" spc="-1" strike="noStrike">
              <a:solidFill>
                <a:srgbClr val="000000"/>
              </a:solidFill>
              <a:uFill>
                <a:solidFill>
                  <a:srgbClr val="ffffff"/>
                </a:solidFill>
              </a:uFill>
              <a:latin typeface="Tahoma"/>
            </a:endParaRPr>
          </a:p>
        </p:txBody>
      </p:sp>
      <p:sp>
        <p:nvSpPr>
          <p:cNvPr id="33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Having this information (the </a:t>
            </a:r>
            <a:r>
              <a:rPr b="0" i="1" lang="en-US" sz="2800" spc="-1" strike="noStrike">
                <a:solidFill>
                  <a:srgbClr val="000000"/>
                </a:solidFill>
                <a:uFill>
                  <a:solidFill>
                    <a:srgbClr val="ffffff"/>
                  </a:solidFill>
                </a:uFill>
                <a:latin typeface="Tahoma"/>
              </a:rPr>
              <a:t>signatures</a:t>
            </a:r>
            <a:r>
              <a:rPr b="0" lang="en-US" sz="2800" spc="-1" strike="noStrike">
                <a:solidFill>
                  <a:srgbClr val="000000"/>
                </a:solidFill>
                <a:uFill>
                  <a:solidFill>
                    <a:srgbClr val="ffffff"/>
                  </a:solidFill>
                </a:uFill>
                <a:latin typeface="Tahoma"/>
              </a:rPr>
              <a:t>), allows us to work on each of these pieces independently.</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For example, as far as </a:t>
            </a:r>
            <a:r>
              <a:rPr b="0" lang="en-US" sz="2800" spc="-1" strike="noStrike">
                <a:solidFill>
                  <a:srgbClr val="000000"/>
                </a:solidFill>
                <a:uFill>
                  <a:solidFill>
                    <a:srgbClr val="ffffff"/>
                  </a:solidFill>
                </a:uFill>
                <a:latin typeface="Courier New"/>
              </a:rPr>
              <a:t>main</a:t>
            </a:r>
            <a:r>
              <a:rPr b="0" lang="en-US" sz="2800" spc="-1" strike="noStrike">
                <a:solidFill>
                  <a:srgbClr val="000000"/>
                </a:solidFill>
                <a:uFill>
                  <a:solidFill>
                    <a:srgbClr val="ffffff"/>
                  </a:solidFill>
                </a:uFill>
                <a:latin typeface="Tahoma"/>
              </a:rPr>
              <a:t> is concerned, </a:t>
            </a:r>
            <a:r>
              <a:rPr b="0" i="1" lang="en-US" sz="2800" spc="-1" strike="noStrike">
                <a:solidFill>
                  <a:srgbClr val="000000"/>
                </a:solidFill>
                <a:uFill>
                  <a:solidFill>
                    <a:srgbClr val="ffffff"/>
                  </a:solidFill>
                </a:uFill>
                <a:latin typeface="Tahoma"/>
              </a:rPr>
              <a:t>how</a:t>
            </a:r>
            <a:r>
              <a:rPr b="0" lang="en-US" sz="2800" spc="-1" strike="noStrike">
                <a:solidFill>
                  <a:srgbClr val="000000"/>
                </a:solidFill>
                <a:uFill>
                  <a:solidFill>
                    <a:srgbClr val="ffffff"/>
                  </a:solidFill>
                </a:uFill>
                <a:latin typeface="Tahoma"/>
              </a:rPr>
              <a:t> </a:t>
            </a:r>
            <a:r>
              <a:rPr b="0" lang="en-US" sz="2800" spc="-1" strike="noStrike">
                <a:solidFill>
                  <a:srgbClr val="000000"/>
                </a:solidFill>
                <a:uFill>
                  <a:solidFill>
                    <a:srgbClr val="ffffff"/>
                  </a:solidFill>
                </a:uFill>
                <a:latin typeface="Courier New"/>
              </a:rPr>
              <a:t>simNGames</a:t>
            </a:r>
            <a:r>
              <a:rPr b="0" lang="en-US" sz="2800" spc="-1" strike="noStrike">
                <a:solidFill>
                  <a:srgbClr val="000000"/>
                </a:solidFill>
                <a:uFill>
                  <a:solidFill>
                    <a:srgbClr val="ffffff"/>
                  </a:solidFill>
                </a:uFill>
                <a:latin typeface="Tahoma"/>
              </a:rPr>
              <a:t> works is not a concern as long as passing the number of games and player probabilities to </a:t>
            </a:r>
            <a:r>
              <a:rPr b="0" lang="en-US" sz="2800" spc="-1" strike="noStrike">
                <a:solidFill>
                  <a:srgbClr val="000000"/>
                </a:solidFill>
                <a:uFill>
                  <a:solidFill>
                    <a:srgbClr val="ffffff"/>
                  </a:solidFill>
                </a:uFill>
                <a:latin typeface="Courier New"/>
              </a:rPr>
              <a:t>simNGames</a:t>
            </a:r>
            <a:r>
              <a:rPr b="0" lang="en-US" sz="2800" spc="-1" strike="noStrike">
                <a:solidFill>
                  <a:srgbClr val="000000"/>
                </a:solidFill>
                <a:uFill>
                  <a:solidFill>
                    <a:srgbClr val="ffffff"/>
                  </a:solidFill>
                </a:uFill>
                <a:latin typeface="Tahoma"/>
              </a:rPr>
              <a:t> causes it to return the correct number of wins for each player.</a:t>
            </a:r>
            <a:endParaRPr b="0" lang="en-US" sz="3200" spc="-1" strike="noStrike">
              <a:solidFill>
                <a:srgbClr val="000000"/>
              </a:solidFill>
              <a:uFill>
                <a:solidFill>
                  <a:srgbClr val="ffffff"/>
                </a:solidFill>
              </a:uFill>
              <a:latin typeface="Tahoma"/>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40" name="TextShape 2"/>
          <p:cNvSpPr txBox="1"/>
          <p:nvPr/>
        </p:nvSpPr>
        <p:spPr>
          <a:xfrm>
            <a:off x="6781680" y="6324480"/>
            <a:ext cx="1904760" cy="456840"/>
          </a:xfrm>
          <a:prstGeom prst="rect">
            <a:avLst/>
          </a:prstGeom>
          <a:noFill/>
          <a:ln>
            <a:noFill/>
          </a:ln>
        </p:spPr>
        <p:txBody>
          <a:bodyPr anchor="b"/>
          <a:p>
            <a:pPr algn="r">
              <a:lnSpc>
                <a:spcPct val="100000"/>
              </a:lnSpc>
            </a:pPr>
            <a:fld id="{8B83F31B-ED7C-4E65-8B3B-48D02AE04628}"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4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Separation of Concerns</a:t>
            </a:r>
            <a:endParaRPr b="0" lang="en-US" sz="2400" spc="-1" strike="noStrike">
              <a:solidFill>
                <a:srgbClr val="000000"/>
              </a:solidFill>
              <a:uFill>
                <a:solidFill>
                  <a:srgbClr val="ffffff"/>
                </a:solidFill>
              </a:uFill>
              <a:latin typeface="Tahoma"/>
            </a:endParaRPr>
          </a:p>
        </p:txBody>
      </p:sp>
      <p:sp>
        <p:nvSpPr>
          <p:cNvPr id="342"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In a </a:t>
            </a:r>
            <a:r>
              <a:rPr b="0" i="1" lang="en-US" sz="3200" spc="-1" strike="noStrike">
                <a:solidFill>
                  <a:srgbClr val="000000"/>
                </a:solidFill>
                <a:uFill>
                  <a:solidFill>
                    <a:srgbClr val="ffffff"/>
                  </a:solidFill>
                </a:uFill>
                <a:latin typeface="Tahoma"/>
              </a:rPr>
              <a:t>structure chart</a:t>
            </a:r>
            <a:r>
              <a:rPr b="0" lang="en-US" sz="3200" spc="-1" strike="noStrike">
                <a:solidFill>
                  <a:srgbClr val="000000"/>
                </a:solidFill>
                <a:uFill>
                  <a:solidFill>
                    <a:srgbClr val="ffffff"/>
                  </a:solidFill>
                </a:uFill>
                <a:latin typeface="Tahoma"/>
              </a:rPr>
              <a:t> (or </a:t>
            </a:r>
            <a:r>
              <a:rPr b="0" i="1" lang="en-US" sz="3200" spc="-1" strike="noStrike">
                <a:solidFill>
                  <a:srgbClr val="000000"/>
                </a:solidFill>
                <a:uFill>
                  <a:solidFill>
                    <a:srgbClr val="ffffff"/>
                  </a:solidFill>
                </a:uFill>
                <a:latin typeface="Tahoma"/>
              </a:rPr>
              <a:t>module hierarchy</a:t>
            </a:r>
            <a:r>
              <a:rPr b="0" lang="en-US" sz="3200" spc="-1" strike="noStrike">
                <a:solidFill>
                  <a:srgbClr val="000000"/>
                </a:solidFill>
                <a:uFill>
                  <a:solidFill>
                    <a:srgbClr val="ffffff"/>
                  </a:solidFill>
                </a:uFill>
                <a:latin typeface="Tahoma"/>
              </a:rPr>
              <a:t>), each component in the design is a rectangle.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 line connecting two rectangles indicates that the one above uses the one below.</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arrows and annotations show the interfaces between the components.</a:t>
            </a:r>
            <a:endParaRPr b="0" lang="en-US" sz="3200" spc="-1" strike="noStrike">
              <a:solidFill>
                <a:srgbClr val="000000"/>
              </a:solidFill>
              <a:uFill>
                <a:solidFill>
                  <a:srgbClr val="ffffff"/>
                </a:solidFill>
              </a:uFill>
              <a:latin typeface="Tahoma"/>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44" name="TextShape 2"/>
          <p:cNvSpPr txBox="1"/>
          <p:nvPr/>
        </p:nvSpPr>
        <p:spPr>
          <a:xfrm>
            <a:off x="6781680" y="6324480"/>
            <a:ext cx="1904760" cy="456840"/>
          </a:xfrm>
          <a:prstGeom prst="rect">
            <a:avLst/>
          </a:prstGeom>
          <a:noFill/>
          <a:ln>
            <a:noFill/>
          </a:ln>
        </p:spPr>
        <p:txBody>
          <a:bodyPr anchor="b"/>
          <a:p>
            <a:pPr algn="r">
              <a:lnSpc>
                <a:spcPct val="100000"/>
              </a:lnSpc>
            </a:pPr>
            <a:fld id="{E7CA52CA-071C-4002-85F5-5F2DC4FF41FF}"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4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Separation of Concerns</a:t>
            </a:r>
            <a:endParaRPr b="0" lang="en-US" sz="2400" spc="-1" strike="noStrike">
              <a:solidFill>
                <a:srgbClr val="000000"/>
              </a:solidFill>
              <a:uFill>
                <a:solidFill>
                  <a:srgbClr val="ffffff"/>
                </a:solidFill>
              </a:uFill>
              <a:latin typeface="Tahoma"/>
            </a:endParaRPr>
          </a:p>
        </p:txBody>
      </p:sp>
      <p:pic>
        <p:nvPicPr>
          <p:cNvPr id="346" name="Picture 1" descr=""/>
          <p:cNvPicPr/>
          <p:nvPr/>
        </p:nvPicPr>
        <p:blipFill>
          <a:blip r:embed="rId1"/>
          <a:stretch/>
        </p:blipFill>
        <p:spPr>
          <a:xfrm>
            <a:off x="304920" y="2514600"/>
            <a:ext cx="8534160" cy="331740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48" name="TextShape 2"/>
          <p:cNvSpPr txBox="1"/>
          <p:nvPr/>
        </p:nvSpPr>
        <p:spPr>
          <a:xfrm>
            <a:off x="6781680" y="6324480"/>
            <a:ext cx="1904760" cy="456840"/>
          </a:xfrm>
          <a:prstGeom prst="rect">
            <a:avLst/>
          </a:prstGeom>
          <a:noFill/>
          <a:ln>
            <a:noFill/>
          </a:ln>
        </p:spPr>
        <p:txBody>
          <a:bodyPr anchor="b"/>
          <a:p>
            <a:pPr algn="r">
              <a:lnSpc>
                <a:spcPct val="100000"/>
              </a:lnSpc>
            </a:pPr>
            <a:fld id="{AD215557-301F-4EDD-94A8-D7007F5EB6BF}"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4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Separation of Concerns</a:t>
            </a:r>
            <a:endParaRPr b="0" lang="en-US" sz="2400" spc="-1" strike="noStrike">
              <a:solidFill>
                <a:srgbClr val="000000"/>
              </a:solidFill>
              <a:uFill>
                <a:solidFill>
                  <a:srgbClr val="ffffff"/>
                </a:solidFill>
              </a:uFill>
              <a:latin typeface="Tahoma"/>
            </a:endParaRPr>
          </a:p>
        </p:txBody>
      </p:sp>
      <p:sp>
        <p:nvSpPr>
          <p:cNvPr id="350"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000" spc="-1" strike="noStrike">
                <a:solidFill>
                  <a:srgbClr val="000000"/>
                </a:solidFill>
                <a:uFill>
                  <a:solidFill>
                    <a:srgbClr val="ffffff"/>
                  </a:solidFill>
                </a:uFill>
                <a:latin typeface="Tahoma"/>
              </a:rPr>
              <a:t>At each level of design, the interface tells us which details of the lower level are important.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000" spc="-1" strike="noStrike">
                <a:solidFill>
                  <a:srgbClr val="000000"/>
                </a:solidFill>
                <a:uFill>
                  <a:solidFill>
                    <a:srgbClr val="ffffff"/>
                  </a:solidFill>
                </a:uFill>
                <a:latin typeface="Tahoma"/>
              </a:rPr>
              <a:t>The general process of determining the important characteristics of something and ignoring other details is called </a:t>
            </a:r>
            <a:r>
              <a:rPr b="0" i="1" lang="en-US" sz="3000" spc="-1" strike="noStrike">
                <a:solidFill>
                  <a:srgbClr val="000000"/>
                </a:solidFill>
                <a:uFill>
                  <a:solidFill>
                    <a:srgbClr val="ffffff"/>
                  </a:solidFill>
                </a:uFill>
                <a:latin typeface="Tahoma"/>
              </a:rPr>
              <a:t>abstraction</a:t>
            </a:r>
            <a:r>
              <a:rPr b="0" lang="en-US" sz="30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000" spc="-1" strike="noStrike">
                <a:solidFill>
                  <a:srgbClr val="000000"/>
                </a:solidFill>
                <a:uFill>
                  <a:solidFill>
                    <a:srgbClr val="ffffff"/>
                  </a:solidFill>
                </a:uFill>
                <a:latin typeface="Tahoma"/>
              </a:rPr>
              <a:t>The top-down design process is a systematic method for discovering useful abstractions.</a:t>
            </a:r>
            <a:endParaRPr b="0" lang="en-US" sz="3200" spc="-1" strike="noStrike">
              <a:solidFill>
                <a:srgbClr val="000000"/>
              </a:solidFill>
              <a:uFill>
                <a:solidFill>
                  <a:srgbClr val="ffffff"/>
                </a:solidFill>
              </a:uFill>
              <a:latin typeface="Tahoma"/>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52" name="TextShape 2"/>
          <p:cNvSpPr txBox="1"/>
          <p:nvPr/>
        </p:nvSpPr>
        <p:spPr>
          <a:xfrm>
            <a:off x="6781680" y="6324480"/>
            <a:ext cx="1904760" cy="456840"/>
          </a:xfrm>
          <a:prstGeom prst="rect">
            <a:avLst/>
          </a:prstGeom>
          <a:noFill/>
          <a:ln>
            <a:noFill/>
          </a:ln>
        </p:spPr>
        <p:txBody>
          <a:bodyPr anchor="b"/>
          <a:p>
            <a:pPr algn="r">
              <a:lnSpc>
                <a:spcPct val="100000"/>
              </a:lnSpc>
            </a:pPr>
            <a:fld id="{2EE23F76-1BB1-4F34-AFFC-1DDD544B309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5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Second-Level Design</a:t>
            </a:r>
            <a:endParaRPr b="0" lang="en-US" sz="2400" spc="-1" strike="noStrike">
              <a:solidFill>
                <a:srgbClr val="000000"/>
              </a:solidFill>
              <a:uFill>
                <a:solidFill>
                  <a:srgbClr val="ffffff"/>
                </a:solidFill>
              </a:uFill>
              <a:latin typeface="Tahoma"/>
            </a:endParaRPr>
          </a:p>
        </p:txBody>
      </p:sp>
      <p:sp>
        <p:nvSpPr>
          <p:cNvPr id="354"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next step is to repeat the process for each of the modules defined in the previous step!</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a:t>
            </a:r>
            <a:r>
              <a:rPr b="0" lang="en-US" sz="3200" spc="-1" strike="noStrike">
                <a:solidFill>
                  <a:srgbClr val="000000"/>
                </a:solidFill>
                <a:uFill>
                  <a:solidFill>
                    <a:srgbClr val="ffffff"/>
                  </a:solidFill>
                </a:uFill>
                <a:latin typeface="Courier New"/>
              </a:rPr>
              <a:t>printIntro</a:t>
            </a:r>
            <a:r>
              <a:rPr b="0" lang="en-US" sz="3200" spc="-1" strike="noStrike">
                <a:solidFill>
                  <a:srgbClr val="000000"/>
                </a:solidFill>
                <a:uFill>
                  <a:solidFill>
                    <a:srgbClr val="ffffff"/>
                  </a:solidFill>
                </a:uFill>
                <a:latin typeface="Tahoma"/>
              </a:rPr>
              <a:t> function should print an introduction to the program. The code for this is straightforward.</a:t>
            </a:r>
            <a:endParaRPr b="0" lang="en-US" sz="3200" spc="-1" strike="noStrike">
              <a:solidFill>
                <a:srgbClr val="000000"/>
              </a:solidFill>
              <a:uFill>
                <a:solidFill>
                  <a:srgbClr val="ffffff"/>
                </a:solidFill>
              </a:uFill>
              <a:latin typeface="Tahoma"/>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11" name="TextShape 2"/>
          <p:cNvSpPr txBox="1"/>
          <p:nvPr/>
        </p:nvSpPr>
        <p:spPr>
          <a:xfrm>
            <a:off x="6781680" y="6324480"/>
            <a:ext cx="1904760" cy="456840"/>
          </a:xfrm>
          <a:prstGeom prst="rect">
            <a:avLst/>
          </a:prstGeom>
          <a:noFill/>
          <a:ln>
            <a:noFill/>
          </a:ln>
        </p:spPr>
        <p:txBody>
          <a:bodyPr anchor="b"/>
          <a:p>
            <a:pPr algn="r">
              <a:lnSpc>
                <a:spcPct val="100000"/>
              </a:lnSpc>
            </a:pPr>
            <a:fld id="{06B55259-FAAD-44D3-8593-72754CCF6A5F}"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12"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Simulating Racquetball</a:t>
            </a:r>
            <a:endParaRPr b="0" lang="en-US" sz="2400" spc="-1" strike="noStrike">
              <a:solidFill>
                <a:srgbClr val="000000"/>
              </a:solidFill>
              <a:uFill>
                <a:solidFill>
                  <a:srgbClr val="ffffff"/>
                </a:solidFill>
              </a:uFill>
              <a:latin typeface="Tahoma"/>
            </a:endParaRPr>
          </a:p>
        </p:txBody>
      </p:sp>
      <p:sp>
        <p:nvSpPr>
          <p:cNvPr id="213"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i="1" lang="en-US" sz="3200" spc="-1" strike="noStrike">
                <a:solidFill>
                  <a:srgbClr val="000000"/>
                </a:solidFill>
                <a:uFill>
                  <a:solidFill>
                    <a:srgbClr val="ffffff"/>
                  </a:solidFill>
                </a:uFill>
                <a:latin typeface="Tahoma"/>
              </a:rPr>
              <a:t>Simulation</a:t>
            </a:r>
            <a:r>
              <a:rPr b="0" lang="en-US" sz="3200" spc="-1" strike="noStrike">
                <a:solidFill>
                  <a:srgbClr val="000000"/>
                </a:solidFill>
                <a:uFill>
                  <a:solidFill>
                    <a:srgbClr val="ffffff"/>
                  </a:solidFill>
                </a:uFill>
                <a:latin typeface="Tahoma"/>
              </a:rPr>
              <a:t> can solve real-world problems by modeling real-world processes to provide otherwise unobtainable information.</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Computer simulation is used to predict the weather, design aircraft, create special effects for movies, etc.</a:t>
            </a:r>
            <a:endParaRPr b="0" lang="en-US" sz="3200" spc="-1" strike="noStrike">
              <a:solidFill>
                <a:srgbClr val="000000"/>
              </a:solidFill>
              <a:uFill>
                <a:solidFill>
                  <a:srgbClr val="ffffff"/>
                </a:solidFill>
              </a:uFill>
              <a:latin typeface="Tahom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56" name="TextShape 2"/>
          <p:cNvSpPr txBox="1"/>
          <p:nvPr/>
        </p:nvSpPr>
        <p:spPr>
          <a:xfrm>
            <a:off x="6781680" y="6324480"/>
            <a:ext cx="1904760" cy="456840"/>
          </a:xfrm>
          <a:prstGeom prst="rect">
            <a:avLst/>
          </a:prstGeom>
          <a:noFill/>
          <a:ln>
            <a:noFill/>
          </a:ln>
        </p:spPr>
        <p:txBody>
          <a:bodyPr anchor="b"/>
          <a:p>
            <a:pPr algn="r">
              <a:lnSpc>
                <a:spcPct val="100000"/>
              </a:lnSpc>
            </a:pPr>
            <a:fld id="{2DD026B6-01EA-482E-B575-06E651CF36C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5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Second-Level Design</a:t>
            </a:r>
            <a:endParaRPr b="0" lang="en-US" sz="2400" spc="-1" strike="noStrike">
              <a:solidFill>
                <a:srgbClr val="000000"/>
              </a:solidFill>
              <a:uFill>
                <a:solidFill>
                  <a:srgbClr val="ffffff"/>
                </a:solidFill>
              </a:uFill>
              <a:latin typeface="Tahoma"/>
            </a:endParaRPr>
          </a:p>
        </p:txBody>
      </p:sp>
      <p:sp>
        <p:nvSpPr>
          <p:cNvPr id="358" name="TextShape 4"/>
          <p:cNvSpPr txBox="1"/>
          <p:nvPr/>
        </p:nvSpPr>
        <p:spPr>
          <a:xfrm>
            <a:off x="0" y="2017800"/>
            <a:ext cx="9143640" cy="4114440"/>
          </a:xfrm>
          <a:prstGeom prst="rect">
            <a:avLst/>
          </a:prstGeom>
          <a:noFill/>
          <a:ln>
            <a:noFill/>
          </a:ln>
        </p:spPr>
        <p:txBody>
          <a:bodyPr/>
          <a:p>
            <a:pPr marL="609480" indent="-609120">
              <a:lnSpc>
                <a:spcPct val="90000"/>
              </a:lnSpc>
            </a:pPr>
            <a:r>
              <a:rPr b="0" lang="en-US" sz="1600" spc="-1" strike="noStrike">
                <a:solidFill>
                  <a:srgbClr val="000000"/>
                </a:solidFill>
                <a:uFill>
                  <a:solidFill>
                    <a:srgbClr val="ffffff"/>
                  </a:solidFill>
                </a:uFill>
                <a:latin typeface="Courier New"/>
              </a:rPr>
              <a:t>def printIntro():</a:t>
            </a:r>
            <a:endParaRPr b="0" lang="en-US" sz="3200" spc="-1" strike="noStrike">
              <a:solidFill>
                <a:srgbClr val="000000"/>
              </a:solidFill>
              <a:uFill>
                <a:solidFill>
                  <a:srgbClr val="ffffff"/>
                </a:solidFill>
              </a:uFill>
              <a:latin typeface="Tahoma"/>
            </a:endParaRPr>
          </a:p>
          <a:p>
            <a:pPr marL="609480" indent="-609120">
              <a:lnSpc>
                <a:spcPct val="9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 Prints an introduction to the program</a:t>
            </a:r>
            <a:endParaRPr b="0" lang="en-US" sz="3200" spc="-1" strike="noStrike">
              <a:solidFill>
                <a:srgbClr val="000000"/>
              </a:solidFill>
              <a:uFill>
                <a:solidFill>
                  <a:srgbClr val="ffffff"/>
                </a:solidFill>
              </a:uFill>
              <a:latin typeface="Tahoma"/>
            </a:endParaRPr>
          </a:p>
          <a:p>
            <a:pPr marL="609480" indent="-609120">
              <a:lnSpc>
                <a:spcPct val="9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print("This program simulates a game of racquetball between two")</a:t>
            </a:r>
            <a:endParaRPr b="0" lang="en-US" sz="3200" spc="-1" strike="noStrike">
              <a:solidFill>
                <a:srgbClr val="000000"/>
              </a:solidFill>
              <a:uFill>
                <a:solidFill>
                  <a:srgbClr val="ffffff"/>
                </a:solidFill>
              </a:uFill>
              <a:latin typeface="Tahoma"/>
            </a:endParaRPr>
          </a:p>
          <a:p>
            <a:pPr marL="609480" indent="-609120">
              <a:lnSpc>
                <a:spcPct val="9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print('players called "A" and "B".  The abilities of each player is')</a:t>
            </a:r>
            <a:endParaRPr b="0" lang="en-US" sz="3200" spc="-1" strike="noStrike">
              <a:solidFill>
                <a:srgbClr val="000000"/>
              </a:solidFill>
              <a:uFill>
                <a:solidFill>
                  <a:srgbClr val="ffffff"/>
                </a:solidFill>
              </a:uFill>
              <a:latin typeface="Tahoma"/>
            </a:endParaRPr>
          </a:p>
          <a:p>
            <a:pPr marL="609480" indent="-609120">
              <a:lnSpc>
                <a:spcPct val="9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print("indicated by a probability (a number between 0 and 1) that")</a:t>
            </a:r>
            <a:endParaRPr b="0" lang="en-US" sz="3200" spc="-1" strike="noStrike">
              <a:solidFill>
                <a:srgbClr val="000000"/>
              </a:solidFill>
              <a:uFill>
                <a:solidFill>
                  <a:srgbClr val="ffffff"/>
                </a:solidFill>
              </a:uFill>
              <a:latin typeface="Tahoma"/>
            </a:endParaRPr>
          </a:p>
          <a:p>
            <a:pPr marL="609480" indent="-609120">
              <a:lnSpc>
                <a:spcPct val="9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print("the player wins the point when serving. Player A always")</a:t>
            </a:r>
            <a:endParaRPr b="0" lang="en-US" sz="3200" spc="-1" strike="noStrike">
              <a:solidFill>
                <a:srgbClr val="000000"/>
              </a:solidFill>
              <a:uFill>
                <a:solidFill>
                  <a:srgbClr val="ffffff"/>
                </a:solidFill>
              </a:uFill>
              <a:latin typeface="Tahoma"/>
            </a:endParaRPr>
          </a:p>
          <a:p>
            <a:pPr marL="609480" indent="-609120">
              <a:lnSpc>
                <a:spcPct val="9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print("has the first serve.\n")</a:t>
            </a:r>
            <a:endParaRPr b="0" lang="en-US" sz="3200" spc="-1" strike="noStrike">
              <a:solidFill>
                <a:srgbClr val="000000"/>
              </a:solidFill>
              <a:uFill>
                <a:solidFill>
                  <a:srgbClr val="ffffff"/>
                </a:solidFill>
              </a:uFill>
              <a:latin typeface="Tahoma"/>
            </a:endParaRPr>
          </a:p>
          <a:p>
            <a:pPr marL="609480" indent="-609120">
              <a:lnSpc>
                <a:spcPct val="90000"/>
              </a:lnSpc>
            </a:pPr>
            <a:endParaRPr b="0" lang="en-US" sz="3200" spc="-1" strike="noStrike">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In the second line, since we wanted double quotes around A and B, the string is enclosed in apostrophes.</a:t>
            </a:r>
            <a:endParaRPr b="0" lang="en-US" sz="3200" spc="-1" strike="noStrike">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Since there are no new functions, there are no changes to the structure chart.</a:t>
            </a:r>
            <a:endParaRPr b="0" lang="en-US" sz="3200" spc="-1" strike="noStrike">
              <a:solidFill>
                <a:srgbClr val="000000"/>
              </a:solidFill>
              <a:uFill>
                <a:solidFill>
                  <a:srgbClr val="ffffff"/>
                </a:solidFill>
              </a:uFill>
              <a:latin typeface="Tahoma"/>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60" name="TextShape 2"/>
          <p:cNvSpPr txBox="1"/>
          <p:nvPr/>
        </p:nvSpPr>
        <p:spPr>
          <a:xfrm>
            <a:off x="6781680" y="6324480"/>
            <a:ext cx="1904760" cy="456840"/>
          </a:xfrm>
          <a:prstGeom prst="rect">
            <a:avLst/>
          </a:prstGeom>
          <a:noFill/>
          <a:ln>
            <a:noFill/>
          </a:ln>
        </p:spPr>
        <p:txBody>
          <a:bodyPr anchor="b"/>
          <a:p>
            <a:pPr algn="r">
              <a:lnSpc>
                <a:spcPct val="100000"/>
              </a:lnSpc>
            </a:pPr>
            <a:fld id="{4BA32AF3-25E7-46A3-9A2F-2FBF1ED04E10}"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6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Second-Level Design</a:t>
            </a:r>
            <a:endParaRPr b="0" lang="en-US" sz="2400" spc="-1" strike="noStrike">
              <a:solidFill>
                <a:srgbClr val="000000"/>
              </a:solidFill>
              <a:uFill>
                <a:solidFill>
                  <a:srgbClr val="ffffff"/>
                </a:solidFill>
              </a:uFill>
              <a:latin typeface="Tahoma"/>
            </a:endParaRPr>
          </a:p>
        </p:txBody>
      </p:sp>
      <p:sp>
        <p:nvSpPr>
          <p:cNvPr id="362" name="TextShape 4"/>
          <p:cNvSpPr txBox="1"/>
          <p:nvPr/>
        </p:nvSpPr>
        <p:spPr>
          <a:xfrm>
            <a:off x="609480" y="2017800"/>
            <a:ext cx="834516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In </a:t>
            </a:r>
            <a:r>
              <a:rPr b="0" lang="en-US" sz="3200" spc="-1" strike="noStrike">
                <a:solidFill>
                  <a:srgbClr val="000000"/>
                </a:solidFill>
                <a:uFill>
                  <a:solidFill>
                    <a:srgbClr val="ffffff"/>
                  </a:solidFill>
                </a:uFill>
                <a:latin typeface="Courier New"/>
              </a:rPr>
              <a:t>getInputs</a:t>
            </a:r>
            <a:r>
              <a:rPr b="0" lang="en-US" sz="3200" spc="-1" strike="noStrike">
                <a:solidFill>
                  <a:srgbClr val="000000"/>
                </a:solidFill>
                <a:uFill>
                  <a:solidFill>
                    <a:srgbClr val="ffffff"/>
                  </a:solidFill>
                </a:uFill>
                <a:latin typeface="Tahoma"/>
              </a:rPr>
              <a:t>, we prompt for and get three values, which are returned to the main program.</a:t>
            </a:r>
            <a:endParaRPr b="0" lang="en-US" sz="3200" spc="-1" strike="noStrike">
              <a:solidFill>
                <a:srgbClr val="000000"/>
              </a:solidFill>
              <a:uFill>
                <a:solidFill>
                  <a:srgbClr val="ffffff"/>
                </a:solidFill>
              </a:uFill>
              <a:latin typeface="Tahoma"/>
            </a:endParaRPr>
          </a:p>
          <a:p>
            <a:pPr marL="343080" indent="-342720">
              <a:lnSpc>
                <a:spcPct val="100000"/>
              </a:lnSpc>
            </a:pPr>
            <a:endParaRPr b="0" lang="en-US" sz="3200" spc="-1" strike="noStrike">
              <a:solidFill>
                <a:srgbClr val="000000"/>
              </a:solidFill>
              <a:uFill>
                <a:solidFill>
                  <a:srgbClr val="ffffff"/>
                </a:solidFill>
              </a:uFill>
              <a:latin typeface="Tahoma"/>
            </a:endParaRPr>
          </a:p>
          <a:p>
            <a:pPr marL="343080" indent="-342720">
              <a:lnSpc>
                <a:spcPct val="100000"/>
              </a:lnSpc>
            </a:pPr>
            <a:r>
              <a:rPr b="0" lang="en-US" sz="1600" spc="-1" strike="noStrike">
                <a:solidFill>
                  <a:srgbClr val="000000"/>
                </a:solidFill>
                <a:uFill>
                  <a:solidFill>
                    <a:srgbClr val="ffffff"/>
                  </a:solidFill>
                </a:uFill>
                <a:latin typeface="Courier New"/>
              </a:rPr>
              <a:t>def getInputs():</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 RETURNS probA, probB, number of games to simulate</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a = float(input("What is the prob. player A wins a serve? "))</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b = float(input("What is the prob. player B wins a serve? "))</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n = float(input("How many games to simulate? "))</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600" spc="-1" strike="noStrike">
                <a:solidFill>
                  <a:srgbClr val="000000"/>
                </a:solidFill>
                <a:uFill>
                  <a:solidFill>
                    <a:srgbClr val="ffffff"/>
                  </a:solidFill>
                </a:uFill>
                <a:latin typeface="Courier New"/>
              </a:rPr>
              <a:t>    </a:t>
            </a:r>
            <a:r>
              <a:rPr b="0" lang="en-US" sz="1600" spc="-1" strike="noStrike">
                <a:solidFill>
                  <a:srgbClr val="000000"/>
                </a:solidFill>
                <a:uFill>
                  <a:solidFill>
                    <a:srgbClr val="ffffff"/>
                  </a:solidFill>
                </a:uFill>
                <a:latin typeface="Courier New"/>
              </a:rPr>
              <a:t>return a, b, n</a:t>
            </a:r>
            <a:endParaRPr b="0" lang="en-US" sz="3200" spc="-1" strike="noStrike">
              <a:solidFill>
                <a:srgbClr val="000000"/>
              </a:solidFill>
              <a:uFill>
                <a:solidFill>
                  <a:srgbClr val="ffffff"/>
                </a:solidFill>
              </a:uFill>
              <a:latin typeface="Tahoma"/>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64" name="TextShape 2"/>
          <p:cNvSpPr txBox="1"/>
          <p:nvPr/>
        </p:nvSpPr>
        <p:spPr>
          <a:xfrm>
            <a:off x="6781680" y="6324480"/>
            <a:ext cx="1904760" cy="456840"/>
          </a:xfrm>
          <a:prstGeom prst="rect">
            <a:avLst/>
          </a:prstGeom>
          <a:noFill/>
          <a:ln>
            <a:noFill/>
          </a:ln>
        </p:spPr>
        <p:txBody>
          <a:bodyPr anchor="b"/>
          <a:p>
            <a:pPr algn="r">
              <a:lnSpc>
                <a:spcPct val="100000"/>
              </a:lnSpc>
            </a:pPr>
            <a:fld id="{27406095-EB5C-4944-95AA-FEB13DB94906}"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6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sp>
        <p:nvSpPr>
          <p:cNvPr id="366"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This function simulates </a:t>
            </a:r>
            <a:r>
              <a:rPr b="0" i="1" lang="en-US" sz="3200" spc="-1" strike="noStrike">
                <a:solidFill>
                  <a:srgbClr val="000000"/>
                </a:solidFill>
                <a:uFill>
                  <a:solidFill>
                    <a:srgbClr val="ffffff"/>
                  </a:solidFill>
                </a:uFill>
                <a:latin typeface="Tahoma"/>
              </a:rPr>
              <a:t>n</a:t>
            </a:r>
            <a:r>
              <a:rPr b="0" lang="en-US" sz="3200" spc="-1" strike="noStrike">
                <a:solidFill>
                  <a:srgbClr val="000000"/>
                </a:solidFill>
                <a:uFill>
                  <a:solidFill>
                    <a:srgbClr val="ffffff"/>
                  </a:solidFill>
                </a:uFill>
                <a:latin typeface="Tahoma"/>
              </a:rPr>
              <a:t> games and keeps track of how many wins there are for each player.</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Simulate </a:t>
            </a:r>
            <a:r>
              <a:rPr b="0" i="1" lang="en-US" sz="3200" spc="-1" strike="noStrike">
                <a:solidFill>
                  <a:srgbClr val="000000"/>
                </a:solidFill>
                <a:uFill>
                  <a:solidFill>
                    <a:srgbClr val="ffffff"/>
                  </a:solidFill>
                </a:uFill>
                <a:latin typeface="Tahoma"/>
              </a:rPr>
              <a:t>n</a:t>
            </a:r>
            <a:r>
              <a:rPr b="0" lang="en-US" sz="3200" spc="-1" strike="noStrike">
                <a:solidFill>
                  <a:srgbClr val="000000"/>
                </a:solidFill>
                <a:uFill>
                  <a:solidFill>
                    <a:srgbClr val="ffffff"/>
                  </a:solidFill>
                </a:uFill>
                <a:latin typeface="Tahoma"/>
              </a:rPr>
              <a:t> games</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 sounds like a counted loop, and tracking wins sounds like a good job for accumulator variables.</a:t>
            </a:r>
            <a:endParaRPr b="0" lang="en-US" sz="3200" spc="-1" strike="noStrike">
              <a:solidFill>
                <a:srgbClr val="000000"/>
              </a:solidFill>
              <a:uFill>
                <a:solidFill>
                  <a:srgbClr val="ffffff"/>
                </a:solidFill>
              </a:uFill>
              <a:latin typeface="Tahoma"/>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68" name="TextShape 2"/>
          <p:cNvSpPr txBox="1"/>
          <p:nvPr/>
        </p:nvSpPr>
        <p:spPr>
          <a:xfrm>
            <a:off x="6781680" y="6324480"/>
            <a:ext cx="1904760" cy="456840"/>
          </a:xfrm>
          <a:prstGeom prst="rect">
            <a:avLst/>
          </a:prstGeom>
          <a:noFill/>
          <a:ln>
            <a:noFill/>
          </a:ln>
        </p:spPr>
        <p:txBody>
          <a:bodyPr anchor="b"/>
          <a:p>
            <a:pPr algn="r">
              <a:lnSpc>
                <a:spcPct val="100000"/>
              </a:lnSpc>
            </a:pPr>
            <a:fld id="{B7AAAA1E-5F9D-4693-84A1-99D162694FE1}"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6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sp>
        <p:nvSpPr>
          <p:cNvPr id="370" name="TextShape 4"/>
          <p:cNvSpPr txBox="1"/>
          <p:nvPr/>
        </p:nvSpPr>
        <p:spPr>
          <a:xfrm>
            <a:off x="1182600" y="2017800"/>
            <a:ext cx="7772040" cy="4114440"/>
          </a:xfrm>
          <a:prstGeom prst="rect">
            <a:avLst/>
          </a:prstGeom>
          <a:noFill/>
          <a:ln>
            <a:noFill/>
          </a:ln>
        </p:spPr>
        <p:txBody>
          <a:bodyPr/>
          <a:p>
            <a:pPr>
              <a:lnSpc>
                <a:spcPct val="100000"/>
              </a:lnSpc>
            </a:pPr>
            <a:r>
              <a:rPr b="0" lang="en-US" sz="2800" spc="-1" strike="noStrike">
                <a:solidFill>
                  <a:srgbClr val="000000"/>
                </a:solidFill>
                <a:uFill>
                  <a:solidFill>
                    <a:srgbClr val="ffffff"/>
                  </a:solidFill>
                </a:uFill>
                <a:latin typeface="Courier New"/>
              </a:rPr>
              <a:t>initialize winsA and winsB to 0</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loop n times</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   simulate a game</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   if playerA wins</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      add one to winsA</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   else</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      add one to winsB</a:t>
            </a:r>
            <a:endParaRPr b="0" lang="en-US" sz="3200" spc="-1" strike="noStrike">
              <a:solidFill>
                <a:srgbClr val="000000"/>
              </a:solidFill>
              <a:uFill>
                <a:solidFill>
                  <a:srgbClr val="ffffff"/>
                </a:solidFill>
              </a:uFill>
              <a:latin typeface="Tahoma"/>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72" name="TextShape 2"/>
          <p:cNvSpPr txBox="1"/>
          <p:nvPr/>
        </p:nvSpPr>
        <p:spPr>
          <a:xfrm>
            <a:off x="6781680" y="6324480"/>
            <a:ext cx="1904760" cy="456840"/>
          </a:xfrm>
          <a:prstGeom prst="rect">
            <a:avLst/>
          </a:prstGeom>
          <a:noFill/>
          <a:ln>
            <a:noFill/>
          </a:ln>
        </p:spPr>
        <p:txBody>
          <a:bodyPr anchor="b"/>
          <a:p>
            <a:pPr algn="r">
              <a:lnSpc>
                <a:spcPct val="100000"/>
              </a:lnSpc>
            </a:pPr>
            <a:fld id="{70A39483-F64E-437E-9D8F-713EADA80C8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7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sp>
        <p:nvSpPr>
          <p:cNvPr id="374" name="TextShape 4"/>
          <p:cNvSpPr txBox="1"/>
          <p:nvPr/>
        </p:nvSpPr>
        <p:spPr>
          <a:xfrm>
            <a:off x="0" y="2017800"/>
            <a:ext cx="906732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We already have the function signature:</a:t>
            </a:r>
            <a:r>
              <a:rPr b="0" lang="en-US" sz="3200" spc="-1" strike="noStrike">
                <a:solidFill>
                  <a:srgbClr val="000000"/>
                </a:solidFill>
                <a:uFill>
                  <a:solidFill>
                    <a:srgbClr val="ffffff"/>
                  </a:solidFill>
                </a:uFill>
                <a:latin typeface="Tahoma"/>
              </a:rPr>
              <a:t>
</a:t>
            </a:r>
            <a:r>
              <a:rPr b="0" lang="en-US" sz="1800" spc="-1" strike="noStrike">
                <a:solidFill>
                  <a:srgbClr val="000000"/>
                </a:solidFill>
                <a:uFill>
                  <a:solidFill>
                    <a:srgbClr val="ffffff"/>
                  </a:solidFill>
                </a:uFill>
                <a:latin typeface="Courier New"/>
              </a:rPr>
              <a:t>def simNGames(n, probA, probB):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Simulates n games of racquetball between players A and 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RETURNS number of wins for A, number of wins for B</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With this information, it’s easy to get started!</a:t>
            </a:r>
            <a:r>
              <a:rPr b="0" lang="en-US" sz="3200" spc="-1" strike="noStrike">
                <a:solidFill>
                  <a:srgbClr val="000000"/>
                </a:solidFill>
                <a:uFill>
                  <a:solidFill>
                    <a:srgbClr val="ffffff"/>
                  </a:solidFill>
                </a:uFill>
                <a:latin typeface="Tahoma"/>
              </a:rPr>
              <a:t>
</a:t>
            </a:r>
            <a:r>
              <a:rPr b="0" lang="en-US" sz="1800" spc="-1" strike="noStrike">
                <a:solidFill>
                  <a:srgbClr val="000000"/>
                </a:solidFill>
                <a:uFill>
                  <a:solidFill>
                    <a:srgbClr val="ffffff"/>
                  </a:solidFill>
                </a:uFill>
                <a:latin typeface="Courier New"/>
              </a:rPr>
              <a:t>def simNGames(n, probA, probB):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Simulates n games of racquetball between players A and 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RETURNS number of wins for A, number of wins for 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winsA =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winsB =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for i in range(n):</a:t>
            </a:r>
            <a:endParaRPr b="0" lang="en-US" sz="3200" spc="-1" strike="noStrike">
              <a:solidFill>
                <a:srgbClr val="000000"/>
              </a:solidFill>
              <a:uFill>
                <a:solidFill>
                  <a:srgbClr val="ffffff"/>
                </a:solidFill>
              </a:uFill>
              <a:latin typeface="Tahoma"/>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76" name="TextShape 2"/>
          <p:cNvSpPr txBox="1"/>
          <p:nvPr/>
        </p:nvSpPr>
        <p:spPr>
          <a:xfrm>
            <a:off x="6781680" y="6324480"/>
            <a:ext cx="1904760" cy="456840"/>
          </a:xfrm>
          <a:prstGeom prst="rect">
            <a:avLst/>
          </a:prstGeom>
          <a:noFill/>
          <a:ln>
            <a:noFill/>
          </a:ln>
        </p:spPr>
        <p:txBody>
          <a:bodyPr anchor="b"/>
          <a:p>
            <a:pPr algn="r">
              <a:lnSpc>
                <a:spcPct val="100000"/>
              </a:lnSpc>
            </a:pPr>
            <a:fld id="{424AFE2D-1309-4EC5-887D-07F23075E374}"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7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sp>
        <p:nvSpPr>
          <p:cNvPr id="37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next thing we need to do is simulate a game of racquetball. We</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re not sure how to do that, so let</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s put it off until later!</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Let</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s assume there</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s a function called </a:t>
            </a:r>
            <a:r>
              <a:rPr b="0" lang="en-US" sz="2800" spc="-1" strike="noStrike">
                <a:solidFill>
                  <a:srgbClr val="000000"/>
                </a:solidFill>
                <a:uFill>
                  <a:solidFill>
                    <a:srgbClr val="ffffff"/>
                  </a:solidFill>
                </a:uFill>
                <a:latin typeface="Courier New"/>
              </a:rPr>
              <a:t>simOneGame</a:t>
            </a:r>
            <a:r>
              <a:rPr b="0" lang="en-US" sz="2800" spc="-1" strike="noStrike">
                <a:solidFill>
                  <a:srgbClr val="000000"/>
                </a:solidFill>
                <a:uFill>
                  <a:solidFill>
                    <a:srgbClr val="ffffff"/>
                  </a:solidFill>
                </a:uFill>
                <a:latin typeface="Tahoma"/>
              </a:rPr>
              <a:t> that can do it.</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inputs to </a:t>
            </a:r>
            <a:r>
              <a:rPr b="0" lang="en-US" sz="2800" spc="-1" strike="noStrike">
                <a:solidFill>
                  <a:srgbClr val="000000"/>
                </a:solidFill>
                <a:uFill>
                  <a:solidFill>
                    <a:srgbClr val="ffffff"/>
                  </a:solidFill>
                </a:uFill>
                <a:latin typeface="Courier New"/>
              </a:rPr>
              <a:t>simOneGame</a:t>
            </a:r>
            <a:r>
              <a:rPr b="0" lang="en-US" sz="2800" spc="-1" strike="noStrike">
                <a:solidFill>
                  <a:srgbClr val="000000"/>
                </a:solidFill>
                <a:uFill>
                  <a:solidFill>
                    <a:srgbClr val="ffffff"/>
                  </a:solidFill>
                </a:uFill>
                <a:latin typeface="Tahoma"/>
              </a:rPr>
              <a:t> are easy – the probabilities for each player. But what is the output?</a:t>
            </a:r>
            <a:endParaRPr b="0" lang="en-US" sz="3200" spc="-1" strike="noStrike">
              <a:solidFill>
                <a:srgbClr val="000000"/>
              </a:solidFill>
              <a:uFill>
                <a:solidFill>
                  <a:srgbClr val="ffffff"/>
                </a:solidFill>
              </a:uFill>
              <a:latin typeface="Tahoma"/>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80" name="TextShape 2"/>
          <p:cNvSpPr txBox="1"/>
          <p:nvPr/>
        </p:nvSpPr>
        <p:spPr>
          <a:xfrm>
            <a:off x="6781680" y="6324480"/>
            <a:ext cx="1904760" cy="456840"/>
          </a:xfrm>
          <a:prstGeom prst="rect">
            <a:avLst/>
          </a:prstGeom>
          <a:noFill/>
          <a:ln>
            <a:noFill/>
          </a:ln>
        </p:spPr>
        <p:txBody>
          <a:bodyPr anchor="b"/>
          <a:p>
            <a:pPr algn="r">
              <a:lnSpc>
                <a:spcPct val="100000"/>
              </a:lnSpc>
            </a:pPr>
            <a:fld id="{69B0A56B-B9F8-4046-A3C5-C7E0C82E752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8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sp>
        <p:nvSpPr>
          <p:cNvPr id="382"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We need to know who won the game. How can we get this information?</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easiest way is to pass back the final score.</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player with the higher score wins and gets their accumulator incremented by one.</a:t>
            </a:r>
            <a:endParaRPr b="0" lang="en-US" sz="3200" spc="-1" strike="noStrike">
              <a:solidFill>
                <a:srgbClr val="000000"/>
              </a:solidFill>
              <a:uFill>
                <a:solidFill>
                  <a:srgbClr val="ffffff"/>
                </a:solidFill>
              </a:uFill>
              <a:latin typeface="Tahoma"/>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84" name="TextShape 2"/>
          <p:cNvSpPr txBox="1"/>
          <p:nvPr/>
        </p:nvSpPr>
        <p:spPr>
          <a:xfrm>
            <a:off x="6781680" y="6324480"/>
            <a:ext cx="1904760" cy="456840"/>
          </a:xfrm>
          <a:prstGeom prst="rect">
            <a:avLst/>
          </a:prstGeom>
          <a:noFill/>
          <a:ln>
            <a:noFill/>
          </a:ln>
        </p:spPr>
        <p:txBody>
          <a:bodyPr anchor="b"/>
          <a:p>
            <a:pPr algn="r">
              <a:lnSpc>
                <a:spcPct val="100000"/>
              </a:lnSpc>
            </a:pPr>
            <a:fld id="{A2E11909-A6F3-4A0B-8FBD-2D120F1A9AD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8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sp>
        <p:nvSpPr>
          <p:cNvPr id="386" name="TextShape 4"/>
          <p:cNvSpPr txBox="1"/>
          <p:nvPr/>
        </p:nvSpPr>
        <p:spPr>
          <a:xfrm>
            <a:off x="380880" y="2017800"/>
            <a:ext cx="8762760" cy="4114440"/>
          </a:xfrm>
          <a:prstGeom prst="rect">
            <a:avLst/>
          </a:prstGeom>
          <a:noFill/>
          <a:ln>
            <a:noFill/>
          </a:ln>
        </p:spPr>
        <p:txBody>
          <a:bodyPr/>
          <a:p>
            <a:pPr marL="343080" indent="-342720">
              <a:lnSpc>
                <a:spcPct val="100000"/>
              </a:lnSpc>
            </a:pPr>
            <a:r>
              <a:rPr b="0" lang="en-US" sz="1800" spc="-1" strike="noStrike">
                <a:solidFill>
                  <a:srgbClr val="000000"/>
                </a:solidFill>
                <a:uFill>
                  <a:solidFill>
                    <a:srgbClr val="ffffff"/>
                  </a:solidFill>
                </a:uFill>
                <a:latin typeface="Courier New"/>
              </a:rPr>
              <a:t>def simNGames(n, probA, probB):</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Simulates n games of racquetball between players A and B</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RETURNS number of wins for A, number of wins for B</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winsA = winsB = 0</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for i in range(n):</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scoreA, scoreB = simOneGame(probA, probB)</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if scoreA &gt; scoreB:</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winsA = winsA + 1</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winsB = winsB + 1</a:t>
            </a:r>
            <a:endParaRPr b="0" lang="en-US" sz="3200" spc="-1" strike="noStrike">
              <a:solidFill>
                <a:srgbClr val="000000"/>
              </a:solidFill>
              <a:uFill>
                <a:solidFill>
                  <a:srgbClr val="ffffff"/>
                </a:solidFill>
              </a:uFill>
              <a:latin typeface="Tahoma"/>
            </a:endParaRPr>
          </a:p>
          <a:p>
            <a:pPr marL="343080" indent="-342720">
              <a:lnSpc>
                <a:spcPct val="100000"/>
              </a:lnSpc>
            </a:pP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return winsA, winsB</a:t>
            </a:r>
            <a:endParaRPr b="0" lang="en-US" sz="3200" spc="-1" strike="noStrike">
              <a:solidFill>
                <a:srgbClr val="000000"/>
              </a:solidFill>
              <a:uFill>
                <a:solidFill>
                  <a:srgbClr val="ffffff"/>
                </a:solidFill>
              </a:uFill>
              <a:latin typeface="Tahoma"/>
            </a:endParaRPr>
          </a:p>
          <a:p>
            <a:pPr marL="343080" indent="-342720">
              <a:lnSpc>
                <a:spcPct val="100000"/>
              </a:lnSpc>
            </a:pPr>
            <a:endParaRPr b="0" lang="en-US" sz="3200" spc="-1" strike="noStrike">
              <a:solidFill>
                <a:srgbClr val="000000"/>
              </a:solidFill>
              <a:uFill>
                <a:solidFill>
                  <a:srgbClr val="ffffff"/>
                </a:solidFill>
              </a:uFill>
              <a:latin typeface="Tahoma"/>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88" name="TextShape 2"/>
          <p:cNvSpPr txBox="1"/>
          <p:nvPr/>
        </p:nvSpPr>
        <p:spPr>
          <a:xfrm>
            <a:off x="6781680" y="6324480"/>
            <a:ext cx="1904760" cy="456840"/>
          </a:xfrm>
          <a:prstGeom prst="rect">
            <a:avLst/>
          </a:prstGeom>
          <a:noFill/>
          <a:ln>
            <a:noFill/>
          </a:ln>
        </p:spPr>
        <p:txBody>
          <a:bodyPr anchor="b"/>
          <a:p>
            <a:pPr algn="r">
              <a:lnSpc>
                <a:spcPct val="100000"/>
              </a:lnSpc>
            </a:pPr>
            <a:fld id="{B1E4E3BB-49BA-4D5D-8BDE-BF45A091AD7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8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Designing simNGames</a:t>
            </a:r>
            <a:endParaRPr b="0" lang="en-US" sz="2400" spc="-1" strike="noStrike">
              <a:solidFill>
                <a:srgbClr val="000000"/>
              </a:solidFill>
              <a:uFill>
                <a:solidFill>
                  <a:srgbClr val="ffffff"/>
                </a:solidFill>
              </a:uFill>
              <a:latin typeface="Tahoma"/>
            </a:endParaRPr>
          </a:p>
        </p:txBody>
      </p:sp>
      <p:pic>
        <p:nvPicPr>
          <p:cNvPr id="390" name="Picture 1" descr=""/>
          <p:cNvPicPr/>
          <p:nvPr/>
        </p:nvPicPr>
        <p:blipFill>
          <a:blip r:embed="rId1"/>
          <a:stretch/>
        </p:blipFill>
        <p:spPr>
          <a:xfrm>
            <a:off x="1150920" y="2043720"/>
            <a:ext cx="6888240" cy="4263120"/>
          </a:xfrm>
          <a:prstGeom prst="rect">
            <a:avLst/>
          </a:prstGeom>
          <a:ln>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92" name="TextShape 2"/>
          <p:cNvSpPr txBox="1"/>
          <p:nvPr/>
        </p:nvSpPr>
        <p:spPr>
          <a:xfrm>
            <a:off x="6781680" y="6324480"/>
            <a:ext cx="1904760" cy="456840"/>
          </a:xfrm>
          <a:prstGeom prst="rect">
            <a:avLst/>
          </a:prstGeom>
          <a:noFill/>
          <a:ln>
            <a:noFill/>
          </a:ln>
        </p:spPr>
        <p:txBody>
          <a:bodyPr anchor="b"/>
          <a:p>
            <a:pPr algn="r">
              <a:lnSpc>
                <a:spcPct val="100000"/>
              </a:lnSpc>
            </a:pPr>
            <a:fld id="{6870E484-7085-429D-95E3-8ED277FFB62D}"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9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394"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next function we need to write is </a:t>
            </a:r>
            <a:r>
              <a:rPr b="0" lang="en-US" sz="3200" spc="-1" strike="noStrike">
                <a:solidFill>
                  <a:srgbClr val="000000"/>
                </a:solidFill>
                <a:uFill>
                  <a:solidFill>
                    <a:srgbClr val="ffffff"/>
                  </a:solidFill>
                </a:uFill>
                <a:latin typeface="Courier New"/>
              </a:rPr>
              <a:t>simOneGame</a:t>
            </a:r>
            <a:r>
              <a:rPr b="0" lang="en-US" sz="3200" spc="-1" strike="noStrike">
                <a:solidFill>
                  <a:srgbClr val="000000"/>
                </a:solidFill>
                <a:uFill>
                  <a:solidFill>
                    <a:srgbClr val="ffffff"/>
                  </a:solidFill>
                </a:uFill>
                <a:latin typeface="Tahoma"/>
              </a:rPr>
              <a:t>, where the logic of the racquetball rules lies.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Players keep doing rallies until the game is over, which implies the use of an indefinite loop, since we don’t know ahead of time how many rallies there will be before the game is over.</a:t>
            </a:r>
            <a:endParaRPr b="0" lang="en-US" sz="3200" spc="-1" strike="noStrike">
              <a:solidFill>
                <a:srgbClr val="000000"/>
              </a:solidFill>
              <a:uFill>
                <a:solidFill>
                  <a:srgbClr val="ffffff"/>
                </a:solidFill>
              </a:uFill>
              <a:latin typeface="Tahoma"/>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15" name="TextShape 2"/>
          <p:cNvSpPr txBox="1"/>
          <p:nvPr/>
        </p:nvSpPr>
        <p:spPr>
          <a:xfrm>
            <a:off x="6781680" y="6324480"/>
            <a:ext cx="1904760" cy="456840"/>
          </a:xfrm>
          <a:prstGeom prst="rect">
            <a:avLst/>
          </a:prstGeom>
          <a:noFill/>
          <a:ln>
            <a:noFill/>
          </a:ln>
        </p:spPr>
        <p:txBody>
          <a:bodyPr anchor="b"/>
          <a:p>
            <a:pPr algn="r">
              <a:lnSpc>
                <a:spcPct val="100000"/>
              </a:lnSpc>
            </a:pPr>
            <a:fld id="{13B6CF35-EA03-4839-A5A6-D85940C68391}"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16"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 Simulation Problem</a:t>
            </a:r>
            <a:endParaRPr b="0" lang="en-US" sz="2400" spc="-1" strike="noStrike">
              <a:solidFill>
                <a:srgbClr val="000000"/>
              </a:solidFill>
              <a:uFill>
                <a:solidFill>
                  <a:srgbClr val="ffffff"/>
                </a:solidFill>
              </a:uFill>
              <a:latin typeface="Tahoma"/>
            </a:endParaRPr>
          </a:p>
        </p:txBody>
      </p:sp>
      <p:sp>
        <p:nvSpPr>
          <p:cNvPr id="217"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Denny Dibblebit often plays racquetball with players who are slightly better than he is.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Denny usually loses his matches!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Shouldn</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t players who are </a:t>
            </a:r>
            <a:r>
              <a:rPr b="0" i="1" lang="en-US" sz="2800" spc="-1" strike="noStrike">
                <a:solidFill>
                  <a:srgbClr val="000000"/>
                </a:solidFill>
                <a:uFill>
                  <a:solidFill>
                    <a:srgbClr val="ffffff"/>
                  </a:solidFill>
                </a:uFill>
                <a:latin typeface="Tahoma"/>
              </a:rPr>
              <a:t>a little</a:t>
            </a:r>
            <a:r>
              <a:rPr b="0" lang="en-US" sz="2800" spc="-1" strike="noStrike">
                <a:solidFill>
                  <a:srgbClr val="000000"/>
                </a:solidFill>
                <a:uFill>
                  <a:solidFill>
                    <a:srgbClr val="ffffff"/>
                  </a:solidFill>
                </a:uFill>
                <a:latin typeface="Tahoma"/>
              </a:rPr>
              <a:t> better win </a:t>
            </a:r>
            <a:r>
              <a:rPr b="0" i="1" lang="en-US" sz="2800" spc="-1" strike="noStrike">
                <a:solidFill>
                  <a:srgbClr val="000000"/>
                </a:solidFill>
                <a:uFill>
                  <a:solidFill>
                    <a:srgbClr val="ffffff"/>
                  </a:solidFill>
                </a:uFill>
                <a:latin typeface="Tahoma"/>
              </a:rPr>
              <a:t>a little</a:t>
            </a:r>
            <a:r>
              <a:rPr b="0" lang="en-US" sz="2800" spc="-1" strike="noStrike">
                <a:solidFill>
                  <a:srgbClr val="000000"/>
                </a:solidFill>
                <a:uFill>
                  <a:solidFill>
                    <a:srgbClr val="ffffff"/>
                  </a:solidFill>
                </a:uFill>
                <a:latin typeface="Tahoma"/>
              </a:rPr>
              <a:t> more often?</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Susan suggests that they write a simulation to see if slight differences in ability can cause such large differences in scores.</a:t>
            </a:r>
            <a:endParaRPr b="0" lang="en-US" sz="3200" spc="-1" strike="noStrike">
              <a:solidFill>
                <a:srgbClr val="000000"/>
              </a:solidFill>
              <a:uFill>
                <a:solidFill>
                  <a:srgbClr val="ffffff"/>
                </a:solidFill>
              </a:uFill>
              <a:latin typeface="Tahom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396" name="TextShape 2"/>
          <p:cNvSpPr txBox="1"/>
          <p:nvPr/>
        </p:nvSpPr>
        <p:spPr>
          <a:xfrm>
            <a:off x="6781680" y="6324480"/>
            <a:ext cx="1904760" cy="456840"/>
          </a:xfrm>
          <a:prstGeom prst="rect">
            <a:avLst/>
          </a:prstGeom>
          <a:noFill/>
          <a:ln>
            <a:noFill/>
          </a:ln>
        </p:spPr>
        <p:txBody>
          <a:bodyPr anchor="b"/>
          <a:p>
            <a:pPr algn="r">
              <a:lnSpc>
                <a:spcPct val="100000"/>
              </a:lnSpc>
            </a:pPr>
            <a:fld id="{1D39EB79-1222-4E38-80E1-29BC2628E5B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39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39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We also need to keep track of the score and who</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serving. The scores will be two accumulators, so how do we keep track of who</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serving?</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One approach is to use a string value that alternates between </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A</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 or </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B</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00" name="TextShape 2"/>
          <p:cNvSpPr txBox="1"/>
          <p:nvPr/>
        </p:nvSpPr>
        <p:spPr>
          <a:xfrm>
            <a:off x="6781680" y="6324480"/>
            <a:ext cx="1904760" cy="456840"/>
          </a:xfrm>
          <a:prstGeom prst="rect">
            <a:avLst/>
          </a:prstGeom>
          <a:noFill/>
          <a:ln>
            <a:noFill/>
          </a:ln>
        </p:spPr>
        <p:txBody>
          <a:bodyPr anchor="b"/>
          <a:p>
            <a:pPr algn="r">
              <a:lnSpc>
                <a:spcPct val="100000"/>
              </a:lnSpc>
            </a:pPr>
            <a:fld id="{6C8C8A86-D883-46A0-BB36-EC62BEA2A5A8}"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0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402" name="TextShape 4"/>
          <p:cNvSpPr txBox="1"/>
          <p:nvPr/>
        </p:nvSpPr>
        <p:spPr>
          <a:xfrm>
            <a:off x="928800" y="190512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1800" spc="-1" strike="noStrike">
                <a:solidFill>
                  <a:srgbClr val="000000"/>
                </a:solidFill>
                <a:uFill>
                  <a:solidFill>
                    <a:srgbClr val="ffffff"/>
                  </a:solidFill>
                </a:uFill>
                <a:latin typeface="Courier New"/>
              </a:rPr>
              <a:t>Initialize scores to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Set serving to “A”</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Loop while game is not over:</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Simulate one serve of whichever player is serving</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update the status of the game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Return scores</a:t>
            </a:r>
            <a:endParaRPr b="0" lang="en-US" sz="3200" spc="-1" strike="noStrike">
              <a:solidFill>
                <a:srgbClr val="000000"/>
              </a:solidFill>
              <a:uFill>
                <a:solidFill>
                  <a:srgbClr val="ffffff"/>
                </a:solidFill>
              </a:uFill>
              <a:latin typeface="Tahoma"/>
            </a:endParaRPr>
          </a:p>
          <a:p>
            <a:pPr>
              <a:lnSpc>
                <a:spcPct val="90000"/>
              </a:lnSpc>
            </a:pP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1800" spc="-1" strike="noStrike">
                <a:solidFill>
                  <a:srgbClr val="000000"/>
                </a:solidFill>
                <a:uFill>
                  <a:solidFill>
                    <a:srgbClr val="ffffff"/>
                  </a:solidFill>
                </a:uFill>
                <a:latin typeface="Courier New"/>
              </a:rPr>
              <a:t>def simOneGame(probA, probB):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scoreA =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scoreB =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serving = "A"</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while &lt;condition&gt;: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What will the condition be?? Let’s take the two scores and pass them to another function that returns </a:t>
            </a:r>
            <a:r>
              <a:rPr b="0" lang="en-US" sz="2800" spc="-1" strike="noStrike">
                <a:solidFill>
                  <a:srgbClr val="000000"/>
                </a:solidFill>
                <a:uFill>
                  <a:solidFill>
                    <a:srgbClr val="ffffff"/>
                  </a:solidFill>
                </a:uFill>
                <a:latin typeface="Courier New"/>
              </a:rPr>
              <a:t>True</a:t>
            </a:r>
            <a:r>
              <a:rPr b="0" lang="en-US" sz="2800" spc="-1" strike="noStrike">
                <a:solidFill>
                  <a:srgbClr val="000000"/>
                </a:solidFill>
                <a:uFill>
                  <a:solidFill>
                    <a:srgbClr val="ffffff"/>
                  </a:solidFill>
                </a:uFill>
                <a:latin typeface="Tahoma"/>
              </a:rPr>
              <a:t> if the game is over, </a:t>
            </a:r>
            <a:r>
              <a:rPr b="0" lang="en-US" sz="2800" spc="-1" strike="noStrike">
                <a:solidFill>
                  <a:srgbClr val="000000"/>
                </a:solidFill>
                <a:uFill>
                  <a:solidFill>
                    <a:srgbClr val="ffffff"/>
                  </a:solidFill>
                </a:uFill>
                <a:latin typeface="Courier New"/>
              </a:rPr>
              <a:t>False</a:t>
            </a:r>
            <a:r>
              <a:rPr b="0" lang="en-US" sz="2800" spc="-1" strike="noStrike">
                <a:solidFill>
                  <a:srgbClr val="000000"/>
                </a:solidFill>
                <a:uFill>
                  <a:solidFill>
                    <a:srgbClr val="ffffff"/>
                  </a:solidFill>
                </a:uFill>
                <a:latin typeface="Tahoma"/>
              </a:rPr>
              <a:t> if not.</a:t>
            </a:r>
            <a:endParaRPr b="0" lang="en-US" sz="3200" spc="-1" strike="noStrike">
              <a:solidFill>
                <a:srgbClr val="000000"/>
              </a:solidFill>
              <a:uFill>
                <a:solidFill>
                  <a:srgbClr val="ffffff"/>
                </a:solidFill>
              </a:uFill>
              <a:latin typeface="Tahoma"/>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3" name="Picture 1" descr=""/>
          <p:cNvPicPr/>
          <p:nvPr/>
        </p:nvPicPr>
        <p:blipFill>
          <a:blip r:embed="rId1"/>
          <a:stretch/>
        </p:blipFill>
        <p:spPr>
          <a:xfrm>
            <a:off x="3023280" y="1374480"/>
            <a:ext cx="5920560" cy="4944600"/>
          </a:xfrm>
          <a:prstGeom prst="rect">
            <a:avLst/>
          </a:prstGeom>
          <a:ln>
            <a:noFill/>
          </a:ln>
        </p:spPr>
      </p:pic>
      <p:sp>
        <p:nvSpPr>
          <p:cNvPr id="404"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05" name="TextShape 2"/>
          <p:cNvSpPr txBox="1"/>
          <p:nvPr/>
        </p:nvSpPr>
        <p:spPr>
          <a:xfrm>
            <a:off x="6781680" y="6324480"/>
            <a:ext cx="1904760" cy="456840"/>
          </a:xfrm>
          <a:prstGeom prst="rect">
            <a:avLst/>
          </a:prstGeom>
          <a:noFill/>
          <a:ln>
            <a:noFill/>
          </a:ln>
        </p:spPr>
        <p:txBody>
          <a:bodyPr anchor="b"/>
          <a:p>
            <a:pPr algn="r">
              <a:lnSpc>
                <a:spcPct val="100000"/>
              </a:lnSpc>
            </a:pPr>
            <a:fld id="{24FF9CE3-3236-411A-8619-D6D95E4441F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06"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r>
              <a:rPr b="0" lang="en-US" sz="4400" spc="-1" strike="noStrike">
                <a:solidFill>
                  <a:srgbClr val="333399"/>
                </a:solidFill>
                <a:uFill>
                  <a:solidFill>
                    <a:srgbClr val="ffffff"/>
                  </a:solidFill>
                </a:uFill>
                <a:latin typeface="Tahoma"/>
              </a:rPr>
              <a:t>
</a:t>
            </a:r>
            <a:endParaRPr b="0" lang="en-US" sz="2400" spc="-1" strike="noStrike">
              <a:solidFill>
                <a:srgbClr val="000000"/>
              </a:solidFill>
              <a:uFill>
                <a:solidFill>
                  <a:srgbClr val="ffffff"/>
                </a:solidFill>
              </a:uFill>
              <a:latin typeface="Tahoma"/>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08" name="TextShape 2"/>
          <p:cNvSpPr txBox="1"/>
          <p:nvPr/>
        </p:nvSpPr>
        <p:spPr>
          <a:xfrm>
            <a:off x="6781680" y="6324480"/>
            <a:ext cx="1904760" cy="456840"/>
          </a:xfrm>
          <a:prstGeom prst="rect">
            <a:avLst/>
          </a:prstGeom>
          <a:noFill/>
          <a:ln>
            <a:noFill/>
          </a:ln>
        </p:spPr>
        <p:txBody>
          <a:bodyPr anchor="b"/>
          <a:p>
            <a:pPr algn="r">
              <a:lnSpc>
                <a:spcPct val="100000"/>
              </a:lnSpc>
            </a:pPr>
            <a:fld id="{8BB2A313-B9A7-4C2D-86A8-8AF36BA2D124}"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0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410" name="TextShape 4"/>
          <p:cNvSpPr txBox="1"/>
          <p:nvPr/>
        </p:nvSpPr>
        <p:spPr>
          <a:xfrm>
            <a:off x="152280" y="2017800"/>
            <a:ext cx="880236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At this point, </a:t>
            </a:r>
            <a:r>
              <a:rPr b="0" lang="en-US" sz="3200" spc="-1" strike="noStrike">
                <a:solidFill>
                  <a:srgbClr val="000000"/>
                </a:solidFill>
                <a:uFill>
                  <a:solidFill>
                    <a:srgbClr val="ffffff"/>
                  </a:solidFill>
                </a:uFill>
                <a:latin typeface="Courier New"/>
              </a:rPr>
              <a:t>simOneGame</a:t>
            </a:r>
            <a:r>
              <a:rPr b="0" lang="en-US" sz="3200" spc="-1" strike="noStrike">
                <a:solidFill>
                  <a:srgbClr val="000000"/>
                </a:solidFill>
                <a:uFill>
                  <a:solidFill>
                    <a:srgbClr val="ffffff"/>
                  </a:solidFill>
                </a:uFill>
                <a:latin typeface="Tahoma"/>
              </a:rPr>
              <a:t> looks like this:</a:t>
            </a: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Tahoma"/>
              </a:rPr>
              <a:t> </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1800" spc="-1" strike="noStrike">
                <a:solidFill>
                  <a:srgbClr val="000000"/>
                </a:solidFill>
                <a:uFill>
                  <a:solidFill>
                    <a:srgbClr val="ffffff"/>
                  </a:solidFill>
                </a:uFill>
                <a:latin typeface="Courier New"/>
              </a:rPr>
              <a:t>def simOneGame(probA, probB):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Simulates a single game or racquetball between players </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A and 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RETURNS A's final score, B's final score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serving = "A"</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scoreA =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scoreB = 0</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while not gameOver(scoreA, scoreB):</a:t>
            </a:r>
            <a:endParaRPr b="0" lang="en-US" sz="3200" spc="-1" strike="noStrike">
              <a:solidFill>
                <a:srgbClr val="000000"/>
              </a:solidFill>
              <a:uFill>
                <a:solidFill>
                  <a:srgbClr val="ffffff"/>
                </a:solidFill>
              </a:uFill>
              <a:latin typeface="Tahoma"/>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12" name="TextShape 2"/>
          <p:cNvSpPr txBox="1"/>
          <p:nvPr/>
        </p:nvSpPr>
        <p:spPr>
          <a:xfrm>
            <a:off x="6781680" y="6324480"/>
            <a:ext cx="1904760" cy="456840"/>
          </a:xfrm>
          <a:prstGeom prst="rect">
            <a:avLst/>
          </a:prstGeom>
          <a:noFill/>
          <a:ln>
            <a:noFill/>
          </a:ln>
        </p:spPr>
        <p:txBody>
          <a:bodyPr anchor="b"/>
          <a:p>
            <a:pPr algn="r">
              <a:lnSpc>
                <a:spcPct val="100000"/>
              </a:lnSpc>
            </a:pPr>
            <a:fld id="{8A022622-456A-41B8-A81E-E3ACE461B9EB}"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1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414"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Inside the loop, we need to do a single serve. We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ll compare a random number to the provided probability to determine if the server wins the point</a:t>
            </a: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Tahoma"/>
              </a:rPr>
              <a:t>(</a:t>
            </a:r>
            <a:r>
              <a:rPr b="0" lang="en-US" sz="3200" spc="-1" strike="noStrike">
                <a:solidFill>
                  <a:srgbClr val="000000"/>
                </a:solidFill>
                <a:uFill>
                  <a:solidFill>
                    <a:srgbClr val="ffffff"/>
                  </a:solidFill>
                </a:uFill>
                <a:latin typeface="Courier New"/>
              </a:rPr>
              <a:t>random() &lt; prob</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probability we use is determined by whom is serving, contained in the variable </a:t>
            </a:r>
            <a:r>
              <a:rPr b="0" lang="en-US" sz="3200" spc="-1" strike="noStrike">
                <a:solidFill>
                  <a:srgbClr val="000000"/>
                </a:solidFill>
                <a:uFill>
                  <a:solidFill>
                    <a:srgbClr val="ffffff"/>
                  </a:solidFill>
                </a:uFill>
                <a:latin typeface="Courier New"/>
              </a:rPr>
              <a:t>serving</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16" name="TextShape 2"/>
          <p:cNvSpPr txBox="1"/>
          <p:nvPr/>
        </p:nvSpPr>
        <p:spPr>
          <a:xfrm>
            <a:off x="6781680" y="6324480"/>
            <a:ext cx="1904760" cy="456840"/>
          </a:xfrm>
          <a:prstGeom prst="rect">
            <a:avLst/>
          </a:prstGeom>
          <a:noFill/>
          <a:ln>
            <a:noFill/>
          </a:ln>
        </p:spPr>
        <p:txBody>
          <a:bodyPr anchor="b"/>
          <a:p>
            <a:pPr algn="r">
              <a:lnSpc>
                <a:spcPct val="100000"/>
              </a:lnSpc>
            </a:pPr>
            <a:fld id="{70F1F6EA-FFE6-4D90-AF4F-C888E302A8B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1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41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If A is serving, then we use A</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probability, and based on the result of the serve, either update A</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score or change the service to B.</a:t>
            </a:r>
            <a:endParaRPr b="0" lang="en-US" sz="3200" spc="-1" strike="noStrike">
              <a:solidFill>
                <a:srgbClr val="000000"/>
              </a:solidFill>
              <a:uFill>
                <a:solidFill>
                  <a:srgbClr val="ffffff"/>
                </a:solidFill>
              </a:uFill>
              <a:latin typeface="Tahoma"/>
            </a:endParaRPr>
          </a:p>
          <a:p>
            <a:pPr>
              <a:lnSpc>
                <a:spcPct val="100000"/>
              </a:lnSpc>
            </a:pPr>
            <a:endParaRPr b="0" lang="en-US" sz="3200" spc="-1" strike="noStrike">
              <a:solidFill>
                <a:srgbClr val="000000"/>
              </a:solidFill>
              <a:uFill>
                <a:solidFill>
                  <a:srgbClr val="ffffff"/>
                </a:solidFill>
              </a:uFill>
              <a:latin typeface="Tahoma"/>
            </a:endParaRPr>
          </a:p>
          <a:p>
            <a:pPr>
              <a:lnSpc>
                <a:spcPct val="100000"/>
              </a:lnSpc>
            </a:pPr>
            <a:r>
              <a:rPr b="0" lang="en-US" sz="14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if serving == "A":</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if random() &lt; probA:</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scoreA = scoreA + 1</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else:</a:t>
            </a:r>
            <a:r>
              <a:rPr b="0" lang="en-US" sz="2000" spc="-1" strike="noStrike">
                <a:solidFill>
                  <a:srgbClr val="000000"/>
                </a:solidFill>
                <a:uFill>
                  <a:solidFill>
                    <a:srgbClr val="ffffff"/>
                  </a:solidFill>
                </a:uFill>
                <a:latin typeface="Courier New"/>
              </a:rPr>
              <a:t>
</a:t>
            </a:r>
            <a:r>
              <a:rPr b="0" lang="en-US" sz="2000" spc="-1" strike="noStrike">
                <a:solidFill>
                  <a:srgbClr val="000000"/>
                </a:solidFill>
                <a:uFill>
                  <a:solidFill>
                    <a:srgbClr val="ffffff"/>
                  </a:solidFill>
                </a:uFill>
                <a:latin typeface="Courier New"/>
              </a:rPr>
              <a:t>        serving = "B"</a:t>
            </a:r>
            <a:endParaRPr b="0" lang="en-US" sz="3200" spc="-1" strike="noStrike">
              <a:solidFill>
                <a:srgbClr val="000000"/>
              </a:solidFill>
              <a:uFill>
                <a:solidFill>
                  <a:srgbClr val="ffffff"/>
                </a:solidFill>
              </a:uFill>
              <a:latin typeface="Tahoma"/>
            </a:endParaRPr>
          </a:p>
          <a:p>
            <a:pPr>
              <a:lnSpc>
                <a:spcPct val="100000"/>
              </a:lnSpc>
            </a:pPr>
            <a:endParaRPr b="0" lang="en-US" sz="3200" spc="-1" strike="noStrike">
              <a:solidFill>
                <a:srgbClr val="000000"/>
              </a:solidFill>
              <a:uFill>
                <a:solidFill>
                  <a:srgbClr val="ffffff"/>
                </a:solidFill>
              </a:uFill>
              <a:latin typeface="Tahoma"/>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20" name="TextShape 2"/>
          <p:cNvSpPr txBox="1"/>
          <p:nvPr/>
        </p:nvSpPr>
        <p:spPr>
          <a:xfrm>
            <a:off x="6781680" y="6324480"/>
            <a:ext cx="1904760" cy="456840"/>
          </a:xfrm>
          <a:prstGeom prst="rect">
            <a:avLst/>
          </a:prstGeom>
          <a:noFill/>
          <a:ln>
            <a:noFill/>
          </a:ln>
        </p:spPr>
        <p:txBody>
          <a:bodyPr anchor="b"/>
          <a:p>
            <a:pPr algn="r">
              <a:lnSpc>
                <a:spcPct val="100000"/>
              </a:lnSpc>
            </a:pPr>
            <a:fld id="{8AA18329-A04E-4257-99D4-36C3FB177F3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2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422"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Likewise, if it</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B</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serve, we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ll do the same thing with a mirror image of the code.</a:t>
            </a:r>
            <a:endParaRPr b="0" lang="en-US" sz="3200" spc="-1" strike="noStrike">
              <a:solidFill>
                <a:srgbClr val="000000"/>
              </a:solidFill>
              <a:uFill>
                <a:solidFill>
                  <a:srgbClr val="ffffff"/>
                </a:solidFill>
              </a:uFill>
              <a:latin typeface="Tahoma"/>
            </a:endParaRPr>
          </a:p>
          <a:p>
            <a:pPr>
              <a:lnSpc>
                <a:spcPct val="100000"/>
              </a:lnSpc>
            </a:pPr>
            <a:r>
              <a:rPr b="0" lang="en-US" sz="14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if serving == "A":</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if random() &lt; probA:   # A wins the serve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scoreA = scoreA + 1</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else:                  # A loses the serve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serving = "B"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else: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if random() &lt; probB:   # B wins the serve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scoreB = scoreB + 1</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else:                  # B loses the serve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serving = "A"</a:t>
            </a:r>
            <a:endParaRPr b="0" lang="en-US" sz="3200" spc="-1" strike="noStrike">
              <a:solidFill>
                <a:srgbClr val="000000"/>
              </a:solidFill>
              <a:uFill>
                <a:solidFill>
                  <a:srgbClr val="ffffff"/>
                </a:solidFill>
              </a:uFill>
              <a:latin typeface="Tahoma"/>
            </a:endParaRPr>
          </a:p>
          <a:p>
            <a:pPr>
              <a:lnSpc>
                <a:spcPct val="100000"/>
              </a:lnSpc>
            </a:pPr>
            <a:endParaRPr b="0" lang="en-US" sz="3200" spc="-1" strike="noStrike">
              <a:solidFill>
                <a:srgbClr val="000000"/>
              </a:solidFill>
              <a:uFill>
                <a:solidFill>
                  <a:srgbClr val="ffffff"/>
                </a:solidFill>
              </a:uFill>
              <a:latin typeface="Tahoma"/>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24" name="TextShape 2"/>
          <p:cNvSpPr txBox="1"/>
          <p:nvPr/>
        </p:nvSpPr>
        <p:spPr>
          <a:xfrm>
            <a:off x="6781680" y="6324480"/>
            <a:ext cx="1904760" cy="456840"/>
          </a:xfrm>
          <a:prstGeom prst="rect">
            <a:avLst/>
          </a:prstGeom>
          <a:noFill/>
          <a:ln>
            <a:noFill/>
          </a:ln>
        </p:spPr>
        <p:txBody>
          <a:bodyPr anchor="b"/>
          <a:p>
            <a:pPr algn="r">
              <a:lnSpc>
                <a:spcPct val="100000"/>
              </a:lnSpc>
            </a:pPr>
            <a:fld id="{223BBFD2-5D37-4761-8D73-621CB666184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2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Third-Level Design</a:t>
            </a:r>
            <a:endParaRPr b="0" lang="en-US" sz="2400" spc="-1" strike="noStrike">
              <a:solidFill>
                <a:srgbClr val="000000"/>
              </a:solidFill>
              <a:uFill>
                <a:solidFill>
                  <a:srgbClr val="ffffff"/>
                </a:solidFill>
              </a:uFill>
              <a:latin typeface="Tahoma"/>
            </a:endParaRPr>
          </a:p>
        </p:txBody>
      </p:sp>
      <p:sp>
        <p:nvSpPr>
          <p:cNvPr id="426" name="TextShape 4"/>
          <p:cNvSpPr txBox="1"/>
          <p:nvPr/>
        </p:nvSpPr>
        <p:spPr>
          <a:xfrm>
            <a:off x="1171440" y="1798200"/>
            <a:ext cx="7772040" cy="4114440"/>
          </a:xfrm>
          <a:prstGeom prst="rect">
            <a:avLst/>
          </a:prstGeom>
          <a:noFill/>
          <a:ln>
            <a:noFill/>
          </a:ln>
        </p:spPr>
        <p:txBody>
          <a:bodyPr/>
          <a:p>
            <a:pPr marL="343080" indent="-342720">
              <a:lnSpc>
                <a:spcPct val="90000"/>
              </a:lnSpc>
            </a:pPr>
            <a:r>
              <a:rPr b="0" lang="en-US" sz="2800" spc="-1" strike="noStrike">
                <a:solidFill>
                  <a:srgbClr val="000000"/>
                </a:solidFill>
                <a:uFill>
                  <a:solidFill>
                    <a:srgbClr val="ffffff"/>
                  </a:solidFill>
                </a:uFill>
                <a:latin typeface="Tahoma"/>
              </a:rPr>
              <a:t>Putting the function together:</a:t>
            </a:r>
            <a:r>
              <a:rPr b="0" lang="en-US" sz="2800" spc="-1" strike="noStrike">
                <a:solidFill>
                  <a:srgbClr val="000000"/>
                </a:solidFill>
                <a:uFill>
                  <a:solidFill>
                    <a:srgbClr val="ffffff"/>
                  </a:solidFill>
                </a:uFill>
                <a:latin typeface="Tahoma"/>
              </a:rPr>
              <a:t>
</a:t>
            </a:r>
            <a:r>
              <a:rPr b="0" lang="en-US" sz="1400" spc="-1" strike="noStrike">
                <a:solidFill>
                  <a:srgbClr val="000000"/>
                </a:solidFill>
                <a:uFill>
                  <a:solidFill>
                    <a:srgbClr val="ffffff"/>
                  </a:solidFill>
                </a:uFill>
                <a:latin typeface="Courier New"/>
              </a:rPr>
              <a:t>def simOneGame(probA, probB):</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 Simulates a single game or racquetball between players A and B</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 RETURNS A's final score, B's final score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serving = "A"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scoreA =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scoreB =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while not gameOver(scoreA, scoreB):</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if serving == "A":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if random() &lt; probA: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scoreA = scoreA + 1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serving = "B"</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if random() &lt; probB:</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scoreB = scoreB + 1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serving = "A"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return scoreA, scoreB</a:t>
            </a:r>
            <a:endParaRPr b="0" lang="en-US" sz="3200" spc="-1" strike="noStrike">
              <a:solidFill>
                <a:srgbClr val="000000"/>
              </a:solidFill>
              <a:uFill>
                <a:solidFill>
                  <a:srgbClr val="ffffff"/>
                </a:solidFill>
              </a:uFill>
              <a:latin typeface="Tahoma"/>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28" name="TextShape 2"/>
          <p:cNvSpPr txBox="1"/>
          <p:nvPr/>
        </p:nvSpPr>
        <p:spPr>
          <a:xfrm>
            <a:off x="6781680" y="6324480"/>
            <a:ext cx="1904760" cy="456840"/>
          </a:xfrm>
          <a:prstGeom prst="rect">
            <a:avLst/>
          </a:prstGeom>
          <a:noFill/>
          <a:ln>
            <a:noFill/>
          </a:ln>
        </p:spPr>
        <p:txBody>
          <a:bodyPr anchor="b"/>
          <a:p>
            <a:pPr algn="r">
              <a:lnSpc>
                <a:spcPct val="100000"/>
              </a:lnSpc>
            </a:pPr>
            <a:fld id="{CFBBF3E9-5FA9-413E-92D0-AF7ACD8F4D03}"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2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Finishing Up</a:t>
            </a:r>
            <a:endParaRPr b="0" lang="en-US" sz="2400" spc="-1" strike="noStrike">
              <a:solidFill>
                <a:srgbClr val="000000"/>
              </a:solidFill>
              <a:uFill>
                <a:solidFill>
                  <a:srgbClr val="ffffff"/>
                </a:solidFill>
              </a:uFill>
              <a:latin typeface="Tahoma"/>
            </a:endParaRPr>
          </a:p>
        </p:txBody>
      </p:sp>
      <p:sp>
        <p:nvSpPr>
          <p:cNvPr id="430" name="TextShape 4"/>
          <p:cNvSpPr txBox="1"/>
          <p:nvPr/>
        </p:nvSpPr>
        <p:spPr>
          <a:xfrm>
            <a:off x="457200" y="2017800"/>
            <a:ext cx="84974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There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just one tricky function left, </a:t>
            </a:r>
            <a:r>
              <a:rPr b="0" lang="en-US" sz="3200" spc="-1" strike="noStrike">
                <a:solidFill>
                  <a:srgbClr val="000000"/>
                </a:solidFill>
                <a:uFill>
                  <a:solidFill>
                    <a:srgbClr val="ffffff"/>
                  </a:solidFill>
                </a:uFill>
                <a:latin typeface="Courier New"/>
              </a:rPr>
              <a:t>gameOver</a:t>
            </a:r>
            <a:r>
              <a:rPr b="0" lang="en-US" sz="3200" spc="-1" strike="noStrike">
                <a:solidFill>
                  <a:srgbClr val="000000"/>
                </a:solidFill>
                <a:uFill>
                  <a:solidFill>
                    <a:srgbClr val="ffffff"/>
                  </a:solidFill>
                </a:uFill>
                <a:latin typeface="Tahoma"/>
              </a:rPr>
              <a:t>. Here’s what we know:</a:t>
            </a:r>
            <a:r>
              <a:rPr b="0" lang="en-US" sz="3200" spc="-1" strike="noStrike">
                <a:solidFill>
                  <a:srgbClr val="000000"/>
                </a:solidFill>
                <a:uFill>
                  <a:solidFill>
                    <a:srgbClr val="ffffff"/>
                  </a:solidFill>
                </a:uFill>
                <a:latin typeface="Tahoma"/>
              </a:rPr>
              <a:t>
</a:t>
            </a:r>
            <a:r>
              <a:rPr b="0" lang="en-US" sz="1800" spc="-1" strike="noStrike">
                <a:solidFill>
                  <a:srgbClr val="000000"/>
                </a:solidFill>
                <a:uFill>
                  <a:solidFill>
                    <a:srgbClr val="ffffff"/>
                  </a:solidFill>
                </a:uFill>
                <a:latin typeface="Courier New"/>
              </a:rPr>
              <a:t>def gameOver(a,b):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a and b are scores for players in a racquetball game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RETURNS true if game is over, false otherwise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According to the rules, the game is over when either player reaches 15 points. We can check for this with the boolean:</a:t>
            </a:r>
            <a:r>
              <a:rPr b="0" lang="en-US" sz="3200" spc="-1" strike="noStrike">
                <a:solidFill>
                  <a:srgbClr val="000000"/>
                </a:solidFill>
                <a:uFill>
                  <a:solidFill>
                    <a:srgbClr val="ffffff"/>
                  </a:solidFill>
                </a:uFill>
                <a:latin typeface="Tahoma"/>
              </a:rPr>
              <a:t>
</a:t>
            </a:r>
            <a:r>
              <a:rPr b="0" lang="en-US" sz="3200" spc="-1" strike="noStrike">
                <a:solidFill>
                  <a:srgbClr val="000000"/>
                </a:solidFill>
                <a:uFill>
                  <a:solidFill>
                    <a:srgbClr val="ffffff"/>
                  </a:solidFill>
                </a:uFill>
                <a:latin typeface="Courier New"/>
              </a:rPr>
              <a:t>a==15 or b==15</a:t>
            </a:r>
            <a:endParaRPr b="0" lang="en-US" sz="3200" spc="-1" strike="noStrike">
              <a:solidFill>
                <a:srgbClr val="000000"/>
              </a:solidFill>
              <a:uFill>
                <a:solidFill>
                  <a:srgbClr val="ffffff"/>
                </a:solidFill>
              </a:uFill>
              <a:latin typeface="Tahoma"/>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32" name="TextShape 2"/>
          <p:cNvSpPr txBox="1"/>
          <p:nvPr/>
        </p:nvSpPr>
        <p:spPr>
          <a:xfrm>
            <a:off x="6781680" y="6324480"/>
            <a:ext cx="1904760" cy="456840"/>
          </a:xfrm>
          <a:prstGeom prst="rect">
            <a:avLst/>
          </a:prstGeom>
          <a:noFill/>
          <a:ln>
            <a:noFill/>
          </a:ln>
        </p:spPr>
        <p:txBody>
          <a:bodyPr anchor="b"/>
          <a:p>
            <a:pPr algn="r">
              <a:lnSpc>
                <a:spcPct val="100000"/>
              </a:lnSpc>
            </a:pPr>
            <a:fld id="{944E6BEA-5364-4850-9E81-A70B78AFB45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3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Finishing Up</a:t>
            </a:r>
            <a:endParaRPr b="0" lang="en-US" sz="2400" spc="-1" strike="noStrike">
              <a:solidFill>
                <a:srgbClr val="000000"/>
              </a:solidFill>
              <a:uFill>
                <a:solidFill>
                  <a:srgbClr val="ffffff"/>
                </a:solidFill>
              </a:uFill>
              <a:latin typeface="Tahoma"/>
            </a:endParaRPr>
          </a:p>
        </p:txBody>
      </p:sp>
      <p:sp>
        <p:nvSpPr>
          <p:cNvPr id="434" name="TextShape 4"/>
          <p:cNvSpPr txBox="1"/>
          <p:nvPr/>
        </p:nvSpPr>
        <p:spPr>
          <a:xfrm>
            <a:off x="152280" y="2017800"/>
            <a:ext cx="906732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So, the complete code for </a:t>
            </a:r>
            <a:r>
              <a:rPr b="0" lang="en-US" sz="2800" spc="-1" strike="noStrike">
                <a:solidFill>
                  <a:srgbClr val="000000"/>
                </a:solidFill>
                <a:uFill>
                  <a:solidFill>
                    <a:srgbClr val="ffffff"/>
                  </a:solidFill>
                </a:uFill>
                <a:latin typeface="Courier New"/>
              </a:rPr>
              <a:t>gameOver</a:t>
            </a:r>
            <a:r>
              <a:rPr b="0" lang="en-US" sz="2800" spc="-1" strike="noStrike">
                <a:solidFill>
                  <a:srgbClr val="000000"/>
                </a:solidFill>
                <a:uFill>
                  <a:solidFill>
                    <a:srgbClr val="ffffff"/>
                  </a:solidFill>
                </a:uFill>
                <a:latin typeface="Tahoma"/>
              </a:rPr>
              <a:t> looks like this:</a:t>
            </a:r>
            <a:r>
              <a:rPr b="0" lang="en-US" sz="2800" spc="-1" strike="noStrike">
                <a:solidFill>
                  <a:srgbClr val="000000"/>
                </a:solidFill>
                <a:uFill>
                  <a:solidFill>
                    <a:srgbClr val="ffffff"/>
                  </a:solidFill>
                </a:uFill>
                <a:latin typeface="Tahoma"/>
              </a:rPr>
              <a:t>
</a:t>
            </a:r>
            <a:r>
              <a:rPr b="0" lang="en-US" sz="1800" spc="-1" strike="noStrike">
                <a:solidFill>
                  <a:srgbClr val="000000"/>
                </a:solidFill>
                <a:uFill>
                  <a:solidFill>
                    <a:srgbClr val="ffffff"/>
                  </a:solidFill>
                </a:uFill>
                <a:latin typeface="Courier New"/>
              </a:rPr>
              <a:t>def gameOver(a,b):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a and b are scores for players in a racquetball game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RETURNS true if game is over, false otherwise</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return a == 15 or b == 15</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Courier New"/>
              </a:rPr>
              <a:t>printSummary</a:t>
            </a:r>
            <a:r>
              <a:rPr b="0" lang="en-US" sz="2800" spc="-1" strike="noStrike">
                <a:solidFill>
                  <a:srgbClr val="000000"/>
                </a:solidFill>
                <a:uFill>
                  <a:solidFill>
                    <a:srgbClr val="ffffff"/>
                  </a:solidFill>
                </a:uFill>
                <a:latin typeface="Tahoma"/>
              </a:rPr>
              <a:t> is equally simple!</a:t>
            </a:r>
            <a:r>
              <a:rPr b="0" lang="en-US" sz="2800" spc="-1" strike="noStrike">
                <a:solidFill>
                  <a:srgbClr val="000000"/>
                </a:solidFill>
                <a:uFill>
                  <a:solidFill>
                    <a:srgbClr val="ffffff"/>
                  </a:solidFill>
                </a:uFill>
                <a:latin typeface="Tahoma"/>
              </a:rPr>
              <a:t>
</a:t>
            </a:r>
            <a:r>
              <a:rPr b="0" lang="en-US" sz="1800" spc="-1" strike="noStrike">
                <a:solidFill>
                  <a:srgbClr val="000000"/>
                </a:solidFill>
                <a:uFill>
                  <a:solidFill>
                    <a:srgbClr val="ffffff"/>
                  </a:solidFill>
                </a:uFill>
                <a:latin typeface="Courier New"/>
              </a:rPr>
              <a:t>def printSummary(winsA, winsB):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 Prints a summary of wins for each player.</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n = winsA + winsB</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print "\nGames simulated:", n</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print "Wins for A: {0} ({1:0.1%})".format(winsA, winsA)/n)</a:t>
            </a:r>
            <a:r>
              <a:rPr b="0" lang="en-US" sz="1800" spc="-1" strike="noStrike">
                <a:solidFill>
                  <a:srgbClr val="000000"/>
                </a:solidFill>
                <a:uFill>
                  <a:solidFill>
                    <a:srgbClr val="ffffff"/>
                  </a:solidFill>
                </a:uFill>
                <a:latin typeface="Courier New"/>
              </a:rPr>
              <a:t>
</a:t>
            </a:r>
            <a:r>
              <a:rPr b="0" lang="en-US" sz="1800" spc="-1" strike="noStrike">
                <a:solidFill>
                  <a:srgbClr val="000000"/>
                </a:solidFill>
                <a:uFill>
                  <a:solidFill>
                    <a:srgbClr val="ffffff"/>
                  </a:solidFill>
                </a:uFill>
                <a:latin typeface="Courier New"/>
              </a:rPr>
              <a:t>    print "Wins for B: {0} ({1:0.1%})".format(winsB, winsB/n)</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Notice %  formatting on the output</a:t>
            </a:r>
            <a:endParaRPr b="0" lang="en-US" sz="3200" spc="-1" strike="noStrike">
              <a:solidFill>
                <a:srgbClr val="000000"/>
              </a:solidFill>
              <a:uFill>
                <a:solidFill>
                  <a:srgbClr val="ffffff"/>
                </a:solidFill>
              </a:uFill>
              <a:latin typeface="Tahom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19" name="TextShape 2"/>
          <p:cNvSpPr txBox="1"/>
          <p:nvPr/>
        </p:nvSpPr>
        <p:spPr>
          <a:xfrm>
            <a:off x="6781680" y="6324480"/>
            <a:ext cx="1904760" cy="456840"/>
          </a:xfrm>
          <a:prstGeom prst="rect">
            <a:avLst/>
          </a:prstGeom>
          <a:noFill/>
          <a:ln>
            <a:noFill/>
          </a:ln>
        </p:spPr>
        <p:txBody>
          <a:bodyPr anchor="b"/>
          <a:p>
            <a:pPr algn="r">
              <a:lnSpc>
                <a:spcPct val="100000"/>
              </a:lnSpc>
            </a:pPr>
            <a:fld id="{2772DA4F-99C5-4E1A-8CFE-28653ED70C83}"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20"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Analysis and Specification</a:t>
            </a:r>
            <a:endParaRPr b="0" lang="en-US" sz="2400" spc="-1" strike="noStrike">
              <a:solidFill>
                <a:srgbClr val="000000"/>
              </a:solidFill>
              <a:uFill>
                <a:solidFill>
                  <a:srgbClr val="ffffff"/>
                </a:solidFill>
              </a:uFill>
              <a:latin typeface="Tahoma"/>
            </a:endParaRPr>
          </a:p>
        </p:txBody>
      </p:sp>
      <p:sp>
        <p:nvSpPr>
          <p:cNvPr id="221"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Racquetball is played between two players using a racquet to hit a ball in a four-walled court.</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One player starts the game by putting the ball in motion </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 </a:t>
            </a:r>
            <a:r>
              <a:rPr b="0" i="1" lang="en-US" sz="2800" spc="-1" strike="noStrike">
                <a:solidFill>
                  <a:srgbClr val="000000"/>
                </a:solidFill>
                <a:uFill>
                  <a:solidFill>
                    <a:srgbClr val="ffffff"/>
                  </a:solidFill>
                </a:uFill>
                <a:latin typeface="Tahoma"/>
              </a:rPr>
              <a:t>serving</a:t>
            </a:r>
            <a:r>
              <a:rPr b="0" lang="en-US" sz="28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Players try to alternate hitting the ball to keep it in play, referred to as a </a:t>
            </a:r>
            <a:r>
              <a:rPr b="0" i="1" lang="en-US" sz="2800" spc="-1" strike="noStrike">
                <a:solidFill>
                  <a:srgbClr val="000000"/>
                </a:solidFill>
                <a:uFill>
                  <a:solidFill>
                    <a:srgbClr val="ffffff"/>
                  </a:solidFill>
                </a:uFill>
                <a:latin typeface="Tahoma"/>
              </a:rPr>
              <a:t>rally</a:t>
            </a:r>
            <a:r>
              <a:rPr b="0" lang="en-US" sz="2800" spc="-1" strike="noStrike">
                <a:solidFill>
                  <a:srgbClr val="000000"/>
                </a:solidFill>
                <a:uFill>
                  <a:solidFill>
                    <a:srgbClr val="ffffff"/>
                  </a:solidFill>
                </a:uFill>
                <a:latin typeface="Tahoma"/>
              </a:rPr>
              <a:t>. The rally ends when one player fails to hit a legal shot.</a:t>
            </a:r>
            <a:endParaRPr b="0" lang="en-US" sz="3200" spc="-1" strike="noStrike">
              <a:solidFill>
                <a:srgbClr val="000000"/>
              </a:solidFill>
              <a:uFill>
                <a:solidFill>
                  <a:srgbClr val="ffffff"/>
                </a:solidFill>
              </a:uFill>
              <a:latin typeface="Tahom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36" name="TextShape 2"/>
          <p:cNvSpPr txBox="1"/>
          <p:nvPr/>
        </p:nvSpPr>
        <p:spPr>
          <a:xfrm>
            <a:off x="6781680" y="6324480"/>
            <a:ext cx="1904760" cy="456840"/>
          </a:xfrm>
          <a:prstGeom prst="rect">
            <a:avLst/>
          </a:prstGeom>
          <a:noFill/>
          <a:ln>
            <a:noFill/>
          </a:ln>
        </p:spPr>
        <p:txBody>
          <a:bodyPr anchor="b"/>
          <a:p>
            <a:pPr algn="r">
              <a:lnSpc>
                <a:spcPct val="100000"/>
              </a:lnSpc>
            </a:pPr>
            <a:fld id="{534BF5C8-2E6B-492D-ACB1-7A9DE1880AD6}"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3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Summary of the</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Design Process</a:t>
            </a:r>
            <a:endParaRPr b="0" lang="en-US" sz="2400" spc="-1" strike="noStrike">
              <a:solidFill>
                <a:srgbClr val="000000"/>
              </a:solidFill>
              <a:uFill>
                <a:solidFill>
                  <a:srgbClr val="ffffff"/>
                </a:solidFill>
              </a:uFill>
              <a:latin typeface="Tahoma"/>
            </a:endParaRPr>
          </a:p>
        </p:txBody>
      </p:sp>
      <p:sp>
        <p:nvSpPr>
          <p:cNvPr id="438"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We started at the highest level of our structure chart and worked our way down.</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At each level, we began with a general algorithm and refined it into precise code.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This process is sometimes referred to as </a:t>
            </a:r>
            <a:r>
              <a:rPr b="0" i="1" lang="en-US" sz="3200" spc="-1" strike="noStrike">
                <a:solidFill>
                  <a:srgbClr val="000000"/>
                </a:solidFill>
                <a:uFill>
                  <a:solidFill>
                    <a:srgbClr val="ffffff"/>
                  </a:solidFill>
                </a:uFill>
                <a:latin typeface="Tahoma"/>
              </a:rPr>
              <a:t>step-wise refinement</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40" name="TextShape 2"/>
          <p:cNvSpPr txBox="1"/>
          <p:nvPr/>
        </p:nvSpPr>
        <p:spPr>
          <a:xfrm>
            <a:off x="6781680" y="6324480"/>
            <a:ext cx="1904760" cy="456840"/>
          </a:xfrm>
          <a:prstGeom prst="rect">
            <a:avLst/>
          </a:prstGeom>
          <a:noFill/>
          <a:ln>
            <a:noFill/>
          </a:ln>
        </p:spPr>
        <p:txBody>
          <a:bodyPr anchor="b"/>
          <a:p>
            <a:pPr algn="r">
              <a:lnSpc>
                <a:spcPct val="100000"/>
              </a:lnSpc>
            </a:pPr>
            <a:fld id="{6ACAED43-1B84-4408-BC27-8FB447F84C8D}"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4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Summary of the</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Design Process</a:t>
            </a:r>
            <a:endParaRPr b="0" lang="en-US" sz="2400" spc="-1" strike="noStrike">
              <a:solidFill>
                <a:srgbClr val="000000"/>
              </a:solidFill>
              <a:uFill>
                <a:solidFill>
                  <a:srgbClr val="ffffff"/>
                </a:solidFill>
              </a:uFill>
              <a:latin typeface="Tahoma"/>
            </a:endParaRPr>
          </a:p>
        </p:txBody>
      </p:sp>
      <p:sp>
        <p:nvSpPr>
          <p:cNvPr id="442" name="TextShape 4"/>
          <p:cNvSpPr txBox="1"/>
          <p:nvPr/>
        </p:nvSpPr>
        <p:spPr>
          <a:xfrm>
            <a:off x="1182600" y="2017800"/>
            <a:ext cx="7772040" cy="4114440"/>
          </a:xfrm>
          <a:prstGeom prst="rect">
            <a:avLst/>
          </a:prstGeom>
          <a:noFill/>
          <a:ln>
            <a:noFill/>
          </a:ln>
        </p:spPr>
        <p:txBody>
          <a:bodyPr/>
          <a:p>
            <a:pPr marL="609480" indent="-609120">
              <a:lnSpc>
                <a:spcPct val="90000"/>
              </a:lnSpc>
              <a:buClr>
                <a:srgbClr val="3333cc"/>
              </a:buClr>
              <a:buSzPct val="60000"/>
              <a:buFont typeface="Wingdings" charset="2"/>
              <a:buAutoNum type="arabicPeriod"/>
            </a:pPr>
            <a:r>
              <a:rPr b="0" lang="en-US" sz="3000" spc="-1" strike="noStrike">
                <a:solidFill>
                  <a:srgbClr val="000000"/>
                </a:solidFill>
                <a:uFill>
                  <a:solidFill>
                    <a:srgbClr val="ffffff"/>
                  </a:solidFill>
                </a:uFill>
                <a:latin typeface="Tahoma"/>
              </a:rPr>
              <a:t>Express the algorithm as a series of smaller problems.</a:t>
            </a:r>
            <a:endParaRPr b="0" lang="en-US" sz="3200" spc="-1" strike="noStrike">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AutoNum type="arabicPeriod"/>
            </a:pPr>
            <a:r>
              <a:rPr b="0" lang="en-US" sz="3000" spc="-1" strike="noStrike">
                <a:solidFill>
                  <a:srgbClr val="000000"/>
                </a:solidFill>
                <a:uFill>
                  <a:solidFill>
                    <a:srgbClr val="ffffff"/>
                  </a:solidFill>
                </a:uFill>
                <a:latin typeface="Tahoma"/>
              </a:rPr>
              <a:t>Develop an interface for each of the small problems.</a:t>
            </a:r>
            <a:endParaRPr b="0" lang="en-US" sz="3200" spc="-1" strike="noStrike">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AutoNum type="arabicPeriod"/>
            </a:pPr>
            <a:r>
              <a:rPr b="0" lang="en-US" sz="3000" spc="-1" strike="noStrike">
                <a:solidFill>
                  <a:srgbClr val="000000"/>
                </a:solidFill>
                <a:uFill>
                  <a:solidFill>
                    <a:srgbClr val="ffffff"/>
                  </a:solidFill>
                </a:uFill>
                <a:latin typeface="Tahoma"/>
              </a:rPr>
              <a:t>Detail the algorithm by expressing it in terms of its interfaces with the smaller problems.</a:t>
            </a:r>
            <a:endParaRPr b="0" lang="en-US" sz="3200" spc="-1" strike="noStrike">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AutoNum type="arabicPeriod"/>
            </a:pPr>
            <a:r>
              <a:rPr b="0" lang="en-US" sz="3000" spc="-1" strike="noStrike">
                <a:solidFill>
                  <a:srgbClr val="000000"/>
                </a:solidFill>
                <a:uFill>
                  <a:solidFill>
                    <a:srgbClr val="ffffff"/>
                  </a:solidFill>
                </a:uFill>
                <a:latin typeface="Tahoma"/>
              </a:rPr>
              <a:t>Repeat the process for each smaller problem.</a:t>
            </a:r>
            <a:endParaRPr b="0" lang="en-US" sz="3200" spc="-1" strike="noStrike">
              <a:solidFill>
                <a:srgbClr val="000000"/>
              </a:solidFill>
              <a:uFill>
                <a:solidFill>
                  <a:srgbClr val="ffffff"/>
                </a:solidFill>
              </a:uFill>
              <a:latin typeface="Tahoma"/>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44" name="TextShape 2"/>
          <p:cNvSpPr txBox="1"/>
          <p:nvPr/>
        </p:nvSpPr>
        <p:spPr>
          <a:xfrm>
            <a:off x="6781680" y="6324480"/>
            <a:ext cx="1904760" cy="456840"/>
          </a:xfrm>
          <a:prstGeom prst="rect">
            <a:avLst/>
          </a:prstGeom>
          <a:noFill/>
          <a:ln>
            <a:noFill/>
          </a:ln>
        </p:spPr>
        <p:txBody>
          <a:bodyPr anchor="b"/>
          <a:p>
            <a:pPr algn="r">
              <a:lnSpc>
                <a:spcPct val="100000"/>
              </a:lnSpc>
            </a:pPr>
            <a:fld id="{A240C720-D684-47A6-9A84-AF5F5942BE3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4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Bottom-Up Implementation</a:t>
            </a:r>
            <a:endParaRPr b="0" lang="en-US" sz="2400" spc="-1" strike="noStrike">
              <a:solidFill>
                <a:srgbClr val="000000"/>
              </a:solidFill>
              <a:uFill>
                <a:solidFill>
                  <a:srgbClr val="ffffff"/>
                </a:solidFill>
              </a:uFill>
              <a:latin typeface="Tahoma"/>
            </a:endParaRPr>
          </a:p>
        </p:txBody>
      </p:sp>
      <p:sp>
        <p:nvSpPr>
          <p:cNvPr id="446"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Even though we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ve been careful with the design, there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no guarantee we haven</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t introduced some silly errors.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Implementation is best done in small pieces.</a:t>
            </a:r>
            <a:endParaRPr b="0" lang="en-US" sz="3200" spc="-1" strike="noStrike">
              <a:solidFill>
                <a:srgbClr val="000000"/>
              </a:solidFill>
              <a:uFill>
                <a:solidFill>
                  <a:srgbClr val="ffffff"/>
                </a:solidFill>
              </a:uFill>
              <a:latin typeface="Tahoma"/>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48" name="TextShape 2"/>
          <p:cNvSpPr txBox="1"/>
          <p:nvPr/>
        </p:nvSpPr>
        <p:spPr>
          <a:xfrm>
            <a:off x="6781680" y="6324480"/>
            <a:ext cx="1904760" cy="456840"/>
          </a:xfrm>
          <a:prstGeom prst="rect">
            <a:avLst/>
          </a:prstGeom>
          <a:noFill/>
          <a:ln>
            <a:noFill/>
          </a:ln>
        </p:spPr>
        <p:txBody>
          <a:bodyPr anchor="b"/>
          <a:p>
            <a:pPr algn="r">
              <a:lnSpc>
                <a:spcPct val="100000"/>
              </a:lnSpc>
            </a:pPr>
            <a:fld id="{D7913B3D-C749-4B4A-BCC2-D5E69DF4A542}"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4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Unit Testing</a:t>
            </a:r>
            <a:endParaRPr b="0" lang="en-US" sz="2400" spc="-1" strike="noStrike">
              <a:solidFill>
                <a:srgbClr val="000000"/>
              </a:solidFill>
              <a:uFill>
                <a:solidFill>
                  <a:srgbClr val="ffffff"/>
                </a:solidFill>
              </a:uFill>
              <a:latin typeface="Tahoma"/>
            </a:endParaRPr>
          </a:p>
        </p:txBody>
      </p:sp>
      <p:sp>
        <p:nvSpPr>
          <p:cNvPr id="450"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900" spc="-1" strike="noStrike">
                <a:solidFill>
                  <a:srgbClr val="000000"/>
                </a:solidFill>
                <a:uFill>
                  <a:solidFill>
                    <a:srgbClr val="ffffff"/>
                  </a:solidFill>
                </a:uFill>
                <a:latin typeface="Tahoma"/>
              </a:rPr>
              <a:t>A good way to systematically test the implementation of a modestly sized program is to start at the lowest levels of the structure, testing each component as it</a:t>
            </a:r>
            <a:r>
              <a:rPr b="0" lang="en-US" sz="2900" spc="-1" strike="noStrike">
                <a:solidFill>
                  <a:srgbClr val="000000"/>
                </a:solidFill>
                <a:uFill>
                  <a:solidFill>
                    <a:srgbClr val="ffffff"/>
                  </a:solidFill>
                </a:uFill>
                <a:latin typeface="Times New Roman"/>
              </a:rPr>
              <a:t>’</a:t>
            </a:r>
            <a:r>
              <a:rPr b="0" lang="en-US" sz="2900" spc="-1" strike="noStrike">
                <a:solidFill>
                  <a:srgbClr val="000000"/>
                </a:solidFill>
                <a:uFill>
                  <a:solidFill>
                    <a:srgbClr val="ffffff"/>
                  </a:solidFill>
                </a:uFill>
                <a:latin typeface="Tahoma"/>
              </a:rPr>
              <a:t>s completed.</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900" spc="-1" strike="noStrike">
                <a:solidFill>
                  <a:srgbClr val="000000"/>
                </a:solidFill>
                <a:uFill>
                  <a:solidFill>
                    <a:srgbClr val="ffffff"/>
                  </a:solidFill>
                </a:uFill>
                <a:latin typeface="Tahoma"/>
              </a:rPr>
              <a:t>For example, we can import our program and execute various routines/functions to ensure they work properly.</a:t>
            </a:r>
            <a:endParaRPr b="0" lang="en-US" sz="3200" spc="-1" strike="noStrike">
              <a:solidFill>
                <a:srgbClr val="000000"/>
              </a:solidFill>
              <a:uFill>
                <a:solidFill>
                  <a:srgbClr val="ffffff"/>
                </a:solidFill>
              </a:uFill>
              <a:latin typeface="Tahoma"/>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52" name="TextShape 2"/>
          <p:cNvSpPr txBox="1"/>
          <p:nvPr/>
        </p:nvSpPr>
        <p:spPr>
          <a:xfrm>
            <a:off x="6781680" y="6324480"/>
            <a:ext cx="1904760" cy="456840"/>
          </a:xfrm>
          <a:prstGeom prst="rect">
            <a:avLst/>
          </a:prstGeom>
          <a:noFill/>
          <a:ln>
            <a:noFill/>
          </a:ln>
        </p:spPr>
        <p:txBody>
          <a:bodyPr anchor="b"/>
          <a:p>
            <a:pPr algn="r">
              <a:lnSpc>
                <a:spcPct val="100000"/>
              </a:lnSpc>
            </a:pPr>
            <a:fld id="{D0ED05D9-3277-4828-9739-7DE7D9E72265}"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5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Unit Testing</a:t>
            </a:r>
            <a:endParaRPr b="0" lang="en-US" sz="2400" spc="-1" strike="noStrike">
              <a:solidFill>
                <a:srgbClr val="000000"/>
              </a:solidFill>
              <a:uFill>
                <a:solidFill>
                  <a:srgbClr val="ffffff"/>
                </a:solidFill>
              </a:uFill>
              <a:latin typeface="Tahoma"/>
            </a:endParaRPr>
          </a:p>
        </p:txBody>
      </p:sp>
      <p:sp>
        <p:nvSpPr>
          <p:cNvPr id="454"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We could start with the </a:t>
            </a:r>
            <a:r>
              <a:rPr b="0" lang="en-US" sz="2800" spc="-1" strike="noStrike">
                <a:solidFill>
                  <a:srgbClr val="000000"/>
                </a:solidFill>
                <a:uFill>
                  <a:solidFill>
                    <a:srgbClr val="ffffff"/>
                  </a:solidFill>
                </a:uFill>
                <a:latin typeface="Courier New"/>
              </a:rPr>
              <a:t>gameOver</a:t>
            </a:r>
            <a:r>
              <a:rPr b="0" lang="en-US" sz="2800" spc="-1" strike="noStrike">
                <a:solidFill>
                  <a:srgbClr val="000000"/>
                </a:solidFill>
                <a:uFill>
                  <a:solidFill>
                    <a:srgbClr val="ffffff"/>
                  </a:solidFill>
                </a:uFill>
                <a:latin typeface="Tahoma"/>
              </a:rPr>
              <a:t> function.</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Courier New"/>
              </a:rPr>
              <a:t>&gt;&gt;&gt; import rball</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&gt;&gt;&gt; rball.gameOver(0,0)</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False</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&gt;&gt;&gt; rball.gameOver(5,10)</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False</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&gt;&gt;&gt; rball.gameOver(15,3)</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True</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&gt;&gt;&gt; rball.gameOver(3,15)</a:t>
            </a:r>
            <a:r>
              <a:rPr b="0" lang="en-US" sz="2800" spc="-1" strike="noStrike">
                <a:solidFill>
                  <a:srgbClr val="000000"/>
                </a:solidFill>
                <a:uFill>
                  <a:solidFill>
                    <a:srgbClr val="ffffff"/>
                  </a:solidFill>
                </a:uFill>
                <a:latin typeface="Courier New"/>
              </a:rPr>
              <a:t>
</a:t>
            </a:r>
            <a:r>
              <a:rPr b="0" lang="en-US" sz="2800" spc="-1" strike="noStrike">
                <a:solidFill>
                  <a:srgbClr val="000000"/>
                </a:solidFill>
                <a:uFill>
                  <a:solidFill>
                    <a:srgbClr val="ffffff"/>
                  </a:solidFill>
                </a:uFill>
                <a:latin typeface="Courier New"/>
              </a:rPr>
              <a:t>True</a:t>
            </a:r>
            <a:endParaRPr b="0" lang="en-US" sz="3200" spc="-1" strike="noStrike">
              <a:solidFill>
                <a:srgbClr val="000000"/>
              </a:solidFill>
              <a:uFill>
                <a:solidFill>
                  <a:srgbClr val="ffffff"/>
                </a:solidFill>
              </a:uFill>
              <a:latin typeface="Tahoma"/>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56" name="TextShape 2"/>
          <p:cNvSpPr txBox="1"/>
          <p:nvPr/>
        </p:nvSpPr>
        <p:spPr>
          <a:xfrm>
            <a:off x="6781680" y="6324480"/>
            <a:ext cx="1904760" cy="456840"/>
          </a:xfrm>
          <a:prstGeom prst="rect">
            <a:avLst/>
          </a:prstGeom>
          <a:noFill/>
          <a:ln>
            <a:noFill/>
          </a:ln>
        </p:spPr>
        <p:txBody>
          <a:bodyPr anchor="b"/>
          <a:p>
            <a:pPr algn="r">
              <a:lnSpc>
                <a:spcPct val="100000"/>
              </a:lnSpc>
            </a:pPr>
            <a:fld id="{1D6D904B-5B32-4155-A7A0-E0F539066C6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5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Unit Testing</a:t>
            </a:r>
            <a:endParaRPr b="0" lang="en-US" sz="2400" spc="-1" strike="noStrike">
              <a:solidFill>
                <a:srgbClr val="000000"/>
              </a:solidFill>
              <a:uFill>
                <a:solidFill>
                  <a:srgbClr val="ffffff"/>
                </a:solidFill>
              </a:uFill>
              <a:latin typeface="Tahoma"/>
            </a:endParaRPr>
          </a:p>
        </p:txBody>
      </p:sp>
      <p:sp>
        <p:nvSpPr>
          <p:cNvPr id="458"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Notice that we</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ve tested </a:t>
            </a:r>
            <a:r>
              <a:rPr b="0" lang="en-US" sz="3200" spc="-1" strike="noStrike">
                <a:solidFill>
                  <a:srgbClr val="000000"/>
                </a:solidFill>
                <a:uFill>
                  <a:solidFill>
                    <a:srgbClr val="ffffff"/>
                  </a:solidFill>
                </a:uFill>
                <a:latin typeface="Courier New"/>
              </a:rPr>
              <a:t>gameOver</a:t>
            </a:r>
            <a:r>
              <a:rPr b="0" lang="en-US" sz="3200" spc="-1" strike="noStrike">
                <a:solidFill>
                  <a:srgbClr val="000000"/>
                </a:solidFill>
                <a:uFill>
                  <a:solidFill>
                    <a:srgbClr val="ffffff"/>
                  </a:solidFill>
                </a:uFill>
                <a:latin typeface="Tahoma"/>
              </a:rPr>
              <a:t> for all the important cases.</a:t>
            </a:r>
            <a:endParaRPr b="0" lang="en-US" sz="32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800" spc="-1" strike="noStrike">
                <a:solidFill>
                  <a:srgbClr val="000000"/>
                </a:solidFill>
                <a:uFill>
                  <a:solidFill>
                    <a:srgbClr val="ffffff"/>
                  </a:solidFill>
                </a:uFill>
                <a:latin typeface="Tahoma"/>
              </a:rPr>
              <a:t>We gave it 0, 0 as inputs to simulate the first time the function will be called.</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800" spc="-1" strike="noStrike">
                <a:solidFill>
                  <a:srgbClr val="000000"/>
                </a:solidFill>
                <a:uFill>
                  <a:solidFill>
                    <a:srgbClr val="ffffff"/>
                  </a:solidFill>
                </a:uFill>
                <a:latin typeface="Tahoma"/>
              </a:rPr>
              <a:t>The second test is in the middle of the game, and the function correctly reports that the game is not yet over.</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0" lang="en-US" sz="2800" spc="-1" strike="noStrike">
                <a:solidFill>
                  <a:srgbClr val="000000"/>
                </a:solidFill>
                <a:uFill>
                  <a:solidFill>
                    <a:srgbClr val="ffffff"/>
                  </a:solidFill>
                </a:uFill>
                <a:latin typeface="Tahoma"/>
              </a:rPr>
              <a:t>The last two cases test to see what is reported when either player has won.</a:t>
            </a:r>
            <a:endParaRPr b="0" lang="en-US" sz="2400" spc="-1" strike="noStrike">
              <a:solidFill>
                <a:srgbClr val="000000"/>
              </a:solidFill>
              <a:uFill>
                <a:solidFill>
                  <a:srgbClr val="ffffff"/>
                </a:solidFill>
              </a:uFill>
              <a:latin typeface="Tahoma"/>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Unit Testing</a:t>
            </a:r>
            <a:endParaRPr b="0" lang="en-US" sz="2400" spc="-1" strike="noStrike">
              <a:solidFill>
                <a:srgbClr val="000000"/>
              </a:solidFill>
              <a:uFill>
                <a:solidFill>
                  <a:srgbClr val="ffffff"/>
                </a:solidFill>
              </a:uFill>
              <a:latin typeface="Tahoma"/>
            </a:endParaRPr>
          </a:p>
        </p:txBody>
      </p:sp>
      <p:sp>
        <p:nvSpPr>
          <p:cNvPr id="460" name="TextShape 2"/>
          <p:cNvSpPr txBox="1"/>
          <p:nvPr/>
        </p:nvSpPr>
        <p:spPr>
          <a:xfrm>
            <a:off x="1182600" y="2017800"/>
            <a:ext cx="380952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Now that we see that </a:t>
            </a:r>
            <a:r>
              <a:rPr b="0" lang="en-US" sz="2800" spc="-1" strike="noStrike">
                <a:solidFill>
                  <a:srgbClr val="000000"/>
                </a:solidFill>
                <a:uFill>
                  <a:solidFill>
                    <a:srgbClr val="ffffff"/>
                  </a:solidFill>
                </a:uFill>
                <a:latin typeface="Courier New"/>
              </a:rPr>
              <a:t>gameOver</a:t>
            </a:r>
            <a:r>
              <a:rPr b="0" lang="en-US" sz="2800" spc="-1" strike="noStrike">
                <a:solidFill>
                  <a:srgbClr val="000000"/>
                </a:solidFill>
                <a:uFill>
                  <a:solidFill>
                    <a:srgbClr val="ffffff"/>
                  </a:solidFill>
                </a:uFill>
                <a:latin typeface="Tahoma"/>
              </a:rPr>
              <a:t> is working, we can go on to </a:t>
            </a:r>
            <a:r>
              <a:rPr b="0" lang="en-US" sz="2800" spc="-1" strike="noStrike">
                <a:solidFill>
                  <a:srgbClr val="000000"/>
                </a:solidFill>
                <a:uFill>
                  <a:solidFill>
                    <a:srgbClr val="ffffff"/>
                  </a:solidFill>
                </a:uFill>
                <a:latin typeface="Courier New"/>
              </a:rPr>
              <a:t>simOneGame</a:t>
            </a:r>
            <a:r>
              <a:rPr b="0" lang="en-US" sz="28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90000"/>
              </a:lnSpc>
            </a:pPr>
            <a:endParaRPr b="0" lang="en-US" sz="3200" spc="-1" strike="noStrike">
              <a:solidFill>
                <a:srgbClr val="000000"/>
              </a:solidFill>
              <a:uFill>
                <a:solidFill>
                  <a:srgbClr val="ffffff"/>
                </a:solidFill>
              </a:uFill>
              <a:latin typeface="Tahoma"/>
            </a:endParaRPr>
          </a:p>
        </p:txBody>
      </p:sp>
      <p:sp>
        <p:nvSpPr>
          <p:cNvPr id="461" name="TextShape 3"/>
          <p:cNvSpPr txBox="1"/>
          <p:nvPr/>
        </p:nvSpPr>
        <p:spPr>
          <a:xfrm>
            <a:off x="5133960" y="1828800"/>
            <a:ext cx="3809520" cy="4114440"/>
          </a:xfrm>
          <a:prstGeom prst="rect">
            <a:avLst/>
          </a:prstGeom>
          <a:noFill/>
          <a:ln>
            <a:noFill/>
          </a:ln>
        </p:spPr>
        <p:txBody>
          <a:bodyPr/>
          <a:p>
            <a:pPr marL="343080" indent="-342720">
              <a:lnSpc>
                <a:spcPct val="90000"/>
              </a:lnSpc>
            </a:pPr>
            <a:r>
              <a:rPr b="0" lang="en-US" sz="1400" spc="-1" strike="noStrike">
                <a:solidFill>
                  <a:srgbClr val="000000"/>
                </a:solidFill>
                <a:uFill>
                  <a:solidFill>
                    <a:srgbClr val="ffffff"/>
                  </a:solidFill>
                </a:uFill>
                <a:latin typeface="Courier New"/>
              </a:rPr>
              <a:t>&gt;&gt;&gt; simOneGame(.5, .5)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(11, 15)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simOneGame(.5, .5)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(13, 15)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simOneGame(.3, .3)</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(11, 15)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simOneGame(.3, .3)</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(15, 4)</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simOneGame(.4, .9)</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(2, 15)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simOneGame(.4, .9)</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(1, 15)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simOneGame(.9, .4)</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(15, 0)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simOneGame(.9, .4)</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(15, 0)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simOneGame(.4, .6)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(10, 15)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&gt;&gt;&gt; simOneGame(.4, .6)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(9, 15)</a:t>
            </a:r>
            <a:endParaRPr b="0" lang="en-US" sz="3200" spc="-1" strike="noStrike">
              <a:solidFill>
                <a:srgbClr val="000000"/>
              </a:solidFill>
              <a:uFill>
                <a:solidFill>
                  <a:srgbClr val="ffffff"/>
                </a:solidFill>
              </a:uFill>
              <a:latin typeface="Tahoma"/>
            </a:endParaRPr>
          </a:p>
        </p:txBody>
      </p:sp>
      <p:sp>
        <p:nvSpPr>
          <p:cNvPr id="462" name="TextShape 4"/>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63" name="TextShape 5"/>
          <p:cNvSpPr txBox="1"/>
          <p:nvPr/>
        </p:nvSpPr>
        <p:spPr>
          <a:xfrm>
            <a:off x="6781680" y="6324480"/>
            <a:ext cx="1904760" cy="456840"/>
          </a:xfrm>
          <a:prstGeom prst="rect">
            <a:avLst/>
          </a:prstGeom>
          <a:noFill/>
          <a:ln>
            <a:noFill/>
          </a:ln>
        </p:spPr>
        <p:txBody>
          <a:bodyPr anchor="b"/>
          <a:p>
            <a:pPr algn="r">
              <a:lnSpc>
                <a:spcPct val="100000"/>
              </a:lnSpc>
            </a:pPr>
            <a:fld id="{80D728D7-C3FE-49EC-B857-6AA7DEB05217}"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65" name="TextShape 2"/>
          <p:cNvSpPr txBox="1"/>
          <p:nvPr/>
        </p:nvSpPr>
        <p:spPr>
          <a:xfrm>
            <a:off x="6781680" y="6324480"/>
            <a:ext cx="1904760" cy="456840"/>
          </a:xfrm>
          <a:prstGeom prst="rect">
            <a:avLst/>
          </a:prstGeom>
          <a:noFill/>
          <a:ln>
            <a:noFill/>
          </a:ln>
        </p:spPr>
        <p:txBody>
          <a:bodyPr anchor="b"/>
          <a:p>
            <a:pPr algn="r">
              <a:lnSpc>
                <a:spcPct val="100000"/>
              </a:lnSpc>
            </a:pPr>
            <a:fld id="{1ED43FB5-0017-487F-BD29-649B125DDCB4}"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66"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Unit Testing</a:t>
            </a:r>
            <a:endParaRPr b="0" lang="en-US" sz="2400" spc="-1" strike="noStrike">
              <a:solidFill>
                <a:srgbClr val="000000"/>
              </a:solidFill>
              <a:uFill>
                <a:solidFill>
                  <a:srgbClr val="ffffff"/>
                </a:solidFill>
              </a:uFill>
              <a:latin typeface="Tahoma"/>
            </a:endParaRPr>
          </a:p>
        </p:txBody>
      </p:sp>
      <p:sp>
        <p:nvSpPr>
          <p:cNvPr id="467"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When the probabilities are equal, the scores aren</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t that far apart.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When the probabilities are farther apart, the game is a rout.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Testing each component in this manner is called </a:t>
            </a:r>
            <a:r>
              <a:rPr b="0" i="1" lang="en-US" sz="2800" spc="-1" strike="noStrike">
                <a:solidFill>
                  <a:srgbClr val="000000"/>
                </a:solidFill>
                <a:uFill>
                  <a:solidFill>
                    <a:srgbClr val="ffffff"/>
                  </a:solidFill>
                </a:uFill>
                <a:latin typeface="Tahoma"/>
              </a:rPr>
              <a:t>unit testing</a:t>
            </a:r>
            <a:r>
              <a:rPr b="0" lang="en-US" sz="28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Testing each function independently makes it easier to spot errors, and should make testing the entire program go more smoothly.</a:t>
            </a:r>
            <a:endParaRPr b="0" lang="en-US" sz="3200" spc="-1" strike="noStrike">
              <a:solidFill>
                <a:srgbClr val="000000"/>
              </a:solidFill>
              <a:uFill>
                <a:solidFill>
                  <a:srgbClr val="ffffff"/>
                </a:solidFill>
              </a:uFill>
              <a:latin typeface="Tahoma"/>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69" name="TextShape 2"/>
          <p:cNvSpPr txBox="1"/>
          <p:nvPr/>
        </p:nvSpPr>
        <p:spPr>
          <a:xfrm>
            <a:off x="6781680" y="6324480"/>
            <a:ext cx="1904760" cy="456840"/>
          </a:xfrm>
          <a:prstGeom prst="rect">
            <a:avLst/>
          </a:prstGeom>
          <a:noFill/>
          <a:ln>
            <a:noFill/>
          </a:ln>
        </p:spPr>
        <p:txBody>
          <a:bodyPr anchor="b"/>
          <a:p>
            <a:pPr algn="r">
              <a:lnSpc>
                <a:spcPct val="100000"/>
              </a:lnSpc>
            </a:pPr>
            <a:fld id="{9BEB28BA-6D3E-434A-BB64-57767A0295E8}"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70"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Simulation Results</a:t>
            </a:r>
            <a:endParaRPr b="0" lang="en-US" sz="2400" spc="-1" strike="noStrike">
              <a:solidFill>
                <a:srgbClr val="000000"/>
              </a:solidFill>
              <a:uFill>
                <a:solidFill>
                  <a:srgbClr val="ffffff"/>
                </a:solidFill>
              </a:uFill>
              <a:latin typeface="Tahoma"/>
            </a:endParaRPr>
          </a:p>
        </p:txBody>
      </p:sp>
      <p:sp>
        <p:nvSpPr>
          <p:cNvPr id="471"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Is it the nature of racquetball that small differences in ability lead to large differences in final score?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Suppose Denny wins about 60% of his serves and his opponent is 5% better. How often should Denny win?</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Let</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do a sample run where Denny</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s opponent serves first.</a:t>
            </a:r>
            <a:endParaRPr b="0" lang="en-US" sz="3200" spc="-1" strike="noStrike">
              <a:solidFill>
                <a:srgbClr val="000000"/>
              </a:solidFill>
              <a:uFill>
                <a:solidFill>
                  <a:srgbClr val="ffffff"/>
                </a:solidFill>
              </a:uFill>
              <a:latin typeface="Tahoma"/>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73" name="TextShape 2"/>
          <p:cNvSpPr txBox="1"/>
          <p:nvPr/>
        </p:nvSpPr>
        <p:spPr>
          <a:xfrm>
            <a:off x="6781680" y="6324480"/>
            <a:ext cx="1904760" cy="456840"/>
          </a:xfrm>
          <a:prstGeom prst="rect">
            <a:avLst/>
          </a:prstGeom>
          <a:noFill/>
          <a:ln>
            <a:noFill/>
          </a:ln>
        </p:spPr>
        <p:txBody>
          <a:bodyPr anchor="b"/>
          <a:p>
            <a:pPr algn="r">
              <a:lnSpc>
                <a:spcPct val="100000"/>
              </a:lnSpc>
            </a:pPr>
            <a:fld id="{DA3FC45B-99FA-4B7A-B299-607C874B7B73}"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74"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Simulation Results</a:t>
            </a:r>
            <a:endParaRPr b="0" lang="en-US" sz="2400" spc="-1" strike="noStrike">
              <a:solidFill>
                <a:srgbClr val="000000"/>
              </a:solidFill>
              <a:uFill>
                <a:solidFill>
                  <a:srgbClr val="ffffff"/>
                </a:solidFill>
              </a:uFill>
              <a:latin typeface="Tahoma"/>
            </a:endParaRPr>
          </a:p>
        </p:txBody>
      </p:sp>
      <p:sp>
        <p:nvSpPr>
          <p:cNvPr id="475" name="TextShape 4"/>
          <p:cNvSpPr txBox="1"/>
          <p:nvPr/>
        </p:nvSpPr>
        <p:spPr>
          <a:xfrm>
            <a:off x="1182600" y="2017800"/>
            <a:ext cx="7772040" cy="4114440"/>
          </a:xfrm>
          <a:prstGeom prst="rect">
            <a:avLst/>
          </a:prstGeom>
          <a:noFill/>
          <a:ln>
            <a:noFill/>
          </a:ln>
        </p:spPr>
        <p:txBody>
          <a:bodyPr/>
          <a:p>
            <a:pPr marL="343080" indent="-342720">
              <a:lnSpc>
                <a:spcPct val="90000"/>
              </a:lnSpc>
            </a:pPr>
            <a:r>
              <a:rPr b="0" lang="en-US" sz="1400" spc="-1" strike="noStrike">
                <a:solidFill>
                  <a:srgbClr val="000000"/>
                </a:solidFill>
                <a:uFill>
                  <a:solidFill>
                    <a:srgbClr val="ffffff"/>
                  </a:solidFill>
                </a:uFill>
                <a:latin typeface="Courier New"/>
              </a:rPr>
              <a:t>This program simulates a game of racquetball between two</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players called "A" and "B".  The abilities of each player is</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indicated by a probability (a number between 0 and 1) that</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the player wins the point when serving. Player A always</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has the first serve.</a:t>
            </a:r>
            <a:endParaRPr b="0" lang="en-US" sz="3200" spc="-1" strike="noStrike">
              <a:solidFill>
                <a:srgbClr val="000000"/>
              </a:solidFill>
              <a:uFill>
                <a:solidFill>
                  <a:srgbClr val="ffffff"/>
                </a:solidFill>
              </a:uFill>
              <a:latin typeface="Tahoma"/>
            </a:endParaRPr>
          </a:p>
          <a:p>
            <a:pPr marL="343080" indent="-342720">
              <a:lnSpc>
                <a:spcPct val="90000"/>
              </a:lnSpc>
            </a:pP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What is the prob. player A wins a serve? .65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What is the prob. player B wins a serve? .6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How many games to simulate? 5000</a:t>
            </a:r>
            <a:endParaRPr b="0" lang="en-US" sz="3200" spc="-1" strike="noStrike">
              <a:solidFill>
                <a:srgbClr val="000000"/>
              </a:solidFill>
              <a:uFill>
                <a:solidFill>
                  <a:srgbClr val="ffffff"/>
                </a:solidFill>
              </a:uFill>
              <a:latin typeface="Tahoma"/>
            </a:endParaRPr>
          </a:p>
          <a:p>
            <a:pPr marL="343080" indent="-342720">
              <a:lnSpc>
                <a:spcPct val="90000"/>
              </a:lnSpc>
            </a:pP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Games simulated: 5000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Wins for A: 3329 (66.6%)</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Wins for B: 1671 (33.4%)</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With this small difference in ability , Denny will win only 1 in 3 games!</a:t>
            </a:r>
            <a:endParaRPr b="0" lang="en-US" sz="3200" spc="-1" strike="noStrike">
              <a:solidFill>
                <a:srgbClr val="000000"/>
              </a:solidFill>
              <a:uFill>
                <a:solidFill>
                  <a:srgbClr val="ffffff"/>
                </a:solidFill>
              </a:uFill>
              <a:latin typeface="Tahoma"/>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23" name="TextShape 2"/>
          <p:cNvSpPr txBox="1"/>
          <p:nvPr/>
        </p:nvSpPr>
        <p:spPr>
          <a:xfrm>
            <a:off x="6781680" y="6324480"/>
            <a:ext cx="1904760" cy="456840"/>
          </a:xfrm>
          <a:prstGeom prst="rect">
            <a:avLst/>
          </a:prstGeom>
          <a:noFill/>
          <a:ln>
            <a:noFill/>
          </a:ln>
        </p:spPr>
        <p:txBody>
          <a:bodyPr anchor="b"/>
          <a:p>
            <a:pPr algn="r">
              <a:lnSpc>
                <a:spcPct val="100000"/>
              </a:lnSpc>
            </a:pPr>
            <a:fld id="{2665A676-672F-4B61-BE2B-97F64406DC6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24"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Analysis and Specification</a:t>
            </a:r>
            <a:endParaRPr b="0" lang="en-US" sz="2400" spc="-1" strike="noStrike">
              <a:solidFill>
                <a:srgbClr val="000000"/>
              </a:solidFill>
              <a:uFill>
                <a:solidFill>
                  <a:srgbClr val="ffffff"/>
                </a:solidFill>
              </a:uFill>
              <a:latin typeface="Tahoma"/>
            </a:endParaRPr>
          </a:p>
        </p:txBody>
      </p:sp>
      <p:sp>
        <p:nvSpPr>
          <p:cNvPr id="225"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player who misses the shot loses the rally. If the loser is the player who served, service passes to the other player.</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If the server wins the rally, a point is awarded. Players can only score points during their own service.</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first player to reach 15 points wins the game.</a:t>
            </a:r>
            <a:endParaRPr b="0" lang="en-US" sz="3200" spc="-1" strike="noStrike">
              <a:solidFill>
                <a:srgbClr val="000000"/>
              </a:solidFill>
              <a:uFill>
                <a:solidFill>
                  <a:srgbClr val="ffffff"/>
                </a:solidFill>
              </a:uFill>
              <a:latin typeface="Tahom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77" name="TextShape 2"/>
          <p:cNvSpPr txBox="1"/>
          <p:nvPr/>
        </p:nvSpPr>
        <p:spPr>
          <a:xfrm>
            <a:off x="6781680" y="6324480"/>
            <a:ext cx="1904760" cy="456840"/>
          </a:xfrm>
          <a:prstGeom prst="rect">
            <a:avLst/>
          </a:prstGeom>
          <a:noFill/>
          <a:ln>
            <a:noFill/>
          </a:ln>
        </p:spPr>
        <p:txBody>
          <a:bodyPr anchor="b"/>
          <a:p>
            <a:pPr algn="r">
              <a:lnSpc>
                <a:spcPct val="100000"/>
              </a:lnSpc>
            </a:pPr>
            <a:fld id="{620C2872-0697-40B8-BD00-CB8B03C380EA}"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78"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Other Design Techniques</a:t>
            </a:r>
            <a:endParaRPr b="0" lang="en-US" sz="2400" spc="-1" strike="noStrike">
              <a:solidFill>
                <a:srgbClr val="000000"/>
              </a:solidFill>
              <a:uFill>
                <a:solidFill>
                  <a:srgbClr val="ffffff"/>
                </a:solidFill>
              </a:uFill>
              <a:latin typeface="Tahoma"/>
            </a:endParaRPr>
          </a:p>
        </p:txBody>
      </p:sp>
      <p:sp>
        <p:nvSpPr>
          <p:cNvPr id="479"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Top-down design is not the only way to create a program!</a:t>
            </a:r>
            <a:endParaRPr b="0" lang="en-US" sz="3200" spc="-1" strike="noStrike">
              <a:solidFill>
                <a:srgbClr val="000000"/>
              </a:solidFill>
              <a:uFill>
                <a:solidFill>
                  <a:srgbClr val="ffffff"/>
                </a:solidFill>
              </a:uFill>
              <a:latin typeface="Tahoma"/>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81" name="TextShape 2"/>
          <p:cNvSpPr txBox="1"/>
          <p:nvPr/>
        </p:nvSpPr>
        <p:spPr>
          <a:xfrm>
            <a:off x="6781680" y="6324480"/>
            <a:ext cx="1904760" cy="456840"/>
          </a:xfrm>
          <a:prstGeom prst="rect">
            <a:avLst/>
          </a:prstGeom>
          <a:noFill/>
          <a:ln>
            <a:noFill/>
          </a:ln>
        </p:spPr>
        <p:txBody>
          <a:bodyPr anchor="b"/>
          <a:p>
            <a:pPr algn="r">
              <a:lnSpc>
                <a:spcPct val="100000"/>
              </a:lnSpc>
            </a:pPr>
            <a:fld id="{49CB7506-CBF3-4D90-B581-2FBE7E7B4F3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82"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483"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Another approach to program development is to start with a simple version of a program, and then gradually add features until it meets the full specification.</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This initial stripped-down version is called a </a:t>
            </a:r>
            <a:r>
              <a:rPr b="0" i="1" lang="en-US" sz="3200" spc="-1" strike="noStrike">
                <a:solidFill>
                  <a:srgbClr val="000000"/>
                </a:solidFill>
                <a:uFill>
                  <a:solidFill>
                    <a:srgbClr val="ffffff"/>
                  </a:solidFill>
                </a:uFill>
                <a:latin typeface="Tahoma"/>
              </a:rPr>
              <a:t>prototype</a:t>
            </a:r>
            <a:r>
              <a:rPr b="0" lang="en-US" sz="3200" spc="-1" strike="noStrike">
                <a:solidFill>
                  <a:srgbClr val="000000"/>
                </a:solidFill>
                <a:uFill>
                  <a:solidFill>
                    <a:srgbClr val="ffffff"/>
                  </a:solidFill>
                </a:uFill>
                <a:latin typeface="Tahoma"/>
              </a:rPr>
              <a:t>.</a:t>
            </a:r>
            <a:endParaRPr b="0" lang="en-US" sz="3200" spc="-1" strike="noStrike">
              <a:solidFill>
                <a:srgbClr val="000000"/>
              </a:solidFill>
              <a:uFill>
                <a:solidFill>
                  <a:srgbClr val="ffffff"/>
                </a:solidFill>
              </a:uFill>
              <a:latin typeface="Tahoma"/>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85" name="TextShape 2"/>
          <p:cNvSpPr txBox="1"/>
          <p:nvPr/>
        </p:nvSpPr>
        <p:spPr>
          <a:xfrm>
            <a:off x="6781680" y="6324480"/>
            <a:ext cx="1904760" cy="456840"/>
          </a:xfrm>
          <a:prstGeom prst="rect">
            <a:avLst/>
          </a:prstGeom>
          <a:noFill/>
          <a:ln>
            <a:noFill/>
          </a:ln>
        </p:spPr>
        <p:txBody>
          <a:bodyPr anchor="b"/>
          <a:p>
            <a:pPr algn="r">
              <a:lnSpc>
                <a:spcPct val="100000"/>
              </a:lnSpc>
            </a:pPr>
            <a:fld id="{395C36F6-1720-47BA-8689-E3C3308086A3}"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86"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487"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Prototyping often leads to a </a:t>
            </a:r>
            <a:r>
              <a:rPr b="0" i="1" lang="en-US" sz="2800" spc="-1" strike="noStrike">
                <a:solidFill>
                  <a:srgbClr val="000000"/>
                </a:solidFill>
                <a:uFill>
                  <a:solidFill>
                    <a:srgbClr val="ffffff"/>
                  </a:solidFill>
                </a:uFill>
                <a:latin typeface="Tahoma"/>
              </a:rPr>
              <a:t>spiral</a:t>
            </a:r>
            <a:r>
              <a:rPr b="0" lang="en-US" sz="2800" spc="-1" strike="noStrike">
                <a:solidFill>
                  <a:srgbClr val="000000"/>
                </a:solidFill>
                <a:uFill>
                  <a:solidFill>
                    <a:srgbClr val="ffffff"/>
                  </a:solidFill>
                </a:uFill>
                <a:latin typeface="Tahoma"/>
              </a:rPr>
              <a:t> development process.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Rather than taking the entire problem and proceeding through specification, design, implementation, and testing, we first design, implement, and test a prototype. We take many mini-cycles through the development process as the prototype is incrementally expanded into the final program.</a:t>
            </a:r>
            <a:endParaRPr b="0" lang="en-US" sz="3200" spc="-1" strike="noStrike">
              <a:solidFill>
                <a:srgbClr val="000000"/>
              </a:solidFill>
              <a:uFill>
                <a:solidFill>
                  <a:srgbClr val="ffffff"/>
                </a:solidFill>
              </a:uFill>
              <a:latin typeface="Tahoma"/>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89" name="TextShape 2"/>
          <p:cNvSpPr txBox="1"/>
          <p:nvPr/>
        </p:nvSpPr>
        <p:spPr>
          <a:xfrm>
            <a:off x="6781680" y="6324480"/>
            <a:ext cx="1904760" cy="456840"/>
          </a:xfrm>
          <a:prstGeom prst="rect">
            <a:avLst/>
          </a:prstGeom>
          <a:noFill/>
          <a:ln>
            <a:noFill/>
          </a:ln>
        </p:spPr>
        <p:txBody>
          <a:bodyPr anchor="b"/>
          <a:p>
            <a:pPr algn="r">
              <a:lnSpc>
                <a:spcPct val="100000"/>
              </a:lnSpc>
            </a:pPr>
            <a:fld id="{0E790BAA-8394-46B6-971B-B5279E920453}"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90"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491"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How could the racquetball simulation been done using spiral development?</a:t>
            </a:r>
            <a:endParaRPr b="0" lang="en-US" sz="3200" spc="-1" strike="noStrike">
              <a:solidFill>
                <a:srgbClr val="000000"/>
              </a:solidFill>
              <a:uFill>
                <a:solidFill>
                  <a:srgbClr val="ffffff"/>
                </a:solidFill>
              </a:uFill>
              <a:latin typeface="Tahoma"/>
            </a:endParaRPr>
          </a:p>
          <a:p>
            <a:pPr lvl="1" marL="743040" indent="-285480">
              <a:lnSpc>
                <a:spcPct val="100000"/>
              </a:lnSpc>
              <a:buClr>
                <a:srgbClr val="ff0000"/>
              </a:buClr>
              <a:buSzPct val="55000"/>
              <a:buFont typeface="Wingdings" charset="2"/>
              <a:buChar char=""/>
            </a:pPr>
            <a:r>
              <a:rPr b="0" lang="en-US" sz="2800" spc="-1" strike="noStrike">
                <a:solidFill>
                  <a:srgbClr val="000000"/>
                </a:solidFill>
                <a:uFill>
                  <a:solidFill>
                    <a:srgbClr val="ffffff"/>
                  </a:solidFill>
                </a:uFill>
                <a:latin typeface="Tahoma"/>
              </a:rPr>
              <a:t>Write a prototype where you assume there</a:t>
            </a:r>
            <a:r>
              <a:rPr b="0" lang="en-US" sz="2800" spc="-1" strike="noStrike">
                <a:solidFill>
                  <a:srgbClr val="000000"/>
                </a:solidFill>
                <a:uFill>
                  <a:solidFill>
                    <a:srgbClr val="ffffff"/>
                  </a:solidFill>
                </a:uFill>
                <a:latin typeface="Times New Roman"/>
              </a:rPr>
              <a:t>’</a:t>
            </a:r>
            <a:r>
              <a:rPr b="0" lang="en-US" sz="2800" spc="-1" strike="noStrike">
                <a:solidFill>
                  <a:srgbClr val="000000"/>
                </a:solidFill>
                <a:uFill>
                  <a:solidFill>
                    <a:srgbClr val="ffffff"/>
                  </a:solidFill>
                </a:uFill>
                <a:latin typeface="Tahoma"/>
              </a:rPr>
              <a:t>s a 50-50 chance of winning any given point, playing 30 rallies.</a:t>
            </a:r>
            <a:endParaRPr b="0" lang="en-US" sz="2400" spc="-1" strike="noStrike">
              <a:solidFill>
                <a:srgbClr val="000000"/>
              </a:solidFill>
              <a:uFill>
                <a:solidFill>
                  <a:srgbClr val="ffffff"/>
                </a:solidFill>
              </a:uFill>
              <a:latin typeface="Tahoma"/>
            </a:endParaRPr>
          </a:p>
          <a:p>
            <a:pPr lvl="1" marL="743040" indent="-285480">
              <a:lnSpc>
                <a:spcPct val="100000"/>
              </a:lnSpc>
              <a:buClr>
                <a:srgbClr val="ff0000"/>
              </a:buClr>
              <a:buSzPct val="55000"/>
              <a:buFont typeface="Wingdings" charset="2"/>
              <a:buChar char=""/>
            </a:pPr>
            <a:r>
              <a:rPr b="0" lang="en-US" sz="2800" spc="-1" strike="noStrike">
                <a:solidFill>
                  <a:srgbClr val="000000"/>
                </a:solidFill>
                <a:uFill>
                  <a:solidFill>
                    <a:srgbClr val="ffffff"/>
                  </a:solidFill>
                </a:uFill>
                <a:latin typeface="Tahoma"/>
              </a:rPr>
              <a:t>Add on to the prototype in stages, including awarding of points, change of service, differing probabilities, etc.</a:t>
            </a:r>
            <a:endParaRPr b="0" lang="en-US" sz="2400" spc="-1" strike="noStrike">
              <a:solidFill>
                <a:srgbClr val="000000"/>
              </a:solidFill>
              <a:uFill>
                <a:solidFill>
                  <a:srgbClr val="ffffff"/>
                </a:solidFill>
              </a:uFill>
              <a:latin typeface="Tahoma"/>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93" name="TextShape 2"/>
          <p:cNvSpPr txBox="1"/>
          <p:nvPr/>
        </p:nvSpPr>
        <p:spPr>
          <a:xfrm>
            <a:off x="6781680" y="6324480"/>
            <a:ext cx="1904760" cy="456840"/>
          </a:xfrm>
          <a:prstGeom prst="rect">
            <a:avLst/>
          </a:prstGeom>
          <a:noFill/>
          <a:ln>
            <a:noFill/>
          </a:ln>
        </p:spPr>
        <p:txBody>
          <a:bodyPr anchor="b"/>
          <a:p>
            <a:pPr algn="r">
              <a:lnSpc>
                <a:spcPct val="100000"/>
              </a:lnSpc>
            </a:pPr>
            <a:fld id="{6666E7DB-6D6D-4C48-801B-ED6425012FBB}"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94"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495" name="TextShape 4"/>
          <p:cNvSpPr txBox="1"/>
          <p:nvPr/>
        </p:nvSpPr>
        <p:spPr>
          <a:xfrm>
            <a:off x="1182600" y="2017800"/>
            <a:ext cx="4227120" cy="4114440"/>
          </a:xfrm>
          <a:prstGeom prst="rect">
            <a:avLst/>
          </a:prstGeom>
          <a:noFill/>
          <a:ln>
            <a:noFill/>
          </a:ln>
        </p:spPr>
        <p:txBody>
          <a:bodyPr/>
          <a:p>
            <a:pPr marL="343080" indent="-342720">
              <a:lnSpc>
                <a:spcPct val="90000"/>
              </a:lnSpc>
            </a:pPr>
            <a:r>
              <a:rPr b="0" lang="en-US" sz="1400" spc="-1" strike="noStrike">
                <a:solidFill>
                  <a:srgbClr val="000000"/>
                </a:solidFill>
                <a:uFill>
                  <a:solidFill>
                    <a:srgbClr val="ffffff"/>
                  </a:solidFill>
                </a:uFill>
                <a:latin typeface="Courier New"/>
              </a:rPr>
              <a:t>from random import random</a:t>
            </a:r>
            <a:endParaRPr b="0" lang="en-US" sz="3200" spc="-1" strike="noStrike">
              <a:solidFill>
                <a:srgbClr val="000000"/>
              </a:solidFill>
              <a:uFill>
                <a:solidFill>
                  <a:srgbClr val="ffffff"/>
                </a:solidFill>
              </a:uFill>
              <a:latin typeface="Tahoma"/>
            </a:endParaRPr>
          </a:p>
          <a:p>
            <a:pPr marL="343080" indent="-342720">
              <a:lnSpc>
                <a:spcPct val="90000"/>
              </a:lnSpc>
            </a:pP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def simOneGame():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scoreA =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scoreB =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serving = "A"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for i in range(30):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if serving == "A":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if random() &lt; .5: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scoreA = scoreA + 1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serving = "B"</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if random() &lt; .5:</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scoreB = scoreB + 1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else: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serving = "A"</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        </a:t>
            </a:r>
            <a:r>
              <a:rPr b="0" lang="en-US" sz="1400" spc="-1" strike="noStrike">
                <a:solidFill>
                  <a:srgbClr val="000000"/>
                </a:solidFill>
                <a:uFill>
                  <a:solidFill>
                    <a:srgbClr val="ffffff"/>
                  </a:solidFill>
                </a:uFill>
                <a:latin typeface="Courier New"/>
              </a:rPr>
              <a:t>print(scoreA, scoreB)</a:t>
            </a:r>
            <a:endParaRPr b="0" lang="en-US" sz="3200" spc="-1" strike="noStrike">
              <a:solidFill>
                <a:srgbClr val="000000"/>
              </a:solidFill>
              <a:uFill>
                <a:solidFill>
                  <a:srgbClr val="ffffff"/>
                </a:solidFill>
              </a:uFill>
              <a:latin typeface="Tahoma"/>
            </a:endParaRPr>
          </a:p>
        </p:txBody>
      </p:sp>
      <p:sp>
        <p:nvSpPr>
          <p:cNvPr id="496" name="TextShape 5"/>
          <p:cNvSpPr txBox="1"/>
          <p:nvPr/>
        </p:nvSpPr>
        <p:spPr>
          <a:xfrm>
            <a:off x="5257800" y="2017800"/>
            <a:ext cx="3428640" cy="4114440"/>
          </a:xfrm>
          <a:prstGeom prst="rect">
            <a:avLst/>
          </a:prstGeom>
          <a:noFill/>
          <a:ln>
            <a:noFill/>
          </a:ln>
        </p:spPr>
        <p:txBody>
          <a:bodyPr/>
          <a:p>
            <a:pPr marL="343080" indent="-342720">
              <a:lnSpc>
                <a:spcPct val="90000"/>
              </a:lnSpc>
            </a:pPr>
            <a:r>
              <a:rPr b="0" lang="en-US" sz="1400" spc="-1" strike="noStrike">
                <a:solidFill>
                  <a:srgbClr val="000000"/>
                </a:solidFill>
                <a:uFill>
                  <a:solidFill>
                    <a:srgbClr val="ffffff"/>
                  </a:solidFill>
                </a:uFill>
                <a:latin typeface="Courier New"/>
              </a:rPr>
              <a:t>&gt;&gt;&gt; simOneGame()</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0 0</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0 1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0 1</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2 7</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2 8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2 8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3 8</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3 9</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3 9</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4 9</a:t>
            </a:r>
            <a:endParaRPr b="0" lang="en-US" sz="3200" spc="-1" strike="noStrike">
              <a:solidFill>
                <a:srgbClr val="000000"/>
              </a:solidFill>
              <a:uFill>
                <a:solidFill>
                  <a:srgbClr val="ffffff"/>
                </a:solidFill>
              </a:uFill>
              <a:latin typeface="Tahoma"/>
            </a:endParaRPr>
          </a:p>
          <a:p>
            <a:pPr marL="343080" indent="-342720">
              <a:lnSpc>
                <a:spcPct val="90000"/>
              </a:lnSpc>
            </a:pPr>
            <a:r>
              <a:rPr b="0" lang="en-US" sz="1400" spc="-1" strike="noStrike">
                <a:solidFill>
                  <a:srgbClr val="000000"/>
                </a:solidFill>
                <a:uFill>
                  <a:solidFill>
                    <a:srgbClr val="ffffff"/>
                  </a:solidFill>
                </a:uFill>
                <a:latin typeface="Courier New"/>
              </a:rPr>
              <a:t>5 9</a:t>
            </a:r>
            <a:endParaRPr b="0" lang="en-US" sz="3200" spc="-1" strike="noStrike">
              <a:solidFill>
                <a:srgbClr val="000000"/>
              </a:solidFill>
              <a:uFill>
                <a:solidFill>
                  <a:srgbClr val="ffffff"/>
                </a:solidFill>
              </a:uFill>
              <a:latin typeface="Tahoma"/>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498" name="TextShape 2"/>
          <p:cNvSpPr txBox="1"/>
          <p:nvPr/>
        </p:nvSpPr>
        <p:spPr>
          <a:xfrm>
            <a:off x="6781680" y="6324480"/>
            <a:ext cx="1904760" cy="456840"/>
          </a:xfrm>
          <a:prstGeom prst="rect">
            <a:avLst/>
          </a:prstGeom>
          <a:noFill/>
          <a:ln>
            <a:noFill/>
          </a:ln>
        </p:spPr>
        <p:txBody>
          <a:bodyPr anchor="b"/>
          <a:p>
            <a:pPr algn="r">
              <a:lnSpc>
                <a:spcPct val="100000"/>
              </a:lnSpc>
            </a:pPr>
            <a:fld id="{E7085FCA-F546-40C2-B35B-07A955E13B9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499"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500"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program could be enhanced in phases:</a:t>
            </a:r>
            <a:endParaRPr b="0" lang="en-US" sz="32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1" lang="en-US" sz="2800" spc="-1" strike="noStrike">
                <a:solidFill>
                  <a:srgbClr val="000000"/>
                </a:solidFill>
                <a:uFill>
                  <a:solidFill>
                    <a:srgbClr val="ffffff"/>
                  </a:solidFill>
                </a:uFill>
                <a:latin typeface="Tahoma"/>
              </a:rPr>
              <a:t>Phase 1:</a:t>
            </a:r>
            <a:r>
              <a:rPr b="0" lang="en-US" sz="2800" spc="-1" strike="noStrike">
                <a:solidFill>
                  <a:srgbClr val="000000"/>
                </a:solidFill>
                <a:uFill>
                  <a:solidFill>
                    <a:srgbClr val="ffffff"/>
                  </a:solidFill>
                </a:uFill>
                <a:latin typeface="Tahoma"/>
              </a:rPr>
              <a:t> Initial prototype. Play 30 rallies where the server always has a 50% chance of winning. Print out the scores after each server.</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1" lang="en-US" sz="2800" spc="-1" strike="noStrike">
                <a:solidFill>
                  <a:srgbClr val="000000"/>
                </a:solidFill>
                <a:uFill>
                  <a:solidFill>
                    <a:srgbClr val="ffffff"/>
                  </a:solidFill>
                </a:uFill>
                <a:latin typeface="Tahoma"/>
              </a:rPr>
              <a:t>Phase 2:</a:t>
            </a:r>
            <a:r>
              <a:rPr b="0" lang="en-US" sz="2800" spc="-1" strike="noStrike">
                <a:solidFill>
                  <a:srgbClr val="000000"/>
                </a:solidFill>
                <a:uFill>
                  <a:solidFill>
                    <a:srgbClr val="ffffff"/>
                  </a:solidFill>
                </a:uFill>
                <a:latin typeface="Tahoma"/>
              </a:rPr>
              <a:t> Add two parameters to represent different probabilities for the two players.</a:t>
            </a:r>
            <a:endParaRPr b="0" lang="en-US" sz="2400" spc="-1" strike="noStrike">
              <a:solidFill>
                <a:srgbClr val="000000"/>
              </a:solidFill>
              <a:uFill>
                <a:solidFill>
                  <a:srgbClr val="ffffff"/>
                </a:solidFill>
              </a:uFill>
              <a:latin typeface="Tahoma"/>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502" name="TextShape 2"/>
          <p:cNvSpPr txBox="1"/>
          <p:nvPr/>
        </p:nvSpPr>
        <p:spPr>
          <a:xfrm>
            <a:off x="6781680" y="6324480"/>
            <a:ext cx="1904760" cy="456840"/>
          </a:xfrm>
          <a:prstGeom prst="rect">
            <a:avLst/>
          </a:prstGeom>
          <a:noFill/>
          <a:ln>
            <a:noFill/>
          </a:ln>
        </p:spPr>
        <p:txBody>
          <a:bodyPr anchor="b"/>
          <a:p>
            <a:pPr algn="r">
              <a:lnSpc>
                <a:spcPct val="100000"/>
              </a:lnSpc>
            </a:pPr>
            <a:fld id="{6A8E19A2-0B20-4A08-B0FF-AEA4D90F7074}"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503"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504" name="TextShape 4"/>
          <p:cNvSpPr txBox="1"/>
          <p:nvPr/>
        </p:nvSpPr>
        <p:spPr>
          <a:xfrm>
            <a:off x="1182600" y="2017800"/>
            <a:ext cx="7772040" cy="4114440"/>
          </a:xfrm>
          <a:prstGeom prst="rect">
            <a:avLst/>
          </a:prstGeom>
          <a:noFill/>
          <a:ln>
            <a:noFill/>
          </a:ln>
        </p:spPr>
        <p:txBody>
          <a:bodyPr/>
          <a:p>
            <a:pPr lvl="1" marL="743040" indent="-285480">
              <a:lnSpc>
                <a:spcPct val="90000"/>
              </a:lnSpc>
              <a:buClr>
                <a:srgbClr val="ff0000"/>
              </a:buClr>
              <a:buSzPct val="55000"/>
              <a:buFont typeface="Wingdings" charset="2"/>
              <a:buChar char=""/>
            </a:pPr>
            <a:r>
              <a:rPr b="1" lang="en-US" sz="2800" spc="-1" strike="noStrike">
                <a:solidFill>
                  <a:srgbClr val="000000"/>
                </a:solidFill>
                <a:uFill>
                  <a:solidFill>
                    <a:srgbClr val="ffffff"/>
                  </a:solidFill>
                </a:uFill>
                <a:latin typeface="Tahoma"/>
              </a:rPr>
              <a:t>Phase 3:</a:t>
            </a:r>
            <a:r>
              <a:rPr b="0" lang="en-US" sz="2800" spc="-1" strike="noStrike">
                <a:solidFill>
                  <a:srgbClr val="000000"/>
                </a:solidFill>
                <a:uFill>
                  <a:solidFill>
                    <a:srgbClr val="ffffff"/>
                  </a:solidFill>
                </a:uFill>
                <a:latin typeface="Tahoma"/>
              </a:rPr>
              <a:t> Play the game until one of the players reaches 15 points. At this point, we have a working simulation of a single game.</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1" lang="en-US" sz="2800" spc="-1" strike="noStrike">
                <a:solidFill>
                  <a:srgbClr val="000000"/>
                </a:solidFill>
                <a:uFill>
                  <a:solidFill>
                    <a:srgbClr val="ffffff"/>
                  </a:solidFill>
                </a:uFill>
                <a:latin typeface="Tahoma"/>
              </a:rPr>
              <a:t>Phase 4:</a:t>
            </a:r>
            <a:r>
              <a:rPr b="0" lang="en-US" sz="2800" spc="-1" strike="noStrike">
                <a:solidFill>
                  <a:srgbClr val="000000"/>
                </a:solidFill>
                <a:uFill>
                  <a:solidFill>
                    <a:srgbClr val="ffffff"/>
                  </a:solidFill>
                </a:uFill>
                <a:latin typeface="Tahoma"/>
              </a:rPr>
              <a:t> Expand to play multiple games. The output is the count of games won by each player.</a:t>
            </a:r>
            <a:endParaRPr b="0" lang="en-US" sz="2400" spc="-1" strike="noStrike">
              <a:solidFill>
                <a:srgbClr val="000000"/>
              </a:solidFill>
              <a:uFill>
                <a:solidFill>
                  <a:srgbClr val="ffffff"/>
                </a:solidFill>
              </a:uFill>
              <a:latin typeface="Tahoma"/>
            </a:endParaRPr>
          </a:p>
          <a:p>
            <a:pPr lvl="1" marL="743040" indent="-285480">
              <a:lnSpc>
                <a:spcPct val="90000"/>
              </a:lnSpc>
              <a:buClr>
                <a:srgbClr val="ff0000"/>
              </a:buClr>
              <a:buSzPct val="55000"/>
              <a:buFont typeface="Wingdings" charset="2"/>
              <a:buChar char=""/>
            </a:pPr>
            <a:r>
              <a:rPr b="1" lang="en-US" sz="2800" spc="-1" strike="noStrike">
                <a:solidFill>
                  <a:srgbClr val="000000"/>
                </a:solidFill>
                <a:uFill>
                  <a:solidFill>
                    <a:srgbClr val="ffffff"/>
                  </a:solidFill>
                </a:uFill>
                <a:latin typeface="Tahoma"/>
              </a:rPr>
              <a:t>Phase 5:</a:t>
            </a:r>
            <a:r>
              <a:rPr b="0" lang="en-US" sz="2800" spc="-1" strike="noStrike">
                <a:solidFill>
                  <a:srgbClr val="000000"/>
                </a:solidFill>
                <a:uFill>
                  <a:solidFill>
                    <a:srgbClr val="ffffff"/>
                  </a:solidFill>
                </a:uFill>
                <a:latin typeface="Tahoma"/>
              </a:rPr>
              <a:t> Build the complete program. Add interactive inputs and a nicely formatted report of the results.</a:t>
            </a:r>
            <a:endParaRPr b="0" lang="en-US" sz="2400" spc="-1" strike="noStrike">
              <a:solidFill>
                <a:srgbClr val="000000"/>
              </a:solidFill>
              <a:uFill>
                <a:solidFill>
                  <a:srgbClr val="ffffff"/>
                </a:solidFill>
              </a:uFill>
              <a:latin typeface="Tahoma"/>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506" name="TextShape 2"/>
          <p:cNvSpPr txBox="1"/>
          <p:nvPr/>
        </p:nvSpPr>
        <p:spPr>
          <a:xfrm>
            <a:off x="6781680" y="6324480"/>
            <a:ext cx="1904760" cy="456840"/>
          </a:xfrm>
          <a:prstGeom prst="rect">
            <a:avLst/>
          </a:prstGeom>
          <a:noFill/>
          <a:ln>
            <a:noFill/>
          </a:ln>
        </p:spPr>
        <p:txBody>
          <a:bodyPr anchor="b"/>
          <a:p>
            <a:pPr algn="r">
              <a:lnSpc>
                <a:spcPct val="100000"/>
              </a:lnSpc>
            </a:pPr>
            <a:fld id="{098C7C6B-0E00-41E5-BE7E-B8904AA7F069}"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507"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Prototyping and</a:t>
            </a:r>
            <a:r>
              <a:rPr b="0" lang="en-US" sz="4400" spc="-1" strike="noStrike">
                <a:solidFill>
                  <a:srgbClr val="333399"/>
                </a:solidFill>
                <a:uFill>
                  <a:solidFill>
                    <a:srgbClr val="ffffff"/>
                  </a:solidFill>
                </a:uFill>
                <a:latin typeface="Tahoma"/>
              </a:rPr>
              <a:t>
</a:t>
            </a:r>
            <a:r>
              <a:rPr b="0" lang="en-US" sz="4400" spc="-1" strike="noStrike">
                <a:solidFill>
                  <a:srgbClr val="333399"/>
                </a:solidFill>
                <a:uFill>
                  <a:solidFill>
                    <a:srgbClr val="ffffff"/>
                  </a:solidFill>
                </a:uFill>
                <a:latin typeface="Tahoma"/>
              </a:rPr>
              <a:t>Spiral Development</a:t>
            </a:r>
            <a:endParaRPr b="0" lang="en-US" sz="2400" spc="-1" strike="noStrike">
              <a:solidFill>
                <a:srgbClr val="000000"/>
              </a:solidFill>
              <a:uFill>
                <a:solidFill>
                  <a:srgbClr val="ffffff"/>
                </a:solidFill>
              </a:uFill>
              <a:latin typeface="Tahoma"/>
            </a:endParaRPr>
          </a:p>
        </p:txBody>
      </p:sp>
      <p:sp>
        <p:nvSpPr>
          <p:cNvPr id="508"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Spiral development is useful when dealing with new or unfamiliar features or technology.</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If top-down design isn</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t working for you, try some spiral development!</a:t>
            </a:r>
            <a:endParaRPr b="0" lang="en-US" sz="3200" spc="-1" strike="noStrike">
              <a:solidFill>
                <a:srgbClr val="000000"/>
              </a:solidFill>
              <a:uFill>
                <a:solidFill>
                  <a:srgbClr val="ffffff"/>
                </a:solidFill>
              </a:uFill>
              <a:latin typeface="Tahoma"/>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510" name="TextShape 2"/>
          <p:cNvSpPr txBox="1"/>
          <p:nvPr/>
        </p:nvSpPr>
        <p:spPr>
          <a:xfrm>
            <a:off x="6781680" y="6324480"/>
            <a:ext cx="1904760" cy="456840"/>
          </a:xfrm>
          <a:prstGeom prst="rect">
            <a:avLst/>
          </a:prstGeom>
          <a:noFill/>
          <a:ln>
            <a:noFill/>
          </a:ln>
        </p:spPr>
        <p:txBody>
          <a:bodyPr anchor="b"/>
          <a:p>
            <a:pPr algn="r">
              <a:lnSpc>
                <a:spcPct val="100000"/>
              </a:lnSpc>
            </a:pPr>
            <a:fld id="{9EA0C5B0-9A8E-4A67-A3AA-EC0DC4A3F6AC}"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511"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The Art of Design</a:t>
            </a:r>
            <a:endParaRPr b="0" lang="en-US" sz="2400" spc="-1" strike="noStrike">
              <a:solidFill>
                <a:srgbClr val="000000"/>
              </a:solidFill>
              <a:uFill>
                <a:solidFill>
                  <a:srgbClr val="ffffff"/>
                </a:solidFill>
              </a:uFill>
              <a:latin typeface="Tahoma"/>
            </a:endParaRPr>
          </a:p>
        </p:txBody>
      </p:sp>
      <p:sp>
        <p:nvSpPr>
          <p:cNvPr id="512"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Spiral development is not an alternative to top-down design as much as a complement to it </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 when designing the prototype you</a:t>
            </a:r>
            <a:r>
              <a:rPr b="0" lang="en-US" sz="3200" spc="-1" strike="noStrike">
                <a:solidFill>
                  <a:srgbClr val="000000"/>
                </a:solidFill>
                <a:uFill>
                  <a:solidFill>
                    <a:srgbClr val="ffffff"/>
                  </a:solidFill>
                </a:uFill>
                <a:latin typeface="Times New Roman"/>
              </a:rPr>
              <a:t>’</a:t>
            </a:r>
            <a:r>
              <a:rPr b="0" lang="en-US" sz="3200" spc="-1" strike="noStrike">
                <a:solidFill>
                  <a:srgbClr val="000000"/>
                </a:solidFill>
                <a:uFill>
                  <a:solidFill>
                    <a:srgbClr val="ffffff"/>
                  </a:solidFill>
                </a:uFill>
                <a:latin typeface="Tahoma"/>
              </a:rPr>
              <a:t>ll still be using top-down techniques.</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Good design is as much creative process as science, and as such, there are no hard and fast rules.</a:t>
            </a:r>
            <a:endParaRPr b="0" lang="en-US" sz="3200" spc="-1" strike="noStrike">
              <a:solidFill>
                <a:srgbClr val="000000"/>
              </a:solidFill>
              <a:uFill>
                <a:solidFill>
                  <a:srgbClr val="ffffff"/>
                </a:solidFill>
              </a:uFill>
              <a:latin typeface="Tahoma"/>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514" name="TextShape 2"/>
          <p:cNvSpPr txBox="1"/>
          <p:nvPr/>
        </p:nvSpPr>
        <p:spPr>
          <a:xfrm>
            <a:off x="6781680" y="6324480"/>
            <a:ext cx="1904760" cy="456840"/>
          </a:xfrm>
          <a:prstGeom prst="rect">
            <a:avLst/>
          </a:prstGeom>
          <a:noFill/>
          <a:ln>
            <a:noFill/>
          </a:ln>
        </p:spPr>
        <p:txBody>
          <a:bodyPr anchor="b"/>
          <a:p>
            <a:pPr algn="r">
              <a:lnSpc>
                <a:spcPct val="100000"/>
              </a:lnSpc>
            </a:pPr>
            <a:fld id="{A01F5D68-C25E-439B-BF9C-DDCBF35DE16E}"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515"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The Art of Design</a:t>
            </a:r>
            <a:endParaRPr b="0" lang="en-US" sz="2400" spc="-1" strike="noStrike">
              <a:solidFill>
                <a:srgbClr val="000000"/>
              </a:solidFill>
              <a:uFill>
                <a:solidFill>
                  <a:srgbClr val="ffffff"/>
                </a:solidFill>
              </a:uFill>
              <a:latin typeface="Tahoma"/>
            </a:endParaRPr>
          </a:p>
        </p:txBody>
      </p:sp>
      <p:sp>
        <p:nvSpPr>
          <p:cNvPr id="516"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0" lang="en-US" sz="3200" spc="-1" strike="noStrike">
                <a:solidFill>
                  <a:srgbClr val="000000"/>
                </a:solidFill>
                <a:uFill>
                  <a:solidFill>
                    <a:srgbClr val="ffffff"/>
                  </a:solidFill>
                </a:uFill>
                <a:latin typeface="Tahoma"/>
              </a:rPr>
              <a:t>The best advice?</a:t>
            </a:r>
            <a:endParaRPr b="0" lang="en-US" sz="3200" spc="-1" strike="noStrike">
              <a:solidFill>
                <a:srgbClr val="000000"/>
              </a:solidFill>
              <a:uFill>
                <a:solidFill>
                  <a:srgbClr val="ffffff"/>
                </a:solidFill>
              </a:uFill>
              <a:latin typeface="Tahoma"/>
            </a:endParaRPr>
          </a:p>
          <a:p>
            <a:pPr marL="343080" indent="-342720">
              <a:lnSpc>
                <a:spcPct val="100000"/>
              </a:lnSpc>
              <a:buClr>
                <a:srgbClr val="3333cc"/>
              </a:buClr>
              <a:buSzPct val="60000"/>
              <a:buFont typeface="Wingdings" charset="2"/>
              <a:buChar char=""/>
            </a:pPr>
            <a:r>
              <a:rPr b="0" i="1" lang="en-US" sz="3200" spc="-1" strike="noStrike">
                <a:solidFill>
                  <a:srgbClr val="000000"/>
                </a:solidFill>
                <a:uFill>
                  <a:solidFill>
                    <a:srgbClr val="ffffff"/>
                  </a:solidFill>
                </a:uFill>
                <a:latin typeface="Tahoma"/>
              </a:rPr>
              <a:t>Practice, practice, practice</a:t>
            </a:r>
            <a:endParaRPr b="0" lang="en-US" sz="3200" spc="-1" strike="noStrike">
              <a:solidFill>
                <a:srgbClr val="000000"/>
              </a:solidFill>
              <a:uFill>
                <a:solidFill>
                  <a:srgbClr val="ffffff"/>
                </a:solidFill>
              </a:uFill>
              <a:latin typeface="Tahoma"/>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27" name="TextShape 2"/>
          <p:cNvSpPr txBox="1"/>
          <p:nvPr/>
        </p:nvSpPr>
        <p:spPr>
          <a:xfrm>
            <a:off x="6781680" y="6324480"/>
            <a:ext cx="1904760" cy="456840"/>
          </a:xfrm>
          <a:prstGeom prst="rect">
            <a:avLst/>
          </a:prstGeom>
          <a:noFill/>
          <a:ln>
            <a:noFill/>
          </a:ln>
        </p:spPr>
        <p:txBody>
          <a:bodyPr anchor="b"/>
          <a:p>
            <a:pPr algn="r">
              <a:lnSpc>
                <a:spcPct val="100000"/>
              </a:lnSpc>
            </a:pPr>
            <a:fld id="{5AEDA1E3-8923-458B-B22F-0EACAD08ED74}"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28"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Analysis and Specification</a:t>
            </a:r>
            <a:endParaRPr b="0" lang="en-US" sz="2400" spc="-1" strike="noStrike">
              <a:solidFill>
                <a:srgbClr val="000000"/>
              </a:solidFill>
              <a:uFill>
                <a:solidFill>
                  <a:srgbClr val="ffffff"/>
                </a:solidFill>
              </a:uFill>
              <a:latin typeface="Tahoma"/>
            </a:endParaRPr>
          </a:p>
        </p:txBody>
      </p:sp>
      <p:sp>
        <p:nvSpPr>
          <p:cNvPr id="229" name="TextShape 4"/>
          <p:cNvSpPr txBox="1"/>
          <p:nvPr/>
        </p:nvSpPr>
        <p:spPr>
          <a:xfrm>
            <a:off x="1182600" y="2017800"/>
            <a:ext cx="7772040" cy="4114440"/>
          </a:xfrm>
          <a:prstGeom prst="rect">
            <a:avLst/>
          </a:prstGeom>
          <a:noFill/>
          <a:ln>
            <a:noFill/>
          </a:ln>
        </p:spPr>
        <p:txBody>
          <a:bodyPr/>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In our simulation, the ability level of the players will be represented by the probability that the player wins the rally when he or she serves.</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Example: Players with a 0.60 probability win a point on 60% of their serves.</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program will prompt the user to enter the service probability for both players and then simulate multiple games of racquetball.</a:t>
            </a:r>
            <a:endParaRPr b="0" lang="en-US" sz="3200" spc="-1" strike="noStrike">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b="0" lang="en-US" sz="2800" spc="-1" strike="noStrike">
                <a:solidFill>
                  <a:srgbClr val="000000"/>
                </a:solidFill>
                <a:uFill>
                  <a:solidFill>
                    <a:srgbClr val="ffffff"/>
                  </a:solidFill>
                </a:uFill>
                <a:latin typeface="Tahoma"/>
              </a:rPr>
              <a:t>The program will then print a summary of the results.</a:t>
            </a:r>
            <a:endParaRPr b="0" lang="en-US" sz="3200" spc="-1" strike="noStrike">
              <a:solidFill>
                <a:srgbClr val="000000"/>
              </a:solidFill>
              <a:uFill>
                <a:solidFill>
                  <a:srgbClr val="ffffff"/>
                </a:solidFill>
              </a:uFill>
              <a:latin typeface="Tahom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3352680" y="6324480"/>
            <a:ext cx="2895120" cy="456840"/>
          </a:xfrm>
          <a:prstGeom prst="rect">
            <a:avLst/>
          </a:prstGeom>
          <a:noFill/>
          <a:ln>
            <a:noFill/>
          </a:ln>
        </p:spPr>
        <p:txBody>
          <a:bodyPr anchor="b"/>
          <a:p>
            <a:pPr algn="ctr">
              <a:lnSpc>
                <a:spcPct val="100000"/>
              </a:lnSpc>
            </a:pPr>
            <a:r>
              <a:rPr b="0" lang="en-US" sz="1400" spc="-1" strike="noStrike">
                <a:solidFill>
                  <a:srgbClr val="000000"/>
                </a:solidFill>
                <a:uFill>
                  <a:solidFill>
                    <a:srgbClr val="ffffff"/>
                  </a:solidFill>
                </a:uFill>
                <a:latin typeface="Tahoma"/>
              </a:rPr>
              <a:t>Python Programming, 3/e</a:t>
            </a:r>
            <a:endParaRPr b="0" lang="en-US" sz="1400" spc="-1" strike="noStrike">
              <a:solidFill>
                <a:srgbClr val="000000"/>
              </a:solidFill>
              <a:uFill>
                <a:solidFill>
                  <a:srgbClr val="ffffff"/>
                </a:solidFill>
              </a:uFill>
              <a:latin typeface="Times New Roman"/>
            </a:endParaRPr>
          </a:p>
        </p:txBody>
      </p:sp>
      <p:sp>
        <p:nvSpPr>
          <p:cNvPr id="231" name="TextShape 2"/>
          <p:cNvSpPr txBox="1"/>
          <p:nvPr/>
        </p:nvSpPr>
        <p:spPr>
          <a:xfrm>
            <a:off x="6781680" y="6324480"/>
            <a:ext cx="1904760" cy="456840"/>
          </a:xfrm>
          <a:prstGeom prst="rect">
            <a:avLst/>
          </a:prstGeom>
          <a:noFill/>
          <a:ln>
            <a:noFill/>
          </a:ln>
        </p:spPr>
        <p:txBody>
          <a:bodyPr anchor="b"/>
          <a:p>
            <a:pPr algn="r">
              <a:lnSpc>
                <a:spcPct val="100000"/>
              </a:lnSpc>
            </a:pPr>
            <a:fld id="{1BBC035C-DADE-44C6-A7E2-3452381BC46B}" type="slidenum">
              <a:rPr b="0" lang="en-US" sz="1400" spc="-1" strike="noStrike">
                <a:solidFill>
                  <a:srgbClr val="000000"/>
                </a:solidFill>
                <a:uFill>
                  <a:solidFill>
                    <a:srgbClr val="ffffff"/>
                  </a:solidFill>
                </a:uFill>
                <a:latin typeface="Tahoma"/>
              </a:rPr>
              <a:t>1</a:t>
            </a:fld>
            <a:endParaRPr b="0" lang="en-US" sz="1400" spc="-1" strike="noStrike">
              <a:solidFill>
                <a:srgbClr val="000000"/>
              </a:solidFill>
              <a:uFill>
                <a:solidFill>
                  <a:srgbClr val="ffffff"/>
                </a:solidFill>
              </a:uFill>
              <a:latin typeface="Times New Roman"/>
            </a:endParaRPr>
          </a:p>
        </p:txBody>
      </p:sp>
      <p:sp>
        <p:nvSpPr>
          <p:cNvPr id="232" name="TextShape 3"/>
          <p:cNvSpPr txBox="1"/>
          <p:nvPr/>
        </p:nvSpPr>
        <p:spPr>
          <a:xfrm>
            <a:off x="1150920" y="617400"/>
            <a:ext cx="7792560" cy="1142640"/>
          </a:xfrm>
          <a:prstGeom prst="rect">
            <a:avLst/>
          </a:prstGeom>
          <a:noFill/>
          <a:ln>
            <a:noFill/>
          </a:ln>
        </p:spPr>
        <p:txBody>
          <a:bodyPr anchor="b"/>
          <a:p>
            <a:pPr>
              <a:lnSpc>
                <a:spcPct val="100000"/>
              </a:lnSpc>
            </a:pPr>
            <a:r>
              <a:rPr b="0" lang="en-US" sz="4400" spc="-1" strike="noStrike">
                <a:solidFill>
                  <a:srgbClr val="333399"/>
                </a:solidFill>
                <a:uFill>
                  <a:solidFill>
                    <a:srgbClr val="ffffff"/>
                  </a:solidFill>
                </a:uFill>
                <a:latin typeface="Tahoma"/>
              </a:rPr>
              <a:t>Analysis and Specification</a:t>
            </a:r>
            <a:endParaRPr b="0" lang="en-US" sz="2400" spc="-1" strike="noStrike">
              <a:solidFill>
                <a:srgbClr val="000000"/>
              </a:solidFill>
              <a:uFill>
                <a:solidFill>
                  <a:srgbClr val="ffffff"/>
                </a:solidFill>
              </a:uFill>
              <a:latin typeface="Tahoma"/>
            </a:endParaRPr>
          </a:p>
        </p:txBody>
      </p:sp>
      <p:sp>
        <p:nvSpPr>
          <p:cNvPr id="233" name="TextShape 4"/>
          <p:cNvSpPr txBox="1"/>
          <p:nvPr/>
        </p:nvSpPr>
        <p:spPr>
          <a:xfrm>
            <a:off x="1182600" y="2017800"/>
            <a:ext cx="7772040" cy="4114440"/>
          </a:xfrm>
          <a:prstGeom prst="rect">
            <a:avLst/>
          </a:prstGeom>
          <a:noFill/>
          <a:ln>
            <a:noFill/>
          </a:ln>
        </p:spPr>
        <p:txBody>
          <a:bodyPr/>
          <a:p>
            <a:pPr marL="343080" indent="-342720">
              <a:lnSpc>
                <a:spcPct val="100000"/>
              </a:lnSpc>
              <a:buClr>
                <a:srgbClr val="3333cc"/>
              </a:buClr>
              <a:buSzPct val="60000"/>
              <a:buFont typeface="Wingdings" charset="2"/>
              <a:buChar char=""/>
            </a:pPr>
            <a:r>
              <a:rPr b="1" lang="en-US" sz="3200" spc="-1" strike="noStrike">
                <a:solidFill>
                  <a:srgbClr val="000000"/>
                </a:solidFill>
                <a:uFill>
                  <a:solidFill>
                    <a:srgbClr val="ffffff"/>
                  </a:solidFill>
                </a:uFill>
                <a:latin typeface="Tahoma"/>
              </a:rPr>
              <a:t>Input:</a:t>
            </a:r>
            <a:r>
              <a:rPr b="0" lang="en-US" sz="3200" spc="-1" strike="noStrike">
                <a:solidFill>
                  <a:srgbClr val="000000"/>
                </a:solidFill>
                <a:uFill>
                  <a:solidFill>
                    <a:srgbClr val="ffffff"/>
                  </a:solidFill>
                </a:uFill>
                <a:latin typeface="Tahoma"/>
              </a:rPr>
              <a:t> The program prompts for and gets the service probabilities of players A and B. The program then prompts for and gets the number of games to be simulated.</a:t>
            </a:r>
            <a:endParaRPr b="0" lang="en-US" sz="3200" spc="-1" strike="noStrike">
              <a:solidFill>
                <a:srgbClr val="000000"/>
              </a:solidFill>
              <a:uFill>
                <a:solidFill>
                  <a:srgbClr val="ffffff"/>
                </a:solidFill>
              </a:uFill>
              <a:latin typeface="Tahoma"/>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571</TotalTime>
  <Application>LibreOffice/5.1.6.2$Linux_X86_64 LibreOffice_project/10m0$Build-2</Application>
  <Words>4021</Words>
  <Paragraphs>564</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2004-03-07T23:57:33Z</dcterms:created>
  <dc:creator>Terry Letsche</dc:creator>
  <dc:description/>
  <dc:language>en-US</dc:language>
  <cp:lastModifiedBy/>
  <cp:lastPrinted>1601-01-01T00:00:00Z</cp:lastPrinted>
  <dcterms:modified xsi:type="dcterms:W3CDTF">2018-02-03T12:51:55Z</dcterms:modified>
  <cp:revision>20</cp:revision>
  <dc:subject/>
  <dc:title>Python Programming: An Introduction to Computer Science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79</vt:i4>
  </property>
</Properties>
</file>