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33"/>
  </p:notesMasterIdLst>
  <p:handoutMasterIdLst>
    <p:handoutMasterId r:id="rId13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64"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5" r:id="rId110"/>
    <p:sldId id="366" r:id="rId111"/>
    <p:sldId id="367" r:id="rId112"/>
    <p:sldId id="368" r:id="rId113"/>
    <p:sldId id="369" r:id="rId114"/>
    <p:sldId id="375" r:id="rId115"/>
    <p:sldId id="370" r:id="rId116"/>
    <p:sldId id="371" r:id="rId117"/>
    <p:sldId id="372" r:id="rId118"/>
    <p:sldId id="373" r:id="rId119"/>
    <p:sldId id="374"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Lst>
  <p:sldSz cx="9144000" cy="6858000" type="screen4x3"/>
  <p:notesSz cx="7315200" cy="9601200"/>
  <p:defaultTextStyle>
    <a:defPPr>
      <a:defRPr lang="en-US"/>
    </a:defPPr>
    <a:lvl1pPr algn="l" rtl="0" fontAlgn="base">
      <a:spcBef>
        <a:spcPct val="0"/>
      </a:spcBef>
      <a:spcAft>
        <a:spcPct val="0"/>
      </a:spcAft>
      <a:defRPr sz="3200" kern="1200">
        <a:solidFill>
          <a:schemeClr val="tx1"/>
        </a:solidFill>
        <a:latin typeface="Courier New" panose="02070309020205020404" pitchFamily="49" charset="0"/>
        <a:ea typeface="+mn-ea"/>
        <a:cs typeface="Times New Roman" panose="02020603050405020304" pitchFamily="18" charset="0"/>
      </a:defRPr>
    </a:lvl1pPr>
    <a:lvl2pPr marL="457200" algn="l" rtl="0" fontAlgn="base">
      <a:spcBef>
        <a:spcPct val="0"/>
      </a:spcBef>
      <a:spcAft>
        <a:spcPct val="0"/>
      </a:spcAft>
      <a:defRPr sz="3200" kern="1200">
        <a:solidFill>
          <a:schemeClr val="tx1"/>
        </a:solidFill>
        <a:latin typeface="Courier New" panose="02070309020205020404" pitchFamily="49" charset="0"/>
        <a:ea typeface="+mn-ea"/>
        <a:cs typeface="Times New Roman" panose="02020603050405020304" pitchFamily="18" charset="0"/>
      </a:defRPr>
    </a:lvl2pPr>
    <a:lvl3pPr marL="914400" algn="l" rtl="0" fontAlgn="base">
      <a:spcBef>
        <a:spcPct val="0"/>
      </a:spcBef>
      <a:spcAft>
        <a:spcPct val="0"/>
      </a:spcAft>
      <a:defRPr sz="3200" kern="1200">
        <a:solidFill>
          <a:schemeClr val="tx1"/>
        </a:solidFill>
        <a:latin typeface="Courier New" panose="02070309020205020404" pitchFamily="49" charset="0"/>
        <a:ea typeface="+mn-ea"/>
        <a:cs typeface="Times New Roman" panose="02020603050405020304" pitchFamily="18" charset="0"/>
      </a:defRPr>
    </a:lvl3pPr>
    <a:lvl4pPr marL="1371600" algn="l" rtl="0" fontAlgn="base">
      <a:spcBef>
        <a:spcPct val="0"/>
      </a:spcBef>
      <a:spcAft>
        <a:spcPct val="0"/>
      </a:spcAft>
      <a:defRPr sz="3200" kern="1200">
        <a:solidFill>
          <a:schemeClr val="tx1"/>
        </a:solidFill>
        <a:latin typeface="Courier New" panose="02070309020205020404" pitchFamily="49" charset="0"/>
        <a:ea typeface="+mn-ea"/>
        <a:cs typeface="Times New Roman" panose="02020603050405020304" pitchFamily="18" charset="0"/>
      </a:defRPr>
    </a:lvl4pPr>
    <a:lvl5pPr marL="1828800" algn="l" rtl="0" fontAlgn="base">
      <a:spcBef>
        <a:spcPct val="0"/>
      </a:spcBef>
      <a:spcAft>
        <a:spcPct val="0"/>
      </a:spcAft>
      <a:defRPr sz="3200" kern="1200">
        <a:solidFill>
          <a:schemeClr val="tx1"/>
        </a:solidFill>
        <a:latin typeface="Courier New" panose="02070309020205020404" pitchFamily="49" charset="0"/>
        <a:ea typeface="+mn-ea"/>
        <a:cs typeface="Times New Roman" panose="02020603050405020304" pitchFamily="18" charset="0"/>
      </a:defRPr>
    </a:lvl5pPr>
    <a:lvl6pPr marL="2286000" algn="l" defTabSz="914400" rtl="0" eaLnBrk="1" latinLnBrk="0" hangingPunct="1">
      <a:defRPr sz="3200" kern="1200">
        <a:solidFill>
          <a:schemeClr val="tx1"/>
        </a:solidFill>
        <a:latin typeface="Courier New" panose="02070309020205020404" pitchFamily="49" charset="0"/>
        <a:ea typeface="+mn-ea"/>
        <a:cs typeface="Times New Roman" panose="02020603050405020304" pitchFamily="18" charset="0"/>
      </a:defRPr>
    </a:lvl6pPr>
    <a:lvl7pPr marL="2743200" algn="l" defTabSz="914400" rtl="0" eaLnBrk="1" latinLnBrk="0" hangingPunct="1">
      <a:defRPr sz="3200" kern="1200">
        <a:solidFill>
          <a:schemeClr val="tx1"/>
        </a:solidFill>
        <a:latin typeface="Courier New" panose="02070309020205020404" pitchFamily="49" charset="0"/>
        <a:ea typeface="+mn-ea"/>
        <a:cs typeface="Times New Roman" panose="02020603050405020304" pitchFamily="18" charset="0"/>
      </a:defRPr>
    </a:lvl7pPr>
    <a:lvl8pPr marL="3200400" algn="l" defTabSz="914400" rtl="0" eaLnBrk="1" latinLnBrk="0" hangingPunct="1">
      <a:defRPr sz="3200" kern="1200">
        <a:solidFill>
          <a:schemeClr val="tx1"/>
        </a:solidFill>
        <a:latin typeface="Courier New" panose="02070309020205020404" pitchFamily="49" charset="0"/>
        <a:ea typeface="+mn-ea"/>
        <a:cs typeface="Times New Roman" panose="02020603050405020304" pitchFamily="18" charset="0"/>
      </a:defRPr>
    </a:lvl8pPr>
    <a:lvl9pPr marL="3657600" algn="l" defTabSz="914400" rtl="0" eaLnBrk="1" latinLnBrk="0" hangingPunct="1">
      <a:defRPr sz="3200" kern="1200">
        <a:solidFill>
          <a:schemeClr val="tx1"/>
        </a:solidFill>
        <a:latin typeface="Courier New" panose="02070309020205020404" pitchFamily="49"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1" autoAdjust="0"/>
    <p:restoredTop sz="94679" autoAdjust="0"/>
  </p:normalViewPr>
  <p:slideViewPr>
    <p:cSldViewPr>
      <p:cViewPr varScale="1">
        <p:scale>
          <a:sx n="93" d="100"/>
          <a:sy n="93" d="100"/>
        </p:scale>
        <p:origin x="20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endParaRPr lang="en-US"/>
          </a:p>
        </p:txBody>
      </p:sp>
      <p:sp>
        <p:nvSpPr>
          <p:cNvPr id="819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ahoma" pitchFamily="32" charset="0"/>
                <a:cs typeface="Times New Roman" pitchFamily="16" charset="0"/>
              </a:defRPr>
            </a:lvl1pPr>
          </a:lstStyle>
          <a:p>
            <a:pPr>
              <a:defRPr/>
            </a:pPr>
            <a:endParaRPr lang="en-US"/>
          </a:p>
        </p:txBody>
      </p:sp>
      <p:sp>
        <p:nvSpPr>
          <p:cNvPr id="819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r>
              <a:rPr lang="en-US" smtClean="0"/>
              <a:t>Python Programming, 3/e</a:t>
            </a:r>
            <a:endParaRPr lang="en-US"/>
          </a:p>
        </p:txBody>
      </p:sp>
      <p:sp>
        <p:nvSpPr>
          <p:cNvPr id="819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ahoma" panose="020B0604030504040204" pitchFamily="34" charset="0"/>
              </a:defRPr>
            </a:lvl1pPr>
          </a:lstStyle>
          <a:p>
            <a:fld id="{225E510C-5A67-4124-8B7D-64D1E3A2D530}"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endParaRPr lang="en-US"/>
          </a:p>
        </p:txBody>
      </p:sp>
      <p:sp>
        <p:nvSpPr>
          <p:cNvPr id="61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ahoma" pitchFamily="32" charset="0"/>
                <a:cs typeface="Times New Roman" pitchFamily="16" charset="0"/>
              </a:defRPr>
            </a:lvl1pPr>
          </a:lstStyle>
          <a:p>
            <a:pPr>
              <a:defRPr/>
            </a:pPr>
            <a:endParaRPr lang="en-US"/>
          </a:p>
        </p:txBody>
      </p:sp>
      <p:sp>
        <p:nvSpPr>
          <p:cNvPr id="11264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r>
              <a:rPr lang="en-US" smtClean="0"/>
              <a:t>Python Programming, 3/e</a:t>
            </a:r>
            <a:endParaRPr lang="en-US"/>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ahoma" panose="020B0604030504040204" pitchFamily="34" charset="0"/>
              </a:defRPr>
            </a:lvl1pPr>
          </a:lstStyle>
          <a:p>
            <a:fld id="{34C11D73-0383-4446-9642-1B968C11CA6E}"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1pPr>
    <a:lvl2pPr marL="4572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2pPr>
    <a:lvl3pPr marL="9144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3pPr>
    <a:lvl4pPr marL="13716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4pPr>
    <a:lvl5pPr marL="18288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defTabSz="966788"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defTabSz="966788"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defTabSz="966788"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defTabSz="966788"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defTabSz="966788"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defTabSz="966788"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defTabSz="966788"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defTabSz="966788"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r>
              <a:rPr lang="en-US" altLang="en-US" sz="1300" smtClean="0">
                <a:latin typeface="Tahoma" panose="020B0604030504040204" pitchFamily="34" charset="0"/>
              </a:rPr>
              <a:t>Python Programming, 3/e</a:t>
            </a:r>
            <a:endParaRPr lang="en-US" altLang="en-US" sz="1300">
              <a:latin typeface="Tahoma" panose="020B0604030504040204" pitchFamily="34" charset="0"/>
            </a:endParaRPr>
          </a:p>
        </p:txBody>
      </p:sp>
      <p:sp>
        <p:nvSpPr>
          <p:cNvPr id="1136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defTabSz="966788"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defTabSz="966788"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defTabSz="966788"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defTabSz="966788"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defTabSz="966788"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defTabSz="966788"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defTabSz="966788"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defTabSz="966788"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6846E8FD-B9F1-488B-9AC3-FF2D3FD9BA72}" type="slidenum">
              <a:rPr lang="en-US" altLang="en-US" sz="1300">
                <a:latin typeface="Tahoma" panose="020B0604030504040204" pitchFamily="34" charset="0"/>
              </a:rPr>
              <a:pPr eaLnBrk="1" hangingPunct="1"/>
              <a:t>2</a:t>
            </a:fld>
            <a:endParaRPr lang="en-US" altLang="en-US" sz="1300">
              <a:latin typeface="Tahoma" panose="020B0604030504040204" pitchFamily="34" charset="0"/>
            </a:endParaRPr>
          </a:p>
        </p:txBody>
      </p:sp>
      <p:sp>
        <p:nvSpPr>
          <p:cNvPr id="113668" name="Rectangle 2"/>
          <p:cNvSpPr>
            <a:spLocks noGrp="1" noRot="1" noChangeAspect="1" noChangeArrowheads="1" noTextEdit="1"/>
          </p:cNvSpPr>
          <p:nvPr>
            <p:ph type="sldImg"/>
          </p:nvPr>
        </p:nvSpPr>
        <p:spPr>
          <a:ln/>
        </p:spPr>
      </p:sp>
      <p:sp>
        <p:nvSpPr>
          <p:cNvPr id="1136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cs typeface="Times New Roman" pitchFamily="16"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cs typeface="Times New Roman" pitchFamily="16"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cs typeface="Times New Roman" pitchFamily="16"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cs typeface="Times New Roman" pitchFamily="16"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cs typeface="Times New Roman" pitchFamily="16"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cs typeface="Times New Roman" pitchFamily="16"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cs typeface="Times New Roman" pitchFamily="16" charset="0"/>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r>
              <a:rPr lang="en-US" smtClean="0"/>
              <a:t>Python Programming, 3/e</a:t>
            </a: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AD5E3B07-A241-40F0-ADB2-71927DECC55E}" type="slidenum">
              <a:rPr lang="en-US" altLang="en-US"/>
              <a:pPr/>
              <a:t>‹#›</a:t>
            </a:fld>
            <a:endParaRPr lang="en-US" altLang="en-US"/>
          </a:p>
        </p:txBody>
      </p:sp>
    </p:spTree>
    <p:extLst>
      <p:ext uri="{BB962C8B-B14F-4D97-AF65-F5344CB8AC3E}">
        <p14:creationId xmlns:p14="http://schemas.microsoft.com/office/powerpoint/2010/main" val="21021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3"/>
          <p:cNvSpPr>
            <a:spLocks noGrp="1" noChangeArrowheads="1"/>
          </p:cNvSpPr>
          <p:nvPr>
            <p:ph type="sldNum" sz="quarter" idx="12"/>
          </p:nvPr>
        </p:nvSpPr>
        <p:spPr>
          <a:ln/>
        </p:spPr>
        <p:txBody>
          <a:bodyPr/>
          <a:lstStyle>
            <a:lvl1pPr>
              <a:defRPr/>
            </a:lvl1pPr>
          </a:lstStyle>
          <a:p>
            <a:fld id="{271CA4D8-3D32-42B7-8A80-689E08C9EA4D}" type="slidenum">
              <a:rPr lang="en-US" altLang="en-US"/>
              <a:pPr/>
              <a:t>‹#›</a:t>
            </a:fld>
            <a:endParaRPr lang="en-US" altLang="en-US"/>
          </a:p>
        </p:txBody>
      </p:sp>
    </p:spTree>
    <p:extLst>
      <p:ext uri="{BB962C8B-B14F-4D97-AF65-F5344CB8AC3E}">
        <p14:creationId xmlns:p14="http://schemas.microsoft.com/office/powerpoint/2010/main" val="1973691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3"/>
          <p:cNvSpPr>
            <a:spLocks noGrp="1" noChangeArrowheads="1"/>
          </p:cNvSpPr>
          <p:nvPr>
            <p:ph type="sldNum" sz="quarter" idx="12"/>
          </p:nvPr>
        </p:nvSpPr>
        <p:spPr>
          <a:ln/>
        </p:spPr>
        <p:txBody>
          <a:bodyPr/>
          <a:lstStyle>
            <a:lvl1pPr>
              <a:defRPr/>
            </a:lvl1pPr>
          </a:lstStyle>
          <a:p>
            <a:fld id="{8232DF47-B479-49C2-B601-D335C397F5FF}" type="slidenum">
              <a:rPr lang="en-US" altLang="en-US"/>
              <a:pPr/>
              <a:t>‹#›</a:t>
            </a:fld>
            <a:endParaRPr lang="en-US" altLang="en-US"/>
          </a:p>
        </p:txBody>
      </p:sp>
    </p:spTree>
    <p:extLst>
      <p:ext uri="{BB962C8B-B14F-4D97-AF65-F5344CB8AC3E}">
        <p14:creationId xmlns:p14="http://schemas.microsoft.com/office/powerpoint/2010/main" val="2786555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7" name="Rectangle 13"/>
          <p:cNvSpPr>
            <a:spLocks noGrp="1" noChangeArrowheads="1"/>
          </p:cNvSpPr>
          <p:nvPr>
            <p:ph type="sldNum" sz="quarter" idx="12"/>
          </p:nvPr>
        </p:nvSpPr>
        <p:spPr>
          <a:ln/>
        </p:spPr>
        <p:txBody>
          <a:bodyPr/>
          <a:lstStyle>
            <a:lvl1pPr>
              <a:defRPr/>
            </a:lvl1pPr>
          </a:lstStyle>
          <a:p>
            <a:fld id="{3EA628B3-F7F1-42A8-ACBF-6A17B2F2BEAD}" type="slidenum">
              <a:rPr lang="en-US" altLang="en-US"/>
              <a:pPr/>
              <a:t>‹#›</a:t>
            </a:fld>
            <a:endParaRPr lang="en-US" altLang="en-US"/>
          </a:p>
        </p:txBody>
      </p:sp>
    </p:spTree>
    <p:extLst>
      <p:ext uri="{BB962C8B-B14F-4D97-AF65-F5344CB8AC3E}">
        <p14:creationId xmlns:p14="http://schemas.microsoft.com/office/powerpoint/2010/main" val="1238893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3"/>
          <p:cNvSpPr>
            <a:spLocks noGrp="1" noChangeArrowheads="1"/>
          </p:cNvSpPr>
          <p:nvPr>
            <p:ph type="sldNum" sz="quarter" idx="12"/>
          </p:nvPr>
        </p:nvSpPr>
        <p:spPr>
          <a:ln/>
        </p:spPr>
        <p:txBody>
          <a:bodyPr/>
          <a:lstStyle>
            <a:lvl1pPr>
              <a:defRPr/>
            </a:lvl1pPr>
          </a:lstStyle>
          <a:p>
            <a:fld id="{B94522B2-581F-4BE7-B8B1-84B87A6A2D33}" type="slidenum">
              <a:rPr lang="en-US" altLang="en-US"/>
              <a:pPr/>
              <a:t>‹#›</a:t>
            </a:fld>
            <a:endParaRPr lang="en-US" altLang="en-US"/>
          </a:p>
        </p:txBody>
      </p:sp>
    </p:spTree>
    <p:extLst>
      <p:ext uri="{BB962C8B-B14F-4D97-AF65-F5344CB8AC3E}">
        <p14:creationId xmlns:p14="http://schemas.microsoft.com/office/powerpoint/2010/main" val="3370962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3"/>
          <p:cNvSpPr>
            <a:spLocks noGrp="1" noChangeArrowheads="1"/>
          </p:cNvSpPr>
          <p:nvPr>
            <p:ph type="sldNum" sz="quarter" idx="12"/>
          </p:nvPr>
        </p:nvSpPr>
        <p:spPr>
          <a:ln/>
        </p:spPr>
        <p:txBody>
          <a:bodyPr/>
          <a:lstStyle>
            <a:lvl1pPr>
              <a:defRPr/>
            </a:lvl1pPr>
          </a:lstStyle>
          <a:p>
            <a:fld id="{0FD0E854-B62D-4085-A2DB-C634C2CA9BD5}" type="slidenum">
              <a:rPr lang="en-US" altLang="en-US"/>
              <a:pPr/>
              <a:t>‹#›</a:t>
            </a:fld>
            <a:endParaRPr lang="en-US" altLang="en-US"/>
          </a:p>
        </p:txBody>
      </p:sp>
    </p:spTree>
    <p:extLst>
      <p:ext uri="{BB962C8B-B14F-4D97-AF65-F5344CB8AC3E}">
        <p14:creationId xmlns:p14="http://schemas.microsoft.com/office/powerpoint/2010/main" val="2357115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7" name="Rectangle 13"/>
          <p:cNvSpPr>
            <a:spLocks noGrp="1" noChangeArrowheads="1"/>
          </p:cNvSpPr>
          <p:nvPr>
            <p:ph type="sldNum" sz="quarter" idx="12"/>
          </p:nvPr>
        </p:nvSpPr>
        <p:spPr>
          <a:ln/>
        </p:spPr>
        <p:txBody>
          <a:bodyPr/>
          <a:lstStyle>
            <a:lvl1pPr>
              <a:defRPr/>
            </a:lvl1pPr>
          </a:lstStyle>
          <a:p>
            <a:fld id="{5D97D848-811F-48F0-A37D-BF68EBC46C39}" type="slidenum">
              <a:rPr lang="en-US" altLang="en-US"/>
              <a:pPr/>
              <a:t>‹#›</a:t>
            </a:fld>
            <a:endParaRPr lang="en-US" altLang="en-US"/>
          </a:p>
        </p:txBody>
      </p:sp>
    </p:spTree>
    <p:extLst>
      <p:ext uri="{BB962C8B-B14F-4D97-AF65-F5344CB8AC3E}">
        <p14:creationId xmlns:p14="http://schemas.microsoft.com/office/powerpoint/2010/main" val="3706550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9" name="Rectangle 13"/>
          <p:cNvSpPr>
            <a:spLocks noGrp="1" noChangeArrowheads="1"/>
          </p:cNvSpPr>
          <p:nvPr>
            <p:ph type="sldNum" sz="quarter" idx="12"/>
          </p:nvPr>
        </p:nvSpPr>
        <p:spPr>
          <a:ln/>
        </p:spPr>
        <p:txBody>
          <a:bodyPr/>
          <a:lstStyle>
            <a:lvl1pPr>
              <a:defRPr/>
            </a:lvl1pPr>
          </a:lstStyle>
          <a:p>
            <a:fld id="{8F0FC7DB-2272-42C4-A64B-98FAB8681AD9}" type="slidenum">
              <a:rPr lang="en-US" altLang="en-US"/>
              <a:pPr/>
              <a:t>‹#›</a:t>
            </a:fld>
            <a:endParaRPr lang="en-US" altLang="en-US"/>
          </a:p>
        </p:txBody>
      </p:sp>
    </p:spTree>
    <p:extLst>
      <p:ext uri="{BB962C8B-B14F-4D97-AF65-F5344CB8AC3E}">
        <p14:creationId xmlns:p14="http://schemas.microsoft.com/office/powerpoint/2010/main" val="3114506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5" name="Rectangle 13"/>
          <p:cNvSpPr>
            <a:spLocks noGrp="1" noChangeArrowheads="1"/>
          </p:cNvSpPr>
          <p:nvPr>
            <p:ph type="sldNum" sz="quarter" idx="12"/>
          </p:nvPr>
        </p:nvSpPr>
        <p:spPr>
          <a:ln/>
        </p:spPr>
        <p:txBody>
          <a:bodyPr/>
          <a:lstStyle>
            <a:lvl1pPr>
              <a:defRPr/>
            </a:lvl1pPr>
          </a:lstStyle>
          <a:p>
            <a:fld id="{BA04E47B-5512-4149-A4E9-20EF2F400F17}" type="slidenum">
              <a:rPr lang="en-US" altLang="en-US"/>
              <a:pPr/>
              <a:t>‹#›</a:t>
            </a:fld>
            <a:endParaRPr lang="en-US" altLang="en-US"/>
          </a:p>
        </p:txBody>
      </p:sp>
    </p:spTree>
    <p:extLst>
      <p:ext uri="{BB962C8B-B14F-4D97-AF65-F5344CB8AC3E}">
        <p14:creationId xmlns:p14="http://schemas.microsoft.com/office/powerpoint/2010/main" val="2450902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4" name="Rectangle 13"/>
          <p:cNvSpPr>
            <a:spLocks noGrp="1" noChangeArrowheads="1"/>
          </p:cNvSpPr>
          <p:nvPr>
            <p:ph type="sldNum" sz="quarter" idx="12"/>
          </p:nvPr>
        </p:nvSpPr>
        <p:spPr>
          <a:ln/>
        </p:spPr>
        <p:txBody>
          <a:bodyPr/>
          <a:lstStyle>
            <a:lvl1pPr>
              <a:defRPr/>
            </a:lvl1pPr>
          </a:lstStyle>
          <a:p>
            <a:fld id="{CD0374B2-00F3-4CF7-8475-FAD15875C443}" type="slidenum">
              <a:rPr lang="en-US" altLang="en-US"/>
              <a:pPr/>
              <a:t>‹#›</a:t>
            </a:fld>
            <a:endParaRPr lang="en-US" altLang="en-US"/>
          </a:p>
        </p:txBody>
      </p:sp>
    </p:spTree>
    <p:extLst>
      <p:ext uri="{BB962C8B-B14F-4D97-AF65-F5344CB8AC3E}">
        <p14:creationId xmlns:p14="http://schemas.microsoft.com/office/powerpoint/2010/main" val="691457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7" name="Rectangle 13"/>
          <p:cNvSpPr>
            <a:spLocks noGrp="1" noChangeArrowheads="1"/>
          </p:cNvSpPr>
          <p:nvPr>
            <p:ph type="sldNum" sz="quarter" idx="12"/>
          </p:nvPr>
        </p:nvSpPr>
        <p:spPr>
          <a:ln/>
        </p:spPr>
        <p:txBody>
          <a:bodyPr/>
          <a:lstStyle>
            <a:lvl1pPr>
              <a:defRPr/>
            </a:lvl1pPr>
          </a:lstStyle>
          <a:p>
            <a:fld id="{BB11F141-9079-4727-9E18-F0D5B04C3C0E}" type="slidenum">
              <a:rPr lang="en-US" altLang="en-US"/>
              <a:pPr/>
              <a:t>‹#›</a:t>
            </a:fld>
            <a:endParaRPr lang="en-US" altLang="en-US"/>
          </a:p>
        </p:txBody>
      </p:sp>
    </p:spTree>
    <p:extLst>
      <p:ext uri="{BB962C8B-B14F-4D97-AF65-F5344CB8AC3E}">
        <p14:creationId xmlns:p14="http://schemas.microsoft.com/office/powerpoint/2010/main" val="2837420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7" name="Rectangle 13"/>
          <p:cNvSpPr>
            <a:spLocks noGrp="1" noChangeArrowheads="1"/>
          </p:cNvSpPr>
          <p:nvPr>
            <p:ph type="sldNum" sz="quarter" idx="12"/>
          </p:nvPr>
        </p:nvSpPr>
        <p:spPr>
          <a:ln/>
        </p:spPr>
        <p:txBody>
          <a:bodyPr/>
          <a:lstStyle>
            <a:lvl1pPr>
              <a:defRPr/>
            </a:lvl1pPr>
          </a:lstStyle>
          <a:p>
            <a:fld id="{DC3FF939-3B06-4C27-9C79-F7EDCC55AB42}" type="slidenum">
              <a:rPr lang="en-US" altLang="en-US"/>
              <a:pPr/>
              <a:t>‹#›</a:t>
            </a:fld>
            <a:endParaRPr lang="en-US" altLang="en-US"/>
          </a:p>
        </p:txBody>
      </p:sp>
    </p:spTree>
    <p:extLst>
      <p:ext uri="{BB962C8B-B14F-4D97-AF65-F5344CB8AC3E}">
        <p14:creationId xmlns:p14="http://schemas.microsoft.com/office/powerpoint/2010/main" val="368279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9"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8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8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atin typeface="+mn-lt"/>
                <a:cs typeface="Times New Roman" pitchFamily="16" charset="0"/>
              </a:defRPr>
            </a:lvl1pPr>
          </a:lstStyle>
          <a:p>
            <a:pPr>
              <a:defRPr/>
            </a:pPr>
            <a:endParaRPr lang="en-US"/>
          </a:p>
        </p:txBody>
      </p:sp>
      <p:sp>
        <p:nvSpPr>
          <p:cNvPr id="308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atin typeface="+mn-lt"/>
                <a:cs typeface="Times New Roman" pitchFamily="16" charset="0"/>
              </a:defRPr>
            </a:lvl1pPr>
          </a:lstStyle>
          <a:p>
            <a:pPr>
              <a:defRPr/>
            </a:pPr>
            <a:r>
              <a:rPr lang="en-US" smtClean="0"/>
              <a:t>Python Programming, 3/e</a:t>
            </a:r>
            <a:endParaRPr lang="en-US"/>
          </a:p>
        </p:txBody>
      </p:sp>
      <p:sp>
        <p:nvSpPr>
          <p:cNvPr id="308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Tahoma" panose="020B0604030504040204" pitchFamily="34" charset="0"/>
              </a:defRPr>
            </a:lvl1pPr>
          </a:lstStyle>
          <a:p>
            <a:fld id="{EAB26518-3525-4FF2-8504-477A2DAF730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2" charset="0"/>
          <a:cs typeface="Times New Roman" pitchFamily="16" charset="0"/>
        </a:defRPr>
      </a:lvl2pPr>
      <a:lvl3pPr algn="l" rtl="0" eaLnBrk="0" fontAlgn="base" hangingPunct="0">
        <a:spcBef>
          <a:spcPct val="0"/>
        </a:spcBef>
        <a:spcAft>
          <a:spcPct val="0"/>
        </a:spcAft>
        <a:defRPr sz="4400">
          <a:solidFill>
            <a:schemeClr val="tx2"/>
          </a:solidFill>
          <a:latin typeface="Tahoma" pitchFamily="32" charset="0"/>
          <a:cs typeface="Times New Roman" pitchFamily="16" charset="0"/>
        </a:defRPr>
      </a:lvl3pPr>
      <a:lvl4pPr algn="l" rtl="0" eaLnBrk="0" fontAlgn="base" hangingPunct="0">
        <a:spcBef>
          <a:spcPct val="0"/>
        </a:spcBef>
        <a:spcAft>
          <a:spcPct val="0"/>
        </a:spcAft>
        <a:defRPr sz="4400">
          <a:solidFill>
            <a:schemeClr val="tx2"/>
          </a:solidFill>
          <a:latin typeface="Tahoma" pitchFamily="32" charset="0"/>
          <a:cs typeface="Times New Roman" pitchFamily="16" charset="0"/>
        </a:defRPr>
      </a:lvl4pPr>
      <a:lvl5pPr algn="l" rtl="0" eaLnBrk="0" fontAlgn="base" hangingPunct="0">
        <a:spcBef>
          <a:spcPct val="0"/>
        </a:spcBef>
        <a:spcAft>
          <a:spcPct val="0"/>
        </a:spcAft>
        <a:defRPr sz="4400">
          <a:solidFill>
            <a:schemeClr val="tx2"/>
          </a:solidFill>
          <a:latin typeface="Tahoma" pitchFamily="32" charset="0"/>
          <a:cs typeface="Times New Roman" pitchFamily="16" charset="0"/>
        </a:defRPr>
      </a:lvl5pPr>
      <a:lvl6pPr marL="457200" algn="l" rtl="0" fontAlgn="base">
        <a:spcBef>
          <a:spcPct val="0"/>
        </a:spcBef>
        <a:spcAft>
          <a:spcPct val="0"/>
        </a:spcAft>
        <a:defRPr sz="4400">
          <a:solidFill>
            <a:schemeClr val="tx2"/>
          </a:solidFill>
          <a:latin typeface="Tahoma" pitchFamily="32" charset="0"/>
          <a:cs typeface="Times New Roman" pitchFamily="16" charset="0"/>
        </a:defRPr>
      </a:lvl6pPr>
      <a:lvl7pPr marL="914400" algn="l" rtl="0" fontAlgn="base">
        <a:spcBef>
          <a:spcPct val="0"/>
        </a:spcBef>
        <a:spcAft>
          <a:spcPct val="0"/>
        </a:spcAft>
        <a:defRPr sz="4400">
          <a:solidFill>
            <a:schemeClr val="tx2"/>
          </a:solidFill>
          <a:latin typeface="Tahoma" pitchFamily="32" charset="0"/>
          <a:cs typeface="Times New Roman" pitchFamily="16" charset="0"/>
        </a:defRPr>
      </a:lvl7pPr>
      <a:lvl8pPr marL="1371600" algn="l" rtl="0" fontAlgn="base">
        <a:spcBef>
          <a:spcPct val="0"/>
        </a:spcBef>
        <a:spcAft>
          <a:spcPct val="0"/>
        </a:spcAft>
        <a:defRPr sz="4400">
          <a:solidFill>
            <a:schemeClr val="tx2"/>
          </a:solidFill>
          <a:latin typeface="Tahoma" pitchFamily="32" charset="0"/>
          <a:cs typeface="Times New Roman" pitchFamily="16" charset="0"/>
        </a:defRPr>
      </a:lvl8pPr>
      <a:lvl9pPr marL="1828800" algn="l" rtl="0" fontAlgn="base">
        <a:spcBef>
          <a:spcPct val="0"/>
        </a:spcBef>
        <a:spcAft>
          <a:spcPct val="0"/>
        </a:spcAft>
        <a:defRPr sz="4400">
          <a:solidFill>
            <a:schemeClr val="tx2"/>
          </a:solidFill>
          <a:latin typeface="Tahoma" pitchFamily="32" charset="0"/>
          <a:cs typeface="Times New Roman" pitchFamily="16"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
          <p:cNvSpPr>
            <a:spLocks noGrp="1" noChangeArrowheads="1"/>
          </p:cNvSpPr>
          <p:nvPr>
            <p:ph type="ftr" sz="quarter" idx="11"/>
          </p:nvPr>
        </p:nvSpPr>
        <p:spPr/>
        <p:txBody>
          <a:bodyPr/>
          <a:lstStyle/>
          <a:p>
            <a:pPr>
              <a:defRPr/>
            </a:pPr>
            <a:r>
              <a:rPr lang="en-US" smtClean="0"/>
              <a:t>Python Programming, 3/e</a:t>
            </a:r>
            <a:endParaRPr lang="en-US"/>
          </a:p>
        </p:txBody>
      </p:sp>
      <p:sp>
        <p:nvSpPr>
          <p:cNvPr id="6" name="Rectangle 16"/>
          <p:cNvSpPr>
            <a:spLocks noGrp="1" noChangeArrowheads="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5A000757-61BF-4FB6-A838-B809EE7A555A}" type="slidenum">
              <a:rPr lang="en-US" altLang="en-US" sz="1400">
                <a:solidFill>
                  <a:schemeClr val="bg2"/>
                </a:solidFill>
                <a:latin typeface="Tahoma" panose="020B0604030504040204" pitchFamily="34" charset="0"/>
              </a:rPr>
              <a:pPr eaLnBrk="1" hangingPunct="1"/>
              <a:t>1</a:t>
            </a:fld>
            <a:endParaRPr lang="en-US" altLang="en-US" sz="1400">
              <a:solidFill>
                <a:schemeClr val="bg2"/>
              </a:solidFill>
              <a:latin typeface="Tahoma" panose="020B0604030504040204" pitchFamily="34" charset="0"/>
            </a:endParaRPr>
          </a:p>
        </p:txBody>
      </p:sp>
      <p:sp>
        <p:nvSpPr>
          <p:cNvPr id="3076" name="Rectangle 2"/>
          <p:cNvSpPr>
            <a:spLocks noGrp="1" noChangeArrowheads="1"/>
          </p:cNvSpPr>
          <p:nvPr>
            <p:ph type="ctrTitle"/>
          </p:nvPr>
        </p:nvSpPr>
        <p:spPr/>
        <p:txBody>
          <a:bodyPr/>
          <a:lstStyle/>
          <a:p>
            <a:pPr eaLnBrk="1" hangingPunct="1"/>
            <a:r>
              <a:rPr lang="en-US" altLang="en-US" smtClean="0"/>
              <a:t>Python Programming:</a:t>
            </a:r>
            <a:br>
              <a:rPr lang="en-US" altLang="en-US" smtClean="0"/>
            </a:br>
            <a:r>
              <a:rPr lang="en-US" altLang="en-US" smtClean="0"/>
              <a:t>An Introduction To</a:t>
            </a:r>
            <a:br>
              <a:rPr lang="en-US" altLang="en-US" smtClean="0"/>
            </a:br>
            <a:r>
              <a:rPr lang="en-US" altLang="en-US" smtClean="0"/>
              <a:t>Computer Science</a:t>
            </a:r>
          </a:p>
        </p:txBody>
      </p:sp>
      <p:sp>
        <p:nvSpPr>
          <p:cNvPr id="3077" name="Rectangle 3"/>
          <p:cNvSpPr>
            <a:spLocks noGrp="1" noChangeArrowheads="1"/>
          </p:cNvSpPr>
          <p:nvPr>
            <p:ph type="subTitle" idx="1"/>
          </p:nvPr>
        </p:nvSpPr>
        <p:spPr/>
        <p:txBody>
          <a:bodyPr/>
          <a:lstStyle/>
          <a:p>
            <a:pPr eaLnBrk="1" hangingPunct="1">
              <a:buFont typeface="Wingdings" panose="05000000000000000000" pitchFamily="2" charset="2"/>
              <a:buNone/>
            </a:pPr>
            <a:r>
              <a:rPr lang="en-US" altLang="en-US" smtClean="0"/>
              <a:t>Chapter 10</a:t>
            </a:r>
          </a:p>
          <a:p>
            <a:pPr eaLnBrk="1" hangingPunct="1">
              <a:buFont typeface="Wingdings" panose="05000000000000000000" pitchFamily="2" charset="2"/>
              <a:buNone/>
            </a:pPr>
            <a:r>
              <a:rPr lang="en-US" altLang="en-US" smtClean="0"/>
              <a:t>Defining Classes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1152" y="1069848"/>
            <a:ext cx="1613306" cy="198424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4B3A42CF-C044-4F4D-A2D2-29D274762586}" type="slidenum">
              <a:rPr lang="en-US" altLang="en-US" sz="1400">
                <a:latin typeface="Tahoma" panose="020B0604030504040204" pitchFamily="34" charset="0"/>
              </a:rPr>
              <a:pPr eaLnBrk="1" hangingPunct="1"/>
              <a:t>10</a:t>
            </a:fld>
            <a:endParaRPr lang="en-US" altLang="en-US" sz="1400">
              <a:latin typeface="Tahoma" panose="020B0604030504040204" pitchFamily="34" charset="0"/>
            </a:endParaRPr>
          </a:p>
        </p:txBody>
      </p:sp>
      <p:sp>
        <p:nvSpPr>
          <p:cNvPr id="12292" name="Rectangle 2"/>
          <p:cNvSpPr>
            <a:spLocks noGrp="1" noChangeArrowheads="1"/>
          </p:cNvSpPr>
          <p:nvPr>
            <p:ph type="title"/>
          </p:nvPr>
        </p:nvSpPr>
        <p:spPr/>
        <p:txBody>
          <a:bodyPr/>
          <a:lstStyle/>
          <a:p>
            <a:pPr eaLnBrk="1" hangingPunct="1"/>
            <a:r>
              <a:rPr lang="en-US" altLang="en-US" smtClean="0"/>
              <a:t>Quick Review of Objects</a:t>
            </a:r>
          </a:p>
        </p:txBody>
      </p:sp>
      <p:sp>
        <p:nvSpPr>
          <p:cNvPr id="16387"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z="2400" dirty="0" err="1" smtClean="0">
                <a:latin typeface="Courier New" panose="02070309020205020404" pitchFamily="49" charset="0"/>
              </a:rPr>
              <a:t>myCircle</a:t>
            </a:r>
            <a:r>
              <a:rPr lang="en-US" altLang="en-US" sz="2400" dirty="0" smtClean="0">
                <a:latin typeface="Courier New" panose="02070309020205020404" pitchFamily="49" charset="0"/>
              </a:rPr>
              <a:t> = Circle(Point(0,0), 20)</a:t>
            </a:r>
          </a:p>
          <a:p>
            <a:pPr eaLnBrk="1" hangingPunct="1"/>
            <a:r>
              <a:rPr lang="en-US" altLang="en-US" dirty="0" smtClean="0"/>
              <a:t>This statement creates a new </a:t>
            </a:r>
            <a:r>
              <a:rPr lang="en-US" altLang="en-US" dirty="0" smtClean="0">
                <a:latin typeface="Courier New" panose="02070309020205020404" pitchFamily="49" charset="0"/>
              </a:rPr>
              <a:t>Circle</a:t>
            </a:r>
            <a:r>
              <a:rPr lang="en-US" altLang="en-US" dirty="0" smtClean="0"/>
              <a:t> instance and stores a reference to it in the variable </a:t>
            </a:r>
            <a:r>
              <a:rPr lang="en-US" altLang="en-US" dirty="0" err="1" smtClean="0">
                <a:latin typeface="Courier New" panose="02070309020205020404" pitchFamily="49" charset="0"/>
              </a:rPr>
              <a:t>myCircle</a:t>
            </a:r>
            <a:r>
              <a:rPr lang="en-US" altLang="en-US" dirty="0" smtClean="0"/>
              <a:t>.</a:t>
            </a:r>
          </a:p>
          <a:p>
            <a:pPr eaLnBrk="1" hangingPunct="1"/>
            <a:r>
              <a:rPr lang="en-US" altLang="en-US" dirty="0" smtClean="0"/>
              <a:t>The parameters to the constructor are used to initialize some of the instance variables (</a:t>
            </a:r>
            <a:r>
              <a:rPr lang="en-US" altLang="en-US" dirty="0" smtClean="0">
                <a:latin typeface="Courier New" panose="02070309020205020404" pitchFamily="49" charset="0"/>
              </a:rPr>
              <a:t>center</a:t>
            </a:r>
            <a:r>
              <a:rPr lang="en-US" altLang="en-US" dirty="0" smtClean="0"/>
              <a:t> and </a:t>
            </a:r>
            <a:r>
              <a:rPr lang="en-US" altLang="en-US" dirty="0" smtClean="0">
                <a:latin typeface="Courier New" panose="02070309020205020404" pitchFamily="49" charset="0"/>
              </a:rPr>
              <a:t>radius</a:t>
            </a:r>
            <a:r>
              <a:rPr lang="en-US" altLang="en-US" dirty="0" smtClean="0"/>
              <a:t>) inside </a:t>
            </a:r>
            <a:r>
              <a:rPr lang="en-US" altLang="en-US" dirty="0" err="1" smtClean="0">
                <a:latin typeface="Courier New" panose="02070309020205020404" pitchFamily="49" charset="0"/>
              </a:rPr>
              <a:t>myCircle</a:t>
            </a:r>
            <a:r>
              <a:rPr lang="en-US" altLang="en-US"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anim calcmode="lin" valueType="num">
                                      <p:cBhvr additive="base">
                                        <p:cTn id="19" dur="500" fill="hold"/>
                                        <p:tgtEl>
                                          <p:spTgt spid="163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8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3C0A5F74-370E-46D4-96DA-A39114FEAADF}" type="slidenum">
              <a:rPr lang="en-US" altLang="en-US" sz="1400">
                <a:latin typeface="Tahoma" panose="020B0604030504040204" pitchFamily="34" charset="0"/>
              </a:rPr>
              <a:pPr eaLnBrk="1" hangingPunct="1"/>
              <a:t>100</a:t>
            </a:fld>
            <a:endParaRPr lang="en-US" altLang="en-US" sz="1400">
              <a:latin typeface="Tahoma" panose="020B0604030504040204" pitchFamily="34" charset="0"/>
            </a:endParaRPr>
          </a:p>
        </p:txBody>
      </p:sp>
      <p:sp>
        <p:nvSpPr>
          <p:cNvPr id="103428" name="Rectangle 2"/>
          <p:cNvSpPr>
            <a:spLocks noGrp="1" noChangeArrowheads="1"/>
          </p:cNvSpPr>
          <p:nvPr>
            <p:ph type="title"/>
          </p:nvPr>
        </p:nvSpPr>
        <p:spPr/>
        <p:txBody>
          <a:bodyPr/>
          <a:lstStyle/>
          <a:p>
            <a:pPr eaLnBrk="1" hangingPunct="1"/>
            <a:r>
              <a:rPr lang="en-US" altLang="en-US" smtClean="0"/>
              <a:t>Building Dice</a:t>
            </a:r>
          </a:p>
        </p:txBody>
      </p:sp>
      <p:sp>
        <p:nvSpPr>
          <p:cNvPr id="103429"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 create a square for the face</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cx, cy = </a:t>
            </a:r>
            <a:r>
              <a:rPr lang="en-US" altLang="en-US" sz="1400" dirty="0" err="1" smtClean="0">
                <a:latin typeface="Courier New" panose="02070309020205020404" pitchFamily="49" charset="0"/>
              </a:rPr>
              <a:t>center.getX</a:t>
            </a: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center.getY</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p1 = Point(cx-</a:t>
            </a:r>
            <a:r>
              <a:rPr lang="en-US" altLang="en-US" sz="1400" dirty="0" err="1" smtClean="0">
                <a:latin typeface="Courier New" panose="02070309020205020404" pitchFamily="49" charset="0"/>
              </a:rPr>
              <a:t>hsize</a:t>
            </a:r>
            <a:r>
              <a:rPr lang="en-US" altLang="en-US" sz="1400" dirty="0" smtClean="0">
                <a:latin typeface="Courier New" panose="02070309020205020404" pitchFamily="49" charset="0"/>
              </a:rPr>
              <a:t>, cy-</a:t>
            </a:r>
            <a:r>
              <a:rPr lang="en-US" altLang="en-US" sz="1400" dirty="0" err="1" smtClean="0">
                <a:latin typeface="Courier New" panose="02070309020205020404" pitchFamily="49" charset="0"/>
              </a:rPr>
              <a:t>hsize</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p2 = Point(</a:t>
            </a:r>
            <a:r>
              <a:rPr lang="en-US" altLang="en-US" sz="1400" dirty="0" err="1" smtClean="0">
                <a:latin typeface="Courier New" panose="02070309020205020404" pitchFamily="49" charset="0"/>
              </a:rPr>
              <a:t>cx+hsize</a:t>
            </a: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cy+hsize</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rect</a:t>
            </a:r>
            <a:r>
              <a:rPr lang="en-US" altLang="en-US" sz="1400" dirty="0" smtClean="0">
                <a:latin typeface="Courier New" panose="02070309020205020404" pitchFamily="49" charset="0"/>
              </a:rPr>
              <a:t> = Rectangle(p1,p2)</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rect.draw</a:t>
            </a:r>
            <a:r>
              <a:rPr lang="en-US" altLang="en-US" sz="1400" dirty="0" smtClean="0">
                <a:latin typeface="Courier New" panose="02070309020205020404" pitchFamily="49" charset="0"/>
              </a:rPr>
              <a:t>(win)</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rect.setFill</a:t>
            </a:r>
            <a:r>
              <a:rPr lang="en-US" altLang="en-US" sz="1400" dirty="0" smtClean="0">
                <a:latin typeface="Courier New" panose="02070309020205020404" pitchFamily="49" charset="0"/>
              </a:rPr>
              <a:t>(</a:t>
            </a:r>
            <a:r>
              <a:rPr lang="en-US" altLang="en-US" sz="1400" dirty="0" err="1" smtClean="0">
                <a:latin typeface="Courier New" panose="02070309020205020404" pitchFamily="49" charset="0"/>
              </a:rPr>
              <a:t>self.background</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endParaRPr lang="en-US" altLang="en-US" sz="14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 Create 7 circles for standard pip locations</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self.pip1 = self.__</a:t>
            </a:r>
            <a:r>
              <a:rPr lang="en-US" altLang="en-US" sz="1400" dirty="0" err="1" smtClean="0">
                <a:latin typeface="Courier New" panose="02070309020205020404" pitchFamily="49" charset="0"/>
              </a:rPr>
              <a:t>makePip</a:t>
            </a:r>
            <a:r>
              <a:rPr lang="en-US" altLang="en-US" sz="1400" dirty="0" smtClean="0">
                <a:latin typeface="Courier New" panose="02070309020205020404" pitchFamily="49" charset="0"/>
              </a:rPr>
              <a:t>(cx-offset, cy-offset)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self.pip2 = self.__</a:t>
            </a:r>
            <a:r>
              <a:rPr lang="en-US" altLang="en-US" sz="1400" dirty="0" err="1" smtClean="0">
                <a:latin typeface="Courier New" panose="02070309020205020404" pitchFamily="49" charset="0"/>
              </a:rPr>
              <a:t>makePip</a:t>
            </a:r>
            <a:r>
              <a:rPr lang="en-US" altLang="en-US" sz="1400" dirty="0" smtClean="0">
                <a:latin typeface="Courier New" panose="02070309020205020404" pitchFamily="49" charset="0"/>
              </a:rPr>
              <a:t>(cx-offset, cy)</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self.pip3 = self.__</a:t>
            </a:r>
            <a:r>
              <a:rPr lang="en-US" altLang="en-US" sz="1400" dirty="0" err="1" smtClean="0">
                <a:latin typeface="Courier New" panose="02070309020205020404" pitchFamily="49" charset="0"/>
              </a:rPr>
              <a:t>makePip</a:t>
            </a:r>
            <a:r>
              <a:rPr lang="en-US" altLang="en-US" sz="1400" dirty="0" smtClean="0">
                <a:latin typeface="Courier New" panose="02070309020205020404" pitchFamily="49" charset="0"/>
              </a:rPr>
              <a:t>(cx-offset, </a:t>
            </a:r>
            <a:r>
              <a:rPr lang="en-US" altLang="en-US" sz="1400" dirty="0" err="1" smtClean="0">
                <a:latin typeface="Courier New" panose="02070309020205020404" pitchFamily="49" charset="0"/>
              </a:rPr>
              <a:t>cy+offset</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self.pip4 = self.__</a:t>
            </a:r>
            <a:r>
              <a:rPr lang="en-US" altLang="en-US" sz="1400" dirty="0" err="1" smtClean="0">
                <a:latin typeface="Courier New" panose="02070309020205020404" pitchFamily="49" charset="0"/>
              </a:rPr>
              <a:t>makePip</a:t>
            </a:r>
            <a:r>
              <a:rPr lang="en-US" altLang="en-US" sz="1400" dirty="0" smtClean="0">
                <a:latin typeface="Courier New" panose="02070309020205020404" pitchFamily="49" charset="0"/>
              </a:rPr>
              <a:t>(cx, cy)</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self.pip5 = self.__</a:t>
            </a:r>
            <a:r>
              <a:rPr lang="en-US" altLang="en-US" sz="1400" dirty="0" err="1" smtClean="0">
                <a:latin typeface="Courier New" panose="02070309020205020404" pitchFamily="49" charset="0"/>
              </a:rPr>
              <a:t>makePip</a:t>
            </a:r>
            <a:r>
              <a:rPr lang="en-US" altLang="en-US" sz="1400" dirty="0" smtClean="0">
                <a:latin typeface="Courier New" panose="02070309020205020404" pitchFamily="49" charset="0"/>
              </a:rPr>
              <a:t>(</a:t>
            </a:r>
            <a:r>
              <a:rPr lang="en-US" altLang="en-US" sz="1400" dirty="0" err="1" smtClean="0">
                <a:latin typeface="Courier New" panose="02070309020205020404" pitchFamily="49" charset="0"/>
              </a:rPr>
              <a:t>cx+offset</a:t>
            </a:r>
            <a:r>
              <a:rPr lang="en-US" altLang="en-US" sz="1400" dirty="0" smtClean="0">
                <a:latin typeface="Courier New" panose="02070309020205020404" pitchFamily="49" charset="0"/>
              </a:rPr>
              <a:t>, cy-offset)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self.pip6 = self.__</a:t>
            </a:r>
            <a:r>
              <a:rPr lang="en-US" altLang="en-US" sz="1400" dirty="0" err="1" smtClean="0">
                <a:latin typeface="Courier New" panose="02070309020205020404" pitchFamily="49" charset="0"/>
              </a:rPr>
              <a:t>makePip</a:t>
            </a:r>
            <a:r>
              <a:rPr lang="en-US" altLang="en-US" sz="1400" dirty="0" smtClean="0">
                <a:latin typeface="Courier New" panose="02070309020205020404" pitchFamily="49" charset="0"/>
              </a:rPr>
              <a:t>(</a:t>
            </a:r>
            <a:r>
              <a:rPr lang="en-US" altLang="en-US" sz="1400" dirty="0" err="1" smtClean="0">
                <a:latin typeface="Courier New" panose="02070309020205020404" pitchFamily="49" charset="0"/>
              </a:rPr>
              <a:t>cx+offset</a:t>
            </a:r>
            <a:r>
              <a:rPr lang="en-US" altLang="en-US" sz="1400" dirty="0" smtClean="0">
                <a:latin typeface="Courier New" panose="02070309020205020404" pitchFamily="49" charset="0"/>
              </a:rPr>
              <a:t>, cy)</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self.pip7 = self.__</a:t>
            </a:r>
            <a:r>
              <a:rPr lang="en-US" altLang="en-US" sz="1400" dirty="0" err="1" smtClean="0">
                <a:latin typeface="Courier New" panose="02070309020205020404" pitchFamily="49" charset="0"/>
              </a:rPr>
              <a:t>makePip</a:t>
            </a:r>
            <a:r>
              <a:rPr lang="en-US" altLang="en-US" sz="1400" dirty="0" smtClean="0">
                <a:latin typeface="Courier New" panose="02070309020205020404" pitchFamily="49" charset="0"/>
              </a:rPr>
              <a:t>(</a:t>
            </a:r>
            <a:r>
              <a:rPr lang="en-US" altLang="en-US" sz="1400" dirty="0" err="1" smtClean="0">
                <a:latin typeface="Courier New" panose="02070309020205020404" pitchFamily="49" charset="0"/>
              </a:rPr>
              <a:t>cx+offset</a:t>
            </a: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cy+offset</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endParaRPr lang="en-US" altLang="en-US" sz="14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self.setValue</a:t>
            </a:r>
            <a:r>
              <a:rPr lang="en-US" altLang="en-US" sz="1400" dirty="0" smtClean="0">
                <a:latin typeface="Courier New" panose="02070309020205020404" pitchFamily="49" charset="0"/>
              </a:rPr>
              <a:t>(1)</a:t>
            </a:r>
          </a:p>
          <a:p>
            <a:pPr eaLnBrk="1" hangingPunct="1">
              <a:lnSpc>
                <a:spcPct val="80000"/>
              </a:lnSpc>
            </a:pPr>
            <a:endParaRPr lang="en-US" altLang="en-US" sz="1400" dirty="0" smtClean="0">
              <a:latin typeface="Courier New" panose="02070309020205020404" pitchFamily="49"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6FF791B6-5CB4-452C-BE2A-4CDA240DA6BF}" type="slidenum">
              <a:rPr lang="en-US" altLang="en-US" sz="1400">
                <a:latin typeface="Tahoma" panose="020B0604030504040204" pitchFamily="34" charset="0"/>
              </a:rPr>
              <a:pPr eaLnBrk="1" hangingPunct="1"/>
              <a:t>101</a:t>
            </a:fld>
            <a:endParaRPr lang="en-US" altLang="en-US" sz="1400">
              <a:latin typeface="Tahoma" panose="020B0604030504040204" pitchFamily="34" charset="0"/>
            </a:endParaRPr>
          </a:p>
        </p:txBody>
      </p:sp>
      <p:sp>
        <p:nvSpPr>
          <p:cNvPr id="104452" name="Rectangle 2"/>
          <p:cNvSpPr>
            <a:spLocks noGrp="1" noChangeArrowheads="1"/>
          </p:cNvSpPr>
          <p:nvPr>
            <p:ph type="title"/>
          </p:nvPr>
        </p:nvSpPr>
        <p:spPr/>
        <p:txBody>
          <a:bodyPr/>
          <a:lstStyle/>
          <a:p>
            <a:pPr eaLnBrk="1" hangingPunct="1"/>
            <a:r>
              <a:rPr lang="en-US" altLang="en-US" smtClean="0"/>
              <a:t>Building Dice</a:t>
            </a:r>
          </a:p>
        </p:txBody>
      </p:sp>
      <p:sp>
        <p:nvSpPr>
          <p:cNvPr id="104453"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def</a:t>
            </a:r>
            <a:r>
              <a:rPr lang="en-US" altLang="en-US" sz="1400" dirty="0" smtClean="0">
                <a:latin typeface="Courier New" panose="02070309020205020404" pitchFamily="49" charset="0"/>
              </a:rPr>
              <a:t> __</a:t>
            </a:r>
            <a:r>
              <a:rPr lang="en-US" altLang="en-US" sz="1400" dirty="0" err="1" smtClean="0">
                <a:latin typeface="Courier New" panose="02070309020205020404" pitchFamily="49" charset="0"/>
              </a:rPr>
              <a:t>makePip</a:t>
            </a:r>
            <a:r>
              <a:rPr lang="en-US" altLang="en-US" sz="1400" dirty="0" smtClean="0">
                <a:latin typeface="Courier New" panose="02070309020205020404" pitchFamily="49" charset="0"/>
              </a:rPr>
              <a:t>(self, x, y):</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"""Internal helper method to draw a pip at (</a:t>
            </a:r>
            <a:r>
              <a:rPr lang="en-US" altLang="en-US" sz="1400" dirty="0" err="1" smtClean="0">
                <a:latin typeface="Courier New" panose="02070309020205020404" pitchFamily="49" charset="0"/>
              </a:rPr>
              <a:t>x,y</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pip = Circle(Point(</a:t>
            </a:r>
            <a:r>
              <a:rPr lang="en-US" altLang="en-US" sz="1400" dirty="0" err="1" smtClean="0">
                <a:latin typeface="Courier New" panose="02070309020205020404" pitchFamily="49" charset="0"/>
              </a:rPr>
              <a:t>x,y</a:t>
            </a: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self.psize</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pip.setFill</a:t>
            </a:r>
            <a:r>
              <a:rPr lang="en-US" altLang="en-US" sz="1400" dirty="0" smtClean="0">
                <a:latin typeface="Courier New" panose="02070309020205020404" pitchFamily="49" charset="0"/>
              </a:rPr>
              <a:t>(</a:t>
            </a:r>
            <a:r>
              <a:rPr lang="en-US" altLang="en-US" sz="1400" dirty="0" err="1" smtClean="0">
                <a:latin typeface="Courier New" panose="02070309020205020404" pitchFamily="49" charset="0"/>
              </a:rPr>
              <a:t>self.background</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pip.setOutline</a:t>
            </a:r>
            <a:r>
              <a:rPr lang="en-US" altLang="en-US" sz="1400" dirty="0" smtClean="0">
                <a:latin typeface="Courier New" panose="02070309020205020404" pitchFamily="49" charset="0"/>
              </a:rPr>
              <a:t>(</a:t>
            </a:r>
            <a:r>
              <a:rPr lang="en-US" altLang="en-US" sz="1400" dirty="0" err="1" smtClean="0">
                <a:latin typeface="Courier New" panose="02070309020205020404" pitchFamily="49" charset="0"/>
              </a:rPr>
              <a:t>self.background</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pip.draw</a:t>
            </a:r>
            <a:r>
              <a:rPr lang="en-US" altLang="en-US" sz="1400" dirty="0" smtClean="0">
                <a:latin typeface="Courier New" panose="02070309020205020404" pitchFamily="49" charset="0"/>
              </a:rPr>
              <a:t>(</a:t>
            </a:r>
            <a:r>
              <a:rPr lang="en-US" altLang="en-US" sz="1400" dirty="0" err="1" smtClean="0">
                <a:latin typeface="Courier New" panose="02070309020205020404" pitchFamily="49" charset="0"/>
              </a:rPr>
              <a:t>self.win</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return pip</a:t>
            </a:r>
          </a:p>
          <a:p>
            <a:pPr eaLnBrk="1" hangingPunct="1">
              <a:lnSpc>
                <a:spcPct val="80000"/>
              </a:lnSpc>
              <a:buFont typeface="Wingdings" panose="05000000000000000000" pitchFamily="2" charset="2"/>
              <a:buNone/>
            </a:pPr>
            <a:endParaRPr lang="en-US" altLang="en-US" sz="14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def</a:t>
            </a: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setValue</a:t>
            </a:r>
            <a:r>
              <a:rPr lang="en-US" altLang="en-US" sz="1400" dirty="0" smtClean="0">
                <a:latin typeface="Courier New" panose="02070309020205020404" pitchFamily="49" charset="0"/>
              </a:rPr>
              <a:t>(self, value):</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 Set this die to display value."""</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 turn all pips off</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self.pip1.setFill(</a:t>
            </a:r>
            <a:r>
              <a:rPr lang="en-US" altLang="en-US" sz="1400" dirty="0" err="1" smtClean="0">
                <a:latin typeface="Courier New" panose="02070309020205020404" pitchFamily="49" charset="0"/>
              </a:rPr>
              <a:t>self.background</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self.pip2.setFill(</a:t>
            </a:r>
            <a:r>
              <a:rPr lang="en-US" altLang="en-US" sz="1400" dirty="0" err="1" smtClean="0">
                <a:latin typeface="Courier New" panose="02070309020205020404" pitchFamily="49" charset="0"/>
              </a:rPr>
              <a:t>self.background</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self.pip3.setFill(</a:t>
            </a:r>
            <a:r>
              <a:rPr lang="en-US" altLang="en-US" sz="1400" dirty="0" err="1" smtClean="0">
                <a:latin typeface="Courier New" panose="02070309020205020404" pitchFamily="49" charset="0"/>
              </a:rPr>
              <a:t>self.background</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self.pip4.setFill(</a:t>
            </a:r>
            <a:r>
              <a:rPr lang="en-US" altLang="en-US" sz="1400" dirty="0" err="1" smtClean="0">
                <a:latin typeface="Courier New" panose="02070309020205020404" pitchFamily="49" charset="0"/>
              </a:rPr>
              <a:t>self.background</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self.pip5.setFill(</a:t>
            </a:r>
            <a:r>
              <a:rPr lang="en-US" altLang="en-US" sz="1400" dirty="0" err="1" smtClean="0">
                <a:latin typeface="Courier New" panose="02070309020205020404" pitchFamily="49" charset="0"/>
              </a:rPr>
              <a:t>self.background</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self.pip6.setFill(</a:t>
            </a:r>
            <a:r>
              <a:rPr lang="en-US" altLang="en-US" sz="1400" dirty="0" err="1" smtClean="0">
                <a:latin typeface="Courier New" panose="02070309020205020404" pitchFamily="49" charset="0"/>
              </a:rPr>
              <a:t>self.background</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self.pip7.setFill(</a:t>
            </a:r>
            <a:r>
              <a:rPr lang="en-US" altLang="en-US" sz="1400" dirty="0" err="1" smtClean="0">
                <a:latin typeface="Courier New" panose="02070309020205020404" pitchFamily="49" charset="0"/>
              </a:rPr>
              <a:t>self.background</a:t>
            </a:r>
            <a:r>
              <a:rPr lang="en-US" altLang="en-US" sz="1400" dirty="0" smtClean="0">
                <a:latin typeface="Courier New" panose="02070309020205020404" pitchFamily="49" charset="0"/>
              </a:rPr>
              <a:t>)</a:t>
            </a:r>
          </a:p>
          <a:p>
            <a:pPr eaLnBrk="1" hangingPunct="1">
              <a:lnSpc>
                <a:spcPct val="80000"/>
              </a:lnSpc>
            </a:pPr>
            <a:endParaRPr lang="en-US" altLang="en-US" sz="1400" dirty="0" smtClean="0">
              <a:latin typeface="Courier New" panose="02070309020205020404" pitchFamily="49"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noChangeArrowheads="1"/>
          </p:cNvSpPr>
          <p:nvPr>
            <p:ph type="title"/>
          </p:nvPr>
        </p:nvSpPr>
        <p:spPr/>
        <p:txBody>
          <a:bodyPr/>
          <a:lstStyle/>
          <a:p>
            <a:pPr eaLnBrk="1" hangingPunct="1"/>
            <a:r>
              <a:rPr lang="en-US" altLang="en-US" smtClean="0"/>
              <a:t>Building Dice</a:t>
            </a:r>
          </a:p>
        </p:txBody>
      </p:sp>
      <p:sp>
        <p:nvSpPr>
          <p:cNvPr id="105477" name="Rectangle 3"/>
          <p:cNvSpPr>
            <a:spLocks noGrp="1" noChangeArrowheads="1"/>
          </p:cNvSpPr>
          <p:nvPr>
            <p:ph sz="half" idx="1"/>
          </p:nvPr>
        </p:nvSpPr>
        <p:spPr>
          <a:xfrm>
            <a:off x="-380144" y="1998012"/>
            <a:ext cx="5180744" cy="4114800"/>
          </a:xfrm>
        </p:spPr>
        <p:txBody>
          <a:bodyPr/>
          <a:lstStyle/>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 turn correct pips on</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if value == 1:</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self.pip4.setFill(</a:t>
            </a:r>
            <a:r>
              <a:rPr lang="en-US" altLang="en-US" sz="1400" dirty="0" err="1" smtClean="0">
                <a:latin typeface="Courier New" panose="02070309020205020404" pitchFamily="49" charset="0"/>
              </a:rPr>
              <a:t>self.foreground</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elif</a:t>
            </a:r>
            <a:r>
              <a:rPr lang="en-US" altLang="en-US" sz="1400" dirty="0" smtClean="0">
                <a:latin typeface="Courier New" panose="02070309020205020404" pitchFamily="49" charset="0"/>
              </a:rPr>
              <a:t> value == 2:</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self.pip1.setFill(</a:t>
            </a:r>
            <a:r>
              <a:rPr lang="en-US" altLang="en-US" sz="1400" dirty="0" err="1" smtClean="0">
                <a:latin typeface="Courier New" panose="02070309020205020404" pitchFamily="49" charset="0"/>
              </a:rPr>
              <a:t>self.foreground</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self.pip7.setFill(</a:t>
            </a:r>
            <a:r>
              <a:rPr lang="en-US" altLang="en-US" sz="1400" dirty="0" err="1" smtClean="0">
                <a:latin typeface="Courier New" panose="02070309020205020404" pitchFamily="49" charset="0"/>
              </a:rPr>
              <a:t>self.foreground</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elif</a:t>
            </a:r>
            <a:r>
              <a:rPr lang="en-US" altLang="en-US" sz="1400" dirty="0" smtClean="0">
                <a:latin typeface="Courier New" panose="02070309020205020404" pitchFamily="49" charset="0"/>
              </a:rPr>
              <a:t> value == 3:</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self.pip1.setFill(</a:t>
            </a:r>
            <a:r>
              <a:rPr lang="en-US" altLang="en-US" sz="1400" dirty="0" err="1" smtClean="0">
                <a:latin typeface="Courier New" panose="02070309020205020404" pitchFamily="49" charset="0"/>
              </a:rPr>
              <a:t>self.foreground</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self.pip7.setFill(</a:t>
            </a:r>
            <a:r>
              <a:rPr lang="en-US" altLang="en-US" sz="1400" dirty="0" err="1" smtClean="0">
                <a:latin typeface="Courier New" panose="02070309020205020404" pitchFamily="49" charset="0"/>
              </a:rPr>
              <a:t>self.foreground</a:t>
            </a:r>
            <a:r>
              <a:rPr lang="en-US" altLang="en-US" sz="1400" dirty="0" smtClean="0">
                <a:latin typeface="Courier New" panose="02070309020205020404" pitchFamily="49" charset="0"/>
              </a:rPr>
              <a:t>)        </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self.pip4.setFill(</a:t>
            </a:r>
            <a:r>
              <a:rPr lang="en-US" altLang="en-US" sz="1400" dirty="0" err="1" smtClean="0">
                <a:latin typeface="Courier New" panose="02070309020205020404" pitchFamily="49" charset="0"/>
              </a:rPr>
              <a:t>self.foreground</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elif</a:t>
            </a:r>
            <a:r>
              <a:rPr lang="en-US" altLang="en-US" sz="1400" dirty="0" smtClean="0">
                <a:latin typeface="Courier New" panose="02070309020205020404" pitchFamily="49" charset="0"/>
              </a:rPr>
              <a:t> value == 4:</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self.pip1.setFill(</a:t>
            </a:r>
            <a:r>
              <a:rPr lang="en-US" altLang="en-US" sz="1400" dirty="0" err="1" smtClean="0">
                <a:latin typeface="Courier New" panose="02070309020205020404" pitchFamily="49" charset="0"/>
              </a:rPr>
              <a:t>self.foreground</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self.pip3.setFill(</a:t>
            </a:r>
            <a:r>
              <a:rPr lang="en-US" altLang="en-US" sz="1400" dirty="0" err="1" smtClean="0">
                <a:latin typeface="Courier New" panose="02070309020205020404" pitchFamily="49" charset="0"/>
              </a:rPr>
              <a:t>self.foreground</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self.pip5.setFill(</a:t>
            </a:r>
            <a:r>
              <a:rPr lang="en-US" altLang="en-US" sz="1400" dirty="0" err="1" smtClean="0">
                <a:latin typeface="Courier New" panose="02070309020205020404" pitchFamily="49" charset="0"/>
              </a:rPr>
              <a:t>self.foreground</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self.pip7.setFill(</a:t>
            </a:r>
            <a:r>
              <a:rPr lang="en-US" altLang="en-US" sz="1400" dirty="0" err="1" smtClean="0">
                <a:latin typeface="Courier New" panose="02070309020205020404" pitchFamily="49" charset="0"/>
              </a:rPr>
              <a:t>self.foreground</a:t>
            </a:r>
            <a:r>
              <a:rPr lang="en-US" altLang="en-US" sz="1400" dirty="0" smtClean="0">
                <a:latin typeface="Courier New" panose="02070309020205020404" pitchFamily="49" charset="0"/>
              </a:rPr>
              <a:t>)</a:t>
            </a:r>
          </a:p>
        </p:txBody>
      </p:sp>
      <p:sp>
        <p:nvSpPr>
          <p:cNvPr id="2" name="Content Placeholder 1"/>
          <p:cNvSpPr>
            <a:spLocks noGrp="1"/>
          </p:cNvSpPr>
          <p:nvPr>
            <p:ph sz="half" idx="2"/>
          </p:nvPr>
        </p:nvSpPr>
        <p:spPr>
          <a:xfrm>
            <a:off x="4800600" y="2022841"/>
            <a:ext cx="4953000" cy="4114800"/>
          </a:xfrm>
        </p:spPr>
        <p:txBody>
          <a:bodyPr/>
          <a:lstStyle/>
          <a:p>
            <a:pPr eaLnBrk="1" hangingPunct="1">
              <a:lnSpc>
                <a:spcPct val="80000"/>
              </a:lnSpc>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elif</a:t>
            </a:r>
            <a:r>
              <a:rPr lang="en-US" altLang="en-US" sz="1400" dirty="0">
                <a:latin typeface="Courier New" panose="02070309020205020404" pitchFamily="49" charset="0"/>
              </a:rPr>
              <a:t> value == 5</a:t>
            </a:r>
            <a:r>
              <a:rPr lang="en-US" altLang="en-US" sz="1400" dirty="0" smtClean="0">
                <a:latin typeface="Courier New" panose="02070309020205020404" pitchFamily="49" charset="0"/>
              </a:rPr>
              <a:t>:          </a:t>
            </a:r>
            <a:r>
              <a:rPr lang="en-US" altLang="en-US" sz="1400" dirty="0">
                <a:latin typeface="Courier New" panose="02070309020205020404" pitchFamily="49" charset="0"/>
              </a:rPr>
              <a:t>self.pip1.setFill(</a:t>
            </a:r>
            <a:r>
              <a:rPr lang="en-US" altLang="en-US" sz="1400" dirty="0" err="1">
                <a:latin typeface="Courier New" panose="02070309020205020404" pitchFamily="49" charset="0"/>
              </a:rPr>
              <a:t>self.foreground</a:t>
            </a:r>
            <a:r>
              <a:rPr lang="en-US" altLang="en-US" sz="1400" dirty="0">
                <a:latin typeface="Courier New" panose="02070309020205020404" pitchFamily="49" charset="0"/>
              </a:rPr>
              <a:t>)</a:t>
            </a:r>
          </a:p>
          <a:p>
            <a:pPr eaLnBrk="1" hangingPunct="1">
              <a:lnSpc>
                <a:spcPct val="80000"/>
              </a:lnSpc>
              <a:buNone/>
            </a:pPr>
            <a:r>
              <a:rPr lang="en-US" altLang="en-US" sz="1400" dirty="0" smtClean="0">
                <a:latin typeface="Courier New" panose="02070309020205020404" pitchFamily="49" charset="0"/>
              </a:rPr>
              <a:t>   self.pip3.setFill(</a:t>
            </a:r>
            <a:r>
              <a:rPr lang="en-US" altLang="en-US" sz="1400" dirty="0" err="1" smtClean="0">
                <a:latin typeface="Courier New" panose="02070309020205020404" pitchFamily="49" charset="0"/>
              </a:rPr>
              <a:t>self.foreground</a:t>
            </a:r>
            <a:r>
              <a:rPr lang="en-US" altLang="en-US" sz="1400" dirty="0">
                <a:latin typeface="Courier New" panose="02070309020205020404" pitchFamily="49" charset="0"/>
              </a:rPr>
              <a:t>)</a:t>
            </a:r>
          </a:p>
          <a:p>
            <a:pPr eaLnBrk="1" hangingPunct="1">
              <a:lnSpc>
                <a:spcPct val="80000"/>
              </a:lnSpc>
              <a:buNone/>
            </a:pPr>
            <a:r>
              <a:rPr lang="en-US" altLang="en-US" sz="1400" dirty="0">
                <a:latin typeface="Courier New" panose="02070309020205020404" pitchFamily="49" charset="0"/>
              </a:rPr>
              <a:t>   </a:t>
            </a:r>
            <a:r>
              <a:rPr lang="en-US" altLang="en-US" sz="1400" dirty="0" smtClean="0">
                <a:latin typeface="Courier New" panose="02070309020205020404" pitchFamily="49" charset="0"/>
              </a:rPr>
              <a:t>self.pip4.setFill(</a:t>
            </a:r>
            <a:r>
              <a:rPr lang="en-US" altLang="en-US" sz="1400" dirty="0" err="1" smtClean="0">
                <a:latin typeface="Courier New" panose="02070309020205020404" pitchFamily="49" charset="0"/>
              </a:rPr>
              <a:t>self.foreground</a:t>
            </a:r>
            <a:r>
              <a:rPr lang="en-US" altLang="en-US" sz="1400" dirty="0">
                <a:latin typeface="Courier New" panose="02070309020205020404" pitchFamily="49" charset="0"/>
              </a:rPr>
              <a:t>)</a:t>
            </a:r>
          </a:p>
          <a:p>
            <a:pPr eaLnBrk="1" hangingPunct="1">
              <a:lnSpc>
                <a:spcPct val="80000"/>
              </a:lnSpc>
              <a:buNone/>
            </a:pPr>
            <a:r>
              <a:rPr lang="en-US" altLang="en-US" sz="1400" dirty="0">
                <a:latin typeface="Courier New" panose="02070309020205020404" pitchFamily="49" charset="0"/>
              </a:rPr>
              <a:t>   </a:t>
            </a:r>
            <a:r>
              <a:rPr lang="en-US" altLang="en-US" sz="1400" dirty="0" smtClean="0">
                <a:latin typeface="Courier New" panose="02070309020205020404" pitchFamily="49" charset="0"/>
              </a:rPr>
              <a:t>self.pip5.setFill(</a:t>
            </a:r>
            <a:r>
              <a:rPr lang="en-US" altLang="en-US" sz="1400" dirty="0" err="1" smtClean="0">
                <a:latin typeface="Courier New" panose="02070309020205020404" pitchFamily="49" charset="0"/>
              </a:rPr>
              <a:t>self.foreground</a:t>
            </a:r>
            <a:r>
              <a:rPr lang="en-US" altLang="en-US" sz="1400" dirty="0">
                <a:latin typeface="Courier New" panose="02070309020205020404" pitchFamily="49" charset="0"/>
              </a:rPr>
              <a:t>)</a:t>
            </a:r>
          </a:p>
          <a:p>
            <a:pPr eaLnBrk="1" hangingPunct="1">
              <a:lnSpc>
                <a:spcPct val="80000"/>
              </a:lnSpc>
              <a:buNone/>
            </a:pPr>
            <a:r>
              <a:rPr lang="en-US" altLang="en-US" sz="1400" dirty="0">
                <a:latin typeface="Courier New" panose="02070309020205020404" pitchFamily="49" charset="0"/>
              </a:rPr>
              <a:t>  </a:t>
            </a:r>
            <a:r>
              <a:rPr lang="en-US" altLang="en-US" sz="1400" dirty="0" smtClean="0">
                <a:latin typeface="Courier New" panose="02070309020205020404" pitchFamily="49" charset="0"/>
              </a:rPr>
              <a:t> self.pip7.setFill(</a:t>
            </a:r>
            <a:r>
              <a:rPr lang="en-US" altLang="en-US" sz="1400" dirty="0" err="1" smtClean="0">
                <a:latin typeface="Courier New" panose="02070309020205020404" pitchFamily="49" charset="0"/>
              </a:rPr>
              <a:t>self.foreground</a:t>
            </a:r>
            <a:r>
              <a:rPr lang="en-US" altLang="en-US" sz="1400" dirty="0" smtClean="0">
                <a:latin typeface="Courier New" panose="02070309020205020404" pitchFamily="49" charset="0"/>
              </a:rPr>
              <a:t>)</a:t>
            </a:r>
          </a:p>
          <a:p>
            <a:pPr eaLnBrk="1" hangingPunct="1">
              <a:lnSpc>
                <a:spcPct val="80000"/>
              </a:lnSpc>
              <a:buNone/>
            </a:pPr>
            <a:r>
              <a:rPr lang="en-US" altLang="en-US" sz="1400" dirty="0" smtClean="0">
                <a:latin typeface="Courier New" panose="02070309020205020404" pitchFamily="49" charset="0"/>
              </a:rPr>
              <a:t>else</a:t>
            </a:r>
            <a:r>
              <a:rPr lang="en-US" altLang="en-US" sz="1400" dirty="0">
                <a:latin typeface="Courier New" panose="02070309020205020404" pitchFamily="49" charset="0"/>
              </a:rPr>
              <a:t>:</a:t>
            </a:r>
          </a:p>
          <a:p>
            <a:pPr eaLnBrk="1" hangingPunct="1">
              <a:lnSpc>
                <a:spcPct val="80000"/>
              </a:lnSpc>
              <a:buNone/>
            </a:pPr>
            <a:r>
              <a:rPr lang="en-US" altLang="en-US" sz="1400" dirty="0">
                <a:latin typeface="Courier New" panose="02070309020205020404" pitchFamily="49" charset="0"/>
              </a:rPr>
              <a:t>   </a:t>
            </a:r>
            <a:r>
              <a:rPr lang="en-US" altLang="en-US" sz="1400" dirty="0" smtClean="0">
                <a:latin typeface="Courier New" panose="02070309020205020404" pitchFamily="49" charset="0"/>
              </a:rPr>
              <a:t>self.pip1.setFill(</a:t>
            </a:r>
            <a:r>
              <a:rPr lang="en-US" altLang="en-US" sz="1400" dirty="0" err="1" smtClean="0">
                <a:latin typeface="Courier New" panose="02070309020205020404" pitchFamily="49" charset="0"/>
              </a:rPr>
              <a:t>self.foreground</a:t>
            </a:r>
            <a:r>
              <a:rPr lang="en-US" altLang="en-US" sz="1400" dirty="0">
                <a:latin typeface="Courier New" panose="02070309020205020404" pitchFamily="49" charset="0"/>
              </a:rPr>
              <a:t>)</a:t>
            </a:r>
          </a:p>
          <a:p>
            <a:pPr eaLnBrk="1" hangingPunct="1">
              <a:lnSpc>
                <a:spcPct val="80000"/>
              </a:lnSpc>
              <a:buNone/>
            </a:pPr>
            <a:r>
              <a:rPr lang="en-US" altLang="en-US" sz="1400" dirty="0">
                <a:latin typeface="Courier New" panose="02070309020205020404" pitchFamily="49" charset="0"/>
              </a:rPr>
              <a:t>   </a:t>
            </a:r>
            <a:r>
              <a:rPr lang="en-US" altLang="en-US" sz="1400" dirty="0" smtClean="0">
                <a:latin typeface="Courier New" panose="02070309020205020404" pitchFamily="49" charset="0"/>
              </a:rPr>
              <a:t>self.pip2.setFill(</a:t>
            </a:r>
            <a:r>
              <a:rPr lang="en-US" altLang="en-US" sz="1400" dirty="0" err="1" smtClean="0">
                <a:latin typeface="Courier New" panose="02070309020205020404" pitchFamily="49" charset="0"/>
              </a:rPr>
              <a:t>self.foreground</a:t>
            </a:r>
            <a:r>
              <a:rPr lang="en-US" altLang="en-US" sz="1400" dirty="0">
                <a:latin typeface="Courier New" panose="02070309020205020404" pitchFamily="49" charset="0"/>
              </a:rPr>
              <a:t>)</a:t>
            </a:r>
          </a:p>
          <a:p>
            <a:pPr eaLnBrk="1" hangingPunct="1">
              <a:lnSpc>
                <a:spcPct val="80000"/>
              </a:lnSpc>
              <a:buNone/>
            </a:pPr>
            <a:r>
              <a:rPr lang="en-US" altLang="en-US" sz="1400" dirty="0">
                <a:latin typeface="Courier New" panose="02070309020205020404" pitchFamily="49" charset="0"/>
              </a:rPr>
              <a:t>   </a:t>
            </a:r>
            <a:r>
              <a:rPr lang="en-US" altLang="en-US" sz="1400" dirty="0" smtClean="0">
                <a:latin typeface="Courier New" panose="02070309020205020404" pitchFamily="49" charset="0"/>
              </a:rPr>
              <a:t>self.pip3.setFill(</a:t>
            </a:r>
            <a:r>
              <a:rPr lang="en-US" altLang="en-US" sz="1400" dirty="0" err="1" smtClean="0">
                <a:latin typeface="Courier New" panose="02070309020205020404" pitchFamily="49" charset="0"/>
              </a:rPr>
              <a:t>self.foreground</a:t>
            </a:r>
            <a:r>
              <a:rPr lang="en-US" altLang="en-US" sz="1400" dirty="0">
                <a:latin typeface="Courier New" panose="02070309020205020404" pitchFamily="49" charset="0"/>
              </a:rPr>
              <a:t>)</a:t>
            </a:r>
          </a:p>
          <a:p>
            <a:pPr eaLnBrk="1" hangingPunct="1">
              <a:lnSpc>
                <a:spcPct val="80000"/>
              </a:lnSpc>
              <a:buNone/>
            </a:pPr>
            <a:r>
              <a:rPr lang="en-US" altLang="en-US" sz="1400" dirty="0">
                <a:latin typeface="Courier New" panose="02070309020205020404" pitchFamily="49" charset="0"/>
              </a:rPr>
              <a:t>   </a:t>
            </a:r>
            <a:r>
              <a:rPr lang="en-US" altLang="en-US" sz="1400" dirty="0" smtClean="0">
                <a:latin typeface="Courier New" panose="02070309020205020404" pitchFamily="49" charset="0"/>
              </a:rPr>
              <a:t>self.pip5.setFill(</a:t>
            </a:r>
            <a:r>
              <a:rPr lang="en-US" altLang="en-US" sz="1400" dirty="0" err="1" smtClean="0">
                <a:latin typeface="Courier New" panose="02070309020205020404" pitchFamily="49" charset="0"/>
              </a:rPr>
              <a:t>self.foreground</a:t>
            </a:r>
            <a:r>
              <a:rPr lang="en-US" altLang="en-US" sz="1400" dirty="0">
                <a:latin typeface="Courier New" panose="02070309020205020404" pitchFamily="49" charset="0"/>
              </a:rPr>
              <a:t>)</a:t>
            </a:r>
          </a:p>
          <a:p>
            <a:pPr eaLnBrk="1" hangingPunct="1">
              <a:lnSpc>
                <a:spcPct val="80000"/>
              </a:lnSpc>
              <a:buNone/>
            </a:pPr>
            <a:r>
              <a:rPr lang="en-US" altLang="en-US" sz="1400" dirty="0">
                <a:latin typeface="Courier New" panose="02070309020205020404" pitchFamily="49" charset="0"/>
              </a:rPr>
              <a:t>   </a:t>
            </a:r>
            <a:r>
              <a:rPr lang="en-US" altLang="en-US" sz="1400" dirty="0" smtClean="0">
                <a:latin typeface="Courier New" panose="02070309020205020404" pitchFamily="49" charset="0"/>
              </a:rPr>
              <a:t>self.pip6.setFill(</a:t>
            </a:r>
            <a:r>
              <a:rPr lang="en-US" altLang="en-US" sz="1400" dirty="0" err="1" smtClean="0">
                <a:latin typeface="Courier New" panose="02070309020205020404" pitchFamily="49" charset="0"/>
              </a:rPr>
              <a:t>self.foreground</a:t>
            </a:r>
            <a:r>
              <a:rPr lang="en-US" altLang="en-US" sz="1400" dirty="0">
                <a:latin typeface="Courier New" panose="02070309020205020404" pitchFamily="49" charset="0"/>
              </a:rPr>
              <a:t>)</a:t>
            </a:r>
          </a:p>
          <a:p>
            <a:pPr eaLnBrk="1" hangingPunct="1">
              <a:lnSpc>
                <a:spcPct val="80000"/>
              </a:lnSpc>
              <a:buNone/>
            </a:pPr>
            <a:r>
              <a:rPr lang="en-US" altLang="en-US" sz="1400" dirty="0">
                <a:latin typeface="Courier New" panose="02070309020205020404" pitchFamily="49" charset="0"/>
              </a:rPr>
              <a:t>   </a:t>
            </a:r>
            <a:r>
              <a:rPr lang="en-US" altLang="en-US" sz="1400" dirty="0" smtClean="0">
                <a:latin typeface="Courier New" panose="02070309020205020404" pitchFamily="49" charset="0"/>
              </a:rPr>
              <a:t>self.pip7.setFill(</a:t>
            </a:r>
            <a:r>
              <a:rPr lang="en-US" altLang="en-US" sz="1400" dirty="0" err="1" smtClean="0">
                <a:latin typeface="Courier New" panose="02070309020205020404" pitchFamily="49" charset="0"/>
              </a:rPr>
              <a:t>self.foreground</a:t>
            </a:r>
            <a:r>
              <a:rPr lang="en-US" altLang="en-US" sz="1400" dirty="0">
                <a:latin typeface="Courier New" panose="02070309020205020404" pitchFamily="49" charset="0"/>
              </a:rPr>
              <a:t>)</a:t>
            </a:r>
            <a:endParaRPr lang="en-US" sz="1400" dirty="0"/>
          </a:p>
        </p:txBody>
      </p:sp>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FD7ABC8-1F4D-45F6-8459-FB2AA279BE90}" type="slidenum">
              <a:rPr lang="en-US" altLang="en-US" sz="1400">
                <a:latin typeface="Tahoma" panose="020B0604030504040204" pitchFamily="34" charset="0"/>
              </a:rPr>
              <a:pPr eaLnBrk="1" hangingPunct="1"/>
              <a:t>102</a:t>
            </a:fld>
            <a:endParaRPr lang="en-US" altLang="en-US" sz="1400">
              <a:latin typeface="Tahoma" panose="020B0604030504040204"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9D448420-351C-4CB3-A6DD-E7625BF0A900}" type="slidenum">
              <a:rPr lang="en-US" altLang="en-US" sz="1400">
                <a:latin typeface="Tahoma" panose="020B0604030504040204" pitchFamily="34" charset="0"/>
              </a:rPr>
              <a:pPr eaLnBrk="1" hangingPunct="1"/>
              <a:t>103</a:t>
            </a:fld>
            <a:endParaRPr lang="en-US" altLang="en-US" sz="1400">
              <a:latin typeface="Tahoma" panose="020B0604030504040204" pitchFamily="34" charset="0"/>
            </a:endParaRPr>
          </a:p>
        </p:txBody>
      </p:sp>
      <p:sp>
        <p:nvSpPr>
          <p:cNvPr id="106500" name="Rectangle 2"/>
          <p:cNvSpPr>
            <a:spLocks noGrp="1" noChangeArrowheads="1"/>
          </p:cNvSpPr>
          <p:nvPr>
            <p:ph type="title"/>
          </p:nvPr>
        </p:nvSpPr>
        <p:spPr/>
        <p:txBody>
          <a:bodyPr/>
          <a:lstStyle/>
          <a:p>
            <a:pPr eaLnBrk="1" hangingPunct="1"/>
            <a:r>
              <a:rPr lang="en-US" altLang="en-US" smtClean="0"/>
              <a:t>Building Dice</a:t>
            </a:r>
          </a:p>
        </p:txBody>
      </p:sp>
      <p:sp>
        <p:nvSpPr>
          <p:cNvPr id="106501" name="Rectangle 3"/>
          <p:cNvSpPr>
            <a:spLocks noGrp="1" noChangeArrowheads="1"/>
          </p:cNvSpPr>
          <p:nvPr>
            <p:ph type="body" idx="1"/>
          </p:nvPr>
        </p:nvSpPr>
        <p:spPr/>
        <p:txBody>
          <a:bodyPr/>
          <a:lstStyle/>
          <a:p>
            <a:pPr eaLnBrk="1" hangingPunct="1"/>
            <a:r>
              <a:rPr lang="en-US" altLang="en-US" sz="2800" smtClean="0"/>
              <a:t>Things to notice:</a:t>
            </a:r>
          </a:p>
          <a:p>
            <a:pPr lvl="1" eaLnBrk="1" hangingPunct="1"/>
            <a:r>
              <a:rPr lang="en-US" altLang="en-US" sz="2400" smtClean="0"/>
              <a:t>The size of the spots being 1/10 of the size of the die was determined by trial and error.</a:t>
            </a:r>
          </a:p>
          <a:p>
            <a:pPr lvl="1" eaLnBrk="1" hangingPunct="1"/>
            <a:r>
              <a:rPr lang="en-US" altLang="en-US" sz="2400" smtClean="0"/>
              <a:t>We define and calculate various attributes of the die in the constructor and then use them in other methods and functions within the class so that if we wanted to change the appearance, all those values and the code to go with them is in one place, rather than throughout the class.</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0E748B1-DC29-4123-9CB7-C28D3A6318C8}" type="slidenum">
              <a:rPr lang="en-US" altLang="en-US" sz="1400">
                <a:latin typeface="Tahoma" panose="020B0604030504040204" pitchFamily="34" charset="0"/>
              </a:rPr>
              <a:pPr eaLnBrk="1" hangingPunct="1"/>
              <a:t>104</a:t>
            </a:fld>
            <a:endParaRPr lang="en-US" altLang="en-US" sz="1400">
              <a:latin typeface="Tahoma" panose="020B0604030504040204" pitchFamily="34" charset="0"/>
            </a:endParaRPr>
          </a:p>
        </p:txBody>
      </p:sp>
      <p:sp>
        <p:nvSpPr>
          <p:cNvPr id="107524" name="Rectangle 2"/>
          <p:cNvSpPr>
            <a:spLocks noGrp="1" noChangeArrowheads="1"/>
          </p:cNvSpPr>
          <p:nvPr>
            <p:ph type="title"/>
          </p:nvPr>
        </p:nvSpPr>
        <p:spPr/>
        <p:txBody>
          <a:bodyPr/>
          <a:lstStyle/>
          <a:p>
            <a:pPr eaLnBrk="1" hangingPunct="1"/>
            <a:r>
              <a:rPr lang="en-US" altLang="en-US" smtClean="0"/>
              <a:t>Building Dice</a:t>
            </a:r>
          </a:p>
        </p:txBody>
      </p:sp>
      <p:sp>
        <p:nvSpPr>
          <p:cNvPr id="107525" name="Rectangle 3"/>
          <p:cNvSpPr>
            <a:spLocks noGrp="1" noChangeArrowheads="1"/>
          </p:cNvSpPr>
          <p:nvPr>
            <p:ph type="body" idx="1"/>
          </p:nvPr>
        </p:nvSpPr>
        <p:spPr/>
        <p:txBody>
          <a:bodyPr/>
          <a:lstStyle/>
          <a:p>
            <a:pPr lvl="1" eaLnBrk="1" hangingPunct="1"/>
            <a:r>
              <a:rPr lang="en-US" altLang="en-US" smtClean="0">
                <a:latin typeface="Courier New" panose="02070309020205020404" pitchFamily="49" charset="0"/>
              </a:rPr>
              <a:t>__makePip</a:t>
            </a:r>
            <a:r>
              <a:rPr lang="en-US" altLang="en-US" smtClean="0"/>
              <a:t> is a helper function to draw each of the seven pips on the die. Since it is only useful within </a:t>
            </a:r>
            <a:r>
              <a:rPr lang="en-US" altLang="en-US" smtClean="0">
                <a:latin typeface="Courier New" panose="02070309020205020404" pitchFamily="49" charset="0"/>
              </a:rPr>
              <a:t>DieView</a:t>
            </a:r>
            <a:r>
              <a:rPr lang="en-US" altLang="en-US" smtClean="0"/>
              <a:t>, it’s appropriate to make it a class method. It’s name starts with </a:t>
            </a:r>
            <a:r>
              <a:rPr lang="en-US" altLang="en-US" smtClean="0">
                <a:latin typeface="Courier New" panose="02070309020205020404" pitchFamily="49" charset="0"/>
              </a:rPr>
              <a:t>__</a:t>
            </a:r>
            <a:r>
              <a:rPr lang="en-US" altLang="en-US" smtClean="0"/>
              <a:t> to indicate that its use is “private” to the class and is not intended to be used outside the class.</a:t>
            </a:r>
            <a:endParaRPr lang="en-US" altLang="en-US" smtClean="0">
              <a:latin typeface="Courier New" panose="02070309020205020404" pitchFamily="49"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DAD6E08D-B115-4C3B-B4E6-1CAE40DCC5B7}" type="slidenum">
              <a:rPr lang="en-US" altLang="en-US" sz="1400">
                <a:latin typeface="Tahoma" panose="020B0604030504040204" pitchFamily="34" charset="0"/>
              </a:rPr>
              <a:pPr eaLnBrk="1" hangingPunct="1"/>
              <a:t>105</a:t>
            </a:fld>
            <a:endParaRPr lang="en-US" altLang="en-US" sz="1400">
              <a:latin typeface="Tahoma" panose="020B0604030504040204" pitchFamily="34" charset="0"/>
            </a:endParaRPr>
          </a:p>
        </p:txBody>
      </p:sp>
      <p:sp>
        <p:nvSpPr>
          <p:cNvPr id="108548" name="Rectangle 2"/>
          <p:cNvSpPr>
            <a:spLocks noGrp="1" noChangeArrowheads="1"/>
          </p:cNvSpPr>
          <p:nvPr>
            <p:ph type="title"/>
          </p:nvPr>
        </p:nvSpPr>
        <p:spPr/>
        <p:txBody>
          <a:bodyPr/>
          <a:lstStyle/>
          <a:p>
            <a:pPr eaLnBrk="1" hangingPunct="1"/>
            <a:r>
              <a:rPr lang="en-US" altLang="en-US" smtClean="0"/>
              <a:t>The Main Program</a:t>
            </a:r>
          </a:p>
        </p:txBody>
      </p:sp>
      <p:sp>
        <p:nvSpPr>
          <p:cNvPr id="108549"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roller.py</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Graphics program to roll a pair of dice. Uses custom widgets</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Button and </a:t>
            </a:r>
            <a:r>
              <a:rPr lang="en-US" altLang="en-US" sz="1400" dirty="0" err="1" smtClean="0">
                <a:latin typeface="Courier New" panose="02070309020205020404" pitchFamily="49" charset="0"/>
              </a:rPr>
              <a:t>GDie</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endParaRPr lang="en-US" altLang="en-US" sz="14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from random import </a:t>
            </a:r>
            <a:r>
              <a:rPr lang="en-US" altLang="en-US" sz="1400" dirty="0" err="1" smtClean="0">
                <a:latin typeface="Courier New" panose="02070309020205020404" pitchFamily="49" charset="0"/>
              </a:rPr>
              <a:t>randrange</a:t>
            </a:r>
            <a:endParaRPr lang="en-US" altLang="en-US" sz="14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from graphics import </a:t>
            </a:r>
            <a:r>
              <a:rPr lang="en-US" altLang="en-US" sz="1400" dirty="0" err="1" smtClean="0">
                <a:latin typeface="Courier New" panose="02070309020205020404" pitchFamily="49" charset="0"/>
              </a:rPr>
              <a:t>GraphWin</a:t>
            </a:r>
            <a:r>
              <a:rPr lang="en-US" altLang="en-US" sz="1400" dirty="0" smtClean="0">
                <a:latin typeface="Courier New" panose="02070309020205020404" pitchFamily="49" charset="0"/>
              </a:rPr>
              <a:t>, Point</a:t>
            </a:r>
          </a:p>
          <a:p>
            <a:pPr eaLnBrk="1" hangingPunct="1">
              <a:lnSpc>
                <a:spcPct val="80000"/>
              </a:lnSpc>
              <a:buFont typeface="Wingdings" panose="05000000000000000000" pitchFamily="2" charset="2"/>
              <a:buNone/>
            </a:pPr>
            <a:endParaRPr lang="en-US" altLang="en-US" sz="14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from button import Button</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from </a:t>
            </a:r>
            <a:r>
              <a:rPr lang="en-US" altLang="en-US" sz="1400" dirty="0" err="1" smtClean="0">
                <a:latin typeface="Courier New" panose="02070309020205020404" pitchFamily="49" charset="0"/>
              </a:rPr>
              <a:t>dieview</a:t>
            </a:r>
            <a:r>
              <a:rPr lang="en-US" altLang="en-US" sz="1400" dirty="0" smtClean="0">
                <a:latin typeface="Courier New" panose="02070309020205020404" pitchFamily="49" charset="0"/>
              </a:rPr>
              <a:t> import </a:t>
            </a:r>
            <a:r>
              <a:rPr lang="en-US" altLang="en-US" sz="1400" dirty="0" err="1" smtClean="0">
                <a:latin typeface="Courier New" panose="02070309020205020404" pitchFamily="49" charset="0"/>
              </a:rPr>
              <a:t>DieView</a:t>
            </a:r>
            <a:r>
              <a:rPr lang="en-US" altLang="en-US" sz="1400" dirty="0" smtClean="0">
                <a:latin typeface="Courier New" panose="02070309020205020404" pitchFamily="49" charset="0"/>
              </a:rPr>
              <a:t> </a:t>
            </a:r>
          </a:p>
          <a:p>
            <a:pPr eaLnBrk="1" hangingPunct="1">
              <a:lnSpc>
                <a:spcPct val="80000"/>
              </a:lnSpc>
              <a:buFont typeface="Wingdings" panose="05000000000000000000" pitchFamily="2" charset="2"/>
              <a:buNone/>
            </a:pPr>
            <a:endParaRPr lang="en-US" altLang="en-US" sz="14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err="1" smtClean="0">
                <a:latin typeface="Courier New" panose="02070309020205020404" pitchFamily="49" charset="0"/>
              </a:rPr>
              <a:t>def</a:t>
            </a:r>
            <a:r>
              <a:rPr lang="en-US" altLang="en-US" sz="1400" dirty="0" smtClean="0">
                <a:latin typeface="Courier New" panose="02070309020205020404" pitchFamily="49" charset="0"/>
              </a:rPr>
              <a:t> main():</a:t>
            </a:r>
          </a:p>
          <a:p>
            <a:pPr eaLnBrk="1" hangingPunct="1">
              <a:lnSpc>
                <a:spcPct val="80000"/>
              </a:lnSpc>
              <a:buFont typeface="Wingdings" panose="05000000000000000000" pitchFamily="2" charset="2"/>
              <a:buNone/>
            </a:pPr>
            <a:endParaRPr lang="en-US" altLang="en-US" sz="14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 create the application window</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win = </a:t>
            </a:r>
            <a:r>
              <a:rPr lang="en-US" altLang="en-US" sz="1400" dirty="0" err="1" smtClean="0">
                <a:latin typeface="Courier New" panose="02070309020205020404" pitchFamily="49" charset="0"/>
              </a:rPr>
              <a:t>GraphWin</a:t>
            </a:r>
            <a:r>
              <a:rPr lang="en-US" altLang="en-US" sz="1400" dirty="0" smtClean="0">
                <a:latin typeface="Courier New" panose="02070309020205020404" pitchFamily="49" charset="0"/>
              </a:rPr>
              <a:t>("Dice Roller")</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win.setCoords</a:t>
            </a:r>
            <a:r>
              <a:rPr lang="en-US" altLang="en-US" sz="1400" dirty="0" smtClean="0">
                <a:latin typeface="Courier New" panose="02070309020205020404" pitchFamily="49" charset="0"/>
              </a:rPr>
              <a:t>(0, 0, 10, 10)</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win.setBackground</a:t>
            </a:r>
            <a:r>
              <a:rPr lang="en-US" altLang="en-US" sz="1400" dirty="0" smtClean="0">
                <a:latin typeface="Courier New" panose="02070309020205020404" pitchFamily="49" charset="0"/>
              </a:rPr>
              <a:t>("green2")</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3E45AC38-EB59-4207-B968-95270C2DAC5E}" type="slidenum">
              <a:rPr lang="en-US" altLang="en-US" sz="1400">
                <a:latin typeface="Tahoma" panose="020B0604030504040204" pitchFamily="34" charset="0"/>
              </a:rPr>
              <a:pPr eaLnBrk="1" hangingPunct="1"/>
              <a:t>106</a:t>
            </a:fld>
            <a:endParaRPr lang="en-US" altLang="en-US" sz="1400">
              <a:latin typeface="Tahoma" panose="020B0604030504040204" pitchFamily="34" charset="0"/>
            </a:endParaRPr>
          </a:p>
        </p:txBody>
      </p:sp>
      <p:sp>
        <p:nvSpPr>
          <p:cNvPr id="109572" name="Rectangle 2"/>
          <p:cNvSpPr>
            <a:spLocks noGrp="1" noChangeArrowheads="1"/>
          </p:cNvSpPr>
          <p:nvPr>
            <p:ph type="title"/>
          </p:nvPr>
        </p:nvSpPr>
        <p:spPr/>
        <p:txBody>
          <a:bodyPr/>
          <a:lstStyle/>
          <a:p>
            <a:pPr eaLnBrk="1" hangingPunct="1"/>
            <a:r>
              <a:rPr lang="en-US" altLang="en-US" smtClean="0"/>
              <a:t>The Main Program</a:t>
            </a:r>
          </a:p>
        </p:txBody>
      </p:sp>
      <p:sp>
        <p:nvSpPr>
          <p:cNvPr id="109573" name="Rectangle 3"/>
          <p:cNvSpPr>
            <a:spLocks noGrp="1" noChangeArrowheads="1"/>
          </p:cNvSpPr>
          <p:nvPr>
            <p:ph type="body" idx="1"/>
          </p:nvPr>
        </p:nvSpPr>
        <p:spPr/>
        <p:txBody>
          <a:bodyPr/>
          <a:lstStyle/>
          <a:p>
            <a:pPr eaLnBrk="1" hangingPunct="1">
              <a:lnSpc>
                <a:spcPct val="80000"/>
              </a:lnSpc>
              <a:buNone/>
            </a:pPr>
            <a:r>
              <a:rPr lang="en-US" altLang="en-US" sz="1400" dirty="0" smtClean="0">
                <a:latin typeface="Courier New" panose="02070309020205020404" pitchFamily="49" charset="0"/>
              </a:rPr>
              <a:t> </a:t>
            </a:r>
            <a:r>
              <a:rPr lang="en-US" altLang="en-US" sz="1400" dirty="0">
                <a:latin typeface="Courier New" panose="02070309020205020404" pitchFamily="49" charset="0"/>
              </a:rPr>
              <a:t> # Draw the interface widgets</a:t>
            </a:r>
          </a:p>
          <a:p>
            <a:pPr eaLnBrk="1" hangingPunct="1">
              <a:lnSpc>
                <a:spcPct val="80000"/>
              </a:lnSpc>
              <a:buNone/>
            </a:pPr>
            <a:r>
              <a:rPr lang="en-US" altLang="en-US" sz="1400" dirty="0">
                <a:latin typeface="Courier New" panose="02070309020205020404" pitchFamily="49" charset="0"/>
              </a:rPr>
              <a:t>    die1 = </a:t>
            </a:r>
            <a:r>
              <a:rPr lang="en-US" altLang="en-US" sz="1400" dirty="0" err="1">
                <a:latin typeface="Courier New" panose="02070309020205020404" pitchFamily="49" charset="0"/>
              </a:rPr>
              <a:t>DieView</a:t>
            </a:r>
            <a:r>
              <a:rPr lang="en-US" altLang="en-US" sz="1400" dirty="0">
                <a:latin typeface="Courier New" panose="02070309020205020404" pitchFamily="49" charset="0"/>
              </a:rPr>
              <a:t>(win, Point(3,7), 2)</a:t>
            </a:r>
          </a:p>
          <a:p>
            <a:pPr eaLnBrk="1" hangingPunct="1">
              <a:lnSpc>
                <a:spcPct val="80000"/>
              </a:lnSpc>
              <a:buNone/>
            </a:pPr>
            <a:r>
              <a:rPr lang="en-US" altLang="en-US" sz="1400" dirty="0">
                <a:latin typeface="Courier New" panose="02070309020205020404" pitchFamily="49" charset="0"/>
              </a:rPr>
              <a:t>    die2 = </a:t>
            </a:r>
            <a:r>
              <a:rPr lang="en-US" altLang="en-US" sz="1400" dirty="0" err="1">
                <a:latin typeface="Courier New" panose="02070309020205020404" pitchFamily="49" charset="0"/>
              </a:rPr>
              <a:t>DieView</a:t>
            </a:r>
            <a:r>
              <a:rPr lang="en-US" altLang="en-US" sz="1400" dirty="0">
                <a:latin typeface="Courier New" panose="02070309020205020404" pitchFamily="49" charset="0"/>
              </a:rPr>
              <a:t>(win, Point(7,7), 2)</a:t>
            </a:r>
          </a:p>
          <a:p>
            <a:pPr eaLnBrk="1" hangingPunct="1">
              <a:lnSpc>
                <a:spcPct val="80000"/>
              </a:lnSpc>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rollButton</a:t>
            </a:r>
            <a:r>
              <a:rPr lang="en-US" altLang="en-US" sz="1400" dirty="0">
                <a:latin typeface="Courier New" panose="02070309020205020404" pitchFamily="49" charset="0"/>
              </a:rPr>
              <a:t> = Button(win, Point(5,4.5), 6, 1, "Roll Dice")</a:t>
            </a:r>
          </a:p>
          <a:p>
            <a:pPr eaLnBrk="1" hangingPunct="1">
              <a:lnSpc>
                <a:spcPct val="80000"/>
              </a:lnSpc>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rollButton.activate</a:t>
            </a:r>
            <a:r>
              <a:rPr lang="en-US" altLang="en-US" sz="1400" dirty="0">
                <a:latin typeface="Courier New" panose="02070309020205020404" pitchFamily="49" charset="0"/>
              </a:rPr>
              <a:t>()</a:t>
            </a:r>
          </a:p>
          <a:p>
            <a:pPr eaLnBrk="1" hangingPunct="1">
              <a:lnSpc>
                <a:spcPct val="80000"/>
              </a:lnSpc>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quitButton</a:t>
            </a:r>
            <a:r>
              <a:rPr lang="en-US" altLang="en-US" sz="1400" dirty="0">
                <a:latin typeface="Courier New" panose="02070309020205020404" pitchFamily="49" charset="0"/>
              </a:rPr>
              <a:t> = Button(win, Point(5,1), 2, 1, "Quit</a:t>
            </a:r>
            <a:r>
              <a:rPr lang="en-US" altLang="en-US" sz="1400" dirty="0" smtClean="0">
                <a:latin typeface="Courier New" panose="02070309020205020404" pitchFamily="49" charset="0"/>
              </a:rPr>
              <a:t>")</a:t>
            </a:r>
          </a:p>
          <a:p>
            <a:pPr eaLnBrk="1" hangingPunct="1">
              <a:lnSpc>
                <a:spcPct val="80000"/>
              </a:lnSpc>
              <a:buNone/>
            </a:pPr>
            <a:endParaRPr lang="en-US" altLang="en-US" sz="14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smtClean="0">
                <a:latin typeface="Courier New" panose="02070309020205020404" pitchFamily="49" charset="0"/>
              </a:rPr>
              <a:t>   # Event loop</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pt</a:t>
            </a:r>
            <a:r>
              <a:rPr lang="en-US" altLang="en-US" sz="1400" dirty="0" smtClean="0">
                <a:latin typeface="Courier New" panose="02070309020205020404" pitchFamily="49" charset="0"/>
              </a:rPr>
              <a:t> = </a:t>
            </a:r>
            <a:r>
              <a:rPr lang="en-US" altLang="en-US" sz="1400" dirty="0" err="1" smtClean="0">
                <a:latin typeface="Courier New" panose="02070309020205020404" pitchFamily="49" charset="0"/>
              </a:rPr>
              <a:t>win.getMouse</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while not </a:t>
            </a:r>
            <a:r>
              <a:rPr lang="en-US" altLang="en-US" sz="1400" dirty="0" err="1" smtClean="0">
                <a:latin typeface="Courier New" panose="02070309020205020404" pitchFamily="49" charset="0"/>
              </a:rPr>
              <a:t>quitButton.clicked</a:t>
            </a:r>
            <a:r>
              <a:rPr lang="en-US" altLang="en-US" sz="1400" dirty="0" smtClean="0">
                <a:latin typeface="Courier New" panose="02070309020205020404" pitchFamily="49" charset="0"/>
              </a:rPr>
              <a:t>(</a:t>
            </a:r>
            <a:r>
              <a:rPr lang="en-US" altLang="en-US" sz="1400" dirty="0" err="1" smtClean="0">
                <a:latin typeface="Courier New" panose="02070309020205020404" pitchFamily="49" charset="0"/>
              </a:rPr>
              <a:t>pt</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if </a:t>
            </a:r>
            <a:r>
              <a:rPr lang="en-US" altLang="en-US" sz="1400" dirty="0" err="1" smtClean="0">
                <a:latin typeface="Courier New" panose="02070309020205020404" pitchFamily="49" charset="0"/>
              </a:rPr>
              <a:t>rollButton.clicked</a:t>
            </a:r>
            <a:r>
              <a:rPr lang="en-US" altLang="en-US" sz="1400" dirty="0" smtClean="0">
                <a:latin typeface="Courier New" panose="02070309020205020404" pitchFamily="49" charset="0"/>
              </a:rPr>
              <a:t>(</a:t>
            </a:r>
            <a:r>
              <a:rPr lang="en-US" altLang="en-US" sz="1400" dirty="0" err="1" smtClean="0">
                <a:latin typeface="Courier New" panose="02070309020205020404" pitchFamily="49" charset="0"/>
              </a:rPr>
              <a:t>pt</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value1 = </a:t>
            </a:r>
            <a:r>
              <a:rPr lang="en-US" altLang="en-US" sz="1400" dirty="0" err="1" smtClean="0">
                <a:latin typeface="Courier New" panose="02070309020205020404" pitchFamily="49" charset="0"/>
              </a:rPr>
              <a:t>randrange</a:t>
            </a:r>
            <a:r>
              <a:rPr lang="en-US" altLang="en-US" sz="1400" dirty="0" smtClean="0">
                <a:latin typeface="Courier New" panose="02070309020205020404" pitchFamily="49" charset="0"/>
              </a:rPr>
              <a:t>(1,7)</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die1.setValue(value1)</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value2 = </a:t>
            </a:r>
            <a:r>
              <a:rPr lang="en-US" altLang="en-US" sz="1400" dirty="0" err="1" smtClean="0">
                <a:latin typeface="Courier New" panose="02070309020205020404" pitchFamily="49" charset="0"/>
              </a:rPr>
              <a:t>randrange</a:t>
            </a:r>
            <a:r>
              <a:rPr lang="en-US" altLang="en-US" sz="1400" dirty="0" smtClean="0">
                <a:latin typeface="Courier New" panose="02070309020205020404" pitchFamily="49" charset="0"/>
              </a:rPr>
              <a:t>(1,7)</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die2.setValue(value2)</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quitButton.activate</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pt</a:t>
            </a:r>
            <a:r>
              <a:rPr lang="en-US" altLang="en-US" sz="1400" dirty="0" smtClean="0">
                <a:latin typeface="Courier New" panose="02070309020205020404" pitchFamily="49" charset="0"/>
              </a:rPr>
              <a:t> = </a:t>
            </a:r>
            <a:r>
              <a:rPr lang="en-US" altLang="en-US" sz="1400" dirty="0" err="1" smtClean="0">
                <a:latin typeface="Courier New" panose="02070309020205020404" pitchFamily="49" charset="0"/>
              </a:rPr>
              <a:t>win.getMouse</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endParaRPr lang="en-US" altLang="en-US" sz="14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 close up shop</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win.close</a:t>
            </a:r>
            <a:r>
              <a:rPr lang="en-US" altLang="en-US" sz="1400" dirty="0" smtClean="0">
                <a:latin typeface="Courier New" panose="02070309020205020404" pitchFamily="49" charset="0"/>
              </a:rPr>
              <a:t>()</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617A6735-6CFF-463B-ADDB-D8DDACD8ECDD}" type="slidenum">
              <a:rPr lang="en-US" altLang="en-US" sz="1400">
                <a:latin typeface="Tahoma" panose="020B0604030504040204" pitchFamily="34" charset="0"/>
              </a:rPr>
              <a:pPr eaLnBrk="1" hangingPunct="1"/>
              <a:t>107</a:t>
            </a:fld>
            <a:endParaRPr lang="en-US" altLang="en-US" sz="1400">
              <a:latin typeface="Tahoma" panose="020B0604030504040204" pitchFamily="34" charset="0"/>
            </a:endParaRPr>
          </a:p>
        </p:txBody>
      </p:sp>
      <p:sp>
        <p:nvSpPr>
          <p:cNvPr id="110596" name="Rectangle 2"/>
          <p:cNvSpPr>
            <a:spLocks noGrp="1" noChangeArrowheads="1"/>
          </p:cNvSpPr>
          <p:nvPr>
            <p:ph type="title"/>
          </p:nvPr>
        </p:nvSpPr>
        <p:spPr/>
        <p:txBody>
          <a:bodyPr/>
          <a:lstStyle/>
          <a:p>
            <a:pPr eaLnBrk="1" hangingPunct="1"/>
            <a:r>
              <a:rPr lang="en-US" altLang="en-US" smtClean="0"/>
              <a:t>The Main Program</a:t>
            </a:r>
          </a:p>
        </p:txBody>
      </p:sp>
      <p:sp>
        <p:nvSpPr>
          <p:cNvPr id="110597" name="Rectangle 3"/>
          <p:cNvSpPr>
            <a:spLocks noGrp="1" noChangeArrowheads="1"/>
          </p:cNvSpPr>
          <p:nvPr>
            <p:ph type="body" idx="1"/>
          </p:nvPr>
        </p:nvSpPr>
        <p:spPr/>
        <p:txBody>
          <a:bodyPr/>
          <a:lstStyle/>
          <a:p>
            <a:pPr eaLnBrk="1" hangingPunct="1">
              <a:lnSpc>
                <a:spcPct val="90000"/>
              </a:lnSpc>
            </a:pPr>
            <a:r>
              <a:rPr lang="en-US" altLang="en-US" smtClean="0"/>
              <a:t>The visual interface is built by creating the two </a:t>
            </a:r>
            <a:r>
              <a:rPr lang="en-US" altLang="en-US" smtClean="0">
                <a:latin typeface="Courier New" panose="02070309020205020404" pitchFamily="49" charset="0"/>
              </a:rPr>
              <a:t>DieView</a:t>
            </a:r>
            <a:r>
              <a:rPr lang="en-US" altLang="en-US" smtClean="0"/>
              <a:t>s and two </a:t>
            </a:r>
            <a:r>
              <a:rPr lang="en-US" altLang="en-US" smtClean="0">
                <a:latin typeface="Courier New" panose="02070309020205020404" pitchFamily="49" charset="0"/>
              </a:rPr>
              <a:t>Button</a:t>
            </a:r>
            <a:r>
              <a:rPr lang="en-US" altLang="en-US" smtClean="0"/>
              <a:t>s.</a:t>
            </a:r>
          </a:p>
          <a:p>
            <a:pPr eaLnBrk="1" hangingPunct="1">
              <a:lnSpc>
                <a:spcPct val="90000"/>
              </a:lnSpc>
            </a:pPr>
            <a:r>
              <a:rPr lang="en-US" altLang="en-US" smtClean="0"/>
              <a:t>The roll button is initially active, but the quit button is deactivated. This forces the user to roll the dice at least once.</a:t>
            </a:r>
          </a:p>
          <a:p>
            <a:pPr eaLnBrk="1" hangingPunct="1">
              <a:lnSpc>
                <a:spcPct val="90000"/>
              </a:lnSpc>
            </a:pPr>
            <a:r>
              <a:rPr lang="en-US" altLang="en-US" smtClean="0"/>
              <a:t>The event loop is a sentinel loop that gets mouse clicks and processes them until the user clicks on the quit button.</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108</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smtClean="0"/>
              <a:t>The Main Program</a:t>
            </a:r>
          </a:p>
        </p:txBody>
      </p:sp>
      <p:sp>
        <p:nvSpPr>
          <p:cNvPr id="111621" name="Rectangle 3"/>
          <p:cNvSpPr>
            <a:spLocks noGrp="1" noChangeArrowheads="1"/>
          </p:cNvSpPr>
          <p:nvPr>
            <p:ph type="body" idx="1"/>
          </p:nvPr>
        </p:nvSpPr>
        <p:spPr/>
        <p:txBody>
          <a:bodyPr/>
          <a:lstStyle/>
          <a:p>
            <a:pPr eaLnBrk="1" hangingPunct="1"/>
            <a:r>
              <a:rPr lang="en-US" altLang="en-US" smtClean="0"/>
              <a:t>The </a:t>
            </a:r>
            <a:r>
              <a:rPr lang="en-US" altLang="en-US" smtClean="0">
                <a:latin typeface="Courier New" panose="02070309020205020404" pitchFamily="49" charset="0"/>
              </a:rPr>
              <a:t>if</a:t>
            </a:r>
            <a:r>
              <a:rPr lang="en-US" altLang="en-US" smtClean="0"/>
              <a:t> within the loop ensures that the dice are rolled only when the user clicks the roll button.</a:t>
            </a:r>
          </a:p>
          <a:p>
            <a:pPr eaLnBrk="1" hangingPunct="1"/>
            <a:r>
              <a:rPr lang="en-US" altLang="en-US" smtClean="0"/>
              <a:t>Clicking a point that is not inside any button causes the loop to iterate without doing anything.</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109</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smtClean="0"/>
              <a:t>Animated Cannon Ball</a:t>
            </a:r>
          </a:p>
        </p:txBody>
      </p:sp>
      <p:sp>
        <p:nvSpPr>
          <p:cNvPr id="111621" name="Rectangle 3"/>
          <p:cNvSpPr>
            <a:spLocks noGrp="1" noChangeArrowheads="1"/>
          </p:cNvSpPr>
          <p:nvPr>
            <p:ph type="body" idx="1"/>
          </p:nvPr>
        </p:nvSpPr>
        <p:spPr>
          <a:xfrm>
            <a:off x="1182688" y="2017713"/>
            <a:ext cx="7772400" cy="1182687"/>
          </a:xfrm>
        </p:spPr>
        <p:txBody>
          <a:bodyPr/>
          <a:lstStyle/>
          <a:p>
            <a:pPr eaLnBrk="1" hangingPunct="1"/>
            <a:r>
              <a:rPr lang="en-US" altLang="en-US" dirty="0" smtClean="0"/>
              <a:t>Let’s add a nicer interface to the cannon ball program.</a:t>
            </a:r>
          </a:p>
        </p:txBody>
      </p:sp>
      <p:pic>
        <p:nvPicPr>
          <p:cNvPr id="3" name="Picture 2"/>
          <p:cNvPicPr>
            <a:picLocks noChangeAspect="1"/>
          </p:cNvPicPr>
          <p:nvPr/>
        </p:nvPicPr>
        <p:blipFill>
          <a:blip r:embed="rId2"/>
          <a:stretch>
            <a:fillRect/>
          </a:stretch>
        </p:blipFill>
        <p:spPr>
          <a:xfrm>
            <a:off x="2438400" y="3095625"/>
            <a:ext cx="4187190" cy="3333750"/>
          </a:xfrm>
          <a:prstGeom prst="rect">
            <a:avLst/>
          </a:prstGeom>
        </p:spPr>
      </p:pic>
    </p:spTree>
    <p:extLst>
      <p:ext uri="{BB962C8B-B14F-4D97-AF65-F5344CB8AC3E}">
        <p14:creationId xmlns:p14="http://schemas.microsoft.com/office/powerpoint/2010/main" val="3145319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5B9C7F73-8572-4247-B4BA-AC419D6B3502}" type="slidenum">
              <a:rPr lang="en-US" altLang="en-US" sz="1400">
                <a:latin typeface="Tahoma" panose="020B0604030504040204" pitchFamily="34" charset="0"/>
              </a:rPr>
              <a:pPr eaLnBrk="1" hangingPunct="1"/>
              <a:t>11</a:t>
            </a:fld>
            <a:endParaRPr lang="en-US" altLang="en-US" sz="1400">
              <a:latin typeface="Tahoma" panose="020B0604030504040204" pitchFamily="34" charset="0"/>
            </a:endParaRPr>
          </a:p>
        </p:txBody>
      </p:sp>
      <p:sp>
        <p:nvSpPr>
          <p:cNvPr id="13316" name="Rectangle 2"/>
          <p:cNvSpPr>
            <a:spLocks noGrp="1" noChangeArrowheads="1"/>
          </p:cNvSpPr>
          <p:nvPr>
            <p:ph type="title"/>
          </p:nvPr>
        </p:nvSpPr>
        <p:spPr/>
        <p:txBody>
          <a:bodyPr/>
          <a:lstStyle/>
          <a:p>
            <a:pPr eaLnBrk="1" hangingPunct="1"/>
            <a:r>
              <a:rPr lang="en-US" altLang="en-US" smtClean="0"/>
              <a:t>Quick Review of Objects</a:t>
            </a:r>
          </a:p>
        </p:txBody>
      </p:sp>
      <p:sp>
        <p:nvSpPr>
          <p:cNvPr id="17411"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z="2400" dirty="0" err="1" smtClean="0">
                <a:latin typeface="Courier New" panose="02070309020205020404" pitchFamily="49" charset="0"/>
              </a:rPr>
              <a:t>myCircle</a:t>
            </a:r>
            <a:r>
              <a:rPr lang="en-US" altLang="en-US" sz="2400" dirty="0" smtClean="0">
                <a:latin typeface="Courier New" panose="02070309020205020404" pitchFamily="49" charset="0"/>
              </a:rPr>
              <a:t> = Circle(Point(0,0), 20)</a:t>
            </a:r>
          </a:p>
          <a:p>
            <a:pPr eaLnBrk="1" hangingPunct="1"/>
            <a:r>
              <a:rPr lang="en-US" altLang="en-US" dirty="0" smtClean="0"/>
              <a:t>Once the instance has been created, it can be manipulated by calling on its methods:</a:t>
            </a:r>
            <a:br>
              <a:rPr lang="en-US" altLang="en-US" dirty="0" smtClean="0"/>
            </a:br>
            <a:r>
              <a:rPr lang="en-US" altLang="en-US" dirty="0" err="1" smtClean="0">
                <a:latin typeface="Courier New" panose="02070309020205020404" pitchFamily="49" charset="0"/>
              </a:rPr>
              <a:t>myCircle.draw</a:t>
            </a:r>
            <a:r>
              <a:rPr lang="en-US" altLang="en-US" dirty="0" smtClean="0">
                <a:latin typeface="Courier New" panose="02070309020205020404" pitchFamily="49" charset="0"/>
              </a:rPr>
              <a:t>(win)</a:t>
            </a:r>
            <a:br>
              <a:rPr lang="en-US" altLang="en-US" dirty="0" smtClean="0">
                <a:latin typeface="Courier New" panose="02070309020205020404" pitchFamily="49" charset="0"/>
              </a:rPr>
            </a:br>
            <a:r>
              <a:rPr lang="en-US" altLang="en-US" dirty="0" err="1" smtClean="0">
                <a:latin typeface="Courier New" panose="02070309020205020404" pitchFamily="49" charset="0"/>
              </a:rPr>
              <a:t>myCircle.move</a:t>
            </a:r>
            <a:r>
              <a:rPr lang="en-US" altLang="en-US" dirty="0" smtClean="0">
                <a:latin typeface="Courier New" panose="02070309020205020404" pitchFamily="49" charset="0"/>
              </a:rPr>
              <a:t>(</a:t>
            </a:r>
            <a:r>
              <a:rPr lang="en-US" altLang="en-US" dirty="0" err="1" smtClean="0">
                <a:latin typeface="Courier New" panose="02070309020205020404" pitchFamily="49" charset="0"/>
              </a:rPr>
              <a:t>dx,dy</a:t>
            </a:r>
            <a:r>
              <a:rPr lang="en-US" altLang="en-US" dirty="0" smtClean="0">
                <a:latin typeface="Courier New" panose="02070309020205020404" pitchFamily="49" charset="0"/>
              </a:rPr>
              <a:t>)</a:t>
            </a:r>
            <a:endParaRPr lang="en-US"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110</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smtClean="0"/>
              <a:t>Drawing the</a:t>
            </a:r>
            <a:br>
              <a:rPr lang="en-US" altLang="en-US" dirty="0" smtClean="0"/>
            </a:br>
            <a:r>
              <a:rPr lang="en-US" altLang="en-US" dirty="0" smtClean="0"/>
              <a:t>Animation Window</a:t>
            </a:r>
          </a:p>
        </p:txBody>
      </p:sp>
      <p:sp>
        <p:nvSpPr>
          <p:cNvPr id="111621" name="Rectangle 3"/>
          <p:cNvSpPr>
            <a:spLocks noGrp="1" noChangeArrowheads="1"/>
          </p:cNvSpPr>
          <p:nvPr>
            <p:ph type="body" idx="1"/>
          </p:nvPr>
        </p:nvSpPr>
        <p:spPr>
          <a:xfrm>
            <a:off x="228600" y="2017713"/>
            <a:ext cx="8839200" cy="3925887"/>
          </a:xfrm>
        </p:spPr>
        <p:txBody>
          <a:bodyPr/>
          <a:lstStyle/>
          <a:p>
            <a:pPr marL="0" indent="0" eaLnBrk="1" hangingPunct="1">
              <a:buNone/>
            </a:pPr>
            <a:r>
              <a:rPr lang="en-US" altLang="en-US" sz="1600" dirty="0" err="1">
                <a:latin typeface="Courier New" panose="02070309020205020404" pitchFamily="49" charset="0"/>
                <a:cs typeface="Courier New" panose="02070309020205020404" pitchFamily="49" charset="0"/>
              </a:rPr>
              <a:t>def</a:t>
            </a:r>
            <a:r>
              <a:rPr lang="en-US" altLang="en-US" sz="1600" dirty="0">
                <a:latin typeface="Courier New" panose="02070309020205020404" pitchFamily="49" charset="0"/>
                <a:cs typeface="Courier New" panose="02070309020205020404" pitchFamily="49" charset="0"/>
              </a:rPr>
              <a:t> main():</a:t>
            </a:r>
          </a:p>
          <a:p>
            <a:pPr marL="0" indent="0" eaLnBrk="1" hangingPunct="1">
              <a:buNone/>
            </a:pPr>
            <a:endParaRPr lang="en-US" altLang="en-US" sz="1600" dirty="0">
              <a:latin typeface="Courier New" panose="02070309020205020404" pitchFamily="49" charset="0"/>
              <a:cs typeface="Courier New" panose="02070309020205020404" pitchFamily="49" charset="0"/>
            </a:endParaRPr>
          </a:p>
          <a:p>
            <a:pPr marL="0" indent="0" eaLnBrk="1" hangingPunct="1">
              <a:buNone/>
            </a:pPr>
            <a:r>
              <a:rPr lang="en-US" altLang="en-US" sz="1600" dirty="0">
                <a:latin typeface="Courier New" panose="02070309020205020404" pitchFamily="49" charset="0"/>
                <a:cs typeface="Courier New" panose="02070309020205020404" pitchFamily="49" charset="0"/>
              </a:rPr>
              <a:t>   # create animation window</a:t>
            </a:r>
          </a:p>
          <a:p>
            <a:pPr marL="0" indent="0" eaLnBrk="1" hangingPunct="1">
              <a:buNone/>
            </a:pPr>
            <a:r>
              <a:rPr lang="en-US" altLang="en-US" sz="1600" dirty="0">
                <a:latin typeface="Courier New" panose="02070309020205020404" pitchFamily="49" charset="0"/>
                <a:cs typeface="Courier New" panose="02070309020205020404" pitchFamily="49" charset="0"/>
              </a:rPr>
              <a:t>   win = </a:t>
            </a:r>
            <a:r>
              <a:rPr lang="en-US" altLang="en-US" sz="1600" dirty="0" err="1">
                <a:latin typeface="Courier New" panose="02070309020205020404" pitchFamily="49" charset="0"/>
                <a:cs typeface="Courier New" panose="02070309020205020404" pitchFamily="49" charset="0"/>
              </a:rPr>
              <a:t>GraphWin</a:t>
            </a:r>
            <a:r>
              <a:rPr lang="en-US" altLang="en-US" sz="1600" dirty="0">
                <a:latin typeface="Courier New" panose="02070309020205020404" pitchFamily="49" charset="0"/>
                <a:cs typeface="Courier New" panose="02070309020205020404" pitchFamily="49" charset="0"/>
              </a:rPr>
              <a:t>("Projectile Animation", 640, 480, </a:t>
            </a:r>
            <a:r>
              <a:rPr lang="en-US" altLang="en-US" sz="1600" dirty="0" err="1">
                <a:latin typeface="Courier New" panose="02070309020205020404" pitchFamily="49" charset="0"/>
                <a:cs typeface="Courier New" panose="02070309020205020404" pitchFamily="49" charset="0"/>
              </a:rPr>
              <a:t>autoflush</a:t>
            </a:r>
            <a:r>
              <a:rPr lang="en-US" altLang="en-US" sz="1600" dirty="0">
                <a:latin typeface="Courier New" panose="02070309020205020404" pitchFamily="49" charset="0"/>
                <a:cs typeface="Courier New" panose="02070309020205020404" pitchFamily="49" charset="0"/>
              </a:rPr>
              <a:t> = False)</a:t>
            </a:r>
          </a:p>
          <a:p>
            <a:pPr marL="0" indent="0" eaLnBrk="1" hangingPunct="1">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win.setCoords</a:t>
            </a:r>
            <a:r>
              <a:rPr lang="en-US" altLang="en-US" sz="1600" dirty="0">
                <a:latin typeface="Courier New" panose="02070309020205020404" pitchFamily="49" charset="0"/>
                <a:cs typeface="Courier New" panose="02070309020205020404" pitchFamily="49" charset="0"/>
              </a:rPr>
              <a:t>(-10, -10, 210, 155)</a:t>
            </a:r>
          </a:p>
          <a:p>
            <a:pPr marL="0" indent="0" eaLnBrk="1" hangingPunct="1">
              <a:buNone/>
            </a:pPr>
            <a:endParaRPr lang="en-US" altLang="en-US" sz="1600" dirty="0">
              <a:latin typeface="Courier New" panose="02070309020205020404" pitchFamily="49" charset="0"/>
              <a:cs typeface="Courier New" panose="02070309020205020404" pitchFamily="49" charset="0"/>
            </a:endParaRPr>
          </a:p>
          <a:p>
            <a:pPr marL="0" indent="0" eaLnBrk="1" hangingPunct="1">
              <a:buNone/>
            </a:pPr>
            <a:r>
              <a:rPr lang="en-US" altLang="en-US" sz="1600" dirty="0">
                <a:latin typeface="Courier New" panose="02070309020205020404" pitchFamily="49" charset="0"/>
                <a:cs typeface="Courier New" panose="02070309020205020404" pitchFamily="49" charset="0"/>
              </a:rPr>
              <a:t>   # draw baseline</a:t>
            </a:r>
          </a:p>
          <a:p>
            <a:pPr marL="0" indent="0" eaLnBrk="1" hangingPunct="1">
              <a:buNone/>
            </a:pPr>
            <a:r>
              <a:rPr lang="en-US" altLang="en-US" sz="1600" dirty="0">
                <a:latin typeface="Courier New" panose="02070309020205020404" pitchFamily="49" charset="0"/>
                <a:cs typeface="Courier New" panose="02070309020205020404" pitchFamily="49" charset="0"/>
              </a:rPr>
              <a:t>   Line(Point(-10, 0), Point(210, 0)).draw(win)</a:t>
            </a:r>
          </a:p>
          <a:p>
            <a:pPr marL="0" indent="0" eaLnBrk="1" hangingPunct="1">
              <a:buNone/>
            </a:pPr>
            <a:endParaRPr lang="en-US" altLang="en-US" sz="1600" dirty="0">
              <a:latin typeface="Courier New" panose="02070309020205020404" pitchFamily="49" charset="0"/>
              <a:cs typeface="Courier New" panose="02070309020205020404" pitchFamily="49" charset="0"/>
            </a:endParaRPr>
          </a:p>
          <a:p>
            <a:pPr marL="0" indent="0" eaLnBrk="1" hangingPunct="1">
              <a:buNone/>
            </a:pPr>
            <a:r>
              <a:rPr lang="en-US" altLang="en-US" sz="1600" dirty="0">
                <a:latin typeface="Courier New" panose="02070309020205020404" pitchFamily="49" charset="0"/>
                <a:cs typeface="Courier New" panose="02070309020205020404" pitchFamily="49" charset="0"/>
              </a:rPr>
              <a:t>   # draw labeled ticks every 50 meters</a:t>
            </a:r>
          </a:p>
          <a:p>
            <a:pPr marL="0" indent="0" eaLnBrk="1" hangingPunct="1">
              <a:buNone/>
            </a:pPr>
            <a:r>
              <a:rPr lang="en-US" altLang="en-US" sz="1600" dirty="0">
                <a:latin typeface="Courier New" panose="02070309020205020404" pitchFamily="49" charset="0"/>
                <a:cs typeface="Courier New" panose="02070309020205020404" pitchFamily="49" charset="0"/>
              </a:rPr>
              <a:t>   for x in range(0, 210, 50):</a:t>
            </a:r>
          </a:p>
          <a:p>
            <a:pPr marL="0" indent="0" eaLnBrk="1" hangingPunct="1">
              <a:buNone/>
            </a:pPr>
            <a:r>
              <a:rPr lang="en-US" altLang="en-US" sz="1600" dirty="0">
                <a:latin typeface="Courier New" panose="02070309020205020404" pitchFamily="49" charset="0"/>
                <a:cs typeface="Courier New" panose="02070309020205020404" pitchFamily="49" charset="0"/>
              </a:rPr>
              <a:t>      Text(Point(x, -5), </a:t>
            </a:r>
            <a:r>
              <a:rPr lang="en-US" altLang="en-US" sz="1600" dirty="0" err="1">
                <a:latin typeface="Courier New" panose="02070309020205020404" pitchFamily="49" charset="0"/>
                <a:cs typeface="Courier New" panose="02070309020205020404" pitchFamily="49" charset="0"/>
              </a:rPr>
              <a:t>str</a:t>
            </a:r>
            <a:r>
              <a:rPr lang="en-US" altLang="en-US" sz="1600" dirty="0">
                <a:latin typeface="Courier New" panose="02070309020205020404" pitchFamily="49" charset="0"/>
                <a:cs typeface="Courier New" panose="02070309020205020404" pitchFamily="49" charset="0"/>
              </a:rPr>
              <a:t>(x)).draw(win)</a:t>
            </a:r>
          </a:p>
          <a:p>
            <a:pPr marL="0" indent="0" eaLnBrk="1" hangingPunct="1">
              <a:buNone/>
            </a:pPr>
            <a:r>
              <a:rPr lang="en-US" altLang="en-US" sz="1600" dirty="0">
                <a:latin typeface="Courier New" panose="02070309020205020404" pitchFamily="49" charset="0"/>
                <a:cs typeface="Courier New" panose="02070309020205020404" pitchFamily="49" charset="0"/>
              </a:rPr>
              <a:t>      Line(Point(x, 0), Point(x, 2)).draw(win)</a:t>
            </a:r>
            <a:endParaRPr lang="en-US" altLang="en-US" sz="16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2638440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111</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smtClean="0"/>
              <a:t>Drawing the</a:t>
            </a:r>
            <a:br>
              <a:rPr lang="en-US" altLang="en-US" dirty="0" smtClean="0"/>
            </a:br>
            <a:r>
              <a:rPr lang="en-US" altLang="en-US" dirty="0" smtClean="0"/>
              <a:t>Animation Window</a:t>
            </a:r>
          </a:p>
        </p:txBody>
      </p:sp>
      <p:sp>
        <p:nvSpPr>
          <p:cNvPr id="111621" name="Rectangle 3"/>
          <p:cNvSpPr>
            <a:spLocks noGrp="1" noChangeArrowheads="1"/>
          </p:cNvSpPr>
          <p:nvPr>
            <p:ph type="body" idx="1"/>
          </p:nvPr>
        </p:nvSpPr>
        <p:spPr>
          <a:xfrm>
            <a:off x="914400" y="2017713"/>
            <a:ext cx="7543800" cy="3925887"/>
          </a:xfrm>
        </p:spPr>
        <p:txBody>
          <a:bodyPr/>
          <a:lstStyle/>
          <a:p>
            <a:pPr eaLnBrk="1" hangingPunct="1"/>
            <a:r>
              <a:rPr lang="en-US" altLang="en-US" sz="2800" dirty="0" smtClean="0">
                <a:cs typeface="Courier New" panose="02070309020205020404" pitchFamily="49" charset="0"/>
              </a:rPr>
              <a:t>Did you notice the </a:t>
            </a:r>
            <a:r>
              <a:rPr lang="en-US" altLang="en-US" sz="2400" dirty="0" err="1" smtClean="0">
                <a:latin typeface="Courier New" panose="02070309020205020404" pitchFamily="49" charset="0"/>
                <a:cs typeface="Courier New" panose="02070309020205020404" pitchFamily="49" charset="0"/>
              </a:rPr>
              <a:t>autoflush</a:t>
            </a:r>
            <a:r>
              <a:rPr lang="en-US" altLang="en-US" sz="2400" dirty="0" smtClean="0">
                <a:latin typeface="Courier New" panose="02070309020205020404" pitchFamily="49" charset="0"/>
                <a:cs typeface="Courier New" panose="02070309020205020404" pitchFamily="49" charset="0"/>
              </a:rPr>
              <a:t>=False</a:t>
            </a:r>
            <a:r>
              <a:rPr lang="en-US" altLang="en-US" sz="2800" dirty="0" smtClean="0">
                <a:cs typeface="Courier New" panose="02070309020205020404" pitchFamily="49" charset="0"/>
              </a:rPr>
              <a:t>?</a:t>
            </a:r>
          </a:p>
          <a:p>
            <a:pPr eaLnBrk="1" hangingPunct="1"/>
            <a:r>
              <a:rPr lang="en-US" altLang="en-US" sz="2800" dirty="0" smtClean="0">
                <a:cs typeface="Courier New" panose="02070309020205020404" pitchFamily="49" charset="0"/>
              </a:rPr>
              <a:t>The default behavior is for a graphics object to immediately update its appearance whenever it’s asked to change, i.e. changing its color.</a:t>
            </a:r>
          </a:p>
          <a:p>
            <a:pPr eaLnBrk="1" hangingPunct="1"/>
            <a:r>
              <a:rPr lang="en-US" altLang="en-US" sz="2800" dirty="0" smtClean="0">
                <a:cs typeface="Courier New" panose="02070309020205020404" pitchFamily="49" charset="0"/>
              </a:rPr>
              <a:t>By setting </a:t>
            </a:r>
            <a:r>
              <a:rPr lang="en-US" altLang="en-US" sz="2800" dirty="0" err="1" smtClean="0">
                <a:latin typeface="Courier New" panose="02070309020205020404" pitchFamily="49" charset="0"/>
                <a:cs typeface="Courier New" panose="02070309020205020404" pitchFamily="49" charset="0"/>
              </a:rPr>
              <a:t>autoflush</a:t>
            </a:r>
            <a:r>
              <a:rPr lang="en-US" altLang="en-US" sz="2800" dirty="0" smtClean="0">
                <a:cs typeface="Courier New" panose="02070309020205020404" pitchFamily="49" charset="0"/>
              </a:rPr>
              <a:t> to False, we’re telling the graphics library its OK to allow commands to build up in the pipeline before performing them.</a:t>
            </a:r>
          </a:p>
        </p:txBody>
      </p:sp>
    </p:spTree>
    <p:extLst>
      <p:ext uri="{BB962C8B-B14F-4D97-AF65-F5344CB8AC3E}">
        <p14:creationId xmlns:p14="http://schemas.microsoft.com/office/powerpoint/2010/main" val="293351196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112</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smtClean="0"/>
              <a:t>Drawing the</a:t>
            </a:r>
            <a:br>
              <a:rPr lang="en-US" altLang="en-US" dirty="0" smtClean="0"/>
            </a:br>
            <a:r>
              <a:rPr lang="en-US" altLang="en-US" dirty="0" smtClean="0"/>
              <a:t>Animation Window</a:t>
            </a:r>
          </a:p>
        </p:txBody>
      </p:sp>
      <p:sp>
        <p:nvSpPr>
          <p:cNvPr id="111621" name="Rectangle 3"/>
          <p:cNvSpPr>
            <a:spLocks noGrp="1" noChangeArrowheads="1"/>
          </p:cNvSpPr>
          <p:nvPr>
            <p:ph type="body" idx="1"/>
          </p:nvPr>
        </p:nvSpPr>
        <p:spPr>
          <a:xfrm>
            <a:off x="914400" y="2017713"/>
            <a:ext cx="7543800" cy="3925887"/>
          </a:xfrm>
        </p:spPr>
        <p:txBody>
          <a:bodyPr/>
          <a:lstStyle/>
          <a:p>
            <a:pPr eaLnBrk="1" hangingPunct="1"/>
            <a:r>
              <a:rPr lang="en-US" altLang="en-US" sz="2800" dirty="0" smtClean="0">
                <a:cs typeface="Courier New" panose="02070309020205020404" pitchFamily="49" charset="0"/>
              </a:rPr>
              <a:t>Why would we want the graphics commands to not occur immediately?</a:t>
            </a:r>
          </a:p>
          <a:p>
            <a:pPr lvl="1" eaLnBrk="1" hangingPunct="1"/>
            <a:r>
              <a:rPr lang="en-US" altLang="en-US" sz="2400" dirty="0" smtClean="0">
                <a:cs typeface="Courier New" panose="02070309020205020404" pitchFamily="49" charset="0"/>
              </a:rPr>
              <a:t>Graphics commands are relatively time consuming because they require communication with the underlying operating system to exchange information with the display hardware.</a:t>
            </a:r>
          </a:p>
          <a:p>
            <a:pPr lvl="1" eaLnBrk="1" hangingPunct="1"/>
            <a:r>
              <a:rPr lang="en-US" altLang="en-US" sz="2400" dirty="0" smtClean="0">
                <a:cs typeface="Courier New" panose="02070309020205020404" pitchFamily="49" charset="0"/>
              </a:rPr>
              <a:t>Rather than stopping the program many times to carry out a sequence of small graphics commands, they can be carried out together with just a single program interruption.</a:t>
            </a:r>
          </a:p>
        </p:txBody>
      </p:sp>
    </p:spTree>
    <p:extLst>
      <p:ext uri="{BB962C8B-B14F-4D97-AF65-F5344CB8AC3E}">
        <p14:creationId xmlns:p14="http://schemas.microsoft.com/office/powerpoint/2010/main" val="335564528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113</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smtClean="0"/>
              <a:t>Drawing the</a:t>
            </a:r>
            <a:br>
              <a:rPr lang="en-US" altLang="en-US" dirty="0" smtClean="0"/>
            </a:br>
            <a:r>
              <a:rPr lang="en-US" altLang="en-US" dirty="0" smtClean="0"/>
              <a:t>Animation Window</a:t>
            </a:r>
          </a:p>
        </p:txBody>
      </p:sp>
      <p:sp>
        <p:nvSpPr>
          <p:cNvPr id="111621" name="Rectangle 3"/>
          <p:cNvSpPr>
            <a:spLocks noGrp="1" noChangeArrowheads="1"/>
          </p:cNvSpPr>
          <p:nvPr>
            <p:ph type="body" idx="1"/>
          </p:nvPr>
        </p:nvSpPr>
        <p:spPr>
          <a:xfrm>
            <a:off x="914400" y="2017713"/>
            <a:ext cx="7543800" cy="3925887"/>
          </a:xfrm>
        </p:spPr>
        <p:txBody>
          <a:bodyPr/>
          <a:lstStyle/>
          <a:p>
            <a:pPr lvl="1" eaLnBrk="1" hangingPunct="1"/>
            <a:r>
              <a:rPr lang="en-US" altLang="en-US" sz="2400" dirty="0" smtClean="0">
                <a:cs typeface="Courier New" panose="02070309020205020404" pitchFamily="49" charset="0"/>
              </a:rPr>
              <a:t>Another reason is that during animations, there may be many changes occurring on the screen that we need to synchronize. With </a:t>
            </a:r>
            <a:r>
              <a:rPr lang="en-US" altLang="en-US" sz="2000" dirty="0" err="1" smtClean="0">
                <a:latin typeface="Courier New" panose="02070309020205020404" pitchFamily="49" charset="0"/>
                <a:cs typeface="Courier New" panose="02070309020205020404" pitchFamily="49" charset="0"/>
              </a:rPr>
              <a:t>autoflush</a:t>
            </a:r>
            <a:r>
              <a:rPr lang="en-US" altLang="en-US" sz="2400" dirty="0" smtClean="0">
                <a:cs typeface="Courier New" panose="02070309020205020404" pitchFamily="49" charset="0"/>
              </a:rPr>
              <a:t> off, we can make numerous changes that will all show up simultaneously when the update function is called.</a:t>
            </a:r>
          </a:p>
          <a:p>
            <a:pPr lvl="1" eaLnBrk="1" hangingPunct="1"/>
            <a:r>
              <a:rPr lang="en-US" altLang="en-US" sz="2400" dirty="0" smtClean="0">
                <a:cs typeface="Courier New" panose="02070309020205020404" pitchFamily="49" charset="0"/>
              </a:rPr>
              <a:t>You will almost always want </a:t>
            </a:r>
            <a:r>
              <a:rPr lang="en-US" altLang="en-US" sz="2000" dirty="0" err="1" smtClean="0">
                <a:latin typeface="Courier New" panose="02070309020205020404" pitchFamily="49" charset="0"/>
                <a:cs typeface="Courier New" panose="02070309020205020404" pitchFamily="49" charset="0"/>
              </a:rPr>
              <a:t>autoflush</a:t>
            </a:r>
            <a:r>
              <a:rPr lang="en-US" altLang="en-US" sz="2400" dirty="0" smtClean="0">
                <a:cs typeface="Courier New" panose="02070309020205020404" pitchFamily="49" charset="0"/>
              </a:rPr>
              <a:t> off for animations.</a:t>
            </a:r>
          </a:p>
        </p:txBody>
      </p:sp>
    </p:spTree>
    <p:extLst>
      <p:ext uri="{BB962C8B-B14F-4D97-AF65-F5344CB8AC3E}">
        <p14:creationId xmlns:p14="http://schemas.microsoft.com/office/powerpoint/2010/main" val="342218233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114</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smtClean="0"/>
              <a:t>Creating a </a:t>
            </a:r>
            <a:r>
              <a:rPr lang="en-US" altLang="en-US" dirty="0" err="1" smtClean="0"/>
              <a:t>ShotTracker</a:t>
            </a:r>
            <a:endParaRPr lang="en-US" altLang="en-US" dirty="0" smtClean="0"/>
          </a:p>
        </p:txBody>
      </p:sp>
      <p:sp>
        <p:nvSpPr>
          <p:cNvPr id="111621" name="Rectangle 3"/>
          <p:cNvSpPr>
            <a:spLocks noGrp="1" noChangeArrowheads="1"/>
          </p:cNvSpPr>
          <p:nvPr>
            <p:ph type="body" idx="1"/>
          </p:nvPr>
        </p:nvSpPr>
        <p:spPr>
          <a:xfrm>
            <a:off x="914400" y="1981200"/>
            <a:ext cx="7543800" cy="3925887"/>
          </a:xfrm>
        </p:spPr>
        <p:txBody>
          <a:bodyPr/>
          <a:lstStyle/>
          <a:p>
            <a:pPr eaLnBrk="1" hangingPunct="1"/>
            <a:r>
              <a:rPr lang="en-US" altLang="en-US" sz="2800" dirty="0" smtClean="0">
                <a:cs typeface="Courier New" panose="02070309020205020404" pitchFamily="49" charset="0"/>
              </a:rPr>
              <a:t>The next thing need is a graphical object that acts like a cannon ball.</a:t>
            </a:r>
          </a:p>
          <a:p>
            <a:pPr lvl="1" eaLnBrk="1" hangingPunct="1"/>
            <a:r>
              <a:rPr lang="en-US" altLang="en-US" sz="2400" dirty="0" smtClean="0">
                <a:cs typeface="Courier New" panose="02070309020205020404" pitchFamily="49" charset="0"/>
              </a:rPr>
              <a:t>We can use our </a:t>
            </a:r>
            <a:r>
              <a:rPr lang="en-US" altLang="en-US" sz="2000" dirty="0" smtClean="0">
                <a:latin typeface="Courier New" panose="02070309020205020404" pitchFamily="49" charset="0"/>
                <a:cs typeface="Courier New" panose="02070309020205020404" pitchFamily="49" charset="0"/>
              </a:rPr>
              <a:t>Projectile</a:t>
            </a:r>
            <a:r>
              <a:rPr lang="en-US" altLang="en-US" sz="2400" dirty="0" smtClean="0">
                <a:cs typeface="Courier New" panose="02070309020205020404" pitchFamily="49" charset="0"/>
              </a:rPr>
              <a:t> class to model the flight of the cannon ball, but </a:t>
            </a:r>
            <a:r>
              <a:rPr lang="en-US" altLang="en-US" sz="2000" dirty="0" smtClean="0">
                <a:latin typeface="Courier New" panose="02070309020205020404" pitchFamily="49" charset="0"/>
                <a:cs typeface="Courier New" panose="02070309020205020404" pitchFamily="49" charset="0"/>
              </a:rPr>
              <a:t>Projectile</a:t>
            </a:r>
            <a:r>
              <a:rPr lang="en-US" altLang="en-US" sz="2400" dirty="0" smtClean="0">
                <a:cs typeface="Courier New" panose="02070309020205020404" pitchFamily="49" charset="0"/>
              </a:rPr>
              <a:t> is not a graphics object!</a:t>
            </a:r>
          </a:p>
          <a:p>
            <a:pPr lvl="1" eaLnBrk="1" hangingPunct="1"/>
            <a:r>
              <a:rPr lang="en-US" altLang="en-US" sz="2400" dirty="0" smtClean="0">
                <a:cs typeface="Courier New" panose="02070309020205020404" pitchFamily="49" charset="0"/>
              </a:rPr>
              <a:t>We could use a </a:t>
            </a:r>
            <a:r>
              <a:rPr lang="en-US" altLang="en-US" sz="2000" dirty="0" smtClean="0">
                <a:latin typeface="Courier New" panose="02070309020205020404" pitchFamily="49" charset="0"/>
                <a:cs typeface="Courier New" panose="02070309020205020404" pitchFamily="49" charset="0"/>
              </a:rPr>
              <a:t>Circle</a:t>
            </a:r>
            <a:r>
              <a:rPr lang="en-US" altLang="en-US" sz="2400" dirty="0" smtClean="0">
                <a:cs typeface="Courier New" panose="02070309020205020404" pitchFamily="49" charset="0"/>
              </a:rPr>
              <a:t>, but it doesn’t know about projectile flight.</a:t>
            </a:r>
          </a:p>
          <a:p>
            <a:pPr lvl="1" eaLnBrk="1" hangingPunct="1"/>
            <a:r>
              <a:rPr lang="en-US" altLang="en-US" sz="2400" dirty="0" smtClean="0">
                <a:cs typeface="Courier New" panose="02070309020205020404" pitchFamily="49" charset="0"/>
              </a:rPr>
              <a:t>What we really need is something that has properties of both – let’s create a </a:t>
            </a:r>
            <a:r>
              <a:rPr lang="en-US" altLang="en-US" sz="2000" dirty="0" err="1" smtClean="0">
                <a:latin typeface="Courier New" panose="02070309020205020404" pitchFamily="49" charset="0"/>
                <a:cs typeface="Courier New" panose="02070309020205020404" pitchFamily="49" charset="0"/>
              </a:rPr>
              <a:t>ShotTracker</a:t>
            </a:r>
            <a:r>
              <a:rPr lang="en-US" altLang="en-US" sz="2400" dirty="0" smtClean="0">
                <a:cs typeface="Courier New" panose="02070309020205020404" pitchFamily="49" charset="0"/>
              </a:rPr>
              <a:t> that contains both a </a:t>
            </a:r>
            <a:r>
              <a:rPr lang="en-US" altLang="en-US" sz="2000" dirty="0" smtClean="0">
                <a:latin typeface="Courier New" panose="02070309020205020404" pitchFamily="49" charset="0"/>
                <a:cs typeface="Courier New" panose="02070309020205020404" pitchFamily="49" charset="0"/>
              </a:rPr>
              <a:t>Projectile</a:t>
            </a:r>
            <a:r>
              <a:rPr lang="en-US" altLang="en-US" sz="2400" dirty="0" smtClean="0">
                <a:cs typeface="Courier New" panose="02070309020205020404" pitchFamily="49" charset="0"/>
              </a:rPr>
              <a:t> and a </a:t>
            </a:r>
            <a:r>
              <a:rPr lang="en-US" altLang="en-US" sz="2000" dirty="0" smtClean="0">
                <a:latin typeface="Courier New" panose="02070309020205020404" pitchFamily="49" charset="0"/>
                <a:cs typeface="Courier New" panose="02070309020205020404" pitchFamily="49" charset="0"/>
              </a:rPr>
              <a:t>Circle</a:t>
            </a:r>
            <a:r>
              <a:rPr lang="en-US" altLang="en-US" sz="2400" dirty="0" smtClean="0">
                <a:cs typeface="Courier New" panose="02070309020205020404" pitchFamily="49" charset="0"/>
              </a:rPr>
              <a:t>.</a:t>
            </a:r>
          </a:p>
        </p:txBody>
      </p:sp>
    </p:spTree>
    <p:extLst>
      <p:ext uri="{BB962C8B-B14F-4D97-AF65-F5344CB8AC3E}">
        <p14:creationId xmlns:p14="http://schemas.microsoft.com/office/powerpoint/2010/main" val="80757547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115</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smtClean="0"/>
              <a:t>Creating a </a:t>
            </a:r>
            <a:r>
              <a:rPr lang="en-US" altLang="en-US" dirty="0" err="1" smtClean="0"/>
              <a:t>ShotTracker</a:t>
            </a:r>
            <a:endParaRPr lang="en-US" altLang="en-US" dirty="0" smtClean="0"/>
          </a:p>
        </p:txBody>
      </p:sp>
      <p:sp>
        <p:nvSpPr>
          <p:cNvPr id="111621" name="Rectangle 3"/>
          <p:cNvSpPr>
            <a:spLocks noGrp="1" noChangeArrowheads="1"/>
          </p:cNvSpPr>
          <p:nvPr>
            <p:ph type="body" idx="1"/>
          </p:nvPr>
        </p:nvSpPr>
        <p:spPr>
          <a:xfrm>
            <a:off x="152400" y="2135241"/>
            <a:ext cx="8991600" cy="3925887"/>
          </a:xfrm>
        </p:spPr>
        <p:txBody>
          <a:bodyPr/>
          <a:lstStyle/>
          <a:p>
            <a:pPr marL="0" indent="0" eaLnBrk="1" hangingPunct="1">
              <a:buNone/>
            </a:pPr>
            <a:r>
              <a:rPr lang="en-US" altLang="en-US" sz="1600" dirty="0">
                <a:latin typeface="Courier New" panose="02070309020205020404" pitchFamily="49" charset="0"/>
                <a:cs typeface="Courier New" panose="02070309020205020404" pitchFamily="49" charset="0"/>
              </a:rPr>
              <a:t>class </a:t>
            </a:r>
            <a:r>
              <a:rPr lang="en-US" altLang="en-US" sz="1600" dirty="0" err="1">
                <a:latin typeface="Courier New" panose="02070309020205020404" pitchFamily="49" charset="0"/>
                <a:cs typeface="Courier New" panose="02070309020205020404" pitchFamily="49" charset="0"/>
              </a:rPr>
              <a:t>ShotTracker</a:t>
            </a:r>
            <a:r>
              <a:rPr lang="en-US" altLang="en-US" sz="1600" dirty="0">
                <a:latin typeface="Courier New" panose="02070309020205020404" pitchFamily="49" charset="0"/>
                <a:cs typeface="Courier New" panose="02070309020205020404" pitchFamily="49" charset="0"/>
              </a:rPr>
              <a:t>:</a:t>
            </a:r>
          </a:p>
          <a:p>
            <a:pPr marL="0" indent="0" eaLnBrk="1" hangingPunct="1">
              <a:buNone/>
            </a:pPr>
            <a:endParaRPr lang="en-US" altLang="en-US" sz="1600" dirty="0">
              <a:latin typeface="Courier New" panose="02070309020205020404" pitchFamily="49" charset="0"/>
              <a:cs typeface="Courier New" panose="02070309020205020404" pitchFamily="49" charset="0"/>
            </a:endParaRPr>
          </a:p>
          <a:p>
            <a:pPr marL="0" indent="0" eaLnBrk="1" hangingPunct="1">
              <a:buNone/>
            </a:pPr>
            <a:r>
              <a:rPr lang="en-US" altLang="en-US" sz="1600" dirty="0">
                <a:latin typeface="Courier New" panose="02070309020205020404" pitchFamily="49" charset="0"/>
                <a:cs typeface="Courier New" panose="02070309020205020404" pitchFamily="49" charset="0"/>
              </a:rPr>
              <a:t>    """ Graphical depiction of a projectile flight using a Circle """</a:t>
            </a:r>
          </a:p>
          <a:p>
            <a:pPr marL="0" indent="0" eaLnBrk="1" hangingPunct="1">
              <a:buNone/>
            </a:pPr>
            <a:endParaRPr lang="en-US" altLang="en-US" sz="1600" dirty="0">
              <a:latin typeface="Courier New" panose="02070309020205020404" pitchFamily="49" charset="0"/>
              <a:cs typeface="Courier New" panose="02070309020205020404" pitchFamily="49" charset="0"/>
            </a:endParaRPr>
          </a:p>
          <a:p>
            <a:pPr marL="0" indent="0" eaLnBrk="1" hangingPunct="1">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def</a:t>
            </a:r>
            <a:r>
              <a:rPr lang="en-US" altLang="en-US" sz="1600" dirty="0">
                <a:latin typeface="Courier New" panose="02070309020205020404" pitchFamily="49" charset="0"/>
                <a:cs typeface="Courier New" panose="02070309020205020404" pitchFamily="49" charset="0"/>
              </a:rPr>
              <a:t> __</a:t>
            </a:r>
            <a:r>
              <a:rPr lang="en-US" altLang="en-US" sz="1600" dirty="0" err="1">
                <a:latin typeface="Courier New" panose="02070309020205020404" pitchFamily="49" charset="0"/>
                <a:cs typeface="Courier New" panose="02070309020205020404" pitchFamily="49" charset="0"/>
              </a:rPr>
              <a:t>init</a:t>
            </a:r>
            <a:r>
              <a:rPr lang="en-US" altLang="en-US" sz="1600" dirty="0">
                <a:latin typeface="Courier New" panose="02070309020205020404" pitchFamily="49" charset="0"/>
                <a:cs typeface="Courier New" panose="02070309020205020404" pitchFamily="49" charset="0"/>
              </a:rPr>
              <a:t>__(self, win, angle, velocity, height):</a:t>
            </a:r>
          </a:p>
          <a:p>
            <a:pPr marL="0" indent="0" eaLnBrk="1" hangingPunct="1">
              <a:buNone/>
            </a:pPr>
            <a:r>
              <a:rPr lang="en-US" altLang="en-US" sz="1600" dirty="0">
                <a:latin typeface="Courier New" panose="02070309020205020404" pitchFamily="49" charset="0"/>
                <a:cs typeface="Courier New" panose="02070309020205020404" pitchFamily="49" charset="0"/>
              </a:rPr>
              <a:t>        """win is the </a:t>
            </a:r>
            <a:r>
              <a:rPr lang="en-US" altLang="en-US" sz="1600" dirty="0" err="1">
                <a:latin typeface="Courier New" panose="02070309020205020404" pitchFamily="49" charset="0"/>
                <a:cs typeface="Courier New" panose="02070309020205020404" pitchFamily="49" charset="0"/>
              </a:rPr>
              <a:t>GraphWin</a:t>
            </a:r>
            <a:r>
              <a:rPr lang="en-US" altLang="en-US" sz="1600" dirty="0">
                <a:latin typeface="Courier New" panose="02070309020205020404" pitchFamily="49" charset="0"/>
                <a:cs typeface="Courier New" panose="02070309020205020404" pitchFamily="49" charset="0"/>
              </a:rPr>
              <a:t> to display the shot, angle, velocity, and</a:t>
            </a:r>
          </a:p>
          <a:p>
            <a:pPr marL="0" indent="0" eaLnBrk="1" hangingPunct="1">
              <a:buNone/>
            </a:pPr>
            <a:r>
              <a:rPr lang="en-US" altLang="en-US" sz="1600" dirty="0">
                <a:latin typeface="Courier New" panose="02070309020205020404" pitchFamily="49" charset="0"/>
                <a:cs typeface="Courier New" panose="02070309020205020404" pitchFamily="49" charset="0"/>
              </a:rPr>
              <a:t>        height are initial projectile parameters.</a:t>
            </a:r>
          </a:p>
          <a:p>
            <a:pPr marL="0" indent="0" eaLnBrk="1" hangingPunct="1">
              <a:buNone/>
            </a:pPr>
            <a:r>
              <a:rPr lang="en-US" altLang="en-US" sz="1600" dirty="0">
                <a:latin typeface="Courier New" panose="02070309020205020404" pitchFamily="49" charset="0"/>
                <a:cs typeface="Courier New" panose="02070309020205020404" pitchFamily="49" charset="0"/>
              </a:rPr>
              <a:t>        """</a:t>
            </a:r>
          </a:p>
          <a:p>
            <a:pPr marL="0" indent="0" eaLnBrk="1" hangingPunct="1">
              <a:buNone/>
            </a:pPr>
            <a:r>
              <a:rPr lang="en-US" altLang="en-US" sz="1600" dirty="0">
                <a:latin typeface="Courier New" panose="02070309020205020404" pitchFamily="49" charset="0"/>
                <a:cs typeface="Courier New" panose="02070309020205020404" pitchFamily="49" charset="0"/>
              </a:rPr>
              <a:t>        </a:t>
            </a:r>
          </a:p>
          <a:p>
            <a:pPr marL="0" indent="0" eaLnBrk="1" hangingPunct="1">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self.proj</a:t>
            </a:r>
            <a:r>
              <a:rPr lang="en-US" altLang="en-US" sz="1600" dirty="0">
                <a:latin typeface="Courier New" panose="02070309020205020404" pitchFamily="49" charset="0"/>
                <a:cs typeface="Courier New" panose="02070309020205020404" pitchFamily="49" charset="0"/>
              </a:rPr>
              <a:t> = Projectile(angle, velocity, height)</a:t>
            </a:r>
          </a:p>
          <a:p>
            <a:pPr marL="0" indent="0" eaLnBrk="1" hangingPunct="1">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self.marker</a:t>
            </a:r>
            <a:r>
              <a:rPr lang="en-US" altLang="en-US" sz="1600" dirty="0">
                <a:latin typeface="Courier New" panose="02070309020205020404" pitchFamily="49" charset="0"/>
                <a:cs typeface="Courier New" panose="02070309020205020404" pitchFamily="49" charset="0"/>
              </a:rPr>
              <a:t> = Circle(Point(0,height), 3)</a:t>
            </a:r>
          </a:p>
          <a:p>
            <a:pPr marL="0" indent="0" eaLnBrk="1" hangingPunct="1">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self.marker.setFill</a:t>
            </a:r>
            <a:r>
              <a:rPr lang="en-US" altLang="en-US" sz="1600" dirty="0">
                <a:latin typeface="Courier New" panose="02070309020205020404" pitchFamily="49" charset="0"/>
                <a:cs typeface="Courier New" panose="02070309020205020404" pitchFamily="49" charset="0"/>
              </a:rPr>
              <a:t>("red")</a:t>
            </a:r>
          </a:p>
          <a:p>
            <a:pPr marL="0" indent="0" eaLnBrk="1" hangingPunct="1">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self.marker.setOutline</a:t>
            </a:r>
            <a:r>
              <a:rPr lang="en-US" altLang="en-US" sz="1600" dirty="0">
                <a:latin typeface="Courier New" panose="02070309020205020404" pitchFamily="49" charset="0"/>
                <a:cs typeface="Courier New" panose="02070309020205020404" pitchFamily="49" charset="0"/>
              </a:rPr>
              <a:t>("red")</a:t>
            </a:r>
          </a:p>
          <a:p>
            <a:pPr marL="0" indent="0" eaLnBrk="1" hangingPunct="1">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self.marker.draw</a:t>
            </a:r>
            <a:r>
              <a:rPr lang="en-US" altLang="en-US" sz="1600" dirty="0">
                <a:latin typeface="Courier New" panose="02070309020205020404" pitchFamily="49" charset="0"/>
                <a:cs typeface="Courier New" panose="02070309020205020404" pitchFamily="49" charset="0"/>
              </a:rPr>
              <a:t>(win)</a:t>
            </a:r>
            <a:endParaRPr lang="en-US" altLang="en-US" sz="16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0523595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116</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smtClean="0"/>
              <a:t>Creating a </a:t>
            </a:r>
            <a:r>
              <a:rPr lang="en-US" altLang="en-US" dirty="0" err="1" smtClean="0"/>
              <a:t>ShotTracker</a:t>
            </a:r>
            <a:endParaRPr lang="en-US" altLang="en-US" dirty="0" smtClean="0"/>
          </a:p>
        </p:txBody>
      </p:sp>
      <p:sp>
        <p:nvSpPr>
          <p:cNvPr id="111621" name="Rectangle 3"/>
          <p:cNvSpPr>
            <a:spLocks noGrp="1" noChangeArrowheads="1"/>
          </p:cNvSpPr>
          <p:nvPr>
            <p:ph type="body" idx="1"/>
          </p:nvPr>
        </p:nvSpPr>
        <p:spPr>
          <a:xfrm>
            <a:off x="914400" y="2017713"/>
            <a:ext cx="7543800" cy="3925887"/>
          </a:xfrm>
        </p:spPr>
        <p:txBody>
          <a:bodyPr/>
          <a:lstStyle/>
          <a:p>
            <a:pPr eaLnBrk="1" hangingPunct="1"/>
            <a:r>
              <a:rPr lang="en-US" altLang="en-US" sz="2800" dirty="0" smtClean="0">
                <a:cs typeface="Courier New" panose="02070309020205020404" pitchFamily="49" charset="0"/>
              </a:rPr>
              <a:t>Did you notice how the parameters have all the information we need to create both a </a:t>
            </a:r>
            <a:r>
              <a:rPr lang="en-US" altLang="en-US" sz="2400" dirty="0" smtClean="0">
                <a:latin typeface="Courier New" panose="02070309020205020404" pitchFamily="49" charset="0"/>
                <a:cs typeface="Courier New" panose="02070309020205020404" pitchFamily="49" charset="0"/>
              </a:rPr>
              <a:t>Projectile</a:t>
            </a:r>
            <a:r>
              <a:rPr lang="en-US" altLang="en-US" sz="2800" dirty="0" smtClean="0">
                <a:cs typeface="Courier New" panose="02070309020205020404" pitchFamily="49" charset="0"/>
              </a:rPr>
              <a:t> and a </a:t>
            </a:r>
            <a:r>
              <a:rPr lang="en-US" altLang="en-US" sz="2400" dirty="0" smtClean="0">
                <a:latin typeface="Courier New" panose="02070309020205020404" pitchFamily="49" charset="0"/>
                <a:cs typeface="Courier New" panose="02070309020205020404" pitchFamily="49" charset="0"/>
              </a:rPr>
              <a:t>Circle</a:t>
            </a:r>
            <a:r>
              <a:rPr lang="en-US" altLang="en-US" sz="2800" dirty="0" smtClean="0">
                <a:cs typeface="Courier New" panose="02070309020205020404" pitchFamily="49" charset="0"/>
              </a:rPr>
              <a:t> (</a:t>
            </a:r>
            <a:r>
              <a:rPr lang="en-US" altLang="en-US" sz="2400" dirty="0" err="1" smtClean="0">
                <a:latin typeface="Courier New" panose="02070309020205020404" pitchFamily="49" charset="0"/>
                <a:cs typeface="Courier New" panose="02070309020205020404" pitchFamily="49" charset="0"/>
              </a:rPr>
              <a:t>self.proj</a:t>
            </a:r>
            <a:r>
              <a:rPr lang="en-US" altLang="en-US" sz="2800" dirty="0" smtClean="0">
                <a:cs typeface="Courier New" panose="02070309020205020404" pitchFamily="49" charset="0"/>
              </a:rPr>
              <a:t> and </a:t>
            </a:r>
            <a:r>
              <a:rPr lang="en-US" altLang="en-US" sz="2400" dirty="0" err="1" smtClean="0">
                <a:latin typeface="Courier New" panose="02070309020205020404" pitchFamily="49" charset="0"/>
                <a:cs typeface="Courier New" panose="02070309020205020404" pitchFamily="49" charset="0"/>
              </a:rPr>
              <a:t>self.marker</a:t>
            </a:r>
            <a:r>
              <a:rPr lang="en-US" altLang="en-US" sz="2800" dirty="0" smtClean="0">
                <a:cs typeface="Courier New" panose="02070309020205020404" pitchFamily="49" charset="0"/>
              </a:rPr>
              <a:t>)?</a:t>
            </a:r>
          </a:p>
          <a:p>
            <a:pPr eaLnBrk="1" hangingPunct="1"/>
            <a:r>
              <a:rPr lang="en-US" altLang="en-US" sz="2800" dirty="0" smtClean="0">
                <a:cs typeface="Courier New" panose="02070309020205020404" pitchFamily="49" charset="0"/>
              </a:rPr>
              <a:t>We need to ensure that whenever an update occurs, both the projectile and position of the circle are updated.</a:t>
            </a:r>
          </a:p>
          <a:p>
            <a:pPr lvl="1" eaLnBrk="1" hangingPunct="1"/>
            <a:r>
              <a:rPr lang="en-US" altLang="en-US" sz="2400" dirty="0" smtClean="0">
                <a:cs typeface="Courier New" panose="02070309020205020404" pitchFamily="49" charset="0"/>
              </a:rPr>
              <a:t>The projectile has an update method</a:t>
            </a:r>
          </a:p>
          <a:p>
            <a:pPr lvl="1" eaLnBrk="1" hangingPunct="1"/>
            <a:r>
              <a:rPr lang="en-US" altLang="en-US" sz="2400" dirty="0" smtClean="0">
                <a:cs typeface="Courier New" panose="02070309020205020404" pitchFamily="49" charset="0"/>
              </a:rPr>
              <a:t>For the marker, calculate how far it must move in the x and y directions.</a:t>
            </a:r>
          </a:p>
        </p:txBody>
      </p:sp>
    </p:spTree>
    <p:extLst>
      <p:ext uri="{BB962C8B-B14F-4D97-AF65-F5344CB8AC3E}">
        <p14:creationId xmlns:p14="http://schemas.microsoft.com/office/powerpoint/2010/main" val="418775102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117</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smtClean="0"/>
              <a:t>Creating a </a:t>
            </a:r>
            <a:r>
              <a:rPr lang="en-US" altLang="en-US" dirty="0" err="1" smtClean="0"/>
              <a:t>ShotTracker</a:t>
            </a:r>
            <a:endParaRPr lang="en-US" altLang="en-US" dirty="0" smtClean="0"/>
          </a:p>
        </p:txBody>
      </p:sp>
      <p:sp>
        <p:nvSpPr>
          <p:cNvPr id="111621" name="Rectangle 3"/>
          <p:cNvSpPr>
            <a:spLocks noGrp="1" noChangeArrowheads="1"/>
          </p:cNvSpPr>
          <p:nvPr>
            <p:ph type="body" idx="1"/>
          </p:nvPr>
        </p:nvSpPr>
        <p:spPr>
          <a:xfrm>
            <a:off x="0" y="2286000"/>
            <a:ext cx="9144000" cy="3925887"/>
          </a:xfrm>
        </p:spPr>
        <p:txBody>
          <a:bodyPr/>
          <a:lstStyle/>
          <a:p>
            <a:pPr marL="0" indent="0" eaLnBrk="1" hangingPunct="1">
              <a:buNone/>
            </a:pPr>
            <a:r>
              <a:rPr lang="en-US" altLang="en-US" sz="1800" dirty="0">
                <a:latin typeface="Courier New" panose="02070309020205020404" pitchFamily="49" charset="0"/>
                <a:cs typeface="Courier New" panose="02070309020205020404" pitchFamily="49" charset="0"/>
              </a:rPr>
              <a:t> </a:t>
            </a:r>
            <a:r>
              <a:rPr lang="en-US" altLang="en-US" sz="1800" dirty="0" smtClean="0">
                <a:latin typeface="Courier New" panose="02070309020205020404" pitchFamily="49" charset="0"/>
                <a:cs typeface="Courier New" panose="02070309020205020404" pitchFamily="49" charset="0"/>
              </a:rPr>
              <a:t>   </a:t>
            </a:r>
            <a:r>
              <a:rPr lang="en-US" altLang="en-US" sz="1800" dirty="0" err="1" smtClean="0">
                <a:latin typeface="Courier New" panose="02070309020205020404" pitchFamily="49" charset="0"/>
                <a:cs typeface="Courier New" panose="02070309020205020404" pitchFamily="49" charset="0"/>
              </a:rPr>
              <a:t>def</a:t>
            </a:r>
            <a:r>
              <a:rPr lang="en-US" altLang="en-US" sz="1800" dirty="0" smtClean="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rPr>
              <a:t>update(self, </a:t>
            </a:r>
            <a:r>
              <a:rPr lang="en-US" altLang="en-US" sz="1800" dirty="0" err="1">
                <a:latin typeface="Courier New" panose="02070309020205020404" pitchFamily="49" charset="0"/>
                <a:cs typeface="Courier New" panose="02070309020205020404" pitchFamily="49" charset="0"/>
              </a:rPr>
              <a:t>dt</a:t>
            </a:r>
            <a:r>
              <a:rPr lang="en-US" altLang="en-US" sz="1800" dirty="0">
                <a:latin typeface="Courier New" panose="02070309020205020404" pitchFamily="49" charset="0"/>
                <a:cs typeface="Courier New" panose="02070309020205020404" pitchFamily="49" charset="0"/>
              </a:rPr>
              <a:t>):</a:t>
            </a:r>
          </a:p>
          <a:p>
            <a:pPr marL="0" indent="0" eaLnBrk="1" hangingPunct="1">
              <a:buNone/>
            </a:pPr>
            <a:r>
              <a:rPr lang="en-US" altLang="en-US" sz="1800" dirty="0">
                <a:latin typeface="Courier New" panose="02070309020205020404" pitchFamily="49" charset="0"/>
                <a:cs typeface="Courier New" panose="02070309020205020404" pitchFamily="49" charset="0"/>
              </a:rPr>
              <a:t>        """ Move the shot </a:t>
            </a:r>
            <a:r>
              <a:rPr lang="en-US" altLang="en-US" sz="1800" dirty="0" err="1">
                <a:latin typeface="Courier New" panose="02070309020205020404" pitchFamily="49" charset="0"/>
                <a:cs typeface="Courier New" panose="02070309020205020404" pitchFamily="49" charset="0"/>
              </a:rPr>
              <a:t>dt</a:t>
            </a:r>
            <a:r>
              <a:rPr lang="en-US" altLang="en-US" sz="1800" dirty="0">
                <a:latin typeface="Courier New" panose="02070309020205020404" pitchFamily="49" charset="0"/>
                <a:cs typeface="Courier New" panose="02070309020205020404" pitchFamily="49" charset="0"/>
              </a:rPr>
              <a:t> seconds farther along its flight """</a:t>
            </a:r>
          </a:p>
          <a:p>
            <a:pPr marL="0" indent="0" eaLnBrk="1" hangingPunct="1">
              <a:buNone/>
            </a:pPr>
            <a:r>
              <a:rPr lang="en-US" altLang="en-US" sz="1800" dirty="0">
                <a:latin typeface="Courier New" panose="02070309020205020404" pitchFamily="49" charset="0"/>
                <a:cs typeface="Courier New" panose="02070309020205020404" pitchFamily="49" charset="0"/>
              </a:rPr>
              <a:t>        </a:t>
            </a:r>
          </a:p>
          <a:p>
            <a:pPr marL="0" indent="0" eaLnBrk="1" hangingPunct="1">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self.proj.update</a:t>
            </a:r>
            <a:r>
              <a:rPr lang="en-US" altLang="en-US" sz="1800" dirty="0">
                <a:latin typeface="Courier New" panose="02070309020205020404" pitchFamily="49" charset="0"/>
                <a:cs typeface="Courier New" panose="02070309020205020404" pitchFamily="49" charset="0"/>
              </a:rPr>
              <a:t>(</a:t>
            </a:r>
            <a:r>
              <a:rPr lang="en-US" altLang="en-US" sz="1800" dirty="0" err="1">
                <a:latin typeface="Courier New" panose="02070309020205020404" pitchFamily="49" charset="0"/>
                <a:cs typeface="Courier New" panose="02070309020205020404" pitchFamily="49" charset="0"/>
              </a:rPr>
              <a:t>dt</a:t>
            </a:r>
            <a:r>
              <a:rPr lang="en-US" altLang="en-US" sz="1800" dirty="0">
                <a:latin typeface="Courier New" panose="02070309020205020404" pitchFamily="49" charset="0"/>
                <a:cs typeface="Courier New" panose="02070309020205020404" pitchFamily="49" charset="0"/>
              </a:rPr>
              <a:t>)</a:t>
            </a:r>
          </a:p>
          <a:p>
            <a:pPr marL="0" indent="0" eaLnBrk="1" hangingPunct="1">
              <a:buNone/>
            </a:pPr>
            <a:r>
              <a:rPr lang="en-US" altLang="en-US" sz="1800" dirty="0">
                <a:latin typeface="Courier New" panose="02070309020205020404" pitchFamily="49" charset="0"/>
                <a:cs typeface="Courier New" panose="02070309020205020404" pitchFamily="49" charset="0"/>
              </a:rPr>
              <a:t>        center = </a:t>
            </a:r>
            <a:r>
              <a:rPr lang="en-US" altLang="en-US" sz="1800" dirty="0" err="1">
                <a:latin typeface="Courier New" panose="02070309020205020404" pitchFamily="49" charset="0"/>
                <a:cs typeface="Courier New" panose="02070309020205020404" pitchFamily="49" charset="0"/>
              </a:rPr>
              <a:t>self.marker.getCenter</a:t>
            </a:r>
            <a:r>
              <a:rPr lang="en-US" altLang="en-US" sz="1800" dirty="0">
                <a:latin typeface="Courier New" panose="02070309020205020404" pitchFamily="49" charset="0"/>
                <a:cs typeface="Courier New" panose="02070309020205020404" pitchFamily="49" charset="0"/>
              </a:rPr>
              <a:t>()</a:t>
            </a:r>
          </a:p>
          <a:p>
            <a:pPr marL="0" indent="0" eaLnBrk="1" hangingPunct="1">
              <a:buNone/>
            </a:pPr>
            <a:r>
              <a:rPr lang="en-US" altLang="en-US" sz="1800" dirty="0">
                <a:latin typeface="Courier New" panose="02070309020205020404" pitchFamily="49" charset="0"/>
                <a:cs typeface="Courier New" panose="02070309020205020404" pitchFamily="49" charset="0"/>
              </a:rPr>
              <a:t>        dx = </a:t>
            </a:r>
            <a:r>
              <a:rPr lang="en-US" altLang="en-US" sz="1800" dirty="0" err="1">
                <a:latin typeface="Courier New" panose="02070309020205020404" pitchFamily="49" charset="0"/>
                <a:cs typeface="Courier New" panose="02070309020205020404" pitchFamily="49" charset="0"/>
              </a:rPr>
              <a:t>self.proj.getX</a:t>
            </a:r>
            <a:r>
              <a:rPr lang="en-US" altLang="en-US" sz="1800" dirty="0">
                <a:latin typeface="Courier New" panose="02070309020205020404" pitchFamily="49" charset="0"/>
                <a:cs typeface="Courier New" panose="02070309020205020404" pitchFamily="49" charset="0"/>
              </a:rPr>
              <a:t>() - </a:t>
            </a:r>
            <a:r>
              <a:rPr lang="en-US" altLang="en-US" sz="1800" dirty="0" err="1">
                <a:latin typeface="Courier New" panose="02070309020205020404" pitchFamily="49" charset="0"/>
                <a:cs typeface="Courier New" panose="02070309020205020404" pitchFamily="49" charset="0"/>
              </a:rPr>
              <a:t>center.getX</a:t>
            </a:r>
            <a:r>
              <a:rPr lang="en-US" altLang="en-US" sz="1800" dirty="0">
                <a:latin typeface="Courier New" panose="02070309020205020404" pitchFamily="49" charset="0"/>
                <a:cs typeface="Courier New" panose="02070309020205020404" pitchFamily="49" charset="0"/>
              </a:rPr>
              <a:t>()</a:t>
            </a:r>
          </a:p>
          <a:p>
            <a:pPr marL="0" indent="0" eaLnBrk="1" hangingPunct="1">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dy</a:t>
            </a:r>
            <a:r>
              <a:rPr lang="en-US" altLang="en-US" sz="1800" dirty="0">
                <a:latin typeface="Courier New" panose="02070309020205020404" pitchFamily="49" charset="0"/>
                <a:cs typeface="Courier New" panose="02070309020205020404" pitchFamily="49" charset="0"/>
              </a:rPr>
              <a:t> = </a:t>
            </a:r>
            <a:r>
              <a:rPr lang="en-US" altLang="en-US" sz="1800" dirty="0" err="1">
                <a:latin typeface="Courier New" panose="02070309020205020404" pitchFamily="49" charset="0"/>
                <a:cs typeface="Courier New" panose="02070309020205020404" pitchFamily="49" charset="0"/>
              </a:rPr>
              <a:t>self.proj.getY</a:t>
            </a:r>
            <a:r>
              <a:rPr lang="en-US" altLang="en-US" sz="1800" dirty="0">
                <a:latin typeface="Courier New" panose="02070309020205020404" pitchFamily="49" charset="0"/>
                <a:cs typeface="Courier New" panose="02070309020205020404" pitchFamily="49" charset="0"/>
              </a:rPr>
              <a:t>() - </a:t>
            </a:r>
            <a:r>
              <a:rPr lang="en-US" altLang="en-US" sz="1800" dirty="0" err="1">
                <a:latin typeface="Courier New" panose="02070309020205020404" pitchFamily="49" charset="0"/>
                <a:cs typeface="Courier New" panose="02070309020205020404" pitchFamily="49" charset="0"/>
              </a:rPr>
              <a:t>center.getY</a:t>
            </a:r>
            <a:r>
              <a:rPr lang="en-US" altLang="en-US" sz="1800" dirty="0">
                <a:latin typeface="Courier New" panose="02070309020205020404" pitchFamily="49" charset="0"/>
                <a:cs typeface="Courier New" panose="02070309020205020404" pitchFamily="49" charset="0"/>
              </a:rPr>
              <a:t>()</a:t>
            </a:r>
          </a:p>
          <a:p>
            <a:pPr marL="0" indent="0" eaLnBrk="1" hangingPunct="1">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self.marker.move</a:t>
            </a:r>
            <a:r>
              <a:rPr lang="en-US" altLang="en-US" sz="1800" dirty="0">
                <a:latin typeface="Courier New" panose="02070309020205020404" pitchFamily="49" charset="0"/>
                <a:cs typeface="Courier New" panose="02070309020205020404" pitchFamily="49" charset="0"/>
              </a:rPr>
              <a:t>(</a:t>
            </a:r>
            <a:r>
              <a:rPr lang="en-US" altLang="en-US" sz="1800" dirty="0" err="1">
                <a:latin typeface="Courier New" panose="02070309020205020404" pitchFamily="49" charset="0"/>
                <a:cs typeface="Courier New" panose="02070309020205020404" pitchFamily="49" charset="0"/>
              </a:rPr>
              <a:t>dx,dy</a:t>
            </a:r>
            <a:r>
              <a:rPr lang="en-US" altLang="en-US" sz="1800" dirty="0">
                <a:latin typeface="Courier New" panose="02070309020205020404" pitchFamily="49" charset="0"/>
                <a:cs typeface="Courier New" panose="02070309020205020404" pitchFamily="49" charset="0"/>
              </a:rPr>
              <a:t>)</a:t>
            </a:r>
            <a:endParaRPr lang="en-US" altLang="en-US" sz="18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854893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118</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smtClean="0"/>
              <a:t>Creating a </a:t>
            </a:r>
            <a:r>
              <a:rPr lang="en-US" altLang="en-US" dirty="0" err="1" smtClean="0"/>
              <a:t>ShotTracker</a:t>
            </a:r>
            <a:endParaRPr lang="en-US" altLang="en-US" dirty="0" smtClean="0"/>
          </a:p>
        </p:txBody>
      </p:sp>
      <p:sp>
        <p:nvSpPr>
          <p:cNvPr id="111621" name="Rectangle 3"/>
          <p:cNvSpPr>
            <a:spLocks noGrp="1" noChangeArrowheads="1"/>
          </p:cNvSpPr>
          <p:nvPr>
            <p:ph type="body" idx="1"/>
          </p:nvPr>
        </p:nvSpPr>
        <p:spPr>
          <a:xfrm>
            <a:off x="304800" y="2286000"/>
            <a:ext cx="8534400" cy="3925887"/>
          </a:xfrm>
        </p:spPr>
        <p:txBody>
          <a:bodyPr/>
          <a:lstStyle/>
          <a:p>
            <a:pPr marL="0" indent="0" eaLnBrk="1" hangingPunct="1">
              <a:buNone/>
            </a:pPr>
            <a:r>
              <a:rPr lang="en-US" altLang="en-US" sz="1600" dirty="0">
                <a:latin typeface="Courier New" panose="02070309020205020404" pitchFamily="49" charset="0"/>
                <a:cs typeface="Courier New" panose="02070309020205020404" pitchFamily="49" charset="0"/>
              </a:rPr>
              <a:t> </a:t>
            </a:r>
            <a:r>
              <a:rPr lang="en-US" altLang="en-US" sz="1600" dirty="0" smtClean="0">
                <a:latin typeface="Courier New" panose="02070309020205020404" pitchFamily="49" charset="0"/>
                <a:cs typeface="Courier New" panose="02070309020205020404" pitchFamily="49" charset="0"/>
              </a:rPr>
              <a:t>   </a:t>
            </a:r>
            <a:r>
              <a:rPr lang="en-US" altLang="en-US" sz="1600" dirty="0" err="1" smtClean="0">
                <a:latin typeface="Courier New" panose="02070309020205020404" pitchFamily="49" charset="0"/>
                <a:cs typeface="Courier New" panose="02070309020205020404" pitchFamily="49" charset="0"/>
              </a:rPr>
              <a:t>def</a:t>
            </a:r>
            <a:r>
              <a:rPr lang="en-US" altLang="en-US" sz="1600" dirty="0" smtClean="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getX</a:t>
            </a:r>
            <a:r>
              <a:rPr lang="en-US" altLang="en-US" sz="1600" dirty="0">
                <a:latin typeface="Courier New" panose="02070309020205020404" pitchFamily="49" charset="0"/>
                <a:cs typeface="Courier New" panose="02070309020205020404" pitchFamily="49" charset="0"/>
              </a:rPr>
              <a:t>(self):</a:t>
            </a:r>
          </a:p>
          <a:p>
            <a:pPr marL="0" indent="0" eaLnBrk="1" hangingPunct="1">
              <a:buNone/>
            </a:pPr>
            <a:r>
              <a:rPr lang="en-US" altLang="en-US" sz="1600" dirty="0">
                <a:latin typeface="Courier New" panose="02070309020205020404" pitchFamily="49" charset="0"/>
                <a:cs typeface="Courier New" panose="02070309020205020404" pitchFamily="49" charset="0"/>
              </a:rPr>
              <a:t>        """ return the current x coordinate of the shot's center """</a:t>
            </a:r>
          </a:p>
          <a:p>
            <a:pPr marL="0" indent="0" eaLnBrk="1" hangingPunct="1">
              <a:buNone/>
            </a:pPr>
            <a:r>
              <a:rPr lang="en-US" altLang="en-US" sz="1600" dirty="0">
                <a:latin typeface="Courier New" panose="02070309020205020404" pitchFamily="49" charset="0"/>
                <a:cs typeface="Courier New" panose="02070309020205020404" pitchFamily="49" charset="0"/>
              </a:rPr>
              <a:t>        return </a:t>
            </a:r>
            <a:r>
              <a:rPr lang="en-US" altLang="en-US" sz="1600" dirty="0" err="1">
                <a:latin typeface="Courier New" panose="02070309020205020404" pitchFamily="49" charset="0"/>
                <a:cs typeface="Courier New" panose="02070309020205020404" pitchFamily="49" charset="0"/>
              </a:rPr>
              <a:t>self.proj.getX</a:t>
            </a:r>
            <a:r>
              <a:rPr lang="en-US" altLang="en-US" sz="1600" dirty="0">
                <a:latin typeface="Courier New" panose="02070309020205020404" pitchFamily="49" charset="0"/>
                <a:cs typeface="Courier New" panose="02070309020205020404" pitchFamily="49" charset="0"/>
              </a:rPr>
              <a:t>()</a:t>
            </a:r>
          </a:p>
          <a:p>
            <a:pPr marL="0" indent="0" eaLnBrk="1" hangingPunct="1">
              <a:buNone/>
            </a:pPr>
            <a:endParaRPr lang="en-US" altLang="en-US" sz="1600" dirty="0">
              <a:latin typeface="Courier New" panose="02070309020205020404" pitchFamily="49" charset="0"/>
              <a:cs typeface="Courier New" panose="02070309020205020404" pitchFamily="49" charset="0"/>
            </a:endParaRPr>
          </a:p>
          <a:p>
            <a:pPr marL="0" indent="0" eaLnBrk="1" hangingPunct="1">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def</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getY</a:t>
            </a:r>
            <a:r>
              <a:rPr lang="en-US" altLang="en-US" sz="1600" dirty="0">
                <a:latin typeface="Courier New" panose="02070309020205020404" pitchFamily="49" charset="0"/>
                <a:cs typeface="Courier New" panose="02070309020205020404" pitchFamily="49" charset="0"/>
              </a:rPr>
              <a:t>(self):</a:t>
            </a:r>
          </a:p>
          <a:p>
            <a:pPr marL="0" indent="0" eaLnBrk="1" hangingPunct="1">
              <a:buNone/>
            </a:pPr>
            <a:r>
              <a:rPr lang="en-US" altLang="en-US" sz="1600" dirty="0">
                <a:latin typeface="Courier New" panose="02070309020205020404" pitchFamily="49" charset="0"/>
                <a:cs typeface="Courier New" panose="02070309020205020404" pitchFamily="49" charset="0"/>
              </a:rPr>
              <a:t>        """ return the current y coordinate of the shot's center """</a:t>
            </a:r>
          </a:p>
          <a:p>
            <a:pPr marL="0" indent="0" eaLnBrk="1" hangingPunct="1">
              <a:buNone/>
            </a:pPr>
            <a:r>
              <a:rPr lang="en-US" altLang="en-US" sz="1600" dirty="0">
                <a:latin typeface="Courier New" panose="02070309020205020404" pitchFamily="49" charset="0"/>
                <a:cs typeface="Courier New" panose="02070309020205020404" pitchFamily="49" charset="0"/>
              </a:rPr>
              <a:t>        return </a:t>
            </a:r>
            <a:r>
              <a:rPr lang="en-US" altLang="en-US" sz="1600" dirty="0" err="1">
                <a:latin typeface="Courier New" panose="02070309020205020404" pitchFamily="49" charset="0"/>
                <a:cs typeface="Courier New" panose="02070309020205020404" pitchFamily="49" charset="0"/>
              </a:rPr>
              <a:t>self.proj.getY</a:t>
            </a:r>
            <a:r>
              <a:rPr lang="en-US" altLang="en-US" sz="1600" dirty="0">
                <a:latin typeface="Courier New" panose="02070309020205020404" pitchFamily="49" charset="0"/>
                <a:cs typeface="Courier New" panose="02070309020205020404" pitchFamily="49" charset="0"/>
              </a:rPr>
              <a:t>()</a:t>
            </a:r>
          </a:p>
          <a:p>
            <a:pPr marL="0" indent="0" eaLnBrk="1" hangingPunct="1">
              <a:buNone/>
            </a:pPr>
            <a:endParaRPr lang="en-US" altLang="en-US" sz="1600" dirty="0">
              <a:latin typeface="Courier New" panose="02070309020205020404" pitchFamily="49" charset="0"/>
              <a:cs typeface="Courier New" panose="02070309020205020404" pitchFamily="49" charset="0"/>
            </a:endParaRPr>
          </a:p>
          <a:p>
            <a:pPr marL="0" indent="0" eaLnBrk="1" hangingPunct="1">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def</a:t>
            </a:r>
            <a:r>
              <a:rPr lang="en-US" altLang="en-US" sz="1600" dirty="0">
                <a:latin typeface="Courier New" panose="02070309020205020404" pitchFamily="49" charset="0"/>
                <a:cs typeface="Courier New" panose="02070309020205020404" pitchFamily="49" charset="0"/>
              </a:rPr>
              <a:t> destroy(self):</a:t>
            </a:r>
          </a:p>
          <a:p>
            <a:pPr marL="0" indent="0" eaLnBrk="1" hangingPunct="1">
              <a:buNone/>
            </a:pPr>
            <a:r>
              <a:rPr lang="en-US" altLang="en-US" sz="1600" dirty="0">
                <a:latin typeface="Courier New" panose="02070309020205020404" pitchFamily="49" charset="0"/>
                <a:cs typeface="Courier New" panose="02070309020205020404" pitchFamily="49" charset="0"/>
              </a:rPr>
              <a:t>        """ </a:t>
            </a:r>
            <a:r>
              <a:rPr lang="en-US" altLang="en-US" sz="1600" dirty="0" err="1">
                <a:latin typeface="Courier New" panose="02070309020205020404" pitchFamily="49" charset="0"/>
                <a:cs typeface="Courier New" panose="02070309020205020404" pitchFamily="49" charset="0"/>
              </a:rPr>
              <a:t>undraw</a:t>
            </a:r>
            <a:r>
              <a:rPr lang="en-US" altLang="en-US" sz="1600" dirty="0">
                <a:latin typeface="Courier New" panose="02070309020205020404" pitchFamily="49" charset="0"/>
                <a:cs typeface="Courier New" panose="02070309020205020404" pitchFamily="49" charset="0"/>
              </a:rPr>
              <a:t> the shot """</a:t>
            </a:r>
          </a:p>
          <a:p>
            <a:pPr marL="0" indent="0" eaLnBrk="1" hangingPunct="1">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self.marker.undraw</a:t>
            </a:r>
            <a:r>
              <a:rPr lang="en-US" altLang="en-US" sz="1600" dirty="0">
                <a:latin typeface="Courier New" panose="02070309020205020404" pitchFamily="49" charset="0"/>
                <a:cs typeface="Courier New" panose="02070309020205020404" pitchFamily="49" charset="0"/>
              </a:rPr>
              <a:t>()</a:t>
            </a:r>
            <a:endParaRPr lang="en-US" altLang="en-US" sz="16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1398689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119</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smtClean="0"/>
              <a:t>Creating an Input Dialog</a:t>
            </a:r>
          </a:p>
        </p:txBody>
      </p:sp>
      <p:sp>
        <p:nvSpPr>
          <p:cNvPr id="111621" name="Rectangle 3"/>
          <p:cNvSpPr>
            <a:spLocks noGrp="1" noChangeArrowheads="1"/>
          </p:cNvSpPr>
          <p:nvPr>
            <p:ph type="body" idx="1"/>
          </p:nvPr>
        </p:nvSpPr>
        <p:spPr>
          <a:xfrm>
            <a:off x="914400" y="2017713"/>
            <a:ext cx="7543800" cy="3925887"/>
          </a:xfrm>
        </p:spPr>
        <p:txBody>
          <a:bodyPr/>
          <a:lstStyle/>
          <a:p>
            <a:pPr eaLnBrk="1" hangingPunct="1"/>
            <a:r>
              <a:rPr lang="en-US" altLang="en-US" sz="2800" dirty="0" smtClean="0">
                <a:cs typeface="Courier New" panose="02070309020205020404" pitchFamily="49" charset="0"/>
              </a:rPr>
              <a:t>Before we can out a cannon ball in flight, we’ll need to get the projectile parameters angle, velocity, and initial height from the user.</a:t>
            </a:r>
          </a:p>
          <a:p>
            <a:pPr eaLnBrk="1" hangingPunct="1"/>
            <a:r>
              <a:rPr lang="en-US" altLang="en-US" sz="2800" dirty="0" smtClean="0">
                <a:cs typeface="Courier New" panose="02070309020205020404" pitchFamily="49" charset="0"/>
              </a:rPr>
              <a:t>A common way of getting user input in a GUI is to use a </a:t>
            </a:r>
            <a:r>
              <a:rPr lang="en-US" altLang="en-US" sz="2800" i="1" dirty="0" smtClean="0">
                <a:cs typeface="Courier New" panose="02070309020205020404" pitchFamily="49" charset="0"/>
              </a:rPr>
              <a:t>dialog box</a:t>
            </a:r>
            <a:r>
              <a:rPr lang="en-US" altLang="en-US" sz="2800" dirty="0" smtClean="0">
                <a:cs typeface="Courier New" panose="02070309020205020404" pitchFamily="49" charset="0"/>
              </a:rPr>
              <a:t>.</a:t>
            </a:r>
          </a:p>
          <a:p>
            <a:pPr eaLnBrk="1" hangingPunct="1"/>
            <a:r>
              <a:rPr lang="en-US" altLang="en-US" sz="2800" dirty="0" smtClean="0">
                <a:cs typeface="Courier New" panose="02070309020205020404" pitchFamily="49" charset="0"/>
              </a:rPr>
              <a:t>A dialog box is a sort of mini GUI that serves as an independent component of a larger program.</a:t>
            </a:r>
          </a:p>
        </p:txBody>
      </p:sp>
    </p:spTree>
    <p:extLst>
      <p:ext uri="{BB962C8B-B14F-4D97-AF65-F5344CB8AC3E}">
        <p14:creationId xmlns:p14="http://schemas.microsoft.com/office/powerpoint/2010/main" val="235115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095B8FAE-C61C-45BC-BA44-F37A733D1E3E}" type="slidenum">
              <a:rPr lang="en-US" altLang="en-US" sz="1400">
                <a:latin typeface="Tahoma" panose="020B0604030504040204" pitchFamily="34" charset="0"/>
              </a:rPr>
              <a:pPr eaLnBrk="1" hangingPunct="1"/>
              <a:t>12</a:t>
            </a:fld>
            <a:endParaRPr lang="en-US" altLang="en-US" sz="1400">
              <a:latin typeface="Tahoma" panose="020B0604030504040204" pitchFamily="34" charset="0"/>
            </a:endParaRPr>
          </a:p>
        </p:txBody>
      </p:sp>
      <p:sp>
        <p:nvSpPr>
          <p:cNvPr id="14340" name="Rectangle 2"/>
          <p:cNvSpPr>
            <a:spLocks noGrp="1" noChangeArrowheads="1"/>
          </p:cNvSpPr>
          <p:nvPr>
            <p:ph type="title"/>
          </p:nvPr>
        </p:nvSpPr>
        <p:spPr/>
        <p:txBody>
          <a:bodyPr/>
          <a:lstStyle/>
          <a:p>
            <a:pPr eaLnBrk="1" hangingPunct="1"/>
            <a:r>
              <a:rPr lang="en-US" altLang="en-US" smtClean="0"/>
              <a:t>Cannonball Program Specification</a:t>
            </a:r>
          </a:p>
        </p:txBody>
      </p:sp>
      <p:sp>
        <p:nvSpPr>
          <p:cNvPr id="18435" name="Rectangle 3"/>
          <p:cNvSpPr>
            <a:spLocks noGrp="1" noChangeArrowheads="1"/>
          </p:cNvSpPr>
          <p:nvPr>
            <p:ph type="body" idx="1"/>
          </p:nvPr>
        </p:nvSpPr>
        <p:spPr/>
        <p:txBody>
          <a:bodyPr/>
          <a:lstStyle/>
          <a:p>
            <a:pPr eaLnBrk="1" hangingPunct="1"/>
            <a:r>
              <a:rPr lang="en-US" altLang="en-US" smtClean="0"/>
              <a:t>Let</a:t>
            </a:r>
            <a:r>
              <a:rPr lang="en-US" altLang="en-US" smtClean="0">
                <a:latin typeface="Times New Roman" panose="02020603050405020304" pitchFamily="18" charset="0"/>
              </a:rPr>
              <a:t>’</a:t>
            </a:r>
            <a:r>
              <a:rPr lang="en-US" altLang="en-US" smtClean="0"/>
              <a:t>s try to write a program that simulates the flight of a cannonball or other projectile.</a:t>
            </a:r>
          </a:p>
          <a:p>
            <a:pPr eaLnBrk="1" hangingPunct="1"/>
            <a:r>
              <a:rPr lang="en-US" altLang="en-US" smtClean="0"/>
              <a:t>We</a:t>
            </a:r>
            <a:r>
              <a:rPr lang="en-US" altLang="en-US" smtClean="0">
                <a:latin typeface="Times New Roman" panose="02020603050405020304" pitchFamily="18" charset="0"/>
              </a:rPr>
              <a:t>’</a:t>
            </a:r>
            <a:r>
              <a:rPr lang="en-US" altLang="en-US" smtClean="0"/>
              <a:t>re interested in how far the cannonball will travel when fired at various launch angles and initial velocities.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 calcmode="lin" valueType="num">
                                      <p:cBhvr additive="base">
                                        <p:cTn id="13" dur="500" fill="hold"/>
                                        <p:tgtEl>
                                          <p:spTgt spid="184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120</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smtClean="0"/>
              <a:t>Creating an Input Dialog</a:t>
            </a:r>
          </a:p>
        </p:txBody>
      </p:sp>
      <p:sp>
        <p:nvSpPr>
          <p:cNvPr id="111621" name="Rectangle 3"/>
          <p:cNvSpPr>
            <a:spLocks noGrp="1" noChangeArrowheads="1"/>
          </p:cNvSpPr>
          <p:nvPr>
            <p:ph type="body" idx="1"/>
          </p:nvPr>
        </p:nvSpPr>
        <p:spPr>
          <a:xfrm>
            <a:off x="914400" y="2017713"/>
            <a:ext cx="7543800" cy="3925887"/>
          </a:xfrm>
        </p:spPr>
        <p:txBody>
          <a:bodyPr/>
          <a:lstStyle/>
          <a:p>
            <a:pPr eaLnBrk="1" hangingPunct="1"/>
            <a:r>
              <a:rPr lang="en-US" altLang="en-US" sz="2800" dirty="0" smtClean="0">
                <a:cs typeface="Courier New" panose="02070309020205020404" pitchFamily="49" charset="0"/>
              </a:rPr>
              <a:t>The user can change the input values and select either “Fire!” to launch the cannon ball or “Quit” to exit the program.</a:t>
            </a:r>
          </a:p>
          <a:p>
            <a:pPr eaLnBrk="1" hangingPunct="1"/>
            <a:r>
              <a:rPr lang="en-US" altLang="en-US" sz="2800" dirty="0" smtClean="0">
                <a:cs typeface="Courier New" panose="02070309020205020404" pitchFamily="49" charset="0"/>
              </a:rPr>
              <a:t>It’s useful to think of this dialog as just another object the main program can manipulate.</a:t>
            </a:r>
          </a:p>
          <a:p>
            <a:pPr eaLnBrk="1" hangingPunct="1"/>
            <a:r>
              <a:rPr lang="en-US" altLang="en-US" sz="2800" dirty="0" smtClean="0">
                <a:cs typeface="Courier New" panose="02070309020205020404" pitchFamily="49" charset="0"/>
              </a:rPr>
              <a:t>It will have operations to create the dialog, allow a user to interact with it, and extract the user inputs.</a:t>
            </a:r>
          </a:p>
        </p:txBody>
      </p:sp>
    </p:spTree>
    <p:extLst>
      <p:ext uri="{BB962C8B-B14F-4D97-AF65-F5344CB8AC3E}">
        <p14:creationId xmlns:p14="http://schemas.microsoft.com/office/powerpoint/2010/main" val="95619160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121</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smtClean="0"/>
              <a:t>Creating an Input Dialog</a:t>
            </a:r>
          </a:p>
        </p:txBody>
      </p:sp>
      <p:sp>
        <p:nvSpPr>
          <p:cNvPr id="111621" name="Rectangle 3"/>
          <p:cNvSpPr>
            <a:spLocks noGrp="1" noChangeArrowheads="1"/>
          </p:cNvSpPr>
          <p:nvPr>
            <p:ph type="body" idx="1"/>
          </p:nvPr>
        </p:nvSpPr>
        <p:spPr>
          <a:xfrm>
            <a:off x="457200" y="2017713"/>
            <a:ext cx="8382000" cy="3925887"/>
          </a:xfrm>
        </p:spPr>
        <p:txBody>
          <a:bodyPr/>
          <a:lstStyle/>
          <a:p>
            <a:pPr eaLnBrk="1" hangingPunct="1"/>
            <a:r>
              <a:rPr lang="en-US" altLang="en-US" sz="2800" dirty="0" smtClean="0">
                <a:cs typeface="Courier New" panose="02070309020205020404" pitchFamily="49" charset="0"/>
              </a:rPr>
              <a:t>We can create the window itself and draw its contents in the constructor.</a:t>
            </a:r>
          </a:p>
          <a:p>
            <a:pPr marL="0" indent="0" eaLnBrk="1" hangingPunct="1">
              <a:buNone/>
            </a:pPr>
            <a:r>
              <a:rPr lang="en-US" altLang="en-US" sz="1400" dirty="0">
                <a:latin typeface="Courier New" panose="02070309020205020404" pitchFamily="49" charset="0"/>
                <a:cs typeface="Courier New" panose="02070309020205020404" pitchFamily="49" charset="0"/>
              </a:rPr>
              <a:t>class </a:t>
            </a:r>
            <a:r>
              <a:rPr lang="en-US" altLang="en-US" sz="1400" dirty="0" err="1">
                <a:latin typeface="Courier New" panose="02070309020205020404" pitchFamily="49" charset="0"/>
                <a:cs typeface="Courier New" panose="02070309020205020404" pitchFamily="49" charset="0"/>
              </a:rPr>
              <a:t>InputDialog</a:t>
            </a:r>
            <a:r>
              <a:rPr lang="en-US" altLang="en-US" sz="1400" dirty="0">
                <a:latin typeface="Courier New" panose="02070309020205020404" pitchFamily="49" charset="0"/>
                <a:cs typeface="Courier New" panose="02070309020205020404" pitchFamily="49" charset="0"/>
              </a:rPr>
              <a:t>:</a:t>
            </a:r>
          </a:p>
          <a:p>
            <a:pPr marL="0" indent="0" eaLnBrk="1" hangingPunct="1">
              <a:buNone/>
            </a:pPr>
            <a:endParaRPr lang="en-US" altLang="en-US" sz="800" dirty="0">
              <a:latin typeface="Courier New" panose="02070309020205020404" pitchFamily="49" charset="0"/>
              <a:cs typeface="Courier New" panose="02070309020205020404" pitchFamily="49" charset="0"/>
            </a:endParaRPr>
          </a:p>
          <a:p>
            <a:pPr marL="0" indent="0" eaLnBrk="1" hangingPunct="1">
              <a:buNone/>
            </a:pPr>
            <a:r>
              <a:rPr lang="en-US" altLang="en-US" sz="1400" dirty="0">
                <a:latin typeface="Courier New" panose="02070309020205020404" pitchFamily="49" charset="0"/>
                <a:cs typeface="Courier New" panose="02070309020205020404" pitchFamily="49" charset="0"/>
              </a:rPr>
              <a:t>   """ A custom window for getting simulation values (angle, velocity,</a:t>
            </a:r>
          </a:p>
          <a:p>
            <a:pPr marL="0" indent="0" eaLnBrk="1" hangingPunct="1">
              <a:buNone/>
            </a:pPr>
            <a:r>
              <a:rPr lang="en-US" altLang="en-US" sz="1400" dirty="0">
                <a:latin typeface="Courier New" panose="02070309020205020404" pitchFamily="49" charset="0"/>
                <a:cs typeface="Courier New" panose="02070309020205020404" pitchFamily="49" charset="0"/>
              </a:rPr>
              <a:t>   and height from the user."""</a:t>
            </a:r>
          </a:p>
          <a:p>
            <a:pPr marL="0" indent="0" eaLnBrk="1" hangingPunct="1">
              <a:buNone/>
            </a:pPr>
            <a:endParaRPr lang="en-US" altLang="en-US" sz="800" dirty="0">
              <a:latin typeface="Courier New" panose="02070309020205020404" pitchFamily="49" charset="0"/>
              <a:cs typeface="Courier New" panose="02070309020205020404" pitchFamily="49" charset="0"/>
            </a:endParaRPr>
          </a:p>
          <a:p>
            <a:pPr marL="0"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def</a:t>
            </a:r>
            <a:r>
              <a:rPr lang="en-US" altLang="en-US" sz="1400" dirty="0">
                <a:latin typeface="Courier New" panose="02070309020205020404" pitchFamily="49" charset="0"/>
                <a:cs typeface="Courier New" panose="02070309020205020404" pitchFamily="49" charset="0"/>
              </a:rPr>
              <a:t> __</a:t>
            </a:r>
            <a:r>
              <a:rPr lang="en-US" altLang="en-US" sz="1400" dirty="0" err="1">
                <a:latin typeface="Courier New" panose="02070309020205020404" pitchFamily="49" charset="0"/>
                <a:cs typeface="Courier New" panose="02070309020205020404" pitchFamily="49" charset="0"/>
              </a:rPr>
              <a:t>init</a:t>
            </a:r>
            <a:r>
              <a:rPr lang="en-US" altLang="en-US" sz="1400" dirty="0">
                <a:latin typeface="Courier New" panose="02070309020205020404" pitchFamily="49" charset="0"/>
                <a:cs typeface="Courier New" panose="02070309020205020404" pitchFamily="49" charset="0"/>
              </a:rPr>
              <a:t>__(self, angle, </a:t>
            </a:r>
            <a:r>
              <a:rPr lang="en-US" altLang="en-US" sz="1400" dirty="0" err="1">
                <a:latin typeface="Courier New" panose="02070309020205020404" pitchFamily="49" charset="0"/>
                <a:cs typeface="Courier New" panose="02070309020205020404" pitchFamily="49" charset="0"/>
              </a:rPr>
              <a:t>vel</a:t>
            </a:r>
            <a:r>
              <a:rPr lang="en-US" altLang="en-US" sz="1400" dirty="0">
                <a:latin typeface="Courier New" panose="02070309020205020404" pitchFamily="49" charset="0"/>
                <a:cs typeface="Courier New" panose="02070309020205020404" pitchFamily="49" charset="0"/>
              </a:rPr>
              <a:t>, height):</a:t>
            </a:r>
          </a:p>
          <a:p>
            <a:pPr marL="0" indent="0" eaLnBrk="1" hangingPunct="1">
              <a:buNone/>
            </a:pPr>
            <a:r>
              <a:rPr lang="en-US" altLang="en-US" sz="1400" dirty="0">
                <a:latin typeface="Courier New" panose="02070309020205020404" pitchFamily="49" charset="0"/>
                <a:cs typeface="Courier New" panose="02070309020205020404" pitchFamily="49" charset="0"/>
              </a:rPr>
              <a:t>      """ Build and display the input window """</a:t>
            </a:r>
          </a:p>
          <a:p>
            <a:pPr marL="0" indent="0" eaLnBrk="1" hangingPunct="1">
              <a:buNone/>
            </a:pPr>
            <a:endParaRPr lang="en-US" altLang="en-US" sz="800" dirty="0">
              <a:latin typeface="Courier New" panose="02070309020205020404" pitchFamily="49" charset="0"/>
              <a:cs typeface="Courier New" panose="02070309020205020404" pitchFamily="49" charset="0"/>
            </a:endParaRPr>
          </a:p>
          <a:p>
            <a:pPr marL="0"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self.win</a:t>
            </a:r>
            <a:r>
              <a:rPr lang="en-US" altLang="en-US" sz="1400" dirty="0">
                <a:latin typeface="Courier New" panose="02070309020205020404" pitchFamily="49" charset="0"/>
                <a:cs typeface="Courier New" panose="02070309020205020404" pitchFamily="49" charset="0"/>
              </a:rPr>
              <a:t> = win = </a:t>
            </a:r>
            <a:r>
              <a:rPr lang="en-US" altLang="en-US" sz="1400" dirty="0" err="1">
                <a:latin typeface="Courier New" panose="02070309020205020404" pitchFamily="49" charset="0"/>
                <a:cs typeface="Courier New" panose="02070309020205020404" pitchFamily="49" charset="0"/>
              </a:rPr>
              <a:t>GraphWin</a:t>
            </a:r>
            <a:r>
              <a:rPr lang="en-US" altLang="en-US" sz="1400" dirty="0">
                <a:latin typeface="Courier New" panose="02070309020205020404" pitchFamily="49" charset="0"/>
                <a:cs typeface="Courier New" panose="02070309020205020404" pitchFamily="49" charset="0"/>
              </a:rPr>
              <a:t>("Initial Values", 200, 300)</a:t>
            </a:r>
          </a:p>
          <a:p>
            <a:pPr marL="0"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win.setCoords</a:t>
            </a:r>
            <a:r>
              <a:rPr lang="en-US" altLang="en-US" sz="1400" dirty="0">
                <a:latin typeface="Courier New" panose="02070309020205020404" pitchFamily="49" charset="0"/>
                <a:cs typeface="Courier New" panose="02070309020205020404" pitchFamily="49" charset="0"/>
              </a:rPr>
              <a:t>(0, 4.5, 4, .5)</a:t>
            </a:r>
          </a:p>
          <a:p>
            <a:pPr marL="0" indent="0" eaLnBrk="1" hangingPunct="1">
              <a:buNone/>
            </a:pPr>
            <a:endParaRPr lang="en-US" altLang="en-US" sz="800" dirty="0">
              <a:latin typeface="Courier New" panose="02070309020205020404" pitchFamily="49" charset="0"/>
              <a:cs typeface="Courier New" panose="02070309020205020404" pitchFamily="49" charset="0"/>
            </a:endParaRPr>
          </a:p>
          <a:p>
            <a:pPr marL="0" indent="0" eaLnBrk="1" hangingPunct="1">
              <a:buNone/>
            </a:pPr>
            <a:r>
              <a:rPr lang="en-US" altLang="en-US" sz="1400" dirty="0">
                <a:latin typeface="Courier New" panose="02070309020205020404" pitchFamily="49" charset="0"/>
                <a:cs typeface="Courier New" panose="02070309020205020404" pitchFamily="49" charset="0"/>
              </a:rPr>
              <a:t>      Text(Point(1,1), "Angle").draw(win)</a:t>
            </a:r>
          </a:p>
          <a:p>
            <a:pPr marL="0"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self.angle</a:t>
            </a:r>
            <a:r>
              <a:rPr lang="en-US" altLang="en-US" sz="1400" dirty="0">
                <a:latin typeface="Courier New" panose="02070309020205020404" pitchFamily="49" charset="0"/>
                <a:cs typeface="Courier New" panose="02070309020205020404" pitchFamily="49" charset="0"/>
              </a:rPr>
              <a:t> = Entry(Point(3,1), 5).draw(win)</a:t>
            </a:r>
          </a:p>
          <a:p>
            <a:pPr marL="0"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self.angle.setText</a:t>
            </a: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str</a:t>
            </a:r>
            <a:r>
              <a:rPr lang="en-US" altLang="en-US" sz="1400" dirty="0">
                <a:latin typeface="Courier New" panose="02070309020205020404" pitchFamily="49" charset="0"/>
                <a:cs typeface="Courier New" panose="02070309020205020404" pitchFamily="49" charset="0"/>
              </a:rPr>
              <a:t>(angle</a:t>
            </a:r>
            <a:r>
              <a:rPr lang="en-US" altLang="en-US" sz="1400" dirty="0" smtClean="0">
                <a:latin typeface="Courier New" panose="02070309020205020404" pitchFamily="49" charset="0"/>
                <a:cs typeface="Courier New" panose="02070309020205020404" pitchFamily="49" charset="0"/>
              </a:rPr>
              <a:t>))</a:t>
            </a:r>
            <a:endParaRPr lang="en-US" alt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7831354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122</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smtClean="0"/>
              <a:t>Creating an Input Dialog</a:t>
            </a:r>
          </a:p>
        </p:txBody>
      </p:sp>
      <p:sp>
        <p:nvSpPr>
          <p:cNvPr id="111621" name="Rectangle 3"/>
          <p:cNvSpPr>
            <a:spLocks noGrp="1" noChangeArrowheads="1"/>
          </p:cNvSpPr>
          <p:nvPr>
            <p:ph type="body" idx="1"/>
          </p:nvPr>
        </p:nvSpPr>
        <p:spPr>
          <a:xfrm>
            <a:off x="914400" y="2017713"/>
            <a:ext cx="7543800" cy="3925887"/>
          </a:xfrm>
        </p:spPr>
        <p:txBody>
          <a:bodyPr/>
          <a:lstStyle/>
          <a:p>
            <a:pPr marL="0"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smtClean="0">
                <a:latin typeface="Courier New" panose="02070309020205020404" pitchFamily="49" charset="0"/>
                <a:cs typeface="Courier New" panose="02070309020205020404" pitchFamily="49" charset="0"/>
              </a:rPr>
              <a:t>     Text(Point(1,2</a:t>
            </a:r>
            <a:r>
              <a:rPr lang="en-US" altLang="en-US" sz="1400" dirty="0">
                <a:latin typeface="Courier New" panose="02070309020205020404" pitchFamily="49" charset="0"/>
                <a:cs typeface="Courier New" panose="02070309020205020404" pitchFamily="49" charset="0"/>
              </a:rPr>
              <a:t>), "Velocity").draw(win)</a:t>
            </a:r>
          </a:p>
          <a:p>
            <a:pPr marL="0"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self.vel</a:t>
            </a:r>
            <a:r>
              <a:rPr lang="en-US" altLang="en-US" sz="1400" dirty="0">
                <a:latin typeface="Courier New" panose="02070309020205020404" pitchFamily="49" charset="0"/>
                <a:cs typeface="Courier New" panose="02070309020205020404" pitchFamily="49" charset="0"/>
              </a:rPr>
              <a:t> = Entry(Point(3,2), 5).draw(win)</a:t>
            </a:r>
          </a:p>
          <a:p>
            <a:pPr marL="0"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self.vel.setText</a:t>
            </a: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str</a:t>
            </a: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vel</a:t>
            </a:r>
            <a:r>
              <a:rPr lang="en-US" altLang="en-US" sz="1400" dirty="0">
                <a:latin typeface="Courier New" panose="02070309020205020404" pitchFamily="49" charset="0"/>
                <a:cs typeface="Courier New" panose="02070309020205020404" pitchFamily="49" charset="0"/>
              </a:rPr>
              <a:t>))</a:t>
            </a:r>
          </a:p>
          <a:p>
            <a:pPr marL="0" indent="0" eaLnBrk="1" hangingPunct="1">
              <a:buNone/>
            </a:pPr>
            <a:endParaRPr lang="en-US" altLang="en-US" sz="1400" dirty="0">
              <a:latin typeface="Courier New" panose="02070309020205020404" pitchFamily="49" charset="0"/>
              <a:cs typeface="Courier New" panose="02070309020205020404" pitchFamily="49" charset="0"/>
            </a:endParaRPr>
          </a:p>
          <a:p>
            <a:pPr marL="0" indent="0" eaLnBrk="1" hangingPunct="1">
              <a:buNone/>
            </a:pPr>
            <a:r>
              <a:rPr lang="en-US" altLang="en-US" sz="1400" dirty="0">
                <a:latin typeface="Courier New" panose="02070309020205020404" pitchFamily="49" charset="0"/>
                <a:cs typeface="Courier New" panose="02070309020205020404" pitchFamily="49" charset="0"/>
              </a:rPr>
              <a:t>      Text(Point(1,3), "Height").draw(win)</a:t>
            </a:r>
          </a:p>
          <a:p>
            <a:pPr marL="0"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self.height</a:t>
            </a:r>
            <a:r>
              <a:rPr lang="en-US" altLang="en-US" sz="1400" dirty="0">
                <a:latin typeface="Courier New" panose="02070309020205020404" pitchFamily="49" charset="0"/>
                <a:cs typeface="Courier New" panose="02070309020205020404" pitchFamily="49" charset="0"/>
              </a:rPr>
              <a:t> = Entry(Point(3,3), 5).draw(win)</a:t>
            </a:r>
          </a:p>
          <a:p>
            <a:pPr marL="0"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self.height.setText</a:t>
            </a: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str</a:t>
            </a:r>
            <a:r>
              <a:rPr lang="en-US" altLang="en-US" sz="1400" dirty="0">
                <a:latin typeface="Courier New" panose="02070309020205020404" pitchFamily="49" charset="0"/>
                <a:cs typeface="Courier New" panose="02070309020205020404" pitchFamily="49" charset="0"/>
              </a:rPr>
              <a:t>(height))</a:t>
            </a:r>
          </a:p>
          <a:p>
            <a:pPr marL="0" indent="0" eaLnBrk="1" hangingPunct="1">
              <a:buNone/>
            </a:pPr>
            <a:endParaRPr lang="en-US" altLang="en-US" sz="1400" dirty="0">
              <a:latin typeface="Courier New" panose="02070309020205020404" pitchFamily="49" charset="0"/>
              <a:cs typeface="Courier New" panose="02070309020205020404" pitchFamily="49" charset="0"/>
            </a:endParaRPr>
          </a:p>
          <a:p>
            <a:pPr marL="0"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self.fire</a:t>
            </a:r>
            <a:r>
              <a:rPr lang="en-US" altLang="en-US" sz="1400" dirty="0">
                <a:latin typeface="Courier New" panose="02070309020205020404" pitchFamily="49" charset="0"/>
                <a:cs typeface="Courier New" panose="02070309020205020404" pitchFamily="49" charset="0"/>
              </a:rPr>
              <a:t> = Button(win, Point(1,4), 1.25, .5, "Fire!")</a:t>
            </a:r>
          </a:p>
          <a:p>
            <a:pPr marL="0"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self.fire.activate</a:t>
            </a:r>
            <a:r>
              <a:rPr lang="en-US" altLang="en-US" sz="1400" dirty="0">
                <a:latin typeface="Courier New" panose="02070309020205020404" pitchFamily="49" charset="0"/>
                <a:cs typeface="Courier New" panose="02070309020205020404" pitchFamily="49" charset="0"/>
              </a:rPr>
              <a:t>()</a:t>
            </a:r>
          </a:p>
          <a:p>
            <a:pPr marL="0" indent="0" eaLnBrk="1" hangingPunct="1">
              <a:buNone/>
            </a:pPr>
            <a:endParaRPr lang="en-US" altLang="en-US" sz="1400" dirty="0">
              <a:latin typeface="Courier New" panose="02070309020205020404" pitchFamily="49" charset="0"/>
              <a:cs typeface="Courier New" panose="02070309020205020404" pitchFamily="49" charset="0"/>
            </a:endParaRPr>
          </a:p>
          <a:p>
            <a:pPr marL="0"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self.quit</a:t>
            </a:r>
            <a:r>
              <a:rPr lang="en-US" altLang="en-US" sz="1400" dirty="0">
                <a:latin typeface="Courier New" panose="02070309020205020404" pitchFamily="49" charset="0"/>
                <a:cs typeface="Courier New" panose="02070309020205020404" pitchFamily="49" charset="0"/>
              </a:rPr>
              <a:t> = Button(win, Point(3,4), 1.25, .5, "Quit")</a:t>
            </a:r>
          </a:p>
          <a:p>
            <a:pPr marL="0"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self.quit.activate</a:t>
            </a:r>
            <a:r>
              <a:rPr lang="en-US" altLang="en-US" sz="1400" dirty="0">
                <a:latin typeface="Courier New" panose="02070309020205020404" pitchFamily="49" charset="0"/>
                <a:cs typeface="Courier New" panose="02070309020205020404" pitchFamily="49" charset="0"/>
              </a:rPr>
              <a:t>()</a:t>
            </a:r>
            <a:endParaRPr lang="en-US" altLang="en-US" sz="1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64762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123</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smtClean="0"/>
              <a:t>Creating an Input Dialog</a:t>
            </a:r>
          </a:p>
        </p:txBody>
      </p:sp>
      <p:sp>
        <p:nvSpPr>
          <p:cNvPr id="111621" name="Rectangle 3"/>
          <p:cNvSpPr>
            <a:spLocks noGrp="1" noChangeArrowheads="1"/>
          </p:cNvSpPr>
          <p:nvPr>
            <p:ph type="body" idx="1"/>
          </p:nvPr>
        </p:nvSpPr>
        <p:spPr>
          <a:xfrm>
            <a:off x="914400" y="2017713"/>
            <a:ext cx="7543800" cy="3925887"/>
          </a:xfrm>
        </p:spPr>
        <p:txBody>
          <a:bodyPr/>
          <a:lstStyle/>
          <a:p>
            <a:pPr eaLnBrk="1" hangingPunct="1"/>
            <a:r>
              <a:rPr lang="en-US" altLang="en-US" sz="2800" dirty="0" smtClean="0">
                <a:cs typeface="Courier New" panose="02070309020205020404" pitchFamily="49" charset="0"/>
              </a:rPr>
              <a:t>The constructor accepts parameters that provide default values for the three inputs. That allows the program to seed the dialog with useful inputs as a prompt to the user.</a:t>
            </a:r>
          </a:p>
          <a:p>
            <a:pPr eaLnBrk="1" hangingPunct="1"/>
            <a:r>
              <a:rPr lang="en-US" altLang="en-US" sz="2800" dirty="0" smtClean="0">
                <a:cs typeface="Courier New" panose="02070309020205020404" pitchFamily="49" charset="0"/>
              </a:rPr>
              <a:t>When it’s time for the user to interact with the dialog, we need to make it go modal with its own event loop that waits for mouse clicks and does not exit until one of the buttons has been pressed.</a:t>
            </a:r>
          </a:p>
        </p:txBody>
      </p:sp>
    </p:spTree>
    <p:extLst>
      <p:ext uri="{BB962C8B-B14F-4D97-AF65-F5344CB8AC3E}">
        <p14:creationId xmlns:p14="http://schemas.microsoft.com/office/powerpoint/2010/main" val="292740050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124</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smtClean="0"/>
              <a:t>Creating an Input Dialog</a:t>
            </a:r>
          </a:p>
        </p:txBody>
      </p:sp>
      <p:sp>
        <p:nvSpPr>
          <p:cNvPr id="111621" name="Rectangle 3"/>
          <p:cNvSpPr>
            <a:spLocks noGrp="1" noChangeArrowheads="1"/>
          </p:cNvSpPr>
          <p:nvPr>
            <p:ph type="body" idx="1"/>
          </p:nvPr>
        </p:nvSpPr>
        <p:spPr>
          <a:xfrm>
            <a:off x="914400" y="2017713"/>
            <a:ext cx="7543800" cy="3925887"/>
          </a:xfrm>
        </p:spPr>
        <p:txBody>
          <a:bodyPr/>
          <a:lstStyle/>
          <a:p>
            <a:pPr marL="0"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smtClean="0">
                <a:latin typeface="Courier New" panose="02070309020205020404" pitchFamily="49" charset="0"/>
                <a:cs typeface="Courier New" panose="02070309020205020404" pitchFamily="49" charset="0"/>
              </a:rPr>
              <a:t> </a:t>
            </a:r>
            <a:r>
              <a:rPr lang="en-US" altLang="en-US" sz="1400" dirty="0" err="1" smtClean="0">
                <a:latin typeface="Courier New" panose="02070309020205020404" pitchFamily="49" charset="0"/>
                <a:cs typeface="Courier New" panose="02070309020205020404" pitchFamily="49" charset="0"/>
              </a:rPr>
              <a:t>def</a:t>
            </a:r>
            <a:r>
              <a:rPr lang="en-US" altLang="en-US" sz="1400" dirty="0" smtClean="0">
                <a:latin typeface="Courier New" panose="02070309020205020404" pitchFamily="49" charset="0"/>
                <a:cs typeface="Courier New" panose="02070309020205020404" pitchFamily="49" charset="0"/>
              </a:rPr>
              <a:t> </a:t>
            </a:r>
            <a:r>
              <a:rPr lang="en-US" altLang="en-US" sz="1400" dirty="0">
                <a:latin typeface="Courier New" panose="02070309020205020404" pitchFamily="49" charset="0"/>
                <a:cs typeface="Courier New" panose="02070309020205020404" pitchFamily="49" charset="0"/>
              </a:rPr>
              <a:t>interact(self):</a:t>
            </a:r>
          </a:p>
          <a:p>
            <a:pPr marL="0" indent="0" eaLnBrk="1" hangingPunct="1">
              <a:buNone/>
            </a:pPr>
            <a:r>
              <a:rPr lang="en-US" altLang="en-US" sz="1400" dirty="0">
                <a:latin typeface="Courier New" panose="02070309020205020404" pitchFamily="49" charset="0"/>
                <a:cs typeface="Courier New" panose="02070309020205020404" pitchFamily="49" charset="0"/>
              </a:rPr>
              <a:t>      """ wait for user to click Quit or Fire button</a:t>
            </a:r>
          </a:p>
          <a:p>
            <a:pPr marL="0" indent="0" eaLnBrk="1" hangingPunct="1">
              <a:buNone/>
            </a:pPr>
            <a:r>
              <a:rPr lang="en-US" altLang="en-US" sz="1400" dirty="0">
                <a:latin typeface="Courier New" panose="02070309020205020404" pitchFamily="49" charset="0"/>
                <a:cs typeface="Courier New" panose="02070309020205020404" pitchFamily="49" charset="0"/>
              </a:rPr>
              <a:t>      Returns a string indicating which button was clicked</a:t>
            </a:r>
          </a:p>
          <a:p>
            <a:pPr marL="0" indent="0" eaLnBrk="1" hangingPunct="1">
              <a:buNone/>
            </a:pPr>
            <a:r>
              <a:rPr lang="en-US" altLang="en-US" sz="1400" dirty="0">
                <a:latin typeface="Courier New" panose="02070309020205020404" pitchFamily="49" charset="0"/>
                <a:cs typeface="Courier New" panose="02070309020205020404" pitchFamily="49" charset="0"/>
              </a:rPr>
              <a:t>      """</a:t>
            </a:r>
          </a:p>
          <a:p>
            <a:pPr marL="0" indent="0" eaLnBrk="1" hangingPunct="1">
              <a:buNone/>
            </a:pPr>
            <a:endParaRPr lang="en-US" altLang="en-US" sz="1400" dirty="0">
              <a:latin typeface="Courier New" panose="02070309020205020404" pitchFamily="49" charset="0"/>
              <a:cs typeface="Courier New" panose="02070309020205020404" pitchFamily="49" charset="0"/>
            </a:endParaRPr>
          </a:p>
          <a:p>
            <a:pPr marL="0" indent="0" eaLnBrk="1" hangingPunct="1">
              <a:buNone/>
            </a:pPr>
            <a:r>
              <a:rPr lang="en-US" altLang="en-US" sz="1400" dirty="0">
                <a:latin typeface="Courier New" panose="02070309020205020404" pitchFamily="49" charset="0"/>
                <a:cs typeface="Courier New" panose="02070309020205020404" pitchFamily="49" charset="0"/>
              </a:rPr>
              <a:t>      while True:</a:t>
            </a:r>
          </a:p>
          <a:p>
            <a:pPr marL="0"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pt</a:t>
            </a:r>
            <a:r>
              <a:rPr lang="en-US" altLang="en-US" sz="1400" dirty="0">
                <a:latin typeface="Courier New" panose="02070309020205020404" pitchFamily="49" charset="0"/>
                <a:cs typeface="Courier New" panose="02070309020205020404" pitchFamily="49" charset="0"/>
              </a:rPr>
              <a:t> = </a:t>
            </a:r>
            <a:r>
              <a:rPr lang="en-US" altLang="en-US" sz="1400" dirty="0" err="1">
                <a:latin typeface="Courier New" panose="02070309020205020404" pitchFamily="49" charset="0"/>
                <a:cs typeface="Courier New" panose="02070309020205020404" pitchFamily="49" charset="0"/>
              </a:rPr>
              <a:t>self.win.getMouse</a:t>
            </a:r>
            <a:r>
              <a:rPr lang="en-US" altLang="en-US" sz="1400" dirty="0">
                <a:latin typeface="Courier New" panose="02070309020205020404" pitchFamily="49" charset="0"/>
                <a:cs typeface="Courier New" panose="02070309020205020404" pitchFamily="49" charset="0"/>
              </a:rPr>
              <a:t>()</a:t>
            </a:r>
          </a:p>
          <a:p>
            <a:pPr marL="0" indent="0" eaLnBrk="1" hangingPunct="1">
              <a:buNone/>
            </a:pPr>
            <a:r>
              <a:rPr lang="en-US" altLang="en-US" sz="1400" dirty="0">
                <a:latin typeface="Courier New" panose="02070309020205020404" pitchFamily="49" charset="0"/>
                <a:cs typeface="Courier New" panose="02070309020205020404" pitchFamily="49" charset="0"/>
              </a:rPr>
              <a:t>         if </a:t>
            </a:r>
            <a:r>
              <a:rPr lang="en-US" altLang="en-US" sz="1400" dirty="0" err="1">
                <a:latin typeface="Courier New" panose="02070309020205020404" pitchFamily="49" charset="0"/>
                <a:cs typeface="Courier New" panose="02070309020205020404" pitchFamily="49" charset="0"/>
              </a:rPr>
              <a:t>self.quit.clicked</a:t>
            </a: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pt</a:t>
            </a:r>
            <a:r>
              <a:rPr lang="en-US" altLang="en-US" sz="1400" dirty="0">
                <a:latin typeface="Courier New" panose="02070309020205020404" pitchFamily="49" charset="0"/>
                <a:cs typeface="Courier New" panose="02070309020205020404" pitchFamily="49" charset="0"/>
              </a:rPr>
              <a:t>):</a:t>
            </a:r>
          </a:p>
          <a:p>
            <a:pPr marL="0" indent="0" eaLnBrk="1" hangingPunct="1">
              <a:buNone/>
            </a:pPr>
            <a:r>
              <a:rPr lang="en-US" altLang="en-US" sz="1400" dirty="0">
                <a:latin typeface="Courier New" panose="02070309020205020404" pitchFamily="49" charset="0"/>
                <a:cs typeface="Courier New" panose="02070309020205020404" pitchFamily="49" charset="0"/>
              </a:rPr>
              <a:t>            return "Quit"</a:t>
            </a:r>
          </a:p>
          <a:p>
            <a:pPr marL="0" indent="0" eaLnBrk="1" hangingPunct="1">
              <a:buNone/>
            </a:pPr>
            <a:r>
              <a:rPr lang="en-US" altLang="en-US" sz="1400" dirty="0">
                <a:latin typeface="Courier New" panose="02070309020205020404" pitchFamily="49" charset="0"/>
                <a:cs typeface="Courier New" panose="02070309020205020404" pitchFamily="49" charset="0"/>
              </a:rPr>
              <a:t>         if </a:t>
            </a:r>
            <a:r>
              <a:rPr lang="en-US" altLang="en-US" sz="1400" dirty="0" err="1">
                <a:latin typeface="Courier New" panose="02070309020205020404" pitchFamily="49" charset="0"/>
                <a:cs typeface="Courier New" panose="02070309020205020404" pitchFamily="49" charset="0"/>
              </a:rPr>
              <a:t>self.fire.clicked</a:t>
            </a: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pt</a:t>
            </a:r>
            <a:r>
              <a:rPr lang="en-US" altLang="en-US" sz="1400" dirty="0">
                <a:latin typeface="Courier New" panose="02070309020205020404" pitchFamily="49" charset="0"/>
                <a:cs typeface="Courier New" panose="02070309020205020404" pitchFamily="49" charset="0"/>
              </a:rPr>
              <a:t>):</a:t>
            </a:r>
          </a:p>
          <a:p>
            <a:pPr marL="0"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smtClean="0">
                <a:latin typeface="Courier New" panose="02070309020205020404" pitchFamily="49" charset="0"/>
                <a:cs typeface="Courier New" panose="02070309020205020404" pitchFamily="49" charset="0"/>
              </a:rPr>
              <a:t>          </a:t>
            </a:r>
            <a:r>
              <a:rPr lang="en-US" altLang="en-US" sz="1400" dirty="0">
                <a:latin typeface="Courier New" panose="02070309020205020404" pitchFamily="49" charset="0"/>
                <a:cs typeface="Courier New" panose="02070309020205020404" pitchFamily="49" charset="0"/>
              </a:rPr>
              <a:t>return "Fire</a:t>
            </a:r>
            <a:r>
              <a:rPr lang="en-US" altLang="en-US" sz="1400" dirty="0" smtClean="0">
                <a:latin typeface="Courier New" panose="02070309020205020404" pitchFamily="49" charset="0"/>
                <a:cs typeface="Courier New" panose="02070309020205020404" pitchFamily="49" charset="0"/>
              </a:rPr>
              <a:t>!"</a:t>
            </a:r>
          </a:p>
          <a:p>
            <a:pPr eaLnBrk="1" hangingPunct="1"/>
            <a:r>
              <a:rPr lang="en-US" altLang="en-US" sz="2800" dirty="0" smtClean="0">
                <a:cs typeface="Courier New" panose="02070309020205020404" pitchFamily="49" charset="0"/>
              </a:rPr>
              <a:t>The return value from the method is used to indicate which button was clicked to end the interaction.</a:t>
            </a:r>
          </a:p>
        </p:txBody>
      </p:sp>
    </p:spTree>
    <p:extLst>
      <p:ext uri="{BB962C8B-B14F-4D97-AF65-F5344CB8AC3E}">
        <p14:creationId xmlns:p14="http://schemas.microsoft.com/office/powerpoint/2010/main" val="348926472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125</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smtClean="0"/>
              <a:t>Creating an Input Dialog</a:t>
            </a:r>
          </a:p>
        </p:txBody>
      </p:sp>
      <p:sp>
        <p:nvSpPr>
          <p:cNvPr id="111621" name="Rectangle 3"/>
          <p:cNvSpPr>
            <a:spLocks noGrp="1" noChangeArrowheads="1"/>
          </p:cNvSpPr>
          <p:nvPr>
            <p:ph type="body" idx="1"/>
          </p:nvPr>
        </p:nvSpPr>
        <p:spPr>
          <a:xfrm>
            <a:off x="914400" y="2017713"/>
            <a:ext cx="7543800" cy="3925887"/>
          </a:xfrm>
        </p:spPr>
        <p:txBody>
          <a:bodyPr/>
          <a:lstStyle/>
          <a:p>
            <a:pPr marL="0" indent="0" eaLnBrk="1" hangingPunct="1">
              <a:buNone/>
            </a:pPr>
            <a:r>
              <a:rPr lang="en-US" altLang="en-US" sz="1400" dirty="0" smtClean="0">
                <a:latin typeface="Courier New" panose="02070309020205020404" pitchFamily="49" charset="0"/>
                <a:cs typeface="Courier New" panose="02070309020205020404" pitchFamily="49" charset="0"/>
              </a:rPr>
              <a:t>   </a:t>
            </a:r>
            <a:r>
              <a:rPr lang="en-US" altLang="en-US" sz="1400" dirty="0" err="1" smtClean="0">
                <a:latin typeface="Courier New" panose="02070309020205020404" pitchFamily="49" charset="0"/>
                <a:cs typeface="Courier New" panose="02070309020205020404" pitchFamily="49" charset="0"/>
              </a:rPr>
              <a:t>def</a:t>
            </a:r>
            <a:r>
              <a:rPr lang="en-US" altLang="en-US" sz="1400" dirty="0" smtClean="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getValues</a:t>
            </a:r>
            <a:r>
              <a:rPr lang="en-US" altLang="en-US" sz="1400" dirty="0">
                <a:latin typeface="Courier New" panose="02070309020205020404" pitchFamily="49" charset="0"/>
                <a:cs typeface="Courier New" panose="02070309020205020404" pitchFamily="49" charset="0"/>
              </a:rPr>
              <a:t>(self):</a:t>
            </a:r>
          </a:p>
          <a:p>
            <a:pPr marL="0" indent="0" eaLnBrk="1" hangingPunct="1">
              <a:buNone/>
            </a:pPr>
            <a:r>
              <a:rPr lang="en-US" altLang="en-US" sz="1400" dirty="0">
                <a:latin typeface="Courier New" panose="02070309020205020404" pitchFamily="49" charset="0"/>
                <a:cs typeface="Courier New" panose="02070309020205020404" pitchFamily="49" charset="0"/>
              </a:rPr>
              <a:t>      """ return input values """</a:t>
            </a:r>
          </a:p>
          <a:p>
            <a:pPr marL="0" indent="0" eaLnBrk="1" hangingPunct="1">
              <a:buNone/>
            </a:pPr>
            <a:endParaRPr lang="en-US" altLang="en-US" sz="1400" dirty="0">
              <a:latin typeface="Courier New" panose="02070309020205020404" pitchFamily="49" charset="0"/>
              <a:cs typeface="Courier New" panose="02070309020205020404" pitchFamily="49" charset="0"/>
            </a:endParaRPr>
          </a:p>
          <a:p>
            <a:pPr marL="0" indent="0" eaLnBrk="1" hangingPunct="1">
              <a:buNone/>
            </a:pPr>
            <a:r>
              <a:rPr lang="en-US" altLang="en-US" sz="1400" dirty="0">
                <a:latin typeface="Courier New" panose="02070309020205020404" pitchFamily="49" charset="0"/>
                <a:cs typeface="Courier New" panose="02070309020205020404" pitchFamily="49" charset="0"/>
              </a:rPr>
              <a:t>      a = float(</a:t>
            </a:r>
            <a:r>
              <a:rPr lang="en-US" altLang="en-US" sz="1400" dirty="0" err="1">
                <a:latin typeface="Courier New" panose="02070309020205020404" pitchFamily="49" charset="0"/>
                <a:cs typeface="Courier New" panose="02070309020205020404" pitchFamily="49" charset="0"/>
              </a:rPr>
              <a:t>self.angle.getText</a:t>
            </a:r>
            <a:r>
              <a:rPr lang="en-US" altLang="en-US" sz="1400" dirty="0">
                <a:latin typeface="Courier New" panose="02070309020205020404" pitchFamily="49" charset="0"/>
                <a:cs typeface="Courier New" panose="02070309020205020404" pitchFamily="49" charset="0"/>
              </a:rPr>
              <a:t>())</a:t>
            </a:r>
          </a:p>
          <a:p>
            <a:pPr marL="0" indent="0" eaLnBrk="1" hangingPunct="1">
              <a:buNone/>
            </a:pPr>
            <a:r>
              <a:rPr lang="en-US" altLang="en-US" sz="1400" dirty="0">
                <a:latin typeface="Courier New" panose="02070309020205020404" pitchFamily="49" charset="0"/>
                <a:cs typeface="Courier New" panose="02070309020205020404" pitchFamily="49" charset="0"/>
              </a:rPr>
              <a:t>      v = float(</a:t>
            </a:r>
            <a:r>
              <a:rPr lang="en-US" altLang="en-US" sz="1400" dirty="0" err="1">
                <a:latin typeface="Courier New" panose="02070309020205020404" pitchFamily="49" charset="0"/>
                <a:cs typeface="Courier New" panose="02070309020205020404" pitchFamily="49" charset="0"/>
              </a:rPr>
              <a:t>self.vel.getText</a:t>
            </a:r>
            <a:r>
              <a:rPr lang="en-US" altLang="en-US" sz="1400" dirty="0">
                <a:latin typeface="Courier New" panose="02070309020205020404" pitchFamily="49" charset="0"/>
                <a:cs typeface="Courier New" panose="02070309020205020404" pitchFamily="49" charset="0"/>
              </a:rPr>
              <a:t>())</a:t>
            </a:r>
          </a:p>
          <a:p>
            <a:pPr marL="0" indent="0" eaLnBrk="1" hangingPunct="1">
              <a:buNone/>
            </a:pPr>
            <a:r>
              <a:rPr lang="en-US" altLang="en-US" sz="1400" dirty="0">
                <a:latin typeface="Courier New" panose="02070309020205020404" pitchFamily="49" charset="0"/>
                <a:cs typeface="Courier New" panose="02070309020205020404" pitchFamily="49" charset="0"/>
              </a:rPr>
              <a:t>      h = float(</a:t>
            </a:r>
            <a:r>
              <a:rPr lang="en-US" altLang="en-US" sz="1400" dirty="0" err="1">
                <a:latin typeface="Courier New" panose="02070309020205020404" pitchFamily="49" charset="0"/>
                <a:cs typeface="Courier New" panose="02070309020205020404" pitchFamily="49" charset="0"/>
              </a:rPr>
              <a:t>self.height.getText</a:t>
            </a:r>
            <a:r>
              <a:rPr lang="en-US" altLang="en-US" sz="1400" dirty="0">
                <a:latin typeface="Courier New" panose="02070309020205020404" pitchFamily="49" charset="0"/>
                <a:cs typeface="Courier New" panose="02070309020205020404" pitchFamily="49" charset="0"/>
              </a:rPr>
              <a:t>())</a:t>
            </a:r>
          </a:p>
          <a:p>
            <a:pPr marL="0" indent="0" eaLnBrk="1" hangingPunct="1">
              <a:buNone/>
            </a:pPr>
            <a:r>
              <a:rPr lang="en-US" altLang="en-US" sz="1400" dirty="0">
                <a:latin typeface="Courier New" panose="02070309020205020404" pitchFamily="49" charset="0"/>
                <a:cs typeface="Courier New" panose="02070309020205020404" pitchFamily="49" charset="0"/>
              </a:rPr>
              <a:t>      return a, v, h</a:t>
            </a:r>
          </a:p>
          <a:p>
            <a:pPr eaLnBrk="1" hangingPunct="1"/>
            <a:r>
              <a:rPr lang="en-US" altLang="en-US" sz="2800" dirty="0" smtClean="0">
                <a:cs typeface="Courier New" panose="02070309020205020404" pitchFamily="49" charset="0"/>
              </a:rPr>
              <a:t>Things to note:</a:t>
            </a:r>
          </a:p>
          <a:p>
            <a:pPr lvl="1" eaLnBrk="1" hangingPunct="1"/>
            <a:r>
              <a:rPr lang="en-US" altLang="en-US" sz="2400" dirty="0" smtClean="0">
                <a:cs typeface="Courier New" panose="02070309020205020404" pitchFamily="49" charset="0"/>
              </a:rPr>
              <a:t>For simplicity, all three inputs are retrieved in a single method call.</a:t>
            </a:r>
          </a:p>
          <a:p>
            <a:pPr lvl="1" eaLnBrk="1" hangingPunct="1"/>
            <a:r>
              <a:rPr lang="en-US" altLang="en-US" sz="2400" dirty="0" smtClean="0">
                <a:cs typeface="Courier New" panose="02070309020205020404" pitchFamily="49" charset="0"/>
              </a:rPr>
              <a:t>The strings from the entries are converted to floating point values.</a:t>
            </a:r>
          </a:p>
        </p:txBody>
      </p:sp>
    </p:spTree>
    <p:extLst>
      <p:ext uri="{BB962C8B-B14F-4D97-AF65-F5344CB8AC3E}">
        <p14:creationId xmlns:p14="http://schemas.microsoft.com/office/powerpoint/2010/main" val="42174834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126</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smtClean="0"/>
              <a:t>Creating an Input Dialog</a:t>
            </a:r>
          </a:p>
        </p:txBody>
      </p:sp>
      <p:sp>
        <p:nvSpPr>
          <p:cNvPr id="111621" name="Rectangle 3"/>
          <p:cNvSpPr>
            <a:spLocks noGrp="1" noChangeArrowheads="1"/>
          </p:cNvSpPr>
          <p:nvPr>
            <p:ph type="body" idx="1"/>
          </p:nvPr>
        </p:nvSpPr>
        <p:spPr>
          <a:xfrm>
            <a:off x="914400" y="2017713"/>
            <a:ext cx="7543800" cy="3925887"/>
          </a:xfrm>
        </p:spPr>
        <p:txBody>
          <a:bodyPr/>
          <a:lstStyle/>
          <a:p>
            <a:pPr marL="0"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smtClean="0">
                <a:latin typeface="Courier New" panose="02070309020205020404" pitchFamily="49" charset="0"/>
                <a:cs typeface="Courier New" panose="02070309020205020404" pitchFamily="49" charset="0"/>
              </a:rPr>
              <a:t> </a:t>
            </a:r>
            <a:r>
              <a:rPr lang="en-US" altLang="en-US" sz="1400" dirty="0" err="1" smtClean="0">
                <a:latin typeface="Courier New" panose="02070309020205020404" pitchFamily="49" charset="0"/>
                <a:cs typeface="Courier New" panose="02070309020205020404" pitchFamily="49" charset="0"/>
              </a:rPr>
              <a:t>def</a:t>
            </a:r>
            <a:r>
              <a:rPr lang="en-US" altLang="en-US" sz="1400" dirty="0" smtClean="0">
                <a:latin typeface="Courier New" panose="02070309020205020404" pitchFamily="49" charset="0"/>
                <a:cs typeface="Courier New" panose="02070309020205020404" pitchFamily="49" charset="0"/>
              </a:rPr>
              <a:t> </a:t>
            </a:r>
            <a:r>
              <a:rPr lang="en-US" altLang="en-US" sz="1400" dirty="0">
                <a:latin typeface="Courier New" panose="02070309020205020404" pitchFamily="49" charset="0"/>
                <a:cs typeface="Courier New" panose="02070309020205020404" pitchFamily="49" charset="0"/>
              </a:rPr>
              <a:t>close(self):</a:t>
            </a:r>
          </a:p>
          <a:p>
            <a:pPr marL="0" indent="0" eaLnBrk="1" hangingPunct="1">
              <a:buNone/>
            </a:pPr>
            <a:r>
              <a:rPr lang="en-US" altLang="en-US" sz="1400" dirty="0">
                <a:latin typeface="Courier New" panose="02070309020205020404" pitchFamily="49" charset="0"/>
                <a:cs typeface="Courier New" panose="02070309020205020404" pitchFamily="49" charset="0"/>
              </a:rPr>
              <a:t>      """ close the input window """</a:t>
            </a:r>
          </a:p>
          <a:p>
            <a:pPr marL="0"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self.win.close</a:t>
            </a:r>
            <a:r>
              <a:rPr lang="en-US" altLang="en-US" sz="1400" dirty="0" smtClean="0">
                <a:latin typeface="Courier New" panose="02070309020205020404" pitchFamily="49" charset="0"/>
                <a:cs typeface="Courier New" panose="02070309020205020404" pitchFamily="49" charset="0"/>
              </a:rPr>
              <a:t>()</a:t>
            </a:r>
          </a:p>
          <a:p>
            <a:pPr eaLnBrk="1" hangingPunct="1"/>
            <a:r>
              <a:rPr lang="en-US" altLang="en-US" sz="2400" dirty="0" smtClean="0">
                <a:cs typeface="Courier New" panose="02070309020205020404" pitchFamily="49" charset="0"/>
              </a:rPr>
              <a:t>This this class, getting values from the user will require just a few lines of code:</a:t>
            </a:r>
          </a:p>
          <a:p>
            <a:pPr marL="0" indent="0" eaLnBrk="1" hangingPunct="1">
              <a:buNone/>
            </a:pPr>
            <a:r>
              <a:rPr lang="en-US" altLang="en-US" sz="1600" dirty="0" smtClean="0">
                <a:latin typeface="Courier New" panose="02070309020205020404" pitchFamily="49" charset="0"/>
                <a:cs typeface="Courier New" panose="02070309020205020404" pitchFamily="49" charset="0"/>
              </a:rPr>
              <a:t>dialog = </a:t>
            </a:r>
            <a:r>
              <a:rPr lang="en-US" altLang="en-US" sz="1600" dirty="0" err="1" smtClean="0">
                <a:latin typeface="Courier New" panose="02070309020205020404" pitchFamily="49" charset="0"/>
                <a:cs typeface="Courier New" panose="02070309020205020404" pitchFamily="49" charset="0"/>
              </a:rPr>
              <a:t>InputDialog</a:t>
            </a:r>
            <a:r>
              <a:rPr lang="en-US" altLang="en-US" sz="1600" dirty="0" smtClean="0">
                <a:latin typeface="Courier New" panose="02070309020205020404" pitchFamily="49" charset="0"/>
                <a:cs typeface="Courier New" panose="02070309020205020404" pitchFamily="49" charset="0"/>
              </a:rPr>
              <a:t>(45, 40, 2)</a:t>
            </a:r>
          </a:p>
          <a:p>
            <a:pPr marL="0" indent="0" eaLnBrk="1" hangingPunct="1">
              <a:buNone/>
            </a:pPr>
            <a:r>
              <a:rPr lang="en-US" altLang="en-US" sz="1600" dirty="0" smtClean="0">
                <a:latin typeface="Courier New" panose="02070309020205020404" pitchFamily="49" charset="0"/>
                <a:cs typeface="Courier New" panose="02070309020205020404" pitchFamily="49" charset="0"/>
              </a:rPr>
              <a:t>choice = </a:t>
            </a:r>
            <a:r>
              <a:rPr lang="en-US" altLang="en-US" sz="1600" dirty="0" err="1" smtClean="0">
                <a:latin typeface="Courier New" panose="02070309020205020404" pitchFamily="49" charset="0"/>
                <a:cs typeface="Courier New" panose="02070309020205020404" pitchFamily="49" charset="0"/>
              </a:rPr>
              <a:t>dialog.interact</a:t>
            </a:r>
            <a:r>
              <a:rPr lang="en-US" altLang="en-US" sz="1600" dirty="0" smtClean="0">
                <a:latin typeface="Courier New" panose="02070309020205020404" pitchFamily="49" charset="0"/>
                <a:cs typeface="Courier New" panose="02070309020205020404" pitchFamily="49" charset="0"/>
              </a:rPr>
              <a:t>()</a:t>
            </a:r>
          </a:p>
          <a:p>
            <a:pPr marL="0" indent="0" eaLnBrk="1" hangingPunct="1">
              <a:buNone/>
            </a:pPr>
            <a:r>
              <a:rPr lang="en-US" altLang="en-US" sz="1600" dirty="0" smtClean="0">
                <a:latin typeface="Courier New" panose="02070309020205020404" pitchFamily="49" charset="0"/>
                <a:cs typeface="Courier New" panose="02070309020205020404" pitchFamily="49" charset="0"/>
              </a:rPr>
              <a:t>if </a:t>
            </a:r>
            <a:r>
              <a:rPr lang="en-US" altLang="en-US" sz="1600" dirty="0">
                <a:latin typeface="Courier New" panose="02070309020205020404" pitchFamily="49" charset="0"/>
                <a:cs typeface="Courier New" panose="02070309020205020404" pitchFamily="49" charset="0"/>
              </a:rPr>
              <a:t>choice == "Fire</a:t>
            </a:r>
            <a:r>
              <a:rPr lang="en-US" altLang="en-US" sz="1600" dirty="0" smtClean="0">
                <a:latin typeface="Courier New" panose="02070309020205020404" pitchFamily="49" charset="0"/>
                <a:cs typeface="Courier New" panose="02070309020205020404" pitchFamily="49" charset="0"/>
              </a:rPr>
              <a:t>!" :</a:t>
            </a:r>
            <a:br>
              <a:rPr lang="en-US" altLang="en-US" sz="1600" dirty="0" smtClean="0">
                <a:latin typeface="Courier New" panose="02070309020205020404" pitchFamily="49" charset="0"/>
                <a:cs typeface="Courier New" panose="02070309020205020404" pitchFamily="49" charset="0"/>
              </a:rPr>
            </a:br>
            <a:r>
              <a:rPr lang="en-US" altLang="en-US" sz="1600" dirty="0" smtClean="0">
                <a:latin typeface="Courier New" panose="02070309020205020404" pitchFamily="49" charset="0"/>
                <a:cs typeface="Courier New" panose="02070309020205020404" pitchFamily="49" charset="0"/>
              </a:rPr>
              <a:t>   angle, </a:t>
            </a:r>
            <a:r>
              <a:rPr lang="en-US" altLang="en-US" sz="1600" dirty="0" err="1" smtClean="0">
                <a:latin typeface="Courier New" panose="02070309020205020404" pitchFamily="49" charset="0"/>
                <a:cs typeface="Courier New" panose="02070309020205020404" pitchFamily="49" charset="0"/>
              </a:rPr>
              <a:t>vel</a:t>
            </a:r>
            <a:r>
              <a:rPr lang="en-US" altLang="en-US" sz="1600" dirty="0" smtClean="0">
                <a:latin typeface="Courier New" panose="02070309020205020404" pitchFamily="49" charset="0"/>
                <a:cs typeface="Courier New" panose="02070309020205020404" pitchFamily="49" charset="0"/>
              </a:rPr>
              <a:t>, height = </a:t>
            </a:r>
            <a:r>
              <a:rPr lang="en-US" altLang="en-US" sz="1600" dirty="0" err="1" smtClean="0">
                <a:latin typeface="Courier New" panose="02070309020205020404" pitchFamily="49" charset="0"/>
                <a:cs typeface="Courier New" panose="02070309020205020404" pitchFamily="49" charset="0"/>
              </a:rPr>
              <a:t>dialog.getValues</a:t>
            </a:r>
            <a:r>
              <a:rPr lang="en-US" altLang="en-US" sz="1600" dirty="0" smtClean="0">
                <a:latin typeface="Courier New" panose="02070309020205020404" pitchFamily="49" charset="0"/>
                <a:cs typeface="Courier New" panose="02070309020205020404" pitchFamily="49" charset="0"/>
              </a:rPr>
              <a:t>()</a:t>
            </a:r>
          </a:p>
          <a:p>
            <a:pPr eaLnBrk="1" hangingPunct="1"/>
            <a:r>
              <a:rPr lang="en-US" altLang="en-US" sz="2400" dirty="0" smtClean="0">
                <a:cs typeface="Courier New" panose="02070309020205020404" pitchFamily="49" charset="0"/>
              </a:rPr>
              <a:t>This has the flexibility of either popping up a new dialog each time  input is required, or to keep a single dialog open and interact with it multiple times.</a:t>
            </a:r>
          </a:p>
        </p:txBody>
      </p:sp>
    </p:spTree>
    <p:extLst>
      <p:ext uri="{BB962C8B-B14F-4D97-AF65-F5344CB8AC3E}">
        <p14:creationId xmlns:p14="http://schemas.microsoft.com/office/powerpoint/2010/main" val="255093421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127</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smtClean="0"/>
              <a:t>The Main Event Loop</a:t>
            </a:r>
          </a:p>
        </p:txBody>
      </p:sp>
      <p:sp>
        <p:nvSpPr>
          <p:cNvPr id="111621" name="Rectangle 3"/>
          <p:cNvSpPr>
            <a:spLocks noGrp="1" noChangeArrowheads="1"/>
          </p:cNvSpPr>
          <p:nvPr>
            <p:ph type="body" idx="1"/>
          </p:nvPr>
        </p:nvSpPr>
        <p:spPr>
          <a:xfrm>
            <a:off x="533400" y="2017713"/>
            <a:ext cx="7924800" cy="3925887"/>
          </a:xfrm>
        </p:spPr>
        <p:txBody>
          <a:bodyPr/>
          <a:lstStyle/>
          <a:p>
            <a:pPr marL="0" indent="0" eaLnBrk="1" hangingPunct="1">
              <a:buNone/>
            </a:pPr>
            <a:r>
              <a:rPr lang="en-US" altLang="en-US" sz="1400" dirty="0">
                <a:latin typeface="Courier New" panose="02070309020205020404" pitchFamily="49" charset="0"/>
                <a:cs typeface="Courier New" panose="02070309020205020404" pitchFamily="49" charset="0"/>
              </a:rPr>
              <a:t># file: animation.py</a:t>
            </a:r>
          </a:p>
          <a:p>
            <a:pPr marL="0" indent="0" eaLnBrk="1" hangingPunct="1">
              <a:buNone/>
            </a:pPr>
            <a:endParaRPr lang="en-US" altLang="en-US" sz="1400" dirty="0">
              <a:latin typeface="Courier New" panose="02070309020205020404" pitchFamily="49" charset="0"/>
              <a:cs typeface="Courier New" panose="02070309020205020404" pitchFamily="49" charset="0"/>
            </a:endParaRPr>
          </a:p>
          <a:p>
            <a:pPr marL="0" indent="0" eaLnBrk="1" hangingPunct="1">
              <a:buNone/>
            </a:pPr>
            <a:r>
              <a:rPr lang="en-US" altLang="en-US" sz="1400" dirty="0" err="1">
                <a:latin typeface="Courier New" panose="02070309020205020404" pitchFamily="49" charset="0"/>
                <a:cs typeface="Courier New" panose="02070309020205020404" pitchFamily="49" charset="0"/>
              </a:rPr>
              <a:t>def</a:t>
            </a:r>
            <a:r>
              <a:rPr lang="en-US" altLang="en-US" sz="1400" dirty="0">
                <a:latin typeface="Courier New" panose="02070309020205020404" pitchFamily="49" charset="0"/>
                <a:cs typeface="Courier New" panose="02070309020205020404" pitchFamily="49" charset="0"/>
              </a:rPr>
              <a:t> main():</a:t>
            </a:r>
          </a:p>
          <a:p>
            <a:pPr marL="0" indent="0" eaLnBrk="1" hangingPunct="1">
              <a:buNone/>
            </a:pPr>
            <a:endParaRPr lang="en-US" altLang="en-US" sz="1400" dirty="0">
              <a:latin typeface="Courier New" panose="02070309020205020404" pitchFamily="49" charset="0"/>
              <a:cs typeface="Courier New" panose="02070309020205020404" pitchFamily="49" charset="0"/>
            </a:endParaRPr>
          </a:p>
          <a:p>
            <a:pPr marL="0" indent="0" eaLnBrk="1" hangingPunct="1">
              <a:buNone/>
            </a:pPr>
            <a:r>
              <a:rPr lang="en-US" altLang="en-US" sz="1400" dirty="0">
                <a:latin typeface="Courier New" panose="02070309020205020404" pitchFamily="49" charset="0"/>
                <a:cs typeface="Courier New" panose="02070309020205020404" pitchFamily="49" charset="0"/>
              </a:rPr>
              <a:t>   # create animation window</a:t>
            </a:r>
          </a:p>
          <a:p>
            <a:pPr marL="0" indent="0" eaLnBrk="1" hangingPunct="1">
              <a:buNone/>
            </a:pPr>
            <a:r>
              <a:rPr lang="en-US" altLang="en-US" sz="1400" dirty="0">
                <a:latin typeface="Courier New" panose="02070309020205020404" pitchFamily="49" charset="0"/>
                <a:cs typeface="Courier New" panose="02070309020205020404" pitchFamily="49" charset="0"/>
              </a:rPr>
              <a:t>   win = </a:t>
            </a:r>
            <a:r>
              <a:rPr lang="en-US" altLang="en-US" sz="1400" dirty="0" err="1">
                <a:latin typeface="Courier New" panose="02070309020205020404" pitchFamily="49" charset="0"/>
                <a:cs typeface="Courier New" panose="02070309020205020404" pitchFamily="49" charset="0"/>
              </a:rPr>
              <a:t>GraphWin</a:t>
            </a:r>
            <a:r>
              <a:rPr lang="en-US" altLang="en-US" sz="1400" dirty="0">
                <a:latin typeface="Courier New" panose="02070309020205020404" pitchFamily="49" charset="0"/>
                <a:cs typeface="Courier New" panose="02070309020205020404" pitchFamily="49" charset="0"/>
              </a:rPr>
              <a:t>("Projectile Animation", 640, 480, </a:t>
            </a:r>
            <a:r>
              <a:rPr lang="en-US" altLang="en-US" sz="1400" dirty="0" err="1">
                <a:latin typeface="Courier New" panose="02070309020205020404" pitchFamily="49" charset="0"/>
                <a:cs typeface="Courier New" panose="02070309020205020404" pitchFamily="49" charset="0"/>
              </a:rPr>
              <a:t>autoflush</a:t>
            </a:r>
            <a:r>
              <a:rPr lang="en-US" altLang="en-US" sz="1400" dirty="0">
                <a:latin typeface="Courier New" panose="02070309020205020404" pitchFamily="49" charset="0"/>
                <a:cs typeface="Courier New" panose="02070309020205020404" pitchFamily="49" charset="0"/>
              </a:rPr>
              <a:t> = False)</a:t>
            </a:r>
          </a:p>
          <a:p>
            <a:pPr marL="0"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win.setCoords</a:t>
            </a:r>
            <a:r>
              <a:rPr lang="en-US" altLang="en-US" sz="1400" dirty="0">
                <a:latin typeface="Courier New" panose="02070309020205020404" pitchFamily="49" charset="0"/>
                <a:cs typeface="Courier New" panose="02070309020205020404" pitchFamily="49" charset="0"/>
              </a:rPr>
              <a:t>(-10, -10, 210, 155)</a:t>
            </a:r>
          </a:p>
          <a:p>
            <a:pPr marL="0" indent="0" eaLnBrk="1" hangingPunct="1">
              <a:buNone/>
            </a:pPr>
            <a:endParaRPr lang="en-US" altLang="en-US" sz="1400" dirty="0">
              <a:latin typeface="Courier New" panose="02070309020205020404" pitchFamily="49" charset="0"/>
              <a:cs typeface="Courier New" panose="02070309020205020404" pitchFamily="49" charset="0"/>
            </a:endParaRPr>
          </a:p>
          <a:p>
            <a:pPr marL="0" indent="0" eaLnBrk="1" hangingPunct="1">
              <a:buNone/>
            </a:pPr>
            <a:r>
              <a:rPr lang="en-US" altLang="en-US" sz="1400" dirty="0">
                <a:latin typeface="Courier New" panose="02070309020205020404" pitchFamily="49" charset="0"/>
                <a:cs typeface="Courier New" panose="02070309020205020404" pitchFamily="49" charset="0"/>
              </a:rPr>
              <a:t>   # draw baseline</a:t>
            </a:r>
          </a:p>
          <a:p>
            <a:pPr marL="0" indent="0" eaLnBrk="1" hangingPunct="1">
              <a:buNone/>
            </a:pPr>
            <a:r>
              <a:rPr lang="en-US" altLang="en-US" sz="1400" dirty="0">
                <a:latin typeface="Courier New" panose="02070309020205020404" pitchFamily="49" charset="0"/>
                <a:cs typeface="Courier New" panose="02070309020205020404" pitchFamily="49" charset="0"/>
              </a:rPr>
              <a:t>   Line(Point(-10, 0), Point(210, 0)).draw(win)</a:t>
            </a:r>
          </a:p>
          <a:p>
            <a:pPr marL="0" indent="0" eaLnBrk="1" hangingPunct="1">
              <a:buNone/>
            </a:pPr>
            <a:endParaRPr lang="en-US" altLang="en-US" sz="1400" dirty="0">
              <a:latin typeface="Courier New" panose="02070309020205020404" pitchFamily="49" charset="0"/>
              <a:cs typeface="Courier New" panose="02070309020205020404" pitchFamily="49" charset="0"/>
            </a:endParaRPr>
          </a:p>
          <a:p>
            <a:pPr marL="0" indent="0" eaLnBrk="1" hangingPunct="1">
              <a:buNone/>
            </a:pPr>
            <a:r>
              <a:rPr lang="en-US" altLang="en-US" sz="1400" dirty="0">
                <a:latin typeface="Courier New" panose="02070309020205020404" pitchFamily="49" charset="0"/>
                <a:cs typeface="Courier New" panose="02070309020205020404" pitchFamily="49" charset="0"/>
              </a:rPr>
              <a:t>   # draw labeled ticks every 50 meters</a:t>
            </a:r>
          </a:p>
          <a:p>
            <a:pPr marL="0" indent="0" eaLnBrk="1" hangingPunct="1">
              <a:buNone/>
            </a:pPr>
            <a:r>
              <a:rPr lang="en-US" altLang="en-US" sz="1400" dirty="0">
                <a:latin typeface="Courier New" panose="02070309020205020404" pitchFamily="49" charset="0"/>
                <a:cs typeface="Courier New" panose="02070309020205020404" pitchFamily="49" charset="0"/>
              </a:rPr>
              <a:t>   for x in range(0, 210, 50):</a:t>
            </a:r>
          </a:p>
          <a:p>
            <a:pPr marL="0" indent="0" eaLnBrk="1" hangingPunct="1">
              <a:buNone/>
            </a:pPr>
            <a:r>
              <a:rPr lang="en-US" altLang="en-US" sz="1400" dirty="0">
                <a:latin typeface="Courier New" panose="02070309020205020404" pitchFamily="49" charset="0"/>
                <a:cs typeface="Courier New" panose="02070309020205020404" pitchFamily="49" charset="0"/>
              </a:rPr>
              <a:t>      Text(Point(x, -5), </a:t>
            </a:r>
            <a:r>
              <a:rPr lang="en-US" altLang="en-US" sz="1400" dirty="0" err="1">
                <a:latin typeface="Courier New" panose="02070309020205020404" pitchFamily="49" charset="0"/>
                <a:cs typeface="Courier New" panose="02070309020205020404" pitchFamily="49" charset="0"/>
              </a:rPr>
              <a:t>str</a:t>
            </a:r>
            <a:r>
              <a:rPr lang="en-US" altLang="en-US" sz="1400" dirty="0">
                <a:latin typeface="Courier New" panose="02070309020205020404" pitchFamily="49" charset="0"/>
                <a:cs typeface="Courier New" panose="02070309020205020404" pitchFamily="49" charset="0"/>
              </a:rPr>
              <a:t>(x)).draw(win)</a:t>
            </a:r>
          </a:p>
          <a:p>
            <a:pPr marL="0" indent="0" eaLnBrk="1" hangingPunct="1">
              <a:buNone/>
            </a:pPr>
            <a:r>
              <a:rPr lang="en-US" altLang="en-US" sz="1400" dirty="0">
                <a:latin typeface="Courier New" panose="02070309020205020404" pitchFamily="49" charset="0"/>
                <a:cs typeface="Courier New" panose="02070309020205020404" pitchFamily="49" charset="0"/>
              </a:rPr>
              <a:t>      Line(Point(x, 0), Point(x, 2)).draw(win)</a:t>
            </a:r>
            <a:endParaRPr lang="en-US" altLang="en-US" sz="1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0444954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128</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smtClean="0"/>
              <a:t>The Main Event Loop</a:t>
            </a:r>
          </a:p>
        </p:txBody>
      </p:sp>
      <p:sp>
        <p:nvSpPr>
          <p:cNvPr id="111621" name="Rectangle 3"/>
          <p:cNvSpPr>
            <a:spLocks noGrp="1" noChangeArrowheads="1"/>
          </p:cNvSpPr>
          <p:nvPr>
            <p:ph type="body" idx="1"/>
          </p:nvPr>
        </p:nvSpPr>
        <p:spPr>
          <a:xfrm>
            <a:off x="914400" y="2017713"/>
            <a:ext cx="7543800" cy="3925887"/>
          </a:xfrm>
        </p:spPr>
        <p:txBody>
          <a:bodyPr/>
          <a:lstStyle/>
          <a:p>
            <a:pPr marL="0" indent="0" eaLnBrk="1" hangingPunct="1">
              <a:buNone/>
            </a:pPr>
            <a:r>
              <a:rPr lang="en-US" altLang="en-US" sz="1400" dirty="0">
                <a:latin typeface="Courier New" panose="02070309020205020404" pitchFamily="49" charset="0"/>
                <a:cs typeface="Courier New" panose="02070309020205020404" pitchFamily="49" charset="0"/>
              </a:rPr>
              <a:t> # event loop, each time through fires a single shot</a:t>
            </a:r>
          </a:p>
          <a:p>
            <a:pPr marL="0" indent="0" eaLnBrk="1" hangingPunct="1">
              <a:buNone/>
            </a:pPr>
            <a:r>
              <a:rPr lang="en-US" altLang="en-US" sz="1400" dirty="0">
                <a:latin typeface="Courier New" panose="02070309020205020404" pitchFamily="49" charset="0"/>
                <a:cs typeface="Courier New" panose="02070309020205020404" pitchFamily="49" charset="0"/>
              </a:rPr>
              <a:t>   angle, </a:t>
            </a:r>
            <a:r>
              <a:rPr lang="en-US" altLang="en-US" sz="1400" dirty="0" err="1">
                <a:latin typeface="Courier New" panose="02070309020205020404" pitchFamily="49" charset="0"/>
                <a:cs typeface="Courier New" panose="02070309020205020404" pitchFamily="49" charset="0"/>
              </a:rPr>
              <a:t>vel</a:t>
            </a:r>
            <a:r>
              <a:rPr lang="en-US" altLang="en-US" sz="1400" dirty="0">
                <a:latin typeface="Courier New" panose="02070309020205020404" pitchFamily="49" charset="0"/>
                <a:cs typeface="Courier New" panose="02070309020205020404" pitchFamily="49" charset="0"/>
              </a:rPr>
              <a:t>, height = 45.0, 40.0, 2.0</a:t>
            </a:r>
          </a:p>
          <a:p>
            <a:pPr marL="0" indent="0" eaLnBrk="1" hangingPunct="1">
              <a:buNone/>
            </a:pPr>
            <a:r>
              <a:rPr lang="en-US" altLang="en-US" sz="1400" dirty="0">
                <a:latin typeface="Courier New" panose="02070309020205020404" pitchFamily="49" charset="0"/>
                <a:cs typeface="Courier New" panose="02070309020205020404" pitchFamily="49" charset="0"/>
              </a:rPr>
              <a:t>   while True:</a:t>
            </a:r>
          </a:p>
          <a:p>
            <a:pPr marL="0" indent="0" eaLnBrk="1" hangingPunct="1">
              <a:buNone/>
            </a:pPr>
            <a:r>
              <a:rPr lang="en-US" altLang="en-US" sz="1400" dirty="0">
                <a:latin typeface="Courier New" panose="02070309020205020404" pitchFamily="49" charset="0"/>
                <a:cs typeface="Courier New" panose="02070309020205020404" pitchFamily="49" charset="0"/>
              </a:rPr>
              <a:t>      # interact with the user</a:t>
            </a:r>
          </a:p>
          <a:p>
            <a:pPr marL="0"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inputwin</a:t>
            </a:r>
            <a:r>
              <a:rPr lang="en-US" altLang="en-US" sz="1400" dirty="0">
                <a:latin typeface="Courier New" panose="02070309020205020404" pitchFamily="49" charset="0"/>
                <a:cs typeface="Courier New" panose="02070309020205020404" pitchFamily="49" charset="0"/>
              </a:rPr>
              <a:t> = </a:t>
            </a:r>
            <a:r>
              <a:rPr lang="en-US" altLang="en-US" sz="1400" dirty="0" err="1">
                <a:latin typeface="Courier New" panose="02070309020205020404" pitchFamily="49" charset="0"/>
                <a:cs typeface="Courier New" panose="02070309020205020404" pitchFamily="49" charset="0"/>
              </a:rPr>
              <a:t>InputDialog</a:t>
            </a:r>
            <a:r>
              <a:rPr lang="en-US" altLang="en-US" sz="1400" dirty="0">
                <a:latin typeface="Courier New" panose="02070309020205020404" pitchFamily="49" charset="0"/>
                <a:cs typeface="Courier New" panose="02070309020205020404" pitchFamily="49" charset="0"/>
              </a:rPr>
              <a:t>(angle, </a:t>
            </a:r>
            <a:r>
              <a:rPr lang="en-US" altLang="en-US" sz="1400" dirty="0" err="1">
                <a:latin typeface="Courier New" panose="02070309020205020404" pitchFamily="49" charset="0"/>
                <a:cs typeface="Courier New" panose="02070309020205020404" pitchFamily="49" charset="0"/>
              </a:rPr>
              <a:t>vel</a:t>
            </a:r>
            <a:r>
              <a:rPr lang="en-US" altLang="en-US" sz="1400" dirty="0">
                <a:latin typeface="Courier New" panose="02070309020205020404" pitchFamily="49" charset="0"/>
                <a:cs typeface="Courier New" panose="02070309020205020404" pitchFamily="49" charset="0"/>
              </a:rPr>
              <a:t>, height)</a:t>
            </a:r>
          </a:p>
          <a:p>
            <a:pPr marL="0" indent="0" eaLnBrk="1" hangingPunct="1">
              <a:buNone/>
            </a:pPr>
            <a:r>
              <a:rPr lang="en-US" altLang="en-US" sz="1400" dirty="0">
                <a:latin typeface="Courier New" panose="02070309020205020404" pitchFamily="49" charset="0"/>
                <a:cs typeface="Courier New" panose="02070309020205020404" pitchFamily="49" charset="0"/>
              </a:rPr>
              <a:t>      choice = </a:t>
            </a:r>
            <a:r>
              <a:rPr lang="en-US" altLang="en-US" sz="1400" dirty="0" err="1">
                <a:latin typeface="Courier New" panose="02070309020205020404" pitchFamily="49" charset="0"/>
                <a:cs typeface="Courier New" panose="02070309020205020404" pitchFamily="49" charset="0"/>
              </a:rPr>
              <a:t>inputwin.interact</a:t>
            </a:r>
            <a:r>
              <a:rPr lang="en-US" altLang="en-US" sz="1400" dirty="0">
                <a:latin typeface="Courier New" panose="02070309020205020404" pitchFamily="49" charset="0"/>
                <a:cs typeface="Courier New" panose="02070309020205020404" pitchFamily="49" charset="0"/>
              </a:rPr>
              <a:t>()</a:t>
            </a:r>
          </a:p>
          <a:p>
            <a:pPr marL="0"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inputwin.close</a:t>
            </a:r>
            <a:r>
              <a:rPr lang="en-US" altLang="en-US" sz="1400" dirty="0">
                <a:latin typeface="Courier New" panose="02070309020205020404" pitchFamily="49" charset="0"/>
                <a:cs typeface="Courier New" panose="02070309020205020404" pitchFamily="49" charset="0"/>
              </a:rPr>
              <a:t>()</a:t>
            </a:r>
          </a:p>
          <a:p>
            <a:pPr marL="0" indent="0" eaLnBrk="1" hangingPunct="1">
              <a:buNone/>
            </a:pPr>
            <a:endParaRPr lang="en-US" altLang="en-US" sz="800" dirty="0">
              <a:latin typeface="Courier New" panose="02070309020205020404" pitchFamily="49" charset="0"/>
              <a:cs typeface="Courier New" panose="02070309020205020404" pitchFamily="49" charset="0"/>
            </a:endParaRPr>
          </a:p>
          <a:p>
            <a:pPr marL="0" indent="0" eaLnBrk="1" hangingPunct="1">
              <a:buNone/>
            </a:pPr>
            <a:r>
              <a:rPr lang="en-US" altLang="en-US" sz="1400" dirty="0">
                <a:latin typeface="Courier New" panose="02070309020205020404" pitchFamily="49" charset="0"/>
                <a:cs typeface="Courier New" panose="02070309020205020404" pitchFamily="49" charset="0"/>
              </a:rPr>
              <a:t>      if choice == "Quit": # loop exit</a:t>
            </a:r>
          </a:p>
          <a:p>
            <a:pPr marL="0"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smtClean="0">
                <a:latin typeface="Courier New" panose="02070309020205020404" pitchFamily="49" charset="0"/>
                <a:cs typeface="Courier New" panose="02070309020205020404" pitchFamily="49" charset="0"/>
              </a:rPr>
              <a:t>break</a:t>
            </a:r>
          </a:p>
          <a:p>
            <a:pPr marL="0" indent="0" eaLnBrk="1" hangingPunct="1">
              <a:buNone/>
            </a:pPr>
            <a:endParaRPr lang="en-US" altLang="en-US" sz="800" dirty="0">
              <a:latin typeface="Courier New" panose="02070309020205020404" pitchFamily="49" charset="0"/>
              <a:cs typeface="Courier New" panose="02070309020205020404" pitchFamily="49" charset="0"/>
            </a:endParaRPr>
          </a:p>
          <a:p>
            <a:pPr marL="0" indent="0" eaLnBrk="1" hangingPunct="1">
              <a:buNone/>
            </a:pPr>
            <a:r>
              <a:rPr lang="en-US" altLang="en-US" sz="1400" dirty="0">
                <a:latin typeface="Courier New" panose="02070309020205020404" pitchFamily="49" charset="0"/>
                <a:cs typeface="Courier New" panose="02070309020205020404" pitchFamily="49" charset="0"/>
              </a:rPr>
              <a:t>      # create a shot and track until it hits ground or leaves window</a:t>
            </a:r>
          </a:p>
          <a:p>
            <a:pPr marL="0" indent="0" eaLnBrk="1" hangingPunct="1">
              <a:buNone/>
            </a:pPr>
            <a:r>
              <a:rPr lang="en-US" altLang="en-US" sz="1400" dirty="0">
                <a:latin typeface="Courier New" panose="02070309020205020404" pitchFamily="49" charset="0"/>
                <a:cs typeface="Courier New" panose="02070309020205020404" pitchFamily="49" charset="0"/>
              </a:rPr>
              <a:t>      angle, </a:t>
            </a:r>
            <a:r>
              <a:rPr lang="en-US" altLang="en-US" sz="1400" dirty="0" err="1">
                <a:latin typeface="Courier New" panose="02070309020205020404" pitchFamily="49" charset="0"/>
                <a:cs typeface="Courier New" panose="02070309020205020404" pitchFamily="49" charset="0"/>
              </a:rPr>
              <a:t>vel</a:t>
            </a:r>
            <a:r>
              <a:rPr lang="en-US" altLang="en-US" sz="1400" dirty="0">
                <a:latin typeface="Courier New" panose="02070309020205020404" pitchFamily="49" charset="0"/>
                <a:cs typeface="Courier New" panose="02070309020205020404" pitchFamily="49" charset="0"/>
              </a:rPr>
              <a:t>, height = </a:t>
            </a:r>
            <a:r>
              <a:rPr lang="en-US" altLang="en-US" sz="1400" dirty="0" err="1">
                <a:latin typeface="Courier New" panose="02070309020205020404" pitchFamily="49" charset="0"/>
                <a:cs typeface="Courier New" panose="02070309020205020404" pitchFamily="49" charset="0"/>
              </a:rPr>
              <a:t>inputWin.getValues</a:t>
            </a:r>
            <a:r>
              <a:rPr lang="en-US" altLang="en-US" sz="1400" dirty="0">
                <a:latin typeface="Courier New" panose="02070309020205020404" pitchFamily="49" charset="0"/>
                <a:cs typeface="Courier New" panose="02070309020205020404" pitchFamily="49" charset="0"/>
              </a:rPr>
              <a:t>()</a:t>
            </a:r>
          </a:p>
          <a:p>
            <a:pPr marL="0" indent="0" eaLnBrk="1" hangingPunct="1">
              <a:buNone/>
            </a:pPr>
            <a:r>
              <a:rPr lang="en-US" altLang="en-US" sz="1400" dirty="0">
                <a:latin typeface="Courier New" panose="02070309020205020404" pitchFamily="49" charset="0"/>
                <a:cs typeface="Courier New" panose="02070309020205020404" pitchFamily="49" charset="0"/>
              </a:rPr>
              <a:t>      shot = </a:t>
            </a:r>
            <a:r>
              <a:rPr lang="en-US" altLang="en-US" sz="1400" dirty="0" err="1">
                <a:latin typeface="Courier New" panose="02070309020205020404" pitchFamily="49" charset="0"/>
                <a:cs typeface="Courier New" panose="02070309020205020404" pitchFamily="49" charset="0"/>
              </a:rPr>
              <a:t>ShotTracker</a:t>
            </a:r>
            <a:r>
              <a:rPr lang="en-US" altLang="en-US" sz="1400" dirty="0">
                <a:latin typeface="Courier New" panose="02070309020205020404" pitchFamily="49" charset="0"/>
                <a:cs typeface="Courier New" panose="02070309020205020404" pitchFamily="49" charset="0"/>
              </a:rPr>
              <a:t>(win, angle, </a:t>
            </a:r>
            <a:r>
              <a:rPr lang="en-US" altLang="en-US" sz="1400" dirty="0" err="1">
                <a:latin typeface="Courier New" panose="02070309020205020404" pitchFamily="49" charset="0"/>
                <a:cs typeface="Courier New" panose="02070309020205020404" pitchFamily="49" charset="0"/>
              </a:rPr>
              <a:t>vel</a:t>
            </a:r>
            <a:r>
              <a:rPr lang="en-US" altLang="en-US" sz="1400" dirty="0">
                <a:latin typeface="Courier New" panose="02070309020205020404" pitchFamily="49" charset="0"/>
                <a:cs typeface="Courier New" panose="02070309020205020404" pitchFamily="49" charset="0"/>
              </a:rPr>
              <a:t>, height)</a:t>
            </a:r>
          </a:p>
          <a:p>
            <a:pPr marL="0" indent="0" eaLnBrk="1" hangingPunct="1">
              <a:buNone/>
            </a:pPr>
            <a:r>
              <a:rPr lang="en-US" altLang="en-US" sz="1400" dirty="0">
                <a:latin typeface="Courier New" panose="02070309020205020404" pitchFamily="49" charset="0"/>
                <a:cs typeface="Courier New" panose="02070309020205020404" pitchFamily="49" charset="0"/>
              </a:rPr>
              <a:t>      while 0 &lt;= </a:t>
            </a:r>
            <a:r>
              <a:rPr lang="en-US" altLang="en-US" sz="1400" dirty="0" err="1">
                <a:latin typeface="Courier New" panose="02070309020205020404" pitchFamily="49" charset="0"/>
                <a:cs typeface="Courier New" panose="02070309020205020404" pitchFamily="49" charset="0"/>
              </a:rPr>
              <a:t>shot.getY</a:t>
            </a:r>
            <a:r>
              <a:rPr lang="en-US" altLang="en-US" sz="1400" dirty="0">
                <a:latin typeface="Courier New" panose="02070309020205020404" pitchFamily="49" charset="0"/>
                <a:cs typeface="Courier New" panose="02070309020205020404" pitchFamily="49" charset="0"/>
              </a:rPr>
              <a:t>() and -10 &lt; </a:t>
            </a:r>
            <a:r>
              <a:rPr lang="en-US" altLang="en-US" sz="1400" dirty="0" err="1">
                <a:latin typeface="Courier New" panose="02070309020205020404" pitchFamily="49" charset="0"/>
                <a:cs typeface="Courier New" panose="02070309020205020404" pitchFamily="49" charset="0"/>
              </a:rPr>
              <a:t>shot.getX</a:t>
            </a:r>
            <a:r>
              <a:rPr lang="en-US" altLang="en-US" sz="1400" dirty="0">
                <a:latin typeface="Courier New" panose="02070309020205020404" pitchFamily="49" charset="0"/>
                <a:cs typeface="Courier New" panose="02070309020205020404" pitchFamily="49" charset="0"/>
              </a:rPr>
              <a:t>() &lt;= 210:</a:t>
            </a:r>
          </a:p>
          <a:p>
            <a:pPr marL="0"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shot.update</a:t>
            </a:r>
            <a:r>
              <a:rPr lang="en-US" altLang="en-US" sz="1400" dirty="0">
                <a:latin typeface="Courier New" panose="02070309020205020404" pitchFamily="49" charset="0"/>
                <a:cs typeface="Courier New" panose="02070309020205020404" pitchFamily="49" charset="0"/>
              </a:rPr>
              <a:t>(1/50)</a:t>
            </a:r>
          </a:p>
          <a:p>
            <a:pPr marL="0" indent="0" eaLnBrk="1" hangingPunct="1">
              <a:buNone/>
            </a:pPr>
            <a:r>
              <a:rPr lang="en-US" altLang="en-US" sz="1400" dirty="0">
                <a:latin typeface="Courier New" panose="02070309020205020404" pitchFamily="49" charset="0"/>
                <a:cs typeface="Courier New" panose="02070309020205020404" pitchFamily="49" charset="0"/>
              </a:rPr>
              <a:t>         update(50)</a:t>
            </a:r>
          </a:p>
          <a:p>
            <a:pPr marL="0"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win.close</a:t>
            </a:r>
            <a:r>
              <a:rPr lang="en-US" altLang="en-US" sz="1400" dirty="0">
                <a:latin typeface="Courier New" panose="02070309020205020404" pitchFamily="49" charset="0"/>
                <a:cs typeface="Courier New" panose="02070309020205020404" pitchFamily="49" charset="0"/>
              </a:rPr>
              <a:t>()</a:t>
            </a:r>
            <a:endParaRPr lang="en-US" altLang="en-US" sz="1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04163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129</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smtClean="0"/>
              <a:t>The Main Event Loop</a:t>
            </a:r>
          </a:p>
        </p:txBody>
      </p:sp>
      <p:sp>
        <p:nvSpPr>
          <p:cNvPr id="111621" name="Rectangle 3"/>
          <p:cNvSpPr>
            <a:spLocks noGrp="1" noChangeArrowheads="1"/>
          </p:cNvSpPr>
          <p:nvPr>
            <p:ph type="body" idx="1"/>
          </p:nvPr>
        </p:nvSpPr>
        <p:spPr>
          <a:xfrm>
            <a:off x="914400" y="2017713"/>
            <a:ext cx="7543800" cy="3925887"/>
          </a:xfrm>
        </p:spPr>
        <p:txBody>
          <a:bodyPr/>
          <a:lstStyle/>
          <a:p>
            <a:pPr eaLnBrk="1" hangingPunct="1"/>
            <a:r>
              <a:rPr lang="en-US" altLang="en-US" sz="2400" dirty="0" smtClean="0">
                <a:cs typeface="Courier New" panose="02070309020205020404" pitchFamily="49" charset="0"/>
              </a:rPr>
              <a:t>Each pass through the event loop fires one cannon shot.</a:t>
            </a:r>
          </a:p>
          <a:p>
            <a:pPr marL="0" indent="0" eaLnBrk="1" hangingPunct="1">
              <a:buNone/>
            </a:pPr>
            <a:r>
              <a:rPr lang="en-US" altLang="en-US" sz="1600" dirty="0" smtClean="0">
                <a:latin typeface="Courier New" panose="02070309020205020404" pitchFamily="49" charset="0"/>
                <a:cs typeface="Courier New" panose="02070309020205020404" pitchFamily="49" charset="0"/>
              </a:rPr>
              <a:t>   while </a:t>
            </a:r>
            <a:r>
              <a:rPr lang="en-US" altLang="en-US" sz="1600" dirty="0">
                <a:latin typeface="Courier New" panose="02070309020205020404" pitchFamily="49" charset="0"/>
                <a:cs typeface="Courier New" panose="02070309020205020404" pitchFamily="49" charset="0"/>
              </a:rPr>
              <a:t>0 &lt;= </a:t>
            </a:r>
            <a:r>
              <a:rPr lang="en-US" altLang="en-US" sz="1600" dirty="0" err="1">
                <a:latin typeface="Courier New" panose="02070309020205020404" pitchFamily="49" charset="0"/>
                <a:cs typeface="Courier New" panose="02070309020205020404" pitchFamily="49" charset="0"/>
              </a:rPr>
              <a:t>shot.getY</a:t>
            </a:r>
            <a:r>
              <a:rPr lang="en-US" altLang="en-US" sz="1600" dirty="0">
                <a:latin typeface="Courier New" panose="02070309020205020404" pitchFamily="49" charset="0"/>
                <a:cs typeface="Courier New" panose="02070309020205020404" pitchFamily="49" charset="0"/>
              </a:rPr>
              <a:t>() and -10 &lt; </a:t>
            </a:r>
            <a:r>
              <a:rPr lang="en-US" altLang="en-US" sz="1600" dirty="0" err="1">
                <a:latin typeface="Courier New" panose="02070309020205020404" pitchFamily="49" charset="0"/>
                <a:cs typeface="Courier New" panose="02070309020205020404" pitchFamily="49" charset="0"/>
              </a:rPr>
              <a:t>shot.getX</a:t>
            </a:r>
            <a:r>
              <a:rPr lang="en-US" altLang="en-US" sz="1600" dirty="0">
                <a:latin typeface="Courier New" panose="02070309020205020404" pitchFamily="49" charset="0"/>
                <a:cs typeface="Courier New" panose="02070309020205020404" pitchFamily="49" charset="0"/>
              </a:rPr>
              <a:t>() &lt;= 210:</a:t>
            </a:r>
          </a:p>
          <a:p>
            <a:pPr marL="0" indent="0" eaLnBrk="1" hangingPunct="1">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shot.update</a:t>
            </a:r>
            <a:r>
              <a:rPr lang="en-US" altLang="en-US" sz="1600" dirty="0">
                <a:latin typeface="Courier New" panose="02070309020205020404" pitchFamily="49" charset="0"/>
                <a:cs typeface="Courier New" panose="02070309020205020404" pitchFamily="49" charset="0"/>
              </a:rPr>
              <a:t>(1/50)</a:t>
            </a:r>
          </a:p>
          <a:p>
            <a:pPr marL="0" indent="0" eaLnBrk="1" hangingPunct="1">
              <a:buNone/>
            </a:pPr>
            <a:r>
              <a:rPr lang="en-US" altLang="en-US" sz="1600" dirty="0">
                <a:latin typeface="Courier New" panose="02070309020205020404" pitchFamily="49" charset="0"/>
                <a:cs typeface="Courier New" panose="02070309020205020404" pitchFamily="49" charset="0"/>
              </a:rPr>
              <a:t>         update(50</a:t>
            </a:r>
            <a:r>
              <a:rPr lang="en-US" altLang="en-US" sz="1600" dirty="0" smtClean="0">
                <a:latin typeface="Courier New" panose="02070309020205020404" pitchFamily="49" charset="0"/>
                <a:cs typeface="Courier New" panose="02070309020205020404" pitchFamily="49" charset="0"/>
              </a:rPr>
              <a:t>)</a:t>
            </a:r>
          </a:p>
          <a:p>
            <a:pPr eaLnBrk="1" hangingPunct="1"/>
            <a:r>
              <a:rPr lang="en-US" altLang="en-US" sz="2800" dirty="0" smtClean="0">
                <a:cs typeface="Courier New" panose="02070309020205020404" pitchFamily="49" charset="0"/>
              </a:rPr>
              <a:t>This while loop keeps updating the shot until it hits the ground or leaves the window horizontally.</a:t>
            </a:r>
          </a:p>
          <a:p>
            <a:pPr eaLnBrk="1" hangingPunct="1"/>
            <a:r>
              <a:rPr lang="en-US" altLang="en-US" sz="2800" dirty="0" smtClean="0">
                <a:cs typeface="Courier New" panose="02070309020205020404" pitchFamily="49" charset="0"/>
              </a:rPr>
              <a:t>Each time through, the position is updated to move it 1/50</a:t>
            </a:r>
            <a:r>
              <a:rPr lang="en-US" altLang="en-US" sz="2800" baseline="30000" dirty="0" smtClean="0">
                <a:cs typeface="Courier New" panose="02070309020205020404" pitchFamily="49" charset="0"/>
              </a:rPr>
              <a:t>th</a:t>
            </a:r>
            <a:r>
              <a:rPr lang="en-US" altLang="en-US" sz="2800" dirty="0" smtClean="0">
                <a:cs typeface="Courier New" panose="02070309020205020404" pitchFamily="49" charset="0"/>
              </a:rPr>
              <a:t> of a second.</a:t>
            </a:r>
          </a:p>
        </p:txBody>
      </p:sp>
    </p:spTree>
    <p:extLst>
      <p:ext uri="{BB962C8B-B14F-4D97-AF65-F5344CB8AC3E}">
        <p14:creationId xmlns:p14="http://schemas.microsoft.com/office/powerpoint/2010/main" val="3218674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576B4031-9BD6-44C6-BE41-6563A2527249}" type="slidenum">
              <a:rPr lang="en-US" altLang="en-US" sz="1400">
                <a:latin typeface="Tahoma" panose="020B0604030504040204" pitchFamily="34" charset="0"/>
              </a:rPr>
              <a:pPr eaLnBrk="1" hangingPunct="1"/>
              <a:t>13</a:t>
            </a:fld>
            <a:endParaRPr lang="en-US" altLang="en-US" sz="1400">
              <a:latin typeface="Tahoma" panose="020B0604030504040204" pitchFamily="34" charset="0"/>
            </a:endParaRPr>
          </a:p>
        </p:txBody>
      </p:sp>
      <p:sp>
        <p:nvSpPr>
          <p:cNvPr id="15364" name="Rectangle 2"/>
          <p:cNvSpPr>
            <a:spLocks noGrp="1" noChangeArrowheads="1"/>
          </p:cNvSpPr>
          <p:nvPr>
            <p:ph type="title"/>
          </p:nvPr>
        </p:nvSpPr>
        <p:spPr/>
        <p:txBody>
          <a:bodyPr/>
          <a:lstStyle/>
          <a:p>
            <a:pPr eaLnBrk="1" hangingPunct="1"/>
            <a:r>
              <a:rPr lang="en-US" altLang="en-US" smtClean="0"/>
              <a:t>Cannonball Program Specification</a:t>
            </a:r>
          </a:p>
        </p:txBody>
      </p:sp>
      <p:sp>
        <p:nvSpPr>
          <p:cNvPr id="20483" name="Rectangle 3"/>
          <p:cNvSpPr>
            <a:spLocks noGrp="1" noChangeArrowheads="1"/>
          </p:cNvSpPr>
          <p:nvPr>
            <p:ph type="body" idx="1"/>
          </p:nvPr>
        </p:nvSpPr>
        <p:spPr/>
        <p:txBody>
          <a:bodyPr/>
          <a:lstStyle/>
          <a:p>
            <a:pPr eaLnBrk="1" hangingPunct="1"/>
            <a:r>
              <a:rPr lang="en-US" altLang="en-US" smtClean="0"/>
              <a:t>The input to the program will be the launch angle (in degrees), the initial velocity (in meters per second), and the initial height (in meters) of the cannonball.</a:t>
            </a:r>
          </a:p>
          <a:p>
            <a:pPr eaLnBrk="1" hangingPunct="1"/>
            <a:r>
              <a:rPr lang="en-US" altLang="en-US" smtClean="0"/>
              <a:t>The output will be the distance that the projectile travels before striking the ground (in meters).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 calcmode="lin" valueType="num">
                                      <p:cBhvr additive="base">
                                        <p:cTn id="13" dur="500" fill="hold"/>
                                        <p:tgtEl>
                                          <p:spTgt spid="204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48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130</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smtClean="0"/>
              <a:t>The Main Event Loop</a:t>
            </a:r>
          </a:p>
        </p:txBody>
      </p:sp>
      <p:sp>
        <p:nvSpPr>
          <p:cNvPr id="111621" name="Rectangle 3"/>
          <p:cNvSpPr>
            <a:spLocks noGrp="1" noChangeArrowheads="1"/>
          </p:cNvSpPr>
          <p:nvPr>
            <p:ph type="body" idx="1"/>
          </p:nvPr>
        </p:nvSpPr>
        <p:spPr>
          <a:xfrm>
            <a:off x="914400" y="2017713"/>
            <a:ext cx="7543800" cy="3925887"/>
          </a:xfrm>
        </p:spPr>
        <p:txBody>
          <a:bodyPr/>
          <a:lstStyle/>
          <a:p>
            <a:pPr eaLnBrk="1" hangingPunct="1"/>
            <a:r>
              <a:rPr lang="en-US" altLang="en-US" sz="2400" dirty="0">
                <a:cs typeface="Courier New" panose="02070309020205020404" pitchFamily="49" charset="0"/>
              </a:rPr>
              <a:t>Since </a:t>
            </a:r>
            <a:r>
              <a:rPr lang="en-US" altLang="en-US" sz="2000" dirty="0" err="1">
                <a:latin typeface="Courier New" panose="02070309020205020404" pitchFamily="49" charset="0"/>
                <a:cs typeface="Courier New" panose="02070309020205020404" pitchFamily="49" charset="0"/>
              </a:rPr>
              <a:t>autoflush</a:t>
            </a:r>
            <a:r>
              <a:rPr lang="en-US" altLang="en-US" sz="2400" dirty="0">
                <a:cs typeface="Courier New" panose="02070309020205020404" pitchFamily="49" charset="0"/>
              </a:rPr>
              <a:t> is </a:t>
            </a:r>
            <a:r>
              <a:rPr lang="en-US" altLang="en-US" sz="2000" dirty="0">
                <a:latin typeface="Courier New" panose="02070309020205020404" pitchFamily="49" charset="0"/>
                <a:cs typeface="Courier New" panose="02070309020205020404" pitchFamily="49" charset="0"/>
              </a:rPr>
              <a:t>False</a:t>
            </a:r>
            <a:r>
              <a:rPr lang="en-US" altLang="en-US" sz="2400" dirty="0">
                <a:cs typeface="Courier New" panose="02070309020205020404" pitchFamily="49" charset="0"/>
              </a:rPr>
              <a:t>, changes </a:t>
            </a:r>
            <a:r>
              <a:rPr lang="en-US" altLang="en-US" sz="2400" dirty="0" smtClean="0">
                <a:cs typeface="Courier New" panose="02070309020205020404" pitchFamily="49" charset="0"/>
              </a:rPr>
              <a:t>won’t </a:t>
            </a:r>
            <a:r>
              <a:rPr lang="en-US" altLang="en-US" sz="2400" dirty="0">
                <a:cs typeface="Courier New" panose="02070309020205020404" pitchFamily="49" charset="0"/>
              </a:rPr>
              <a:t>appear in the window until the update(50) executes</a:t>
            </a:r>
            <a:r>
              <a:rPr lang="en-US" altLang="en-US" sz="2400" dirty="0" smtClean="0">
                <a:cs typeface="Courier New" panose="02070309020205020404" pitchFamily="49" charset="0"/>
              </a:rPr>
              <a:t>.</a:t>
            </a:r>
          </a:p>
          <a:p>
            <a:pPr eaLnBrk="1" hangingPunct="1"/>
            <a:r>
              <a:rPr lang="en-US" altLang="en-US" sz="2400" dirty="0" smtClean="0">
                <a:cs typeface="Courier New" panose="02070309020205020404" pitchFamily="49" charset="0"/>
              </a:rPr>
              <a:t>The parameter to update specifies the rate at which updates are allowed – 50 here means the loop will spin around 50 times per second, establishing the effective frame rate for our simulation.</a:t>
            </a:r>
          </a:p>
          <a:p>
            <a:pPr eaLnBrk="1" hangingPunct="1"/>
            <a:r>
              <a:rPr lang="en-US" altLang="en-US" sz="2400" dirty="0" smtClean="0">
                <a:cs typeface="Courier New" panose="02070309020205020404" pitchFamily="49" charset="0"/>
              </a:rPr>
              <a:t>The 1/50</a:t>
            </a:r>
            <a:r>
              <a:rPr lang="en-US" altLang="en-US" sz="2400" baseline="30000" dirty="0" smtClean="0">
                <a:cs typeface="Courier New" panose="02070309020205020404" pitchFamily="49" charset="0"/>
              </a:rPr>
              <a:t>th</a:t>
            </a:r>
            <a:r>
              <a:rPr lang="en-US" altLang="en-US" sz="2400" dirty="0" smtClean="0">
                <a:cs typeface="Courier New" panose="02070309020205020404" pitchFamily="49" charset="0"/>
              </a:rPr>
              <a:t> per second shot update combined with 50 updates per second gives us a real time simulation, i.e. our simulated cannon ball will stay in flight for the same clock time as the corresponding real cannon ball.</a:t>
            </a:r>
            <a:endParaRPr lang="en-US" altLang="en-US" sz="2400" dirty="0">
              <a:cs typeface="Courier New" panose="02070309020205020404" pitchFamily="49" charset="0"/>
            </a:endParaRPr>
          </a:p>
          <a:p>
            <a:pPr eaLnBrk="1" hangingPunct="1"/>
            <a:endParaRPr lang="en-US" altLang="en-US" sz="2400" dirty="0" smtClean="0">
              <a:cs typeface="Courier New" panose="02070309020205020404" pitchFamily="49" charset="0"/>
            </a:endParaRPr>
          </a:p>
        </p:txBody>
      </p:sp>
    </p:spTree>
    <p:extLst>
      <p:ext uri="{BB962C8B-B14F-4D97-AF65-F5344CB8AC3E}">
        <p14:creationId xmlns:p14="http://schemas.microsoft.com/office/powerpoint/2010/main" val="62418119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131</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smtClean="0"/>
              <a:t>The Main Event Loop</a:t>
            </a:r>
          </a:p>
        </p:txBody>
      </p:sp>
      <p:sp>
        <p:nvSpPr>
          <p:cNvPr id="111621" name="Rectangle 3"/>
          <p:cNvSpPr>
            <a:spLocks noGrp="1" noChangeArrowheads="1"/>
          </p:cNvSpPr>
          <p:nvPr>
            <p:ph type="body" idx="1"/>
          </p:nvPr>
        </p:nvSpPr>
        <p:spPr>
          <a:xfrm>
            <a:off x="914400" y="2017713"/>
            <a:ext cx="7543800" cy="3925887"/>
          </a:xfrm>
        </p:spPr>
        <p:txBody>
          <a:bodyPr/>
          <a:lstStyle/>
          <a:p>
            <a:pPr eaLnBrk="1" hangingPunct="1"/>
            <a:r>
              <a:rPr lang="en-US" altLang="en-US" sz="2400" dirty="0" smtClean="0">
                <a:cs typeface="Courier New" panose="02070309020205020404" pitchFamily="49" charset="0"/>
              </a:rPr>
              <a:t>The big lesson: using separate classes to encapsulate functionality like tracking shots and interacting with the user makes the main program much simpler.</a:t>
            </a:r>
          </a:p>
          <a:p>
            <a:pPr eaLnBrk="1" hangingPunct="1"/>
            <a:r>
              <a:rPr lang="en-US" altLang="en-US" sz="2400" dirty="0" smtClean="0">
                <a:cs typeface="Courier New" panose="02070309020205020404" pitchFamily="49" charset="0"/>
              </a:rPr>
              <a:t>One shortcoming of our approach is that we can only model the flight of one object at a time. This wouldn’t be a suitable design for something like a video game where multiple objects would be in motion.</a:t>
            </a:r>
          </a:p>
        </p:txBody>
      </p:sp>
    </p:spTree>
    <p:extLst>
      <p:ext uri="{BB962C8B-B14F-4D97-AF65-F5344CB8AC3E}">
        <p14:creationId xmlns:p14="http://schemas.microsoft.com/office/powerpoint/2010/main" val="20325463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93907B85-BDBA-4802-9648-9FCE116C40DC}" type="slidenum">
              <a:rPr lang="en-US" altLang="en-US" sz="1400">
                <a:latin typeface="Tahoma" panose="020B0604030504040204" pitchFamily="34" charset="0"/>
              </a:rPr>
              <a:pPr eaLnBrk="1" hangingPunct="1"/>
              <a:t>14</a:t>
            </a:fld>
            <a:endParaRPr lang="en-US" altLang="en-US" sz="1400">
              <a:latin typeface="Tahoma" panose="020B0604030504040204" pitchFamily="34" charset="0"/>
            </a:endParaRPr>
          </a:p>
        </p:txBody>
      </p:sp>
      <p:sp>
        <p:nvSpPr>
          <p:cNvPr id="16388" name="Rectangle 2"/>
          <p:cNvSpPr>
            <a:spLocks noGrp="1" noChangeArrowheads="1"/>
          </p:cNvSpPr>
          <p:nvPr>
            <p:ph type="title"/>
          </p:nvPr>
        </p:nvSpPr>
        <p:spPr/>
        <p:txBody>
          <a:bodyPr/>
          <a:lstStyle/>
          <a:p>
            <a:pPr eaLnBrk="1" hangingPunct="1"/>
            <a:r>
              <a:rPr lang="en-US" altLang="en-US" smtClean="0"/>
              <a:t>Cannonball Program Specification</a:t>
            </a:r>
          </a:p>
        </p:txBody>
      </p:sp>
      <p:sp>
        <p:nvSpPr>
          <p:cNvPr id="21507" name="Rectangle 3"/>
          <p:cNvSpPr>
            <a:spLocks noGrp="1" noChangeArrowheads="1"/>
          </p:cNvSpPr>
          <p:nvPr>
            <p:ph type="body" idx="1"/>
          </p:nvPr>
        </p:nvSpPr>
        <p:spPr/>
        <p:txBody>
          <a:bodyPr/>
          <a:lstStyle/>
          <a:p>
            <a:pPr eaLnBrk="1" hangingPunct="1"/>
            <a:r>
              <a:rPr lang="en-US" altLang="en-US" smtClean="0"/>
              <a:t>The acceleration of gravity near the earth</a:t>
            </a:r>
            <a:r>
              <a:rPr lang="en-US" altLang="en-US" smtClean="0">
                <a:latin typeface="Times New Roman" panose="02020603050405020304" pitchFamily="18" charset="0"/>
              </a:rPr>
              <a:t>’</a:t>
            </a:r>
            <a:r>
              <a:rPr lang="en-US" altLang="en-US" smtClean="0"/>
              <a:t>s surface is roughly 9.8 m/s/s.</a:t>
            </a:r>
          </a:p>
          <a:p>
            <a:pPr eaLnBrk="1" hangingPunct="1"/>
            <a:r>
              <a:rPr lang="en-US" altLang="en-US" smtClean="0"/>
              <a:t>If an object is thrown straight up at 20 m/s, after one second it will be traveling upwards at 10.2 m/s. After another second, its speed will be .4 m/s. Shortly after that the object will start coming back down to earth.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7">
                                            <p:txEl>
                                              <p:pRg st="1" end="1"/>
                                            </p:txEl>
                                          </p:spTgt>
                                        </p:tgtEl>
                                        <p:attrNameLst>
                                          <p:attrName>style.visibility</p:attrName>
                                        </p:attrNameLst>
                                      </p:cBhvr>
                                      <p:to>
                                        <p:strVal val="visible"/>
                                      </p:to>
                                    </p:set>
                                    <p:anim calcmode="lin" valueType="num">
                                      <p:cBhvr additive="base">
                                        <p:cTn id="13" dur="500" fill="hold"/>
                                        <p:tgtEl>
                                          <p:spTgt spid="215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50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3B382D95-8ADE-46A6-A152-CEBBEF5BC1F9}" type="slidenum">
              <a:rPr lang="en-US" altLang="en-US" sz="1400">
                <a:latin typeface="Tahoma" panose="020B0604030504040204" pitchFamily="34" charset="0"/>
              </a:rPr>
              <a:pPr eaLnBrk="1" hangingPunct="1"/>
              <a:t>15</a:t>
            </a:fld>
            <a:endParaRPr lang="en-US" altLang="en-US" sz="1400">
              <a:latin typeface="Tahoma" panose="020B0604030504040204" pitchFamily="34" charset="0"/>
            </a:endParaRPr>
          </a:p>
        </p:txBody>
      </p:sp>
      <p:sp>
        <p:nvSpPr>
          <p:cNvPr id="17412" name="Rectangle 2"/>
          <p:cNvSpPr>
            <a:spLocks noGrp="1" noChangeArrowheads="1"/>
          </p:cNvSpPr>
          <p:nvPr>
            <p:ph type="title"/>
          </p:nvPr>
        </p:nvSpPr>
        <p:spPr/>
        <p:txBody>
          <a:bodyPr/>
          <a:lstStyle/>
          <a:p>
            <a:pPr eaLnBrk="1" hangingPunct="1"/>
            <a:r>
              <a:rPr lang="en-US" altLang="en-US" smtClean="0"/>
              <a:t>Cannonball Program Specification</a:t>
            </a:r>
          </a:p>
        </p:txBody>
      </p:sp>
      <p:sp>
        <p:nvSpPr>
          <p:cNvPr id="22531" name="Rectangle 3"/>
          <p:cNvSpPr>
            <a:spLocks noGrp="1" noChangeArrowheads="1"/>
          </p:cNvSpPr>
          <p:nvPr>
            <p:ph type="body" idx="1"/>
          </p:nvPr>
        </p:nvSpPr>
        <p:spPr/>
        <p:txBody>
          <a:bodyPr/>
          <a:lstStyle/>
          <a:p>
            <a:pPr eaLnBrk="1" hangingPunct="1">
              <a:lnSpc>
                <a:spcPct val="90000"/>
              </a:lnSpc>
            </a:pPr>
            <a:r>
              <a:rPr lang="en-US" altLang="en-US" smtClean="0"/>
              <a:t>Using calculus, we could derive a formula that gives the position of the cannonball at any moment of its flight.</a:t>
            </a:r>
          </a:p>
          <a:p>
            <a:pPr eaLnBrk="1" hangingPunct="1">
              <a:lnSpc>
                <a:spcPct val="90000"/>
              </a:lnSpc>
            </a:pPr>
            <a:r>
              <a:rPr lang="en-US" altLang="en-US" smtClean="0"/>
              <a:t>However, we</a:t>
            </a:r>
            <a:r>
              <a:rPr lang="en-US" altLang="en-US" smtClean="0">
                <a:latin typeface="Times New Roman" panose="02020603050405020304" pitchFamily="18" charset="0"/>
              </a:rPr>
              <a:t>’</a:t>
            </a:r>
            <a:r>
              <a:rPr lang="en-US" altLang="en-US" smtClean="0"/>
              <a:t>ll solve this problem with simulation, a little geometry, and the fact that the distance an object travels in a certain amount of time is equal to its rate times the amount of time</a:t>
            </a:r>
            <a:br>
              <a:rPr lang="en-US" altLang="en-US" smtClean="0"/>
            </a:br>
            <a:r>
              <a:rPr lang="en-US" altLang="en-US" smtClean="0"/>
              <a:t>(</a:t>
            </a:r>
            <a:r>
              <a:rPr lang="en-US" altLang="en-US" i="1" smtClean="0"/>
              <a:t>d = rt</a:t>
            </a:r>
            <a:r>
              <a:rPr lang="en-US" altLang="en-US"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531">
                                            <p:txEl>
                                              <p:pRg st="1" end="1"/>
                                            </p:txEl>
                                          </p:spTgt>
                                        </p:tgtEl>
                                        <p:attrNameLst>
                                          <p:attrName>style.visibility</p:attrName>
                                        </p:attrNameLst>
                                      </p:cBhvr>
                                      <p:to>
                                        <p:strVal val="visible"/>
                                      </p:to>
                                    </p:set>
                                    <p:anim calcmode="lin" valueType="num">
                                      <p:cBhvr additive="base">
                                        <p:cTn id="13" dur="500" fill="hold"/>
                                        <p:tgtEl>
                                          <p:spTgt spid="225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53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9AA78CEE-9776-4872-921E-A5A509C4C8E6}" type="slidenum">
              <a:rPr lang="en-US" altLang="en-US" sz="1400">
                <a:latin typeface="Tahoma" panose="020B0604030504040204" pitchFamily="34" charset="0"/>
              </a:rPr>
              <a:pPr eaLnBrk="1" hangingPunct="1"/>
              <a:t>16</a:t>
            </a:fld>
            <a:endParaRPr lang="en-US" altLang="en-US" sz="1400">
              <a:latin typeface="Tahoma" panose="020B0604030504040204" pitchFamily="34" charset="0"/>
            </a:endParaRPr>
          </a:p>
        </p:txBody>
      </p:sp>
      <p:sp>
        <p:nvSpPr>
          <p:cNvPr id="18436" name="Rectangle 2"/>
          <p:cNvSpPr>
            <a:spLocks noGrp="1" noChangeArrowheads="1"/>
          </p:cNvSpPr>
          <p:nvPr>
            <p:ph type="title"/>
          </p:nvPr>
        </p:nvSpPr>
        <p:spPr/>
        <p:txBody>
          <a:bodyPr/>
          <a:lstStyle/>
          <a:p>
            <a:pPr eaLnBrk="1" hangingPunct="1"/>
            <a:r>
              <a:rPr lang="en-US" altLang="en-US" smtClean="0"/>
              <a:t>Designing the Program</a:t>
            </a:r>
          </a:p>
        </p:txBody>
      </p:sp>
      <p:sp>
        <p:nvSpPr>
          <p:cNvPr id="23555" name="Rectangle 3"/>
          <p:cNvSpPr>
            <a:spLocks noGrp="1" noChangeArrowheads="1"/>
          </p:cNvSpPr>
          <p:nvPr>
            <p:ph type="body" idx="1"/>
          </p:nvPr>
        </p:nvSpPr>
        <p:spPr/>
        <p:txBody>
          <a:bodyPr/>
          <a:lstStyle/>
          <a:p>
            <a:pPr eaLnBrk="1" hangingPunct="1"/>
            <a:r>
              <a:rPr lang="en-US" altLang="en-US" smtClean="0"/>
              <a:t>Given the nature of the problem, it</a:t>
            </a:r>
            <a:r>
              <a:rPr lang="en-US" altLang="en-US" smtClean="0">
                <a:latin typeface="Times New Roman" panose="02020603050405020304" pitchFamily="18" charset="0"/>
              </a:rPr>
              <a:t>’</a:t>
            </a:r>
            <a:r>
              <a:rPr lang="en-US" altLang="en-US" smtClean="0"/>
              <a:t>s obvious we need to consider the flight of the cannonball in two dimensions: it</a:t>
            </a:r>
            <a:r>
              <a:rPr lang="en-US" altLang="en-US" smtClean="0">
                <a:latin typeface="Times New Roman" panose="02020603050405020304" pitchFamily="18" charset="0"/>
              </a:rPr>
              <a:t>’</a:t>
            </a:r>
            <a:r>
              <a:rPr lang="en-US" altLang="en-US" smtClean="0"/>
              <a:t>s height and the distance it travels.</a:t>
            </a:r>
          </a:p>
          <a:p>
            <a:pPr eaLnBrk="1" hangingPunct="1"/>
            <a:r>
              <a:rPr lang="en-US" altLang="en-US" smtClean="0"/>
              <a:t>Let</a:t>
            </a:r>
            <a:r>
              <a:rPr lang="en-US" altLang="en-US" smtClean="0">
                <a:latin typeface="Times New Roman" panose="02020603050405020304" pitchFamily="18" charset="0"/>
              </a:rPr>
              <a:t>’</a:t>
            </a:r>
            <a:r>
              <a:rPr lang="en-US" altLang="en-US" smtClean="0"/>
              <a:t>s think of the position of the cannonball as the point (</a:t>
            </a:r>
            <a:r>
              <a:rPr lang="en-US" altLang="en-US" i="1" smtClean="0"/>
              <a:t>x</a:t>
            </a:r>
            <a:r>
              <a:rPr lang="en-US" altLang="en-US" smtClean="0"/>
              <a:t>, </a:t>
            </a:r>
            <a:r>
              <a:rPr lang="en-US" altLang="en-US" i="1" smtClean="0"/>
              <a:t>y</a:t>
            </a:r>
            <a:r>
              <a:rPr lang="en-US" altLang="en-US" smtClean="0"/>
              <a:t>) where </a:t>
            </a:r>
            <a:r>
              <a:rPr lang="en-US" altLang="en-US" i="1" smtClean="0"/>
              <a:t>x</a:t>
            </a:r>
            <a:r>
              <a:rPr lang="en-US" altLang="en-US" smtClean="0"/>
              <a:t> is the distance from the starting point and </a:t>
            </a:r>
            <a:r>
              <a:rPr lang="en-US" altLang="en-US" i="1" smtClean="0"/>
              <a:t>y</a:t>
            </a:r>
            <a:r>
              <a:rPr lang="en-US" altLang="en-US" smtClean="0"/>
              <a:t> is the height above the ground.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55">
                                            <p:txEl>
                                              <p:pRg st="1" end="1"/>
                                            </p:txEl>
                                          </p:spTgt>
                                        </p:tgtEl>
                                        <p:attrNameLst>
                                          <p:attrName>style.visibility</p:attrName>
                                        </p:attrNameLst>
                                      </p:cBhvr>
                                      <p:to>
                                        <p:strVal val="visible"/>
                                      </p:to>
                                    </p:set>
                                    <p:anim calcmode="lin" valueType="num">
                                      <p:cBhvr additive="base">
                                        <p:cTn id="13" dur="500" fill="hold"/>
                                        <p:tgtEl>
                                          <p:spTgt spid="235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55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7A7F185C-2198-4190-A9F5-830690B2FF6F}" type="slidenum">
              <a:rPr lang="en-US" altLang="en-US" sz="1400">
                <a:latin typeface="Tahoma" panose="020B0604030504040204" pitchFamily="34" charset="0"/>
              </a:rPr>
              <a:pPr eaLnBrk="1" hangingPunct="1"/>
              <a:t>17</a:t>
            </a:fld>
            <a:endParaRPr lang="en-US" altLang="en-US" sz="1400">
              <a:latin typeface="Tahoma" panose="020B0604030504040204" pitchFamily="34" charset="0"/>
            </a:endParaRPr>
          </a:p>
        </p:txBody>
      </p:sp>
      <p:sp>
        <p:nvSpPr>
          <p:cNvPr id="19460" name="Rectangle 2"/>
          <p:cNvSpPr>
            <a:spLocks noGrp="1" noChangeArrowheads="1"/>
          </p:cNvSpPr>
          <p:nvPr>
            <p:ph type="title"/>
          </p:nvPr>
        </p:nvSpPr>
        <p:spPr/>
        <p:txBody>
          <a:bodyPr/>
          <a:lstStyle/>
          <a:p>
            <a:pPr eaLnBrk="1" hangingPunct="1"/>
            <a:r>
              <a:rPr lang="en-US" altLang="en-US" smtClean="0"/>
              <a:t>Designing the Program</a:t>
            </a:r>
          </a:p>
        </p:txBody>
      </p:sp>
      <p:sp>
        <p:nvSpPr>
          <p:cNvPr id="24579" name="Rectangle 3"/>
          <p:cNvSpPr>
            <a:spLocks noGrp="1" noChangeArrowheads="1"/>
          </p:cNvSpPr>
          <p:nvPr>
            <p:ph type="body" idx="1"/>
          </p:nvPr>
        </p:nvSpPr>
        <p:spPr/>
        <p:txBody>
          <a:bodyPr/>
          <a:lstStyle/>
          <a:p>
            <a:pPr eaLnBrk="1" hangingPunct="1"/>
            <a:r>
              <a:rPr lang="en-US" altLang="en-US" smtClean="0"/>
              <a:t>Suppose the ball starts at position (0,0), and we want to check its position every tenth of a second.</a:t>
            </a:r>
          </a:p>
          <a:p>
            <a:pPr eaLnBrk="1" hangingPunct="1"/>
            <a:r>
              <a:rPr lang="en-US" altLang="en-US" smtClean="0"/>
              <a:t>In that time interval it will have moved some distance upward (positive </a:t>
            </a:r>
            <a:r>
              <a:rPr lang="en-US" altLang="en-US" i="1" smtClean="0"/>
              <a:t>y</a:t>
            </a:r>
            <a:r>
              <a:rPr lang="en-US" altLang="en-US" smtClean="0"/>
              <a:t>) and some distance forward (positive </a:t>
            </a:r>
            <a:r>
              <a:rPr lang="en-US" altLang="en-US" i="1" smtClean="0"/>
              <a:t>x</a:t>
            </a:r>
            <a:r>
              <a:rPr lang="en-US" altLang="en-US" smtClean="0"/>
              <a:t>). The exact distance will be determined by the velocity in that direction.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79">
                                            <p:txEl>
                                              <p:pRg st="1" end="1"/>
                                            </p:txEl>
                                          </p:spTgt>
                                        </p:tgtEl>
                                        <p:attrNameLst>
                                          <p:attrName>style.visibility</p:attrName>
                                        </p:attrNameLst>
                                      </p:cBhvr>
                                      <p:to>
                                        <p:strVal val="visible"/>
                                      </p:to>
                                    </p:set>
                                    <p:anim calcmode="lin" valueType="num">
                                      <p:cBhvr additive="base">
                                        <p:cTn id="13" dur="500" fill="hold"/>
                                        <p:tgtEl>
                                          <p:spTgt spid="245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7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AAC59AD9-11DB-4FC7-95E4-5D7715E03B6B}" type="slidenum">
              <a:rPr lang="en-US" altLang="en-US" sz="1400">
                <a:latin typeface="Tahoma" panose="020B0604030504040204" pitchFamily="34" charset="0"/>
              </a:rPr>
              <a:pPr eaLnBrk="1" hangingPunct="1"/>
              <a:t>18</a:t>
            </a:fld>
            <a:endParaRPr lang="en-US" altLang="en-US" sz="1400">
              <a:latin typeface="Tahoma" panose="020B0604030504040204" pitchFamily="34" charset="0"/>
            </a:endParaRPr>
          </a:p>
        </p:txBody>
      </p:sp>
      <p:sp>
        <p:nvSpPr>
          <p:cNvPr id="20484" name="Rectangle 2"/>
          <p:cNvSpPr>
            <a:spLocks noGrp="1" noChangeArrowheads="1"/>
          </p:cNvSpPr>
          <p:nvPr>
            <p:ph type="title"/>
          </p:nvPr>
        </p:nvSpPr>
        <p:spPr/>
        <p:txBody>
          <a:bodyPr/>
          <a:lstStyle/>
          <a:p>
            <a:pPr eaLnBrk="1" hangingPunct="1"/>
            <a:r>
              <a:rPr lang="en-US" altLang="en-US" smtClean="0"/>
              <a:t>Designing the Program</a:t>
            </a:r>
          </a:p>
        </p:txBody>
      </p:sp>
      <p:sp>
        <p:nvSpPr>
          <p:cNvPr id="25603" name="Rectangle 3"/>
          <p:cNvSpPr>
            <a:spLocks noGrp="1" noChangeArrowheads="1"/>
          </p:cNvSpPr>
          <p:nvPr>
            <p:ph type="body" idx="1"/>
          </p:nvPr>
        </p:nvSpPr>
        <p:spPr/>
        <p:txBody>
          <a:bodyPr/>
          <a:lstStyle/>
          <a:p>
            <a:pPr eaLnBrk="1" hangingPunct="1"/>
            <a:r>
              <a:rPr lang="en-US" altLang="en-US" dirty="0" smtClean="0"/>
              <a:t>Since we are ignoring wind resistance, </a:t>
            </a:r>
            <a:r>
              <a:rPr lang="en-US" altLang="en-US" i="1" dirty="0" smtClean="0"/>
              <a:t>x</a:t>
            </a:r>
            <a:r>
              <a:rPr lang="en-US" altLang="en-US" dirty="0" smtClean="0"/>
              <a:t> will remain constant through the flight.</a:t>
            </a:r>
          </a:p>
          <a:p>
            <a:pPr eaLnBrk="1" hangingPunct="1"/>
            <a:r>
              <a:rPr lang="en-US" altLang="en-US" dirty="0" smtClean="0"/>
              <a:t>However, </a:t>
            </a:r>
            <a:r>
              <a:rPr lang="en-US" altLang="en-US" i="1" dirty="0" smtClean="0"/>
              <a:t>y</a:t>
            </a:r>
            <a:r>
              <a:rPr lang="en-US" altLang="en-US" dirty="0" smtClean="0"/>
              <a:t> will change over time due to gravity. The </a:t>
            </a:r>
            <a:r>
              <a:rPr lang="en-US" altLang="en-US" i="1" dirty="0" smtClean="0"/>
              <a:t>y</a:t>
            </a:r>
            <a:r>
              <a:rPr lang="en-US" altLang="en-US" dirty="0" smtClean="0"/>
              <a:t> velocity will start out positive and then become negative as the cannonball starts to fall.</a:t>
            </a:r>
            <a:endParaRPr lang="en-US" altLang="en-US" i="1"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3">
                                            <p:txEl>
                                              <p:pRg st="1" end="1"/>
                                            </p:txEl>
                                          </p:spTgt>
                                        </p:tgtEl>
                                        <p:attrNameLst>
                                          <p:attrName>style.visibility</p:attrName>
                                        </p:attrNameLst>
                                      </p:cBhvr>
                                      <p:to>
                                        <p:strVal val="visible"/>
                                      </p:to>
                                    </p:set>
                                    <p:anim calcmode="lin" valueType="num">
                                      <p:cBhvr additive="base">
                                        <p:cTn id="13" dur="500" fill="hold"/>
                                        <p:tgtEl>
                                          <p:spTgt spid="256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60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F0197DE6-148B-4B83-B960-497E8DE25259}" type="slidenum">
              <a:rPr lang="en-US" altLang="en-US" sz="1400">
                <a:latin typeface="Tahoma" panose="020B0604030504040204" pitchFamily="34" charset="0"/>
              </a:rPr>
              <a:pPr eaLnBrk="1" hangingPunct="1"/>
              <a:t>19</a:t>
            </a:fld>
            <a:endParaRPr lang="en-US" altLang="en-US" sz="1400">
              <a:latin typeface="Tahoma" panose="020B0604030504040204" pitchFamily="34" charset="0"/>
            </a:endParaRPr>
          </a:p>
        </p:txBody>
      </p:sp>
      <p:sp>
        <p:nvSpPr>
          <p:cNvPr id="21508" name="Rectangle 2"/>
          <p:cNvSpPr>
            <a:spLocks noGrp="1" noChangeArrowheads="1"/>
          </p:cNvSpPr>
          <p:nvPr>
            <p:ph type="title"/>
          </p:nvPr>
        </p:nvSpPr>
        <p:spPr/>
        <p:txBody>
          <a:bodyPr/>
          <a:lstStyle/>
          <a:p>
            <a:pPr eaLnBrk="1" hangingPunct="1"/>
            <a:r>
              <a:rPr lang="en-US" altLang="en-US" smtClean="0"/>
              <a:t>Designing the Program</a:t>
            </a:r>
          </a:p>
        </p:txBody>
      </p:sp>
      <p:sp>
        <p:nvSpPr>
          <p:cNvPr id="26627" name="Rectangle 3"/>
          <p:cNvSpPr>
            <a:spLocks noGrp="1" noChangeArrowheads="1"/>
          </p:cNvSpPr>
          <p:nvPr>
            <p:ph type="body" idx="1"/>
          </p:nvPr>
        </p:nvSpPr>
        <p:spPr/>
        <p:txBody>
          <a:bodyPr/>
          <a:lstStyle/>
          <a:p>
            <a:pPr marL="0" indent="0" eaLnBrk="1" hangingPunct="1">
              <a:buNone/>
            </a:pPr>
            <a:r>
              <a:rPr lang="en-US" altLang="en-US" sz="2400" dirty="0" smtClean="0">
                <a:latin typeface="Courier New" panose="02070309020205020404" pitchFamily="49" charset="0"/>
              </a:rPr>
              <a:t>Input the simulation parameters: angle, velocity, height, interval.</a:t>
            </a:r>
          </a:p>
          <a:p>
            <a:pPr marL="0" indent="0" eaLnBrk="1" hangingPunct="1">
              <a:buNone/>
            </a:pPr>
            <a:r>
              <a:rPr lang="en-US" altLang="en-US" sz="2400" dirty="0" smtClean="0">
                <a:latin typeface="Courier New" panose="02070309020205020404" pitchFamily="49" charset="0"/>
              </a:rPr>
              <a:t>Calculate the initial position of the cannonball: </a:t>
            </a:r>
            <a:r>
              <a:rPr lang="en-US" altLang="en-US" sz="2400" dirty="0" err="1" smtClean="0">
                <a:latin typeface="Courier New" panose="02070309020205020404" pitchFamily="49" charset="0"/>
              </a:rPr>
              <a:t>xpos</a:t>
            </a: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ypos</a:t>
            </a:r>
            <a:endParaRPr lang="en-US" altLang="en-US" sz="2400" dirty="0" smtClean="0">
              <a:latin typeface="Courier New" panose="02070309020205020404" pitchFamily="49" charset="0"/>
            </a:endParaRPr>
          </a:p>
          <a:p>
            <a:pPr marL="0" indent="0" eaLnBrk="1" hangingPunct="1">
              <a:buNone/>
            </a:pPr>
            <a:r>
              <a:rPr lang="en-US" altLang="en-US" sz="2400" dirty="0" smtClean="0">
                <a:latin typeface="Courier New" panose="02070309020205020404" pitchFamily="49" charset="0"/>
              </a:rPr>
              <a:t>Calculate the initial velocities of the cannonball: </a:t>
            </a:r>
            <a:r>
              <a:rPr lang="en-US" altLang="en-US" sz="2400" dirty="0" err="1" smtClean="0">
                <a:latin typeface="Courier New" panose="02070309020205020404" pitchFamily="49" charset="0"/>
              </a:rPr>
              <a:t>xvel</a:t>
            </a: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yvel</a:t>
            </a:r>
            <a:endParaRPr lang="en-US" altLang="en-US" sz="2400" dirty="0" smtClean="0">
              <a:latin typeface="Courier New" panose="02070309020205020404" pitchFamily="49" charset="0"/>
            </a:endParaRPr>
          </a:p>
          <a:p>
            <a:pPr marL="0" indent="0" eaLnBrk="1" hangingPunct="1">
              <a:buNone/>
            </a:pPr>
            <a:r>
              <a:rPr lang="en-US" altLang="en-US" sz="2400" dirty="0" smtClean="0">
                <a:latin typeface="Courier New" panose="02070309020205020404" pitchFamily="49" charset="0"/>
              </a:rPr>
              <a:t>While the cannonball is still flying:</a:t>
            </a:r>
          </a:p>
          <a:p>
            <a:pPr marL="457200" lvl="1" indent="0" eaLnBrk="1" hangingPunct="1">
              <a:buNone/>
            </a:pPr>
            <a:r>
              <a:rPr lang="en-US" altLang="en-US" sz="2400" dirty="0" smtClean="0">
                <a:latin typeface="Courier New" panose="02070309020205020404" pitchFamily="49" charset="0"/>
              </a:rPr>
              <a:t>Update the values of </a:t>
            </a:r>
            <a:r>
              <a:rPr lang="en-US" altLang="en-US" sz="2400" dirty="0" err="1" smtClean="0">
                <a:latin typeface="Courier New" panose="02070309020205020404" pitchFamily="49" charset="0"/>
              </a:rPr>
              <a:t>xpos</a:t>
            </a: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ypos</a:t>
            </a:r>
            <a:r>
              <a:rPr lang="en-US" altLang="en-US" sz="2400" dirty="0" smtClean="0">
                <a:latin typeface="Courier New" panose="02070309020205020404" pitchFamily="49" charset="0"/>
              </a:rPr>
              <a:t>, and </a:t>
            </a:r>
            <a:r>
              <a:rPr lang="en-US" altLang="en-US" sz="2400" dirty="0" err="1" smtClean="0">
                <a:latin typeface="Courier New" panose="02070309020205020404" pitchFamily="49" charset="0"/>
              </a:rPr>
              <a:t>yvel</a:t>
            </a:r>
            <a:r>
              <a:rPr lang="en-US" altLang="en-US" sz="2400" dirty="0" smtClean="0">
                <a:latin typeface="Courier New" panose="02070309020205020404" pitchFamily="49" charset="0"/>
              </a:rPr>
              <a:t> for interval seconds further into the flight</a:t>
            </a:r>
            <a:endParaRPr lang="en-US" altLang="en-US" sz="2000" dirty="0" smtClean="0">
              <a:latin typeface="Courier New" panose="02070309020205020404" pitchFamily="49" charset="0"/>
            </a:endParaRPr>
          </a:p>
          <a:p>
            <a:pPr marL="0" indent="0" eaLnBrk="1" hangingPunct="1">
              <a:buNone/>
            </a:pPr>
            <a:r>
              <a:rPr lang="en-US" altLang="en-US" sz="2400" dirty="0" smtClean="0">
                <a:latin typeface="Courier New" panose="02070309020205020404" pitchFamily="49" charset="0"/>
              </a:rPr>
              <a:t>Output the distance traveled as </a:t>
            </a:r>
            <a:r>
              <a:rPr lang="en-US" altLang="en-US" sz="2400" dirty="0" err="1" smtClean="0">
                <a:latin typeface="Courier New" panose="02070309020205020404" pitchFamily="49" charset="0"/>
              </a:rPr>
              <a:t>xpos</a:t>
            </a:r>
            <a:endParaRPr lang="en-US" altLang="en-US" sz="2400" dirty="0" smtClean="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additive="base">
                                        <p:cTn id="7" dur="500" fill="hold"/>
                                        <p:tgtEl>
                                          <p:spTgt spid="26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27">
                                            <p:txEl>
                                              <p:pRg st="1" end="1"/>
                                            </p:txEl>
                                          </p:spTgt>
                                        </p:tgtEl>
                                        <p:attrNameLst>
                                          <p:attrName>style.visibility</p:attrName>
                                        </p:attrNameLst>
                                      </p:cBhvr>
                                      <p:to>
                                        <p:strVal val="visible"/>
                                      </p:to>
                                    </p:set>
                                    <p:anim calcmode="lin" valueType="num">
                                      <p:cBhvr additive="base">
                                        <p:cTn id="13" dur="500" fill="hold"/>
                                        <p:tgtEl>
                                          <p:spTgt spid="266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6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627">
                                            <p:txEl>
                                              <p:pRg st="2" end="2"/>
                                            </p:txEl>
                                          </p:spTgt>
                                        </p:tgtEl>
                                        <p:attrNameLst>
                                          <p:attrName>style.visibility</p:attrName>
                                        </p:attrNameLst>
                                      </p:cBhvr>
                                      <p:to>
                                        <p:strVal val="visible"/>
                                      </p:to>
                                    </p:set>
                                    <p:anim calcmode="lin" valueType="num">
                                      <p:cBhvr additive="base">
                                        <p:cTn id="19" dur="500" fill="hold"/>
                                        <p:tgtEl>
                                          <p:spTgt spid="266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6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627">
                                            <p:txEl>
                                              <p:pRg st="3" end="3"/>
                                            </p:txEl>
                                          </p:spTgt>
                                        </p:tgtEl>
                                        <p:attrNameLst>
                                          <p:attrName>style.visibility</p:attrName>
                                        </p:attrNameLst>
                                      </p:cBhvr>
                                      <p:to>
                                        <p:strVal val="visible"/>
                                      </p:to>
                                    </p:set>
                                    <p:anim calcmode="lin" valueType="num">
                                      <p:cBhvr additive="base">
                                        <p:cTn id="25" dur="500" fill="hold"/>
                                        <p:tgtEl>
                                          <p:spTgt spid="266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6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6627">
                                            <p:txEl>
                                              <p:pRg st="4" end="4"/>
                                            </p:txEl>
                                          </p:spTgt>
                                        </p:tgtEl>
                                        <p:attrNameLst>
                                          <p:attrName>style.visibility</p:attrName>
                                        </p:attrNameLst>
                                      </p:cBhvr>
                                      <p:to>
                                        <p:strVal val="visible"/>
                                      </p:to>
                                    </p:set>
                                    <p:anim calcmode="lin" valueType="num">
                                      <p:cBhvr additive="base">
                                        <p:cTn id="31" dur="500" fill="hold"/>
                                        <p:tgtEl>
                                          <p:spTgt spid="266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66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6627">
                                            <p:txEl>
                                              <p:pRg st="5" end="5"/>
                                            </p:txEl>
                                          </p:spTgt>
                                        </p:tgtEl>
                                        <p:attrNameLst>
                                          <p:attrName>style.visibility</p:attrName>
                                        </p:attrNameLst>
                                      </p:cBhvr>
                                      <p:to>
                                        <p:strVal val="visible"/>
                                      </p:to>
                                    </p:set>
                                    <p:anim calcmode="lin" valueType="num">
                                      <p:cBhvr additive="base">
                                        <p:cTn id="37" dur="500" fill="hold"/>
                                        <p:tgtEl>
                                          <p:spTgt spid="2662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662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9D31DFCB-5977-494D-917D-4AA6D5166E4A}" type="slidenum">
              <a:rPr lang="en-US" altLang="en-US" sz="1400">
                <a:latin typeface="Tahoma" panose="020B0604030504040204" pitchFamily="34" charset="0"/>
              </a:rPr>
              <a:pPr eaLnBrk="1" hangingPunct="1"/>
              <a:t>2</a:t>
            </a:fld>
            <a:endParaRPr lang="en-US" altLang="en-US" sz="1400">
              <a:latin typeface="Tahoma" panose="020B0604030504040204" pitchFamily="34" charset="0"/>
            </a:endParaRPr>
          </a:p>
        </p:txBody>
      </p:sp>
      <p:sp>
        <p:nvSpPr>
          <p:cNvPr id="4100" name="Rectangle 2"/>
          <p:cNvSpPr>
            <a:spLocks noGrp="1" noChangeArrowheads="1"/>
          </p:cNvSpPr>
          <p:nvPr>
            <p:ph type="title"/>
          </p:nvPr>
        </p:nvSpPr>
        <p:spPr/>
        <p:txBody>
          <a:bodyPr/>
          <a:lstStyle/>
          <a:p>
            <a:pPr eaLnBrk="1" hangingPunct="1"/>
            <a:r>
              <a:rPr lang="en-US" altLang="en-US" smtClean="0"/>
              <a:t>Objectives</a:t>
            </a:r>
          </a:p>
        </p:txBody>
      </p:sp>
      <p:sp>
        <p:nvSpPr>
          <p:cNvPr id="5123" name="Rectangle 3"/>
          <p:cNvSpPr>
            <a:spLocks noGrp="1" noChangeArrowheads="1"/>
          </p:cNvSpPr>
          <p:nvPr>
            <p:ph type="body" idx="1"/>
          </p:nvPr>
        </p:nvSpPr>
        <p:spPr/>
        <p:txBody>
          <a:bodyPr/>
          <a:lstStyle/>
          <a:p>
            <a:pPr eaLnBrk="1" hangingPunct="1">
              <a:lnSpc>
                <a:spcPct val="90000"/>
              </a:lnSpc>
            </a:pPr>
            <a:r>
              <a:rPr lang="en-US" altLang="en-US" smtClean="0"/>
              <a:t>To appreciate how defining new classes can provide structure for a complex program.</a:t>
            </a:r>
          </a:p>
          <a:p>
            <a:pPr eaLnBrk="1" hangingPunct="1">
              <a:lnSpc>
                <a:spcPct val="90000"/>
              </a:lnSpc>
            </a:pPr>
            <a:r>
              <a:rPr lang="en-US" altLang="en-US" smtClean="0"/>
              <a:t>To be able to read and write Python class definitions.</a:t>
            </a:r>
          </a:p>
          <a:p>
            <a:pPr eaLnBrk="1" hangingPunct="1">
              <a:lnSpc>
                <a:spcPct val="90000"/>
              </a:lnSpc>
            </a:pPr>
            <a:r>
              <a:rPr lang="en-US" altLang="en-US" smtClean="0"/>
              <a:t>To understand the concept of encapsulation and how it contributes to building modular and maintainable programs.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 calcmode="lin" valueType="num">
                                      <p:cBhvr additive="base">
                                        <p:cTn id="19" dur="500" fill="hold"/>
                                        <p:tgtEl>
                                          <p:spTgt spid="51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2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64AE17F0-D272-40DB-A2DF-1BDE150F198A}" type="slidenum">
              <a:rPr lang="en-US" altLang="en-US" sz="1400">
                <a:latin typeface="Tahoma" panose="020B0604030504040204" pitchFamily="34" charset="0"/>
              </a:rPr>
              <a:pPr eaLnBrk="1" hangingPunct="1"/>
              <a:t>20</a:t>
            </a:fld>
            <a:endParaRPr lang="en-US" altLang="en-US" sz="1400">
              <a:latin typeface="Tahoma" panose="020B0604030504040204" pitchFamily="34" charset="0"/>
            </a:endParaRPr>
          </a:p>
        </p:txBody>
      </p:sp>
      <p:sp>
        <p:nvSpPr>
          <p:cNvPr id="22532" name="Rectangle 2"/>
          <p:cNvSpPr>
            <a:spLocks noGrp="1" noChangeArrowheads="1"/>
          </p:cNvSpPr>
          <p:nvPr>
            <p:ph type="title"/>
          </p:nvPr>
        </p:nvSpPr>
        <p:spPr/>
        <p:txBody>
          <a:bodyPr/>
          <a:lstStyle/>
          <a:p>
            <a:pPr eaLnBrk="1" hangingPunct="1"/>
            <a:r>
              <a:rPr lang="en-US" altLang="en-US" smtClean="0"/>
              <a:t>Designing the Program</a:t>
            </a:r>
          </a:p>
        </p:txBody>
      </p:sp>
      <p:sp>
        <p:nvSpPr>
          <p:cNvPr id="27651" name="Rectangle 3"/>
          <p:cNvSpPr>
            <a:spLocks noGrp="1" noChangeArrowheads="1"/>
          </p:cNvSpPr>
          <p:nvPr>
            <p:ph type="body" idx="1"/>
          </p:nvPr>
        </p:nvSpPr>
        <p:spPr>
          <a:xfrm>
            <a:off x="-30590" y="2209800"/>
            <a:ext cx="9372600" cy="4114800"/>
          </a:xfrm>
        </p:spPr>
        <p:txBody>
          <a:bodyPr/>
          <a:lstStyle/>
          <a:p>
            <a:pPr eaLnBrk="1" hangingPunct="1"/>
            <a:r>
              <a:rPr lang="en-US" altLang="en-US" dirty="0" smtClean="0"/>
              <a:t>Using step-wise refinement:</a:t>
            </a:r>
            <a:br>
              <a:rPr lang="en-US" altLang="en-US" dirty="0" smtClean="0"/>
            </a:br>
            <a:r>
              <a:rPr lang="en-US" altLang="en-US" sz="1400" dirty="0" err="1" smtClean="0">
                <a:latin typeface="Courier New" panose="02070309020205020404" pitchFamily="49" charset="0"/>
              </a:rPr>
              <a:t>def</a:t>
            </a:r>
            <a:r>
              <a:rPr lang="en-US" altLang="en-US" sz="1400" dirty="0" smtClean="0">
                <a:latin typeface="Courier New" panose="02070309020205020404" pitchFamily="49" charset="0"/>
              </a:rPr>
              <a:t> main():</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angle = float(input("Enter the launch angle (in degrees): "))</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vel</a:t>
            </a:r>
            <a:r>
              <a:rPr lang="en-US" altLang="en-US" sz="1400" dirty="0" smtClean="0">
                <a:latin typeface="Courier New" panose="02070309020205020404" pitchFamily="49" charset="0"/>
              </a:rPr>
              <a:t> = float(input("Enter the initial velocity (in meters/sec): "))</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h0 = float(input("Enter the initial height (in meters): "))</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time = float(input("Enter the time interval between position calculations: "))</a:t>
            </a:r>
          </a:p>
          <a:p>
            <a:pPr eaLnBrk="1" hangingPunct="1"/>
            <a:r>
              <a:rPr lang="en-US" altLang="en-US" dirty="0" smtClean="0"/>
              <a:t>Calculating the initial position for the cannonball is also easy. It’s at distance 0 and height </a:t>
            </a:r>
            <a:r>
              <a:rPr lang="en-US" altLang="en-US" dirty="0" smtClean="0">
                <a:latin typeface="Courier New" panose="02070309020205020404" pitchFamily="49" charset="0"/>
              </a:rPr>
              <a:t>h0</a:t>
            </a:r>
            <a:r>
              <a:rPr lang="en-US" altLang="en-US" dirty="0" smtClean="0"/>
              <a:t>!</a:t>
            </a:r>
            <a:br>
              <a:rPr lang="en-US" altLang="en-US" dirty="0" smtClean="0"/>
            </a:b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xpos</a:t>
            </a:r>
            <a:r>
              <a:rPr lang="en-US" altLang="en-US" sz="1400" dirty="0" smtClean="0">
                <a:latin typeface="Courier New" panose="02070309020205020404" pitchFamily="49" charset="0"/>
              </a:rPr>
              <a:t> = 0</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ypos</a:t>
            </a:r>
            <a:r>
              <a:rPr lang="en-US" altLang="en-US" sz="1400" dirty="0" smtClean="0">
                <a:latin typeface="Courier New" panose="02070309020205020404" pitchFamily="49" charset="0"/>
              </a:rPr>
              <a:t> = h0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51">
                                            <p:txEl>
                                              <p:pRg st="1" end="1"/>
                                            </p:txEl>
                                          </p:spTgt>
                                        </p:tgtEl>
                                        <p:attrNameLst>
                                          <p:attrName>style.visibility</p:attrName>
                                        </p:attrNameLst>
                                      </p:cBhvr>
                                      <p:to>
                                        <p:strVal val="visible"/>
                                      </p:to>
                                    </p:set>
                                    <p:anim calcmode="lin" valueType="num">
                                      <p:cBhvr additive="base">
                                        <p:cTn id="13" dur="500" fill="hold"/>
                                        <p:tgtEl>
                                          <p:spTgt spid="276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65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Python Programming, 3/e</a:t>
            </a:r>
            <a:endParaRPr lang="en-US"/>
          </a:p>
        </p:txBody>
      </p:sp>
      <p:sp>
        <p:nvSpPr>
          <p:cNvPr id="6"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FD8D457B-2925-44BA-B1FF-19B586794B68}" type="slidenum">
              <a:rPr lang="en-US" altLang="en-US" sz="1400">
                <a:latin typeface="Tahoma" panose="020B0604030504040204" pitchFamily="34" charset="0"/>
              </a:rPr>
              <a:pPr eaLnBrk="1" hangingPunct="1"/>
              <a:t>21</a:t>
            </a:fld>
            <a:endParaRPr lang="en-US" altLang="en-US" sz="1400">
              <a:latin typeface="Tahoma" panose="020B0604030504040204" pitchFamily="34" charset="0"/>
            </a:endParaRPr>
          </a:p>
        </p:txBody>
      </p:sp>
      <p:sp>
        <p:nvSpPr>
          <p:cNvPr id="23556" name="Rectangle 2"/>
          <p:cNvSpPr>
            <a:spLocks noGrp="1" noChangeArrowheads="1"/>
          </p:cNvSpPr>
          <p:nvPr>
            <p:ph type="title"/>
          </p:nvPr>
        </p:nvSpPr>
        <p:spPr/>
        <p:txBody>
          <a:bodyPr/>
          <a:lstStyle/>
          <a:p>
            <a:pPr eaLnBrk="1" hangingPunct="1"/>
            <a:r>
              <a:rPr lang="en-US" altLang="en-US" smtClean="0"/>
              <a:t>Designing the Program</a:t>
            </a:r>
          </a:p>
        </p:txBody>
      </p:sp>
      <p:sp>
        <p:nvSpPr>
          <p:cNvPr id="28675" name="Rectangle 3"/>
          <p:cNvSpPr>
            <a:spLocks noGrp="1" noChangeArrowheads="1"/>
          </p:cNvSpPr>
          <p:nvPr>
            <p:ph type="body" idx="1"/>
          </p:nvPr>
        </p:nvSpPr>
        <p:spPr>
          <a:xfrm>
            <a:off x="1182688" y="4038600"/>
            <a:ext cx="7772400" cy="2093913"/>
          </a:xfrm>
        </p:spPr>
        <p:txBody>
          <a:bodyPr/>
          <a:lstStyle/>
          <a:p>
            <a:pPr eaLnBrk="1" hangingPunct="1"/>
            <a:r>
              <a:rPr lang="en-US" altLang="en-US" sz="2800" smtClean="0"/>
              <a:t>If we know the magnitude of the velocity and the angle theta, we can calculate </a:t>
            </a:r>
            <a:r>
              <a:rPr lang="en-US" altLang="en-US" sz="2800" smtClean="0">
                <a:latin typeface="Courier New" panose="02070309020205020404" pitchFamily="49" charset="0"/>
              </a:rPr>
              <a:t>yvel=velocity*sin(theta)</a:t>
            </a:r>
            <a:r>
              <a:rPr lang="en-US" altLang="en-US" sz="2800" smtClean="0"/>
              <a:t>and </a:t>
            </a:r>
            <a:r>
              <a:rPr lang="en-US" altLang="en-US" sz="2800" smtClean="0">
                <a:latin typeface="Courier New" panose="02070309020205020404" pitchFamily="49" charset="0"/>
              </a:rPr>
              <a:t>xvel=velocity*cos(theta)</a:t>
            </a:r>
            <a:r>
              <a:rPr lang="en-US" altLang="en-US" sz="2800" smtClean="0"/>
              <a:t>.</a:t>
            </a:r>
          </a:p>
        </p:txBody>
      </p:sp>
      <p:pic>
        <p:nvPicPr>
          <p:cNvPr id="23558" name="Picture 4" descr="vect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133600"/>
            <a:ext cx="5189538"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3EEDCA85-9D30-4037-8723-DCD214178AE4}" type="slidenum">
              <a:rPr lang="en-US" altLang="en-US" sz="1400">
                <a:latin typeface="Tahoma" panose="020B0604030504040204" pitchFamily="34" charset="0"/>
              </a:rPr>
              <a:pPr eaLnBrk="1" hangingPunct="1"/>
              <a:t>22</a:t>
            </a:fld>
            <a:endParaRPr lang="en-US" altLang="en-US" sz="1400">
              <a:latin typeface="Tahoma" panose="020B0604030504040204" pitchFamily="34" charset="0"/>
            </a:endParaRPr>
          </a:p>
        </p:txBody>
      </p:sp>
      <p:sp>
        <p:nvSpPr>
          <p:cNvPr id="24580" name="Rectangle 2"/>
          <p:cNvSpPr>
            <a:spLocks noGrp="1" noChangeArrowheads="1"/>
          </p:cNvSpPr>
          <p:nvPr>
            <p:ph type="title"/>
          </p:nvPr>
        </p:nvSpPr>
        <p:spPr/>
        <p:txBody>
          <a:bodyPr/>
          <a:lstStyle/>
          <a:p>
            <a:pPr eaLnBrk="1" hangingPunct="1"/>
            <a:r>
              <a:rPr lang="en-US" altLang="en-US" smtClean="0"/>
              <a:t>Designing the Program</a:t>
            </a:r>
          </a:p>
        </p:txBody>
      </p:sp>
      <p:sp>
        <p:nvSpPr>
          <p:cNvPr id="29699" name="Rectangle 3"/>
          <p:cNvSpPr>
            <a:spLocks noGrp="1" noChangeArrowheads="1"/>
          </p:cNvSpPr>
          <p:nvPr>
            <p:ph type="body" idx="1"/>
          </p:nvPr>
        </p:nvSpPr>
        <p:spPr/>
        <p:txBody>
          <a:bodyPr/>
          <a:lstStyle/>
          <a:p>
            <a:pPr eaLnBrk="1" hangingPunct="1">
              <a:lnSpc>
                <a:spcPct val="90000"/>
              </a:lnSpc>
            </a:pPr>
            <a:r>
              <a:rPr lang="en-US" altLang="en-US" sz="2800" dirty="0" smtClean="0"/>
              <a:t>Our input angle is in degrees, and the Python math library uses radians</a:t>
            </a:r>
            <a:r>
              <a:rPr lang="en-US" altLang="en-US" sz="2800" dirty="0" smtClean="0">
                <a:sym typeface="Symbol" panose="05050102010706020507" pitchFamily="18" charset="2"/>
              </a:rPr>
              <a:t>.</a:t>
            </a:r>
          </a:p>
          <a:p>
            <a:pPr eaLnBrk="1" hangingPunct="1">
              <a:lnSpc>
                <a:spcPct val="90000"/>
              </a:lnSpc>
            </a:pPr>
            <a:r>
              <a:rPr lang="en-US" altLang="en-US" sz="2000" dirty="0" smtClean="0">
                <a:latin typeface="Courier New" panose="02070309020205020404" pitchFamily="49" charset="0"/>
                <a:sym typeface="Symbol" panose="05050102010706020507" pitchFamily="18" charset="2"/>
              </a:rPr>
              <a:t>theta = </a:t>
            </a:r>
            <a:r>
              <a:rPr lang="en-US" altLang="en-US" sz="2000" dirty="0" err="1" smtClean="0">
                <a:latin typeface="Courier New" panose="02070309020205020404" pitchFamily="49" charset="0"/>
                <a:sym typeface="Symbol" panose="05050102010706020507" pitchFamily="18" charset="2"/>
              </a:rPr>
              <a:t>math.radians</a:t>
            </a:r>
            <a:r>
              <a:rPr lang="en-US" altLang="en-US" sz="2000" dirty="0" smtClean="0">
                <a:latin typeface="Courier New" panose="02070309020205020404" pitchFamily="49" charset="0"/>
                <a:sym typeface="Symbol" panose="05050102010706020507" pitchFamily="18" charset="2"/>
              </a:rPr>
              <a:t>(angle)</a:t>
            </a:r>
            <a:br>
              <a:rPr lang="en-US" altLang="en-US" sz="2000" dirty="0" smtClean="0">
                <a:latin typeface="Courier New" panose="02070309020205020404" pitchFamily="49" charset="0"/>
                <a:sym typeface="Symbol" panose="05050102010706020507" pitchFamily="18" charset="2"/>
              </a:rPr>
            </a:br>
            <a:r>
              <a:rPr lang="en-US" altLang="en-US" sz="2000" dirty="0" err="1" smtClean="0">
                <a:latin typeface="Courier New" panose="02070309020205020404" pitchFamily="49" charset="0"/>
                <a:sym typeface="Symbol" panose="05050102010706020507" pitchFamily="18" charset="2"/>
              </a:rPr>
              <a:t>xvel</a:t>
            </a:r>
            <a:r>
              <a:rPr lang="en-US" altLang="en-US" sz="2000" dirty="0" smtClean="0">
                <a:latin typeface="Courier New" panose="02070309020205020404" pitchFamily="49" charset="0"/>
                <a:sym typeface="Symbol" panose="05050102010706020507" pitchFamily="18" charset="2"/>
              </a:rPr>
              <a:t> = </a:t>
            </a:r>
            <a:r>
              <a:rPr lang="en-US" altLang="en-US" sz="2000" dirty="0" err="1" smtClean="0">
                <a:latin typeface="Courier New" panose="02070309020205020404" pitchFamily="49" charset="0"/>
                <a:sym typeface="Symbol" panose="05050102010706020507" pitchFamily="18" charset="2"/>
              </a:rPr>
              <a:t>vel</a:t>
            </a:r>
            <a:r>
              <a:rPr lang="en-US" altLang="en-US" sz="2000" dirty="0" smtClean="0">
                <a:latin typeface="Courier New" panose="02070309020205020404" pitchFamily="49" charset="0"/>
                <a:sym typeface="Symbol" panose="05050102010706020507" pitchFamily="18" charset="2"/>
              </a:rPr>
              <a:t> * cos(theta)</a:t>
            </a:r>
            <a:br>
              <a:rPr lang="en-US" altLang="en-US" sz="2000" dirty="0" smtClean="0">
                <a:latin typeface="Courier New" panose="02070309020205020404" pitchFamily="49" charset="0"/>
                <a:sym typeface="Symbol" panose="05050102010706020507" pitchFamily="18" charset="2"/>
              </a:rPr>
            </a:br>
            <a:r>
              <a:rPr lang="en-US" altLang="en-US" sz="2000" dirty="0" err="1" smtClean="0">
                <a:latin typeface="Courier New" panose="02070309020205020404" pitchFamily="49" charset="0"/>
                <a:sym typeface="Symbol" panose="05050102010706020507" pitchFamily="18" charset="2"/>
              </a:rPr>
              <a:t>yvel</a:t>
            </a:r>
            <a:r>
              <a:rPr lang="en-US" altLang="en-US" sz="2000" dirty="0" smtClean="0">
                <a:latin typeface="Courier New" panose="02070309020205020404" pitchFamily="49" charset="0"/>
                <a:sym typeface="Symbol" panose="05050102010706020507" pitchFamily="18" charset="2"/>
              </a:rPr>
              <a:t> = </a:t>
            </a:r>
            <a:r>
              <a:rPr lang="en-US" altLang="en-US" sz="2000" dirty="0" err="1" smtClean="0">
                <a:latin typeface="Courier New" panose="02070309020205020404" pitchFamily="49" charset="0"/>
                <a:sym typeface="Symbol" panose="05050102010706020507" pitchFamily="18" charset="2"/>
              </a:rPr>
              <a:t>vel</a:t>
            </a:r>
            <a:r>
              <a:rPr lang="en-US" altLang="en-US" sz="2000" dirty="0" smtClean="0">
                <a:latin typeface="Courier New" panose="02070309020205020404" pitchFamily="49" charset="0"/>
                <a:sym typeface="Symbol" panose="05050102010706020507" pitchFamily="18" charset="2"/>
              </a:rPr>
              <a:t> * sin(theta)</a:t>
            </a:r>
          </a:p>
          <a:p>
            <a:pPr eaLnBrk="1" hangingPunct="1">
              <a:lnSpc>
                <a:spcPct val="90000"/>
              </a:lnSpc>
            </a:pPr>
            <a:r>
              <a:rPr lang="en-US" altLang="en-US" sz="2800" dirty="0" smtClean="0">
                <a:sym typeface="Symbol" panose="05050102010706020507" pitchFamily="18" charset="2"/>
              </a:rPr>
              <a:t>In the main loop, we want to keep updating the position of the ball until it reaches the ground:</a:t>
            </a:r>
            <a:br>
              <a:rPr lang="en-US" altLang="en-US" sz="2800" dirty="0" smtClean="0">
                <a:sym typeface="Symbol" panose="05050102010706020507" pitchFamily="18" charset="2"/>
              </a:rPr>
            </a:br>
            <a:r>
              <a:rPr lang="en-US" altLang="en-US" sz="2000" dirty="0" smtClean="0">
                <a:latin typeface="Courier New" panose="02070309020205020404" pitchFamily="49" charset="0"/>
                <a:sym typeface="Symbol" panose="05050102010706020507" pitchFamily="18" charset="2"/>
              </a:rPr>
              <a:t>while </a:t>
            </a:r>
            <a:r>
              <a:rPr lang="en-US" altLang="en-US" sz="2000" dirty="0" err="1" smtClean="0">
                <a:latin typeface="Courier New" panose="02070309020205020404" pitchFamily="49" charset="0"/>
                <a:sym typeface="Symbol" panose="05050102010706020507" pitchFamily="18" charset="2"/>
              </a:rPr>
              <a:t>ypos</a:t>
            </a:r>
            <a:r>
              <a:rPr lang="en-US" altLang="en-US" sz="2000" dirty="0" smtClean="0">
                <a:latin typeface="Courier New" panose="02070309020205020404" pitchFamily="49" charset="0"/>
                <a:sym typeface="Symbol" panose="05050102010706020507" pitchFamily="18" charset="2"/>
              </a:rPr>
              <a:t> &gt;= 0.0:</a:t>
            </a:r>
          </a:p>
          <a:p>
            <a:pPr eaLnBrk="1" hangingPunct="1">
              <a:lnSpc>
                <a:spcPct val="90000"/>
              </a:lnSpc>
            </a:pPr>
            <a:r>
              <a:rPr lang="en-US" altLang="en-US" sz="2800" dirty="0" smtClean="0">
                <a:sym typeface="Symbol" panose="05050102010706020507" pitchFamily="18" charset="2"/>
              </a:rPr>
              <a:t>We used &gt;= 0 so the loop will start if the ball starts out on the ground.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 calcmode="lin" valueType="num">
                                      <p:cBhvr additive="base">
                                        <p:cTn id="13" dur="500" fill="hold"/>
                                        <p:tgtEl>
                                          <p:spTgt spid="296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699">
                                            <p:txEl>
                                              <p:pRg st="2" end="2"/>
                                            </p:txEl>
                                          </p:spTgt>
                                        </p:tgtEl>
                                        <p:attrNameLst>
                                          <p:attrName>style.visibility</p:attrName>
                                        </p:attrNameLst>
                                      </p:cBhvr>
                                      <p:to>
                                        <p:strVal val="visible"/>
                                      </p:to>
                                    </p:set>
                                    <p:anim calcmode="lin" valueType="num">
                                      <p:cBhvr additive="base">
                                        <p:cTn id="19" dur="500" fill="hold"/>
                                        <p:tgtEl>
                                          <p:spTgt spid="296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6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699">
                                            <p:txEl>
                                              <p:pRg st="3" end="3"/>
                                            </p:txEl>
                                          </p:spTgt>
                                        </p:tgtEl>
                                        <p:attrNameLst>
                                          <p:attrName>style.visibility</p:attrName>
                                        </p:attrNameLst>
                                      </p:cBhvr>
                                      <p:to>
                                        <p:strVal val="visible"/>
                                      </p:to>
                                    </p:set>
                                    <p:anim calcmode="lin" valueType="num">
                                      <p:cBhvr additive="base">
                                        <p:cTn id="25" dur="500" fill="hold"/>
                                        <p:tgtEl>
                                          <p:spTgt spid="296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69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E5A91880-69B4-44B3-B171-0CBF7ADEA5B1}" type="slidenum">
              <a:rPr lang="en-US" altLang="en-US" sz="1400">
                <a:latin typeface="Tahoma" panose="020B0604030504040204" pitchFamily="34" charset="0"/>
              </a:rPr>
              <a:pPr eaLnBrk="1" hangingPunct="1"/>
              <a:t>23</a:t>
            </a:fld>
            <a:endParaRPr lang="en-US" altLang="en-US" sz="1400">
              <a:latin typeface="Tahoma" panose="020B0604030504040204" pitchFamily="34" charset="0"/>
            </a:endParaRPr>
          </a:p>
        </p:txBody>
      </p:sp>
      <p:sp>
        <p:nvSpPr>
          <p:cNvPr id="25604" name="Rectangle 2"/>
          <p:cNvSpPr>
            <a:spLocks noGrp="1" noChangeArrowheads="1"/>
          </p:cNvSpPr>
          <p:nvPr>
            <p:ph type="title"/>
          </p:nvPr>
        </p:nvSpPr>
        <p:spPr/>
        <p:txBody>
          <a:bodyPr/>
          <a:lstStyle/>
          <a:p>
            <a:pPr eaLnBrk="1" hangingPunct="1"/>
            <a:r>
              <a:rPr lang="en-US" altLang="en-US" smtClean="0"/>
              <a:t>Designing the Program</a:t>
            </a:r>
          </a:p>
        </p:txBody>
      </p:sp>
      <p:sp>
        <p:nvSpPr>
          <p:cNvPr id="30723" name="Rectangle 3"/>
          <p:cNvSpPr>
            <a:spLocks noGrp="1" noChangeArrowheads="1"/>
          </p:cNvSpPr>
          <p:nvPr>
            <p:ph type="body" idx="1"/>
          </p:nvPr>
        </p:nvSpPr>
        <p:spPr/>
        <p:txBody>
          <a:bodyPr/>
          <a:lstStyle/>
          <a:p>
            <a:pPr eaLnBrk="1" hangingPunct="1">
              <a:lnSpc>
                <a:spcPct val="90000"/>
              </a:lnSpc>
            </a:pPr>
            <a:r>
              <a:rPr lang="en-US" altLang="en-US" sz="2800" dirty="0" smtClean="0"/>
              <a:t>Each time through the loop we want to update the state of the cannonball to move it </a:t>
            </a:r>
            <a:r>
              <a:rPr lang="en-US" altLang="en-US" sz="2800" dirty="0" smtClean="0">
                <a:latin typeface="Courier New" panose="02070309020205020404" pitchFamily="49" charset="0"/>
              </a:rPr>
              <a:t>time</a:t>
            </a:r>
            <a:r>
              <a:rPr lang="en-US" altLang="en-US" sz="2800" dirty="0" smtClean="0"/>
              <a:t> seconds farther.</a:t>
            </a:r>
          </a:p>
          <a:p>
            <a:pPr eaLnBrk="1" hangingPunct="1">
              <a:lnSpc>
                <a:spcPct val="90000"/>
              </a:lnSpc>
            </a:pPr>
            <a:r>
              <a:rPr lang="en-US" altLang="en-US" sz="2800" dirty="0" smtClean="0"/>
              <a:t>Since we assume there is no wind resistance, </a:t>
            </a:r>
            <a:r>
              <a:rPr lang="en-US" altLang="en-US" sz="2800" dirty="0" err="1" smtClean="0">
                <a:latin typeface="Courier New" panose="02070309020205020404" pitchFamily="49" charset="0"/>
              </a:rPr>
              <a:t>xvel</a:t>
            </a:r>
            <a:r>
              <a:rPr lang="en-US" altLang="en-US" sz="2800" dirty="0" smtClean="0"/>
              <a:t> remains constant.</a:t>
            </a:r>
          </a:p>
          <a:p>
            <a:pPr eaLnBrk="1" hangingPunct="1">
              <a:lnSpc>
                <a:spcPct val="90000"/>
              </a:lnSpc>
            </a:pPr>
            <a:r>
              <a:rPr lang="en-US" altLang="en-US" sz="2800" dirty="0" smtClean="0"/>
              <a:t>Say a ball is traveling at 30 m/s and is 50 m from the firing point. In one second it will be 50 + 30 meters away. If the time increment is .1 second it will be 50 + 30*.1 = 53 meters distant.</a:t>
            </a:r>
          </a:p>
          <a:p>
            <a:pPr eaLnBrk="1" hangingPunct="1">
              <a:lnSpc>
                <a:spcPct val="90000"/>
              </a:lnSpc>
            </a:pPr>
            <a:r>
              <a:rPr lang="en-US" altLang="en-US" sz="2800" dirty="0" err="1" smtClean="0">
                <a:latin typeface="Courier New" panose="02070309020205020404" pitchFamily="49" charset="0"/>
              </a:rPr>
              <a:t>xpos</a:t>
            </a:r>
            <a:r>
              <a:rPr lang="en-US" altLang="en-US" sz="2800" dirty="0" smtClean="0">
                <a:latin typeface="Courier New" panose="02070309020205020404" pitchFamily="49" charset="0"/>
              </a:rPr>
              <a:t> = </a:t>
            </a:r>
            <a:r>
              <a:rPr lang="en-US" altLang="en-US" sz="2800" dirty="0" err="1" smtClean="0">
                <a:latin typeface="Courier New" panose="02070309020205020404" pitchFamily="49" charset="0"/>
              </a:rPr>
              <a:t>xpos</a:t>
            </a:r>
            <a:r>
              <a:rPr lang="en-US" altLang="en-US" sz="2800" dirty="0" smtClean="0">
                <a:latin typeface="Courier New" panose="02070309020205020404" pitchFamily="49" charset="0"/>
              </a:rPr>
              <a:t> + time * </a:t>
            </a:r>
            <a:r>
              <a:rPr lang="en-US" altLang="en-US" sz="2800" dirty="0" err="1" smtClean="0">
                <a:latin typeface="Courier New" panose="02070309020205020404" pitchFamily="49" charset="0"/>
              </a:rPr>
              <a:t>xvel</a:t>
            </a:r>
            <a:endParaRPr lang="en-US" altLang="en-US" sz="2800" dirty="0" smtClean="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500" fill="hold"/>
                                        <p:tgtEl>
                                          <p:spTgt spid="307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 calcmode="lin" valueType="num">
                                      <p:cBhvr additive="base">
                                        <p:cTn id="13" dur="500" fill="hold"/>
                                        <p:tgtEl>
                                          <p:spTgt spid="307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23">
                                            <p:txEl>
                                              <p:pRg st="2" end="2"/>
                                            </p:txEl>
                                          </p:spTgt>
                                        </p:tgtEl>
                                        <p:attrNameLst>
                                          <p:attrName>style.visibility</p:attrName>
                                        </p:attrNameLst>
                                      </p:cBhvr>
                                      <p:to>
                                        <p:strVal val="visible"/>
                                      </p:to>
                                    </p:set>
                                    <p:anim calcmode="lin" valueType="num">
                                      <p:cBhvr additive="base">
                                        <p:cTn id="19" dur="500" fill="hold"/>
                                        <p:tgtEl>
                                          <p:spTgt spid="307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7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723">
                                            <p:txEl>
                                              <p:pRg st="3" end="3"/>
                                            </p:txEl>
                                          </p:spTgt>
                                        </p:tgtEl>
                                        <p:attrNameLst>
                                          <p:attrName>style.visibility</p:attrName>
                                        </p:attrNameLst>
                                      </p:cBhvr>
                                      <p:to>
                                        <p:strVal val="visible"/>
                                      </p:to>
                                    </p:set>
                                    <p:anim calcmode="lin" valueType="num">
                                      <p:cBhvr additive="base">
                                        <p:cTn id="25" dur="500" fill="hold"/>
                                        <p:tgtEl>
                                          <p:spTgt spid="307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72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7A3C8FC5-9F7F-4952-84BA-68D4616E94D3}" type="slidenum">
              <a:rPr lang="en-US" altLang="en-US" sz="1400">
                <a:latin typeface="Tahoma" panose="020B0604030504040204" pitchFamily="34" charset="0"/>
              </a:rPr>
              <a:pPr eaLnBrk="1" hangingPunct="1"/>
              <a:t>24</a:t>
            </a:fld>
            <a:endParaRPr lang="en-US" altLang="en-US" sz="1400">
              <a:latin typeface="Tahoma" panose="020B0604030504040204" pitchFamily="34" charset="0"/>
            </a:endParaRPr>
          </a:p>
        </p:txBody>
      </p:sp>
      <p:sp>
        <p:nvSpPr>
          <p:cNvPr id="26628" name="Rectangle 2"/>
          <p:cNvSpPr>
            <a:spLocks noGrp="1" noChangeArrowheads="1"/>
          </p:cNvSpPr>
          <p:nvPr>
            <p:ph type="title"/>
          </p:nvPr>
        </p:nvSpPr>
        <p:spPr/>
        <p:txBody>
          <a:bodyPr/>
          <a:lstStyle/>
          <a:p>
            <a:pPr eaLnBrk="1" hangingPunct="1"/>
            <a:r>
              <a:rPr lang="en-US" altLang="en-US" smtClean="0"/>
              <a:t>Designing the Program</a:t>
            </a:r>
          </a:p>
        </p:txBody>
      </p:sp>
      <p:sp>
        <p:nvSpPr>
          <p:cNvPr id="31747" name="Rectangle 3"/>
          <p:cNvSpPr>
            <a:spLocks noGrp="1" noChangeArrowheads="1"/>
          </p:cNvSpPr>
          <p:nvPr>
            <p:ph type="body" idx="1"/>
          </p:nvPr>
        </p:nvSpPr>
        <p:spPr/>
        <p:txBody>
          <a:bodyPr/>
          <a:lstStyle/>
          <a:p>
            <a:pPr eaLnBrk="1" hangingPunct="1">
              <a:lnSpc>
                <a:spcPct val="90000"/>
              </a:lnSpc>
            </a:pPr>
            <a:r>
              <a:rPr lang="en-US" altLang="en-US" sz="2800" dirty="0" smtClean="0"/>
              <a:t>Working with </a:t>
            </a:r>
            <a:r>
              <a:rPr lang="en-US" altLang="en-US" sz="2800" dirty="0" err="1" smtClean="0">
                <a:latin typeface="Courier New" panose="02070309020205020404" pitchFamily="49" charset="0"/>
              </a:rPr>
              <a:t>yvel</a:t>
            </a:r>
            <a:r>
              <a:rPr lang="en-US" altLang="en-US" sz="2800" dirty="0" smtClean="0"/>
              <a:t> is slightly more complicated since gravity causes the </a:t>
            </a:r>
            <a:r>
              <a:rPr lang="en-US" altLang="en-US" sz="2800" i="1" dirty="0" smtClean="0"/>
              <a:t>y</a:t>
            </a:r>
            <a:r>
              <a:rPr lang="en-US" altLang="en-US" sz="2800" dirty="0" smtClean="0"/>
              <a:t>-velocity to change over time.</a:t>
            </a:r>
          </a:p>
          <a:p>
            <a:pPr eaLnBrk="1" hangingPunct="1">
              <a:lnSpc>
                <a:spcPct val="90000"/>
              </a:lnSpc>
            </a:pPr>
            <a:r>
              <a:rPr lang="en-US" altLang="en-US" sz="2800" dirty="0" smtClean="0"/>
              <a:t>Each second, </a:t>
            </a:r>
            <a:r>
              <a:rPr lang="en-US" altLang="en-US" sz="2800" dirty="0" err="1" smtClean="0">
                <a:latin typeface="Courier New" panose="02070309020205020404" pitchFamily="49" charset="0"/>
              </a:rPr>
              <a:t>yvel</a:t>
            </a:r>
            <a:r>
              <a:rPr lang="en-US" altLang="en-US" sz="2800" dirty="0" smtClean="0"/>
              <a:t> must decrease by 9.8 m/s, the acceleration due to gravity.</a:t>
            </a:r>
          </a:p>
          <a:p>
            <a:pPr eaLnBrk="1" hangingPunct="1">
              <a:lnSpc>
                <a:spcPct val="90000"/>
              </a:lnSpc>
            </a:pPr>
            <a:r>
              <a:rPr lang="en-US" altLang="en-US" sz="2800" dirty="0" smtClean="0"/>
              <a:t>In 0.1 seconds the velocity will decrease by 0.1(9.8) = .98 m/s.</a:t>
            </a:r>
          </a:p>
          <a:p>
            <a:pPr eaLnBrk="1" hangingPunct="1">
              <a:lnSpc>
                <a:spcPct val="90000"/>
              </a:lnSpc>
            </a:pPr>
            <a:r>
              <a:rPr lang="en-US" altLang="en-US" sz="2800" dirty="0" smtClean="0"/>
              <a:t>The velocity at the end of the time interval:</a:t>
            </a:r>
            <a:br>
              <a:rPr lang="en-US" altLang="en-US" sz="2800" dirty="0" smtClean="0"/>
            </a:br>
            <a:r>
              <a:rPr lang="en-US" altLang="en-US" sz="2800" dirty="0" smtClean="0">
                <a:latin typeface="Courier New" panose="02070309020205020404" pitchFamily="49" charset="0"/>
              </a:rPr>
              <a:t>yvel1 = </a:t>
            </a:r>
            <a:r>
              <a:rPr lang="en-US" altLang="en-US" sz="2800" dirty="0" err="1" smtClean="0">
                <a:latin typeface="Courier New" panose="02070309020205020404" pitchFamily="49" charset="0"/>
              </a:rPr>
              <a:t>yvel</a:t>
            </a:r>
            <a:r>
              <a:rPr lang="en-US" altLang="en-US" sz="2800" dirty="0" smtClean="0">
                <a:latin typeface="Courier New" panose="02070309020205020404" pitchFamily="49" charset="0"/>
              </a:rPr>
              <a:t> – time * 9.8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47">
                                            <p:txEl>
                                              <p:pRg st="1" end="1"/>
                                            </p:txEl>
                                          </p:spTgt>
                                        </p:tgtEl>
                                        <p:attrNameLst>
                                          <p:attrName>style.visibility</p:attrName>
                                        </p:attrNameLst>
                                      </p:cBhvr>
                                      <p:to>
                                        <p:strVal val="visible"/>
                                      </p:to>
                                    </p:set>
                                    <p:anim calcmode="lin" valueType="num">
                                      <p:cBhvr additive="base">
                                        <p:cTn id="13" dur="500" fill="hold"/>
                                        <p:tgtEl>
                                          <p:spTgt spid="317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747">
                                            <p:txEl>
                                              <p:pRg st="2" end="2"/>
                                            </p:txEl>
                                          </p:spTgt>
                                        </p:tgtEl>
                                        <p:attrNameLst>
                                          <p:attrName>style.visibility</p:attrName>
                                        </p:attrNameLst>
                                      </p:cBhvr>
                                      <p:to>
                                        <p:strVal val="visible"/>
                                      </p:to>
                                    </p:set>
                                    <p:anim calcmode="lin" valueType="num">
                                      <p:cBhvr additive="base">
                                        <p:cTn id="19" dur="500" fill="hold"/>
                                        <p:tgtEl>
                                          <p:spTgt spid="317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7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747">
                                            <p:txEl>
                                              <p:pRg st="3" end="3"/>
                                            </p:txEl>
                                          </p:spTgt>
                                        </p:tgtEl>
                                        <p:attrNameLst>
                                          <p:attrName>style.visibility</p:attrName>
                                        </p:attrNameLst>
                                      </p:cBhvr>
                                      <p:to>
                                        <p:strVal val="visible"/>
                                      </p:to>
                                    </p:set>
                                    <p:anim calcmode="lin" valueType="num">
                                      <p:cBhvr additive="base">
                                        <p:cTn id="25" dur="500" fill="hold"/>
                                        <p:tgtEl>
                                          <p:spTgt spid="317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174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4321313A-CF44-4C53-B7A7-7755ECD2A779}" type="slidenum">
              <a:rPr lang="en-US" altLang="en-US" sz="1400">
                <a:latin typeface="Tahoma" panose="020B0604030504040204" pitchFamily="34" charset="0"/>
              </a:rPr>
              <a:pPr eaLnBrk="1" hangingPunct="1"/>
              <a:t>25</a:t>
            </a:fld>
            <a:endParaRPr lang="en-US" altLang="en-US" sz="1400">
              <a:latin typeface="Tahoma" panose="020B0604030504040204" pitchFamily="34" charset="0"/>
            </a:endParaRPr>
          </a:p>
        </p:txBody>
      </p:sp>
      <p:sp>
        <p:nvSpPr>
          <p:cNvPr id="27652" name="Rectangle 2"/>
          <p:cNvSpPr>
            <a:spLocks noGrp="1" noChangeArrowheads="1"/>
          </p:cNvSpPr>
          <p:nvPr>
            <p:ph type="title"/>
          </p:nvPr>
        </p:nvSpPr>
        <p:spPr/>
        <p:txBody>
          <a:bodyPr/>
          <a:lstStyle/>
          <a:p>
            <a:pPr eaLnBrk="1" hangingPunct="1"/>
            <a:r>
              <a:rPr lang="en-US" altLang="en-US" smtClean="0"/>
              <a:t>Designing the Programs</a:t>
            </a:r>
          </a:p>
        </p:txBody>
      </p:sp>
      <p:sp>
        <p:nvSpPr>
          <p:cNvPr id="32771" name="Rectangle 3"/>
          <p:cNvSpPr>
            <a:spLocks noGrp="1" noChangeArrowheads="1"/>
          </p:cNvSpPr>
          <p:nvPr>
            <p:ph type="body" idx="1"/>
          </p:nvPr>
        </p:nvSpPr>
        <p:spPr>
          <a:xfrm>
            <a:off x="990600" y="2017713"/>
            <a:ext cx="7964488" cy="4114800"/>
          </a:xfrm>
        </p:spPr>
        <p:txBody>
          <a:bodyPr/>
          <a:lstStyle/>
          <a:p>
            <a:pPr eaLnBrk="1" hangingPunct="1"/>
            <a:r>
              <a:rPr lang="en-US" altLang="en-US" sz="2800" dirty="0" smtClean="0"/>
              <a:t>To calculate how far the cannonball travels over the interval, we need to calculate its </a:t>
            </a:r>
            <a:r>
              <a:rPr lang="en-US" altLang="en-US" sz="2800" i="1" dirty="0" smtClean="0"/>
              <a:t>average</a:t>
            </a:r>
            <a:r>
              <a:rPr lang="en-US" altLang="en-US" sz="2800" dirty="0" smtClean="0"/>
              <a:t> vertical velocity over the interval.</a:t>
            </a:r>
          </a:p>
          <a:p>
            <a:pPr eaLnBrk="1" hangingPunct="1"/>
            <a:r>
              <a:rPr lang="en-US" altLang="en-US" sz="2800" dirty="0" smtClean="0"/>
              <a:t>Since the velocity due to gravity is constant, it is simply the average of the starting and ending velocities times the length of the interval:</a:t>
            </a:r>
            <a:br>
              <a:rPr lang="en-US" altLang="en-US" sz="2800" dirty="0" smtClean="0"/>
            </a:br>
            <a:r>
              <a:rPr lang="en-US" altLang="en-US" sz="2000" dirty="0" smtClean="0">
                <a:latin typeface="Courier New" panose="02070309020205020404" pitchFamily="49" charset="0"/>
              </a:rPr>
              <a:t> </a:t>
            </a:r>
            <a:r>
              <a:rPr lang="en-US" altLang="en-US" sz="2400" dirty="0" err="1" smtClean="0">
                <a:latin typeface="Courier New" panose="02070309020205020404" pitchFamily="49" charset="0"/>
              </a:rPr>
              <a:t>ypos</a:t>
            </a:r>
            <a:r>
              <a:rPr lang="en-US" altLang="en-US" sz="2400" dirty="0" smtClean="0">
                <a:latin typeface="Courier New" panose="02070309020205020404" pitchFamily="49" charset="0"/>
              </a:rPr>
              <a:t> = </a:t>
            </a:r>
            <a:r>
              <a:rPr lang="en-US" altLang="en-US" sz="2400" dirty="0" err="1" smtClean="0">
                <a:latin typeface="Courier New" panose="02070309020205020404" pitchFamily="49" charset="0"/>
              </a:rPr>
              <a:t>ypos</a:t>
            </a:r>
            <a:r>
              <a:rPr lang="en-US" altLang="en-US" sz="2400" dirty="0" smtClean="0">
                <a:latin typeface="Courier New" panose="02070309020205020404" pitchFamily="49" charset="0"/>
              </a:rPr>
              <a:t> + time * (</a:t>
            </a:r>
            <a:r>
              <a:rPr lang="en-US" altLang="en-US" sz="2400" dirty="0" err="1" smtClean="0">
                <a:latin typeface="Courier New" panose="02070309020205020404" pitchFamily="49" charset="0"/>
              </a:rPr>
              <a:t>yvel</a:t>
            </a:r>
            <a:r>
              <a:rPr lang="en-US" altLang="en-US" sz="2400" dirty="0" smtClean="0">
                <a:latin typeface="Courier New" panose="02070309020205020404" pitchFamily="49" charset="0"/>
              </a:rPr>
              <a:t> + yvel1)/2.0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additive="base">
                                        <p:cTn id="7" dur="500" fill="hold"/>
                                        <p:tgtEl>
                                          <p:spTgt spid="327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7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771">
                                            <p:txEl>
                                              <p:pRg st="1" end="1"/>
                                            </p:txEl>
                                          </p:spTgt>
                                        </p:tgtEl>
                                        <p:attrNameLst>
                                          <p:attrName>style.visibility</p:attrName>
                                        </p:attrNameLst>
                                      </p:cBhvr>
                                      <p:to>
                                        <p:strVal val="visible"/>
                                      </p:to>
                                    </p:set>
                                    <p:anim calcmode="lin" valueType="num">
                                      <p:cBhvr additive="base">
                                        <p:cTn id="13" dur="500" fill="hold"/>
                                        <p:tgtEl>
                                          <p:spTgt spid="327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77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FEB917FE-AD18-4F8E-AB66-A01C8EC779E1}" type="slidenum">
              <a:rPr lang="en-US" altLang="en-US" sz="1400">
                <a:latin typeface="Tahoma" panose="020B0604030504040204" pitchFamily="34" charset="0"/>
              </a:rPr>
              <a:pPr eaLnBrk="1" hangingPunct="1"/>
              <a:t>26</a:t>
            </a:fld>
            <a:endParaRPr lang="en-US" altLang="en-US" sz="1400">
              <a:latin typeface="Tahoma" panose="020B0604030504040204" pitchFamily="34" charset="0"/>
            </a:endParaRPr>
          </a:p>
        </p:txBody>
      </p:sp>
      <p:sp>
        <p:nvSpPr>
          <p:cNvPr id="28676" name="Rectangle 2"/>
          <p:cNvSpPr>
            <a:spLocks noGrp="1" noChangeArrowheads="1"/>
          </p:cNvSpPr>
          <p:nvPr>
            <p:ph type="title"/>
          </p:nvPr>
        </p:nvSpPr>
        <p:spPr/>
        <p:txBody>
          <a:bodyPr/>
          <a:lstStyle/>
          <a:p>
            <a:pPr eaLnBrk="1" hangingPunct="1"/>
            <a:r>
              <a:rPr lang="en-US" altLang="en-US" dirty="0" smtClean="0"/>
              <a:t>Designing Programs</a:t>
            </a:r>
          </a:p>
        </p:txBody>
      </p:sp>
      <p:sp>
        <p:nvSpPr>
          <p:cNvPr id="28677" name="Rectangle 3"/>
          <p:cNvSpPr>
            <a:spLocks noGrp="1" noChangeArrowheads="1"/>
          </p:cNvSpPr>
          <p:nvPr>
            <p:ph type="body" idx="1"/>
          </p:nvPr>
        </p:nvSpPr>
        <p:spPr>
          <a:xfrm>
            <a:off x="1150938" y="1828800"/>
            <a:ext cx="7772400" cy="4114800"/>
          </a:xfrm>
        </p:spPr>
        <p:txBody>
          <a:bodyPr/>
          <a:lstStyle/>
          <a:p>
            <a:pPr eaLnBrk="1" hangingPunct="1">
              <a:lnSpc>
                <a:spcPct val="90000"/>
              </a:lnSpc>
              <a:buFont typeface="Wingdings" panose="05000000000000000000" pitchFamily="2" charset="2"/>
              <a:buNone/>
            </a:pPr>
            <a:r>
              <a:rPr lang="en-US" altLang="en-US" sz="1200" dirty="0" smtClean="0">
                <a:latin typeface="Courier New" panose="02070309020205020404" pitchFamily="49" charset="0"/>
              </a:rPr>
              <a:t># cball1.py</a:t>
            </a:r>
          </a:p>
          <a:p>
            <a:pPr eaLnBrk="1" hangingPunct="1">
              <a:lnSpc>
                <a:spcPct val="90000"/>
              </a:lnSpc>
              <a:buFont typeface="Wingdings" panose="05000000000000000000" pitchFamily="2" charset="2"/>
              <a:buNone/>
            </a:pPr>
            <a:r>
              <a:rPr lang="en-US" altLang="en-US" sz="1200" dirty="0" smtClean="0">
                <a:latin typeface="Courier New" panose="02070309020205020404" pitchFamily="49" charset="0"/>
              </a:rPr>
              <a:t>#   Simulation of the flight of a cannon ball (or other projectile)</a:t>
            </a:r>
          </a:p>
          <a:p>
            <a:pPr eaLnBrk="1" hangingPunct="1">
              <a:lnSpc>
                <a:spcPct val="90000"/>
              </a:lnSpc>
              <a:buFont typeface="Wingdings" panose="05000000000000000000" pitchFamily="2" charset="2"/>
              <a:buNone/>
            </a:pPr>
            <a:r>
              <a:rPr lang="en-US" altLang="en-US" sz="1200" dirty="0" smtClean="0">
                <a:latin typeface="Courier New" panose="02070309020205020404" pitchFamily="49" charset="0"/>
              </a:rPr>
              <a:t>#   This version is not modularized.</a:t>
            </a:r>
          </a:p>
          <a:p>
            <a:pPr eaLnBrk="1" hangingPunct="1">
              <a:lnSpc>
                <a:spcPct val="90000"/>
              </a:lnSpc>
              <a:buFont typeface="Wingdings" panose="05000000000000000000" pitchFamily="2" charset="2"/>
              <a:buNone/>
            </a:pPr>
            <a:endParaRPr lang="en-US" altLang="en-US" sz="600" dirty="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1200" dirty="0" smtClean="0">
                <a:latin typeface="Courier New" panose="02070309020205020404" pitchFamily="49" charset="0"/>
              </a:rPr>
              <a:t>from math import pi, sin, cos</a:t>
            </a:r>
          </a:p>
          <a:p>
            <a:pPr eaLnBrk="1" hangingPunct="1">
              <a:lnSpc>
                <a:spcPct val="90000"/>
              </a:lnSpc>
              <a:buFont typeface="Wingdings" panose="05000000000000000000" pitchFamily="2" charset="2"/>
              <a:buNone/>
            </a:pPr>
            <a:endParaRPr lang="en-US" altLang="en-US" sz="1200" dirty="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1200" dirty="0" err="1" smtClean="0">
                <a:latin typeface="Courier New" panose="02070309020205020404" pitchFamily="49" charset="0"/>
              </a:rPr>
              <a:t>def</a:t>
            </a:r>
            <a:r>
              <a:rPr lang="en-US" altLang="en-US" sz="1200" dirty="0" smtClean="0">
                <a:latin typeface="Courier New" panose="02070309020205020404" pitchFamily="49" charset="0"/>
              </a:rPr>
              <a:t> main():</a:t>
            </a:r>
          </a:p>
          <a:p>
            <a:pPr eaLnBrk="1" hangingPunct="1">
              <a:lnSpc>
                <a:spcPct val="90000"/>
              </a:lnSpc>
              <a:buFont typeface="Wingdings" panose="05000000000000000000" pitchFamily="2" charset="2"/>
              <a:buNone/>
            </a:pPr>
            <a:r>
              <a:rPr lang="en-US" altLang="en-US" sz="1200" dirty="0" smtClean="0">
                <a:latin typeface="Courier New" panose="02070309020205020404" pitchFamily="49" charset="0"/>
              </a:rPr>
              <a:t>    angle = float(input("Enter the launch angle (in degrees): "))</a:t>
            </a:r>
          </a:p>
          <a:p>
            <a:pPr eaLnBrk="1" hangingPunct="1">
              <a:lnSpc>
                <a:spcPct val="90000"/>
              </a:lnSpc>
              <a:buFont typeface="Wingdings" panose="05000000000000000000" pitchFamily="2" charset="2"/>
              <a:buNone/>
            </a:pPr>
            <a:r>
              <a:rPr lang="en-US" altLang="en-US" sz="1200" dirty="0" smtClean="0">
                <a:latin typeface="Courier New" panose="02070309020205020404" pitchFamily="49" charset="0"/>
              </a:rPr>
              <a:t>    </a:t>
            </a:r>
            <a:r>
              <a:rPr lang="en-US" altLang="en-US" sz="1200" dirty="0" err="1" smtClean="0">
                <a:latin typeface="Courier New" panose="02070309020205020404" pitchFamily="49" charset="0"/>
              </a:rPr>
              <a:t>vel</a:t>
            </a:r>
            <a:r>
              <a:rPr lang="en-US" altLang="en-US" sz="1200" dirty="0" smtClean="0">
                <a:latin typeface="Courier New" panose="02070309020205020404" pitchFamily="49" charset="0"/>
              </a:rPr>
              <a:t> = float(input("Enter the initial velocity (in meters/sec): "))</a:t>
            </a:r>
          </a:p>
          <a:p>
            <a:pPr eaLnBrk="1" hangingPunct="1">
              <a:lnSpc>
                <a:spcPct val="90000"/>
              </a:lnSpc>
              <a:buFont typeface="Wingdings" panose="05000000000000000000" pitchFamily="2" charset="2"/>
              <a:buNone/>
            </a:pPr>
            <a:r>
              <a:rPr lang="en-US" altLang="en-US" sz="1200" dirty="0" smtClean="0">
                <a:latin typeface="Courier New" panose="02070309020205020404" pitchFamily="49" charset="0"/>
              </a:rPr>
              <a:t>    h0 = float(input("Enter the initial height (in meters): "))</a:t>
            </a:r>
          </a:p>
          <a:p>
            <a:pPr eaLnBrk="1" hangingPunct="1">
              <a:lnSpc>
                <a:spcPct val="90000"/>
              </a:lnSpc>
              <a:buFont typeface="Wingdings" panose="05000000000000000000" pitchFamily="2" charset="2"/>
              <a:buNone/>
            </a:pPr>
            <a:r>
              <a:rPr lang="en-US" altLang="en-US" sz="1200" dirty="0" smtClean="0">
                <a:latin typeface="Courier New" panose="02070309020205020404" pitchFamily="49" charset="0"/>
              </a:rPr>
              <a:t>    time = float(input("Enter the time interval between position calculations: "))</a:t>
            </a:r>
          </a:p>
          <a:p>
            <a:pPr eaLnBrk="1" hangingPunct="1">
              <a:lnSpc>
                <a:spcPct val="90000"/>
              </a:lnSpc>
              <a:buFont typeface="Wingdings" panose="05000000000000000000" pitchFamily="2" charset="2"/>
              <a:buNone/>
            </a:pPr>
            <a:r>
              <a:rPr lang="en-US" altLang="en-US" sz="1200" dirty="0" smtClean="0">
                <a:latin typeface="Courier New" panose="02070309020205020404" pitchFamily="49" charset="0"/>
              </a:rPr>
              <a:t> </a:t>
            </a:r>
            <a:r>
              <a:rPr lang="en-US" altLang="en-US" sz="600" dirty="0" smtClean="0">
                <a:latin typeface="Courier New" panose="02070309020205020404" pitchFamily="49" charset="0"/>
              </a:rPr>
              <a:t>   </a:t>
            </a:r>
          </a:p>
          <a:p>
            <a:pPr eaLnBrk="1" hangingPunct="1">
              <a:lnSpc>
                <a:spcPct val="90000"/>
              </a:lnSpc>
              <a:buFont typeface="Wingdings" panose="05000000000000000000" pitchFamily="2" charset="2"/>
              <a:buNone/>
            </a:pPr>
            <a:r>
              <a:rPr lang="en-US" altLang="en-US" sz="1200" dirty="0" smtClean="0">
                <a:latin typeface="Courier New" panose="02070309020205020404" pitchFamily="49" charset="0"/>
              </a:rPr>
              <a:t>    radians = (angle * pi)/180.0</a:t>
            </a:r>
          </a:p>
          <a:p>
            <a:pPr eaLnBrk="1" hangingPunct="1">
              <a:lnSpc>
                <a:spcPct val="90000"/>
              </a:lnSpc>
              <a:buFont typeface="Wingdings" panose="05000000000000000000" pitchFamily="2" charset="2"/>
              <a:buNone/>
            </a:pPr>
            <a:r>
              <a:rPr lang="en-US" altLang="en-US" sz="1200" dirty="0" smtClean="0">
                <a:latin typeface="Courier New" panose="02070309020205020404" pitchFamily="49" charset="0"/>
              </a:rPr>
              <a:t>    </a:t>
            </a:r>
            <a:r>
              <a:rPr lang="en-US" altLang="en-US" sz="1200" dirty="0" err="1" smtClean="0">
                <a:latin typeface="Courier New" panose="02070309020205020404" pitchFamily="49" charset="0"/>
              </a:rPr>
              <a:t>xpos</a:t>
            </a:r>
            <a:r>
              <a:rPr lang="en-US" altLang="en-US" sz="1200" dirty="0" smtClean="0">
                <a:latin typeface="Courier New" panose="02070309020205020404" pitchFamily="49" charset="0"/>
              </a:rPr>
              <a:t> = 0</a:t>
            </a:r>
          </a:p>
          <a:p>
            <a:pPr eaLnBrk="1" hangingPunct="1">
              <a:lnSpc>
                <a:spcPct val="90000"/>
              </a:lnSpc>
              <a:buFont typeface="Wingdings" panose="05000000000000000000" pitchFamily="2" charset="2"/>
              <a:buNone/>
            </a:pPr>
            <a:r>
              <a:rPr lang="en-US" altLang="en-US" sz="1200" dirty="0" smtClean="0">
                <a:latin typeface="Courier New" panose="02070309020205020404" pitchFamily="49" charset="0"/>
              </a:rPr>
              <a:t>    </a:t>
            </a:r>
            <a:r>
              <a:rPr lang="en-US" altLang="en-US" sz="1200" dirty="0" err="1" smtClean="0">
                <a:latin typeface="Courier New" panose="02070309020205020404" pitchFamily="49" charset="0"/>
              </a:rPr>
              <a:t>ypos</a:t>
            </a:r>
            <a:r>
              <a:rPr lang="en-US" altLang="en-US" sz="1200" dirty="0" smtClean="0">
                <a:latin typeface="Courier New" panose="02070309020205020404" pitchFamily="49" charset="0"/>
              </a:rPr>
              <a:t> = h0</a:t>
            </a:r>
          </a:p>
          <a:p>
            <a:pPr eaLnBrk="1" hangingPunct="1">
              <a:lnSpc>
                <a:spcPct val="90000"/>
              </a:lnSpc>
              <a:buFont typeface="Wingdings" panose="05000000000000000000" pitchFamily="2" charset="2"/>
              <a:buNone/>
            </a:pPr>
            <a:r>
              <a:rPr lang="en-US" altLang="en-US" sz="1200" dirty="0" smtClean="0">
                <a:latin typeface="Courier New" panose="02070309020205020404" pitchFamily="49" charset="0"/>
              </a:rPr>
              <a:t>    </a:t>
            </a:r>
            <a:r>
              <a:rPr lang="en-US" altLang="en-US" sz="1200" dirty="0" err="1" smtClean="0">
                <a:latin typeface="Courier New" panose="02070309020205020404" pitchFamily="49" charset="0"/>
              </a:rPr>
              <a:t>xvel</a:t>
            </a:r>
            <a:r>
              <a:rPr lang="en-US" altLang="en-US" sz="1200" dirty="0" smtClean="0">
                <a:latin typeface="Courier New" panose="02070309020205020404" pitchFamily="49" charset="0"/>
              </a:rPr>
              <a:t> = </a:t>
            </a:r>
            <a:r>
              <a:rPr lang="en-US" altLang="en-US" sz="1200" dirty="0" err="1" smtClean="0">
                <a:latin typeface="Courier New" panose="02070309020205020404" pitchFamily="49" charset="0"/>
              </a:rPr>
              <a:t>vel</a:t>
            </a:r>
            <a:r>
              <a:rPr lang="en-US" altLang="en-US" sz="1200" dirty="0" smtClean="0">
                <a:latin typeface="Courier New" panose="02070309020205020404" pitchFamily="49" charset="0"/>
              </a:rPr>
              <a:t> * cos(radians)</a:t>
            </a:r>
          </a:p>
          <a:p>
            <a:pPr eaLnBrk="1" hangingPunct="1">
              <a:lnSpc>
                <a:spcPct val="90000"/>
              </a:lnSpc>
              <a:buFont typeface="Wingdings" panose="05000000000000000000" pitchFamily="2" charset="2"/>
              <a:buNone/>
            </a:pPr>
            <a:r>
              <a:rPr lang="en-US" altLang="en-US" sz="1200" dirty="0" smtClean="0">
                <a:latin typeface="Courier New" panose="02070309020205020404" pitchFamily="49" charset="0"/>
              </a:rPr>
              <a:t>    </a:t>
            </a:r>
            <a:r>
              <a:rPr lang="en-US" altLang="en-US" sz="1200" dirty="0" err="1" smtClean="0">
                <a:latin typeface="Courier New" panose="02070309020205020404" pitchFamily="49" charset="0"/>
              </a:rPr>
              <a:t>yvel</a:t>
            </a:r>
            <a:r>
              <a:rPr lang="en-US" altLang="en-US" sz="1200" dirty="0" smtClean="0">
                <a:latin typeface="Courier New" panose="02070309020205020404" pitchFamily="49" charset="0"/>
              </a:rPr>
              <a:t> = </a:t>
            </a:r>
            <a:r>
              <a:rPr lang="en-US" altLang="en-US" sz="1200" dirty="0" err="1" smtClean="0">
                <a:latin typeface="Courier New" panose="02070309020205020404" pitchFamily="49" charset="0"/>
              </a:rPr>
              <a:t>vel</a:t>
            </a:r>
            <a:r>
              <a:rPr lang="en-US" altLang="en-US" sz="1200" dirty="0" smtClean="0">
                <a:latin typeface="Courier New" panose="02070309020205020404" pitchFamily="49" charset="0"/>
              </a:rPr>
              <a:t> * sin(radians)</a:t>
            </a:r>
          </a:p>
          <a:p>
            <a:pPr eaLnBrk="1" hangingPunct="1">
              <a:lnSpc>
                <a:spcPct val="90000"/>
              </a:lnSpc>
              <a:buFont typeface="Wingdings" panose="05000000000000000000" pitchFamily="2" charset="2"/>
              <a:buNone/>
            </a:pPr>
            <a:r>
              <a:rPr lang="en-US" altLang="en-US" sz="1200" dirty="0" smtClean="0">
                <a:latin typeface="Courier New" panose="02070309020205020404" pitchFamily="49" charset="0"/>
              </a:rPr>
              <a:t>    while </a:t>
            </a:r>
            <a:r>
              <a:rPr lang="en-US" altLang="en-US" sz="1200" dirty="0" err="1" smtClean="0">
                <a:latin typeface="Courier New" panose="02070309020205020404" pitchFamily="49" charset="0"/>
              </a:rPr>
              <a:t>ypos</a:t>
            </a:r>
            <a:r>
              <a:rPr lang="en-US" altLang="en-US" sz="1200" dirty="0" smtClean="0">
                <a:latin typeface="Courier New" panose="02070309020205020404" pitchFamily="49" charset="0"/>
              </a:rPr>
              <a:t> &gt;= 0:</a:t>
            </a:r>
          </a:p>
          <a:p>
            <a:pPr eaLnBrk="1" hangingPunct="1">
              <a:lnSpc>
                <a:spcPct val="90000"/>
              </a:lnSpc>
              <a:buFont typeface="Wingdings" panose="05000000000000000000" pitchFamily="2" charset="2"/>
              <a:buNone/>
            </a:pPr>
            <a:r>
              <a:rPr lang="en-US" altLang="en-US" sz="1200" dirty="0" smtClean="0">
                <a:latin typeface="Courier New" panose="02070309020205020404" pitchFamily="49" charset="0"/>
              </a:rPr>
              <a:t>        </a:t>
            </a:r>
            <a:r>
              <a:rPr lang="en-US" altLang="en-US" sz="1200" dirty="0" err="1" smtClean="0">
                <a:latin typeface="Courier New" panose="02070309020205020404" pitchFamily="49" charset="0"/>
              </a:rPr>
              <a:t>xpos</a:t>
            </a:r>
            <a:r>
              <a:rPr lang="en-US" altLang="en-US" sz="1200" dirty="0" smtClean="0">
                <a:latin typeface="Courier New" panose="02070309020205020404" pitchFamily="49" charset="0"/>
              </a:rPr>
              <a:t> = </a:t>
            </a:r>
            <a:r>
              <a:rPr lang="en-US" altLang="en-US" sz="1200" dirty="0" err="1" smtClean="0">
                <a:latin typeface="Courier New" panose="02070309020205020404" pitchFamily="49" charset="0"/>
              </a:rPr>
              <a:t>xpos</a:t>
            </a:r>
            <a:r>
              <a:rPr lang="en-US" altLang="en-US" sz="1200" dirty="0" smtClean="0">
                <a:latin typeface="Courier New" panose="02070309020205020404" pitchFamily="49" charset="0"/>
              </a:rPr>
              <a:t> + time * </a:t>
            </a:r>
            <a:r>
              <a:rPr lang="en-US" altLang="en-US" sz="1200" dirty="0" err="1" smtClean="0">
                <a:latin typeface="Courier New" panose="02070309020205020404" pitchFamily="49" charset="0"/>
              </a:rPr>
              <a:t>xvel</a:t>
            </a:r>
            <a:endParaRPr lang="en-US" altLang="en-US" sz="1200" dirty="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1200" dirty="0" smtClean="0">
                <a:latin typeface="Courier New" panose="02070309020205020404" pitchFamily="49" charset="0"/>
              </a:rPr>
              <a:t>        yvel1 = </a:t>
            </a:r>
            <a:r>
              <a:rPr lang="en-US" altLang="en-US" sz="1200" dirty="0" err="1" smtClean="0">
                <a:latin typeface="Courier New" panose="02070309020205020404" pitchFamily="49" charset="0"/>
              </a:rPr>
              <a:t>yvel</a:t>
            </a:r>
            <a:r>
              <a:rPr lang="en-US" altLang="en-US" sz="1200" dirty="0" smtClean="0">
                <a:latin typeface="Courier New" panose="02070309020205020404" pitchFamily="49" charset="0"/>
              </a:rPr>
              <a:t> - 9.8 * time</a:t>
            </a:r>
          </a:p>
          <a:p>
            <a:pPr eaLnBrk="1" hangingPunct="1">
              <a:lnSpc>
                <a:spcPct val="90000"/>
              </a:lnSpc>
              <a:buFont typeface="Wingdings" panose="05000000000000000000" pitchFamily="2" charset="2"/>
              <a:buNone/>
            </a:pPr>
            <a:r>
              <a:rPr lang="en-US" altLang="en-US" sz="1200" dirty="0" smtClean="0">
                <a:latin typeface="Courier New" panose="02070309020205020404" pitchFamily="49" charset="0"/>
              </a:rPr>
              <a:t>        </a:t>
            </a:r>
            <a:r>
              <a:rPr lang="en-US" altLang="en-US" sz="1200" dirty="0" err="1" smtClean="0">
                <a:latin typeface="Courier New" panose="02070309020205020404" pitchFamily="49" charset="0"/>
              </a:rPr>
              <a:t>ypos</a:t>
            </a:r>
            <a:r>
              <a:rPr lang="en-US" altLang="en-US" sz="1200" dirty="0" smtClean="0">
                <a:latin typeface="Courier New" panose="02070309020205020404" pitchFamily="49" charset="0"/>
              </a:rPr>
              <a:t> = </a:t>
            </a:r>
            <a:r>
              <a:rPr lang="en-US" altLang="en-US" sz="1200" dirty="0" err="1" smtClean="0">
                <a:latin typeface="Courier New" panose="02070309020205020404" pitchFamily="49" charset="0"/>
              </a:rPr>
              <a:t>ypos</a:t>
            </a:r>
            <a:r>
              <a:rPr lang="en-US" altLang="en-US" sz="1200" dirty="0" smtClean="0">
                <a:latin typeface="Courier New" panose="02070309020205020404" pitchFamily="49" charset="0"/>
              </a:rPr>
              <a:t> + time * (</a:t>
            </a:r>
            <a:r>
              <a:rPr lang="en-US" altLang="en-US" sz="1200" dirty="0" err="1" smtClean="0">
                <a:latin typeface="Courier New" panose="02070309020205020404" pitchFamily="49" charset="0"/>
              </a:rPr>
              <a:t>yvel</a:t>
            </a:r>
            <a:r>
              <a:rPr lang="en-US" altLang="en-US" sz="1200" dirty="0" smtClean="0">
                <a:latin typeface="Courier New" panose="02070309020205020404" pitchFamily="49" charset="0"/>
              </a:rPr>
              <a:t> + yvel1)/2.0</a:t>
            </a:r>
          </a:p>
          <a:p>
            <a:pPr eaLnBrk="1" hangingPunct="1">
              <a:lnSpc>
                <a:spcPct val="90000"/>
              </a:lnSpc>
              <a:buFont typeface="Wingdings" panose="05000000000000000000" pitchFamily="2" charset="2"/>
              <a:buNone/>
            </a:pPr>
            <a:r>
              <a:rPr lang="en-US" altLang="en-US" sz="1200" dirty="0" smtClean="0">
                <a:latin typeface="Courier New" panose="02070309020205020404" pitchFamily="49" charset="0"/>
              </a:rPr>
              <a:t>        </a:t>
            </a:r>
            <a:r>
              <a:rPr lang="en-US" altLang="en-US" sz="1200" dirty="0" err="1" smtClean="0">
                <a:latin typeface="Courier New" panose="02070309020205020404" pitchFamily="49" charset="0"/>
              </a:rPr>
              <a:t>yvel</a:t>
            </a:r>
            <a:r>
              <a:rPr lang="en-US" altLang="en-US" sz="1200" dirty="0" smtClean="0">
                <a:latin typeface="Courier New" panose="02070309020205020404" pitchFamily="49" charset="0"/>
              </a:rPr>
              <a:t> = yvel1</a:t>
            </a:r>
          </a:p>
          <a:p>
            <a:pPr eaLnBrk="1" hangingPunct="1">
              <a:lnSpc>
                <a:spcPct val="90000"/>
              </a:lnSpc>
              <a:buFont typeface="Wingdings" panose="05000000000000000000" pitchFamily="2" charset="2"/>
              <a:buNone/>
            </a:pPr>
            <a:endParaRPr lang="en-US" altLang="en-US" sz="600" dirty="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1200" dirty="0" smtClean="0">
                <a:latin typeface="Courier New" panose="02070309020205020404" pitchFamily="49" charset="0"/>
              </a:rPr>
              <a:t>    print("\</a:t>
            </a:r>
            <a:r>
              <a:rPr lang="en-US" altLang="en-US" sz="1200" dirty="0" err="1" smtClean="0">
                <a:latin typeface="Courier New" panose="02070309020205020404" pitchFamily="49" charset="0"/>
              </a:rPr>
              <a:t>nDistance</a:t>
            </a:r>
            <a:r>
              <a:rPr lang="en-US" altLang="en-US" sz="1200" dirty="0" smtClean="0">
                <a:latin typeface="Courier New" panose="02070309020205020404" pitchFamily="49" charset="0"/>
              </a:rPr>
              <a:t> traveled: {0:0.1f} meters." .format(</a:t>
            </a:r>
            <a:r>
              <a:rPr lang="en-US" altLang="en-US" sz="1200" dirty="0" err="1" smtClean="0">
                <a:latin typeface="Courier New" panose="02070309020205020404" pitchFamily="49" charset="0"/>
              </a:rPr>
              <a:t>xpos</a:t>
            </a:r>
            <a:r>
              <a:rPr lang="en-US" altLang="en-US" sz="1200" dirty="0" smtClean="0">
                <a:latin typeface="Courier New" panose="02070309020205020404" pitchFamily="49"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5C23C0D1-5CB4-41F0-897B-91424F9F831E}" type="slidenum">
              <a:rPr lang="en-US" altLang="en-US" sz="1400">
                <a:latin typeface="Tahoma" panose="020B0604030504040204" pitchFamily="34" charset="0"/>
              </a:rPr>
              <a:pPr eaLnBrk="1" hangingPunct="1"/>
              <a:t>27</a:t>
            </a:fld>
            <a:endParaRPr lang="en-US" altLang="en-US" sz="1400">
              <a:latin typeface="Tahoma" panose="020B0604030504040204" pitchFamily="34" charset="0"/>
            </a:endParaRPr>
          </a:p>
        </p:txBody>
      </p:sp>
      <p:sp>
        <p:nvSpPr>
          <p:cNvPr id="29700" name="Rectangle 2"/>
          <p:cNvSpPr>
            <a:spLocks noGrp="1" noChangeArrowheads="1"/>
          </p:cNvSpPr>
          <p:nvPr>
            <p:ph type="title"/>
          </p:nvPr>
        </p:nvSpPr>
        <p:spPr/>
        <p:txBody>
          <a:bodyPr/>
          <a:lstStyle/>
          <a:p>
            <a:pPr eaLnBrk="1" hangingPunct="1"/>
            <a:r>
              <a:rPr lang="en-US" altLang="en-US" smtClean="0"/>
              <a:t>Modularizing the Program</a:t>
            </a:r>
          </a:p>
        </p:txBody>
      </p:sp>
      <p:sp>
        <p:nvSpPr>
          <p:cNvPr id="34819" name="Rectangle 3"/>
          <p:cNvSpPr>
            <a:spLocks noGrp="1" noChangeArrowheads="1"/>
          </p:cNvSpPr>
          <p:nvPr>
            <p:ph type="body" idx="1"/>
          </p:nvPr>
        </p:nvSpPr>
        <p:spPr/>
        <p:txBody>
          <a:bodyPr/>
          <a:lstStyle/>
          <a:p>
            <a:pPr eaLnBrk="1" hangingPunct="1"/>
            <a:r>
              <a:rPr lang="en-US" altLang="en-US" smtClean="0"/>
              <a:t>During program development, we employed step-wise refinement (and top-down design), but did not divide the program into functions.</a:t>
            </a:r>
          </a:p>
          <a:p>
            <a:pPr eaLnBrk="1" hangingPunct="1"/>
            <a:r>
              <a:rPr lang="en-US" altLang="en-US" smtClean="0"/>
              <a:t>While this program is fairly short, it is complex due to the number of variables.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500" fill="hold"/>
                                        <p:tgtEl>
                                          <p:spTgt spid="348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9">
                                            <p:txEl>
                                              <p:pRg st="1" end="1"/>
                                            </p:txEl>
                                          </p:spTgt>
                                        </p:tgtEl>
                                        <p:attrNameLst>
                                          <p:attrName>style.visibility</p:attrName>
                                        </p:attrNameLst>
                                      </p:cBhvr>
                                      <p:to>
                                        <p:strVal val="visible"/>
                                      </p:to>
                                    </p:set>
                                    <p:anim calcmode="lin" valueType="num">
                                      <p:cBhvr additive="base">
                                        <p:cTn id="13" dur="500" fill="hold"/>
                                        <p:tgtEl>
                                          <p:spTgt spid="348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1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3259A634-43D9-40F7-A914-6A30B6F5A9BA}" type="slidenum">
              <a:rPr lang="en-US" altLang="en-US" sz="1400">
                <a:latin typeface="Tahoma" panose="020B0604030504040204" pitchFamily="34" charset="0"/>
              </a:rPr>
              <a:pPr eaLnBrk="1" hangingPunct="1"/>
              <a:t>28</a:t>
            </a:fld>
            <a:endParaRPr lang="en-US" altLang="en-US" sz="1400">
              <a:latin typeface="Tahoma" panose="020B0604030504040204" pitchFamily="34" charset="0"/>
            </a:endParaRPr>
          </a:p>
        </p:txBody>
      </p:sp>
      <p:sp>
        <p:nvSpPr>
          <p:cNvPr id="30724" name="Rectangle 2"/>
          <p:cNvSpPr>
            <a:spLocks noGrp="1" noChangeArrowheads="1"/>
          </p:cNvSpPr>
          <p:nvPr>
            <p:ph type="title"/>
          </p:nvPr>
        </p:nvSpPr>
        <p:spPr/>
        <p:txBody>
          <a:bodyPr/>
          <a:lstStyle/>
          <a:p>
            <a:pPr eaLnBrk="1" hangingPunct="1"/>
            <a:r>
              <a:rPr lang="en-US" altLang="en-US" smtClean="0"/>
              <a:t>Modularizing the Program</a:t>
            </a:r>
          </a:p>
        </p:txBody>
      </p:sp>
      <p:sp>
        <p:nvSpPr>
          <p:cNvPr id="30725" name="Rectangle 3"/>
          <p:cNvSpPr>
            <a:spLocks noGrp="1" noChangeArrowheads="1"/>
          </p:cNvSpPr>
          <p:nvPr>
            <p:ph type="body" idx="1"/>
          </p:nvPr>
        </p:nvSpPr>
        <p:spPr>
          <a:xfrm>
            <a:off x="609600" y="2017713"/>
            <a:ext cx="8345488" cy="4114800"/>
          </a:xfrm>
        </p:spPr>
        <p:txBody>
          <a:bodyPr/>
          <a:lstStyle/>
          <a:p>
            <a:pPr eaLnBrk="1" hangingPunct="1">
              <a:buFont typeface="Wingdings" panose="05000000000000000000" pitchFamily="2" charset="2"/>
              <a:buNone/>
            </a:pPr>
            <a:r>
              <a:rPr lang="en-US" altLang="en-US" sz="1400" dirty="0" err="1" smtClean="0">
                <a:latin typeface="Courier New" panose="02070309020205020404" pitchFamily="49" charset="0"/>
              </a:rPr>
              <a:t>def</a:t>
            </a:r>
            <a:r>
              <a:rPr lang="en-US" altLang="en-US" sz="1400" dirty="0" smtClean="0">
                <a:latin typeface="Courier New" panose="02070309020205020404" pitchFamily="49" charset="0"/>
              </a:rPr>
              <a:t> main():</a:t>
            </a:r>
          </a:p>
          <a:p>
            <a:pPr eaLnBrk="1" hangingPunct="1">
              <a:buFont typeface="Wingdings" panose="05000000000000000000" pitchFamily="2" charset="2"/>
              <a:buNone/>
            </a:pPr>
            <a:r>
              <a:rPr lang="en-US" altLang="en-US" sz="1400" dirty="0" smtClean="0">
                <a:latin typeface="Courier New" panose="02070309020205020404" pitchFamily="49" charset="0"/>
              </a:rPr>
              <a:t>    angle, </a:t>
            </a:r>
            <a:r>
              <a:rPr lang="en-US" altLang="en-US" sz="1400" dirty="0" err="1" smtClean="0">
                <a:latin typeface="Courier New" panose="02070309020205020404" pitchFamily="49" charset="0"/>
              </a:rPr>
              <a:t>vel</a:t>
            </a:r>
            <a:r>
              <a:rPr lang="en-US" altLang="en-US" sz="1400" dirty="0" smtClean="0">
                <a:latin typeface="Courier New" panose="02070309020205020404" pitchFamily="49" charset="0"/>
              </a:rPr>
              <a:t>, h0, time = </a:t>
            </a:r>
            <a:r>
              <a:rPr lang="en-US" altLang="en-US" sz="1400" dirty="0" err="1" smtClean="0">
                <a:latin typeface="Courier New" panose="02070309020205020404" pitchFamily="49" charset="0"/>
              </a:rPr>
              <a:t>getInputs</a:t>
            </a:r>
            <a:r>
              <a:rPr lang="en-US" altLang="en-US" sz="1400" dirty="0" smtClean="0">
                <a:latin typeface="Courier New" panose="02070309020205020404" pitchFamily="49" charset="0"/>
              </a:rPr>
              <a:t>()</a:t>
            </a:r>
          </a:p>
          <a:p>
            <a:pPr eaLnBrk="1" hangingPunct="1">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xpos</a:t>
            </a: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ypos</a:t>
            </a:r>
            <a:r>
              <a:rPr lang="en-US" altLang="en-US" sz="1400" dirty="0" smtClean="0">
                <a:latin typeface="Courier New" panose="02070309020205020404" pitchFamily="49" charset="0"/>
              </a:rPr>
              <a:t> = 0, h0</a:t>
            </a:r>
          </a:p>
          <a:p>
            <a:pPr eaLnBrk="1" hangingPunct="1">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xvel</a:t>
            </a: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yvel</a:t>
            </a:r>
            <a:r>
              <a:rPr lang="en-US" altLang="en-US" sz="1400" dirty="0" smtClean="0">
                <a:latin typeface="Courier New" panose="02070309020205020404" pitchFamily="49" charset="0"/>
              </a:rPr>
              <a:t> = </a:t>
            </a:r>
            <a:r>
              <a:rPr lang="en-US" altLang="en-US" sz="1400" dirty="0" err="1" smtClean="0">
                <a:latin typeface="Courier New" panose="02070309020205020404" pitchFamily="49" charset="0"/>
              </a:rPr>
              <a:t>getXYComponents</a:t>
            </a:r>
            <a:r>
              <a:rPr lang="en-US" altLang="en-US" sz="1400" dirty="0" smtClean="0">
                <a:latin typeface="Courier New" panose="02070309020205020404" pitchFamily="49" charset="0"/>
              </a:rPr>
              <a:t>(</a:t>
            </a:r>
            <a:r>
              <a:rPr lang="en-US" altLang="en-US" sz="1400" dirty="0" err="1" smtClean="0">
                <a:latin typeface="Courier New" panose="02070309020205020404" pitchFamily="49" charset="0"/>
              </a:rPr>
              <a:t>vel</a:t>
            </a:r>
            <a:r>
              <a:rPr lang="en-US" altLang="en-US" sz="1400" dirty="0" smtClean="0">
                <a:latin typeface="Courier New" panose="02070309020205020404" pitchFamily="49" charset="0"/>
              </a:rPr>
              <a:t>, angle)</a:t>
            </a:r>
          </a:p>
          <a:p>
            <a:pPr eaLnBrk="1" hangingPunct="1">
              <a:buFont typeface="Wingdings" panose="05000000000000000000" pitchFamily="2" charset="2"/>
              <a:buNone/>
            </a:pPr>
            <a:r>
              <a:rPr lang="en-US" altLang="en-US" sz="1400" dirty="0" smtClean="0">
                <a:latin typeface="Courier New" panose="02070309020205020404" pitchFamily="49" charset="0"/>
              </a:rPr>
              <a:t>    while </a:t>
            </a:r>
            <a:r>
              <a:rPr lang="en-US" altLang="en-US" sz="1400" dirty="0" err="1" smtClean="0">
                <a:latin typeface="Courier New" panose="02070309020205020404" pitchFamily="49" charset="0"/>
              </a:rPr>
              <a:t>ypos</a:t>
            </a:r>
            <a:r>
              <a:rPr lang="en-US" altLang="en-US" sz="1400" dirty="0" smtClean="0">
                <a:latin typeface="Courier New" panose="02070309020205020404" pitchFamily="49" charset="0"/>
              </a:rPr>
              <a:t> &gt;= 0:</a:t>
            </a:r>
          </a:p>
          <a:p>
            <a:pPr eaLnBrk="1" hangingPunct="1">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xpos</a:t>
            </a: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ypos</a:t>
            </a: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yvel</a:t>
            </a:r>
            <a:r>
              <a:rPr lang="en-US" altLang="en-US" sz="1400" dirty="0" smtClean="0">
                <a:latin typeface="Courier New" panose="02070309020205020404" pitchFamily="49" charset="0"/>
              </a:rPr>
              <a:t> = </a:t>
            </a:r>
            <a:r>
              <a:rPr lang="en-US" altLang="en-US" sz="1400" dirty="0" err="1" smtClean="0">
                <a:latin typeface="Courier New" panose="02070309020205020404" pitchFamily="49" charset="0"/>
              </a:rPr>
              <a:t>updateCannonBall</a:t>
            </a:r>
            <a:r>
              <a:rPr lang="en-US" altLang="en-US" sz="1400" dirty="0" smtClean="0">
                <a:latin typeface="Courier New" panose="02070309020205020404" pitchFamily="49" charset="0"/>
              </a:rPr>
              <a:t>(time, </a:t>
            </a:r>
            <a:r>
              <a:rPr lang="en-US" altLang="en-US" sz="1400" dirty="0" err="1" smtClean="0">
                <a:latin typeface="Courier New" panose="02070309020205020404" pitchFamily="49" charset="0"/>
              </a:rPr>
              <a:t>xpos</a:t>
            </a: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ypos</a:t>
            </a: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xvel</a:t>
            </a: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yvel</a:t>
            </a:r>
            <a:r>
              <a:rPr lang="en-US" altLang="en-US" sz="1400" dirty="0" smtClean="0">
                <a:latin typeface="Courier New" panose="02070309020205020404" pitchFamily="49" charset="0"/>
              </a:rPr>
              <a:t>)</a:t>
            </a:r>
          </a:p>
          <a:p>
            <a:pPr eaLnBrk="1" hangingPunct="1">
              <a:buFont typeface="Wingdings" panose="05000000000000000000" pitchFamily="2" charset="2"/>
              <a:buNone/>
            </a:pPr>
            <a:endParaRPr lang="en-US" altLang="en-US" sz="1400" dirty="0" smtClean="0">
              <a:latin typeface="Courier New" panose="02070309020205020404" pitchFamily="49" charset="0"/>
            </a:endParaRPr>
          </a:p>
          <a:p>
            <a:pPr eaLnBrk="1" hangingPunct="1">
              <a:buFont typeface="Wingdings" panose="05000000000000000000" pitchFamily="2" charset="2"/>
              <a:buNone/>
            </a:pPr>
            <a:r>
              <a:rPr lang="en-US" altLang="en-US" sz="1400" dirty="0" smtClean="0">
                <a:latin typeface="Courier New" panose="02070309020205020404" pitchFamily="49" charset="0"/>
              </a:rPr>
              <a:t>    print("\</a:t>
            </a:r>
            <a:r>
              <a:rPr lang="en-US" altLang="en-US" sz="1400" dirty="0" err="1" smtClean="0">
                <a:latin typeface="Courier New" panose="02070309020205020404" pitchFamily="49" charset="0"/>
              </a:rPr>
              <a:t>nDistance</a:t>
            </a:r>
            <a:r>
              <a:rPr lang="en-US" altLang="en-US" sz="1400" dirty="0" smtClean="0">
                <a:latin typeface="Courier New" panose="02070309020205020404" pitchFamily="49" charset="0"/>
              </a:rPr>
              <a:t> traveled: {0:0.1f} </a:t>
            </a:r>
            <a:r>
              <a:rPr lang="en-US" altLang="en-US" sz="1400" dirty="0" err="1" smtClean="0">
                <a:latin typeface="Courier New" panose="02070309020205020404" pitchFamily="49" charset="0"/>
              </a:rPr>
              <a:t>meters.".format</a:t>
            </a:r>
            <a:r>
              <a:rPr lang="en-US" altLang="en-US" sz="1400" dirty="0" smtClean="0">
                <a:latin typeface="Courier New" panose="02070309020205020404" pitchFamily="49" charset="0"/>
              </a:rPr>
              <a:t>(</a:t>
            </a:r>
            <a:r>
              <a:rPr lang="en-US" altLang="en-US" sz="1400" dirty="0" err="1" smtClean="0">
                <a:latin typeface="Courier New" panose="02070309020205020404" pitchFamily="49" charset="0"/>
              </a:rPr>
              <a:t>xpos</a:t>
            </a:r>
            <a:r>
              <a:rPr lang="en-US" altLang="en-US" sz="1400" dirty="0" smtClean="0">
                <a:latin typeface="Courier New" panose="02070309020205020404" pitchFamily="49" charset="0"/>
              </a:rPr>
              <a:t>)</a:t>
            </a:r>
          </a:p>
          <a:p>
            <a:pPr eaLnBrk="1" hangingPunct="1">
              <a:buFont typeface="Wingdings" panose="05000000000000000000" pitchFamily="2" charset="2"/>
              <a:buNone/>
            </a:pPr>
            <a:endParaRPr lang="en-US" altLang="en-US" sz="1300" dirty="0" smtClean="0">
              <a:latin typeface="Courier New" panose="02070309020205020404" pitchFamily="49" charset="0"/>
            </a:endParaRPr>
          </a:p>
          <a:p>
            <a:pPr eaLnBrk="1" hangingPunct="1"/>
            <a:r>
              <a:rPr lang="en-US" altLang="en-US" dirty="0" smtClean="0"/>
              <a:t>It should be obvious what each of these helper functions does based on their name and the original program code.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55B86DC3-4FA3-49EB-B477-876C6F32C531}" type="slidenum">
              <a:rPr lang="en-US" altLang="en-US" sz="1400">
                <a:latin typeface="Tahoma" panose="020B0604030504040204" pitchFamily="34" charset="0"/>
              </a:rPr>
              <a:pPr eaLnBrk="1" hangingPunct="1"/>
              <a:t>29</a:t>
            </a:fld>
            <a:endParaRPr lang="en-US" altLang="en-US" sz="1400">
              <a:latin typeface="Tahoma" panose="020B0604030504040204" pitchFamily="34" charset="0"/>
            </a:endParaRPr>
          </a:p>
        </p:txBody>
      </p:sp>
      <p:sp>
        <p:nvSpPr>
          <p:cNvPr id="31748" name="Rectangle 2"/>
          <p:cNvSpPr>
            <a:spLocks noGrp="1" noChangeArrowheads="1"/>
          </p:cNvSpPr>
          <p:nvPr>
            <p:ph type="title"/>
          </p:nvPr>
        </p:nvSpPr>
        <p:spPr/>
        <p:txBody>
          <a:bodyPr/>
          <a:lstStyle/>
          <a:p>
            <a:pPr eaLnBrk="1" hangingPunct="1"/>
            <a:r>
              <a:rPr lang="en-US" altLang="en-US" smtClean="0"/>
              <a:t>Modularizing the Program</a:t>
            </a:r>
          </a:p>
        </p:txBody>
      </p:sp>
      <p:sp>
        <p:nvSpPr>
          <p:cNvPr id="36867" name="Rectangle 3"/>
          <p:cNvSpPr>
            <a:spLocks noGrp="1" noChangeArrowheads="1"/>
          </p:cNvSpPr>
          <p:nvPr>
            <p:ph type="body" idx="1"/>
          </p:nvPr>
        </p:nvSpPr>
        <p:spPr/>
        <p:txBody>
          <a:bodyPr/>
          <a:lstStyle/>
          <a:p>
            <a:pPr eaLnBrk="1" hangingPunct="1"/>
            <a:r>
              <a:rPr lang="en-US" altLang="en-US" sz="2800" smtClean="0"/>
              <a:t>This version of the program is more concise!</a:t>
            </a:r>
          </a:p>
          <a:p>
            <a:pPr eaLnBrk="1" hangingPunct="1"/>
            <a:r>
              <a:rPr lang="en-US" altLang="en-US" sz="2800" smtClean="0"/>
              <a:t>The number of variables has been reduced from 10 to 8, since </a:t>
            </a:r>
            <a:r>
              <a:rPr lang="en-US" altLang="en-US" sz="2800" smtClean="0">
                <a:latin typeface="Courier New" panose="02070309020205020404" pitchFamily="49" charset="0"/>
              </a:rPr>
              <a:t>theta</a:t>
            </a:r>
            <a:r>
              <a:rPr lang="en-US" altLang="en-US" sz="2800" smtClean="0"/>
              <a:t> and </a:t>
            </a:r>
            <a:r>
              <a:rPr lang="en-US" altLang="en-US" sz="2800" smtClean="0">
                <a:latin typeface="Courier New" panose="02070309020205020404" pitchFamily="49" charset="0"/>
              </a:rPr>
              <a:t>yvel1</a:t>
            </a:r>
            <a:r>
              <a:rPr lang="en-US" altLang="en-US" sz="2800" smtClean="0"/>
              <a:t> are local to </a:t>
            </a:r>
            <a:r>
              <a:rPr lang="en-US" altLang="en-US" sz="2800" smtClean="0">
                <a:latin typeface="Courier New" panose="02070309020205020404" pitchFamily="49" charset="0"/>
              </a:rPr>
              <a:t>getXYComponents</a:t>
            </a:r>
            <a:r>
              <a:rPr lang="en-US" altLang="en-US" sz="2800" smtClean="0"/>
              <a:t> and </a:t>
            </a:r>
            <a:r>
              <a:rPr lang="en-US" altLang="en-US" sz="2800" smtClean="0">
                <a:latin typeface="Courier New" panose="02070309020205020404" pitchFamily="49" charset="0"/>
              </a:rPr>
              <a:t>updateCannonBall</a:t>
            </a:r>
            <a:r>
              <a:rPr lang="en-US" altLang="en-US" sz="2800" smtClean="0"/>
              <a:t>, respectively.</a:t>
            </a:r>
          </a:p>
          <a:p>
            <a:pPr eaLnBrk="1" hangingPunct="1"/>
            <a:r>
              <a:rPr lang="en-US" altLang="en-US" sz="2800" smtClean="0"/>
              <a:t>This may be simpler, but keeping track of the cannonball still requires four pieces of information, three of which change from moment to moment!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anim calcmode="lin" valueType="num">
                                      <p:cBhvr additive="base">
                                        <p:cTn id="19" dur="500" fill="hold"/>
                                        <p:tgtEl>
                                          <p:spTgt spid="368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8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23591233-8FB1-4DB1-910E-CBBF4402DA9F}" type="slidenum">
              <a:rPr lang="en-US" altLang="en-US" sz="1400">
                <a:latin typeface="Tahoma" panose="020B0604030504040204" pitchFamily="34" charset="0"/>
              </a:rPr>
              <a:pPr eaLnBrk="1" hangingPunct="1"/>
              <a:t>3</a:t>
            </a:fld>
            <a:endParaRPr lang="en-US" altLang="en-US" sz="1400">
              <a:latin typeface="Tahoma" panose="020B0604030504040204" pitchFamily="34" charset="0"/>
            </a:endParaRPr>
          </a:p>
        </p:txBody>
      </p:sp>
      <p:sp>
        <p:nvSpPr>
          <p:cNvPr id="5124" name="Rectangle 2"/>
          <p:cNvSpPr>
            <a:spLocks noGrp="1" noChangeArrowheads="1"/>
          </p:cNvSpPr>
          <p:nvPr>
            <p:ph type="title"/>
          </p:nvPr>
        </p:nvSpPr>
        <p:spPr/>
        <p:txBody>
          <a:bodyPr/>
          <a:lstStyle/>
          <a:p>
            <a:pPr eaLnBrk="1" hangingPunct="1"/>
            <a:r>
              <a:rPr lang="en-US" altLang="en-US" smtClean="0"/>
              <a:t>Objectives</a:t>
            </a:r>
          </a:p>
        </p:txBody>
      </p:sp>
      <p:sp>
        <p:nvSpPr>
          <p:cNvPr id="9219" name="Rectangle 3"/>
          <p:cNvSpPr>
            <a:spLocks noGrp="1" noChangeArrowheads="1"/>
          </p:cNvSpPr>
          <p:nvPr>
            <p:ph type="body" idx="1"/>
          </p:nvPr>
        </p:nvSpPr>
        <p:spPr/>
        <p:txBody>
          <a:bodyPr/>
          <a:lstStyle/>
          <a:p>
            <a:pPr eaLnBrk="1" hangingPunct="1"/>
            <a:r>
              <a:rPr lang="en-US" altLang="en-US" smtClean="0"/>
              <a:t>To be able to write programs involving simple class definitions.</a:t>
            </a:r>
          </a:p>
          <a:p>
            <a:pPr eaLnBrk="1" hangingPunct="1"/>
            <a:r>
              <a:rPr lang="en-US" altLang="en-US" smtClean="0"/>
              <a:t>To be able to write interactive graphics programs involving novel (programmer designed) widgets.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4CAA4F0B-CE76-41DF-BB2F-3B852D2BE10F}" type="slidenum">
              <a:rPr lang="en-US" altLang="en-US" sz="1400">
                <a:latin typeface="Tahoma" panose="020B0604030504040204" pitchFamily="34" charset="0"/>
              </a:rPr>
              <a:pPr eaLnBrk="1" hangingPunct="1"/>
              <a:t>30</a:t>
            </a:fld>
            <a:endParaRPr lang="en-US" altLang="en-US" sz="1400">
              <a:latin typeface="Tahoma" panose="020B0604030504040204" pitchFamily="34" charset="0"/>
            </a:endParaRPr>
          </a:p>
        </p:txBody>
      </p:sp>
      <p:sp>
        <p:nvSpPr>
          <p:cNvPr id="32772" name="Rectangle 2"/>
          <p:cNvSpPr>
            <a:spLocks noGrp="1" noChangeArrowheads="1"/>
          </p:cNvSpPr>
          <p:nvPr>
            <p:ph type="title"/>
          </p:nvPr>
        </p:nvSpPr>
        <p:spPr/>
        <p:txBody>
          <a:bodyPr/>
          <a:lstStyle/>
          <a:p>
            <a:pPr eaLnBrk="1" hangingPunct="1"/>
            <a:r>
              <a:rPr lang="en-US" altLang="en-US" smtClean="0"/>
              <a:t>Modularizing the Program</a:t>
            </a:r>
          </a:p>
        </p:txBody>
      </p:sp>
      <p:sp>
        <p:nvSpPr>
          <p:cNvPr id="37891" name="Rectangle 3"/>
          <p:cNvSpPr>
            <a:spLocks noGrp="1" noChangeArrowheads="1"/>
          </p:cNvSpPr>
          <p:nvPr>
            <p:ph type="body" idx="1"/>
          </p:nvPr>
        </p:nvSpPr>
        <p:spPr/>
        <p:txBody>
          <a:bodyPr/>
          <a:lstStyle/>
          <a:p>
            <a:pPr eaLnBrk="1" hangingPunct="1"/>
            <a:r>
              <a:rPr lang="en-US" altLang="en-US" smtClean="0"/>
              <a:t>All four variables, plus </a:t>
            </a:r>
            <a:r>
              <a:rPr lang="en-US" altLang="en-US" smtClean="0">
                <a:latin typeface="Courier New" panose="02070309020205020404" pitchFamily="49" charset="0"/>
              </a:rPr>
              <a:t>time</a:t>
            </a:r>
            <a:r>
              <a:rPr lang="en-US" altLang="en-US" smtClean="0"/>
              <a:t>, are needed to compute the new values of the three that change.</a:t>
            </a:r>
          </a:p>
          <a:p>
            <a:pPr eaLnBrk="1" hangingPunct="1"/>
            <a:r>
              <a:rPr lang="en-US" altLang="en-US" smtClean="0"/>
              <a:t>This gives us a function with five parameters and three return values.</a:t>
            </a:r>
          </a:p>
          <a:p>
            <a:pPr eaLnBrk="1" hangingPunct="1"/>
            <a:r>
              <a:rPr lang="en-US" altLang="en-US" smtClean="0"/>
              <a:t>Yuck! There must be a better way!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500" fill="hold"/>
                                        <p:tgtEl>
                                          <p:spTgt spid="378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500" fill="hold"/>
                                        <p:tgtEl>
                                          <p:spTgt spid="378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8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891">
                                            <p:txEl>
                                              <p:pRg st="2" end="2"/>
                                            </p:txEl>
                                          </p:spTgt>
                                        </p:tgtEl>
                                        <p:attrNameLst>
                                          <p:attrName>style.visibility</p:attrName>
                                        </p:attrNameLst>
                                      </p:cBhvr>
                                      <p:to>
                                        <p:strVal val="visible"/>
                                      </p:to>
                                    </p:set>
                                    <p:anim calcmode="lin" valueType="num">
                                      <p:cBhvr additive="base">
                                        <p:cTn id="19" dur="500" fill="hold"/>
                                        <p:tgtEl>
                                          <p:spTgt spid="378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89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6218A19F-0B36-461F-8986-E6A24CEAF1FB}" type="slidenum">
              <a:rPr lang="en-US" altLang="en-US" sz="1400">
                <a:latin typeface="Tahoma" panose="020B0604030504040204" pitchFamily="34" charset="0"/>
              </a:rPr>
              <a:pPr eaLnBrk="1" hangingPunct="1"/>
              <a:t>31</a:t>
            </a:fld>
            <a:endParaRPr lang="en-US" altLang="en-US" sz="1400">
              <a:latin typeface="Tahoma" panose="020B0604030504040204" pitchFamily="34" charset="0"/>
            </a:endParaRPr>
          </a:p>
        </p:txBody>
      </p:sp>
      <p:sp>
        <p:nvSpPr>
          <p:cNvPr id="33796" name="Rectangle 2"/>
          <p:cNvSpPr>
            <a:spLocks noGrp="1" noChangeArrowheads="1"/>
          </p:cNvSpPr>
          <p:nvPr>
            <p:ph type="title"/>
          </p:nvPr>
        </p:nvSpPr>
        <p:spPr/>
        <p:txBody>
          <a:bodyPr/>
          <a:lstStyle/>
          <a:p>
            <a:pPr eaLnBrk="1" hangingPunct="1"/>
            <a:r>
              <a:rPr lang="en-US" altLang="en-US" smtClean="0"/>
              <a:t>Modularizing the Program</a:t>
            </a:r>
          </a:p>
        </p:txBody>
      </p:sp>
      <p:sp>
        <p:nvSpPr>
          <p:cNvPr id="38915" name="Rectangle 3"/>
          <p:cNvSpPr>
            <a:spLocks noGrp="1" noChangeArrowheads="1"/>
          </p:cNvSpPr>
          <p:nvPr>
            <p:ph type="body" idx="1"/>
          </p:nvPr>
        </p:nvSpPr>
        <p:spPr/>
        <p:txBody>
          <a:bodyPr/>
          <a:lstStyle/>
          <a:p>
            <a:pPr eaLnBrk="1" hangingPunct="1"/>
            <a:r>
              <a:rPr lang="en-US" altLang="en-US" sz="2800" dirty="0" smtClean="0"/>
              <a:t>There is a single real-world cannonball object, but it requires four pieces of information: </a:t>
            </a:r>
            <a:r>
              <a:rPr lang="en-US" altLang="en-US" sz="2800" dirty="0" err="1" smtClean="0">
                <a:latin typeface="Courier New" panose="02070309020205020404" pitchFamily="49" charset="0"/>
              </a:rPr>
              <a:t>xpos</a:t>
            </a:r>
            <a:r>
              <a:rPr lang="en-US" altLang="en-US" sz="2800" dirty="0" smtClean="0"/>
              <a:t>,</a:t>
            </a:r>
            <a:r>
              <a:rPr lang="en-US" altLang="en-US" sz="2800" dirty="0" smtClean="0">
                <a:latin typeface="Courier New" panose="02070309020205020404" pitchFamily="49" charset="0"/>
              </a:rPr>
              <a:t> </a:t>
            </a:r>
            <a:r>
              <a:rPr lang="en-US" altLang="en-US" sz="2800" dirty="0" err="1" smtClean="0">
                <a:latin typeface="Courier New" panose="02070309020205020404" pitchFamily="49" charset="0"/>
              </a:rPr>
              <a:t>ypos</a:t>
            </a:r>
            <a:r>
              <a:rPr lang="en-US" altLang="en-US" sz="2800" dirty="0" smtClean="0"/>
              <a:t>,</a:t>
            </a:r>
            <a:r>
              <a:rPr lang="en-US" altLang="en-US" sz="2800" dirty="0" smtClean="0">
                <a:latin typeface="Courier New" panose="02070309020205020404" pitchFamily="49" charset="0"/>
              </a:rPr>
              <a:t> </a:t>
            </a:r>
            <a:r>
              <a:rPr lang="en-US" altLang="en-US" sz="2800" dirty="0" err="1" smtClean="0">
                <a:latin typeface="Courier New" panose="02070309020205020404" pitchFamily="49" charset="0"/>
              </a:rPr>
              <a:t>xvel</a:t>
            </a:r>
            <a:r>
              <a:rPr lang="en-US" altLang="en-US" sz="2800" dirty="0" smtClean="0"/>
              <a:t>, </a:t>
            </a:r>
            <a:r>
              <a:rPr lang="en-US" altLang="en-US" sz="2800" dirty="0" smtClean="0">
                <a:latin typeface="Courier New" panose="02070309020205020404" pitchFamily="49" charset="0"/>
                <a:cs typeface="Courier New" panose="02070309020205020404" pitchFamily="49" charset="0"/>
              </a:rPr>
              <a:t>x</a:t>
            </a:r>
            <a:r>
              <a:rPr lang="en-US" altLang="en-US" sz="2800" dirty="0" smtClean="0">
                <a:latin typeface="Courier New" panose="02070309020205020404" pitchFamily="49" charset="0"/>
              </a:rPr>
              <a:t> </a:t>
            </a:r>
            <a:r>
              <a:rPr lang="en-US" altLang="en-US" sz="2800" dirty="0" smtClean="0"/>
              <a:t>and </a:t>
            </a:r>
            <a:r>
              <a:rPr lang="en-US" altLang="en-US" sz="2800" dirty="0" err="1" smtClean="0">
                <a:latin typeface="Courier New" panose="02070309020205020404" pitchFamily="49" charset="0"/>
              </a:rPr>
              <a:t>yvel</a:t>
            </a:r>
            <a:r>
              <a:rPr lang="en-US" altLang="en-US" sz="2800" dirty="0" smtClean="0"/>
              <a:t>.</a:t>
            </a:r>
          </a:p>
          <a:p>
            <a:pPr eaLnBrk="1" hangingPunct="1"/>
            <a:r>
              <a:rPr lang="en-US" altLang="en-US" sz="2800" dirty="0" smtClean="0"/>
              <a:t>Suppose there was a </a:t>
            </a:r>
            <a:r>
              <a:rPr lang="en-US" altLang="en-US" sz="2800" dirty="0" smtClean="0">
                <a:latin typeface="Courier New" panose="02070309020205020404" pitchFamily="49" charset="0"/>
              </a:rPr>
              <a:t>Projectile</a:t>
            </a:r>
            <a:r>
              <a:rPr lang="en-US" altLang="en-US" sz="2800" dirty="0" smtClean="0"/>
              <a:t> class that “understood” the physics of objects like cannonballs. An algorithm using this approach would create and update an object stored in a single variable.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additive="base">
                                        <p:cTn id="7" dur="500" fill="hold"/>
                                        <p:tgtEl>
                                          <p:spTgt spid="389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9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915">
                                            <p:txEl>
                                              <p:pRg st="1" end="1"/>
                                            </p:txEl>
                                          </p:spTgt>
                                        </p:tgtEl>
                                        <p:attrNameLst>
                                          <p:attrName>style.visibility</p:attrName>
                                        </p:attrNameLst>
                                      </p:cBhvr>
                                      <p:to>
                                        <p:strVal val="visible"/>
                                      </p:to>
                                    </p:set>
                                    <p:anim calcmode="lin" valueType="num">
                                      <p:cBhvr additive="base">
                                        <p:cTn id="13" dur="500" fill="hold"/>
                                        <p:tgtEl>
                                          <p:spTgt spid="389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91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D8DF05AE-89AF-44F9-A042-CD46F2114B7B}" type="slidenum">
              <a:rPr lang="en-US" altLang="en-US" sz="1400">
                <a:latin typeface="Tahoma" panose="020B0604030504040204" pitchFamily="34" charset="0"/>
              </a:rPr>
              <a:pPr eaLnBrk="1" hangingPunct="1"/>
              <a:t>32</a:t>
            </a:fld>
            <a:endParaRPr lang="en-US" altLang="en-US" sz="1400">
              <a:latin typeface="Tahoma" panose="020B0604030504040204" pitchFamily="34" charset="0"/>
            </a:endParaRPr>
          </a:p>
        </p:txBody>
      </p:sp>
      <p:sp>
        <p:nvSpPr>
          <p:cNvPr id="34820" name="Rectangle 2"/>
          <p:cNvSpPr>
            <a:spLocks noGrp="1" noChangeArrowheads="1"/>
          </p:cNvSpPr>
          <p:nvPr>
            <p:ph type="title"/>
          </p:nvPr>
        </p:nvSpPr>
        <p:spPr/>
        <p:txBody>
          <a:bodyPr/>
          <a:lstStyle/>
          <a:p>
            <a:pPr eaLnBrk="1" hangingPunct="1"/>
            <a:r>
              <a:rPr lang="en-US" altLang="en-US" smtClean="0"/>
              <a:t>Modularizing the Program</a:t>
            </a:r>
          </a:p>
        </p:txBody>
      </p:sp>
      <p:sp>
        <p:nvSpPr>
          <p:cNvPr id="39939" name="Rectangle 3"/>
          <p:cNvSpPr>
            <a:spLocks noGrp="1" noChangeArrowheads="1"/>
          </p:cNvSpPr>
          <p:nvPr>
            <p:ph type="body" idx="1"/>
          </p:nvPr>
        </p:nvSpPr>
        <p:spPr>
          <a:xfrm>
            <a:off x="0" y="1985169"/>
            <a:ext cx="9296400" cy="4114800"/>
          </a:xfrm>
        </p:spPr>
        <p:txBody>
          <a:bodyPr/>
          <a:lstStyle/>
          <a:p>
            <a:pPr eaLnBrk="1" hangingPunct="1"/>
            <a:r>
              <a:rPr lang="en-US" altLang="en-US" dirty="0" smtClean="0"/>
              <a:t>Using our </a:t>
            </a:r>
            <a:r>
              <a:rPr lang="en-US" altLang="en-US" i="1" dirty="0" smtClean="0"/>
              <a:t>object-based</a:t>
            </a:r>
            <a:r>
              <a:rPr lang="en-US" altLang="en-US" dirty="0" smtClean="0"/>
              <a:t> approach:</a:t>
            </a:r>
            <a:br>
              <a:rPr lang="en-US" altLang="en-US" dirty="0" smtClean="0"/>
            </a:b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main():</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angle, </a:t>
            </a:r>
            <a:r>
              <a:rPr lang="en-US" altLang="en-US" sz="1600" dirty="0" err="1" smtClean="0">
                <a:latin typeface="Courier New" panose="02070309020205020404" pitchFamily="49" charset="0"/>
              </a:rPr>
              <a:t>vel</a:t>
            </a:r>
            <a:r>
              <a:rPr lang="en-US" altLang="en-US" sz="1600" dirty="0" smtClean="0">
                <a:latin typeface="Courier New" panose="02070309020205020404" pitchFamily="49" charset="0"/>
              </a:rPr>
              <a:t>, h0, time = </a:t>
            </a:r>
            <a:r>
              <a:rPr lang="en-US" altLang="en-US" sz="1600" dirty="0" err="1" smtClean="0">
                <a:latin typeface="Courier New" panose="02070309020205020404" pitchFamily="49" charset="0"/>
              </a:rPr>
              <a:t>getInputs</a:t>
            </a:r>
            <a:r>
              <a:rPr lang="en-US" altLang="en-US" sz="1600" dirty="0" smtClean="0">
                <a:latin typeface="Courier New" panose="02070309020205020404" pitchFamily="49" charset="0"/>
              </a:rPr>
              <a:t>()</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cball</a:t>
            </a:r>
            <a:r>
              <a:rPr lang="en-US" altLang="en-US" sz="1600" dirty="0" smtClean="0">
                <a:latin typeface="Courier New" panose="02070309020205020404" pitchFamily="49" charset="0"/>
              </a:rPr>
              <a:t> = Projectile(angle, </a:t>
            </a:r>
            <a:r>
              <a:rPr lang="en-US" altLang="en-US" sz="1600" dirty="0" err="1" smtClean="0">
                <a:latin typeface="Courier New" panose="02070309020205020404" pitchFamily="49" charset="0"/>
              </a:rPr>
              <a:t>vel</a:t>
            </a:r>
            <a:r>
              <a:rPr lang="en-US" altLang="en-US" sz="1600" dirty="0" smtClean="0">
                <a:latin typeface="Courier New" panose="02070309020205020404" pitchFamily="49" charset="0"/>
              </a:rPr>
              <a:t>, h0)</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while </a:t>
            </a:r>
            <a:r>
              <a:rPr lang="en-US" altLang="en-US" sz="1600" dirty="0" err="1" smtClean="0">
                <a:latin typeface="Courier New" panose="02070309020205020404" pitchFamily="49" charset="0"/>
              </a:rPr>
              <a:t>cball.getY</a:t>
            </a:r>
            <a:r>
              <a:rPr lang="en-US" altLang="en-US" sz="1600" dirty="0" smtClean="0">
                <a:latin typeface="Courier New" panose="02070309020205020404" pitchFamily="49" charset="0"/>
              </a:rPr>
              <a:t>() &gt;= 0:</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cball.update</a:t>
            </a:r>
            <a:r>
              <a:rPr lang="en-US" altLang="en-US" sz="1600" dirty="0" smtClean="0">
                <a:latin typeface="Courier New" panose="02070309020205020404" pitchFamily="49" charset="0"/>
              </a:rPr>
              <a:t>(time)        </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print("\</a:t>
            </a:r>
            <a:r>
              <a:rPr lang="en-US" altLang="en-US" sz="1600" dirty="0" err="1" smtClean="0">
                <a:latin typeface="Courier New" panose="02070309020205020404" pitchFamily="49" charset="0"/>
              </a:rPr>
              <a:t>nDistance</a:t>
            </a:r>
            <a:r>
              <a:rPr lang="en-US" altLang="en-US" sz="1600" dirty="0" smtClean="0">
                <a:latin typeface="Courier New" panose="02070309020205020404" pitchFamily="49" charset="0"/>
              </a:rPr>
              <a:t> traveled: {0:0.1f} </a:t>
            </a:r>
            <a:r>
              <a:rPr lang="en-US" altLang="en-US" sz="1600" dirty="0" err="1" smtClean="0">
                <a:latin typeface="Courier New" panose="02070309020205020404" pitchFamily="49" charset="0"/>
              </a:rPr>
              <a:t>meters.".format</a:t>
            </a:r>
            <a:r>
              <a:rPr lang="en-US" altLang="en-US" sz="1600" dirty="0" smtClean="0">
                <a:latin typeface="Courier New" panose="02070309020205020404" pitchFamily="49" charset="0"/>
              </a:rPr>
              <a:t>(</a:t>
            </a:r>
            <a:r>
              <a:rPr lang="en-US" altLang="en-US" sz="1600" dirty="0" err="1" smtClean="0">
                <a:latin typeface="Courier New" panose="02070309020205020404" pitchFamily="49" charset="0"/>
              </a:rPr>
              <a:t>cball.getX</a:t>
            </a:r>
            <a:r>
              <a:rPr lang="en-US" altLang="en-US" sz="1600" dirty="0" smtClean="0">
                <a:latin typeface="Courier New" panose="02070309020205020404" pitchFamily="49" charset="0"/>
              </a:rPr>
              <a:t>()))</a:t>
            </a:r>
          </a:p>
          <a:p>
            <a:pPr eaLnBrk="1" hangingPunct="1"/>
            <a:endParaRPr lang="en-US" altLang="en-US" sz="1400" dirty="0" smtClean="0">
              <a:latin typeface="Courier New" panose="02070309020205020404" pitchFamily="49" charset="0"/>
            </a:endParaRPr>
          </a:p>
          <a:p>
            <a:pPr eaLnBrk="1" hangingPunct="1"/>
            <a:r>
              <a:rPr lang="en-US" altLang="en-US" dirty="0" smtClean="0"/>
              <a:t>To make this work we need a </a:t>
            </a:r>
            <a:r>
              <a:rPr lang="en-US" altLang="en-US" dirty="0" smtClean="0">
                <a:latin typeface="Courier New" panose="02070309020205020404" pitchFamily="49" charset="0"/>
              </a:rPr>
              <a:t>Projectile</a:t>
            </a:r>
            <a:r>
              <a:rPr lang="en-US" altLang="en-US" dirty="0" smtClean="0"/>
              <a:t> class that implements the methods </a:t>
            </a:r>
            <a:r>
              <a:rPr lang="en-US" altLang="en-US" dirty="0" smtClean="0">
                <a:latin typeface="Courier New" panose="02070309020205020404" pitchFamily="49" charset="0"/>
              </a:rPr>
              <a:t>update</a:t>
            </a:r>
            <a:r>
              <a:rPr lang="en-US" altLang="en-US" dirty="0" smtClean="0"/>
              <a:t>, </a:t>
            </a:r>
            <a:r>
              <a:rPr lang="en-US" altLang="en-US" dirty="0" err="1" smtClean="0">
                <a:latin typeface="Courier New" panose="02070309020205020404" pitchFamily="49" charset="0"/>
              </a:rPr>
              <a:t>getX</a:t>
            </a:r>
            <a:r>
              <a:rPr lang="en-US" altLang="en-US" dirty="0" smtClean="0"/>
              <a:t>, and</a:t>
            </a:r>
            <a:r>
              <a:rPr lang="en-US" altLang="en-US" dirty="0" smtClean="0">
                <a:latin typeface="Courier New" panose="02070309020205020404" pitchFamily="49" charset="0"/>
              </a:rPr>
              <a:t> </a:t>
            </a:r>
            <a:r>
              <a:rPr lang="en-US" altLang="en-US" dirty="0" err="1" smtClean="0">
                <a:latin typeface="Courier New" panose="02070309020205020404" pitchFamily="49" charset="0"/>
              </a:rPr>
              <a:t>getY</a:t>
            </a:r>
            <a:r>
              <a:rPr lang="en-US" altLang="en-US" dirty="0" smtClean="0"/>
              <a:t>.</a:t>
            </a:r>
          </a:p>
          <a:p>
            <a:pPr eaLnBrk="1" hangingPunct="1"/>
            <a:endParaRPr lang="en-US"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 calcmode="lin" valueType="num">
                                      <p:cBhvr additive="base">
                                        <p:cTn id="13" dur="500" fill="hold"/>
                                        <p:tgtEl>
                                          <p:spTgt spid="3993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93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4DC94397-0FBC-4BA9-98ED-312A1F14159A}" type="slidenum">
              <a:rPr lang="en-US" altLang="en-US" sz="1400">
                <a:latin typeface="Tahoma" panose="020B0604030504040204" pitchFamily="34" charset="0"/>
              </a:rPr>
              <a:pPr eaLnBrk="1" hangingPunct="1"/>
              <a:t>33</a:t>
            </a:fld>
            <a:endParaRPr lang="en-US" altLang="en-US" sz="1400">
              <a:latin typeface="Tahoma" panose="020B0604030504040204" pitchFamily="34" charset="0"/>
            </a:endParaRPr>
          </a:p>
        </p:txBody>
      </p:sp>
      <p:sp>
        <p:nvSpPr>
          <p:cNvPr id="35844" name="Rectangle 2"/>
          <p:cNvSpPr>
            <a:spLocks noGrp="1" noChangeArrowheads="1"/>
          </p:cNvSpPr>
          <p:nvPr>
            <p:ph type="title"/>
          </p:nvPr>
        </p:nvSpPr>
        <p:spPr/>
        <p:txBody>
          <a:bodyPr/>
          <a:lstStyle/>
          <a:p>
            <a:pPr eaLnBrk="1" hangingPunct="1"/>
            <a:r>
              <a:rPr lang="en-US" altLang="en-US" smtClean="0"/>
              <a:t>Example: Multi-Sided Dice</a:t>
            </a:r>
          </a:p>
        </p:txBody>
      </p:sp>
      <p:sp>
        <p:nvSpPr>
          <p:cNvPr id="41987" name="Rectangle 3"/>
          <p:cNvSpPr>
            <a:spLocks noGrp="1" noChangeArrowheads="1"/>
          </p:cNvSpPr>
          <p:nvPr>
            <p:ph type="body" idx="1"/>
          </p:nvPr>
        </p:nvSpPr>
        <p:spPr/>
        <p:txBody>
          <a:bodyPr/>
          <a:lstStyle/>
          <a:p>
            <a:pPr eaLnBrk="1" hangingPunct="1"/>
            <a:r>
              <a:rPr lang="en-US" altLang="en-US" smtClean="0"/>
              <a:t>A normal die (singular of dice) is a cube with six faces, each with a number from one to six.</a:t>
            </a:r>
          </a:p>
          <a:p>
            <a:pPr eaLnBrk="1" hangingPunct="1"/>
            <a:r>
              <a:rPr lang="en-US" altLang="en-US" smtClean="0"/>
              <a:t>Some games use special dice with a different number of sides.</a:t>
            </a:r>
          </a:p>
          <a:p>
            <a:pPr eaLnBrk="1" hangingPunct="1"/>
            <a:r>
              <a:rPr lang="en-US" altLang="en-US" smtClean="0"/>
              <a:t>Let</a:t>
            </a:r>
            <a:r>
              <a:rPr lang="en-US" altLang="en-US" smtClean="0">
                <a:latin typeface="Times New Roman" panose="02020603050405020304" pitchFamily="18" charset="0"/>
              </a:rPr>
              <a:t>’</a:t>
            </a:r>
            <a:r>
              <a:rPr lang="en-US" altLang="en-US" smtClean="0"/>
              <a:t>s design a generic  class </a:t>
            </a:r>
            <a:r>
              <a:rPr lang="en-US" altLang="en-US" smtClean="0">
                <a:latin typeface="Courier New" panose="02070309020205020404" pitchFamily="49" charset="0"/>
              </a:rPr>
              <a:t>MSDie</a:t>
            </a:r>
            <a:r>
              <a:rPr lang="en-US" altLang="en-US" smtClean="0"/>
              <a:t> to model multi-sided dice.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additive="base">
                                        <p:cTn id="7" dur="500" fill="hold"/>
                                        <p:tgtEl>
                                          <p:spTgt spid="419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9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987">
                                            <p:txEl>
                                              <p:pRg st="1" end="1"/>
                                            </p:txEl>
                                          </p:spTgt>
                                        </p:tgtEl>
                                        <p:attrNameLst>
                                          <p:attrName>style.visibility</p:attrName>
                                        </p:attrNameLst>
                                      </p:cBhvr>
                                      <p:to>
                                        <p:strVal val="visible"/>
                                      </p:to>
                                    </p:set>
                                    <p:anim calcmode="lin" valueType="num">
                                      <p:cBhvr additive="base">
                                        <p:cTn id="13" dur="500" fill="hold"/>
                                        <p:tgtEl>
                                          <p:spTgt spid="419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9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987">
                                            <p:txEl>
                                              <p:pRg st="2" end="2"/>
                                            </p:txEl>
                                          </p:spTgt>
                                        </p:tgtEl>
                                        <p:attrNameLst>
                                          <p:attrName>style.visibility</p:attrName>
                                        </p:attrNameLst>
                                      </p:cBhvr>
                                      <p:to>
                                        <p:strVal val="visible"/>
                                      </p:to>
                                    </p:set>
                                    <p:anim calcmode="lin" valueType="num">
                                      <p:cBhvr additive="base">
                                        <p:cTn id="19" dur="500" fill="hold"/>
                                        <p:tgtEl>
                                          <p:spTgt spid="419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98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BE4F2DE5-47C4-4628-9EA9-EF006AC03794}" type="slidenum">
              <a:rPr lang="en-US" altLang="en-US" sz="1400">
                <a:latin typeface="Tahoma" panose="020B0604030504040204" pitchFamily="34" charset="0"/>
              </a:rPr>
              <a:pPr eaLnBrk="1" hangingPunct="1"/>
              <a:t>34</a:t>
            </a:fld>
            <a:endParaRPr lang="en-US" altLang="en-US" sz="1400">
              <a:latin typeface="Tahoma" panose="020B0604030504040204" pitchFamily="34" charset="0"/>
            </a:endParaRPr>
          </a:p>
        </p:txBody>
      </p:sp>
      <p:sp>
        <p:nvSpPr>
          <p:cNvPr id="36868" name="Rectangle 2"/>
          <p:cNvSpPr>
            <a:spLocks noGrp="1" noChangeArrowheads="1"/>
          </p:cNvSpPr>
          <p:nvPr>
            <p:ph type="title"/>
          </p:nvPr>
        </p:nvSpPr>
        <p:spPr/>
        <p:txBody>
          <a:bodyPr/>
          <a:lstStyle/>
          <a:p>
            <a:pPr eaLnBrk="1" hangingPunct="1"/>
            <a:r>
              <a:rPr lang="en-US" altLang="en-US" smtClean="0"/>
              <a:t>Example: Multi-Sided Dice</a:t>
            </a:r>
          </a:p>
        </p:txBody>
      </p:sp>
      <p:sp>
        <p:nvSpPr>
          <p:cNvPr id="43011" name="Rectangle 3"/>
          <p:cNvSpPr>
            <a:spLocks noGrp="1" noChangeArrowheads="1"/>
          </p:cNvSpPr>
          <p:nvPr>
            <p:ph type="body" idx="1"/>
          </p:nvPr>
        </p:nvSpPr>
        <p:spPr/>
        <p:txBody>
          <a:bodyPr/>
          <a:lstStyle/>
          <a:p>
            <a:pPr eaLnBrk="1" hangingPunct="1"/>
            <a:r>
              <a:rPr lang="en-US" altLang="en-US" smtClean="0"/>
              <a:t>Each </a:t>
            </a:r>
            <a:r>
              <a:rPr lang="en-US" altLang="en-US" smtClean="0">
                <a:latin typeface="Courier New" panose="02070309020205020404" pitchFamily="49" charset="0"/>
              </a:rPr>
              <a:t>MSDie</a:t>
            </a:r>
            <a:r>
              <a:rPr lang="en-US" altLang="en-US" smtClean="0"/>
              <a:t> object will know two things:</a:t>
            </a:r>
          </a:p>
          <a:p>
            <a:pPr lvl="1" eaLnBrk="1" hangingPunct="1"/>
            <a:r>
              <a:rPr lang="en-US" altLang="en-US" smtClean="0"/>
              <a:t>How many sides it has.</a:t>
            </a:r>
          </a:p>
          <a:p>
            <a:pPr lvl="1" eaLnBrk="1" hangingPunct="1"/>
            <a:r>
              <a:rPr lang="en-US" altLang="en-US" smtClean="0"/>
              <a:t>It</a:t>
            </a:r>
            <a:r>
              <a:rPr lang="en-US" altLang="en-US" smtClean="0">
                <a:latin typeface="Times New Roman" panose="02020603050405020304" pitchFamily="18" charset="0"/>
              </a:rPr>
              <a:t>’</a:t>
            </a:r>
            <a:r>
              <a:rPr lang="en-US" altLang="en-US" smtClean="0"/>
              <a:t>s current value</a:t>
            </a:r>
          </a:p>
          <a:p>
            <a:pPr eaLnBrk="1" hangingPunct="1"/>
            <a:r>
              <a:rPr lang="en-US" altLang="en-US" smtClean="0"/>
              <a:t>When a new </a:t>
            </a:r>
            <a:r>
              <a:rPr lang="en-US" altLang="en-US" smtClean="0">
                <a:latin typeface="Courier New" panose="02070309020205020404" pitchFamily="49" charset="0"/>
              </a:rPr>
              <a:t>MSDie</a:t>
            </a:r>
            <a:r>
              <a:rPr lang="en-US" altLang="en-US" smtClean="0"/>
              <a:t> is created, we specify </a:t>
            </a:r>
            <a:r>
              <a:rPr lang="en-US" altLang="en-US" i="1" smtClean="0"/>
              <a:t>n</a:t>
            </a:r>
            <a:r>
              <a:rPr lang="en-US" altLang="en-US" smtClean="0"/>
              <a:t>, the number of sides it will have.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011">
                                            <p:txEl>
                                              <p:pRg st="1" end="1"/>
                                            </p:txEl>
                                          </p:spTgt>
                                        </p:tgtEl>
                                        <p:attrNameLst>
                                          <p:attrName>style.visibility</p:attrName>
                                        </p:attrNameLst>
                                      </p:cBhvr>
                                      <p:to>
                                        <p:strVal val="visible"/>
                                      </p:to>
                                    </p:set>
                                    <p:anim calcmode="lin" valueType="num">
                                      <p:cBhvr additive="base">
                                        <p:cTn id="13" dur="500" fill="hold"/>
                                        <p:tgtEl>
                                          <p:spTgt spid="430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30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011">
                                            <p:txEl>
                                              <p:pRg st="2" end="2"/>
                                            </p:txEl>
                                          </p:spTgt>
                                        </p:tgtEl>
                                        <p:attrNameLst>
                                          <p:attrName>style.visibility</p:attrName>
                                        </p:attrNameLst>
                                      </p:cBhvr>
                                      <p:to>
                                        <p:strVal val="visible"/>
                                      </p:to>
                                    </p:set>
                                    <p:anim calcmode="lin" valueType="num">
                                      <p:cBhvr additive="base">
                                        <p:cTn id="19" dur="500" fill="hold"/>
                                        <p:tgtEl>
                                          <p:spTgt spid="430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30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3011">
                                            <p:txEl>
                                              <p:pRg st="3" end="3"/>
                                            </p:txEl>
                                          </p:spTgt>
                                        </p:tgtEl>
                                        <p:attrNameLst>
                                          <p:attrName>style.visibility</p:attrName>
                                        </p:attrNameLst>
                                      </p:cBhvr>
                                      <p:to>
                                        <p:strVal val="visible"/>
                                      </p:to>
                                    </p:set>
                                    <p:anim calcmode="lin" valueType="num">
                                      <p:cBhvr additive="base">
                                        <p:cTn id="25" dur="500" fill="hold"/>
                                        <p:tgtEl>
                                          <p:spTgt spid="430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301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9EFC9D9E-4BF4-4B82-A017-4D9EEC451884}" type="slidenum">
              <a:rPr lang="en-US" altLang="en-US" sz="1400">
                <a:latin typeface="Tahoma" panose="020B0604030504040204" pitchFamily="34" charset="0"/>
              </a:rPr>
              <a:pPr eaLnBrk="1" hangingPunct="1"/>
              <a:t>35</a:t>
            </a:fld>
            <a:endParaRPr lang="en-US" altLang="en-US" sz="1400">
              <a:latin typeface="Tahoma" panose="020B0604030504040204" pitchFamily="34" charset="0"/>
            </a:endParaRPr>
          </a:p>
        </p:txBody>
      </p:sp>
      <p:sp>
        <p:nvSpPr>
          <p:cNvPr id="37892" name="Rectangle 2"/>
          <p:cNvSpPr>
            <a:spLocks noGrp="1" noChangeArrowheads="1"/>
          </p:cNvSpPr>
          <p:nvPr>
            <p:ph type="title"/>
          </p:nvPr>
        </p:nvSpPr>
        <p:spPr/>
        <p:txBody>
          <a:bodyPr/>
          <a:lstStyle/>
          <a:p>
            <a:pPr eaLnBrk="1" hangingPunct="1"/>
            <a:r>
              <a:rPr lang="en-US" altLang="en-US" smtClean="0"/>
              <a:t>Example: Multi-Sided Dice</a:t>
            </a:r>
          </a:p>
        </p:txBody>
      </p:sp>
      <p:sp>
        <p:nvSpPr>
          <p:cNvPr id="44035" name="Rectangle 3"/>
          <p:cNvSpPr>
            <a:spLocks noGrp="1" noChangeArrowheads="1"/>
          </p:cNvSpPr>
          <p:nvPr>
            <p:ph type="body" idx="1"/>
          </p:nvPr>
        </p:nvSpPr>
        <p:spPr/>
        <p:txBody>
          <a:bodyPr/>
          <a:lstStyle/>
          <a:p>
            <a:pPr eaLnBrk="1" hangingPunct="1"/>
            <a:r>
              <a:rPr lang="en-US" altLang="en-US" smtClean="0"/>
              <a:t>We have three methods that we can use to operate on the die:</a:t>
            </a:r>
          </a:p>
          <a:p>
            <a:pPr lvl="1" eaLnBrk="1" hangingPunct="1"/>
            <a:r>
              <a:rPr lang="en-US" altLang="en-US" smtClean="0">
                <a:latin typeface="Courier New" panose="02070309020205020404" pitchFamily="49" charset="0"/>
              </a:rPr>
              <a:t>roll</a:t>
            </a:r>
            <a:r>
              <a:rPr lang="en-US" altLang="en-US" smtClean="0"/>
              <a:t> – set the die to a random value between 1 and </a:t>
            </a:r>
            <a:r>
              <a:rPr lang="en-US" altLang="en-US" i="1" smtClean="0"/>
              <a:t>n</a:t>
            </a:r>
            <a:r>
              <a:rPr lang="en-US" altLang="en-US" smtClean="0"/>
              <a:t>, inclusive.</a:t>
            </a:r>
          </a:p>
          <a:p>
            <a:pPr lvl="1" eaLnBrk="1" hangingPunct="1"/>
            <a:r>
              <a:rPr lang="en-US" altLang="en-US" smtClean="0">
                <a:latin typeface="Courier New" panose="02070309020205020404" pitchFamily="49" charset="0"/>
              </a:rPr>
              <a:t>setValue</a:t>
            </a:r>
            <a:r>
              <a:rPr lang="en-US" altLang="en-US" smtClean="0"/>
              <a:t> – set the die to a specific value (i.e. cheat)</a:t>
            </a:r>
          </a:p>
          <a:p>
            <a:pPr lvl="1" eaLnBrk="1" hangingPunct="1"/>
            <a:r>
              <a:rPr lang="en-US" altLang="en-US" smtClean="0">
                <a:latin typeface="Courier New" panose="02070309020205020404" pitchFamily="49" charset="0"/>
              </a:rPr>
              <a:t>getValue</a:t>
            </a:r>
            <a:r>
              <a:rPr lang="en-US" altLang="en-US" smtClean="0"/>
              <a:t> – see what the current value is.</a:t>
            </a:r>
            <a:endParaRPr lang="en-US" altLang="en-US" smtClean="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 calcmode="lin" valueType="num">
                                      <p:cBhvr additive="base">
                                        <p:cTn id="7" dur="500" fill="hold"/>
                                        <p:tgtEl>
                                          <p:spTgt spid="44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0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035">
                                            <p:txEl>
                                              <p:pRg st="1" end="1"/>
                                            </p:txEl>
                                          </p:spTgt>
                                        </p:tgtEl>
                                        <p:attrNameLst>
                                          <p:attrName>style.visibility</p:attrName>
                                        </p:attrNameLst>
                                      </p:cBhvr>
                                      <p:to>
                                        <p:strVal val="visible"/>
                                      </p:to>
                                    </p:set>
                                    <p:anim calcmode="lin" valueType="num">
                                      <p:cBhvr additive="base">
                                        <p:cTn id="13" dur="500" fill="hold"/>
                                        <p:tgtEl>
                                          <p:spTgt spid="440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40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035">
                                            <p:txEl>
                                              <p:pRg st="2" end="2"/>
                                            </p:txEl>
                                          </p:spTgt>
                                        </p:tgtEl>
                                        <p:attrNameLst>
                                          <p:attrName>style.visibility</p:attrName>
                                        </p:attrNameLst>
                                      </p:cBhvr>
                                      <p:to>
                                        <p:strVal val="visible"/>
                                      </p:to>
                                    </p:set>
                                    <p:anim calcmode="lin" valueType="num">
                                      <p:cBhvr additive="base">
                                        <p:cTn id="19" dur="500" fill="hold"/>
                                        <p:tgtEl>
                                          <p:spTgt spid="440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40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4035">
                                            <p:txEl>
                                              <p:pRg st="3" end="3"/>
                                            </p:txEl>
                                          </p:spTgt>
                                        </p:tgtEl>
                                        <p:attrNameLst>
                                          <p:attrName>style.visibility</p:attrName>
                                        </p:attrNameLst>
                                      </p:cBhvr>
                                      <p:to>
                                        <p:strVal val="visible"/>
                                      </p:to>
                                    </p:set>
                                    <p:anim calcmode="lin" valueType="num">
                                      <p:cBhvr additive="base">
                                        <p:cTn id="25" dur="500" fill="hold"/>
                                        <p:tgtEl>
                                          <p:spTgt spid="440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403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bldLvl="2"/>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9FDBD77-8745-4A23-B143-9CCB283599E0}" type="slidenum">
              <a:rPr lang="en-US" altLang="en-US" sz="1400">
                <a:latin typeface="Tahoma" panose="020B0604030504040204" pitchFamily="34" charset="0"/>
              </a:rPr>
              <a:pPr eaLnBrk="1" hangingPunct="1"/>
              <a:t>36</a:t>
            </a:fld>
            <a:endParaRPr lang="en-US" altLang="en-US" sz="1400">
              <a:latin typeface="Tahoma" panose="020B0604030504040204" pitchFamily="34" charset="0"/>
            </a:endParaRPr>
          </a:p>
        </p:txBody>
      </p:sp>
      <p:sp>
        <p:nvSpPr>
          <p:cNvPr id="38916" name="Rectangle 2"/>
          <p:cNvSpPr>
            <a:spLocks noGrp="1" noChangeArrowheads="1"/>
          </p:cNvSpPr>
          <p:nvPr>
            <p:ph type="title"/>
          </p:nvPr>
        </p:nvSpPr>
        <p:spPr/>
        <p:txBody>
          <a:bodyPr/>
          <a:lstStyle/>
          <a:p>
            <a:pPr eaLnBrk="1" hangingPunct="1"/>
            <a:r>
              <a:rPr lang="en-US" altLang="en-US" smtClean="0"/>
              <a:t>Example: Multi-Sided Dice</a:t>
            </a:r>
          </a:p>
        </p:txBody>
      </p:sp>
      <p:sp>
        <p:nvSpPr>
          <p:cNvPr id="38917"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cs typeface="Courier New" panose="02070309020205020404" pitchFamily="49" charset="0"/>
              </a:rPr>
              <a:t>&gt;&gt;&gt; die1 = </a:t>
            </a:r>
            <a:r>
              <a:rPr lang="en-US" altLang="en-US" sz="1800" dirty="0" err="1" smtClean="0">
                <a:latin typeface="Courier New" panose="02070309020205020404" pitchFamily="49" charset="0"/>
                <a:cs typeface="Courier New" panose="02070309020205020404" pitchFamily="49" charset="0"/>
              </a:rPr>
              <a:t>MSDie</a:t>
            </a:r>
            <a:r>
              <a:rPr lang="en-US" altLang="en-US" sz="1800" dirty="0" smtClean="0">
                <a:latin typeface="Courier New" panose="02070309020205020404" pitchFamily="49" charset="0"/>
                <a:cs typeface="Courier New" panose="02070309020205020404" pitchFamily="49" charset="0"/>
              </a:rPr>
              <a:t>(6)</a:t>
            </a:r>
          </a:p>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cs typeface="Courier New" panose="02070309020205020404" pitchFamily="49" charset="0"/>
              </a:rPr>
              <a:t>&gt;&gt;&gt; die1.getValue()</a:t>
            </a:r>
          </a:p>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cs typeface="Courier New" panose="02070309020205020404" pitchFamily="49" charset="0"/>
              </a:rPr>
              <a:t>1</a:t>
            </a:r>
          </a:p>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cs typeface="Courier New" panose="02070309020205020404" pitchFamily="49" charset="0"/>
              </a:rPr>
              <a:t>&gt;&gt;&gt; die1.roll()</a:t>
            </a:r>
          </a:p>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cs typeface="Courier New" panose="02070309020205020404" pitchFamily="49" charset="0"/>
              </a:rPr>
              <a:t>&gt;&gt;&gt; die1.getValue()</a:t>
            </a:r>
          </a:p>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cs typeface="Courier New" panose="02070309020205020404" pitchFamily="49" charset="0"/>
              </a:rPr>
              <a:t>5</a:t>
            </a:r>
          </a:p>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cs typeface="Courier New" panose="02070309020205020404" pitchFamily="49" charset="0"/>
              </a:rPr>
              <a:t>&gt;&gt;&gt; die2 = </a:t>
            </a:r>
            <a:r>
              <a:rPr lang="en-US" altLang="en-US" sz="1800" dirty="0" err="1" smtClean="0">
                <a:latin typeface="Courier New" panose="02070309020205020404" pitchFamily="49" charset="0"/>
                <a:cs typeface="Courier New" panose="02070309020205020404" pitchFamily="49" charset="0"/>
              </a:rPr>
              <a:t>MSDie</a:t>
            </a:r>
            <a:r>
              <a:rPr lang="en-US" altLang="en-US" sz="1800" dirty="0" smtClean="0">
                <a:latin typeface="Courier New" panose="02070309020205020404" pitchFamily="49" charset="0"/>
                <a:cs typeface="Courier New" panose="02070309020205020404" pitchFamily="49" charset="0"/>
              </a:rPr>
              <a:t>(13)</a:t>
            </a:r>
          </a:p>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cs typeface="Courier New" panose="02070309020205020404" pitchFamily="49" charset="0"/>
              </a:rPr>
              <a:t>&gt;&gt;&gt; die2.getValue()</a:t>
            </a:r>
          </a:p>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cs typeface="Courier New" panose="02070309020205020404" pitchFamily="49" charset="0"/>
              </a:rPr>
              <a:t>1</a:t>
            </a:r>
          </a:p>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cs typeface="Courier New" panose="02070309020205020404" pitchFamily="49" charset="0"/>
              </a:rPr>
              <a:t>&gt;&gt;&gt; die2.roll()</a:t>
            </a:r>
          </a:p>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cs typeface="Courier New" panose="02070309020205020404" pitchFamily="49" charset="0"/>
              </a:rPr>
              <a:t>&gt;&gt;&gt; die2.getValue()</a:t>
            </a:r>
          </a:p>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cs typeface="Courier New" panose="02070309020205020404" pitchFamily="49" charset="0"/>
              </a:rPr>
              <a:t>9</a:t>
            </a:r>
          </a:p>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cs typeface="Courier New" panose="02070309020205020404" pitchFamily="49" charset="0"/>
              </a:rPr>
              <a:t>&gt;&gt;&gt; die2.setValue(8)</a:t>
            </a:r>
          </a:p>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cs typeface="Courier New" panose="02070309020205020404" pitchFamily="49" charset="0"/>
              </a:rPr>
              <a:t>&gt;&gt;&gt; die2.getValue()</a:t>
            </a:r>
          </a:p>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cs typeface="Courier New" panose="02070309020205020404" pitchFamily="49" charset="0"/>
              </a:rPr>
              <a:t>8</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638255E6-37D6-4150-90BA-436B87DD05D2}" type="slidenum">
              <a:rPr lang="en-US" altLang="en-US" sz="1400">
                <a:latin typeface="Tahoma" panose="020B0604030504040204" pitchFamily="34" charset="0"/>
              </a:rPr>
              <a:pPr eaLnBrk="1" hangingPunct="1"/>
              <a:t>37</a:t>
            </a:fld>
            <a:endParaRPr lang="en-US" altLang="en-US" sz="1400">
              <a:latin typeface="Tahoma" panose="020B0604030504040204" pitchFamily="34" charset="0"/>
            </a:endParaRPr>
          </a:p>
        </p:txBody>
      </p:sp>
      <p:sp>
        <p:nvSpPr>
          <p:cNvPr id="39940" name="Rectangle 2"/>
          <p:cNvSpPr>
            <a:spLocks noGrp="1" noChangeArrowheads="1"/>
          </p:cNvSpPr>
          <p:nvPr>
            <p:ph type="title"/>
          </p:nvPr>
        </p:nvSpPr>
        <p:spPr/>
        <p:txBody>
          <a:bodyPr/>
          <a:lstStyle/>
          <a:p>
            <a:pPr eaLnBrk="1" hangingPunct="1"/>
            <a:r>
              <a:rPr lang="en-US" altLang="en-US" smtClean="0"/>
              <a:t>Example: Multi-Sided Dice</a:t>
            </a:r>
          </a:p>
        </p:txBody>
      </p:sp>
      <p:sp>
        <p:nvSpPr>
          <p:cNvPr id="46083" name="Rectangle 3"/>
          <p:cNvSpPr>
            <a:spLocks noGrp="1" noChangeArrowheads="1"/>
          </p:cNvSpPr>
          <p:nvPr>
            <p:ph type="body" idx="1"/>
          </p:nvPr>
        </p:nvSpPr>
        <p:spPr/>
        <p:txBody>
          <a:bodyPr/>
          <a:lstStyle/>
          <a:p>
            <a:pPr eaLnBrk="1" hangingPunct="1">
              <a:lnSpc>
                <a:spcPct val="80000"/>
              </a:lnSpc>
            </a:pPr>
            <a:r>
              <a:rPr lang="en-US" altLang="en-US" sz="2400" smtClean="0"/>
              <a:t>Using our object-oriented vocabulary, we create a die by invoking the </a:t>
            </a:r>
            <a:r>
              <a:rPr lang="en-US" altLang="en-US" sz="2400" smtClean="0">
                <a:latin typeface="Courier New" panose="02070309020205020404" pitchFamily="49" charset="0"/>
              </a:rPr>
              <a:t>MSDie</a:t>
            </a:r>
            <a:r>
              <a:rPr lang="en-US" altLang="en-US" sz="2400" smtClean="0"/>
              <a:t> </a:t>
            </a:r>
            <a:r>
              <a:rPr lang="en-US" altLang="en-US" sz="2400" i="1" smtClean="0"/>
              <a:t>constructor</a:t>
            </a:r>
            <a:r>
              <a:rPr lang="en-US" altLang="en-US" sz="2400" smtClean="0"/>
              <a:t> and providing the number of sides as a </a:t>
            </a:r>
            <a:r>
              <a:rPr lang="en-US" altLang="en-US" sz="2400" i="1" smtClean="0"/>
              <a:t>parameter</a:t>
            </a:r>
            <a:r>
              <a:rPr lang="en-US" altLang="en-US" sz="2400" smtClean="0"/>
              <a:t>.</a:t>
            </a:r>
          </a:p>
          <a:p>
            <a:pPr eaLnBrk="1" hangingPunct="1">
              <a:lnSpc>
                <a:spcPct val="80000"/>
              </a:lnSpc>
            </a:pPr>
            <a:r>
              <a:rPr lang="en-US" altLang="en-US" sz="2400" smtClean="0"/>
              <a:t>Our die objects will keep track of this number internally as an </a:t>
            </a:r>
            <a:r>
              <a:rPr lang="en-US" altLang="en-US" sz="2400" i="1" smtClean="0"/>
              <a:t>instance variable</a:t>
            </a:r>
            <a:r>
              <a:rPr lang="en-US" altLang="en-US" sz="2400" smtClean="0"/>
              <a:t>.</a:t>
            </a:r>
          </a:p>
          <a:p>
            <a:pPr eaLnBrk="1" hangingPunct="1">
              <a:lnSpc>
                <a:spcPct val="80000"/>
              </a:lnSpc>
            </a:pPr>
            <a:r>
              <a:rPr lang="en-US" altLang="en-US" sz="2400" smtClean="0"/>
              <a:t>Another </a:t>
            </a:r>
            <a:r>
              <a:rPr lang="en-US" altLang="en-US" sz="2400" i="1" smtClean="0"/>
              <a:t>instance variable</a:t>
            </a:r>
            <a:r>
              <a:rPr lang="en-US" altLang="en-US" sz="2400" smtClean="0"/>
              <a:t> is used to keep the current value of the die.</a:t>
            </a:r>
          </a:p>
          <a:p>
            <a:pPr eaLnBrk="1" hangingPunct="1">
              <a:lnSpc>
                <a:spcPct val="80000"/>
              </a:lnSpc>
            </a:pPr>
            <a:r>
              <a:rPr lang="en-US" altLang="en-US" sz="2400" smtClean="0"/>
              <a:t>We initially set the value of the die to be </a:t>
            </a:r>
            <a:r>
              <a:rPr lang="en-US" altLang="en-US" sz="2400" smtClean="0">
                <a:latin typeface="Courier New" panose="02070309020205020404" pitchFamily="49" charset="0"/>
              </a:rPr>
              <a:t>1</a:t>
            </a:r>
            <a:r>
              <a:rPr lang="en-US" altLang="en-US" sz="2400" smtClean="0"/>
              <a:t> because that value is valid for any die.</a:t>
            </a:r>
          </a:p>
          <a:p>
            <a:pPr eaLnBrk="1" hangingPunct="1">
              <a:lnSpc>
                <a:spcPct val="80000"/>
              </a:lnSpc>
            </a:pPr>
            <a:r>
              <a:rPr lang="en-US" altLang="en-US" sz="2400" smtClean="0"/>
              <a:t>That value can be changed by the </a:t>
            </a:r>
            <a:r>
              <a:rPr lang="en-US" altLang="en-US" sz="2400" smtClean="0">
                <a:latin typeface="Courier New" panose="02070309020205020404" pitchFamily="49" charset="0"/>
              </a:rPr>
              <a:t>roll</a:t>
            </a:r>
            <a:r>
              <a:rPr lang="en-US" altLang="en-US" sz="2400" smtClean="0"/>
              <a:t> and </a:t>
            </a:r>
            <a:r>
              <a:rPr lang="en-US" altLang="en-US" sz="2400" smtClean="0">
                <a:latin typeface="Courier New" panose="02070309020205020404" pitchFamily="49" charset="0"/>
              </a:rPr>
              <a:t>setRoll</a:t>
            </a:r>
            <a:r>
              <a:rPr lang="en-US" altLang="en-US" sz="2400" smtClean="0"/>
              <a:t> methods, and returned by the </a:t>
            </a:r>
            <a:r>
              <a:rPr lang="en-US" altLang="en-US" sz="2400" smtClean="0">
                <a:latin typeface="Courier New" panose="02070309020205020404" pitchFamily="49" charset="0"/>
              </a:rPr>
              <a:t>getValue</a:t>
            </a:r>
            <a:r>
              <a:rPr lang="en-US" altLang="en-US" sz="2400" smtClean="0"/>
              <a:t> method.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anim calcmode="lin" valueType="num">
                                      <p:cBhvr additive="base">
                                        <p:cTn id="13" dur="500" fill="hold"/>
                                        <p:tgtEl>
                                          <p:spTgt spid="460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0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6083">
                                            <p:txEl>
                                              <p:pRg st="2" end="2"/>
                                            </p:txEl>
                                          </p:spTgt>
                                        </p:tgtEl>
                                        <p:attrNameLst>
                                          <p:attrName>style.visibility</p:attrName>
                                        </p:attrNameLst>
                                      </p:cBhvr>
                                      <p:to>
                                        <p:strVal val="visible"/>
                                      </p:to>
                                    </p:set>
                                    <p:anim calcmode="lin" valueType="num">
                                      <p:cBhvr additive="base">
                                        <p:cTn id="19" dur="500" fill="hold"/>
                                        <p:tgtEl>
                                          <p:spTgt spid="460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60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6083">
                                            <p:txEl>
                                              <p:pRg st="3" end="3"/>
                                            </p:txEl>
                                          </p:spTgt>
                                        </p:tgtEl>
                                        <p:attrNameLst>
                                          <p:attrName>style.visibility</p:attrName>
                                        </p:attrNameLst>
                                      </p:cBhvr>
                                      <p:to>
                                        <p:strVal val="visible"/>
                                      </p:to>
                                    </p:set>
                                    <p:anim calcmode="lin" valueType="num">
                                      <p:cBhvr additive="base">
                                        <p:cTn id="25" dur="500" fill="hold"/>
                                        <p:tgtEl>
                                          <p:spTgt spid="460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60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6083">
                                            <p:txEl>
                                              <p:pRg st="4" end="4"/>
                                            </p:txEl>
                                          </p:spTgt>
                                        </p:tgtEl>
                                        <p:attrNameLst>
                                          <p:attrName>style.visibility</p:attrName>
                                        </p:attrNameLst>
                                      </p:cBhvr>
                                      <p:to>
                                        <p:strVal val="visible"/>
                                      </p:to>
                                    </p:set>
                                    <p:anim calcmode="lin" valueType="num">
                                      <p:cBhvr additive="base">
                                        <p:cTn id="31" dur="500" fill="hold"/>
                                        <p:tgtEl>
                                          <p:spTgt spid="4608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608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07C1CFDA-F69E-4FB4-8F07-95EF7E021AC2}" type="slidenum">
              <a:rPr lang="en-US" altLang="en-US" sz="1400">
                <a:latin typeface="Tahoma" panose="020B0604030504040204" pitchFamily="34" charset="0"/>
              </a:rPr>
              <a:pPr eaLnBrk="1" hangingPunct="1"/>
              <a:t>38</a:t>
            </a:fld>
            <a:endParaRPr lang="en-US" altLang="en-US" sz="1400">
              <a:latin typeface="Tahoma" panose="020B0604030504040204" pitchFamily="34" charset="0"/>
            </a:endParaRPr>
          </a:p>
        </p:txBody>
      </p:sp>
      <p:sp>
        <p:nvSpPr>
          <p:cNvPr id="40964" name="Rectangle 2"/>
          <p:cNvSpPr>
            <a:spLocks noGrp="1" noChangeArrowheads="1"/>
          </p:cNvSpPr>
          <p:nvPr>
            <p:ph type="title"/>
          </p:nvPr>
        </p:nvSpPr>
        <p:spPr/>
        <p:txBody>
          <a:bodyPr/>
          <a:lstStyle/>
          <a:p>
            <a:pPr eaLnBrk="1" hangingPunct="1"/>
            <a:r>
              <a:rPr lang="en-US" altLang="en-US" smtClean="0"/>
              <a:t>Example: Multi-Sided Dice</a:t>
            </a:r>
          </a:p>
        </p:txBody>
      </p:sp>
      <p:sp>
        <p:nvSpPr>
          <p:cNvPr id="40965"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msdie.py</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Class definition for an n-sided die.</a:t>
            </a:r>
          </a:p>
          <a:p>
            <a:pPr eaLnBrk="1" hangingPunct="1">
              <a:lnSpc>
                <a:spcPct val="80000"/>
              </a:lnSpc>
              <a:buFont typeface="Wingdings" panose="05000000000000000000" pitchFamily="2" charset="2"/>
              <a:buNone/>
            </a:pPr>
            <a:endParaRPr lang="en-US" altLang="en-US" sz="9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from random import </a:t>
            </a:r>
            <a:r>
              <a:rPr lang="en-US" altLang="en-US" sz="1600" dirty="0" err="1" smtClean="0">
                <a:latin typeface="Courier New" panose="02070309020205020404" pitchFamily="49" charset="0"/>
              </a:rPr>
              <a:t>randrange</a:t>
            </a:r>
            <a:endParaRPr lang="en-US" altLang="en-US" sz="1600" dirty="0" smtClean="0">
              <a:latin typeface="Courier New" panose="02070309020205020404" pitchFamily="49" charset="0"/>
            </a:endParaRPr>
          </a:p>
          <a:p>
            <a:pPr eaLnBrk="1" hangingPunct="1">
              <a:lnSpc>
                <a:spcPct val="80000"/>
              </a:lnSpc>
              <a:buFont typeface="Wingdings" panose="05000000000000000000" pitchFamily="2" charset="2"/>
              <a:buNone/>
            </a:pPr>
            <a:endParaRPr lang="en-US" altLang="en-US" sz="9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class </a:t>
            </a:r>
            <a:r>
              <a:rPr lang="en-US" altLang="en-US" sz="1600" dirty="0" err="1" smtClean="0">
                <a:latin typeface="Courier New" panose="02070309020205020404" pitchFamily="49" charset="0"/>
              </a:rPr>
              <a:t>MSDie</a:t>
            </a:r>
            <a:r>
              <a:rPr lang="en-US" altLang="en-US" sz="1600" dirty="0" smtClean="0">
                <a:latin typeface="Courier New" panose="02070309020205020404" pitchFamily="49" charset="0"/>
              </a:rPr>
              <a:t>:</a:t>
            </a:r>
          </a:p>
          <a:p>
            <a:pPr eaLnBrk="1" hangingPunct="1">
              <a:lnSpc>
                <a:spcPct val="80000"/>
              </a:lnSpc>
              <a:buFont typeface="Wingdings" panose="05000000000000000000" pitchFamily="2" charset="2"/>
              <a:buNone/>
            </a:pPr>
            <a:endParaRPr lang="en-US" altLang="en-US" sz="9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__</a:t>
            </a:r>
            <a:r>
              <a:rPr lang="en-US" altLang="en-US" sz="1600" dirty="0" err="1" smtClean="0">
                <a:latin typeface="Courier New" panose="02070309020205020404" pitchFamily="49" charset="0"/>
              </a:rPr>
              <a:t>init</a:t>
            </a:r>
            <a:r>
              <a:rPr lang="en-US" altLang="en-US" sz="1600" dirty="0" smtClean="0">
                <a:latin typeface="Courier New" panose="02070309020205020404" pitchFamily="49" charset="0"/>
              </a:rPr>
              <a:t>__(self, sides):</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self.sides</a:t>
            </a:r>
            <a:r>
              <a:rPr lang="en-US" altLang="en-US" sz="1600" dirty="0" smtClean="0">
                <a:latin typeface="Courier New" panose="02070309020205020404" pitchFamily="49" charset="0"/>
              </a:rPr>
              <a:t> = sides</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self.value</a:t>
            </a:r>
            <a:r>
              <a:rPr lang="en-US" altLang="en-US" sz="1600" dirty="0" smtClean="0">
                <a:latin typeface="Courier New" panose="02070309020205020404" pitchFamily="49" charset="0"/>
              </a:rPr>
              <a:t> = 1</a:t>
            </a:r>
          </a:p>
          <a:p>
            <a:pPr eaLnBrk="1" hangingPunct="1">
              <a:lnSpc>
                <a:spcPct val="80000"/>
              </a:lnSpc>
              <a:buFont typeface="Wingdings" panose="05000000000000000000" pitchFamily="2" charset="2"/>
              <a:buNone/>
            </a:pPr>
            <a:endParaRPr lang="en-US" altLang="en-US" sz="9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roll(self):</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self.value</a:t>
            </a:r>
            <a:r>
              <a:rPr lang="en-US" altLang="en-US" sz="1600" dirty="0" smtClean="0">
                <a:latin typeface="Courier New" panose="02070309020205020404" pitchFamily="49" charset="0"/>
              </a:rPr>
              <a:t> = </a:t>
            </a:r>
            <a:r>
              <a:rPr lang="en-US" altLang="en-US" sz="1600" dirty="0" err="1" smtClean="0">
                <a:latin typeface="Courier New" panose="02070309020205020404" pitchFamily="49" charset="0"/>
              </a:rPr>
              <a:t>randrange</a:t>
            </a:r>
            <a:r>
              <a:rPr lang="en-US" altLang="en-US" sz="1600" dirty="0" smtClean="0">
                <a:latin typeface="Courier New" panose="02070309020205020404" pitchFamily="49" charset="0"/>
              </a:rPr>
              <a:t>(1, self.sides+1)</a:t>
            </a:r>
          </a:p>
          <a:p>
            <a:pPr eaLnBrk="1" hangingPunct="1">
              <a:lnSpc>
                <a:spcPct val="80000"/>
              </a:lnSpc>
              <a:buFont typeface="Wingdings" panose="05000000000000000000" pitchFamily="2" charset="2"/>
              <a:buNone/>
            </a:pPr>
            <a:endParaRPr lang="en-US" altLang="en-US" sz="9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getValue</a:t>
            </a:r>
            <a:r>
              <a:rPr lang="en-US" altLang="en-US" sz="1600" dirty="0" smtClean="0">
                <a:latin typeface="Courier New" panose="02070309020205020404" pitchFamily="49" charset="0"/>
              </a:rPr>
              <a:t>(self):</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return </a:t>
            </a:r>
            <a:r>
              <a:rPr lang="en-US" altLang="en-US" sz="1600" dirty="0" err="1" smtClean="0">
                <a:latin typeface="Courier New" panose="02070309020205020404" pitchFamily="49" charset="0"/>
              </a:rPr>
              <a:t>self.value</a:t>
            </a:r>
            <a:endParaRPr lang="en-US" altLang="en-US" sz="1600" dirty="0" smtClean="0">
              <a:latin typeface="Courier New" panose="02070309020205020404" pitchFamily="49" charset="0"/>
            </a:endParaRPr>
          </a:p>
          <a:p>
            <a:pPr eaLnBrk="1" hangingPunct="1">
              <a:lnSpc>
                <a:spcPct val="80000"/>
              </a:lnSpc>
              <a:buFont typeface="Wingdings" panose="05000000000000000000" pitchFamily="2" charset="2"/>
              <a:buNone/>
            </a:pPr>
            <a:endParaRPr lang="en-US" altLang="en-US" sz="9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setValue</a:t>
            </a:r>
            <a:r>
              <a:rPr lang="en-US" altLang="en-US" sz="1600" dirty="0" smtClean="0">
                <a:latin typeface="Courier New" panose="02070309020205020404" pitchFamily="49" charset="0"/>
              </a:rPr>
              <a:t>(self, value):</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self.value</a:t>
            </a:r>
            <a:r>
              <a:rPr lang="en-US" altLang="en-US" sz="1600" dirty="0" smtClean="0">
                <a:latin typeface="Courier New" panose="02070309020205020404" pitchFamily="49" charset="0"/>
              </a:rPr>
              <a:t> = value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077AB3B-6A5E-4A96-99EC-6E0A7588A12E}" type="slidenum">
              <a:rPr lang="en-US" altLang="en-US" sz="1400">
                <a:latin typeface="Tahoma" panose="020B0604030504040204" pitchFamily="34" charset="0"/>
              </a:rPr>
              <a:pPr eaLnBrk="1" hangingPunct="1"/>
              <a:t>39</a:t>
            </a:fld>
            <a:endParaRPr lang="en-US" altLang="en-US" sz="1400">
              <a:latin typeface="Tahoma" panose="020B0604030504040204" pitchFamily="34" charset="0"/>
            </a:endParaRPr>
          </a:p>
        </p:txBody>
      </p:sp>
      <p:sp>
        <p:nvSpPr>
          <p:cNvPr id="41988" name="Rectangle 2"/>
          <p:cNvSpPr>
            <a:spLocks noGrp="1" noChangeArrowheads="1"/>
          </p:cNvSpPr>
          <p:nvPr>
            <p:ph type="title"/>
          </p:nvPr>
        </p:nvSpPr>
        <p:spPr/>
        <p:txBody>
          <a:bodyPr/>
          <a:lstStyle/>
          <a:p>
            <a:pPr eaLnBrk="1" hangingPunct="1"/>
            <a:r>
              <a:rPr lang="en-US" altLang="en-US" smtClean="0"/>
              <a:t>Example: Multi-Sided Dice</a:t>
            </a:r>
          </a:p>
        </p:txBody>
      </p:sp>
      <p:sp>
        <p:nvSpPr>
          <p:cNvPr id="48131" name="Rectangle 3"/>
          <p:cNvSpPr>
            <a:spLocks noGrp="1" noChangeArrowheads="1"/>
          </p:cNvSpPr>
          <p:nvPr>
            <p:ph type="body" idx="1"/>
          </p:nvPr>
        </p:nvSpPr>
        <p:spPr/>
        <p:txBody>
          <a:bodyPr/>
          <a:lstStyle/>
          <a:p>
            <a:pPr eaLnBrk="1" hangingPunct="1"/>
            <a:r>
              <a:rPr lang="en-US" altLang="en-US" sz="2800" dirty="0" smtClean="0"/>
              <a:t>Class definitions have the form</a:t>
            </a:r>
            <a:br>
              <a:rPr lang="en-US" altLang="en-US" sz="2800" dirty="0" smtClean="0"/>
            </a:br>
            <a:r>
              <a:rPr lang="en-US" altLang="en-US" sz="2400" dirty="0" smtClean="0">
                <a:latin typeface="Courier New" panose="02070309020205020404" pitchFamily="49" charset="0"/>
              </a:rPr>
              <a:t>class &lt;class-name&gt;:</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   &lt;method-definitions&gt;</a:t>
            </a:r>
          </a:p>
          <a:p>
            <a:pPr eaLnBrk="1" hangingPunct="1"/>
            <a:r>
              <a:rPr lang="en-US" altLang="en-US" sz="2800" dirty="0" smtClean="0"/>
              <a:t>Methods look a lot like functions! Placing the function inside a class makes it a method of the class, rather than a stand-alone function.</a:t>
            </a:r>
          </a:p>
          <a:p>
            <a:pPr eaLnBrk="1" hangingPunct="1"/>
            <a:r>
              <a:rPr lang="en-US" altLang="en-US" sz="2800" dirty="0" smtClean="0"/>
              <a:t>The first parameter of a method is </a:t>
            </a:r>
            <a:r>
              <a:rPr lang="en-US" altLang="en-US" sz="2800" i="1" dirty="0" smtClean="0"/>
              <a:t>usually </a:t>
            </a:r>
            <a:r>
              <a:rPr lang="en-US" altLang="en-US" sz="2800" dirty="0" smtClean="0"/>
              <a:t>named </a:t>
            </a:r>
            <a:r>
              <a:rPr lang="en-US" altLang="en-US" sz="2800" dirty="0" smtClean="0">
                <a:latin typeface="Courier New" panose="02070309020205020404" pitchFamily="49" charset="0"/>
              </a:rPr>
              <a:t>self</a:t>
            </a:r>
            <a:r>
              <a:rPr lang="en-US" altLang="en-US" sz="2800" dirty="0" smtClean="0"/>
              <a:t>, which is a reference to the object on which the method is acting.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31">
                                            <p:txEl>
                                              <p:pRg st="1" end="1"/>
                                            </p:txEl>
                                          </p:spTgt>
                                        </p:tgtEl>
                                        <p:attrNameLst>
                                          <p:attrName>style.visibility</p:attrName>
                                        </p:attrNameLst>
                                      </p:cBhvr>
                                      <p:to>
                                        <p:strVal val="visible"/>
                                      </p:to>
                                    </p:set>
                                    <p:anim calcmode="lin" valueType="num">
                                      <p:cBhvr additive="base">
                                        <p:cTn id="13" dur="500" fill="hold"/>
                                        <p:tgtEl>
                                          <p:spTgt spid="481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1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131">
                                            <p:txEl>
                                              <p:pRg st="2" end="2"/>
                                            </p:txEl>
                                          </p:spTgt>
                                        </p:tgtEl>
                                        <p:attrNameLst>
                                          <p:attrName>style.visibility</p:attrName>
                                        </p:attrNameLst>
                                      </p:cBhvr>
                                      <p:to>
                                        <p:strVal val="visible"/>
                                      </p:to>
                                    </p:set>
                                    <p:anim calcmode="lin" valueType="num">
                                      <p:cBhvr additive="base">
                                        <p:cTn id="19" dur="500" fill="hold"/>
                                        <p:tgtEl>
                                          <p:spTgt spid="481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81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4</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smtClean="0"/>
              <a:t>Quick Review of Objects</a:t>
            </a:r>
          </a:p>
        </p:txBody>
      </p:sp>
      <p:sp>
        <p:nvSpPr>
          <p:cNvPr id="10243" name="Rectangle 3"/>
          <p:cNvSpPr>
            <a:spLocks noGrp="1" noChangeArrowheads="1"/>
          </p:cNvSpPr>
          <p:nvPr>
            <p:ph type="body" idx="1"/>
          </p:nvPr>
        </p:nvSpPr>
        <p:spPr/>
        <p:txBody>
          <a:bodyPr/>
          <a:lstStyle/>
          <a:p>
            <a:pPr eaLnBrk="1" hangingPunct="1"/>
            <a:r>
              <a:rPr lang="en-US" altLang="en-US" sz="2800" dirty="0" smtClean="0"/>
              <a:t>In the last three chapters we</a:t>
            </a:r>
            <a:r>
              <a:rPr lang="en-US" altLang="en-US" sz="2800" dirty="0" smtClean="0">
                <a:latin typeface="Times New Roman" panose="02020603050405020304" pitchFamily="18" charset="0"/>
              </a:rPr>
              <a:t>’</a:t>
            </a:r>
            <a:r>
              <a:rPr lang="en-US" altLang="en-US" sz="2800" dirty="0" smtClean="0"/>
              <a:t>ve developed techniques for structuring the </a:t>
            </a:r>
            <a:r>
              <a:rPr lang="en-US" altLang="en-US" sz="2800" i="1" dirty="0" smtClean="0"/>
              <a:t>computations</a:t>
            </a:r>
            <a:r>
              <a:rPr lang="en-US" altLang="en-US" sz="2800" dirty="0" smtClean="0"/>
              <a:t> of the program.</a:t>
            </a:r>
          </a:p>
          <a:p>
            <a:pPr eaLnBrk="1" hangingPunct="1"/>
            <a:r>
              <a:rPr lang="en-US" altLang="en-US" sz="2800" dirty="0" smtClean="0"/>
              <a:t>We</a:t>
            </a:r>
            <a:r>
              <a:rPr lang="en-US" altLang="en-US" sz="2800" dirty="0" smtClean="0">
                <a:latin typeface="Times New Roman" panose="02020603050405020304" pitchFamily="18" charset="0"/>
              </a:rPr>
              <a:t>’</a:t>
            </a:r>
            <a:r>
              <a:rPr lang="en-US" altLang="en-US" sz="2800" dirty="0" smtClean="0"/>
              <a:t>ll now take a look at techniques for structuring the </a:t>
            </a:r>
            <a:r>
              <a:rPr lang="en-US" altLang="en-US" sz="2800" i="1" dirty="0" smtClean="0"/>
              <a:t>data</a:t>
            </a:r>
            <a:r>
              <a:rPr lang="en-US" altLang="en-US" sz="2800" dirty="0" smtClean="0"/>
              <a:t> that our programs use.</a:t>
            </a:r>
          </a:p>
          <a:p>
            <a:pPr eaLnBrk="1" hangingPunct="1"/>
            <a:r>
              <a:rPr lang="en-US" altLang="en-US" sz="2800" dirty="0" smtClean="0"/>
              <a:t>So far, our programs have made use of objects created from pre-defined classes such as </a:t>
            </a:r>
            <a:r>
              <a:rPr lang="en-US" altLang="en-US" sz="2800" dirty="0" smtClean="0">
                <a:latin typeface="Courier New" panose="02070309020205020404" pitchFamily="49" charset="0"/>
              </a:rPr>
              <a:t>Circle</a:t>
            </a:r>
            <a:r>
              <a:rPr lang="en-US" altLang="en-US" sz="2800" dirty="0" smtClean="0"/>
              <a:t>. In this chapter we’ll learn how to write our own classes to create novel objects.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0EADD482-96FD-4FE4-AC22-35197513AB70}" type="slidenum">
              <a:rPr lang="en-US" altLang="en-US" sz="1400">
                <a:latin typeface="Tahoma" panose="020B0604030504040204" pitchFamily="34" charset="0"/>
              </a:rPr>
              <a:pPr eaLnBrk="1" hangingPunct="1"/>
              <a:t>40</a:t>
            </a:fld>
            <a:endParaRPr lang="en-US" altLang="en-US" sz="1400">
              <a:latin typeface="Tahoma" panose="020B0604030504040204" pitchFamily="34" charset="0"/>
            </a:endParaRPr>
          </a:p>
        </p:txBody>
      </p:sp>
      <p:sp>
        <p:nvSpPr>
          <p:cNvPr id="43012" name="Rectangle 2"/>
          <p:cNvSpPr>
            <a:spLocks noGrp="1" noChangeArrowheads="1"/>
          </p:cNvSpPr>
          <p:nvPr>
            <p:ph type="title"/>
          </p:nvPr>
        </p:nvSpPr>
        <p:spPr/>
        <p:txBody>
          <a:bodyPr/>
          <a:lstStyle/>
          <a:p>
            <a:pPr eaLnBrk="1" hangingPunct="1"/>
            <a:r>
              <a:rPr lang="en-US" altLang="en-US" smtClean="0"/>
              <a:t>Example: Multi-Sided Dice</a:t>
            </a:r>
          </a:p>
        </p:txBody>
      </p:sp>
      <p:sp>
        <p:nvSpPr>
          <p:cNvPr id="49155" name="Rectangle 3"/>
          <p:cNvSpPr>
            <a:spLocks noGrp="1" noChangeArrowheads="1"/>
          </p:cNvSpPr>
          <p:nvPr>
            <p:ph type="body" idx="1"/>
          </p:nvPr>
        </p:nvSpPr>
        <p:spPr/>
        <p:txBody>
          <a:bodyPr/>
          <a:lstStyle/>
          <a:p>
            <a:pPr eaLnBrk="1" hangingPunct="1">
              <a:lnSpc>
                <a:spcPct val="90000"/>
              </a:lnSpc>
            </a:pPr>
            <a:r>
              <a:rPr lang="en-US" altLang="en-US" sz="2800" smtClean="0"/>
              <a:t>Suppose we have a </a:t>
            </a:r>
            <a:r>
              <a:rPr lang="en-US" altLang="en-US" sz="2800" smtClean="0">
                <a:latin typeface="Courier New" panose="02070309020205020404" pitchFamily="49" charset="0"/>
              </a:rPr>
              <a:t>main</a:t>
            </a:r>
            <a:r>
              <a:rPr lang="en-US" altLang="en-US" sz="2800" smtClean="0"/>
              <a:t> function that executes </a:t>
            </a:r>
            <a:r>
              <a:rPr lang="en-US" altLang="en-US" sz="2800" smtClean="0">
                <a:latin typeface="Courier New" panose="02070309020205020404" pitchFamily="49" charset="0"/>
              </a:rPr>
              <a:t>die1.setValue(8)</a:t>
            </a:r>
            <a:r>
              <a:rPr lang="en-US" altLang="en-US" sz="2800" smtClean="0"/>
              <a:t>.</a:t>
            </a:r>
          </a:p>
          <a:p>
            <a:pPr eaLnBrk="1" hangingPunct="1">
              <a:lnSpc>
                <a:spcPct val="90000"/>
              </a:lnSpc>
            </a:pPr>
            <a:r>
              <a:rPr lang="en-US" altLang="en-US" sz="2800" smtClean="0"/>
              <a:t>Just as in function calls, Python executes the following four-step sequence:</a:t>
            </a:r>
          </a:p>
          <a:p>
            <a:pPr lvl="1" eaLnBrk="1" hangingPunct="1">
              <a:lnSpc>
                <a:spcPct val="90000"/>
              </a:lnSpc>
            </a:pPr>
            <a:r>
              <a:rPr lang="en-US" altLang="en-US" sz="2400" smtClean="0">
                <a:latin typeface="Courier New" panose="02070309020205020404" pitchFamily="49" charset="0"/>
              </a:rPr>
              <a:t>main</a:t>
            </a:r>
            <a:r>
              <a:rPr lang="en-US" altLang="en-US" sz="2400" smtClean="0"/>
              <a:t> suspends at the point of the method application. Python locates the appropriate method definition inside the class of the object to which the method is being applied. Here, control is transferred to the </a:t>
            </a:r>
            <a:r>
              <a:rPr lang="en-US" altLang="en-US" sz="2400" smtClean="0">
                <a:latin typeface="Courier New" panose="02070309020205020404" pitchFamily="49" charset="0"/>
              </a:rPr>
              <a:t>setValue</a:t>
            </a:r>
            <a:r>
              <a:rPr lang="en-US" altLang="en-US" sz="2400" smtClean="0"/>
              <a:t> method in the </a:t>
            </a:r>
            <a:r>
              <a:rPr lang="en-US" altLang="en-US" sz="2400" smtClean="0">
                <a:latin typeface="Courier New" panose="02070309020205020404" pitchFamily="49" charset="0"/>
              </a:rPr>
              <a:t>MSDie</a:t>
            </a:r>
            <a:r>
              <a:rPr lang="en-US" altLang="en-US" sz="2400" smtClean="0"/>
              <a:t> class, since </a:t>
            </a:r>
            <a:r>
              <a:rPr lang="en-US" altLang="en-US" sz="2400" smtClean="0">
                <a:latin typeface="Courier New" panose="02070309020205020404" pitchFamily="49" charset="0"/>
              </a:rPr>
              <a:t>die1</a:t>
            </a:r>
            <a:r>
              <a:rPr lang="en-US" altLang="en-US" sz="2400" smtClean="0"/>
              <a:t> is an instance of </a:t>
            </a:r>
            <a:r>
              <a:rPr lang="en-US" altLang="en-US" sz="2400" smtClean="0">
                <a:latin typeface="Courier New" panose="02070309020205020404" pitchFamily="49" charset="0"/>
              </a:rPr>
              <a:t>MSDie</a:t>
            </a:r>
            <a:r>
              <a:rPr lang="en-US" altLang="en-US" sz="2400" smtClean="0"/>
              <a:t>.</a:t>
            </a:r>
            <a:endParaRPr lang="en-US" altLang="en-US" sz="2400" smtClean="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 calcmode="lin" valueType="num">
                                      <p:cBhvr additive="base">
                                        <p:cTn id="7" dur="500" fill="hold"/>
                                        <p:tgtEl>
                                          <p:spTgt spid="491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1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55">
                                            <p:txEl>
                                              <p:pRg st="1" end="1"/>
                                            </p:txEl>
                                          </p:spTgt>
                                        </p:tgtEl>
                                        <p:attrNameLst>
                                          <p:attrName>style.visibility</p:attrName>
                                        </p:attrNameLst>
                                      </p:cBhvr>
                                      <p:to>
                                        <p:strVal val="visible"/>
                                      </p:to>
                                    </p:set>
                                    <p:anim calcmode="lin" valueType="num">
                                      <p:cBhvr additive="base">
                                        <p:cTn id="13" dur="500" fill="hold"/>
                                        <p:tgtEl>
                                          <p:spTgt spid="491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1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155">
                                            <p:txEl>
                                              <p:pRg st="2" end="2"/>
                                            </p:txEl>
                                          </p:spTgt>
                                        </p:tgtEl>
                                        <p:attrNameLst>
                                          <p:attrName>style.visibility</p:attrName>
                                        </p:attrNameLst>
                                      </p:cBhvr>
                                      <p:to>
                                        <p:strVal val="visible"/>
                                      </p:to>
                                    </p:set>
                                    <p:anim calcmode="lin" valueType="num">
                                      <p:cBhvr additive="base">
                                        <p:cTn id="19" dur="500" fill="hold"/>
                                        <p:tgtEl>
                                          <p:spTgt spid="491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15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bldLvl="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4AF5A052-4DC1-4866-942C-7EEBECD7530D}" type="slidenum">
              <a:rPr lang="en-US" altLang="en-US" sz="1400">
                <a:latin typeface="Tahoma" panose="020B0604030504040204" pitchFamily="34" charset="0"/>
              </a:rPr>
              <a:pPr eaLnBrk="1" hangingPunct="1"/>
              <a:t>41</a:t>
            </a:fld>
            <a:endParaRPr lang="en-US" altLang="en-US" sz="1400">
              <a:latin typeface="Tahoma" panose="020B0604030504040204" pitchFamily="34" charset="0"/>
            </a:endParaRPr>
          </a:p>
        </p:txBody>
      </p:sp>
      <p:sp>
        <p:nvSpPr>
          <p:cNvPr id="44036" name="Rectangle 2"/>
          <p:cNvSpPr>
            <a:spLocks noGrp="1" noChangeArrowheads="1"/>
          </p:cNvSpPr>
          <p:nvPr>
            <p:ph type="title"/>
          </p:nvPr>
        </p:nvSpPr>
        <p:spPr/>
        <p:txBody>
          <a:bodyPr/>
          <a:lstStyle/>
          <a:p>
            <a:pPr eaLnBrk="1" hangingPunct="1"/>
            <a:r>
              <a:rPr lang="en-US" altLang="en-US" smtClean="0"/>
              <a:t>Example: Multi-Sided Dice</a:t>
            </a:r>
          </a:p>
        </p:txBody>
      </p:sp>
      <p:sp>
        <p:nvSpPr>
          <p:cNvPr id="50179" name="Rectangle 3"/>
          <p:cNvSpPr>
            <a:spLocks noGrp="1" noChangeArrowheads="1"/>
          </p:cNvSpPr>
          <p:nvPr>
            <p:ph type="body" idx="1"/>
          </p:nvPr>
        </p:nvSpPr>
        <p:spPr/>
        <p:txBody>
          <a:bodyPr/>
          <a:lstStyle/>
          <a:p>
            <a:pPr lvl="1" eaLnBrk="1" hangingPunct="1"/>
            <a:r>
              <a:rPr lang="en-US" altLang="en-US" smtClean="0"/>
              <a:t>The formal parameters of the method get assigned the values supplied by the actual parameters of the call. In the case of a method call, the first formal parameter refers to the object:</a:t>
            </a:r>
            <a:br>
              <a:rPr lang="en-US" altLang="en-US" smtClean="0"/>
            </a:br>
            <a:r>
              <a:rPr lang="en-US" altLang="en-US" smtClean="0">
                <a:latin typeface="Courier New" panose="02070309020205020404" pitchFamily="49" charset="0"/>
              </a:rPr>
              <a:t>self = die1</a:t>
            </a:r>
            <a:br>
              <a:rPr lang="en-US" altLang="en-US" smtClean="0">
                <a:latin typeface="Courier New" panose="02070309020205020404" pitchFamily="49" charset="0"/>
              </a:rPr>
            </a:br>
            <a:r>
              <a:rPr lang="en-US" altLang="en-US" smtClean="0">
                <a:latin typeface="Courier New" panose="02070309020205020404" pitchFamily="49" charset="0"/>
              </a:rPr>
              <a:t>value = 8</a:t>
            </a:r>
            <a:endParaRPr lang="en-US" altLang="en-US" smtClean="0"/>
          </a:p>
          <a:p>
            <a:pPr lvl="1" eaLnBrk="1" hangingPunct="1"/>
            <a:r>
              <a:rPr lang="en-US" altLang="en-US" smtClean="0"/>
              <a:t>The body of the method is executed.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additive="base">
                                        <p:cTn id="7" dur="500" fill="hold"/>
                                        <p:tgtEl>
                                          <p:spTgt spid="501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1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179">
                                            <p:txEl>
                                              <p:pRg st="1" end="1"/>
                                            </p:txEl>
                                          </p:spTgt>
                                        </p:tgtEl>
                                        <p:attrNameLst>
                                          <p:attrName>style.visibility</p:attrName>
                                        </p:attrNameLst>
                                      </p:cBhvr>
                                      <p:to>
                                        <p:strVal val="visible"/>
                                      </p:to>
                                    </p:set>
                                    <p:anim calcmode="lin" valueType="num">
                                      <p:cBhvr additive="base">
                                        <p:cTn id="13" dur="500" fill="hold"/>
                                        <p:tgtEl>
                                          <p:spTgt spid="501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17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bldLvl="2"/>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B02437F4-C438-453B-8815-ECB68B85A41A}" type="slidenum">
              <a:rPr lang="en-US" altLang="en-US" sz="1400">
                <a:latin typeface="Tahoma" panose="020B0604030504040204" pitchFamily="34" charset="0"/>
              </a:rPr>
              <a:pPr eaLnBrk="1" hangingPunct="1"/>
              <a:t>42</a:t>
            </a:fld>
            <a:endParaRPr lang="en-US" altLang="en-US" sz="1400">
              <a:latin typeface="Tahoma" panose="020B0604030504040204" pitchFamily="34" charset="0"/>
            </a:endParaRPr>
          </a:p>
        </p:txBody>
      </p:sp>
      <p:sp>
        <p:nvSpPr>
          <p:cNvPr id="45060" name="Rectangle 2"/>
          <p:cNvSpPr>
            <a:spLocks noGrp="1" noChangeArrowheads="1"/>
          </p:cNvSpPr>
          <p:nvPr>
            <p:ph type="title"/>
          </p:nvPr>
        </p:nvSpPr>
        <p:spPr/>
        <p:txBody>
          <a:bodyPr/>
          <a:lstStyle/>
          <a:p>
            <a:pPr eaLnBrk="1" hangingPunct="1"/>
            <a:r>
              <a:rPr lang="en-US" altLang="en-US" smtClean="0"/>
              <a:t>Example: Multi-Sided Dice</a:t>
            </a:r>
          </a:p>
        </p:txBody>
      </p:sp>
      <p:sp>
        <p:nvSpPr>
          <p:cNvPr id="51203" name="Rectangle 3"/>
          <p:cNvSpPr>
            <a:spLocks noGrp="1" noChangeArrowheads="1"/>
          </p:cNvSpPr>
          <p:nvPr>
            <p:ph type="body" idx="1"/>
          </p:nvPr>
        </p:nvSpPr>
        <p:spPr/>
        <p:txBody>
          <a:bodyPr/>
          <a:lstStyle/>
          <a:p>
            <a:pPr lvl="1" eaLnBrk="1" hangingPunct="1"/>
            <a:r>
              <a:rPr lang="en-US" altLang="en-US" smtClean="0"/>
              <a:t>Control returns to the point just after where the method was called. In this case, it is immediately following </a:t>
            </a:r>
            <a:r>
              <a:rPr lang="en-US" altLang="en-US" smtClean="0">
                <a:latin typeface="Courier New" panose="02070309020205020404" pitchFamily="49" charset="0"/>
              </a:rPr>
              <a:t>die1.setValue(8)</a:t>
            </a:r>
            <a:r>
              <a:rPr lang="en-US" altLang="en-US" smtClean="0"/>
              <a:t>.</a:t>
            </a:r>
          </a:p>
          <a:p>
            <a:pPr eaLnBrk="1" hangingPunct="1"/>
            <a:r>
              <a:rPr lang="en-US" altLang="en-US" smtClean="0"/>
              <a:t>Methods are called with one parameter, but the method definition itself includes the </a:t>
            </a:r>
            <a:r>
              <a:rPr lang="en-US" altLang="en-US" smtClean="0">
                <a:latin typeface="Courier New" panose="02070309020205020404" pitchFamily="49" charset="0"/>
              </a:rPr>
              <a:t>self</a:t>
            </a:r>
            <a:r>
              <a:rPr lang="en-US" altLang="en-US" smtClean="0"/>
              <a:t> parameter as well as the actual parameter.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additive="base">
                                        <p:cTn id="7" dur="500" fill="hold"/>
                                        <p:tgtEl>
                                          <p:spTgt spid="512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03">
                                            <p:txEl>
                                              <p:pRg st="1" end="1"/>
                                            </p:txEl>
                                          </p:spTgt>
                                        </p:tgtEl>
                                        <p:attrNameLst>
                                          <p:attrName>style.visibility</p:attrName>
                                        </p:attrNameLst>
                                      </p:cBhvr>
                                      <p:to>
                                        <p:strVal val="visible"/>
                                      </p:to>
                                    </p:set>
                                    <p:anim calcmode="lin" valueType="num">
                                      <p:cBhvr additive="base">
                                        <p:cTn id="13" dur="500" fill="hold"/>
                                        <p:tgtEl>
                                          <p:spTgt spid="512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20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2FC59DA0-C874-4694-BF43-11B1A60C87A7}" type="slidenum">
              <a:rPr lang="en-US" altLang="en-US" sz="1400">
                <a:latin typeface="Tahoma" panose="020B0604030504040204" pitchFamily="34" charset="0"/>
              </a:rPr>
              <a:pPr eaLnBrk="1" hangingPunct="1"/>
              <a:t>43</a:t>
            </a:fld>
            <a:endParaRPr lang="en-US" altLang="en-US" sz="1400">
              <a:latin typeface="Tahoma" panose="020B0604030504040204" pitchFamily="34" charset="0"/>
            </a:endParaRPr>
          </a:p>
        </p:txBody>
      </p:sp>
      <p:sp>
        <p:nvSpPr>
          <p:cNvPr id="46084" name="Rectangle 2"/>
          <p:cNvSpPr>
            <a:spLocks noGrp="1" noChangeArrowheads="1"/>
          </p:cNvSpPr>
          <p:nvPr>
            <p:ph type="title"/>
          </p:nvPr>
        </p:nvSpPr>
        <p:spPr/>
        <p:txBody>
          <a:bodyPr/>
          <a:lstStyle/>
          <a:p>
            <a:pPr eaLnBrk="1" hangingPunct="1"/>
            <a:r>
              <a:rPr lang="en-US" altLang="en-US" smtClean="0"/>
              <a:t>Example: Multi-Sided Dice</a:t>
            </a:r>
          </a:p>
        </p:txBody>
      </p:sp>
      <p:sp>
        <p:nvSpPr>
          <p:cNvPr id="46085" name="Rectangle 3"/>
          <p:cNvSpPr>
            <a:spLocks noGrp="1" noChangeArrowheads="1"/>
          </p:cNvSpPr>
          <p:nvPr>
            <p:ph type="body" idx="1"/>
          </p:nvPr>
        </p:nvSpPr>
        <p:spPr/>
        <p:txBody>
          <a:bodyPr/>
          <a:lstStyle/>
          <a:p>
            <a:pPr eaLnBrk="1" hangingPunct="1"/>
            <a:r>
              <a:rPr lang="en-US" altLang="en-US" smtClean="0"/>
              <a:t>The </a:t>
            </a:r>
            <a:r>
              <a:rPr lang="en-US" altLang="en-US" smtClean="0">
                <a:latin typeface="Courier New" panose="02070309020205020404" pitchFamily="49" charset="0"/>
              </a:rPr>
              <a:t>self</a:t>
            </a:r>
            <a:r>
              <a:rPr lang="en-US" altLang="en-US" smtClean="0"/>
              <a:t> parameter is a bookkeeping detail. We can refer to the first formal parameter as the </a:t>
            </a:r>
            <a:r>
              <a:rPr lang="en-US" altLang="en-US" i="1" smtClean="0"/>
              <a:t>self</a:t>
            </a:r>
            <a:r>
              <a:rPr lang="en-US" altLang="en-US" smtClean="0"/>
              <a:t> parameter and other parameters as </a:t>
            </a:r>
            <a:r>
              <a:rPr lang="en-US" altLang="en-US" i="1" smtClean="0"/>
              <a:t>normal</a:t>
            </a:r>
            <a:r>
              <a:rPr lang="en-US" altLang="en-US" smtClean="0"/>
              <a:t> parameters. So, we could say </a:t>
            </a:r>
            <a:r>
              <a:rPr lang="en-US" altLang="en-US" smtClean="0">
                <a:latin typeface="Courier New" panose="02070309020205020404" pitchFamily="49" charset="0"/>
              </a:rPr>
              <a:t>setValue</a:t>
            </a:r>
            <a:r>
              <a:rPr lang="en-US" altLang="en-US" smtClean="0"/>
              <a:t> uses one normal parameter.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F90A69B5-9E52-4A99-8DAF-9B6F344513F3}" type="slidenum">
              <a:rPr lang="en-US" altLang="en-US" sz="1400">
                <a:latin typeface="Tahoma" panose="020B0604030504040204" pitchFamily="34" charset="0"/>
              </a:rPr>
              <a:pPr eaLnBrk="1" hangingPunct="1"/>
              <a:t>44</a:t>
            </a:fld>
            <a:endParaRPr lang="en-US" altLang="en-US" sz="1400">
              <a:latin typeface="Tahoma" panose="020B0604030504040204" pitchFamily="34" charset="0"/>
            </a:endParaRPr>
          </a:p>
        </p:txBody>
      </p:sp>
      <p:sp>
        <p:nvSpPr>
          <p:cNvPr id="47108" name="Rectangle 2"/>
          <p:cNvSpPr>
            <a:spLocks noGrp="1" noChangeArrowheads="1"/>
          </p:cNvSpPr>
          <p:nvPr>
            <p:ph type="title"/>
          </p:nvPr>
        </p:nvSpPr>
        <p:spPr/>
        <p:txBody>
          <a:bodyPr/>
          <a:lstStyle/>
          <a:p>
            <a:pPr eaLnBrk="1" hangingPunct="1"/>
            <a:r>
              <a:rPr lang="en-US" altLang="en-US" smtClean="0"/>
              <a:t>Example: Multi-Sided Dice</a:t>
            </a:r>
          </a:p>
        </p:txBody>
      </p:sp>
      <p:pic>
        <p:nvPicPr>
          <p:cNvPr id="3" name="Picture 2"/>
          <p:cNvPicPr>
            <a:picLocks noChangeAspect="1"/>
          </p:cNvPicPr>
          <p:nvPr/>
        </p:nvPicPr>
        <p:blipFill>
          <a:blip r:embed="rId2"/>
          <a:stretch>
            <a:fillRect/>
          </a:stretch>
        </p:blipFill>
        <p:spPr>
          <a:xfrm>
            <a:off x="304800" y="3124200"/>
            <a:ext cx="8465820" cy="131064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A879B450-6D10-4BAB-8001-5296D055C204}" type="slidenum">
              <a:rPr lang="en-US" altLang="en-US" sz="1400">
                <a:latin typeface="Tahoma" panose="020B0604030504040204" pitchFamily="34" charset="0"/>
              </a:rPr>
              <a:pPr eaLnBrk="1" hangingPunct="1"/>
              <a:t>45</a:t>
            </a:fld>
            <a:endParaRPr lang="en-US" altLang="en-US" sz="1400">
              <a:latin typeface="Tahoma" panose="020B0604030504040204" pitchFamily="34" charset="0"/>
            </a:endParaRPr>
          </a:p>
        </p:txBody>
      </p:sp>
      <p:sp>
        <p:nvSpPr>
          <p:cNvPr id="48132" name="Rectangle 2"/>
          <p:cNvSpPr>
            <a:spLocks noGrp="1" noChangeArrowheads="1"/>
          </p:cNvSpPr>
          <p:nvPr>
            <p:ph type="title"/>
          </p:nvPr>
        </p:nvSpPr>
        <p:spPr/>
        <p:txBody>
          <a:bodyPr/>
          <a:lstStyle/>
          <a:p>
            <a:pPr eaLnBrk="1" hangingPunct="1"/>
            <a:r>
              <a:rPr lang="en-US" altLang="en-US" smtClean="0"/>
              <a:t>Example: Multi-Sided Dice</a:t>
            </a:r>
          </a:p>
        </p:txBody>
      </p:sp>
      <p:sp>
        <p:nvSpPr>
          <p:cNvPr id="56323" name="Rectangle 3"/>
          <p:cNvSpPr>
            <a:spLocks noGrp="1" noChangeArrowheads="1"/>
          </p:cNvSpPr>
          <p:nvPr>
            <p:ph type="body" idx="1"/>
          </p:nvPr>
        </p:nvSpPr>
        <p:spPr/>
        <p:txBody>
          <a:bodyPr/>
          <a:lstStyle/>
          <a:p>
            <a:pPr eaLnBrk="1" hangingPunct="1">
              <a:lnSpc>
                <a:spcPct val="90000"/>
              </a:lnSpc>
            </a:pPr>
            <a:r>
              <a:rPr lang="en-US" altLang="en-US" sz="2800" smtClean="0"/>
              <a:t>Objects contain their own data. Instance variables provide storage locations inside of an object.</a:t>
            </a:r>
          </a:p>
          <a:p>
            <a:pPr eaLnBrk="1" hangingPunct="1">
              <a:lnSpc>
                <a:spcPct val="90000"/>
              </a:lnSpc>
            </a:pPr>
            <a:r>
              <a:rPr lang="en-US" altLang="en-US" sz="2800" smtClean="0"/>
              <a:t>Instance variables are accessed by name using our dot notation: </a:t>
            </a:r>
            <a:r>
              <a:rPr lang="en-US" altLang="en-US" sz="2800" smtClean="0">
                <a:latin typeface="Courier New" panose="02070309020205020404" pitchFamily="49" charset="0"/>
              </a:rPr>
              <a:t>&lt;object&gt;.&lt;instance-var&gt;</a:t>
            </a:r>
            <a:endParaRPr lang="en-US" altLang="en-US" sz="2800" smtClean="0"/>
          </a:p>
          <a:p>
            <a:pPr eaLnBrk="1" hangingPunct="1">
              <a:lnSpc>
                <a:spcPct val="90000"/>
              </a:lnSpc>
            </a:pPr>
            <a:r>
              <a:rPr lang="en-US" altLang="en-US" sz="2800" smtClean="0"/>
              <a:t>Looking at </a:t>
            </a:r>
            <a:r>
              <a:rPr lang="en-US" altLang="en-US" sz="2800" smtClean="0">
                <a:latin typeface="Courier New" panose="02070309020205020404" pitchFamily="49" charset="0"/>
              </a:rPr>
              <a:t>setValue</a:t>
            </a:r>
            <a:r>
              <a:rPr lang="en-US" altLang="en-US" sz="2800" smtClean="0"/>
              <a:t>, we see </a:t>
            </a:r>
            <a:r>
              <a:rPr lang="en-US" altLang="en-US" sz="2800" smtClean="0">
                <a:latin typeface="Courier New" panose="02070309020205020404" pitchFamily="49" charset="0"/>
              </a:rPr>
              <a:t>self.value</a:t>
            </a:r>
            <a:r>
              <a:rPr lang="en-US" altLang="en-US" sz="2800" smtClean="0"/>
              <a:t> refers to the instance variable </a:t>
            </a:r>
            <a:r>
              <a:rPr lang="en-US" altLang="en-US" sz="2800" smtClean="0">
                <a:latin typeface="Courier New" panose="02070309020205020404" pitchFamily="49" charset="0"/>
              </a:rPr>
              <a:t>value</a:t>
            </a:r>
            <a:r>
              <a:rPr lang="en-US" altLang="en-US" sz="2800" smtClean="0"/>
              <a:t> inside the object. Each </a:t>
            </a:r>
            <a:r>
              <a:rPr lang="en-US" altLang="en-US" sz="2800" smtClean="0">
                <a:latin typeface="Courier New" panose="02070309020205020404" pitchFamily="49" charset="0"/>
              </a:rPr>
              <a:t>MSDie</a:t>
            </a:r>
            <a:r>
              <a:rPr lang="en-US" altLang="en-US" sz="2800" smtClean="0"/>
              <a:t> object has its own </a:t>
            </a:r>
            <a:r>
              <a:rPr lang="en-US" altLang="en-US" sz="2800" smtClean="0">
                <a:latin typeface="Courier New" panose="02070309020205020404" pitchFamily="49" charset="0"/>
              </a:rPr>
              <a:t>value</a:t>
            </a:r>
            <a:r>
              <a:rPr lang="en-US" altLang="en-US" sz="2800"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323">
                                            <p:txEl>
                                              <p:pRg st="1" end="1"/>
                                            </p:txEl>
                                          </p:spTgt>
                                        </p:tgtEl>
                                        <p:attrNameLst>
                                          <p:attrName>style.visibility</p:attrName>
                                        </p:attrNameLst>
                                      </p:cBhvr>
                                      <p:to>
                                        <p:strVal val="visible"/>
                                      </p:to>
                                    </p:set>
                                    <p:anim calcmode="lin" valueType="num">
                                      <p:cBhvr additive="base">
                                        <p:cTn id="13" dur="500" fill="hold"/>
                                        <p:tgtEl>
                                          <p:spTgt spid="563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3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323">
                                            <p:txEl>
                                              <p:pRg st="2" end="2"/>
                                            </p:txEl>
                                          </p:spTgt>
                                        </p:tgtEl>
                                        <p:attrNameLst>
                                          <p:attrName>style.visibility</p:attrName>
                                        </p:attrNameLst>
                                      </p:cBhvr>
                                      <p:to>
                                        <p:strVal val="visible"/>
                                      </p:to>
                                    </p:set>
                                    <p:anim calcmode="lin" valueType="num">
                                      <p:cBhvr additive="base">
                                        <p:cTn id="19" dur="500" fill="hold"/>
                                        <p:tgtEl>
                                          <p:spTgt spid="563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32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2AFC1FFF-091E-4361-895C-3138304333BE}" type="slidenum">
              <a:rPr lang="en-US" altLang="en-US" sz="1400">
                <a:latin typeface="Tahoma" panose="020B0604030504040204" pitchFamily="34" charset="0"/>
              </a:rPr>
              <a:pPr eaLnBrk="1" hangingPunct="1"/>
              <a:t>46</a:t>
            </a:fld>
            <a:endParaRPr lang="en-US" altLang="en-US" sz="1400">
              <a:latin typeface="Tahoma" panose="020B0604030504040204" pitchFamily="34" charset="0"/>
            </a:endParaRPr>
          </a:p>
        </p:txBody>
      </p:sp>
      <p:sp>
        <p:nvSpPr>
          <p:cNvPr id="49156" name="Rectangle 2"/>
          <p:cNvSpPr>
            <a:spLocks noGrp="1" noChangeArrowheads="1"/>
          </p:cNvSpPr>
          <p:nvPr>
            <p:ph type="title"/>
          </p:nvPr>
        </p:nvSpPr>
        <p:spPr/>
        <p:txBody>
          <a:bodyPr/>
          <a:lstStyle/>
          <a:p>
            <a:pPr eaLnBrk="1" hangingPunct="1"/>
            <a:r>
              <a:rPr lang="en-US" altLang="en-US" smtClean="0"/>
              <a:t>Example: Multi-Sided Dice</a:t>
            </a:r>
          </a:p>
        </p:txBody>
      </p:sp>
      <p:sp>
        <p:nvSpPr>
          <p:cNvPr id="57347" name="Rectangle 3"/>
          <p:cNvSpPr>
            <a:spLocks noGrp="1" noChangeArrowheads="1"/>
          </p:cNvSpPr>
          <p:nvPr>
            <p:ph type="body" idx="1"/>
          </p:nvPr>
        </p:nvSpPr>
        <p:spPr/>
        <p:txBody>
          <a:bodyPr/>
          <a:lstStyle/>
          <a:p>
            <a:pPr eaLnBrk="1" hangingPunct="1"/>
            <a:r>
              <a:rPr lang="en-US" altLang="en-US" dirty="0" smtClean="0"/>
              <a:t>Certain methods have special meaning. These methods have names that start and end with two </a:t>
            </a:r>
            <a:r>
              <a:rPr lang="en-US" altLang="en-US" dirty="0" smtClean="0">
                <a:latin typeface="Courier New" panose="02070309020205020404" pitchFamily="49" charset="0"/>
                <a:cs typeface="Courier New" panose="02070309020205020404" pitchFamily="49" charset="0"/>
              </a:rPr>
              <a:t>_</a:t>
            </a:r>
            <a:r>
              <a:rPr lang="en-US" altLang="en-US" dirty="0" smtClean="0">
                <a:latin typeface="Times New Roman" panose="02020603050405020304" pitchFamily="18" charset="0"/>
              </a:rPr>
              <a:t>’</a:t>
            </a:r>
            <a:r>
              <a:rPr lang="en-US" altLang="en-US" dirty="0" smtClean="0"/>
              <a:t>s.</a:t>
            </a:r>
          </a:p>
          <a:p>
            <a:pPr eaLnBrk="1" hangingPunct="1"/>
            <a:r>
              <a:rPr lang="en-US" altLang="en-US" dirty="0" smtClean="0">
                <a:latin typeface="Courier New" panose="02070309020205020404" pitchFamily="49" charset="0"/>
              </a:rPr>
              <a:t>__</a:t>
            </a:r>
            <a:r>
              <a:rPr lang="en-US" altLang="en-US" dirty="0" err="1" smtClean="0">
                <a:latin typeface="Courier New" panose="02070309020205020404" pitchFamily="49" charset="0"/>
              </a:rPr>
              <a:t>init</a:t>
            </a:r>
            <a:r>
              <a:rPr lang="en-US" altLang="en-US" dirty="0" smtClean="0">
                <a:latin typeface="Courier New" panose="02070309020205020404" pitchFamily="49" charset="0"/>
              </a:rPr>
              <a:t>__</a:t>
            </a:r>
            <a:r>
              <a:rPr lang="en-US" altLang="en-US" dirty="0" smtClean="0"/>
              <a:t> is the object </a:t>
            </a:r>
            <a:r>
              <a:rPr lang="en-US" altLang="en-US" dirty="0" err="1" smtClean="0"/>
              <a:t>contructor</a:t>
            </a:r>
            <a:r>
              <a:rPr lang="en-US" altLang="en-US" dirty="0" smtClean="0"/>
              <a:t>. Python calls this method to initialize a new </a:t>
            </a:r>
            <a:r>
              <a:rPr lang="en-US" altLang="en-US" dirty="0" err="1" smtClean="0">
                <a:latin typeface="Courier New" panose="02070309020205020404" pitchFamily="49" charset="0"/>
              </a:rPr>
              <a:t>MSDie</a:t>
            </a:r>
            <a:r>
              <a:rPr lang="en-US" altLang="en-US" dirty="0" smtClean="0"/>
              <a:t>. </a:t>
            </a:r>
            <a:r>
              <a:rPr lang="en-US" altLang="en-US" dirty="0" smtClean="0">
                <a:latin typeface="Courier New" panose="02070309020205020404" pitchFamily="49" charset="0"/>
              </a:rPr>
              <a:t>__</a:t>
            </a:r>
            <a:r>
              <a:rPr lang="en-US" altLang="en-US" dirty="0" err="1" smtClean="0">
                <a:latin typeface="Courier New" panose="02070309020205020404" pitchFamily="49" charset="0"/>
              </a:rPr>
              <a:t>init</a:t>
            </a:r>
            <a:r>
              <a:rPr lang="en-US" altLang="en-US" dirty="0" smtClean="0">
                <a:latin typeface="Courier New" panose="02070309020205020404" pitchFamily="49" charset="0"/>
              </a:rPr>
              <a:t>__</a:t>
            </a:r>
            <a:r>
              <a:rPr lang="en-US" altLang="en-US" dirty="0" smtClean="0"/>
              <a:t> provides initial values for the instance variables of an object.</a:t>
            </a:r>
            <a:endParaRPr lang="en-US" altLang="en-US" dirty="0" smtClean="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47">
                                            <p:txEl>
                                              <p:pRg st="1" end="1"/>
                                            </p:txEl>
                                          </p:spTgt>
                                        </p:tgtEl>
                                        <p:attrNameLst>
                                          <p:attrName>style.visibility</p:attrName>
                                        </p:attrNameLst>
                                      </p:cBhvr>
                                      <p:to>
                                        <p:strVal val="visible"/>
                                      </p:to>
                                    </p:set>
                                    <p:anim calcmode="lin" valueType="num">
                                      <p:cBhvr additive="base">
                                        <p:cTn id="13" dur="500" fill="hold"/>
                                        <p:tgtEl>
                                          <p:spTgt spid="573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34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E98E4053-CD15-4BA2-BA5D-05071C85E159}" type="slidenum">
              <a:rPr lang="en-US" altLang="en-US" sz="1400">
                <a:latin typeface="Tahoma" panose="020B0604030504040204" pitchFamily="34" charset="0"/>
              </a:rPr>
              <a:pPr eaLnBrk="1" hangingPunct="1"/>
              <a:t>47</a:t>
            </a:fld>
            <a:endParaRPr lang="en-US" altLang="en-US" sz="1400">
              <a:latin typeface="Tahoma" panose="020B0604030504040204" pitchFamily="34" charset="0"/>
            </a:endParaRPr>
          </a:p>
        </p:txBody>
      </p:sp>
      <p:sp>
        <p:nvSpPr>
          <p:cNvPr id="50180" name="Rectangle 2"/>
          <p:cNvSpPr>
            <a:spLocks noGrp="1" noChangeArrowheads="1"/>
          </p:cNvSpPr>
          <p:nvPr>
            <p:ph type="title"/>
          </p:nvPr>
        </p:nvSpPr>
        <p:spPr/>
        <p:txBody>
          <a:bodyPr/>
          <a:lstStyle/>
          <a:p>
            <a:pPr eaLnBrk="1" hangingPunct="1"/>
            <a:r>
              <a:rPr lang="en-US" altLang="en-US" smtClean="0"/>
              <a:t>Example: Multi-Sided Dice</a:t>
            </a:r>
          </a:p>
        </p:txBody>
      </p:sp>
      <p:sp>
        <p:nvSpPr>
          <p:cNvPr id="58371" name="Rectangle 3"/>
          <p:cNvSpPr>
            <a:spLocks noGrp="1" noChangeArrowheads="1"/>
          </p:cNvSpPr>
          <p:nvPr>
            <p:ph type="body" idx="1"/>
          </p:nvPr>
        </p:nvSpPr>
        <p:spPr/>
        <p:txBody>
          <a:bodyPr/>
          <a:lstStyle/>
          <a:p>
            <a:pPr eaLnBrk="1" hangingPunct="1">
              <a:lnSpc>
                <a:spcPct val="90000"/>
              </a:lnSpc>
            </a:pPr>
            <a:r>
              <a:rPr lang="en-US" altLang="en-US" smtClean="0"/>
              <a:t>Outside the class, the constructor is referred to by the class name:</a:t>
            </a:r>
            <a:br>
              <a:rPr lang="en-US" altLang="en-US" smtClean="0"/>
            </a:br>
            <a:r>
              <a:rPr lang="en-US" altLang="en-US" smtClean="0">
                <a:latin typeface="Courier New" panose="02070309020205020404" pitchFamily="49" charset="0"/>
              </a:rPr>
              <a:t>die1 = MSDie(6)</a:t>
            </a:r>
          </a:p>
          <a:p>
            <a:pPr eaLnBrk="1" hangingPunct="1">
              <a:lnSpc>
                <a:spcPct val="90000"/>
              </a:lnSpc>
            </a:pPr>
            <a:r>
              <a:rPr lang="en-US" altLang="en-US" smtClean="0"/>
              <a:t>When this statement is executed, a new </a:t>
            </a:r>
            <a:r>
              <a:rPr lang="en-US" altLang="en-US" smtClean="0">
                <a:latin typeface="Courier New" panose="02070309020205020404" pitchFamily="49" charset="0"/>
              </a:rPr>
              <a:t>MSDie</a:t>
            </a:r>
            <a:r>
              <a:rPr lang="en-US" altLang="en-US" smtClean="0"/>
              <a:t> object is created and </a:t>
            </a:r>
            <a:r>
              <a:rPr lang="en-US" altLang="en-US" smtClean="0">
                <a:latin typeface="Courier New" panose="02070309020205020404" pitchFamily="49" charset="0"/>
              </a:rPr>
              <a:t>__init__</a:t>
            </a:r>
            <a:r>
              <a:rPr lang="en-US" altLang="en-US" smtClean="0"/>
              <a:t> is executed on that object.</a:t>
            </a:r>
          </a:p>
          <a:p>
            <a:pPr eaLnBrk="1" hangingPunct="1">
              <a:lnSpc>
                <a:spcPct val="90000"/>
              </a:lnSpc>
            </a:pPr>
            <a:r>
              <a:rPr lang="en-US" altLang="en-US" smtClean="0"/>
              <a:t>The net result is that </a:t>
            </a:r>
            <a:r>
              <a:rPr lang="en-US" altLang="en-US" smtClean="0">
                <a:latin typeface="Courier New" panose="02070309020205020404" pitchFamily="49" charset="0"/>
              </a:rPr>
              <a:t>die1.sides</a:t>
            </a:r>
            <a:r>
              <a:rPr lang="en-US" altLang="en-US" smtClean="0"/>
              <a:t> is set to 6 and </a:t>
            </a:r>
            <a:r>
              <a:rPr lang="en-US" altLang="en-US" smtClean="0">
                <a:latin typeface="Courier New" panose="02070309020205020404" pitchFamily="49" charset="0"/>
              </a:rPr>
              <a:t>die1.value</a:t>
            </a:r>
            <a:r>
              <a:rPr lang="en-US" altLang="en-US" smtClean="0"/>
              <a:t> is set to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500" fill="hold"/>
                                        <p:tgtEl>
                                          <p:spTgt spid="583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371">
                                            <p:txEl>
                                              <p:pRg st="1" end="1"/>
                                            </p:txEl>
                                          </p:spTgt>
                                        </p:tgtEl>
                                        <p:attrNameLst>
                                          <p:attrName>style.visibility</p:attrName>
                                        </p:attrNameLst>
                                      </p:cBhvr>
                                      <p:to>
                                        <p:strVal val="visible"/>
                                      </p:to>
                                    </p:set>
                                    <p:anim calcmode="lin" valueType="num">
                                      <p:cBhvr additive="base">
                                        <p:cTn id="13" dur="500" fill="hold"/>
                                        <p:tgtEl>
                                          <p:spTgt spid="583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8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8371">
                                            <p:txEl>
                                              <p:pRg st="2" end="2"/>
                                            </p:txEl>
                                          </p:spTgt>
                                        </p:tgtEl>
                                        <p:attrNameLst>
                                          <p:attrName>style.visibility</p:attrName>
                                        </p:attrNameLst>
                                      </p:cBhvr>
                                      <p:to>
                                        <p:strVal val="visible"/>
                                      </p:to>
                                    </p:set>
                                    <p:anim calcmode="lin" valueType="num">
                                      <p:cBhvr additive="base">
                                        <p:cTn id="19" dur="500" fill="hold"/>
                                        <p:tgtEl>
                                          <p:spTgt spid="583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837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B10CFA17-0084-45FA-BC70-109074FD4F27}" type="slidenum">
              <a:rPr lang="en-US" altLang="en-US" sz="1400">
                <a:latin typeface="Tahoma" panose="020B0604030504040204" pitchFamily="34" charset="0"/>
              </a:rPr>
              <a:pPr eaLnBrk="1" hangingPunct="1"/>
              <a:t>48</a:t>
            </a:fld>
            <a:endParaRPr lang="en-US" altLang="en-US" sz="1400">
              <a:latin typeface="Tahoma" panose="020B0604030504040204" pitchFamily="34" charset="0"/>
            </a:endParaRPr>
          </a:p>
        </p:txBody>
      </p:sp>
      <p:sp>
        <p:nvSpPr>
          <p:cNvPr id="51204" name="Rectangle 2"/>
          <p:cNvSpPr>
            <a:spLocks noGrp="1" noChangeArrowheads="1"/>
          </p:cNvSpPr>
          <p:nvPr>
            <p:ph type="title"/>
          </p:nvPr>
        </p:nvSpPr>
        <p:spPr/>
        <p:txBody>
          <a:bodyPr/>
          <a:lstStyle/>
          <a:p>
            <a:pPr eaLnBrk="1" hangingPunct="1"/>
            <a:r>
              <a:rPr lang="en-US" altLang="en-US" smtClean="0"/>
              <a:t>Example: Multi-Sided Dice</a:t>
            </a:r>
          </a:p>
        </p:txBody>
      </p:sp>
      <p:sp>
        <p:nvSpPr>
          <p:cNvPr id="59395" name="Rectangle 3"/>
          <p:cNvSpPr>
            <a:spLocks noGrp="1" noChangeArrowheads="1"/>
          </p:cNvSpPr>
          <p:nvPr>
            <p:ph type="body" idx="1"/>
          </p:nvPr>
        </p:nvSpPr>
        <p:spPr/>
        <p:txBody>
          <a:bodyPr/>
          <a:lstStyle/>
          <a:p>
            <a:pPr eaLnBrk="1" hangingPunct="1"/>
            <a:r>
              <a:rPr lang="en-US" altLang="en-US" smtClean="0"/>
              <a:t>Instance variables can remember the state of a particular object, and this information can be passed around the program as part of the object.</a:t>
            </a:r>
          </a:p>
          <a:p>
            <a:pPr eaLnBrk="1" hangingPunct="1"/>
            <a:r>
              <a:rPr lang="en-US" altLang="en-US" smtClean="0"/>
              <a:t>This is different than local function variables, whose values disappear when the function terminates.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395">
                                            <p:txEl>
                                              <p:pRg st="1" end="1"/>
                                            </p:txEl>
                                          </p:spTgt>
                                        </p:tgtEl>
                                        <p:attrNameLst>
                                          <p:attrName>style.visibility</p:attrName>
                                        </p:attrNameLst>
                                      </p:cBhvr>
                                      <p:to>
                                        <p:strVal val="visible"/>
                                      </p:to>
                                    </p:set>
                                    <p:anim calcmode="lin" valueType="num">
                                      <p:cBhvr additive="base">
                                        <p:cTn id="13" dur="500" fill="hold"/>
                                        <p:tgtEl>
                                          <p:spTgt spid="593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939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4A106930-3634-406F-AD8E-B27B1536F80A}" type="slidenum">
              <a:rPr lang="en-US" altLang="en-US" sz="1400">
                <a:latin typeface="Tahoma" panose="020B0604030504040204" pitchFamily="34" charset="0"/>
              </a:rPr>
              <a:pPr eaLnBrk="1" hangingPunct="1"/>
              <a:t>49</a:t>
            </a:fld>
            <a:endParaRPr lang="en-US" altLang="en-US" sz="1400">
              <a:latin typeface="Tahoma" panose="020B0604030504040204" pitchFamily="34" charset="0"/>
            </a:endParaRPr>
          </a:p>
        </p:txBody>
      </p:sp>
      <p:sp>
        <p:nvSpPr>
          <p:cNvPr id="52228" name="Rectangle 2"/>
          <p:cNvSpPr>
            <a:spLocks noGrp="1" noChangeArrowheads="1"/>
          </p:cNvSpPr>
          <p:nvPr>
            <p:ph type="title"/>
          </p:nvPr>
        </p:nvSpPr>
        <p:spPr/>
        <p:txBody>
          <a:bodyPr/>
          <a:lstStyle/>
          <a:p>
            <a:pPr eaLnBrk="1" hangingPunct="1"/>
            <a:r>
              <a:rPr lang="en-US" altLang="en-US" smtClean="0"/>
              <a:t>Example: The Projectile Class</a:t>
            </a:r>
          </a:p>
        </p:txBody>
      </p:sp>
      <p:sp>
        <p:nvSpPr>
          <p:cNvPr id="60419" name="Rectangle 3"/>
          <p:cNvSpPr>
            <a:spLocks noGrp="1" noChangeArrowheads="1"/>
          </p:cNvSpPr>
          <p:nvPr>
            <p:ph type="body" idx="1"/>
          </p:nvPr>
        </p:nvSpPr>
        <p:spPr/>
        <p:txBody>
          <a:bodyPr/>
          <a:lstStyle/>
          <a:p>
            <a:pPr eaLnBrk="1" hangingPunct="1"/>
            <a:r>
              <a:rPr lang="en-US" altLang="en-US" sz="2800" smtClean="0"/>
              <a:t>This class will need a constructor to initialize instance variables, an </a:t>
            </a:r>
            <a:r>
              <a:rPr lang="en-US" altLang="en-US" sz="2800" smtClean="0">
                <a:latin typeface="Courier New" panose="02070309020205020404" pitchFamily="49" charset="0"/>
              </a:rPr>
              <a:t>update</a:t>
            </a:r>
            <a:r>
              <a:rPr lang="en-US" altLang="en-US" sz="2800" smtClean="0"/>
              <a:t> method to change the state of the projectile, and </a:t>
            </a:r>
            <a:r>
              <a:rPr lang="en-US" altLang="en-US" sz="2800" smtClean="0">
                <a:latin typeface="Courier New" panose="02070309020205020404" pitchFamily="49" charset="0"/>
              </a:rPr>
              <a:t>getX</a:t>
            </a:r>
            <a:r>
              <a:rPr lang="en-US" altLang="en-US" sz="2800" smtClean="0"/>
              <a:t> and </a:t>
            </a:r>
            <a:r>
              <a:rPr lang="en-US" altLang="en-US" sz="2800" smtClean="0">
                <a:latin typeface="Courier New" panose="02070309020205020404" pitchFamily="49" charset="0"/>
              </a:rPr>
              <a:t>getY</a:t>
            </a:r>
            <a:r>
              <a:rPr lang="en-US" altLang="en-US" sz="2800" smtClean="0"/>
              <a:t> methods that can report the current position.</a:t>
            </a:r>
          </a:p>
          <a:p>
            <a:pPr eaLnBrk="1" hangingPunct="1"/>
            <a:r>
              <a:rPr lang="en-US" altLang="en-US" sz="2800" smtClean="0"/>
              <a:t>In the main program, a cannonball can be created from the initial angle, velocity, and height:</a:t>
            </a:r>
            <a:br>
              <a:rPr lang="en-US" altLang="en-US" sz="2800" smtClean="0"/>
            </a:br>
            <a:r>
              <a:rPr lang="en-US" altLang="en-US" sz="2800" smtClean="0">
                <a:latin typeface="Courier New" panose="02070309020205020404" pitchFamily="49" charset="0"/>
              </a:rPr>
              <a:t>cball = Projectile(angle, vel, h0)</a:t>
            </a:r>
            <a:endParaRPr lang="en-US" alt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419">
                                            <p:txEl>
                                              <p:pRg st="1" end="1"/>
                                            </p:txEl>
                                          </p:spTgt>
                                        </p:tgtEl>
                                        <p:attrNameLst>
                                          <p:attrName>style.visibility</p:attrName>
                                        </p:attrNameLst>
                                      </p:cBhvr>
                                      <p:to>
                                        <p:strVal val="visible"/>
                                      </p:to>
                                    </p:set>
                                    <p:anim calcmode="lin" valueType="num">
                                      <p:cBhvr additive="base">
                                        <p:cTn id="13" dur="500" fill="hold"/>
                                        <p:tgtEl>
                                          <p:spTgt spid="604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41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7838F61E-0AF6-48CF-9F9D-4F5C4A73A022}" type="slidenum">
              <a:rPr lang="en-US" altLang="en-US" sz="1400">
                <a:latin typeface="Tahoma" panose="020B0604030504040204" pitchFamily="34" charset="0"/>
              </a:rPr>
              <a:pPr eaLnBrk="1" hangingPunct="1"/>
              <a:t>5</a:t>
            </a:fld>
            <a:endParaRPr lang="en-US" altLang="en-US" sz="1400">
              <a:latin typeface="Tahoma" panose="020B0604030504040204" pitchFamily="34" charset="0"/>
            </a:endParaRPr>
          </a:p>
        </p:txBody>
      </p:sp>
      <p:sp>
        <p:nvSpPr>
          <p:cNvPr id="7172" name="Rectangle 2"/>
          <p:cNvSpPr>
            <a:spLocks noGrp="1" noChangeArrowheads="1"/>
          </p:cNvSpPr>
          <p:nvPr>
            <p:ph type="title"/>
          </p:nvPr>
        </p:nvSpPr>
        <p:spPr/>
        <p:txBody>
          <a:bodyPr/>
          <a:lstStyle/>
          <a:p>
            <a:pPr eaLnBrk="1" hangingPunct="1"/>
            <a:r>
              <a:rPr lang="en-US" altLang="en-US" smtClean="0"/>
              <a:t>Quick Review of Objects</a:t>
            </a:r>
          </a:p>
        </p:txBody>
      </p:sp>
      <p:sp>
        <p:nvSpPr>
          <p:cNvPr id="11267" name="Rectangle 3"/>
          <p:cNvSpPr>
            <a:spLocks noGrp="1" noChangeArrowheads="1"/>
          </p:cNvSpPr>
          <p:nvPr>
            <p:ph type="body" idx="1"/>
          </p:nvPr>
        </p:nvSpPr>
        <p:spPr/>
        <p:txBody>
          <a:bodyPr/>
          <a:lstStyle/>
          <a:p>
            <a:pPr marL="609600" indent="-609600" eaLnBrk="1" hangingPunct="1"/>
            <a:r>
              <a:rPr lang="en-US" altLang="en-US" dirty="0" smtClean="0"/>
              <a:t>In chapter four an </a:t>
            </a:r>
            <a:r>
              <a:rPr lang="en-US" altLang="en-US" i="1" dirty="0" smtClean="0"/>
              <a:t>object</a:t>
            </a:r>
            <a:r>
              <a:rPr lang="en-US" altLang="en-US" dirty="0" smtClean="0"/>
              <a:t> was defined as an active data type that knows stuff and can do stuff.</a:t>
            </a:r>
          </a:p>
          <a:p>
            <a:pPr marL="609600" indent="-609600" eaLnBrk="1" hangingPunct="1"/>
            <a:r>
              <a:rPr lang="en-US" altLang="en-US" dirty="0" smtClean="0"/>
              <a:t>More precisely, an object consists of:</a:t>
            </a:r>
          </a:p>
          <a:p>
            <a:pPr marL="990600" lvl="1" indent="-533400" eaLnBrk="1" hangingPunct="1">
              <a:buFont typeface="Wingdings" panose="05000000000000000000" pitchFamily="2" charset="2"/>
              <a:buAutoNum type="arabicPeriod"/>
            </a:pPr>
            <a:r>
              <a:rPr lang="en-US" altLang="en-US" dirty="0" smtClean="0"/>
              <a:t>A collection of related information.</a:t>
            </a:r>
          </a:p>
          <a:p>
            <a:pPr marL="990600" lvl="1" indent="-533400" eaLnBrk="1" hangingPunct="1">
              <a:buFont typeface="Wingdings" panose="05000000000000000000" pitchFamily="2" charset="2"/>
              <a:buAutoNum type="arabicPeriod"/>
            </a:pPr>
            <a:r>
              <a:rPr lang="en-US" altLang="en-US" dirty="0" smtClean="0"/>
              <a:t>A set of operations to manipulate that information.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267">
                                            <p:txEl>
                                              <p:pRg st="3" end="3"/>
                                            </p:txEl>
                                          </p:spTgt>
                                        </p:tgtEl>
                                        <p:attrNameLst>
                                          <p:attrName>style.visibility</p:attrName>
                                        </p:attrNameLst>
                                      </p:cBhvr>
                                      <p:to>
                                        <p:strVal val="visible"/>
                                      </p:to>
                                    </p:set>
                                    <p:anim calcmode="lin" valueType="num">
                                      <p:cBhvr additive="base">
                                        <p:cTn id="25" dur="500" fill="hold"/>
                                        <p:tgtEl>
                                          <p:spTgt spid="112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2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88EECCF8-C225-4B81-BACD-FC829B7EC5DD}" type="slidenum">
              <a:rPr lang="en-US" altLang="en-US" sz="1400">
                <a:latin typeface="Tahoma" panose="020B0604030504040204" pitchFamily="34" charset="0"/>
              </a:rPr>
              <a:pPr eaLnBrk="1" hangingPunct="1"/>
              <a:t>50</a:t>
            </a:fld>
            <a:endParaRPr lang="en-US" altLang="en-US" sz="1400">
              <a:latin typeface="Tahoma" panose="020B0604030504040204" pitchFamily="34" charset="0"/>
            </a:endParaRPr>
          </a:p>
        </p:txBody>
      </p:sp>
      <p:sp>
        <p:nvSpPr>
          <p:cNvPr id="53252" name="Rectangle 2"/>
          <p:cNvSpPr>
            <a:spLocks noGrp="1" noChangeArrowheads="1"/>
          </p:cNvSpPr>
          <p:nvPr>
            <p:ph type="title"/>
          </p:nvPr>
        </p:nvSpPr>
        <p:spPr/>
        <p:txBody>
          <a:bodyPr/>
          <a:lstStyle/>
          <a:p>
            <a:pPr eaLnBrk="1" hangingPunct="1"/>
            <a:r>
              <a:rPr lang="en-US" altLang="en-US" smtClean="0"/>
              <a:t>Example: The Projectile Class</a:t>
            </a:r>
          </a:p>
        </p:txBody>
      </p:sp>
      <p:sp>
        <p:nvSpPr>
          <p:cNvPr id="61443" name="Rectangle 3"/>
          <p:cNvSpPr>
            <a:spLocks noGrp="1" noChangeArrowheads="1"/>
          </p:cNvSpPr>
          <p:nvPr>
            <p:ph type="body" idx="1"/>
          </p:nvPr>
        </p:nvSpPr>
        <p:spPr/>
        <p:txBody>
          <a:bodyPr/>
          <a:lstStyle/>
          <a:p>
            <a:pPr eaLnBrk="1" hangingPunct="1"/>
            <a:r>
              <a:rPr lang="en-US" altLang="en-US" smtClean="0"/>
              <a:t>The </a:t>
            </a:r>
            <a:r>
              <a:rPr lang="en-US" altLang="en-US" smtClean="0">
                <a:latin typeface="Courier New" panose="02070309020205020404" pitchFamily="49" charset="0"/>
              </a:rPr>
              <a:t>Projectile</a:t>
            </a:r>
            <a:r>
              <a:rPr lang="en-US" altLang="en-US" smtClean="0"/>
              <a:t> class must have an </a:t>
            </a:r>
            <a:r>
              <a:rPr lang="en-US" altLang="en-US" smtClean="0">
                <a:latin typeface="Courier New" panose="02070309020205020404" pitchFamily="49" charset="0"/>
              </a:rPr>
              <a:t>__init__</a:t>
            </a:r>
            <a:r>
              <a:rPr lang="en-US" altLang="en-US" smtClean="0"/>
              <a:t> method that will use these values to initialize the instance variables of </a:t>
            </a:r>
            <a:r>
              <a:rPr lang="en-US" altLang="en-US" smtClean="0">
                <a:latin typeface="Courier New" panose="02070309020205020404" pitchFamily="49" charset="0"/>
              </a:rPr>
              <a:t>cball</a:t>
            </a:r>
            <a:r>
              <a:rPr lang="en-US" altLang="en-US" smtClean="0"/>
              <a:t>.</a:t>
            </a:r>
          </a:p>
          <a:p>
            <a:pPr eaLnBrk="1" hangingPunct="1"/>
            <a:r>
              <a:rPr lang="en-US" altLang="en-US" smtClean="0"/>
              <a:t>These values will be calculated using the same formulas as before.</a:t>
            </a:r>
            <a:endParaRPr lang="en-US" altLang="en-US" smtClean="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43">
                                            <p:txEl>
                                              <p:pRg st="1" end="1"/>
                                            </p:txEl>
                                          </p:spTgt>
                                        </p:tgtEl>
                                        <p:attrNameLst>
                                          <p:attrName>style.visibility</p:attrName>
                                        </p:attrNameLst>
                                      </p:cBhvr>
                                      <p:to>
                                        <p:strVal val="visible"/>
                                      </p:to>
                                    </p:set>
                                    <p:anim calcmode="lin" valueType="num">
                                      <p:cBhvr additive="base">
                                        <p:cTn id="13" dur="500" fill="hold"/>
                                        <p:tgtEl>
                                          <p:spTgt spid="614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4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85EB8392-C6C0-4FC2-BE55-41AC8BDAC6E8}" type="slidenum">
              <a:rPr lang="en-US" altLang="en-US" sz="1400">
                <a:latin typeface="Tahoma" panose="020B0604030504040204" pitchFamily="34" charset="0"/>
              </a:rPr>
              <a:pPr eaLnBrk="1" hangingPunct="1"/>
              <a:t>51</a:t>
            </a:fld>
            <a:endParaRPr lang="en-US" altLang="en-US" sz="1400">
              <a:latin typeface="Tahoma" panose="020B0604030504040204" pitchFamily="34" charset="0"/>
            </a:endParaRPr>
          </a:p>
        </p:txBody>
      </p:sp>
      <p:sp>
        <p:nvSpPr>
          <p:cNvPr id="54276" name="Rectangle 2"/>
          <p:cNvSpPr>
            <a:spLocks noGrp="1" noChangeArrowheads="1"/>
          </p:cNvSpPr>
          <p:nvPr>
            <p:ph type="title"/>
          </p:nvPr>
        </p:nvSpPr>
        <p:spPr/>
        <p:txBody>
          <a:bodyPr/>
          <a:lstStyle/>
          <a:p>
            <a:pPr eaLnBrk="1" hangingPunct="1"/>
            <a:r>
              <a:rPr lang="en-US" altLang="en-US" smtClean="0"/>
              <a:t>Example: The Projectile Class</a:t>
            </a:r>
          </a:p>
        </p:txBody>
      </p:sp>
      <p:sp>
        <p:nvSpPr>
          <p:cNvPr id="54277" name="Rectangle 3"/>
          <p:cNvSpPr>
            <a:spLocks noGrp="1" noChangeArrowheads="1"/>
          </p:cNvSpPr>
          <p:nvPr>
            <p:ph type="body" idx="1"/>
          </p:nvPr>
        </p:nvSpPr>
        <p:spPr>
          <a:xfrm>
            <a:off x="762000" y="2057400"/>
            <a:ext cx="7772400" cy="4114800"/>
          </a:xfrm>
        </p:spPr>
        <p:txBody>
          <a:bodyPr/>
          <a:lstStyle/>
          <a:p>
            <a:pPr eaLnBrk="1" hangingPunct="1">
              <a:lnSpc>
                <a:spcPct val="80000"/>
              </a:lnSpc>
              <a:buFont typeface="Wingdings" panose="05000000000000000000" pitchFamily="2" charset="2"/>
              <a:buNone/>
            </a:pPr>
            <a:r>
              <a:rPr lang="en-US" altLang="en-US" sz="2000" dirty="0" smtClean="0">
                <a:latin typeface="Courier New" panose="02070309020205020404" pitchFamily="49" charset="0"/>
              </a:rPr>
              <a:t>class Projectile:</a:t>
            </a:r>
          </a:p>
          <a:p>
            <a:pPr eaLnBrk="1" hangingPunct="1">
              <a:lnSpc>
                <a:spcPct val="80000"/>
              </a:lnSpc>
              <a:buFont typeface="Wingdings" panose="05000000000000000000" pitchFamily="2" charset="2"/>
              <a:buNone/>
            </a:pPr>
            <a:endParaRPr lang="en-US" altLang="en-US" sz="20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__</a:t>
            </a:r>
            <a:r>
              <a:rPr lang="en-US" altLang="en-US" sz="2000" dirty="0" err="1" smtClean="0">
                <a:latin typeface="Courier New" panose="02070309020205020404" pitchFamily="49" charset="0"/>
              </a:rPr>
              <a:t>init</a:t>
            </a:r>
            <a:r>
              <a:rPr lang="en-US" altLang="en-US" sz="2000" dirty="0" smtClean="0">
                <a:latin typeface="Courier New" panose="02070309020205020404" pitchFamily="49" charset="0"/>
              </a:rPr>
              <a:t>__(self, angle, velocity, height):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self.xpos</a:t>
            </a:r>
            <a:r>
              <a:rPr lang="en-US" altLang="en-US" sz="2000" dirty="0" smtClean="0">
                <a:latin typeface="Courier New" panose="02070309020205020404" pitchFamily="49" charset="0"/>
              </a:rPr>
              <a:t> = 0.0</a:t>
            </a:r>
          </a:p>
          <a:p>
            <a:pPr eaLnBrk="1" hangingPunct="1">
              <a:lnSpc>
                <a:spcPct val="80000"/>
              </a:lnSpc>
              <a:buFont typeface="Wingdings" panose="05000000000000000000" pitchFamily="2" charset="2"/>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self.ypos</a:t>
            </a:r>
            <a:r>
              <a:rPr lang="en-US" altLang="en-US" sz="2000" dirty="0" smtClean="0">
                <a:latin typeface="Courier New" panose="02070309020205020404" pitchFamily="49" charset="0"/>
              </a:rPr>
              <a:t> = height</a:t>
            </a:r>
          </a:p>
          <a:p>
            <a:pPr eaLnBrk="1" hangingPunct="1">
              <a:lnSpc>
                <a:spcPct val="80000"/>
              </a:lnSpc>
              <a:buFont typeface="Wingdings" panose="05000000000000000000" pitchFamily="2" charset="2"/>
              <a:buNone/>
            </a:pPr>
            <a:r>
              <a:rPr lang="en-US" altLang="en-US" sz="2000" dirty="0" smtClean="0">
                <a:latin typeface="Courier New" panose="02070309020205020404" pitchFamily="49" charset="0"/>
              </a:rPr>
              <a:t>        theta = </a:t>
            </a:r>
            <a:r>
              <a:rPr lang="en-US" altLang="en-US" sz="2000" dirty="0" err="1" smtClean="0">
                <a:latin typeface="Courier New" panose="02070309020205020404" pitchFamily="49" charset="0"/>
              </a:rPr>
              <a:t>math.radians</a:t>
            </a:r>
            <a:r>
              <a:rPr lang="en-US" altLang="en-US" sz="2000" dirty="0" smtClean="0">
                <a:latin typeface="Courier New" panose="02070309020205020404" pitchFamily="49" charset="0"/>
              </a:rPr>
              <a:t>(angle)</a:t>
            </a:r>
          </a:p>
          <a:p>
            <a:pPr eaLnBrk="1" hangingPunct="1">
              <a:lnSpc>
                <a:spcPct val="80000"/>
              </a:lnSpc>
              <a:buFont typeface="Wingdings" panose="05000000000000000000" pitchFamily="2" charset="2"/>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self.xvel</a:t>
            </a:r>
            <a:r>
              <a:rPr lang="en-US" altLang="en-US" sz="2000" dirty="0" smtClean="0">
                <a:latin typeface="Courier New" panose="02070309020205020404" pitchFamily="49" charset="0"/>
              </a:rPr>
              <a:t> = velocity * cos(theta)</a:t>
            </a:r>
          </a:p>
          <a:p>
            <a:pPr eaLnBrk="1" hangingPunct="1">
              <a:lnSpc>
                <a:spcPct val="80000"/>
              </a:lnSpc>
              <a:buFont typeface="Wingdings" panose="05000000000000000000" pitchFamily="2" charset="2"/>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self.yvel</a:t>
            </a:r>
            <a:r>
              <a:rPr lang="en-US" altLang="en-US" sz="2000" dirty="0" smtClean="0">
                <a:latin typeface="Courier New" panose="02070309020205020404" pitchFamily="49" charset="0"/>
              </a:rPr>
              <a:t> = velocity * sin(theta)</a:t>
            </a:r>
          </a:p>
          <a:p>
            <a:pPr eaLnBrk="1" hangingPunct="1">
              <a:lnSpc>
                <a:spcPct val="80000"/>
              </a:lnSpc>
              <a:buFont typeface="Wingdings" panose="05000000000000000000" pitchFamily="2" charset="2"/>
              <a:buNone/>
            </a:pPr>
            <a:endParaRPr lang="en-US" altLang="en-US" sz="1800" dirty="0" smtClean="0">
              <a:latin typeface="Courier New" panose="02070309020205020404" pitchFamily="49" charset="0"/>
            </a:endParaRPr>
          </a:p>
          <a:p>
            <a:pPr eaLnBrk="1" hangingPunct="1">
              <a:lnSpc>
                <a:spcPct val="80000"/>
              </a:lnSpc>
            </a:pPr>
            <a:r>
              <a:rPr lang="en-US" altLang="en-US" sz="2800" dirty="0" smtClean="0"/>
              <a:t>We’ve created four instance variables (</a:t>
            </a:r>
            <a:r>
              <a:rPr lang="en-US" altLang="en-US" sz="2800" dirty="0" smtClean="0">
                <a:latin typeface="Courier New" panose="02070309020205020404" pitchFamily="49" charset="0"/>
              </a:rPr>
              <a:t>self.???</a:t>
            </a:r>
            <a:r>
              <a:rPr lang="en-US" altLang="en-US" sz="2800" dirty="0" smtClean="0"/>
              <a:t>). Since the value of </a:t>
            </a:r>
            <a:r>
              <a:rPr lang="en-US" altLang="en-US" sz="2800" dirty="0" smtClean="0">
                <a:latin typeface="Courier New" panose="02070309020205020404" pitchFamily="49" charset="0"/>
              </a:rPr>
              <a:t>theta</a:t>
            </a:r>
            <a:r>
              <a:rPr lang="en-US" altLang="en-US" sz="2800" dirty="0" smtClean="0"/>
              <a:t> is not needed later, it is a normal function variable.</a:t>
            </a:r>
          </a:p>
          <a:p>
            <a:pPr eaLnBrk="1" hangingPunct="1">
              <a:lnSpc>
                <a:spcPct val="80000"/>
              </a:lnSpc>
              <a:buFont typeface="Wingdings" panose="05000000000000000000" pitchFamily="2" charset="2"/>
              <a:buNone/>
            </a:pPr>
            <a:endParaRPr lang="en-US" altLang="en-US" sz="28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83EF72FD-8D96-43A1-920F-1E7DB7FD0002}" type="slidenum">
              <a:rPr lang="en-US" altLang="en-US" sz="1400">
                <a:latin typeface="Tahoma" panose="020B0604030504040204" pitchFamily="34" charset="0"/>
              </a:rPr>
              <a:pPr eaLnBrk="1" hangingPunct="1"/>
              <a:t>52</a:t>
            </a:fld>
            <a:endParaRPr lang="en-US" altLang="en-US" sz="1400">
              <a:latin typeface="Tahoma" panose="020B0604030504040204" pitchFamily="34" charset="0"/>
            </a:endParaRPr>
          </a:p>
        </p:txBody>
      </p:sp>
      <p:sp>
        <p:nvSpPr>
          <p:cNvPr id="55300" name="Rectangle 2"/>
          <p:cNvSpPr>
            <a:spLocks noGrp="1" noChangeArrowheads="1"/>
          </p:cNvSpPr>
          <p:nvPr>
            <p:ph type="title"/>
          </p:nvPr>
        </p:nvSpPr>
        <p:spPr/>
        <p:txBody>
          <a:bodyPr/>
          <a:lstStyle/>
          <a:p>
            <a:pPr eaLnBrk="1" hangingPunct="1"/>
            <a:r>
              <a:rPr lang="en-US" altLang="en-US" smtClean="0"/>
              <a:t>Example: The Projectile Class</a:t>
            </a:r>
          </a:p>
        </p:txBody>
      </p:sp>
      <p:sp>
        <p:nvSpPr>
          <p:cNvPr id="55301" name="Rectangle 3"/>
          <p:cNvSpPr>
            <a:spLocks noGrp="1" noChangeArrowheads="1"/>
          </p:cNvSpPr>
          <p:nvPr>
            <p:ph type="body" idx="1"/>
          </p:nvPr>
        </p:nvSpPr>
        <p:spPr/>
        <p:txBody>
          <a:bodyPr/>
          <a:lstStyle/>
          <a:p>
            <a:pPr eaLnBrk="1" hangingPunct="1"/>
            <a:r>
              <a:rPr lang="en-US" altLang="en-US" dirty="0" smtClean="0"/>
              <a:t>The methods to access the X and Y position are straightforward.</a:t>
            </a:r>
          </a:p>
          <a:p>
            <a:pPr eaLnBrk="1" hangingPunct="1">
              <a:buFont typeface="Wingdings" panose="05000000000000000000" pitchFamily="2" charset="2"/>
              <a:buNone/>
            </a:pPr>
            <a:r>
              <a:rPr lang="en-US" altLang="en-US" sz="1400" dirty="0" smtClean="0">
                <a:latin typeface="Courier New" panose="02070309020205020404" pitchFamily="49" charset="0"/>
              </a:rPr>
              <a:t> </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a:r>
            <a:br>
              <a:rPr lang="en-US" altLang="en-US" sz="14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getY</a:t>
            </a:r>
            <a:r>
              <a:rPr lang="en-US" altLang="en-US" sz="2000" dirty="0" smtClean="0">
                <a:latin typeface="Courier New" panose="02070309020205020404" pitchFamily="49" charset="0"/>
              </a:rPr>
              <a:t>(self):</a:t>
            </a:r>
          </a:p>
          <a:p>
            <a:pPr eaLnBrk="1" hangingPunct="1">
              <a:buFont typeface="Wingdings" panose="05000000000000000000" pitchFamily="2" charset="2"/>
              <a:buNone/>
            </a:pPr>
            <a:r>
              <a:rPr lang="en-US" altLang="en-US" sz="2000" dirty="0" smtClean="0">
                <a:latin typeface="Courier New" panose="02070309020205020404" pitchFamily="49" charset="0"/>
              </a:rPr>
              <a:t>        return </a:t>
            </a:r>
            <a:r>
              <a:rPr lang="en-US" altLang="en-US" sz="2000" dirty="0" err="1" smtClean="0">
                <a:latin typeface="Courier New" panose="02070309020205020404" pitchFamily="49" charset="0"/>
              </a:rPr>
              <a:t>self.ypos</a:t>
            </a:r>
            <a:endParaRPr lang="en-US" altLang="en-US" sz="2000" dirty="0" smtClean="0">
              <a:latin typeface="Courier New" panose="02070309020205020404" pitchFamily="49" charset="0"/>
            </a:endParaRPr>
          </a:p>
          <a:p>
            <a:pPr eaLnBrk="1" hangingPunct="1">
              <a:buFont typeface="Wingdings" panose="05000000000000000000" pitchFamily="2" charset="2"/>
              <a:buNone/>
            </a:pPr>
            <a:endParaRPr lang="en-US" altLang="en-US" sz="2000" dirty="0" smtClean="0">
              <a:latin typeface="Courier New" panose="02070309020205020404" pitchFamily="49" charset="0"/>
            </a:endParaRPr>
          </a:p>
          <a:p>
            <a:pPr eaLnBrk="1" hangingPunct="1">
              <a:buFont typeface="Wingdings" panose="05000000000000000000" pitchFamily="2" charset="2"/>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getX</a:t>
            </a:r>
            <a:r>
              <a:rPr lang="en-US" altLang="en-US" sz="2000" dirty="0" smtClean="0">
                <a:latin typeface="Courier New" panose="02070309020205020404" pitchFamily="49" charset="0"/>
              </a:rPr>
              <a:t>(self):</a:t>
            </a:r>
          </a:p>
          <a:p>
            <a:pPr eaLnBrk="1" hangingPunct="1">
              <a:buFont typeface="Wingdings" panose="05000000000000000000" pitchFamily="2" charset="2"/>
              <a:buNone/>
            </a:pPr>
            <a:r>
              <a:rPr lang="en-US" altLang="en-US" sz="2000" dirty="0" smtClean="0">
                <a:latin typeface="Courier New" panose="02070309020205020404" pitchFamily="49" charset="0"/>
              </a:rPr>
              <a:t>        return </a:t>
            </a:r>
            <a:r>
              <a:rPr lang="en-US" altLang="en-US" sz="2000" dirty="0" err="1" smtClean="0">
                <a:latin typeface="Courier New" panose="02070309020205020404" pitchFamily="49" charset="0"/>
              </a:rPr>
              <a:t>self.xpos</a:t>
            </a:r>
            <a:endParaRPr lang="en-US" altLang="en-US" sz="2000" dirty="0" smtClean="0">
              <a:latin typeface="Courier New" panose="02070309020205020404" pitchFamily="49" charset="0"/>
            </a:endParaRPr>
          </a:p>
          <a:p>
            <a:pPr eaLnBrk="1" hangingPunct="1">
              <a:buFont typeface="Wingdings" panose="05000000000000000000" pitchFamily="2" charset="2"/>
              <a:buNone/>
            </a:pPr>
            <a:endParaRPr lang="en-US" altLang="en-US" sz="14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6EC6382D-584B-4D91-BB51-DB60895E6D02}" type="slidenum">
              <a:rPr lang="en-US" altLang="en-US" sz="1400">
                <a:latin typeface="Tahoma" panose="020B0604030504040204" pitchFamily="34" charset="0"/>
              </a:rPr>
              <a:pPr eaLnBrk="1" hangingPunct="1"/>
              <a:t>53</a:t>
            </a:fld>
            <a:endParaRPr lang="en-US" altLang="en-US" sz="1400">
              <a:latin typeface="Tahoma" panose="020B0604030504040204" pitchFamily="34" charset="0"/>
            </a:endParaRPr>
          </a:p>
        </p:txBody>
      </p:sp>
      <p:sp>
        <p:nvSpPr>
          <p:cNvPr id="56324" name="Rectangle 2"/>
          <p:cNvSpPr>
            <a:spLocks noGrp="1" noChangeArrowheads="1"/>
          </p:cNvSpPr>
          <p:nvPr>
            <p:ph type="title"/>
          </p:nvPr>
        </p:nvSpPr>
        <p:spPr/>
        <p:txBody>
          <a:bodyPr/>
          <a:lstStyle/>
          <a:p>
            <a:pPr eaLnBrk="1" hangingPunct="1"/>
            <a:r>
              <a:rPr lang="en-US" altLang="en-US" smtClean="0"/>
              <a:t>Example: The Projectile Class</a:t>
            </a:r>
          </a:p>
        </p:txBody>
      </p:sp>
      <p:sp>
        <p:nvSpPr>
          <p:cNvPr id="56325" name="Rectangle 3"/>
          <p:cNvSpPr>
            <a:spLocks noGrp="1" noChangeArrowheads="1"/>
          </p:cNvSpPr>
          <p:nvPr>
            <p:ph type="body" idx="1"/>
          </p:nvPr>
        </p:nvSpPr>
        <p:spPr>
          <a:xfrm>
            <a:off x="152400" y="2057400"/>
            <a:ext cx="8991600" cy="4114800"/>
          </a:xfrm>
        </p:spPr>
        <p:txBody>
          <a:bodyPr/>
          <a:lstStyle/>
          <a:p>
            <a:pPr eaLnBrk="1" hangingPunct="1"/>
            <a:r>
              <a:rPr lang="en-US" altLang="en-US" dirty="0" smtClean="0"/>
              <a:t>The last method is </a:t>
            </a:r>
            <a:r>
              <a:rPr lang="en-US" altLang="en-US" dirty="0" smtClean="0">
                <a:latin typeface="Courier New" panose="02070309020205020404" pitchFamily="49" charset="0"/>
              </a:rPr>
              <a:t>update</a:t>
            </a:r>
            <a:r>
              <a:rPr lang="en-US" altLang="en-US" dirty="0" smtClean="0"/>
              <a:t>, where we’ll take the time interval and calculate the updated X and Y values.</a:t>
            </a:r>
          </a:p>
          <a:p>
            <a:pPr eaLnBrk="1" hangingPunct="1">
              <a:buFont typeface="Wingdings" panose="05000000000000000000" pitchFamily="2" charset="2"/>
              <a:buNone/>
            </a:pPr>
            <a:endParaRPr lang="en-US" altLang="en-US" sz="1400" dirty="0" smtClean="0">
              <a:latin typeface="Courier New" panose="02070309020205020404" pitchFamily="49" charset="0"/>
            </a:endParaRPr>
          </a:p>
          <a:p>
            <a:pPr eaLnBrk="1" hangingPunct="1">
              <a:buFont typeface="Wingdings" panose="05000000000000000000" pitchFamily="2" charset="2"/>
              <a:buNone/>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update(self, time):</a:t>
            </a:r>
          </a:p>
          <a:p>
            <a:pPr eaLnBrk="1" hangingPunct="1">
              <a:buFont typeface="Wingdings" panose="05000000000000000000" pitchFamily="2" charset="2"/>
              <a:buNone/>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self.xpos</a:t>
            </a:r>
            <a:r>
              <a:rPr lang="en-US" altLang="en-US" sz="1800" dirty="0" smtClean="0">
                <a:latin typeface="Courier New" panose="02070309020205020404" pitchFamily="49" charset="0"/>
              </a:rPr>
              <a:t> = </a:t>
            </a:r>
            <a:r>
              <a:rPr lang="en-US" altLang="en-US" sz="1800" dirty="0" err="1" smtClean="0">
                <a:latin typeface="Courier New" panose="02070309020205020404" pitchFamily="49" charset="0"/>
              </a:rPr>
              <a:t>self.xpos</a:t>
            </a:r>
            <a:r>
              <a:rPr lang="en-US" altLang="en-US" sz="1800" dirty="0" smtClean="0">
                <a:latin typeface="Courier New" panose="02070309020205020404" pitchFamily="49" charset="0"/>
              </a:rPr>
              <a:t> + time * </a:t>
            </a:r>
            <a:r>
              <a:rPr lang="en-US" altLang="en-US" sz="1800" dirty="0" err="1" smtClean="0">
                <a:latin typeface="Courier New" panose="02070309020205020404" pitchFamily="49" charset="0"/>
              </a:rPr>
              <a:t>self.xvel</a:t>
            </a:r>
            <a:endParaRPr lang="en-US" altLang="en-US" sz="1800" dirty="0" smtClean="0">
              <a:latin typeface="Courier New" panose="02070309020205020404" pitchFamily="49" charset="0"/>
            </a:endParaRPr>
          </a:p>
          <a:p>
            <a:pPr eaLnBrk="1" hangingPunct="1">
              <a:buFont typeface="Wingdings" panose="05000000000000000000" pitchFamily="2" charset="2"/>
              <a:buNone/>
            </a:pPr>
            <a:r>
              <a:rPr lang="en-US" altLang="en-US" sz="1800" dirty="0" smtClean="0">
                <a:latin typeface="Courier New" panose="02070309020205020404" pitchFamily="49" charset="0"/>
              </a:rPr>
              <a:t>        yvel1 = </a:t>
            </a:r>
            <a:r>
              <a:rPr lang="en-US" altLang="en-US" sz="1800" dirty="0" err="1" smtClean="0">
                <a:latin typeface="Courier New" panose="02070309020205020404" pitchFamily="49" charset="0"/>
              </a:rPr>
              <a:t>self.yvel</a:t>
            </a:r>
            <a:r>
              <a:rPr lang="en-US" altLang="en-US" sz="1800" dirty="0" smtClean="0">
                <a:latin typeface="Courier New" panose="02070309020205020404" pitchFamily="49" charset="0"/>
              </a:rPr>
              <a:t> - 9.8 * time</a:t>
            </a:r>
          </a:p>
          <a:p>
            <a:pPr eaLnBrk="1" hangingPunct="1">
              <a:buFont typeface="Wingdings" panose="05000000000000000000" pitchFamily="2" charset="2"/>
              <a:buNone/>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self.ypos</a:t>
            </a:r>
            <a:r>
              <a:rPr lang="en-US" altLang="en-US" sz="1800" dirty="0" smtClean="0">
                <a:latin typeface="Courier New" panose="02070309020205020404" pitchFamily="49" charset="0"/>
              </a:rPr>
              <a:t> = </a:t>
            </a:r>
            <a:r>
              <a:rPr lang="en-US" altLang="en-US" sz="1800" dirty="0" err="1" smtClean="0">
                <a:latin typeface="Courier New" panose="02070309020205020404" pitchFamily="49" charset="0"/>
              </a:rPr>
              <a:t>self.ypos</a:t>
            </a:r>
            <a:r>
              <a:rPr lang="en-US" altLang="en-US" sz="1800" dirty="0" smtClean="0">
                <a:latin typeface="Courier New" panose="02070309020205020404" pitchFamily="49" charset="0"/>
              </a:rPr>
              <a:t> + time * (</a:t>
            </a:r>
            <a:r>
              <a:rPr lang="en-US" altLang="en-US" sz="1800" dirty="0" err="1" smtClean="0">
                <a:latin typeface="Courier New" panose="02070309020205020404" pitchFamily="49" charset="0"/>
              </a:rPr>
              <a:t>self.yvel</a:t>
            </a:r>
            <a:r>
              <a:rPr lang="en-US" altLang="en-US" sz="1800" dirty="0" smtClean="0">
                <a:latin typeface="Courier New" panose="02070309020205020404" pitchFamily="49" charset="0"/>
              </a:rPr>
              <a:t> + yvel1) / 2.0</a:t>
            </a:r>
          </a:p>
          <a:p>
            <a:pPr eaLnBrk="1" hangingPunct="1">
              <a:buFont typeface="Wingdings" panose="05000000000000000000" pitchFamily="2" charset="2"/>
              <a:buNone/>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self.yvel</a:t>
            </a:r>
            <a:r>
              <a:rPr lang="en-US" altLang="en-US" sz="1800" dirty="0" smtClean="0">
                <a:latin typeface="Courier New" panose="02070309020205020404" pitchFamily="49" charset="0"/>
              </a:rPr>
              <a:t> = yvel1</a:t>
            </a:r>
          </a:p>
          <a:p>
            <a:pPr eaLnBrk="1" hangingPunct="1">
              <a:buFont typeface="Wingdings" panose="05000000000000000000" pitchFamily="2" charset="2"/>
              <a:buNone/>
            </a:pPr>
            <a:endParaRPr lang="en-US" altLang="en-US" sz="1400" dirty="0" smtClean="0">
              <a:latin typeface="Courier New" panose="02070309020205020404" pitchFamily="49" charset="0"/>
            </a:endParaRPr>
          </a:p>
          <a:p>
            <a:pPr eaLnBrk="1" hangingPunct="1"/>
            <a:r>
              <a:rPr lang="en-US" altLang="en-US" dirty="0" smtClean="0">
                <a:latin typeface="Courier New" panose="02070309020205020404" pitchFamily="49" charset="0"/>
              </a:rPr>
              <a:t>yvel1</a:t>
            </a:r>
            <a:r>
              <a:rPr lang="en-US" altLang="en-US" dirty="0" smtClean="0"/>
              <a:t> is a temporary variable.</a:t>
            </a:r>
            <a:endParaRPr lang="en-US" altLang="en-US"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70167D5D-8A23-459F-9324-13B4ED3FE641}" type="slidenum">
              <a:rPr lang="en-US" altLang="en-US" sz="1400">
                <a:latin typeface="Tahoma" panose="020B0604030504040204" pitchFamily="34" charset="0"/>
              </a:rPr>
              <a:pPr eaLnBrk="1" hangingPunct="1"/>
              <a:t>54</a:t>
            </a:fld>
            <a:endParaRPr lang="en-US" altLang="en-US" sz="1400">
              <a:latin typeface="Tahoma" panose="020B0604030504040204" pitchFamily="34" charset="0"/>
            </a:endParaRPr>
          </a:p>
        </p:txBody>
      </p:sp>
      <p:sp>
        <p:nvSpPr>
          <p:cNvPr id="57348" name="Rectangle 2"/>
          <p:cNvSpPr>
            <a:spLocks noGrp="1" noChangeArrowheads="1"/>
          </p:cNvSpPr>
          <p:nvPr>
            <p:ph type="title"/>
          </p:nvPr>
        </p:nvSpPr>
        <p:spPr/>
        <p:txBody>
          <a:bodyPr/>
          <a:lstStyle/>
          <a:p>
            <a:pPr eaLnBrk="1" hangingPunct="1"/>
            <a:r>
              <a:rPr lang="en-US" altLang="en-US" smtClean="0"/>
              <a:t>Data Processing with Class</a:t>
            </a:r>
          </a:p>
        </p:txBody>
      </p:sp>
      <p:sp>
        <p:nvSpPr>
          <p:cNvPr id="65539" name="Rectangle 3"/>
          <p:cNvSpPr>
            <a:spLocks noGrp="1" noChangeArrowheads="1"/>
          </p:cNvSpPr>
          <p:nvPr>
            <p:ph type="body" idx="1"/>
          </p:nvPr>
        </p:nvSpPr>
        <p:spPr/>
        <p:txBody>
          <a:bodyPr/>
          <a:lstStyle/>
          <a:p>
            <a:pPr eaLnBrk="1" hangingPunct="1"/>
            <a:r>
              <a:rPr lang="en-US" altLang="en-US" sz="2800" smtClean="0"/>
              <a:t>A class is useful for modeling a real-world object with complex behavior.</a:t>
            </a:r>
          </a:p>
          <a:p>
            <a:pPr eaLnBrk="1" hangingPunct="1"/>
            <a:r>
              <a:rPr lang="en-US" altLang="en-US" sz="2800" smtClean="0"/>
              <a:t>Another common use for objects is to group together a set of information that describes a person or thing.</a:t>
            </a:r>
          </a:p>
          <a:p>
            <a:pPr lvl="1" eaLnBrk="1" hangingPunct="1"/>
            <a:r>
              <a:rPr lang="en-US" altLang="en-US" sz="2400" smtClean="0"/>
              <a:t>Eg., a company needs to keep track of information about employees (an </a:t>
            </a:r>
            <a:r>
              <a:rPr lang="en-US" altLang="en-US" sz="2400" smtClean="0">
                <a:latin typeface="Courier New" panose="02070309020205020404" pitchFamily="49" charset="0"/>
              </a:rPr>
              <a:t>Employee</a:t>
            </a:r>
            <a:r>
              <a:rPr lang="en-US" altLang="en-US" sz="2400" smtClean="0"/>
              <a:t> class with information such as employee’s name, social security number, address, salary,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additive="base">
                                        <p:cTn id="7" dur="500" fill="hold"/>
                                        <p:tgtEl>
                                          <p:spTgt spid="655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5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39">
                                            <p:txEl>
                                              <p:pRg st="1" end="1"/>
                                            </p:txEl>
                                          </p:spTgt>
                                        </p:tgtEl>
                                        <p:attrNameLst>
                                          <p:attrName>style.visibility</p:attrName>
                                        </p:attrNameLst>
                                      </p:cBhvr>
                                      <p:to>
                                        <p:strVal val="visible"/>
                                      </p:to>
                                    </p:set>
                                    <p:anim calcmode="lin" valueType="num">
                                      <p:cBhvr additive="base">
                                        <p:cTn id="13" dur="500" fill="hold"/>
                                        <p:tgtEl>
                                          <p:spTgt spid="655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55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5539">
                                            <p:txEl>
                                              <p:pRg st="2" end="2"/>
                                            </p:txEl>
                                          </p:spTgt>
                                        </p:tgtEl>
                                        <p:attrNameLst>
                                          <p:attrName>style.visibility</p:attrName>
                                        </p:attrNameLst>
                                      </p:cBhvr>
                                      <p:to>
                                        <p:strVal val="visible"/>
                                      </p:to>
                                    </p:set>
                                    <p:anim calcmode="lin" valueType="num">
                                      <p:cBhvr additive="base">
                                        <p:cTn id="19" dur="500" fill="hold"/>
                                        <p:tgtEl>
                                          <p:spTgt spid="655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553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bldLvl="2"/>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38B369E5-2507-49E8-B30A-344A06AFF25D}" type="slidenum">
              <a:rPr lang="en-US" altLang="en-US" sz="1400">
                <a:latin typeface="Tahoma" panose="020B0604030504040204" pitchFamily="34" charset="0"/>
              </a:rPr>
              <a:pPr eaLnBrk="1" hangingPunct="1"/>
              <a:t>55</a:t>
            </a:fld>
            <a:endParaRPr lang="en-US" altLang="en-US" sz="1400">
              <a:latin typeface="Tahoma" panose="020B0604030504040204" pitchFamily="34" charset="0"/>
            </a:endParaRPr>
          </a:p>
        </p:txBody>
      </p:sp>
      <p:sp>
        <p:nvSpPr>
          <p:cNvPr id="58372" name="Rectangle 2"/>
          <p:cNvSpPr>
            <a:spLocks noGrp="1" noChangeArrowheads="1"/>
          </p:cNvSpPr>
          <p:nvPr>
            <p:ph type="title"/>
          </p:nvPr>
        </p:nvSpPr>
        <p:spPr/>
        <p:txBody>
          <a:bodyPr/>
          <a:lstStyle/>
          <a:p>
            <a:pPr eaLnBrk="1" hangingPunct="1"/>
            <a:r>
              <a:rPr lang="en-US" altLang="en-US" smtClean="0"/>
              <a:t>Data Processing with Class</a:t>
            </a:r>
          </a:p>
        </p:txBody>
      </p:sp>
      <p:sp>
        <p:nvSpPr>
          <p:cNvPr id="66563" name="Rectangle 3"/>
          <p:cNvSpPr>
            <a:spLocks noGrp="1" noChangeArrowheads="1"/>
          </p:cNvSpPr>
          <p:nvPr>
            <p:ph type="body" idx="1"/>
          </p:nvPr>
        </p:nvSpPr>
        <p:spPr/>
        <p:txBody>
          <a:bodyPr/>
          <a:lstStyle/>
          <a:p>
            <a:pPr eaLnBrk="1" hangingPunct="1"/>
            <a:r>
              <a:rPr lang="en-US" altLang="en-US" dirty="0" smtClean="0"/>
              <a:t>A grouping of information like this is often called a </a:t>
            </a:r>
            <a:r>
              <a:rPr lang="en-US" altLang="en-US" i="1" dirty="0" smtClean="0"/>
              <a:t>record</a:t>
            </a:r>
            <a:r>
              <a:rPr lang="en-US" altLang="en-US" dirty="0" smtClean="0"/>
              <a:t>.</a:t>
            </a:r>
          </a:p>
          <a:p>
            <a:pPr eaLnBrk="1" hangingPunct="1"/>
            <a:r>
              <a:rPr lang="en-US" altLang="en-US" dirty="0" smtClean="0"/>
              <a:t>Let</a:t>
            </a:r>
            <a:r>
              <a:rPr lang="en-US" altLang="en-US" dirty="0" smtClean="0">
                <a:latin typeface="Times New Roman" panose="02020603050405020304" pitchFamily="18" charset="0"/>
              </a:rPr>
              <a:t>’</a:t>
            </a:r>
            <a:r>
              <a:rPr lang="en-US" altLang="en-US" dirty="0" smtClean="0"/>
              <a:t>s try a simple data processing example!</a:t>
            </a:r>
          </a:p>
          <a:p>
            <a:pPr eaLnBrk="1" hangingPunct="1"/>
            <a:r>
              <a:rPr lang="en-US" altLang="en-US" dirty="0" smtClean="0"/>
              <a:t>A typical university measures courses in terms of credit hours, and grade point averages are calculated on a 4 point scale where an </a:t>
            </a:r>
            <a:r>
              <a:rPr lang="en-US" altLang="en-US" dirty="0" smtClean="0">
                <a:latin typeface="Times New Roman" panose="02020603050405020304" pitchFamily="18" charset="0"/>
              </a:rPr>
              <a:t>“</a:t>
            </a:r>
            <a:r>
              <a:rPr lang="en-US" altLang="en-US" dirty="0" smtClean="0"/>
              <a:t>A</a:t>
            </a:r>
            <a:r>
              <a:rPr lang="en-US" altLang="en-US" dirty="0" smtClean="0">
                <a:latin typeface="Times New Roman" panose="02020603050405020304" pitchFamily="18" charset="0"/>
              </a:rPr>
              <a:t>”</a:t>
            </a:r>
            <a:r>
              <a:rPr lang="en-US" altLang="en-US" dirty="0" smtClean="0"/>
              <a:t> is 4 points, a </a:t>
            </a:r>
            <a:r>
              <a:rPr lang="en-US" altLang="en-US" dirty="0" smtClean="0">
                <a:latin typeface="Times New Roman" panose="02020603050405020304" pitchFamily="18" charset="0"/>
              </a:rPr>
              <a:t>“</a:t>
            </a:r>
            <a:r>
              <a:rPr lang="en-US" altLang="en-US" dirty="0" smtClean="0"/>
              <a:t>B</a:t>
            </a:r>
            <a:r>
              <a:rPr lang="en-US" altLang="en-US" dirty="0" smtClean="0">
                <a:latin typeface="Times New Roman" panose="02020603050405020304" pitchFamily="18" charset="0"/>
              </a:rPr>
              <a:t>”</a:t>
            </a:r>
            <a:r>
              <a:rPr lang="en-US" altLang="en-US" dirty="0" smtClean="0"/>
              <a:t> is three,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 calcmode="lin" valueType="num">
                                      <p:cBhvr additive="base">
                                        <p:cTn id="7" dur="500" fill="hold"/>
                                        <p:tgtEl>
                                          <p:spTgt spid="665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65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563">
                                            <p:txEl>
                                              <p:pRg st="1" end="1"/>
                                            </p:txEl>
                                          </p:spTgt>
                                        </p:tgtEl>
                                        <p:attrNameLst>
                                          <p:attrName>style.visibility</p:attrName>
                                        </p:attrNameLst>
                                      </p:cBhvr>
                                      <p:to>
                                        <p:strVal val="visible"/>
                                      </p:to>
                                    </p:set>
                                    <p:anim calcmode="lin" valueType="num">
                                      <p:cBhvr additive="base">
                                        <p:cTn id="13" dur="500" fill="hold"/>
                                        <p:tgtEl>
                                          <p:spTgt spid="665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65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6563">
                                            <p:txEl>
                                              <p:pRg st="2" end="2"/>
                                            </p:txEl>
                                          </p:spTgt>
                                        </p:tgtEl>
                                        <p:attrNameLst>
                                          <p:attrName>style.visibility</p:attrName>
                                        </p:attrNameLst>
                                      </p:cBhvr>
                                      <p:to>
                                        <p:strVal val="visible"/>
                                      </p:to>
                                    </p:set>
                                    <p:anim calcmode="lin" valueType="num">
                                      <p:cBhvr additive="base">
                                        <p:cTn id="19" dur="500" fill="hold"/>
                                        <p:tgtEl>
                                          <p:spTgt spid="665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65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9857BED2-7F9A-4714-9B36-B8C58526742B}" type="slidenum">
              <a:rPr lang="en-US" altLang="en-US" sz="1400">
                <a:latin typeface="Tahoma" panose="020B0604030504040204" pitchFamily="34" charset="0"/>
              </a:rPr>
              <a:pPr eaLnBrk="1" hangingPunct="1"/>
              <a:t>56</a:t>
            </a:fld>
            <a:endParaRPr lang="en-US" altLang="en-US" sz="1400">
              <a:latin typeface="Tahoma" panose="020B0604030504040204" pitchFamily="34" charset="0"/>
            </a:endParaRPr>
          </a:p>
        </p:txBody>
      </p:sp>
      <p:sp>
        <p:nvSpPr>
          <p:cNvPr id="59396" name="Rectangle 2"/>
          <p:cNvSpPr>
            <a:spLocks noGrp="1" noChangeArrowheads="1"/>
          </p:cNvSpPr>
          <p:nvPr>
            <p:ph type="title"/>
          </p:nvPr>
        </p:nvSpPr>
        <p:spPr/>
        <p:txBody>
          <a:bodyPr/>
          <a:lstStyle/>
          <a:p>
            <a:pPr eaLnBrk="1" hangingPunct="1"/>
            <a:r>
              <a:rPr lang="en-US" altLang="en-US" smtClean="0"/>
              <a:t>Data Processing with Class</a:t>
            </a:r>
          </a:p>
        </p:txBody>
      </p:sp>
      <p:sp>
        <p:nvSpPr>
          <p:cNvPr id="67587" name="Rectangle 3"/>
          <p:cNvSpPr>
            <a:spLocks noGrp="1" noChangeArrowheads="1"/>
          </p:cNvSpPr>
          <p:nvPr>
            <p:ph type="body" idx="1"/>
          </p:nvPr>
        </p:nvSpPr>
        <p:spPr/>
        <p:txBody>
          <a:bodyPr/>
          <a:lstStyle/>
          <a:p>
            <a:pPr eaLnBrk="1" hangingPunct="1"/>
            <a:r>
              <a:rPr lang="en-US" altLang="en-US" smtClean="0"/>
              <a:t>Grade point averages are generally computed using quality points. If a class is worth 3 credit hours and the student gets an </a:t>
            </a:r>
            <a:r>
              <a:rPr lang="en-US" altLang="en-US" smtClean="0">
                <a:latin typeface="Times New Roman" panose="02020603050405020304" pitchFamily="18" charset="0"/>
              </a:rPr>
              <a:t>“</a:t>
            </a:r>
            <a:r>
              <a:rPr lang="en-US" altLang="en-US" smtClean="0"/>
              <a:t>A</a:t>
            </a:r>
            <a:r>
              <a:rPr lang="en-US" altLang="en-US" smtClean="0">
                <a:latin typeface="Times New Roman" panose="02020603050405020304" pitchFamily="18" charset="0"/>
              </a:rPr>
              <a:t>”</a:t>
            </a:r>
            <a:r>
              <a:rPr lang="en-US" altLang="en-US" smtClean="0"/>
              <a:t>, then he or she earns</a:t>
            </a:r>
            <a:br>
              <a:rPr lang="en-US" altLang="en-US" smtClean="0"/>
            </a:br>
            <a:r>
              <a:rPr lang="en-US" altLang="en-US" smtClean="0"/>
              <a:t>3(4) = 12 quality points. To calculate the GPA, we divide the total quality points by the number of credit hours completed.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 calcmode="lin" valueType="num">
                                      <p:cBhvr additive="base">
                                        <p:cTn id="7" dur="500" fill="hold"/>
                                        <p:tgtEl>
                                          <p:spTgt spid="675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2A885DB9-DF09-48E0-816E-38385C793992}" type="slidenum">
              <a:rPr lang="en-US" altLang="en-US" sz="1400">
                <a:latin typeface="Tahoma" panose="020B0604030504040204" pitchFamily="34" charset="0"/>
              </a:rPr>
              <a:pPr eaLnBrk="1" hangingPunct="1"/>
              <a:t>57</a:t>
            </a:fld>
            <a:endParaRPr lang="en-US" altLang="en-US" sz="1400">
              <a:latin typeface="Tahoma" panose="020B0604030504040204" pitchFamily="34" charset="0"/>
            </a:endParaRPr>
          </a:p>
        </p:txBody>
      </p:sp>
      <p:sp>
        <p:nvSpPr>
          <p:cNvPr id="60420" name="Rectangle 2"/>
          <p:cNvSpPr>
            <a:spLocks noGrp="1" noChangeArrowheads="1"/>
          </p:cNvSpPr>
          <p:nvPr>
            <p:ph type="title"/>
          </p:nvPr>
        </p:nvSpPr>
        <p:spPr/>
        <p:txBody>
          <a:bodyPr/>
          <a:lstStyle/>
          <a:p>
            <a:pPr eaLnBrk="1" hangingPunct="1"/>
            <a:r>
              <a:rPr lang="en-US" altLang="en-US" smtClean="0"/>
              <a:t>Data Processing with Class</a:t>
            </a:r>
          </a:p>
        </p:txBody>
      </p:sp>
      <p:sp>
        <p:nvSpPr>
          <p:cNvPr id="68611" name="Rectangle 3"/>
          <p:cNvSpPr>
            <a:spLocks noGrp="1" noChangeArrowheads="1"/>
          </p:cNvSpPr>
          <p:nvPr>
            <p:ph type="body" idx="1"/>
          </p:nvPr>
        </p:nvSpPr>
        <p:spPr/>
        <p:txBody>
          <a:bodyPr/>
          <a:lstStyle/>
          <a:p>
            <a:pPr eaLnBrk="1" hangingPunct="1">
              <a:lnSpc>
                <a:spcPct val="90000"/>
              </a:lnSpc>
            </a:pPr>
            <a:r>
              <a:rPr lang="en-US" altLang="en-US" smtClean="0"/>
              <a:t>Suppose we have a data file that contains student grade information.</a:t>
            </a:r>
          </a:p>
          <a:p>
            <a:pPr eaLnBrk="1" hangingPunct="1">
              <a:lnSpc>
                <a:spcPct val="90000"/>
              </a:lnSpc>
            </a:pPr>
            <a:r>
              <a:rPr lang="en-US" altLang="en-US" smtClean="0"/>
              <a:t>Each line of the file consists of a student</a:t>
            </a:r>
            <a:r>
              <a:rPr lang="en-US" altLang="en-US" smtClean="0">
                <a:latin typeface="Times New Roman" panose="02020603050405020304" pitchFamily="18" charset="0"/>
              </a:rPr>
              <a:t>’</a:t>
            </a:r>
            <a:r>
              <a:rPr lang="en-US" altLang="en-US" smtClean="0"/>
              <a:t>s name, credit-hours, and quality points.</a:t>
            </a:r>
            <a:br>
              <a:rPr lang="en-US" altLang="en-US" smtClean="0"/>
            </a:br>
            <a:r>
              <a:rPr lang="en-US" altLang="en-US" sz="2000" smtClean="0">
                <a:latin typeface="Courier New" panose="02070309020205020404" pitchFamily="49" charset="0"/>
              </a:rPr>
              <a:t>Adams, Henry        127     228</a:t>
            </a:r>
            <a:br>
              <a:rPr lang="en-US" altLang="en-US" sz="2000" smtClean="0">
                <a:latin typeface="Courier New" panose="02070309020205020404" pitchFamily="49" charset="0"/>
              </a:rPr>
            </a:br>
            <a:r>
              <a:rPr lang="en-US" altLang="en-US" sz="2000" smtClean="0">
                <a:latin typeface="Courier New" panose="02070309020205020404" pitchFamily="49" charset="0"/>
              </a:rPr>
              <a:t>Comptewell, Susan   100     400</a:t>
            </a:r>
            <a:br>
              <a:rPr lang="en-US" altLang="en-US" sz="2000" smtClean="0">
                <a:latin typeface="Courier New" panose="02070309020205020404" pitchFamily="49" charset="0"/>
              </a:rPr>
            </a:br>
            <a:r>
              <a:rPr lang="en-US" altLang="en-US" sz="2000" smtClean="0">
                <a:latin typeface="Courier New" panose="02070309020205020404" pitchFamily="49" charset="0"/>
              </a:rPr>
              <a:t>DibbleBit, Denny    18      41.5</a:t>
            </a:r>
            <a:br>
              <a:rPr lang="en-US" altLang="en-US" sz="2000" smtClean="0">
                <a:latin typeface="Courier New" panose="02070309020205020404" pitchFamily="49" charset="0"/>
              </a:rPr>
            </a:br>
            <a:r>
              <a:rPr lang="en-US" altLang="en-US" sz="2000" smtClean="0">
                <a:latin typeface="Courier New" panose="02070309020205020404" pitchFamily="49" charset="0"/>
              </a:rPr>
              <a:t>Jones, Jim          48.5    155</a:t>
            </a:r>
            <a:br>
              <a:rPr lang="en-US" altLang="en-US" sz="2000" smtClean="0">
                <a:latin typeface="Courier New" panose="02070309020205020404" pitchFamily="49" charset="0"/>
              </a:rPr>
            </a:br>
            <a:r>
              <a:rPr lang="en-US" altLang="en-US" sz="2000" smtClean="0">
                <a:latin typeface="Courier New" panose="02070309020205020404" pitchFamily="49" charset="0"/>
              </a:rPr>
              <a:t>Smith, Frank        37      125.33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 calcmode="lin" valueType="num">
                                      <p:cBhvr additive="base">
                                        <p:cTn id="7" dur="500" fill="hold"/>
                                        <p:tgtEl>
                                          <p:spTgt spid="686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8611">
                                            <p:txEl>
                                              <p:pRg st="1" end="1"/>
                                            </p:txEl>
                                          </p:spTgt>
                                        </p:tgtEl>
                                        <p:attrNameLst>
                                          <p:attrName>style.visibility</p:attrName>
                                        </p:attrNameLst>
                                      </p:cBhvr>
                                      <p:to>
                                        <p:strVal val="visible"/>
                                      </p:to>
                                    </p:set>
                                    <p:anim calcmode="lin" valueType="num">
                                      <p:cBhvr additive="base">
                                        <p:cTn id="13" dur="500" fill="hold"/>
                                        <p:tgtEl>
                                          <p:spTgt spid="686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61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027E01AF-802E-4BB0-88A3-67DEC3DB26B1}" type="slidenum">
              <a:rPr lang="en-US" altLang="en-US" sz="1400">
                <a:latin typeface="Tahoma" panose="020B0604030504040204" pitchFamily="34" charset="0"/>
              </a:rPr>
              <a:pPr eaLnBrk="1" hangingPunct="1"/>
              <a:t>58</a:t>
            </a:fld>
            <a:endParaRPr lang="en-US" altLang="en-US" sz="1400">
              <a:latin typeface="Tahoma" panose="020B0604030504040204" pitchFamily="34" charset="0"/>
            </a:endParaRPr>
          </a:p>
        </p:txBody>
      </p:sp>
      <p:sp>
        <p:nvSpPr>
          <p:cNvPr id="61444" name="Rectangle 2"/>
          <p:cNvSpPr>
            <a:spLocks noGrp="1" noChangeArrowheads="1"/>
          </p:cNvSpPr>
          <p:nvPr>
            <p:ph type="title"/>
          </p:nvPr>
        </p:nvSpPr>
        <p:spPr/>
        <p:txBody>
          <a:bodyPr/>
          <a:lstStyle/>
          <a:p>
            <a:pPr eaLnBrk="1" hangingPunct="1"/>
            <a:r>
              <a:rPr lang="en-US" altLang="en-US" smtClean="0"/>
              <a:t>Data Processing with Class</a:t>
            </a:r>
          </a:p>
        </p:txBody>
      </p:sp>
      <p:sp>
        <p:nvSpPr>
          <p:cNvPr id="69635" name="Rectangle 3"/>
          <p:cNvSpPr>
            <a:spLocks noGrp="1" noChangeArrowheads="1"/>
          </p:cNvSpPr>
          <p:nvPr>
            <p:ph type="body" idx="1"/>
          </p:nvPr>
        </p:nvSpPr>
        <p:spPr/>
        <p:txBody>
          <a:bodyPr/>
          <a:lstStyle/>
          <a:p>
            <a:pPr eaLnBrk="1" hangingPunct="1">
              <a:lnSpc>
                <a:spcPct val="90000"/>
              </a:lnSpc>
            </a:pPr>
            <a:r>
              <a:rPr lang="en-US" altLang="en-US" smtClean="0"/>
              <a:t>Our job is to write a program that reads this file to find the student with the best GPA and print out their name, credit-hours, and GPA.</a:t>
            </a:r>
          </a:p>
          <a:p>
            <a:pPr eaLnBrk="1" hangingPunct="1">
              <a:lnSpc>
                <a:spcPct val="90000"/>
              </a:lnSpc>
            </a:pPr>
            <a:r>
              <a:rPr lang="en-US" altLang="en-US" smtClean="0"/>
              <a:t>The place to start? Creating a </a:t>
            </a:r>
            <a:r>
              <a:rPr lang="en-US" altLang="en-US" smtClean="0">
                <a:latin typeface="Courier New" panose="02070309020205020404" pitchFamily="49" charset="0"/>
              </a:rPr>
              <a:t>Student</a:t>
            </a:r>
            <a:r>
              <a:rPr lang="en-US" altLang="en-US" smtClean="0"/>
              <a:t> class!</a:t>
            </a:r>
          </a:p>
          <a:p>
            <a:pPr eaLnBrk="1" hangingPunct="1">
              <a:lnSpc>
                <a:spcPct val="90000"/>
              </a:lnSpc>
            </a:pPr>
            <a:r>
              <a:rPr lang="en-US" altLang="en-US" smtClean="0"/>
              <a:t>We can use a </a:t>
            </a:r>
            <a:r>
              <a:rPr lang="en-US" altLang="en-US" smtClean="0">
                <a:latin typeface="Courier New" panose="02070309020205020404" pitchFamily="49" charset="0"/>
              </a:rPr>
              <a:t>Student</a:t>
            </a:r>
            <a:r>
              <a:rPr lang="en-US" altLang="en-US" smtClean="0"/>
              <a:t> object to store this information as instance variables.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9635">
                                            <p:txEl>
                                              <p:pRg st="1" end="1"/>
                                            </p:txEl>
                                          </p:spTgt>
                                        </p:tgtEl>
                                        <p:attrNameLst>
                                          <p:attrName>style.visibility</p:attrName>
                                        </p:attrNameLst>
                                      </p:cBhvr>
                                      <p:to>
                                        <p:strVal val="visible"/>
                                      </p:to>
                                    </p:set>
                                    <p:anim calcmode="lin" valueType="num">
                                      <p:cBhvr additive="base">
                                        <p:cTn id="13" dur="500" fill="hold"/>
                                        <p:tgtEl>
                                          <p:spTgt spid="696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96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9635">
                                            <p:txEl>
                                              <p:pRg st="2" end="2"/>
                                            </p:txEl>
                                          </p:spTgt>
                                        </p:tgtEl>
                                        <p:attrNameLst>
                                          <p:attrName>style.visibility</p:attrName>
                                        </p:attrNameLst>
                                      </p:cBhvr>
                                      <p:to>
                                        <p:strVal val="visible"/>
                                      </p:to>
                                    </p:set>
                                    <p:anim calcmode="lin" valueType="num">
                                      <p:cBhvr additive="base">
                                        <p:cTn id="19" dur="500" fill="hold"/>
                                        <p:tgtEl>
                                          <p:spTgt spid="696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963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2FA565F2-C720-4D72-AF76-A36ED6FEBFF8}" type="slidenum">
              <a:rPr lang="en-US" altLang="en-US" sz="1400">
                <a:latin typeface="Tahoma" panose="020B0604030504040204" pitchFamily="34" charset="0"/>
              </a:rPr>
              <a:pPr eaLnBrk="1" hangingPunct="1"/>
              <a:t>59</a:t>
            </a:fld>
            <a:endParaRPr lang="en-US" altLang="en-US" sz="1400">
              <a:latin typeface="Tahoma" panose="020B0604030504040204" pitchFamily="34" charset="0"/>
            </a:endParaRPr>
          </a:p>
        </p:txBody>
      </p:sp>
      <p:sp>
        <p:nvSpPr>
          <p:cNvPr id="62468" name="Rectangle 2"/>
          <p:cNvSpPr>
            <a:spLocks noGrp="1" noChangeArrowheads="1"/>
          </p:cNvSpPr>
          <p:nvPr>
            <p:ph type="title"/>
          </p:nvPr>
        </p:nvSpPr>
        <p:spPr/>
        <p:txBody>
          <a:bodyPr/>
          <a:lstStyle/>
          <a:p>
            <a:pPr eaLnBrk="1" hangingPunct="1"/>
            <a:r>
              <a:rPr lang="en-US" altLang="en-US" smtClean="0"/>
              <a:t>Data Processing with Class</a:t>
            </a:r>
          </a:p>
        </p:txBody>
      </p:sp>
      <p:sp>
        <p:nvSpPr>
          <p:cNvPr id="70659" name="Rectangle 3"/>
          <p:cNvSpPr>
            <a:spLocks noGrp="1" noChangeArrowheads="1"/>
          </p:cNvSpPr>
          <p:nvPr>
            <p:ph type="body" idx="1"/>
          </p:nvPr>
        </p:nvSpPr>
        <p:spPr/>
        <p:txBody>
          <a:bodyPr/>
          <a:lstStyle/>
          <a:p>
            <a:pPr marL="0" indent="0" eaLnBrk="1" hangingPunct="1">
              <a:lnSpc>
                <a:spcPct val="80000"/>
              </a:lnSpc>
              <a:buNone/>
            </a:pPr>
            <a:r>
              <a:rPr lang="en-US" altLang="en-US" sz="2000" dirty="0" smtClean="0">
                <a:latin typeface="Courier New" panose="02070309020205020404" pitchFamily="49" charset="0"/>
              </a:rPr>
              <a:t>class Student: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__</a:t>
            </a:r>
            <a:r>
              <a:rPr lang="en-US" altLang="en-US" sz="2000" dirty="0" err="1" smtClean="0">
                <a:latin typeface="Courier New" panose="02070309020205020404" pitchFamily="49" charset="0"/>
              </a:rPr>
              <a:t>init</a:t>
            </a:r>
            <a:r>
              <a:rPr lang="en-US" altLang="en-US" sz="2000" dirty="0" smtClean="0">
                <a:latin typeface="Courier New" panose="02070309020205020404" pitchFamily="49" charset="0"/>
              </a:rPr>
              <a:t>__(self, name, hours, </a:t>
            </a:r>
            <a:r>
              <a:rPr lang="en-US" altLang="en-US" sz="2000" dirty="0" err="1" smtClean="0">
                <a:latin typeface="Courier New" panose="02070309020205020404" pitchFamily="49" charset="0"/>
              </a:rPr>
              <a:t>qpoints</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self.name = name</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self.hours</a:t>
            </a:r>
            <a:r>
              <a:rPr lang="en-US" altLang="en-US" sz="2000" dirty="0" smtClean="0">
                <a:latin typeface="Courier New" panose="02070309020205020404" pitchFamily="49" charset="0"/>
              </a:rPr>
              <a:t> = float(hours)</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self.qpoints</a:t>
            </a:r>
            <a:r>
              <a:rPr lang="en-US" altLang="en-US" sz="2000" dirty="0" smtClean="0">
                <a:latin typeface="Courier New" panose="02070309020205020404" pitchFamily="49" charset="0"/>
              </a:rPr>
              <a:t> = float(</a:t>
            </a:r>
            <a:r>
              <a:rPr lang="en-US" altLang="en-US" sz="2000" dirty="0" err="1" smtClean="0">
                <a:latin typeface="Courier New" panose="02070309020205020404" pitchFamily="49" charset="0"/>
              </a:rPr>
              <a:t>qpoints</a:t>
            </a:r>
            <a:r>
              <a:rPr lang="en-US" altLang="en-US" sz="2000" dirty="0" smtClean="0">
                <a:latin typeface="Courier New" panose="02070309020205020404" pitchFamily="49" charset="0"/>
              </a:rPr>
              <a:t>)</a:t>
            </a:r>
          </a:p>
          <a:p>
            <a:pPr eaLnBrk="1" hangingPunct="1">
              <a:lnSpc>
                <a:spcPct val="80000"/>
              </a:lnSpc>
            </a:pPr>
            <a:r>
              <a:rPr lang="en-US" altLang="en-US" sz="2800" dirty="0" smtClean="0"/>
              <a:t>The values for </a:t>
            </a:r>
            <a:r>
              <a:rPr lang="en-US" altLang="en-US" sz="2800" dirty="0" smtClean="0">
                <a:latin typeface="Courier New" panose="02070309020205020404" pitchFamily="49" charset="0"/>
              </a:rPr>
              <a:t>hours</a:t>
            </a:r>
            <a:r>
              <a:rPr lang="en-US" altLang="en-US" sz="2800" dirty="0" smtClean="0"/>
              <a:t> are converted to </a:t>
            </a:r>
            <a:r>
              <a:rPr lang="en-US" altLang="en-US" sz="2800" dirty="0" smtClean="0">
                <a:latin typeface="Courier New" panose="02070309020205020404" pitchFamily="49" charset="0"/>
              </a:rPr>
              <a:t>float</a:t>
            </a:r>
            <a:r>
              <a:rPr lang="en-US" altLang="en-US" sz="2800" dirty="0" smtClean="0"/>
              <a:t> to handle parameters that may be floats, </a:t>
            </a:r>
            <a:r>
              <a:rPr lang="en-US" altLang="en-US" sz="2800" dirty="0" err="1" smtClean="0"/>
              <a:t>ints</a:t>
            </a:r>
            <a:r>
              <a:rPr lang="en-US" altLang="en-US" sz="2800" dirty="0" smtClean="0"/>
              <a:t>, or strings.</a:t>
            </a:r>
          </a:p>
          <a:p>
            <a:pPr eaLnBrk="1" hangingPunct="1">
              <a:lnSpc>
                <a:spcPct val="80000"/>
              </a:lnSpc>
            </a:pPr>
            <a:r>
              <a:rPr lang="en-US" altLang="en-US" sz="2800" dirty="0" smtClean="0"/>
              <a:t>To create a student record:</a:t>
            </a:r>
            <a:br>
              <a:rPr lang="en-US" altLang="en-US" sz="2800" dirty="0" smtClean="0"/>
            </a:br>
            <a:r>
              <a:rPr lang="en-US" altLang="en-US" sz="2000" dirty="0" err="1" smtClean="0">
                <a:latin typeface="Courier New" panose="02070309020205020404" pitchFamily="49" charset="0"/>
              </a:rPr>
              <a:t>aStudent</a:t>
            </a:r>
            <a:r>
              <a:rPr lang="en-US" altLang="en-US" sz="2000" dirty="0" smtClean="0">
                <a:latin typeface="Courier New" panose="02070309020205020404" pitchFamily="49" charset="0"/>
              </a:rPr>
              <a:t> = </a:t>
            </a:r>
            <a:r>
              <a:rPr lang="en-US" altLang="en-US" sz="2000" dirty="0">
                <a:latin typeface="Courier New" panose="02070309020205020404" pitchFamily="49" charset="0"/>
              </a:rPr>
              <a:t>Student("Adams</a:t>
            </a:r>
            <a:r>
              <a:rPr lang="en-US" altLang="en-US" sz="2000" dirty="0" smtClean="0">
                <a:latin typeface="Courier New" panose="02070309020205020404" pitchFamily="49" charset="0"/>
              </a:rPr>
              <a:t>, </a:t>
            </a:r>
            <a:r>
              <a:rPr lang="en-US" altLang="en-US" sz="2000" dirty="0">
                <a:latin typeface="Courier New" panose="02070309020205020404" pitchFamily="49" charset="0"/>
              </a:rPr>
              <a:t>Henry", </a:t>
            </a:r>
            <a:r>
              <a:rPr lang="en-US" altLang="en-US" sz="2000" dirty="0" smtClean="0">
                <a:latin typeface="Courier New" panose="02070309020205020404" pitchFamily="49" charset="0"/>
              </a:rPr>
              <a:t>127, 228)</a:t>
            </a:r>
          </a:p>
          <a:p>
            <a:pPr eaLnBrk="1" hangingPunct="1">
              <a:lnSpc>
                <a:spcPct val="80000"/>
              </a:lnSpc>
            </a:pPr>
            <a:r>
              <a:rPr lang="en-US" altLang="en-US" sz="2800" dirty="0" smtClean="0"/>
              <a:t>The coolest thing is that we can store all the information about a student in a single variable!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 calcmode="lin" valueType="num">
                                      <p:cBhvr additive="base">
                                        <p:cTn id="7" dur="500" fill="hold"/>
                                        <p:tgtEl>
                                          <p:spTgt spid="706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06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0659">
                                            <p:txEl>
                                              <p:pRg st="1" end="1"/>
                                            </p:txEl>
                                          </p:spTgt>
                                        </p:tgtEl>
                                        <p:attrNameLst>
                                          <p:attrName>style.visibility</p:attrName>
                                        </p:attrNameLst>
                                      </p:cBhvr>
                                      <p:to>
                                        <p:strVal val="visible"/>
                                      </p:to>
                                    </p:set>
                                    <p:anim calcmode="lin" valueType="num">
                                      <p:cBhvr additive="base">
                                        <p:cTn id="13" dur="500" fill="hold"/>
                                        <p:tgtEl>
                                          <p:spTgt spid="706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06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0659">
                                            <p:txEl>
                                              <p:pRg st="2" end="2"/>
                                            </p:txEl>
                                          </p:spTgt>
                                        </p:tgtEl>
                                        <p:attrNameLst>
                                          <p:attrName>style.visibility</p:attrName>
                                        </p:attrNameLst>
                                      </p:cBhvr>
                                      <p:to>
                                        <p:strVal val="visible"/>
                                      </p:to>
                                    </p:set>
                                    <p:anim calcmode="lin" valueType="num">
                                      <p:cBhvr additive="base">
                                        <p:cTn id="19" dur="500" fill="hold"/>
                                        <p:tgtEl>
                                          <p:spTgt spid="706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06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0659">
                                            <p:txEl>
                                              <p:pRg st="3" end="3"/>
                                            </p:txEl>
                                          </p:spTgt>
                                        </p:tgtEl>
                                        <p:attrNameLst>
                                          <p:attrName>style.visibility</p:attrName>
                                        </p:attrNameLst>
                                      </p:cBhvr>
                                      <p:to>
                                        <p:strVal val="visible"/>
                                      </p:to>
                                    </p:set>
                                    <p:anim calcmode="lin" valueType="num">
                                      <p:cBhvr additive="base">
                                        <p:cTn id="25" dur="500" fill="hold"/>
                                        <p:tgtEl>
                                          <p:spTgt spid="706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065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525F17B-B31E-47FE-9BD0-5F08041C5537}" type="slidenum">
              <a:rPr lang="en-US" altLang="en-US" sz="1400">
                <a:latin typeface="Tahoma" panose="020B0604030504040204" pitchFamily="34" charset="0"/>
              </a:rPr>
              <a:pPr eaLnBrk="1" hangingPunct="1"/>
              <a:t>6</a:t>
            </a:fld>
            <a:endParaRPr lang="en-US" altLang="en-US" sz="1400">
              <a:latin typeface="Tahoma" panose="020B0604030504040204" pitchFamily="34" charset="0"/>
            </a:endParaRPr>
          </a:p>
        </p:txBody>
      </p:sp>
      <p:sp>
        <p:nvSpPr>
          <p:cNvPr id="8196" name="Rectangle 2"/>
          <p:cNvSpPr>
            <a:spLocks noGrp="1" noChangeArrowheads="1"/>
          </p:cNvSpPr>
          <p:nvPr>
            <p:ph type="title"/>
          </p:nvPr>
        </p:nvSpPr>
        <p:spPr/>
        <p:txBody>
          <a:bodyPr/>
          <a:lstStyle/>
          <a:p>
            <a:pPr eaLnBrk="1" hangingPunct="1"/>
            <a:r>
              <a:rPr lang="en-US" altLang="en-US" smtClean="0"/>
              <a:t>Quick Review of Objects</a:t>
            </a:r>
          </a:p>
        </p:txBody>
      </p:sp>
      <p:sp>
        <p:nvSpPr>
          <p:cNvPr id="12291" name="Rectangle 3"/>
          <p:cNvSpPr>
            <a:spLocks noGrp="1" noChangeArrowheads="1"/>
          </p:cNvSpPr>
          <p:nvPr>
            <p:ph type="body" idx="1"/>
          </p:nvPr>
        </p:nvSpPr>
        <p:spPr/>
        <p:txBody>
          <a:bodyPr/>
          <a:lstStyle/>
          <a:p>
            <a:pPr eaLnBrk="1" hangingPunct="1"/>
            <a:r>
              <a:rPr lang="en-US" altLang="en-US" smtClean="0"/>
              <a:t>The information is stored inside the object in </a:t>
            </a:r>
            <a:r>
              <a:rPr lang="en-US" altLang="en-US" i="1" smtClean="0"/>
              <a:t>instance variables</a:t>
            </a:r>
            <a:r>
              <a:rPr lang="en-US" altLang="en-US" smtClean="0"/>
              <a:t>.</a:t>
            </a:r>
          </a:p>
          <a:p>
            <a:pPr eaLnBrk="1" hangingPunct="1"/>
            <a:r>
              <a:rPr lang="en-US" altLang="en-US" smtClean="0"/>
              <a:t>The operations, called </a:t>
            </a:r>
            <a:r>
              <a:rPr lang="en-US" altLang="en-US" i="1" smtClean="0"/>
              <a:t>methods</a:t>
            </a:r>
            <a:r>
              <a:rPr lang="en-US" altLang="en-US" smtClean="0"/>
              <a:t>, are functions that </a:t>
            </a:r>
            <a:r>
              <a:rPr lang="en-US" altLang="en-US" smtClean="0">
                <a:latin typeface="Times New Roman" panose="02020603050405020304" pitchFamily="18" charset="0"/>
              </a:rPr>
              <a:t>“</a:t>
            </a:r>
            <a:r>
              <a:rPr lang="en-US" altLang="en-US" smtClean="0"/>
              <a:t>live</a:t>
            </a:r>
            <a:r>
              <a:rPr lang="en-US" altLang="en-US" smtClean="0">
                <a:latin typeface="Times New Roman" panose="02020603050405020304" pitchFamily="18" charset="0"/>
              </a:rPr>
              <a:t>”</a:t>
            </a:r>
            <a:r>
              <a:rPr lang="en-US" altLang="en-US" smtClean="0"/>
              <a:t> inside the object.</a:t>
            </a:r>
          </a:p>
          <a:p>
            <a:pPr eaLnBrk="1" hangingPunct="1"/>
            <a:r>
              <a:rPr lang="en-US" altLang="en-US" smtClean="0"/>
              <a:t>Collectively, the instance variables and methods are called the </a:t>
            </a:r>
            <a:r>
              <a:rPr lang="en-US" altLang="en-US" i="1" smtClean="0"/>
              <a:t>attributes</a:t>
            </a:r>
            <a:r>
              <a:rPr lang="en-US" altLang="en-US" smtClean="0"/>
              <a:t> of an object.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500" fill="hold"/>
                                        <p:tgtEl>
                                          <p:spTgt spid="122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9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A553A57D-86AA-4543-BEF8-DA5AA7343C8C}" type="slidenum">
              <a:rPr lang="en-US" altLang="en-US" sz="1400">
                <a:latin typeface="Tahoma" panose="020B0604030504040204" pitchFamily="34" charset="0"/>
              </a:rPr>
              <a:pPr eaLnBrk="1" hangingPunct="1"/>
              <a:t>60</a:t>
            </a:fld>
            <a:endParaRPr lang="en-US" altLang="en-US" sz="1400">
              <a:latin typeface="Tahoma" panose="020B0604030504040204" pitchFamily="34" charset="0"/>
            </a:endParaRPr>
          </a:p>
        </p:txBody>
      </p:sp>
      <p:sp>
        <p:nvSpPr>
          <p:cNvPr id="63492" name="Rectangle 2"/>
          <p:cNvSpPr>
            <a:spLocks noGrp="1" noChangeArrowheads="1"/>
          </p:cNvSpPr>
          <p:nvPr>
            <p:ph type="title"/>
          </p:nvPr>
        </p:nvSpPr>
        <p:spPr/>
        <p:txBody>
          <a:bodyPr/>
          <a:lstStyle/>
          <a:p>
            <a:pPr eaLnBrk="1" hangingPunct="1"/>
            <a:r>
              <a:rPr lang="en-US" altLang="en-US" smtClean="0"/>
              <a:t>Data Processing with Class</a:t>
            </a:r>
          </a:p>
        </p:txBody>
      </p:sp>
      <p:sp>
        <p:nvSpPr>
          <p:cNvPr id="71683" name="Rectangle 3"/>
          <p:cNvSpPr>
            <a:spLocks noGrp="1" noChangeArrowheads="1"/>
          </p:cNvSpPr>
          <p:nvPr>
            <p:ph type="body" idx="1"/>
          </p:nvPr>
        </p:nvSpPr>
        <p:spPr/>
        <p:txBody>
          <a:bodyPr/>
          <a:lstStyle/>
          <a:p>
            <a:pPr eaLnBrk="1" hangingPunct="1">
              <a:lnSpc>
                <a:spcPct val="80000"/>
              </a:lnSpc>
            </a:pPr>
            <a:r>
              <a:rPr lang="en-US" altLang="en-US" sz="2400" dirty="0" smtClean="0"/>
              <a:t>We need to be able to access this information, so we need to define a set of </a:t>
            </a:r>
            <a:r>
              <a:rPr lang="en-US" altLang="en-US" sz="2400" dirty="0" err="1" smtClean="0"/>
              <a:t>accessor</a:t>
            </a:r>
            <a:r>
              <a:rPr lang="en-US" altLang="en-US" sz="2400" dirty="0" smtClean="0"/>
              <a:t> methods.</a:t>
            </a:r>
          </a:p>
          <a:p>
            <a:pPr marL="0" indent="0" eaLnBrk="1" hangingPunct="1">
              <a:lnSpc>
                <a:spcPct val="80000"/>
              </a:lnSpc>
              <a:buNone/>
            </a:pPr>
            <a:r>
              <a:rPr lang="en-US" altLang="en-US" sz="2000" dirty="0" smtClean="0"/>
              <a:t> </a:t>
            </a: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getName</a:t>
            </a:r>
            <a:r>
              <a:rPr lang="en-US" altLang="en-US" sz="2000" dirty="0" smtClean="0">
                <a:latin typeface="Courier New" panose="02070309020205020404" pitchFamily="49" charset="0"/>
              </a:rPr>
              <a:t>(self):</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self.name</a:t>
            </a:r>
            <a:br>
              <a:rPr lang="en-US" altLang="en-US" sz="2000" dirty="0" smtClean="0">
                <a:latin typeface="Courier New" panose="02070309020205020404" pitchFamily="49" charset="0"/>
              </a:rPr>
            </a:br>
            <a:r>
              <a:rPr lang="en-US" altLang="en-US" sz="1000" dirty="0" smtClean="0">
                <a:latin typeface="Courier New" panose="02070309020205020404" pitchFamily="49" charset="0"/>
              </a:rPr>
              <a:t/>
            </a:r>
            <a:br>
              <a:rPr lang="en-US" altLang="en-US" sz="1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getHours</a:t>
            </a:r>
            <a:r>
              <a:rPr lang="en-US" altLang="en-US" sz="2000" dirty="0" smtClean="0">
                <a:latin typeface="Courier New" panose="02070309020205020404" pitchFamily="49" charset="0"/>
              </a:rPr>
              <a:t>(self):</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a:t>
            </a:r>
            <a:r>
              <a:rPr lang="en-US" altLang="en-US" sz="2000" dirty="0" err="1" smtClean="0">
                <a:latin typeface="Courier New" panose="02070309020205020404" pitchFamily="49" charset="0"/>
              </a:rPr>
              <a:t>self.hours</a:t>
            </a:r>
            <a:r>
              <a:rPr lang="en-US" altLang="en-US" sz="2000" dirty="0" smtClean="0">
                <a:latin typeface="Courier New" panose="02070309020205020404" pitchFamily="49" charset="0"/>
              </a:rPr>
              <a:t/>
            </a:r>
            <a:br>
              <a:rPr lang="en-US" altLang="en-US" sz="2000" dirty="0" smtClean="0">
                <a:latin typeface="Courier New" panose="02070309020205020404" pitchFamily="49" charset="0"/>
              </a:rPr>
            </a:br>
            <a:r>
              <a:rPr lang="en-US" altLang="en-US" sz="1000" dirty="0" smtClean="0">
                <a:latin typeface="Courier New" panose="02070309020205020404" pitchFamily="49" charset="0"/>
              </a:rPr>
              <a:t/>
            </a:r>
            <a:br>
              <a:rPr lang="en-US" altLang="en-US" sz="1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getQPoints</a:t>
            </a:r>
            <a:r>
              <a:rPr lang="en-US" altLang="en-US" sz="2000" dirty="0" smtClean="0">
                <a:latin typeface="Courier New" panose="02070309020205020404" pitchFamily="49" charset="0"/>
              </a:rPr>
              <a:t>(self):</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a:t>
            </a:r>
            <a:r>
              <a:rPr lang="en-US" altLang="en-US" sz="2000" dirty="0" err="1" smtClean="0">
                <a:latin typeface="Courier New" panose="02070309020205020404" pitchFamily="49" charset="0"/>
              </a:rPr>
              <a:t>self.qpoints</a:t>
            </a:r>
            <a:r>
              <a:rPr lang="en-US" altLang="en-US" sz="2000" dirty="0" smtClean="0">
                <a:latin typeface="Courier New" panose="02070309020205020404" pitchFamily="49" charset="0"/>
              </a:rPr>
              <a:t/>
            </a:r>
            <a:br>
              <a:rPr lang="en-US" altLang="en-US" sz="2000" dirty="0" smtClean="0">
                <a:latin typeface="Courier New" panose="02070309020205020404" pitchFamily="49" charset="0"/>
              </a:rPr>
            </a:br>
            <a:r>
              <a:rPr lang="en-US" altLang="en-US" sz="1000" dirty="0" smtClean="0">
                <a:latin typeface="Courier New" panose="02070309020205020404" pitchFamily="49" charset="0"/>
              </a:rPr>
              <a:t/>
            </a:r>
            <a:br>
              <a:rPr lang="en-US" altLang="en-US" sz="1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gpa</a:t>
            </a:r>
            <a:r>
              <a:rPr lang="en-US" altLang="en-US" sz="2000" dirty="0" smtClean="0">
                <a:latin typeface="Courier New" panose="02070309020205020404" pitchFamily="49" charset="0"/>
              </a:rPr>
              <a:t>(self):</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a:t>
            </a:r>
            <a:r>
              <a:rPr lang="en-US" altLang="en-US" sz="2000" dirty="0" err="1" smtClean="0">
                <a:latin typeface="Courier New" panose="02070309020205020404" pitchFamily="49" charset="0"/>
              </a:rPr>
              <a:t>self.qpoints</a:t>
            </a: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self.hours</a:t>
            </a:r>
            <a:endParaRPr lang="en-US" altLang="en-US" sz="2000" dirty="0" smtClean="0">
              <a:latin typeface="Courier New" panose="02070309020205020404" pitchFamily="49" charset="0"/>
            </a:endParaRPr>
          </a:p>
          <a:p>
            <a:pPr eaLnBrk="1" hangingPunct="1">
              <a:lnSpc>
                <a:spcPct val="80000"/>
              </a:lnSpc>
            </a:pPr>
            <a:r>
              <a:rPr lang="en-US" altLang="en-US" sz="2400" dirty="0" smtClean="0"/>
              <a:t>For example, to print a student’s name you could write:</a:t>
            </a:r>
            <a:br>
              <a:rPr lang="en-US" altLang="en-US" sz="2400" dirty="0" smtClean="0"/>
            </a:br>
            <a:r>
              <a:rPr lang="en-US" altLang="en-US" sz="2400" dirty="0" smtClean="0">
                <a:latin typeface="Courier New" panose="02070309020205020404" pitchFamily="49" charset="0"/>
              </a:rPr>
              <a:t>print </a:t>
            </a:r>
            <a:r>
              <a:rPr lang="en-US" altLang="en-US" sz="2400" dirty="0" err="1" smtClean="0">
                <a:latin typeface="Courier New" panose="02070309020205020404" pitchFamily="49" charset="0"/>
              </a:rPr>
              <a:t>aStudent.getName</a:t>
            </a:r>
            <a:r>
              <a:rPr lang="en-US" altLang="en-US" sz="2400" dirty="0" smtClean="0">
                <a:latin typeface="Courier New" panose="02070309020205020404" pitchFamily="49" charset="0"/>
              </a:rPr>
              <a:t>()</a:t>
            </a:r>
            <a:endParaRPr lang="en-US" altLang="en-US" sz="2400" dirty="0" smtClean="0"/>
          </a:p>
          <a:p>
            <a:pPr eaLnBrk="1" hangingPunct="1">
              <a:lnSpc>
                <a:spcPct val="80000"/>
              </a:lnSpc>
            </a:pPr>
            <a:endParaRPr lang="en-US" altLang="en-US" sz="2400" dirty="0" smtClean="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3">
                                            <p:txEl>
                                              <p:pRg st="1" end="1"/>
                                            </p:txEl>
                                          </p:spTgt>
                                        </p:tgtEl>
                                        <p:attrNameLst>
                                          <p:attrName>style.visibility</p:attrName>
                                        </p:attrNameLst>
                                      </p:cBhvr>
                                      <p:to>
                                        <p:strVal val="visible"/>
                                      </p:to>
                                    </p:set>
                                    <p:anim calcmode="lin" valueType="num">
                                      <p:cBhvr additive="base">
                                        <p:cTn id="13" dur="500" fill="hold"/>
                                        <p:tgtEl>
                                          <p:spTgt spid="716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6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683">
                                            <p:txEl>
                                              <p:pRg st="2" end="2"/>
                                            </p:txEl>
                                          </p:spTgt>
                                        </p:tgtEl>
                                        <p:attrNameLst>
                                          <p:attrName>style.visibility</p:attrName>
                                        </p:attrNameLst>
                                      </p:cBhvr>
                                      <p:to>
                                        <p:strVal val="visible"/>
                                      </p:to>
                                    </p:set>
                                    <p:anim calcmode="lin" valueType="num">
                                      <p:cBhvr additive="base">
                                        <p:cTn id="19" dur="500" fill="hold"/>
                                        <p:tgtEl>
                                          <p:spTgt spid="716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68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2C0F3F9E-D712-4500-ABFE-8726F5FB567F}" type="slidenum">
              <a:rPr lang="en-US" altLang="en-US" sz="1400">
                <a:latin typeface="Tahoma" panose="020B0604030504040204" pitchFamily="34" charset="0"/>
              </a:rPr>
              <a:pPr eaLnBrk="1" hangingPunct="1"/>
              <a:t>61</a:t>
            </a:fld>
            <a:endParaRPr lang="en-US" altLang="en-US" sz="1400">
              <a:latin typeface="Tahoma" panose="020B0604030504040204" pitchFamily="34" charset="0"/>
            </a:endParaRPr>
          </a:p>
        </p:txBody>
      </p:sp>
      <p:sp>
        <p:nvSpPr>
          <p:cNvPr id="64516" name="Rectangle 2"/>
          <p:cNvSpPr>
            <a:spLocks noGrp="1" noChangeArrowheads="1"/>
          </p:cNvSpPr>
          <p:nvPr>
            <p:ph type="title"/>
          </p:nvPr>
        </p:nvSpPr>
        <p:spPr/>
        <p:txBody>
          <a:bodyPr/>
          <a:lstStyle/>
          <a:p>
            <a:pPr eaLnBrk="1" hangingPunct="1"/>
            <a:r>
              <a:rPr lang="en-US" altLang="en-US" smtClean="0"/>
              <a:t>Data Processing with Class</a:t>
            </a:r>
          </a:p>
        </p:txBody>
      </p:sp>
      <p:sp>
        <p:nvSpPr>
          <p:cNvPr id="72707" name="Rectangle 3"/>
          <p:cNvSpPr>
            <a:spLocks noGrp="1" noChangeArrowheads="1"/>
          </p:cNvSpPr>
          <p:nvPr>
            <p:ph type="body" idx="1"/>
          </p:nvPr>
        </p:nvSpPr>
        <p:spPr/>
        <p:txBody>
          <a:bodyPr/>
          <a:lstStyle/>
          <a:p>
            <a:pPr eaLnBrk="1" hangingPunct="1"/>
            <a:r>
              <a:rPr lang="en-US" altLang="en-US" smtClean="0"/>
              <a:t>How can we use these tools to find the student with the best GPA?</a:t>
            </a:r>
          </a:p>
          <a:p>
            <a:pPr eaLnBrk="1" hangingPunct="1"/>
            <a:r>
              <a:rPr lang="en-US" altLang="en-US" smtClean="0"/>
              <a:t>We can use an algorithm similar to finding the max of </a:t>
            </a:r>
            <a:r>
              <a:rPr lang="en-US" altLang="en-US" i="1" smtClean="0"/>
              <a:t>n</a:t>
            </a:r>
            <a:r>
              <a:rPr lang="en-US" altLang="en-US" smtClean="0"/>
              <a:t> numbers! We could look through the list one by one, keeping track of the best student seen so far!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 calcmode="lin" valueType="num">
                                      <p:cBhvr additive="base">
                                        <p:cTn id="7" dur="500" fill="hold"/>
                                        <p:tgtEl>
                                          <p:spTgt spid="727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7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707">
                                            <p:txEl>
                                              <p:pRg st="1" end="1"/>
                                            </p:txEl>
                                          </p:spTgt>
                                        </p:tgtEl>
                                        <p:attrNameLst>
                                          <p:attrName>style.visibility</p:attrName>
                                        </p:attrNameLst>
                                      </p:cBhvr>
                                      <p:to>
                                        <p:strVal val="visible"/>
                                      </p:to>
                                    </p:set>
                                    <p:anim calcmode="lin" valueType="num">
                                      <p:cBhvr additive="base">
                                        <p:cTn id="13" dur="500" fill="hold"/>
                                        <p:tgtEl>
                                          <p:spTgt spid="727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70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0B4DAEE3-77E8-498E-AC0D-557880E5ECA3}" type="slidenum">
              <a:rPr lang="en-US" altLang="en-US" sz="1400">
                <a:latin typeface="Tahoma" panose="020B0604030504040204" pitchFamily="34" charset="0"/>
              </a:rPr>
              <a:pPr eaLnBrk="1" hangingPunct="1"/>
              <a:t>62</a:t>
            </a:fld>
            <a:endParaRPr lang="en-US" altLang="en-US" sz="1400">
              <a:latin typeface="Tahoma" panose="020B0604030504040204" pitchFamily="34" charset="0"/>
            </a:endParaRPr>
          </a:p>
        </p:txBody>
      </p:sp>
      <p:sp>
        <p:nvSpPr>
          <p:cNvPr id="65540" name="Rectangle 2"/>
          <p:cNvSpPr>
            <a:spLocks noGrp="1" noChangeArrowheads="1"/>
          </p:cNvSpPr>
          <p:nvPr>
            <p:ph type="title"/>
          </p:nvPr>
        </p:nvSpPr>
        <p:spPr/>
        <p:txBody>
          <a:bodyPr/>
          <a:lstStyle/>
          <a:p>
            <a:pPr eaLnBrk="1" hangingPunct="1"/>
            <a:r>
              <a:rPr lang="en-US" altLang="en-US" smtClean="0"/>
              <a:t>Data Processing with Class</a:t>
            </a:r>
          </a:p>
        </p:txBody>
      </p:sp>
      <p:sp>
        <p:nvSpPr>
          <p:cNvPr id="65541"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z="2000" smtClean="0">
                <a:latin typeface="Courier New" panose="02070309020205020404" pitchFamily="49" charset="0"/>
              </a:rPr>
              <a:t>Get the file name from the user</a:t>
            </a:r>
          </a:p>
          <a:p>
            <a:pPr eaLnBrk="1" hangingPunct="1">
              <a:buFont typeface="Wingdings" panose="05000000000000000000" pitchFamily="2" charset="2"/>
              <a:buNone/>
            </a:pPr>
            <a:r>
              <a:rPr lang="en-US" altLang="en-US" sz="2000" smtClean="0">
                <a:latin typeface="Courier New" panose="02070309020205020404" pitchFamily="49" charset="0"/>
              </a:rPr>
              <a:t>Open the file for reading</a:t>
            </a:r>
          </a:p>
          <a:p>
            <a:pPr eaLnBrk="1" hangingPunct="1">
              <a:buFont typeface="Wingdings" panose="05000000000000000000" pitchFamily="2" charset="2"/>
              <a:buNone/>
            </a:pPr>
            <a:r>
              <a:rPr lang="en-US" altLang="en-US" sz="2000" smtClean="0">
                <a:latin typeface="Courier New" panose="02070309020205020404" pitchFamily="49" charset="0"/>
              </a:rPr>
              <a:t>Set best to be the first student</a:t>
            </a:r>
          </a:p>
          <a:p>
            <a:pPr eaLnBrk="1" hangingPunct="1">
              <a:buFont typeface="Wingdings" panose="05000000000000000000" pitchFamily="2" charset="2"/>
              <a:buNone/>
            </a:pPr>
            <a:r>
              <a:rPr lang="en-US" altLang="en-US" sz="2000" smtClean="0">
                <a:latin typeface="Courier New" panose="02070309020205020404" pitchFamily="49" charset="0"/>
              </a:rPr>
              <a:t>For each student s in the file</a:t>
            </a:r>
          </a:p>
          <a:p>
            <a:pPr eaLnBrk="1" hangingPunct="1">
              <a:buFont typeface="Wingdings" panose="05000000000000000000" pitchFamily="2" charset="2"/>
              <a:buNone/>
            </a:pPr>
            <a:r>
              <a:rPr lang="en-US" altLang="en-US" sz="2000" smtClean="0">
                <a:latin typeface="Courier New" panose="02070309020205020404" pitchFamily="49" charset="0"/>
              </a:rPr>
              <a:t>   if s.gpa() &gt; best.gpa</a:t>
            </a:r>
          </a:p>
          <a:p>
            <a:pPr eaLnBrk="1" hangingPunct="1">
              <a:buFont typeface="Wingdings" panose="05000000000000000000" pitchFamily="2" charset="2"/>
              <a:buNone/>
            </a:pPr>
            <a:r>
              <a:rPr lang="en-US" altLang="en-US" sz="2000" smtClean="0">
                <a:latin typeface="Courier New" panose="02070309020205020404" pitchFamily="49" charset="0"/>
              </a:rPr>
              <a:t>      set best to s</a:t>
            </a:r>
          </a:p>
          <a:p>
            <a:pPr eaLnBrk="1" hangingPunct="1">
              <a:buFont typeface="Wingdings" panose="05000000000000000000" pitchFamily="2" charset="2"/>
              <a:buNone/>
            </a:pPr>
            <a:r>
              <a:rPr lang="en-US" altLang="en-US" sz="2000" smtClean="0">
                <a:latin typeface="Courier New" panose="02070309020205020404" pitchFamily="49" charset="0"/>
              </a:rPr>
              <a:t>Print out information about best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pPr>
              <a:defRPr/>
            </a:pPr>
            <a:r>
              <a:rPr lang="en-US" smtClean="0"/>
              <a:t>Python Programming, 3/e</a:t>
            </a:r>
            <a:endParaRPr lang="en-US"/>
          </a:p>
        </p:txBody>
      </p:sp>
      <p:sp>
        <p:nvSpPr>
          <p:cNvPr id="6" name="Slide Number Placeholder 6"/>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8BD4A1EC-60D2-475C-954A-648C75C3230A}" type="slidenum">
              <a:rPr lang="en-US" altLang="en-US" sz="1400">
                <a:latin typeface="Tahoma" panose="020B0604030504040204" pitchFamily="34" charset="0"/>
              </a:rPr>
              <a:pPr eaLnBrk="1" hangingPunct="1"/>
              <a:t>63</a:t>
            </a:fld>
            <a:endParaRPr lang="en-US" altLang="en-US" sz="1400" dirty="0">
              <a:latin typeface="Tahoma" panose="020B0604030504040204" pitchFamily="34" charset="0"/>
            </a:endParaRPr>
          </a:p>
        </p:txBody>
      </p:sp>
      <p:sp>
        <p:nvSpPr>
          <p:cNvPr id="66564" name="Rectangle 4"/>
          <p:cNvSpPr>
            <a:spLocks noGrp="1" noChangeArrowheads="1"/>
          </p:cNvSpPr>
          <p:nvPr>
            <p:ph type="title"/>
          </p:nvPr>
        </p:nvSpPr>
        <p:spPr/>
        <p:txBody>
          <a:bodyPr/>
          <a:lstStyle/>
          <a:p>
            <a:pPr eaLnBrk="1" hangingPunct="1"/>
            <a:r>
              <a:rPr lang="en-US" altLang="en-US" smtClean="0"/>
              <a:t>Data Processing with Class</a:t>
            </a:r>
          </a:p>
        </p:txBody>
      </p:sp>
      <p:sp>
        <p:nvSpPr>
          <p:cNvPr id="66565" name="Rectangle 5"/>
          <p:cNvSpPr>
            <a:spLocks noGrp="1" noChangeArrowheads="1"/>
          </p:cNvSpPr>
          <p:nvPr>
            <p:ph type="body" sz="half" idx="1"/>
          </p:nvPr>
        </p:nvSpPr>
        <p:spPr>
          <a:xfrm>
            <a:off x="76200" y="2017713"/>
            <a:ext cx="4463265" cy="4114800"/>
          </a:xfrm>
        </p:spPr>
        <p:txBody>
          <a:bodyPr/>
          <a:lstStyle/>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 gpa.py</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    Program to find student with highest GPA</a:t>
            </a:r>
          </a:p>
          <a:p>
            <a:pPr eaLnBrk="1" hangingPunct="1">
              <a:lnSpc>
                <a:spcPct val="80000"/>
              </a:lnSpc>
              <a:buFont typeface="Wingdings" panose="05000000000000000000" pitchFamily="2" charset="2"/>
              <a:buNone/>
            </a:pPr>
            <a:endParaRPr lang="en-US" altLang="en-US" sz="1200" dirty="0" smtClean="0">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class Student:</a:t>
            </a:r>
          </a:p>
          <a:p>
            <a:pPr eaLnBrk="1" hangingPunct="1">
              <a:lnSpc>
                <a:spcPct val="80000"/>
              </a:lnSpc>
              <a:buFont typeface="Wingdings" panose="05000000000000000000" pitchFamily="2" charset="2"/>
              <a:buNone/>
            </a:pPr>
            <a:endParaRPr lang="en-US" altLang="en-US" sz="1200" dirty="0" smtClean="0">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    </a:t>
            </a:r>
            <a:r>
              <a:rPr lang="en-US" altLang="en-US" sz="1200" dirty="0" err="1" smtClean="0">
                <a:latin typeface="Courier New" panose="02070309020205020404" pitchFamily="49" charset="0"/>
                <a:cs typeface="Courier New" panose="02070309020205020404" pitchFamily="49" charset="0"/>
              </a:rPr>
              <a:t>def</a:t>
            </a:r>
            <a:r>
              <a:rPr lang="en-US" altLang="en-US" sz="1200" dirty="0" smtClean="0">
                <a:latin typeface="Courier New" panose="02070309020205020404" pitchFamily="49" charset="0"/>
                <a:cs typeface="Courier New" panose="02070309020205020404" pitchFamily="49" charset="0"/>
              </a:rPr>
              <a:t> __</a:t>
            </a:r>
            <a:r>
              <a:rPr lang="en-US" altLang="en-US" sz="1200" dirty="0" err="1" smtClean="0">
                <a:latin typeface="Courier New" panose="02070309020205020404" pitchFamily="49" charset="0"/>
                <a:cs typeface="Courier New" panose="02070309020205020404" pitchFamily="49" charset="0"/>
              </a:rPr>
              <a:t>init</a:t>
            </a:r>
            <a:r>
              <a:rPr lang="en-US" altLang="en-US" sz="1200" dirty="0" smtClean="0">
                <a:latin typeface="Courier New" panose="02070309020205020404" pitchFamily="49" charset="0"/>
                <a:cs typeface="Courier New" panose="02070309020205020404" pitchFamily="49" charset="0"/>
              </a:rPr>
              <a:t>__(self, name, hours, </a:t>
            </a:r>
            <a:r>
              <a:rPr lang="en-US" altLang="en-US" sz="1200" dirty="0" err="1" smtClean="0">
                <a:latin typeface="Courier New" panose="02070309020205020404" pitchFamily="49" charset="0"/>
                <a:cs typeface="Courier New" panose="02070309020205020404" pitchFamily="49" charset="0"/>
              </a:rPr>
              <a:t>qpoints</a:t>
            </a:r>
            <a:r>
              <a:rPr lang="en-US" altLang="en-US" sz="1200" dirty="0" smtClean="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        self.name = name</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        </a:t>
            </a:r>
            <a:r>
              <a:rPr lang="en-US" altLang="en-US" sz="1200" dirty="0" err="1" smtClean="0">
                <a:latin typeface="Courier New" panose="02070309020205020404" pitchFamily="49" charset="0"/>
                <a:cs typeface="Courier New" panose="02070309020205020404" pitchFamily="49" charset="0"/>
              </a:rPr>
              <a:t>self.hours</a:t>
            </a:r>
            <a:r>
              <a:rPr lang="en-US" altLang="en-US" sz="1200" dirty="0" smtClean="0">
                <a:latin typeface="Courier New" panose="02070309020205020404" pitchFamily="49" charset="0"/>
                <a:cs typeface="Courier New" panose="02070309020205020404" pitchFamily="49" charset="0"/>
              </a:rPr>
              <a:t> = float(hours)</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        </a:t>
            </a:r>
            <a:r>
              <a:rPr lang="en-US" altLang="en-US" sz="1200" dirty="0" err="1" smtClean="0">
                <a:latin typeface="Courier New" panose="02070309020205020404" pitchFamily="49" charset="0"/>
                <a:cs typeface="Courier New" panose="02070309020205020404" pitchFamily="49" charset="0"/>
              </a:rPr>
              <a:t>self.qpoints</a:t>
            </a:r>
            <a:r>
              <a:rPr lang="en-US" altLang="en-US" sz="1200" dirty="0" smtClean="0">
                <a:latin typeface="Courier New" panose="02070309020205020404" pitchFamily="49" charset="0"/>
                <a:cs typeface="Courier New" panose="02070309020205020404" pitchFamily="49" charset="0"/>
              </a:rPr>
              <a:t> = float(</a:t>
            </a:r>
            <a:r>
              <a:rPr lang="en-US" altLang="en-US" sz="1200" dirty="0" err="1" smtClean="0">
                <a:latin typeface="Courier New" panose="02070309020205020404" pitchFamily="49" charset="0"/>
                <a:cs typeface="Courier New" panose="02070309020205020404" pitchFamily="49" charset="0"/>
              </a:rPr>
              <a:t>qpoints</a:t>
            </a:r>
            <a:r>
              <a:rPr lang="en-US" altLang="en-US" sz="1200" dirty="0" smtClean="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endParaRPr lang="en-US" altLang="en-US" sz="1200" dirty="0" smtClean="0">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    </a:t>
            </a:r>
            <a:r>
              <a:rPr lang="en-US" altLang="en-US" sz="1200" dirty="0" err="1" smtClean="0">
                <a:latin typeface="Courier New" panose="02070309020205020404" pitchFamily="49" charset="0"/>
                <a:cs typeface="Courier New" panose="02070309020205020404" pitchFamily="49" charset="0"/>
              </a:rPr>
              <a:t>def</a:t>
            </a:r>
            <a:r>
              <a:rPr lang="en-US" altLang="en-US" sz="1200" dirty="0" smtClean="0">
                <a:latin typeface="Courier New" panose="02070309020205020404" pitchFamily="49" charset="0"/>
                <a:cs typeface="Courier New" panose="02070309020205020404" pitchFamily="49" charset="0"/>
              </a:rPr>
              <a:t> </a:t>
            </a:r>
            <a:r>
              <a:rPr lang="en-US" altLang="en-US" sz="1200" dirty="0" err="1" smtClean="0">
                <a:latin typeface="Courier New" panose="02070309020205020404" pitchFamily="49" charset="0"/>
                <a:cs typeface="Courier New" panose="02070309020205020404" pitchFamily="49" charset="0"/>
              </a:rPr>
              <a:t>getName</a:t>
            </a:r>
            <a:r>
              <a:rPr lang="en-US" altLang="en-US" sz="1200" dirty="0" smtClean="0">
                <a:latin typeface="Courier New" panose="02070309020205020404" pitchFamily="49" charset="0"/>
                <a:cs typeface="Courier New" panose="02070309020205020404" pitchFamily="49" charset="0"/>
              </a:rPr>
              <a:t>(self):</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        return self.name</a:t>
            </a:r>
          </a:p>
          <a:p>
            <a:pPr eaLnBrk="1" hangingPunct="1">
              <a:lnSpc>
                <a:spcPct val="80000"/>
              </a:lnSpc>
              <a:buFont typeface="Wingdings" panose="05000000000000000000" pitchFamily="2" charset="2"/>
              <a:buNone/>
            </a:pPr>
            <a:endParaRPr lang="en-US" altLang="en-US" sz="1200" dirty="0" smtClean="0">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    </a:t>
            </a:r>
            <a:r>
              <a:rPr lang="en-US" altLang="en-US" sz="1200" dirty="0" err="1" smtClean="0">
                <a:latin typeface="Courier New" panose="02070309020205020404" pitchFamily="49" charset="0"/>
                <a:cs typeface="Courier New" panose="02070309020205020404" pitchFamily="49" charset="0"/>
              </a:rPr>
              <a:t>def</a:t>
            </a:r>
            <a:r>
              <a:rPr lang="en-US" altLang="en-US" sz="1200" dirty="0" smtClean="0">
                <a:latin typeface="Courier New" panose="02070309020205020404" pitchFamily="49" charset="0"/>
                <a:cs typeface="Courier New" panose="02070309020205020404" pitchFamily="49" charset="0"/>
              </a:rPr>
              <a:t> </a:t>
            </a:r>
            <a:r>
              <a:rPr lang="en-US" altLang="en-US" sz="1200" dirty="0" err="1" smtClean="0">
                <a:latin typeface="Courier New" panose="02070309020205020404" pitchFamily="49" charset="0"/>
                <a:cs typeface="Courier New" panose="02070309020205020404" pitchFamily="49" charset="0"/>
              </a:rPr>
              <a:t>getHours</a:t>
            </a:r>
            <a:r>
              <a:rPr lang="en-US" altLang="en-US" sz="1200" dirty="0" smtClean="0">
                <a:latin typeface="Courier New" panose="02070309020205020404" pitchFamily="49" charset="0"/>
                <a:cs typeface="Courier New" panose="02070309020205020404" pitchFamily="49" charset="0"/>
              </a:rPr>
              <a:t>(self):</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        return </a:t>
            </a:r>
            <a:r>
              <a:rPr lang="en-US" altLang="en-US" sz="1200" dirty="0" err="1" smtClean="0">
                <a:latin typeface="Courier New" panose="02070309020205020404" pitchFamily="49" charset="0"/>
                <a:cs typeface="Courier New" panose="02070309020205020404" pitchFamily="49" charset="0"/>
              </a:rPr>
              <a:t>self.hours</a:t>
            </a:r>
            <a:endParaRPr lang="en-US" altLang="en-US" sz="1200" dirty="0" smtClean="0">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endParaRPr lang="en-US" altLang="en-US" sz="1200" dirty="0" smtClean="0">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    </a:t>
            </a:r>
            <a:r>
              <a:rPr lang="en-US" altLang="en-US" sz="1200" dirty="0" err="1" smtClean="0">
                <a:latin typeface="Courier New" panose="02070309020205020404" pitchFamily="49" charset="0"/>
                <a:cs typeface="Courier New" panose="02070309020205020404" pitchFamily="49" charset="0"/>
              </a:rPr>
              <a:t>def</a:t>
            </a:r>
            <a:r>
              <a:rPr lang="en-US" altLang="en-US" sz="1200" dirty="0" smtClean="0">
                <a:latin typeface="Courier New" panose="02070309020205020404" pitchFamily="49" charset="0"/>
                <a:cs typeface="Courier New" panose="02070309020205020404" pitchFamily="49" charset="0"/>
              </a:rPr>
              <a:t> </a:t>
            </a:r>
            <a:r>
              <a:rPr lang="en-US" altLang="en-US" sz="1200" dirty="0" err="1" smtClean="0">
                <a:latin typeface="Courier New" panose="02070309020205020404" pitchFamily="49" charset="0"/>
                <a:cs typeface="Courier New" panose="02070309020205020404" pitchFamily="49" charset="0"/>
              </a:rPr>
              <a:t>getQPoints</a:t>
            </a:r>
            <a:r>
              <a:rPr lang="en-US" altLang="en-US" sz="1200" dirty="0" smtClean="0">
                <a:latin typeface="Courier New" panose="02070309020205020404" pitchFamily="49" charset="0"/>
                <a:cs typeface="Courier New" panose="02070309020205020404" pitchFamily="49" charset="0"/>
              </a:rPr>
              <a:t>(self):</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        return </a:t>
            </a:r>
            <a:r>
              <a:rPr lang="en-US" altLang="en-US" sz="1200" dirty="0" err="1" smtClean="0">
                <a:latin typeface="Courier New" panose="02070309020205020404" pitchFamily="49" charset="0"/>
                <a:cs typeface="Courier New" panose="02070309020205020404" pitchFamily="49" charset="0"/>
              </a:rPr>
              <a:t>self.qpoints</a:t>
            </a:r>
            <a:endParaRPr lang="en-US" altLang="en-US" sz="1200" dirty="0" smtClean="0">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endParaRPr lang="en-US" altLang="en-US" sz="1200" dirty="0" smtClean="0">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    </a:t>
            </a:r>
            <a:r>
              <a:rPr lang="en-US" altLang="en-US" sz="1200" dirty="0" err="1" smtClean="0">
                <a:latin typeface="Courier New" panose="02070309020205020404" pitchFamily="49" charset="0"/>
                <a:cs typeface="Courier New" panose="02070309020205020404" pitchFamily="49" charset="0"/>
              </a:rPr>
              <a:t>def</a:t>
            </a:r>
            <a:r>
              <a:rPr lang="en-US" altLang="en-US" sz="1200" dirty="0" smtClean="0">
                <a:latin typeface="Courier New" panose="02070309020205020404" pitchFamily="49" charset="0"/>
                <a:cs typeface="Courier New" panose="02070309020205020404" pitchFamily="49" charset="0"/>
              </a:rPr>
              <a:t> </a:t>
            </a:r>
            <a:r>
              <a:rPr lang="en-US" altLang="en-US" sz="1200" dirty="0" err="1" smtClean="0">
                <a:latin typeface="Courier New" panose="02070309020205020404" pitchFamily="49" charset="0"/>
                <a:cs typeface="Courier New" panose="02070309020205020404" pitchFamily="49" charset="0"/>
              </a:rPr>
              <a:t>gpa</a:t>
            </a:r>
            <a:r>
              <a:rPr lang="en-US" altLang="en-US" sz="1200" dirty="0" smtClean="0">
                <a:latin typeface="Courier New" panose="02070309020205020404" pitchFamily="49" charset="0"/>
                <a:cs typeface="Courier New" panose="02070309020205020404" pitchFamily="49" charset="0"/>
              </a:rPr>
              <a:t>(self):</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        return </a:t>
            </a:r>
            <a:r>
              <a:rPr lang="en-US" altLang="en-US" sz="1200" dirty="0" err="1" smtClean="0">
                <a:latin typeface="Courier New" panose="02070309020205020404" pitchFamily="49" charset="0"/>
                <a:cs typeface="Courier New" panose="02070309020205020404" pitchFamily="49" charset="0"/>
              </a:rPr>
              <a:t>self.qpoints</a:t>
            </a:r>
            <a:r>
              <a:rPr lang="en-US" altLang="en-US" sz="1200" dirty="0" smtClean="0">
                <a:latin typeface="Courier New" panose="02070309020205020404" pitchFamily="49" charset="0"/>
                <a:cs typeface="Courier New" panose="02070309020205020404" pitchFamily="49" charset="0"/>
              </a:rPr>
              <a:t>/</a:t>
            </a:r>
            <a:r>
              <a:rPr lang="en-US" altLang="en-US" sz="1200" dirty="0" err="1" smtClean="0">
                <a:latin typeface="Courier New" panose="02070309020205020404" pitchFamily="49" charset="0"/>
                <a:cs typeface="Courier New" panose="02070309020205020404" pitchFamily="49" charset="0"/>
              </a:rPr>
              <a:t>self.hours</a:t>
            </a:r>
            <a:endParaRPr lang="en-US" altLang="en-US" sz="1200" dirty="0" smtClean="0">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endParaRPr lang="en-US" altLang="en-US" sz="1000" dirty="0" smtClean="0"/>
          </a:p>
        </p:txBody>
      </p:sp>
      <p:sp>
        <p:nvSpPr>
          <p:cNvPr id="66566" name="Rectangle 6"/>
          <p:cNvSpPr>
            <a:spLocks noGrp="1" noChangeArrowheads="1"/>
          </p:cNvSpPr>
          <p:nvPr>
            <p:ph type="body" sz="half" idx="2"/>
          </p:nvPr>
        </p:nvSpPr>
        <p:spPr>
          <a:xfrm>
            <a:off x="4495800" y="2017713"/>
            <a:ext cx="4572000" cy="4114800"/>
          </a:xfrm>
        </p:spPr>
        <p:txBody>
          <a:bodyPr/>
          <a:lstStyle/>
          <a:p>
            <a:pPr eaLnBrk="1" hangingPunct="1">
              <a:lnSpc>
                <a:spcPct val="80000"/>
              </a:lnSpc>
              <a:buNone/>
            </a:pPr>
            <a:r>
              <a:rPr lang="en-US" altLang="en-US" sz="1200" dirty="0" err="1">
                <a:latin typeface="Courier New" panose="02070309020205020404" pitchFamily="49" charset="0"/>
                <a:cs typeface="Courier New" panose="02070309020205020404" pitchFamily="49" charset="0"/>
              </a:rPr>
              <a:t>def</a:t>
            </a: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makeStudent</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infoStr</a:t>
            </a:r>
            <a:r>
              <a:rPr lang="en-US" altLang="en-US" sz="1200" dirty="0">
                <a:latin typeface="Courier New" panose="02070309020205020404" pitchFamily="49" charset="0"/>
                <a:cs typeface="Courier New" panose="02070309020205020404" pitchFamily="49" charset="0"/>
              </a:rPr>
              <a:t>):</a:t>
            </a:r>
          </a:p>
          <a:p>
            <a:pPr eaLnBrk="1" hangingPunct="1">
              <a:lnSpc>
                <a:spcPct val="80000"/>
              </a:lnSpc>
              <a:buNone/>
            </a:pPr>
            <a:r>
              <a:rPr lang="en-US" altLang="en-US" sz="1200" dirty="0">
                <a:latin typeface="Courier New" panose="02070309020205020404" pitchFamily="49" charset="0"/>
                <a:cs typeface="Courier New" panose="02070309020205020404" pitchFamily="49" charset="0"/>
              </a:rPr>
              <a:t>    name, hours, </a:t>
            </a:r>
            <a:r>
              <a:rPr lang="en-US" altLang="en-US" sz="1200" dirty="0" err="1">
                <a:latin typeface="Courier New" panose="02070309020205020404" pitchFamily="49" charset="0"/>
                <a:cs typeface="Courier New" panose="02070309020205020404" pitchFamily="49" charset="0"/>
              </a:rPr>
              <a:t>qpoints</a:t>
            </a:r>
            <a:r>
              <a:rPr lang="en-US" altLang="en-US" sz="1200" dirty="0">
                <a:latin typeface="Courier New" panose="02070309020205020404" pitchFamily="49" charset="0"/>
                <a:cs typeface="Courier New" panose="02070309020205020404" pitchFamily="49" charset="0"/>
              </a:rPr>
              <a:t> = </a:t>
            </a:r>
            <a:r>
              <a:rPr lang="en-US" altLang="en-US" sz="1200" dirty="0" err="1">
                <a:latin typeface="Courier New" panose="02070309020205020404" pitchFamily="49" charset="0"/>
                <a:cs typeface="Courier New" panose="02070309020205020404" pitchFamily="49" charset="0"/>
              </a:rPr>
              <a:t>infoStr.split</a:t>
            </a:r>
            <a:r>
              <a:rPr lang="en-US" altLang="en-US" sz="1200" dirty="0">
                <a:latin typeface="Courier New" panose="02070309020205020404" pitchFamily="49" charset="0"/>
                <a:cs typeface="Courier New" panose="02070309020205020404" pitchFamily="49" charset="0"/>
              </a:rPr>
              <a:t>("\t")</a:t>
            </a:r>
          </a:p>
          <a:p>
            <a:pPr eaLnBrk="1" hangingPunct="1">
              <a:lnSpc>
                <a:spcPct val="80000"/>
              </a:lnSpc>
              <a:buNone/>
            </a:pPr>
            <a:r>
              <a:rPr lang="en-US" altLang="en-US" sz="1200" dirty="0">
                <a:latin typeface="Courier New" panose="02070309020205020404" pitchFamily="49" charset="0"/>
                <a:cs typeface="Courier New" panose="02070309020205020404" pitchFamily="49" charset="0"/>
              </a:rPr>
              <a:t>    return Student(name, hours, </a:t>
            </a:r>
            <a:r>
              <a:rPr lang="en-US" altLang="en-US" sz="1200" dirty="0" err="1">
                <a:latin typeface="Courier New" panose="02070309020205020404" pitchFamily="49" charset="0"/>
                <a:cs typeface="Courier New" panose="02070309020205020404" pitchFamily="49" charset="0"/>
              </a:rPr>
              <a:t>qpoints</a:t>
            </a:r>
            <a:r>
              <a:rPr lang="en-US" altLang="en-US" sz="120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endParaRPr lang="en-US" altLang="en-US" sz="1200" dirty="0" smtClean="0">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altLang="en-US" sz="1200" dirty="0" err="1" smtClean="0">
                <a:latin typeface="Courier New" panose="02070309020205020404" pitchFamily="49" charset="0"/>
                <a:cs typeface="Courier New" panose="02070309020205020404" pitchFamily="49" charset="0"/>
              </a:rPr>
              <a:t>def</a:t>
            </a:r>
            <a:r>
              <a:rPr lang="en-US" altLang="en-US" sz="1200" dirty="0" smtClean="0">
                <a:latin typeface="Courier New" panose="02070309020205020404" pitchFamily="49" charset="0"/>
                <a:cs typeface="Courier New" panose="02070309020205020404" pitchFamily="49" charset="0"/>
              </a:rPr>
              <a:t> main():</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    filename = input("Enter name the grade file: ")</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    </a:t>
            </a:r>
            <a:r>
              <a:rPr lang="en-US" altLang="en-US" sz="1200" dirty="0" err="1" smtClean="0">
                <a:latin typeface="Courier New" panose="02070309020205020404" pitchFamily="49" charset="0"/>
                <a:cs typeface="Courier New" panose="02070309020205020404" pitchFamily="49" charset="0"/>
              </a:rPr>
              <a:t>infile</a:t>
            </a:r>
            <a:r>
              <a:rPr lang="en-US" altLang="en-US" sz="1200" dirty="0" smtClean="0">
                <a:latin typeface="Courier New" panose="02070309020205020404" pitchFamily="49" charset="0"/>
                <a:cs typeface="Courier New" panose="02070309020205020404" pitchFamily="49" charset="0"/>
              </a:rPr>
              <a:t> = open(filename, 'r')</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    best = </a:t>
            </a:r>
            <a:r>
              <a:rPr lang="en-US" altLang="en-US" sz="1200" dirty="0" err="1" smtClean="0">
                <a:latin typeface="Courier New" panose="02070309020205020404" pitchFamily="49" charset="0"/>
                <a:cs typeface="Courier New" panose="02070309020205020404" pitchFamily="49" charset="0"/>
              </a:rPr>
              <a:t>makeStudent</a:t>
            </a:r>
            <a:r>
              <a:rPr lang="en-US" altLang="en-US" sz="1200" dirty="0" smtClean="0">
                <a:latin typeface="Courier New" panose="02070309020205020404" pitchFamily="49" charset="0"/>
                <a:cs typeface="Courier New" panose="02070309020205020404" pitchFamily="49" charset="0"/>
              </a:rPr>
              <a:t>(</a:t>
            </a:r>
            <a:r>
              <a:rPr lang="en-US" altLang="en-US" sz="1200" dirty="0" err="1" smtClean="0">
                <a:latin typeface="Courier New" panose="02070309020205020404" pitchFamily="49" charset="0"/>
                <a:cs typeface="Courier New" panose="02070309020205020404" pitchFamily="49" charset="0"/>
              </a:rPr>
              <a:t>infile.readline</a:t>
            </a:r>
            <a:r>
              <a:rPr lang="en-US" altLang="en-US" sz="1200" dirty="0" smtClean="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    for line in </a:t>
            </a:r>
            <a:r>
              <a:rPr lang="en-US" altLang="en-US" sz="1200" dirty="0" err="1" smtClean="0">
                <a:latin typeface="Courier New" panose="02070309020205020404" pitchFamily="49" charset="0"/>
                <a:cs typeface="Courier New" panose="02070309020205020404" pitchFamily="49" charset="0"/>
              </a:rPr>
              <a:t>infile</a:t>
            </a:r>
            <a:r>
              <a:rPr lang="en-US" altLang="en-US" sz="1200" dirty="0" smtClean="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        s = </a:t>
            </a:r>
            <a:r>
              <a:rPr lang="en-US" altLang="en-US" sz="1200" dirty="0" err="1" smtClean="0">
                <a:latin typeface="Courier New" panose="02070309020205020404" pitchFamily="49" charset="0"/>
                <a:cs typeface="Courier New" panose="02070309020205020404" pitchFamily="49" charset="0"/>
              </a:rPr>
              <a:t>makeStudent</a:t>
            </a:r>
            <a:r>
              <a:rPr lang="en-US" altLang="en-US" sz="1200" dirty="0" smtClean="0">
                <a:latin typeface="Courier New" panose="02070309020205020404" pitchFamily="49" charset="0"/>
                <a:cs typeface="Courier New" panose="02070309020205020404" pitchFamily="49" charset="0"/>
              </a:rPr>
              <a:t>(line)</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        if </a:t>
            </a:r>
            <a:r>
              <a:rPr lang="en-US" altLang="en-US" sz="1200" dirty="0" err="1" smtClean="0">
                <a:latin typeface="Courier New" panose="02070309020205020404" pitchFamily="49" charset="0"/>
                <a:cs typeface="Courier New" panose="02070309020205020404" pitchFamily="49" charset="0"/>
              </a:rPr>
              <a:t>s.gpa</a:t>
            </a:r>
            <a:r>
              <a:rPr lang="en-US" altLang="en-US" sz="1200" dirty="0" smtClean="0">
                <a:latin typeface="Courier New" panose="02070309020205020404" pitchFamily="49" charset="0"/>
                <a:cs typeface="Courier New" panose="02070309020205020404" pitchFamily="49" charset="0"/>
              </a:rPr>
              <a:t>() &gt; </a:t>
            </a:r>
            <a:r>
              <a:rPr lang="en-US" altLang="en-US" sz="1200" dirty="0" err="1" smtClean="0">
                <a:latin typeface="Courier New" panose="02070309020205020404" pitchFamily="49" charset="0"/>
                <a:cs typeface="Courier New" panose="02070309020205020404" pitchFamily="49" charset="0"/>
              </a:rPr>
              <a:t>best.gpa</a:t>
            </a:r>
            <a:r>
              <a:rPr lang="en-US" altLang="en-US" sz="1200" dirty="0" smtClean="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            best = s</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    </a:t>
            </a:r>
            <a:r>
              <a:rPr lang="en-US" altLang="en-US" sz="1200" dirty="0" err="1" smtClean="0">
                <a:latin typeface="Courier New" panose="02070309020205020404" pitchFamily="49" charset="0"/>
                <a:cs typeface="Courier New" panose="02070309020205020404" pitchFamily="49" charset="0"/>
              </a:rPr>
              <a:t>infile.close</a:t>
            </a:r>
            <a:r>
              <a:rPr lang="en-US" altLang="en-US" sz="1200" dirty="0" smtClean="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    print("The best student is:", </a:t>
            </a:r>
            <a:r>
              <a:rPr lang="en-US" altLang="en-US" sz="1200" dirty="0" err="1" smtClean="0">
                <a:latin typeface="Courier New" panose="02070309020205020404" pitchFamily="49" charset="0"/>
                <a:cs typeface="Courier New" panose="02070309020205020404" pitchFamily="49" charset="0"/>
              </a:rPr>
              <a:t>best.getName</a:t>
            </a:r>
            <a:r>
              <a:rPr lang="en-US" altLang="en-US" sz="1200" dirty="0" smtClean="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    print ("hours:", </a:t>
            </a:r>
            <a:r>
              <a:rPr lang="en-US" altLang="en-US" sz="1200" dirty="0" err="1" smtClean="0">
                <a:latin typeface="Courier New" panose="02070309020205020404" pitchFamily="49" charset="0"/>
                <a:cs typeface="Courier New" panose="02070309020205020404" pitchFamily="49" charset="0"/>
              </a:rPr>
              <a:t>best.getHours</a:t>
            </a:r>
            <a:r>
              <a:rPr lang="en-US" altLang="en-US" sz="1200" dirty="0" smtClean="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    print("GPA:", </a:t>
            </a:r>
            <a:r>
              <a:rPr lang="en-US" altLang="en-US" sz="1200" dirty="0" err="1" smtClean="0">
                <a:latin typeface="Courier New" panose="02070309020205020404" pitchFamily="49" charset="0"/>
                <a:cs typeface="Courier New" panose="02070309020205020404" pitchFamily="49" charset="0"/>
              </a:rPr>
              <a:t>best.gpa</a:t>
            </a:r>
            <a:r>
              <a:rPr lang="en-US" altLang="en-US" sz="1200" dirty="0" smtClean="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endParaRPr lang="en-US" altLang="en-US" sz="1200" dirty="0" smtClean="0">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if __name__ == '__main__':</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    main()</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D0FA685F-D471-42F1-843C-335B7FF49FAB}" type="slidenum">
              <a:rPr lang="en-US" altLang="en-US" sz="1400">
                <a:latin typeface="Tahoma" panose="020B0604030504040204" pitchFamily="34" charset="0"/>
              </a:rPr>
              <a:pPr eaLnBrk="1" hangingPunct="1"/>
              <a:t>64</a:t>
            </a:fld>
            <a:endParaRPr lang="en-US" altLang="en-US" sz="1400">
              <a:latin typeface="Tahoma" panose="020B0604030504040204" pitchFamily="34" charset="0"/>
            </a:endParaRPr>
          </a:p>
        </p:txBody>
      </p:sp>
      <p:sp>
        <p:nvSpPr>
          <p:cNvPr id="67588" name="Rectangle 2"/>
          <p:cNvSpPr>
            <a:spLocks noGrp="1" noChangeArrowheads="1"/>
          </p:cNvSpPr>
          <p:nvPr>
            <p:ph type="title"/>
          </p:nvPr>
        </p:nvSpPr>
        <p:spPr/>
        <p:txBody>
          <a:bodyPr/>
          <a:lstStyle/>
          <a:p>
            <a:pPr eaLnBrk="1" hangingPunct="1"/>
            <a:r>
              <a:rPr lang="en-US" altLang="en-US" sz="4000" smtClean="0"/>
              <a:t>Encapsulating Useful Abstractions</a:t>
            </a:r>
          </a:p>
        </p:txBody>
      </p:sp>
      <p:sp>
        <p:nvSpPr>
          <p:cNvPr id="77827" name="Rectangle 3"/>
          <p:cNvSpPr>
            <a:spLocks noGrp="1" noChangeArrowheads="1"/>
          </p:cNvSpPr>
          <p:nvPr>
            <p:ph type="body" idx="1"/>
          </p:nvPr>
        </p:nvSpPr>
        <p:spPr/>
        <p:txBody>
          <a:bodyPr/>
          <a:lstStyle/>
          <a:p>
            <a:pPr eaLnBrk="1" hangingPunct="1"/>
            <a:r>
              <a:rPr lang="en-US" altLang="en-US" smtClean="0"/>
              <a:t>Defining new classes (like </a:t>
            </a:r>
            <a:r>
              <a:rPr lang="en-US" altLang="en-US" smtClean="0">
                <a:latin typeface="Courier New" panose="02070309020205020404" pitchFamily="49" charset="0"/>
              </a:rPr>
              <a:t>Projectile</a:t>
            </a:r>
            <a:r>
              <a:rPr lang="en-US" altLang="en-US" smtClean="0"/>
              <a:t> and </a:t>
            </a:r>
            <a:r>
              <a:rPr lang="en-US" altLang="en-US" smtClean="0">
                <a:latin typeface="Courier New" panose="02070309020205020404" pitchFamily="49" charset="0"/>
              </a:rPr>
              <a:t>Student</a:t>
            </a:r>
            <a:r>
              <a:rPr lang="en-US" altLang="en-US" smtClean="0"/>
              <a:t>) can be a good way to modularize a program.</a:t>
            </a:r>
          </a:p>
          <a:p>
            <a:pPr eaLnBrk="1" hangingPunct="1"/>
            <a:r>
              <a:rPr lang="en-US" altLang="en-US" smtClean="0"/>
              <a:t>Once some useful objects are identified, the implementation details of the algorithm can be moved into a suitable class definition.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7827">
                                            <p:txEl>
                                              <p:pRg st="1" end="1"/>
                                            </p:txEl>
                                          </p:spTgt>
                                        </p:tgtEl>
                                        <p:attrNameLst>
                                          <p:attrName>style.visibility</p:attrName>
                                        </p:attrNameLst>
                                      </p:cBhvr>
                                      <p:to>
                                        <p:strVal val="visible"/>
                                      </p:to>
                                    </p:set>
                                    <p:anim calcmode="lin" valueType="num">
                                      <p:cBhvr additive="base">
                                        <p:cTn id="13" dur="500" fill="hold"/>
                                        <p:tgtEl>
                                          <p:spTgt spid="778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782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6DA426B4-F2BF-44A7-9D98-4174F3007482}" type="slidenum">
              <a:rPr lang="en-US" altLang="en-US" sz="1400">
                <a:latin typeface="Tahoma" panose="020B0604030504040204" pitchFamily="34" charset="0"/>
              </a:rPr>
              <a:pPr eaLnBrk="1" hangingPunct="1"/>
              <a:t>65</a:t>
            </a:fld>
            <a:endParaRPr lang="en-US" altLang="en-US" sz="1400">
              <a:latin typeface="Tahoma" panose="020B0604030504040204" pitchFamily="34" charset="0"/>
            </a:endParaRPr>
          </a:p>
        </p:txBody>
      </p:sp>
      <p:sp>
        <p:nvSpPr>
          <p:cNvPr id="68612" name="Rectangle 2"/>
          <p:cNvSpPr>
            <a:spLocks noGrp="1" noChangeArrowheads="1"/>
          </p:cNvSpPr>
          <p:nvPr>
            <p:ph type="title"/>
          </p:nvPr>
        </p:nvSpPr>
        <p:spPr/>
        <p:txBody>
          <a:bodyPr/>
          <a:lstStyle/>
          <a:p>
            <a:pPr eaLnBrk="1" hangingPunct="1"/>
            <a:r>
              <a:rPr lang="en-US" altLang="en-US" sz="4000" smtClean="0"/>
              <a:t>Encapsulating Useful Abstractions</a:t>
            </a:r>
          </a:p>
        </p:txBody>
      </p:sp>
      <p:sp>
        <p:nvSpPr>
          <p:cNvPr id="78851" name="Rectangle 3"/>
          <p:cNvSpPr>
            <a:spLocks noGrp="1" noChangeArrowheads="1"/>
          </p:cNvSpPr>
          <p:nvPr>
            <p:ph type="body" idx="1"/>
          </p:nvPr>
        </p:nvSpPr>
        <p:spPr/>
        <p:txBody>
          <a:bodyPr/>
          <a:lstStyle/>
          <a:p>
            <a:pPr eaLnBrk="1" hangingPunct="1"/>
            <a:r>
              <a:rPr lang="en-US" altLang="en-US" sz="2800" smtClean="0"/>
              <a:t>The main program only has to worry about what objects can do, not about how they are implemented.</a:t>
            </a:r>
          </a:p>
          <a:p>
            <a:pPr eaLnBrk="1" hangingPunct="1"/>
            <a:r>
              <a:rPr lang="en-US" altLang="en-US" sz="2800" smtClean="0"/>
              <a:t>In computer science, this separation of concerns is known as </a:t>
            </a:r>
            <a:r>
              <a:rPr lang="en-US" altLang="en-US" sz="2800" i="1" smtClean="0"/>
              <a:t>encapsulation</a:t>
            </a:r>
            <a:r>
              <a:rPr lang="en-US" altLang="en-US" sz="2800" smtClean="0"/>
              <a:t>.</a:t>
            </a:r>
          </a:p>
          <a:p>
            <a:pPr eaLnBrk="1" hangingPunct="1"/>
            <a:r>
              <a:rPr lang="en-US" altLang="en-US" sz="2800" smtClean="0"/>
              <a:t>The implementation details of an object are encapsulated in the class definition, which insulates the rest of the program from having to deal with them.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 calcmode="lin" valueType="num">
                                      <p:cBhvr additive="base">
                                        <p:cTn id="7" dur="500" fill="hold"/>
                                        <p:tgtEl>
                                          <p:spTgt spid="788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851">
                                            <p:txEl>
                                              <p:pRg st="1" end="1"/>
                                            </p:txEl>
                                          </p:spTgt>
                                        </p:tgtEl>
                                        <p:attrNameLst>
                                          <p:attrName>style.visibility</p:attrName>
                                        </p:attrNameLst>
                                      </p:cBhvr>
                                      <p:to>
                                        <p:strVal val="visible"/>
                                      </p:to>
                                    </p:set>
                                    <p:anim calcmode="lin" valueType="num">
                                      <p:cBhvr additive="base">
                                        <p:cTn id="13" dur="500" fill="hold"/>
                                        <p:tgtEl>
                                          <p:spTgt spid="788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8851">
                                            <p:txEl>
                                              <p:pRg st="2" end="2"/>
                                            </p:txEl>
                                          </p:spTgt>
                                        </p:tgtEl>
                                        <p:attrNameLst>
                                          <p:attrName>style.visibility</p:attrName>
                                        </p:attrNameLst>
                                      </p:cBhvr>
                                      <p:to>
                                        <p:strVal val="visible"/>
                                      </p:to>
                                    </p:set>
                                    <p:anim calcmode="lin" valueType="num">
                                      <p:cBhvr additive="base">
                                        <p:cTn id="19" dur="500" fill="hold"/>
                                        <p:tgtEl>
                                          <p:spTgt spid="788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F0CC9A8E-0327-4708-9BA3-567E9117C3B6}" type="slidenum">
              <a:rPr lang="en-US" altLang="en-US" sz="1400">
                <a:latin typeface="Tahoma" panose="020B0604030504040204" pitchFamily="34" charset="0"/>
              </a:rPr>
              <a:pPr eaLnBrk="1" hangingPunct="1"/>
              <a:t>66</a:t>
            </a:fld>
            <a:endParaRPr lang="en-US" altLang="en-US" sz="1400">
              <a:latin typeface="Tahoma" panose="020B0604030504040204" pitchFamily="34" charset="0"/>
            </a:endParaRPr>
          </a:p>
        </p:txBody>
      </p:sp>
      <p:sp>
        <p:nvSpPr>
          <p:cNvPr id="69636" name="Rectangle 2"/>
          <p:cNvSpPr>
            <a:spLocks noGrp="1" noChangeArrowheads="1"/>
          </p:cNvSpPr>
          <p:nvPr>
            <p:ph type="title"/>
          </p:nvPr>
        </p:nvSpPr>
        <p:spPr/>
        <p:txBody>
          <a:bodyPr/>
          <a:lstStyle/>
          <a:p>
            <a:pPr eaLnBrk="1" hangingPunct="1"/>
            <a:r>
              <a:rPr lang="en-US" altLang="en-US" sz="4000" smtClean="0"/>
              <a:t>Encapsulating Useful Abstractions</a:t>
            </a:r>
          </a:p>
        </p:txBody>
      </p:sp>
      <p:sp>
        <p:nvSpPr>
          <p:cNvPr id="79875" name="Rectangle 3"/>
          <p:cNvSpPr>
            <a:spLocks noGrp="1" noChangeArrowheads="1"/>
          </p:cNvSpPr>
          <p:nvPr>
            <p:ph type="body" idx="1"/>
          </p:nvPr>
        </p:nvSpPr>
        <p:spPr/>
        <p:txBody>
          <a:bodyPr/>
          <a:lstStyle/>
          <a:p>
            <a:pPr eaLnBrk="1" hangingPunct="1"/>
            <a:r>
              <a:rPr lang="en-US" altLang="en-US" smtClean="0"/>
              <a:t>One of the main reasons to use objects is to hide the internal complexities of the objects from the programs that use them.</a:t>
            </a:r>
          </a:p>
          <a:p>
            <a:pPr eaLnBrk="1" hangingPunct="1"/>
            <a:r>
              <a:rPr lang="en-US" altLang="en-US" smtClean="0"/>
              <a:t>From outside the class, all interaction with an object can be done using the interface provided by its methods.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9875">
                                            <p:txEl>
                                              <p:pRg st="1" end="1"/>
                                            </p:txEl>
                                          </p:spTgt>
                                        </p:tgtEl>
                                        <p:attrNameLst>
                                          <p:attrName>style.visibility</p:attrName>
                                        </p:attrNameLst>
                                      </p:cBhvr>
                                      <p:to>
                                        <p:strVal val="visible"/>
                                      </p:to>
                                    </p:set>
                                    <p:anim calcmode="lin" valueType="num">
                                      <p:cBhvr additive="base">
                                        <p:cTn id="13" dur="500" fill="hold"/>
                                        <p:tgtEl>
                                          <p:spTgt spid="798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987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F3B56A29-07BC-47D6-B653-8E5D03FC7F12}" type="slidenum">
              <a:rPr lang="en-US" altLang="en-US" sz="1400">
                <a:latin typeface="Tahoma" panose="020B0604030504040204" pitchFamily="34" charset="0"/>
              </a:rPr>
              <a:pPr eaLnBrk="1" hangingPunct="1"/>
              <a:t>67</a:t>
            </a:fld>
            <a:endParaRPr lang="en-US" altLang="en-US" sz="1400">
              <a:latin typeface="Tahoma" panose="020B0604030504040204" pitchFamily="34" charset="0"/>
            </a:endParaRPr>
          </a:p>
        </p:txBody>
      </p:sp>
      <p:sp>
        <p:nvSpPr>
          <p:cNvPr id="70660" name="Rectangle 2"/>
          <p:cNvSpPr>
            <a:spLocks noGrp="1" noChangeArrowheads="1"/>
          </p:cNvSpPr>
          <p:nvPr>
            <p:ph type="title"/>
          </p:nvPr>
        </p:nvSpPr>
        <p:spPr/>
        <p:txBody>
          <a:bodyPr/>
          <a:lstStyle/>
          <a:p>
            <a:pPr eaLnBrk="1" hangingPunct="1"/>
            <a:r>
              <a:rPr lang="en-US" altLang="en-US" sz="4000" smtClean="0"/>
              <a:t>Encapsulating Useful Abstractions</a:t>
            </a:r>
          </a:p>
        </p:txBody>
      </p:sp>
      <p:sp>
        <p:nvSpPr>
          <p:cNvPr id="80899" name="Rectangle 3"/>
          <p:cNvSpPr>
            <a:spLocks noGrp="1" noChangeArrowheads="1"/>
          </p:cNvSpPr>
          <p:nvPr>
            <p:ph type="body" idx="1"/>
          </p:nvPr>
        </p:nvSpPr>
        <p:spPr/>
        <p:txBody>
          <a:bodyPr/>
          <a:lstStyle/>
          <a:p>
            <a:pPr eaLnBrk="1" hangingPunct="1"/>
            <a:r>
              <a:rPr lang="en-US" altLang="en-US" smtClean="0"/>
              <a:t>One advantage of this approach is that it allows us to update and improve classes independently without worrying about </a:t>
            </a:r>
            <a:r>
              <a:rPr lang="en-US" altLang="en-US" smtClean="0">
                <a:latin typeface="Times New Roman" panose="02020603050405020304" pitchFamily="18" charset="0"/>
              </a:rPr>
              <a:t>“</a:t>
            </a:r>
            <a:r>
              <a:rPr lang="en-US" altLang="en-US" smtClean="0"/>
              <a:t>breaking</a:t>
            </a:r>
            <a:r>
              <a:rPr lang="en-US" altLang="en-US" smtClean="0">
                <a:latin typeface="Times New Roman" panose="02020603050405020304" pitchFamily="18" charset="0"/>
              </a:rPr>
              <a:t>”</a:t>
            </a:r>
            <a:r>
              <a:rPr lang="en-US" altLang="en-US" smtClean="0"/>
              <a:t> other parts of the program, provided that the interface provided by the methods does not change.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 calcmode="lin" valueType="num">
                                      <p:cBhvr additive="base">
                                        <p:cTn id="7" dur="500" fill="hold"/>
                                        <p:tgtEl>
                                          <p:spTgt spid="808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89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99890B94-EBDB-4298-8CFF-F554EE671ECB}" type="slidenum">
              <a:rPr lang="en-US" altLang="en-US" sz="1400">
                <a:latin typeface="Tahoma" panose="020B0604030504040204" pitchFamily="34" charset="0"/>
              </a:rPr>
              <a:pPr eaLnBrk="1" hangingPunct="1"/>
              <a:t>68</a:t>
            </a:fld>
            <a:endParaRPr lang="en-US" altLang="en-US" sz="1400">
              <a:latin typeface="Tahoma" panose="020B0604030504040204" pitchFamily="34" charset="0"/>
            </a:endParaRPr>
          </a:p>
        </p:txBody>
      </p:sp>
      <p:sp>
        <p:nvSpPr>
          <p:cNvPr id="71684" name="Rectangle 2"/>
          <p:cNvSpPr>
            <a:spLocks noGrp="1" noChangeArrowheads="1"/>
          </p:cNvSpPr>
          <p:nvPr>
            <p:ph type="title"/>
          </p:nvPr>
        </p:nvSpPr>
        <p:spPr/>
        <p:txBody>
          <a:bodyPr/>
          <a:lstStyle/>
          <a:p>
            <a:pPr eaLnBrk="1" hangingPunct="1"/>
            <a:r>
              <a:rPr lang="en-US" altLang="en-US" smtClean="0"/>
              <a:t>Putting Classes in Modules</a:t>
            </a:r>
          </a:p>
        </p:txBody>
      </p:sp>
      <p:sp>
        <p:nvSpPr>
          <p:cNvPr id="81923" name="Rectangle 3"/>
          <p:cNvSpPr>
            <a:spLocks noGrp="1" noChangeArrowheads="1"/>
          </p:cNvSpPr>
          <p:nvPr>
            <p:ph type="body" idx="1"/>
          </p:nvPr>
        </p:nvSpPr>
        <p:spPr/>
        <p:txBody>
          <a:bodyPr/>
          <a:lstStyle/>
          <a:p>
            <a:pPr eaLnBrk="1" hangingPunct="1"/>
            <a:r>
              <a:rPr lang="en-US" altLang="en-US" sz="3000" dirty="0" smtClean="0"/>
              <a:t>Sometimes we may program a class that could be useful in many other programs.</a:t>
            </a:r>
          </a:p>
          <a:p>
            <a:pPr eaLnBrk="1" hangingPunct="1"/>
            <a:r>
              <a:rPr lang="en-US" altLang="en-US" sz="3000" dirty="0" smtClean="0"/>
              <a:t>If you might be reusing the code again, put it into its own module file with documentation to describe how the class can be used so that you won</a:t>
            </a:r>
            <a:r>
              <a:rPr lang="en-US" altLang="en-US" sz="3000" dirty="0" smtClean="0">
                <a:latin typeface="Times New Roman" panose="02020603050405020304" pitchFamily="18" charset="0"/>
              </a:rPr>
              <a:t>’</a:t>
            </a:r>
            <a:r>
              <a:rPr lang="en-US" altLang="en-US" sz="3000" dirty="0" smtClean="0"/>
              <a:t>t have to try to figure it out in the future from looking at the code!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 calcmode="lin" valueType="num">
                                      <p:cBhvr additive="base">
                                        <p:cTn id="7" dur="500" fill="hold"/>
                                        <p:tgtEl>
                                          <p:spTgt spid="81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23">
                                            <p:txEl>
                                              <p:pRg st="1" end="1"/>
                                            </p:txEl>
                                          </p:spTgt>
                                        </p:tgtEl>
                                        <p:attrNameLst>
                                          <p:attrName>style.visibility</p:attrName>
                                        </p:attrNameLst>
                                      </p:cBhvr>
                                      <p:to>
                                        <p:strVal val="visible"/>
                                      </p:to>
                                    </p:set>
                                    <p:anim calcmode="lin" valueType="num">
                                      <p:cBhvr additive="base">
                                        <p:cTn id="13" dur="500" fill="hold"/>
                                        <p:tgtEl>
                                          <p:spTgt spid="819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2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AC329958-7AFD-4348-8CCD-9267212FB351}" type="slidenum">
              <a:rPr lang="en-US" altLang="en-US" sz="1400">
                <a:latin typeface="Tahoma" panose="020B0604030504040204" pitchFamily="34" charset="0"/>
              </a:rPr>
              <a:pPr eaLnBrk="1" hangingPunct="1"/>
              <a:t>69</a:t>
            </a:fld>
            <a:endParaRPr lang="en-US" altLang="en-US" sz="1400">
              <a:latin typeface="Tahoma" panose="020B0604030504040204" pitchFamily="34" charset="0"/>
            </a:endParaRPr>
          </a:p>
        </p:txBody>
      </p:sp>
      <p:sp>
        <p:nvSpPr>
          <p:cNvPr id="72708" name="Rectangle 2"/>
          <p:cNvSpPr>
            <a:spLocks noGrp="1" noChangeArrowheads="1"/>
          </p:cNvSpPr>
          <p:nvPr>
            <p:ph type="title"/>
          </p:nvPr>
        </p:nvSpPr>
        <p:spPr/>
        <p:txBody>
          <a:bodyPr/>
          <a:lstStyle/>
          <a:p>
            <a:pPr eaLnBrk="1" hangingPunct="1"/>
            <a:r>
              <a:rPr lang="en-US" altLang="en-US" smtClean="0"/>
              <a:t>Module Documentation</a:t>
            </a:r>
          </a:p>
        </p:txBody>
      </p:sp>
      <p:sp>
        <p:nvSpPr>
          <p:cNvPr id="82947" name="Rectangle 3"/>
          <p:cNvSpPr>
            <a:spLocks noGrp="1" noChangeArrowheads="1"/>
          </p:cNvSpPr>
          <p:nvPr>
            <p:ph type="body" idx="1"/>
          </p:nvPr>
        </p:nvSpPr>
        <p:spPr/>
        <p:txBody>
          <a:bodyPr/>
          <a:lstStyle/>
          <a:p>
            <a:pPr eaLnBrk="1" hangingPunct="1"/>
            <a:r>
              <a:rPr lang="en-US" altLang="en-US" sz="3000" smtClean="0"/>
              <a:t>You are already familiar with </a:t>
            </a:r>
            <a:r>
              <a:rPr lang="en-US" altLang="en-US" sz="3000" smtClean="0">
                <a:latin typeface="Times New Roman" panose="02020603050405020304" pitchFamily="18" charset="0"/>
              </a:rPr>
              <a:t>“</a:t>
            </a:r>
            <a:r>
              <a:rPr lang="en-US" altLang="en-US" sz="3000" smtClean="0"/>
              <a:t>#</a:t>
            </a:r>
            <a:r>
              <a:rPr lang="en-US" altLang="en-US" sz="3000" smtClean="0">
                <a:latin typeface="Times New Roman" panose="02020603050405020304" pitchFamily="18" charset="0"/>
              </a:rPr>
              <a:t>”</a:t>
            </a:r>
            <a:r>
              <a:rPr lang="en-US" altLang="en-US" sz="3000" smtClean="0"/>
              <a:t> to indicate comments explaining what</a:t>
            </a:r>
            <a:r>
              <a:rPr lang="en-US" altLang="en-US" sz="3000" smtClean="0">
                <a:latin typeface="Times New Roman" panose="02020603050405020304" pitchFamily="18" charset="0"/>
              </a:rPr>
              <a:t>’</a:t>
            </a:r>
            <a:r>
              <a:rPr lang="en-US" altLang="en-US" sz="3000" smtClean="0"/>
              <a:t>s going on in a Python file.</a:t>
            </a:r>
          </a:p>
          <a:p>
            <a:pPr eaLnBrk="1" hangingPunct="1"/>
            <a:r>
              <a:rPr lang="en-US" altLang="en-US" sz="3000" smtClean="0"/>
              <a:t>Python also has a special kind of commenting convention called the </a:t>
            </a:r>
            <a:r>
              <a:rPr lang="en-US" altLang="en-US" sz="3000" i="1" smtClean="0"/>
              <a:t>docstring</a:t>
            </a:r>
            <a:r>
              <a:rPr lang="en-US" altLang="en-US" sz="3000" smtClean="0"/>
              <a:t>. You can insert a plain string literal as the first line of a module, class, or function to document that component.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 calcmode="lin" valueType="num">
                                      <p:cBhvr additive="base">
                                        <p:cTn id="7" dur="500" fill="hold"/>
                                        <p:tgtEl>
                                          <p:spTgt spid="829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9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947">
                                            <p:txEl>
                                              <p:pRg st="1" end="1"/>
                                            </p:txEl>
                                          </p:spTgt>
                                        </p:tgtEl>
                                        <p:attrNameLst>
                                          <p:attrName>style.visibility</p:attrName>
                                        </p:attrNameLst>
                                      </p:cBhvr>
                                      <p:to>
                                        <p:strVal val="visible"/>
                                      </p:to>
                                    </p:set>
                                    <p:anim calcmode="lin" valueType="num">
                                      <p:cBhvr additive="base">
                                        <p:cTn id="13" dur="500" fill="hold"/>
                                        <p:tgtEl>
                                          <p:spTgt spid="829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294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DEE57CD3-50C1-46E0-A8A7-5E4DCFD110BD}" type="slidenum">
              <a:rPr lang="en-US" altLang="en-US" sz="1400">
                <a:latin typeface="Tahoma" panose="020B0604030504040204" pitchFamily="34" charset="0"/>
              </a:rPr>
              <a:pPr eaLnBrk="1" hangingPunct="1"/>
              <a:t>7</a:t>
            </a:fld>
            <a:endParaRPr lang="en-US" altLang="en-US" sz="1400">
              <a:latin typeface="Tahoma" panose="020B0604030504040204" pitchFamily="34" charset="0"/>
            </a:endParaRPr>
          </a:p>
        </p:txBody>
      </p:sp>
      <p:sp>
        <p:nvSpPr>
          <p:cNvPr id="9220" name="Rectangle 2"/>
          <p:cNvSpPr>
            <a:spLocks noGrp="1" noChangeArrowheads="1"/>
          </p:cNvSpPr>
          <p:nvPr>
            <p:ph type="title"/>
          </p:nvPr>
        </p:nvSpPr>
        <p:spPr/>
        <p:txBody>
          <a:bodyPr/>
          <a:lstStyle/>
          <a:p>
            <a:pPr eaLnBrk="1" hangingPunct="1"/>
            <a:r>
              <a:rPr lang="en-US" altLang="en-US" smtClean="0"/>
              <a:t>Quick Review of Objects</a:t>
            </a:r>
          </a:p>
        </p:txBody>
      </p:sp>
      <p:sp>
        <p:nvSpPr>
          <p:cNvPr id="13315" name="Rectangle 3"/>
          <p:cNvSpPr>
            <a:spLocks noGrp="1" noChangeArrowheads="1"/>
          </p:cNvSpPr>
          <p:nvPr>
            <p:ph type="body" idx="1"/>
          </p:nvPr>
        </p:nvSpPr>
        <p:spPr/>
        <p:txBody>
          <a:bodyPr/>
          <a:lstStyle/>
          <a:p>
            <a:pPr eaLnBrk="1" hangingPunct="1"/>
            <a:r>
              <a:rPr lang="en-US" altLang="en-US" smtClean="0"/>
              <a:t>A </a:t>
            </a:r>
            <a:r>
              <a:rPr lang="en-US" altLang="en-US" smtClean="0">
                <a:latin typeface="Courier New" panose="02070309020205020404" pitchFamily="49" charset="0"/>
              </a:rPr>
              <a:t>Circle</a:t>
            </a:r>
            <a:r>
              <a:rPr lang="en-US" altLang="en-US" smtClean="0"/>
              <a:t> object will have instance variables such as </a:t>
            </a:r>
            <a:r>
              <a:rPr lang="en-US" altLang="en-US" smtClean="0">
                <a:latin typeface="Courier New" panose="02070309020205020404" pitchFamily="49" charset="0"/>
              </a:rPr>
              <a:t>center</a:t>
            </a:r>
            <a:r>
              <a:rPr lang="en-US" altLang="en-US" smtClean="0"/>
              <a:t>, which remembers the center point of the circle, and </a:t>
            </a:r>
            <a:r>
              <a:rPr lang="en-US" altLang="en-US" smtClean="0">
                <a:latin typeface="Courier New" panose="02070309020205020404" pitchFamily="49" charset="0"/>
              </a:rPr>
              <a:t>radius</a:t>
            </a:r>
            <a:r>
              <a:rPr lang="en-US" altLang="en-US" smtClean="0"/>
              <a:t>, which stores the length of the circle’s radius.</a:t>
            </a:r>
          </a:p>
          <a:p>
            <a:pPr eaLnBrk="1" hangingPunct="1"/>
            <a:r>
              <a:rPr lang="en-US" altLang="en-US" smtClean="0"/>
              <a:t>The </a:t>
            </a:r>
            <a:r>
              <a:rPr lang="en-US" altLang="en-US" smtClean="0">
                <a:latin typeface="Courier New" panose="02070309020205020404" pitchFamily="49" charset="0"/>
              </a:rPr>
              <a:t>draw</a:t>
            </a:r>
            <a:r>
              <a:rPr lang="en-US" altLang="en-US" smtClean="0"/>
              <a:t> method examines the </a:t>
            </a:r>
            <a:r>
              <a:rPr lang="en-US" altLang="en-US" smtClean="0">
                <a:latin typeface="Courier New" panose="02070309020205020404" pitchFamily="49" charset="0"/>
              </a:rPr>
              <a:t>center</a:t>
            </a:r>
            <a:r>
              <a:rPr lang="en-US" altLang="en-US" smtClean="0"/>
              <a:t> and </a:t>
            </a:r>
            <a:r>
              <a:rPr lang="en-US" altLang="en-US" smtClean="0">
                <a:latin typeface="Courier New" panose="02070309020205020404" pitchFamily="49" charset="0"/>
              </a:rPr>
              <a:t>radius</a:t>
            </a:r>
            <a:r>
              <a:rPr lang="en-US" altLang="en-US" smtClean="0"/>
              <a:t> to decide which pixels in a window should be colored.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additive="base">
                                        <p:cTn id="13" dur="500" fill="hold"/>
                                        <p:tgtEl>
                                          <p:spTgt spid="133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046B3C1D-431F-435D-B292-ECA50484E7BE}" type="slidenum">
              <a:rPr lang="en-US" altLang="en-US" sz="1400">
                <a:latin typeface="Tahoma" panose="020B0604030504040204" pitchFamily="34" charset="0"/>
              </a:rPr>
              <a:pPr eaLnBrk="1" hangingPunct="1"/>
              <a:t>70</a:t>
            </a:fld>
            <a:endParaRPr lang="en-US" altLang="en-US" sz="1400">
              <a:latin typeface="Tahoma" panose="020B0604030504040204" pitchFamily="34" charset="0"/>
            </a:endParaRPr>
          </a:p>
        </p:txBody>
      </p:sp>
      <p:sp>
        <p:nvSpPr>
          <p:cNvPr id="73732" name="Rectangle 2"/>
          <p:cNvSpPr>
            <a:spLocks noGrp="1" noChangeArrowheads="1"/>
          </p:cNvSpPr>
          <p:nvPr>
            <p:ph type="title"/>
          </p:nvPr>
        </p:nvSpPr>
        <p:spPr/>
        <p:txBody>
          <a:bodyPr/>
          <a:lstStyle/>
          <a:p>
            <a:pPr eaLnBrk="1" hangingPunct="1"/>
            <a:r>
              <a:rPr lang="en-US" altLang="en-US" smtClean="0"/>
              <a:t>Module Documentation</a:t>
            </a:r>
          </a:p>
        </p:txBody>
      </p:sp>
      <p:sp>
        <p:nvSpPr>
          <p:cNvPr id="83971" name="Rectangle 3"/>
          <p:cNvSpPr>
            <a:spLocks noGrp="1" noChangeArrowheads="1"/>
          </p:cNvSpPr>
          <p:nvPr>
            <p:ph type="body" idx="1"/>
          </p:nvPr>
        </p:nvSpPr>
        <p:spPr/>
        <p:txBody>
          <a:bodyPr/>
          <a:lstStyle/>
          <a:p>
            <a:pPr eaLnBrk="1" hangingPunct="1"/>
            <a:r>
              <a:rPr lang="en-US" altLang="en-US" sz="2800" dirty="0" smtClean="0"/>
              <a:t>Why use a </a:t>
            </a:r>
            <a:r>
              <a:rPr lang="en-US" altLang="en-US" sz="2800" dirty="0" err="1" smtClean="0"/>
              <a:t>docstring</a:t>
            </a:r>
            <a:r>
              <a:rPr lang="en-US" altLang="en-US" sz="2800" dirty="0" smtClean="0"/>
              <a:t>?</a:t>
            </a:r>
          </a:p>
          <a:p>
            <a:pPr lvl="1" eaLnBrk="1" hangingPunct="1"/>
            <a:r>
              <a:rPr lang="en-US" altLang="en-US" sz="2400" dirty="0" smtClean="0"/>
              <a:t>Ordinary comments are ignored by Python</a:t>
            </a:r>
          </a:p>
          <a:p>
            <a:pPr lvl="1" eaLnBrk="1" hangingPunct="1"/>
            <a:r>
              <a:rPr lang="en-US" altLang="en-US" sz="2400" dirty="0" err="1" smtClean="0"/>
              <a:t>Docstrings</a:t>
            </a:r>
            <a:r>
              <a:rPr lang="en-US" altLang="en-US" sz="2400" dirty="0" smtClean="0"/>
              <a:t> are accessible in a special attribute called </a:t>
            </a:r>
            <a:r>
              <a:rPr lang="en-US" altLang="en-US" sz="2400" dirty="0" smtClean="0">
                <a:latin typeface="Courier New" panose="02070309020205020404" pitchFamily="49" charset="0"/>
              </a:rPr>
              <a:t>__doc__</a:t>
            </a:r>
            <a:r>
              <a:rPr lang="en-US" altLang="en-US" sz="2400" dirty="0" smtClean="0"/>
              <a:t>.</a:t>
            </a:r>
          </a:p>
          <a:p>
            <a:pPr eaLnBrk="1" hangingPunct="1"/>
            <a:r>
              <a:rPr lang="en-US" altLang="en-US" sz="2800" dirty="0" smtClean="0"/>
              <a:t>Most Python library modules have extensive </a:t>
            </a:r>
            <a:r>
              <a:rPr lang="en-US" altLang="en-US" sz="2800" dirty="0" err="1" smtClean="0"/>
              <a:t>docstrings</a:t>
            </a:r>
            <a:r>
              <a:rPr lang="en-US" altLang="en-US" sz="2800" dirty="0" smtClean="0"/>
              <a:t>. For example, if you can</a:t>
            </a:r>
            <a:r>
              <a:rPr lang="en-US" altLang="en-US" sz="2800" dirty="0" smtClean="0">
                <a:latin typeface="Times New Roman" panose="02020603050405020304" pitchFamily="18" charset="0"/>
              </a:rPr>
              <a:t>’</a:t>
            </a:r>
            <a:r>
              <a:rPr lang="en-US" altLang="en-US" sz="2800" dirty="0" smtClean="0"/>
              <a:t>t remember how to use </a:t>
            </a:r>
            <a:r>
              <a:rPr lang="en-US" altLang="en-US" sz="2800" dirty="0" smtClean="0">
                <a:latin typeface="Courier New" panose="02070309020205020404" pitchFamily="49" charset="0"/>
              </a:rPr>
              <a:t>random</a:t>
            </a:r>
            <a:r>
              <a:rPr lang="en-US" altLang="en-US" sz="2800" dirty="0" smtClean="0"/>
              <a:t>:</a:t>
            </a:r>
            <a:br>
              <a:rPr lang="en-US" altLang="en-US" sz="2800" dirty="0" smtClean="0"/>
            </a:br>
            <a:r>
              <a:rPr lang="en-US" altLang="en-US" sz="2000" dirty="0" smtClean="0">
                <a:latin typeface="Courier New" panose="02070309020205020404" pitchFamily="49" charset="0"/>
              </a:rPr>
              <a:t>&gt;&gt;&gt; import random</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&gt;&gt;&gt; print </a:t>
            </a:r>
            <a:r>
              <a:rPr lang="en-US" altLang="en-US" sz="2000" dirty="0" err="1" smtClean="0">
                <a:latin typeface="Courier New" panose="02070309020205020404" pitchFamily="49" charset="0"/>
              </a:rPr>
              <a:t>random.random.__doc</a:t>
            </a:r>
            <a:r>
              <a:rPr lang="en-US" altLang="en-US" sz="2000" dirty="0" smtClean="0">
                <a:latin typeface="Courier New" panose="02070309020205020404" pitchFamily="49" charset="0"/>
              </a:rPr>
              <a:t>__</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random() -&gt; x in the interval [0,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 calcmode="lin" valueType="num">
                                      <p:cBhvr additive="base">
                                        <p:cTn id="7" dur="500" fill="hold"/>
                                        <p:tgtEl>
                                          <p:spTgt spid="839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9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971">
                                            <p:txEl>
                                              <p:pRg st="1" end="1"/>
                                            </p:txEl>
                                          </p:spTgt>
                                        </p:tgtEl>
                                        <p:attrNameLst>
                                          <p:attrName>style.visibility</p:attrName>
                                        </p:attrNameLst>
                                      </p:cBhvr>
                                      <p:to>
                                        <p:strVal val="visible"/>
                                      </p:to>
                                    </p:set>
                                    <p:anim calcmode="lin" valueType="num">
                                      <p:cBhvr additive="base">
                                        <p:cTn id="13" dur="500" fill="hold"/>
                                        <p:tgtEl>
                                          <p:spTgt spid="839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39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3971">
                                            <p:txEl>
                                              <p:pRg st="2" end="2"/>
                                            </p:txEl>
                                          </p:spTgt>
                                        </p:tgtEl>
                                        <p:attrNameLst>
                                          <p:attrName>style.visibility</p:attrName>
                                        </p:attrNameLst>
                                      </p:cBhvr>
                                      <p:to>
                                        <p:strVal val="visible"/>
                                      </p:to>
                                    </p:set>
                                    <p:anim calcmode="lin" valueType="num">
                                      <p:cBhvr additive="base">
                                        <p:cTn id="19" dur="500" fill="hold"/>
                                        <p:tgtEl>
                                          <p:spTgt spid="839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39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3971">
                                            <p:txEl>
                                              <p:pRg st="3" end="3"/>
                                            </p:txEl>
                                          </p:spTgt>
                                        </p:tgtEl>
                                        <p:attrNameLst>
                                          <p:attrName>style.visibility</p:attrName>
                                        </p:attrNameLst>
                                      </p:cBhvr>
                                      <p:to>
                                        <p:strVal val="visible"/>
                                      </p:to>
                                    </p:set>
                                    <p:anim calcmode="lin" valueType="num">
                                      <p:cBhvr additive="base">
                                        <p:cTn id="25" dur="500" fill="hold"/>
                                        <p:tgtEl>
                                          <p:spTgt spid="839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397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9A12587-C42C-47A2-9EBA-40B357150A75}" type="slidenum">
              <a:rPr lang="en-US" altLang="en-US" sz="1400">
                <a:latin typeface="Tahoma" panose="020B0604030504040204" pitchFamily="34" charset="0"/>
              </a:rPr>
              <a:pPr eaLnBrk="1" hangingPunct="1"/>
              <a:t>71</a:t>
            </a:fld>
            <a:endParaRPr lang="en-US" altLang="en-US" sz="1400">
              <a:latin typeface="Tahoma" panose="020B0604030504040204" pitchFamily="34" charset="0"/>
            </a:endParaRPr>
          </a:p>
        </p:txBody>
      </p:sp>
      <p:sp>
        <p:nvSpPr>
          <p:cNvPr id="74756" name="Rectangle 2"/>
          <p:cNvSpPr>
            <a:spLocks noGrp="1" noChangeArrowheads="1"/>
          </p:cNvSpPr>
          <p:nvPr>
            <p:ph type="title"/>
          </p:nvPr>
        </p:nvSpPr>
        <p:spPr/>
        <p:txBody>
          <a:bodyPr/>
          <a:lstStyle/>
          <a:p>
            <a:pPr eaLnBrk="1" hangingPunct="1"/>
            <a:r>
              <a:rPr lang="en-US" altLang="en-US" smtClean="0"/>
              <a:t>Module Documentation</a:t>
            </a:r>
          </a:p>
        </p:txBody>
      </p:sp>
      <p:sp>
        <p:nvSpPr>
          <p:cNvPr id="84995" name="Rectangle 3"/>
          <p:cNvSpPr>
            <a:spLocks noGrp="1" noChangeArrowheads="1"/>
          </p:cNvSpPr>
          <p:nvPr>
            <p:ph type="body" idx="1"/>
          </p:nvPr>
        </p:nvSpPr>
        <p:spPr/>
        <p:txBody>
          <a:bodyPr/>
          <a:lstStyle/>
          <a:p>
            <a:pPr eaLnBrk="1" hangingPunct="1"/>
            <a:r>
              <a:rPr lang="en-US" altLang="en-US" sz="2800" dirty="0" err="1" smtClean="0"/>
              <a:t>Docstrings</a:t>
            </a:r>
            <a:r>
              <a:rPr lang="en-US" altLang="en-US" sz="2800" dirty="0" smtClean="0"/>
              <a:t> are also used by the Python online help system and by a utility called </a:t>
            </a:r>
            <a:r>
              <a:rPr lang="en-US" altLang="en-US" sz="2800" dirty="0" err="1" smtClean="0"/>
              <a:t>PyDoc</a:t>
            </a:r>
            <a:r>
              <a:rPr lang="en-US" altLang="en-US" sz="2800" dirty="0" smtClean="0"/>
              <a:t> that automatically builds documentation for Python modules. You could get the same information like this:</a:t>
            </a:r>
            <a:br>
              <a:rPr lang="en-US" altLang="en-US" sz="2800" dirty="0" smtClean="0"/>
            </a:br>
            <a:r>
              <a:rPr lang="en-US" altLang="en-US" sz="2000" dirty="0" smtClean="0">
                <a:latin typeface="Courier New" panose="02070309020205020404" pitchFamily="49" charset="0"/>
              </a:rPr>
              <a:t>&gt;&gt;&gt; import random</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&gt;&gt;&gt; help(</a:t>
            </a:r>
            <a:r>
              <a:rPr lang="en-US" altLang="en-US" sz="2000" dirty="0" err="1" smtClean="0">
                <a:latin typeface="Courier New" panose="02070309020205020404" pitchFamily="49" charset="0"/>
              </a:rPr>
              <a:t>random.random</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Help on built-in function random:</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random(...)</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random() -&gt; x in the interval [0,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742331C7-22AA-4E3C-A514-EB3E6DEBA932}" type="slidenum">
              <a:rPr lang="en-US" altLang="en-US" sz="1400">
                <a:latin typeface="Tahoma" panose="020B0604030504040204" pitchFamily="34" charset="0"/>
              </a:rPr>
              <a:pPr eaLnBrk="1" hangingPunct="1"/>
              <a:t>72</a:t>
            </a:fld>
            <a:endParaRPr lang="en-US" altLang="en-US" sz="1400">
              <a:latin typeface="Tahoma" panose="020B0604030504040204" pitchFamily="34" charset="0"/>
            </a:endParaRPr>
          </a:p>
        </p:txBody>
      </p:sp>
      <p:sp>
        <p:nvSpPr>
          <p:cNvPr id="75780" name="Rectangle 2"/>
          <p:cNvSpPr>
            <a:spLocks noGrp="1" noChangeArrowheads="1"/>
          </p:cNvSpPr>
          <p:nvPr>
            <p:ph type="title"/>
          </p:nvPr>
        </p:nvSpPr>
        <p:spPr/>
        <p:txBody>
          <a:bodyPr/>
          <a:lstStyle/>
          <a:p>
            <a:pPr eaLnBrk="1" hangingPunct="1"/>
            <a:r>
              <a:rPr lang="en-US" altLang="en-US" smtClean="0"/>
              <a:t>Module Documentation</a:t>
            </a:r>
          </a:p>
        </p:txBody>
      </p:sp>
      <p:sp>
        <p:nvSpPr>
          <p:cNvPr id="86019" name="Rectangle 3"/>
          <p:cNvSpPr>
            <a:spLocks noGrp="1" noChangeArrowheads="1"/>
          </p:cNvSpPr>
          <p:nvPr>
            <p:ph type="body" idx="1"/>
          </p:nvPr>
        </p:nvSpPr>
        <p:spPr/>
        <p:txBody>
          <a:bodyPr/>
          <a:lstStyle/>
          <a:p>
            <a:pPr eaLnBrk="1" hangingPunct="1"/>
            <a:r>
              <a:rPr lang="en-US" altLang="en-US" dirty="0" smtClean="0"/>
              <a:t>To see the documentation for an entire module, try typing </a:t>
            </a:r>
            <a:r>
              <a:rPr lang="en-US" altLang="en-US" sz="2800" dirty="0" smtClean="0">
                <a:latin typeface="Courier New" panose="02070309020205020404" pitchFamily="49" charset="0"/>
              </a:rPr>
              <a:t>help(</a:t>
            </a:r>
            <a:r>
              <a:rPr lang="en-US" altLang="en-US" sz="2800" i="1" dirty="0" err="1" smtClean="0">
                <a:latin typeface="Courier New" panose="02070309020205020404" pitchFamily="49" charset="0"/>
              </a:rPr>
              <a:t>module_name</a:t>
            </a:r>
            <a:r>
              <a:rPr lang="en-US" altLang="en-US" sz="2800" dirty="0" smtClean="0">
                <a:latin typeface="Courier New" panose="02070309020205020404" pitchFamily="49" charset="0"/>
              </a:rPr>
              <a:t>)</a:t>
            </a:r>
            <a:r>
              <a:rPr lang="en-US" altLang="en-US" dirty="0" smtClean="0"/>
              <a:t>!</a:t>
            </a:r>
          </a:p>
          <a:p>
            <a:pPr eaLnBrk="1" hangingPunct="1"/>
            <a:r>
              <a:rPr lang="en-US" altLang="en-US" dirty="0"/>
              <a:t>""" </a:t>
            </a:r>
            <a:r>
              <a:rPr lang="en-US" altLang="en-US" dirty="0" smtClean="0"/>
              <a:t>is a third way that Python allows string literals to be delimited, allowing us to type multi-line strings.</a:t>
            </a:r>
          </a:p>
          <a:p>
            <a:pPr eaLnBrk="1" hangingPunct="1"/>
            <a:r>
              <a:rPr lang="en-US" altLang="en-US" dirty="0" smtClean="0"/>
              <a:t>The following code for the projectile class has </a:t>
            </a:r>
            <a:r>
              <a:rPr lang="en-US" altLang="en-US" dirty="0" err="1" smtClean="0"/>
              <a:t>docstrings</a:t>
            </a:r>
            <a:r>
              <a:rPr lang="en-US" altLang="en-US" dirty="0" smtClean="0"/>
              <a:t>.</a:t>
            </a:r>
            <a:endParaRPr lang="en-US" alt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500" fill="hold"/>
                                        <p:tgtEl>
                                          <p:spTgt spid="860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6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6019">
                                            <p:txEl>
                                              <p:pRg st="1" end="1"/>
                                            </p:txEl>
                                          </p:spTgt>
                                        </p:tgtEl>
                                        <p:attrNameLst>
                                          <p:attrName>style.visibility</p:attrName>
                                        </p:attrNameLst>
                                      </p:cBhvr>
                                      <p:to>
                                        <p:strVal val="visible"/>
                                      </p:to>
                                    </p:set>
                                    <p:anim calcmode="lin" valueType="num">
                                      <p:cBhvr additive="base">
                                        <p:cTn id="13" dur="500" fill="hold"/>
                                        <p:tgtEl>
                                          <p:spTgt spid="860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60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6019">
                                            <p:txEl>
                                              <p:pRg st="2" end="2"/>
                                            </p:txEl>
                                          </p:spTgt>
                                        </p:tgtEl>
                                        <p:attrNameLst>
                                          <p:attrName>style.visibility</p:attrName>
                                        </p:attrNameLst>
                                      </p:cBhvr>
                                      <p:to>
                                        <p:strVal val="visible"/>
                                      </p:to>
                                    </p:set>
                                    <p:anim calcmode="lin" valueType="num">
                                      <p:cBhvr additive="base">
                                        <p:cTn id="19" dur="500" fill="hold"/>
                                        <p:tgtEl>
                                          <p:spTgt spid="860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60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36529787-68A5-44DB-B66A-74ACD0640CF9}" type="slidenum">
              <a:rPr lang="en-US" altLang="en-US" sz="1400">
                <a:latin typeface="Tahoma" panose="020B0604030504040204" pitchFamily="34" charset="0"/>
              </a:rPr>
              <a:pPr eaLnBrk="1" hangingPunct="1"/>
              <a:t>73</a:t>
            </a:fld>
            <a:endParaRPr lang="en-US" altLang="en-US" sz="1400">
              <a:latin typeface="Tahoma" panose="020B0604030504040204" pitchFamily="34" charset="0"/>
            </a:endParaRPr>
          </a:p>
        </p:txBody>
      </p:sp>
      <p:sp>
        <p:nvSpPr>
          <p:cNvPr id="76804" name="Rectangle 2"/>
          <p:cNvSpPr>
            <a:spLocks noGrp="1" noChangeArrowheads="1"/>
          </p:cNvSpPr>
          <p:nvPr>
            <p:ph type="title"/>
          </p:nvPr>
        </p:nvSpPr>
        <p:spPr/>
        <p:txBody>
          <a:bodyPr/>
          <a:lstStyle/>
          <a:p>
            <a:pPr eaLnBrk="1" hangingPunct="1"/>
            <a:r>
              <a:rPr lang="en-US" altLang="en-US" smtClean="0"/>
              <a:t>Module Documentation</a:t>
            </a:r>
          </a:p>
        </p:txBody>
      </p:sp>
      <p:sp>
        <p:nvSpPr>
          <p:cNvPr id="76805"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projectile.py</a:t>
            </a:r>
          </a:p>
          <a:p>
            <a:pPr eaLnBrk="1" hangingPunct="1">
              <a:lnSpc>
                <a:spcPct val="80000"/>
              </a:lnSpc>
              <a:buFont typeface="Wingdings" panose="05000000000000000000" pitchFamily="2" charset="2"/>
              <a:buNone/>
            </a:pPr>
            <a:endParaRPr lang="en-US" altLang="en-US" sz="14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"""projectile.py</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Provides a simple class for modeling the flight of projectiles."""</a:t>
            </a:r>
          </a:p>
          <a:p>
            <a:pPr eaLnBrk="1" hangingPunct="1">
              <a:lnSpc>
                <a:spcPct val="80000"/>
              </a:lnSpc>
              <a:buFont typeface="Wingdings" panose="05000000000000000000" pitchFamily="2" charset="2"/>
              <a:buNone/>
            </a:pPr>
            <a:r>
              <a:rPr lang="en-US" altLang="en-US" sz="1000" dirty="0" smtClean="0">
                <a:latin typeface="Courier New" panose="02070309020205020404" pitchFamily="49" charset="0"/>
              </a:rPr>
              <a:t>  </a:t>
            </a:r>
            <a:r>
              <a:rPr lang="en-US" altLang="en-US" sz="1400" dirty="0" smtClean="0">
                <a:latin typeface="Courier New" panose="02070309020205020404" pitchFamily="49" charset="0"/>
              </a:rPr>
              <a:t> </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from math import pi, sin, cos</a:t>
            </a:r>
          </a:p>
          <a:p>
            <a:pPr eaLnBrk="1" hangingPunct="1">
              <a:lnSpc>
                <a:spcPct val="80000"/>
              </a:lnSpc>
              <a:buFont typeface="Wingdings" panose="05000000000000000000" pitchFamily="2" charset="2"/>
              <a:buNone/>
            </a:pPr>
            <a:endParaRPr lang="en-US" altLang="en-US" sz="10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class Projectile:</a:t>
            </a:r>
          </a:p>
          <a:p>
            <a:pPr eaLnBrk="1" hangingPunct="1">
              <a:lnSpc>
                <a:spcPct val="80000"/>
              </a:lnSpc>
              <a:buFont typeface="Wingdings" panose="05000000000000000000" pitchFamily="2" charset="2"/>
              <a:buNone/>
            </a:pPr>
            <a:endParaRPr lang="en-US" altLang="en-US" sz="10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"""Simulates the flight of simple projectiles near the earth's</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surface, ignoring wind resistance. Tracking is done in two</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dimensions, height (y) and distance (x)."""</a:t>
            </a:r>
          </a:p>
          <a:p>
            <a:pPr eaLnBrk="1" hangingPunct="1">
              <a:lnSpc>
                <a:spcPct val="80000"/>
              </a:lnSpc>
              <a:buFont typeface="Wingdings" panose="05000000000000000000" pitchFamily="2" charset="2"/>
              <a:buNone/>
            </a:pPr>
            <a:endParaRPr lang="en-US" altLang="en-US" sz="14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def</a:t>
            </a:r>
            <a:r>
              <a:rPr lang="en-US" altLang="en-US" sz="1400" dirty="0" smtClean="0">
                <a:latin typeface="Courier New" panose="02070309020205020404" pitchFamily="49" charset="0"/>
              </a:rPr>
              <a:t> __</a:t>
            </a:r>
            <a:r>
              <a:rPr lang="en-US" altLang="en-US" sz="1400" dirty="0" err="1" smtClean="0">
                <a:latin typeface="Courier New" panose="02070309020205020404" pitchFamily="49" charset="0"/>
              </a:rPr>
              <a:t>init</a:t>
            </a:r>
            <a:r>
              <a:rPr lang="en-US" altLang="en-US" sz="1400" dirty="0" smtClean="0">
                <a:latin typeface="Courier New" panose="02070309020205020404" pitchFamily="49" charset="0"/>
              </a:rPr>
              <a:t>__(self, angle, velocity, height):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"""Create a projectile with given launch angle, initial</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velocity and height."""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self.xpos</a:t>
            </a:r>
            <a:r>
              <a:rPr lang="en-US" altLang="en-US" sz="1400" dirty="0" smtClean="0">
                <a:latin typeface="Courier New" panose="02070309020205020404" pitchFamily="49" charset="0"/>
              </a:rPr>
              <a:t> = 0.0</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self.ypos</a:t>
            </a:r>
            <a:r>
              <a:rPr lang="en-US" altLang="en-US" sz="1400" dirty="0" smtClean="0">
                <a:latin typeface="Courier New" panose="02070309020205020404" pitchFamily="49" charset="0"/>
              </a:rPr>
              <a:t> = height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theta = pi * angle / 180.0</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self.xvel</a:t>
            </a:r>
            <a:r>
              <a:rPr lang="en-US" altLang="en-US" sz="1400" dirty="0" smtClean="0">
                <a:latin typeface="Courier New" panose="02070309020205020404" pitchFamily="49" charset="0"/>
              </a:rPr>
              <a:t> = velocity * cos(theta)</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self.yvel</a:t>
            </a:r>
            <a:r>
              <a:rPr lang="en-US" altLang="en-US" sz="1400" dirty="0" smtClean="0">
                <a:latin typeface="Courier New" panose="02070309020205020404" pitchFamily="49" charset="0"/>
              </a:rPr>
              <a:t> = velocity * sin(theta)</a:t>
            </a:r>
          </a:p>
          <a:p>
            <a:pPr eaLnBrk="1" hangingPunct="1">
              <a:lnSpc>
                <a:spcPct val="80000"/>
              </a:lnSpc>
              <a:buFont typeface="Wingdings" panose="05000000000000000000" pitchFamily="2" charset="2"/>
              <a:buNone/>
            </a:pPr>
            <a:endParaRPr lang="en-US" altLang="en-US" sz="12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796CF9C6-E431-4CB9-8D75-A601F0C36DC7}" type="slidenum">
              <a:rPr lang="en-US" altLang="en-US" sz="1400">
                <a:latin typeface="Tahoma" panose="020B0604030504040204" pitchFamily="34" charset="0"/>
              </a:rPr>
              <a:pPr eaLnBrk="1" hangingPunct="1"/>
              <a:t>74</a:t>
            </a:fld>
            <a:endParaRPr lang="en-US" altLang="en-US" sz="1400">
              <a:latin typeface="Tahoma" panose="020B0604030504040204" pitchFamily="34" charset="0"/>
            </a:endParaRPr>
          </a:p>
        </p:txBody>
      </p:sp>
      <p:sp>
        <p:nvSpPr>
          <p:cNvPr id="77828" name="Rectangle 2"/>
          <p:cNvSpPr>
            <a:spLocks noGrp="1" noChangeArrowheads="1"/>
          </p:cNvSpPr>
          <p:nvPr>
            <p:ph type="title"/>
          </p:nvPr>
        </p:nvSpPr>
        <p:spPr/>
        <p:txBody>
          <a:bodyPr/>
          <a:lstStyle/>
          <a:p>
            <a:pPr eaLnBrk="1" hangingPunct="1"/>
            <a:r>
              <a:rPr lang="en-US" altLang="en-US" smtClean="0"/>
              <a:t>Module Documentation</a:t>
            </a:r>
          </a:p>
        </p:txBody>
      </p:sp>
      <p:sp>
        <p:nvSpPr>
          <p:cNvPr id="77829"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def</a:t>
            </a:r>
            <a:r>
              <a:rPr lang="en-US" altLang="en-US" sz="1400" dirty="0" smtClean="0">
                <a:latin typeface="Courier New" panose="02070309020205020404" pitchFamily="49" charset="0"/>
              </a:rPr>
              <a:t> update(self, time):</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"""Update the state of this projectile to move it time seconds</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farther into its flight"""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self.xpos</a:t>
            </a:r>
            <a:r>
              <a:rPr lang="en-US" altLang="en-US" sz="1400" dirty="0" smtClean="0">
                <a:latin typeface="Courier New" panose="02070309020205020404" pitchFamily="49" charset="0"/>
              </a:rPr>
              <a:t> = </a:t>
            </a:r>
            <a:r>
              <a:rPr lang="en-US" altLang="en-US" sz="1400" dirty="0" err="1" smtClean="0">
                <a:latin typeface="Courier New" panose="02070309020205020404" pitchFamily="49" charset="0"/>
              </a:rPr>
              <a:t>self.xpos</a:t>
            </a:r>
            <a:r>
              <a:rPr lang="en-US" altLang="en-US" sz="1400" dirty="0" smtClean="0">
                <a:latin typeface="Courier New" panose="02070309020205020404" pitchFamily="49" charset="0"/>
              </a:rPr>
              <a:t> + time * </a:t>
            </a:r>
            <a:r>
              <a:rPr lang="en-US" altLang="en-US" sz="1400" dirty="0" err="1" smtClean="0">
                <a:latin typeface="Courier New" panose="02070309020205020404" pitchFamily="49" charset="0"/>
              </a:rPr>
              <a:t>self.xvel</a:t>
            </a:r>
            <a:endParaRPr lang="en-US" altLang="en-US" sz="14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yvel1 = </a:t>
            </a:r>
            <a:r>
              <a:rPr lang="en-US" altLang="en-US" sz="1400" dirty="0" err="1" smtClean="0">
                <a:latin typeface="Courier New" panose="02070309020205020404" pitchFamily="49" charset="0"/>
              </a:rPr>
              <a:t>self.yvel</a:t>
            </a:r>
            <a:r>
              <a:rPr lang="en-US" altLang="en-US" sz="1400" dirty="0" smtClean="0">
                <a:latin typeface="Courier New" panose="02070309020205020404" pitchFamily="49" charset="0"/>
              </a:rPr>
              <a:t> - 9.8 * time</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self.ypos</a:t>
            </a:r>
            <a:r>
              <a:rPr lang="en-US" altLang="en-US" sz="1400" dirty="0" smtClean="0">
                <a:latin typeface="Courier New" panose="02070309020205020404" pitchFamily="49" charset="0"/>
              </a:rPr>
              <a:t> = </a:t>
            </a:r>
            <a:r>
              <a:rPr lang="en-US" altLang="en-US" sz="1400" dirty="0" err="1" smtClean="0">
                <a:latin typeface="Courier New" panose="02070309020205020404" pitchFamily="49" charset="0"/>
              </a:rPr>
              <a:t>self.ypos</a:t>
            </a:r>
            <a:r>
              <a:rPr lang="en-US" altLang="en-US" sz="1400" dirty="0" smtClean="0">
                <a:latin typeface="Courier New" panose="02070309020205020404" pitchFamily="49" charset="0"/>
              </a:rPr>
              <a:t> + time * (</a:t>
            </a:r>
            <a:r>
              <a:rPr lang="en-US" altLang="en-US" sz="1400" dirty="0" err="1" smtClean="0">
                <a:latin typeface="Courier New" panose="02070309020205020404" pitchFamily="49" charset="0"/>
              </a:rPr>
              <a:t>self.yvel</a:t>
            </a:r>
            <a:r>
              <a:rPr lang="en-US" altLang="en-US" sz="1400" dirty="0" smtClean="0">
                <a:latin typeface="Courier New" panose="02070309020205020404" pitchFamily="49" charset="0"/>
              </a:rPr>
              <a:t> + yvel1) / 2.0</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self.yvel</a:t>
            </a:r>
            <a:r>
              <a:rPr lang="en-US" altLang="en-US" sz="1400" dirty="0" smtClean="0">
                <a:latin typeface="Courier New" panose="02070309020205020404" pitchFamily="49" charset="0"/>
              </a:rPr>
              <a:t> = yvel1</a:t>
            </a:r>
          </a:p>
          <a:p>
            <a:pPr eaLnBrk="1" hangingPunct="1">
              <a:lnSpc>
                <a:spcPct val="80000"/>
              </a:lnSpc>
              <a:buFont typeface="Wingdings" panose="05000000000000000000" pitchFamily="2" charset="2"/>
              <a:buNone/>
            </a:pPr>
            <a:endParaRPr lang="en-US" altLang="en-US" sz="14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def</a:t>
            </a: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getY</a:t>
            </a:r>
            <a:r>
              <a:rPr lang="en-US" altLang="en-US" sz="1400" dirty="0" smtClean="0">
                <a:latin typeface="Courier New" panose="02070309020205020404" pitchFamily="49" charset="0"/>
              </a:rPr>
              <a:t>(self):</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"Returns the y position (height) of this projectile."</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return </a:t>
            </a:r>
            <a:r>
              <a:rPr lang="en-US" altLang="en-US" sz="1400" dirty="0" err="1" smtClean="0">
                <a:latin typeface="Courier New" panose="02070309020205020404" pitchFamily="49" charset="0"/>
              </a:rPr>
              <a:t>self.ypos</a:t>
            </a:r>
            <a:endParaRPr lang="en-US" altLang="en-US" sz="1400" dirty="0" smtClean="0">
              <a:latin typeface="Courier New" panose="02070309020205020404" pitchFamily="49" charset="0"/>
            </a:endParaRPr>
          </a:p>
          <a:p>
            <a:pPr eaLnBrk="1" hangingPunct="1">
              <a:lnSpc>
                <a:spcPct val="80000"/>
              </a:lnSpc>
              <a:buFont typeface="Wingdings" panose="05000000000000000000" pitchFamily="2" charset="2"/>
              <a:buNone/>
            </a:pPr>
            <a:endParaRPr lang="en-US" altLang="en-US" sz="14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def</a:t>
            </a: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getX</a:t>
            </a:r>
            <a:r>
              <a:rPr lang="en-US" altLang="en-US" sz="1400" dirty="0" smtClean="0">
                <a:latin typeface="Courier New" panose="02070309020205020404" pitchFamily="49" charset="0"/>
              </a:rPr>
              <a:t>(self):</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"Returns the x position (distance) of this projectile."</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return </a:t>
            </a:r>
            <a:r>
              <a:rPr lang="en-US" altLang="en-US" sz="1400" dirty="0" err="1" smtClean="0">
                <a:latin typeface="Courier New" panose="02070309020205020404" pitchFamily="49" charset="0"/>
              </a:rPr>
              <a:t>self.xpos</a:t>
            </a:r>
            <a:endParaRPr lang="en-US" altLang="en-US" sz="14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6C73C352-3CE3-4594-9184-28BA9F104E41}" type="slidenum">
              <a:rPr lang="en-US" altLang="en-US" sz="1400">
                <a:latin typeface="Tahoma" panose="020B0604030504040204" pitchFamily="34" charset="0"/>
              </a:rPr>
              <a:pPr eaLnBrk="1" hangingPunct="1"/>
              <a:t>75</a:t>
            </a:fld>
            <a:endParaRPr lang="en-US" altLang="en-US" sz="1400">
              <a:latin typeface="Tahoma" panose="020B0604030504040204" pitchFamily="34" charset="0"/>
            </a:endParaRPr>
          </a:p>
        </p:txBody>
      </p:sp>
      <p:sp>
        <p:nvSpPr>
          <p:cNvPr id="78852" name="Rectangle 2"/>
          <p:cNvSpPr>
            <a:spLocks noGrp="1" noChangeArrowheads="1"/>
          </p:cNvSpPr>
          <p:nvPr>
            <p:ph type="title"/>
          </p:nvPr>
        </p:nvSpPr>
        <p:spPr/>
        <p:txBody>
          <a:bodyPr/>
          <a:lstStyle/>
          <a:p>
            <a:pPr eaLnBrk="1" hangingPunct="1"/>
            <a:r>
              <a:rPr lang="en-US" altLang="en-US" smtClean="0"/>
              <a:t>Working with Multiple Modules</a:t>
            </a:r>
          </a:p>
        </p:txBody>
      </p:sp>
      <p:sp>
        <p:nvSpPr>
          <p:cNvPr id="78853" name="Rectangle 3"/>
          <p:cNvSpPr>
            <a:spLocks noGrp="1" noChangeArrowheads="1"/>
          </p:cNvSpPr>
          <p:nvPr>
            <p:ph type="body" idx="1"/>
          </p:nvPr>
        </p:nvSpPr>
        <p:spPr>
          <a:xfrm>
            <a:off x="225728" y="2057400"/>
            <a:ext cx="8955088" cy="4114800"/>
          </a:xfrm>
        </p:spPr>
        <p:txBody>
          <a:bodyPr/>
          <a:lstStyle/>
          <a:p>
            <a:pPr eaLnBrk="1" hangingPunct="1">
              <a:lnSpc>
                <a:spcPct val="80000"/>
              </a:lnSpc>
            </a:pPr>
            <a:r>
              <a:rPr lang="en-US" altLang="en-US" sz="2400" dirty="0" smtClean="0"/>
              <a:t>Our main program can import from the projectile module in order to solve the original problem!</a:t>
            </a:r>
            <a:br>
              <a:rPr lang="en-US" altLang="en-US" sz="2400" dirty="0" smtClean="0"/>
            </a:br>
            <a:r>
              <a:rPr lang="en-US" altLang="en-US" sz="2400" dirty="0" smtClean="0"/>
              <a:t/>
            </a:r>
            <a:br>
              <a:rPr lang="en-US" altLang="en-US" sz="2400" dirty="0" smtClean="0"/>
            </a:br>
            <a:r>
              <a:rPr lang="en-US" altLang="en-US" sz="1400" dirty="0" smtClean="0">
                <a:latin typeface="Courier New" panose="02070309020205020404" pitchFamily="49" charset="0"/>
              </a:rPr>
              <a:t># cball4.py</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Simulation of the flight of a cannon ball (or other projectile)</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This version uses a  separate projectile module file</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from projectile import Projectile</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a:r>
            <a:br>
              <a:rPr lang="en-US" altLang="en-US" sz="1400" dirty="0" smtClean="0">
                <a:latin typeface="Courier New" panose="02070309020205020404" pitchFamily="49" charset="0"/>
              </a:rPr>
            </a:br>
            <a:r>
              <a:rPr lang="en-US" altLang="en-US" sz="1400" dirty="0" err="1" smtClean="0">
                <a:latin typeface="Courier New" panose="02070309020205020404" pitchFamily="49" charset="0"/>
              </a:rPr>
              <a:t>def</a:t>
            </a: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getInputs</a:t>
            </a:r>
            <a:r>
              <a:rPr lang="en-US" altLang="en-US" sz="1400" dirty="0" smtClean="0">
                <a:latin typeface="Courier New" panose="02070309020205020404" pitchFamily="49" charset="0"/>
              </a:rPr>
              <a:t>():</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a = float(input("Enter the launch angle (in degrees): "))</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v = float(input("Enter the initial velocity (in meters/sec): "))</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h = float(input("Enter the initial height (in meters): "))</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t = float(input("Enter the time interval between position calculations: "))</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return </a:t>
            </a:r>
            <a:r>
              <a:rPr lang="en-US" altLang="en-US" sz="1400" dirty="0" err="1" smtClean="0">
                <a:latin typeface="Courier New" panose="02070309020205020404" pitchFamily="49" charset="0"/>
              </a:rPr>
              <a:t>a,v,h,t</a:t>
            </a:r>
            <a:r>
              <a:rPr lang="en-US" altLang="en-US" sz="1400" dirty="0" smtClean="0">
                <a:latin typeface="Courier New" panose="02070309020205020404" pitchFamily="49" charset="0"/>
              </a:rPr>
              <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a:r>
            <a:br>
              <a:rPr lang="en-US" altLang="en-US" sz="1400" dirty="0" smtClean="0">
                <a:latin typeface="Courier New" panose="02070309020205020404" pitchFamily="49" charset="0"/>
              </a:rPr>
            </a:br>
            <a:r>
              <a:rPr lang="en-US" altLang="en-US" sz="1400" dirty="0" err="1" smtClean="0">
                <a:latin typeface="Courier New" panose="02070309020205020404" pitchFamily="49" charset="0"/>
              </a:rPr>
              <a:t>def</a:t>
            </a:r>
            <a:r>
              <a:rPr lang="en-US" altLang="en-US" sz="1400" dirty="0" smtClean="0">
                <a:latin typeface="Courier New" panose="02070309020205020404" pitchFamily="49" charset="0"/>
              </a:rPr>
              <a:t> main():</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angle, </a:t>
            </a:r>
            <a:r>
              <a:rPr lang="en-US" altLang="en-US" sz="1400" dirty="0" err="1" smtClean="0">
                <a:latin typeface="Courier New" panose="02070309020205020404" pitchFamily="49" charset="0"/>
              </a:rPr>
              <a:t>vel</a:t>
            </a:r>
            <a:r>
              <a:rPr lang="en-US" altLang="en-US" sz="1400" dirty="0" smtClean="0">
                <a:latin typeface="Courier New" panose="02070309020205020404" pitchFamily="49" charset="0"/>
              </a:rPr>
              <a:t>, h0, time = </a:t>
            </a:r>
            <a:r>
              <a:rPr lang="en-US" altLang="en-US" sz="1400" dirty="0" err="1" smtClean="0">
                <a:latin typeface="Courier New" panose="02070309020205020404" pitchFamily="49" charset="0"/>
              </a:rPr>
              <a:t>getInputs</a:t>
            </a:r>
            <a:r>
              <a:rPr lang="en-US" altLang="en-US" sz="1400" dirty="0" smtClean="0">
                <a:latin typeface="Courier New" panose="02070309020205020404" pitchFamily="49" charset="0"/>
              </a:rPr>
              <a:t>()</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cball</a:t>
            </a:r>
            <a:r>
              <a:rPr lang="en-US" altLang="en-US" sz="1400" dirty="0" smtClean="0">
                <a:latin typeface="Courier New" panose="02070309020205020404" pitchFamily="49" charset="0"/>
              </a:rPr>
              <a:t> = Projectile(angle, </a:t>
            </a:r>
            <a:r>
              <a:rPr lang="en-US" altLang="en-US" sz="1400" dirty="0" err="1" smtClean="0">
                <a:latin typeface="Courier New" panose="02070309020205020404" pitchFamily="49" charset="0"/>
              </a:rPr>
              <a:t>vel</a:t>
            </a:r>
            <a:r>
              <a:rPr lang="en-US" altLang="en-US" sz="1400" dirty="0" smtClean="0">
                <a:latin typeface="Courier New" panose="02070309020205020404" pitchFamily="49" charset="0"/>
              </a:rPr>
              <a:t>, h0)</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while </a:t>
            </a:r>
            <a:r>
              <a:rPr lang="en-US" altLang="en-US" sz="1400" dirty="0" err="1" smtClean="0">
                <a:latin typeface="Courier New" panose="02070309020205020404" pitchFamily="49" charset="0"/>
              </a:rPr>
              <a:t>cball.getY</a:t>
            </a:r>
            <a:r>
              <a:rPr lang="en-US" altLang="en-US" sz="1400" dirty="0" smtClean="0">
                <a:latin typeface="Courier New" panose="02070309020205020404" pitchFamily="49" charset="0"/>
              </a:rPr>
              <a:t>() &gt;= 0:</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cball.update</a:t>
            </a:r>
            <a:r>
              <a:rPr lang="en-US" altLang="en-US" sz="1400" dirty="0" smtClean="0">
                <a:latin typeface="Courier New" panose="02070309020205020404" pitchFamily="49" charset="0"/>
              </a:rPr>
              <a:t>(time)        </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print("\</a:t>
            </a:r>
            <a:r>
              <a:rPr lang="en-US" altLang="en-US" sz="1400" dirty="0" err="1" smtClean="0">
                <a:latin typeface="Courier New" panose="02070309020205020404" pitchFamily="49" charset="0"/>
              </a:rPr>
              <a:t>nDistance</a:t>
            </a:r>
            <a:r>
              <a:rPr lang="en-US" altLang="en-US" sz="1400" dirty="0" smtClean="0">
                <a:latin typeface="Courier New" panose="02070309020205020404" pitchFamily="49" charset="0"/>
              </a:rPr>
              <a:t> traveled: {0:0.1f} </a:t>
            </a:r>
            <a:r>
              <a:rPr lang="en-US" altLang="en-US" sz="1400" dirty="0" err="1" smtClean="0">
                <a:latin typeface="Courier New" panose="02070309020205020404" pitchFamily="49" charset="0"/>
              </a:rPr>
              <a:t>meters.".format</a:t>
            </a:r>
            <a:r>
              <a:rPr lang="en-US" altLang="en-US" sz="1400" dirty="0" smtClean="0">
                <a:latin typeface="Courier New" panose="02070309020205020404" pitchFamily="49" charset="0"/>
              </a:rPr>
              <a:t>(</a:t>
            </a:r>
            <a:r>
              <a:rPr lang="en-US" altLang="en-US" sz="1400" dirty="0" err="1" smtClean="0">
                <a:latin typeface="Courier New" panose="02070309020205020404" pitchFamily="49" charset="0"/>
              </a:rPr>
              <a:t>cball.getX</a:t>
            </a:r>
            <a:r>
              <a:rPr lang="en-US" altLang="en-US" sz="1400" dirty="0" smtClean="0">
                <a:latin typeface="Courier New" panose="02070309020205020404" pitchFamily="49" charset="0"/>
              </a:rPr>
              <a:t>())</a:t>
            </a:r>
          </a:p>
          <a:p>
            <a:pPr eaLnBrk="1" hangingPunct="1">
              <a:lnSpc>
                <a:spcPct val="80000"/>
              </a:lnSpc>
            </a:pPr>
            <a:endParaRPr lang="en-US" altLang="en-US" sz="6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946AE72A-6004-4A4E-A3B2-15A07222E7F2}" type="slidenum">
              <a:rPr lang="en-US" altLang="en-US" sz="1400">
                <a:latin typeface="Tahoma" panose="020B0604030504040204" pitchFamily="34" charset="0"/>
              </a:rPr>
              <a:pPr eaLnBrk="1" hangingPunct="1"/>
              <a:t>76</a:t>
            </a:fld>
            <a:endParaRPr lang="en-US" altLang="en-US" sz="1400">
              <a:latin typeface="Tahoma" panose="020B0604030504040204" pitchFamily="34" charset="0"/>
            </a:endParaRPr>
          </a:p>
        </p:txBody>
      </p:sp>
      <p:sp>
        <p:nvSpPr>
          <p:cNvPr id="79876" name="Rectangle 2"/>
          <p:cNvSpPr>
            <a:spLocks noGrp="1" noChangeArrowheads="1"/>
          </p:cNvSpPr>
          <p:nvPr>
            <p:ph type="title"/>
          </p:nvPr>
        </p:nvSpPr>
        <p:spPr/>
        <p:txBody>
          <a:bodyPr/>
          <a:lstStyle/>
          <a:p>
            <a:pPr eaLnBrk="1" hangingPunct="1"/>
            <a:r>
              <a:rPr lang="en-US" altLang="en-US" smtClean="0"/>
              <a:t>Working with Multiple Modules</a:t>
            </a:r>
          </a:p>
        </p:txBody>
      </p:sp>
      <p:sp>
        <p:nvSpPr>
          <p:cNvPr id="91139" name="Rectangle 3"/>
          <p:cNvSpPr>
            <a:spLocks noGrp="1" noChangeArrowheads="1"/>
          </p:cNvSpPr>
          <p:nvPr>
            <p:ph type="body" idx="1"/>
          </p:nvPr>
        </p:nvSpPr>
        <p:spPr/>
        <p:txBody>
          <a:bodyPr/>
          <a:lstStyle/>
          <a:p>
            <a:pPr eaLnBrk="1" hangingPunct="1">
              <a:lnSpc>
                <a:spcPct val="90000"/>
              </a:lnSpc>
            </a:pPr>
            <a:r>
              <a:rPr lang="en-US" altLang="en-US" sz="2600" dirty="0" smtClean="0"/>
              <a:t>If you are </a:t>
            </a:r>
            <a:r>
              <a:rPr lang="en-US" altLang="en-US" sz="2600" i="1" dirty="0" smtClean="0"/>
              <a:t>interactively </a:t>
            </a:r>
            <a:r>
              <a:rPr lang="en-US" altLang="en-US" sz="2600" dirty="0" smtClean="0"/>
              <a:t>testing a multi-module Python program, you need to be aware that reloading a module may not behave as you expect.</a:t>
            </a:r>
          </a:p>
          <a:p>
            <a:pPr eaLnBrk="1" hangingPunct="1">
              <a:lnSpc>
                <a:spcPct val="90000"/>
              </a:lnSpc>
            </a:pPr>
            <a:r>
              <a:rPr lang="en-US" altLang="en-US" sz="2600" dirty="0" smtClean="0"/>
              <a:t>When Python first imports a given module, it creates a module object that contains all the things defined in the module (a </a:t>
            </a:r>
            <a:r>
              <a:rPr lang="en-US" altLang="en-US" sz="2600" i="1" dirty="0" smtClean="0"/>
              <a:t>namespace</a:t>
            </a:r>
            <a:r>
              <a:rPr lang="en-US" altLang="en-US" sz="2600" dirty="0" smtClean="0"/>
              <a:t>). If a module imports successfully (no syntax errors), subsequent imports do not reload the module. Even if the source code for the module has been changed, re-importing it into an interactive session will not load the updated version.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 calcmode="lin" valueType="num">
                                      <p:cBhvr additive="base">
                                        <p:cTn id="7" dur="500" fill="hold"/>
                                        <p:tgtEl>
                                          <p:spTgt spid="911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11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1139">
                                            <p:txEl>
                                              <p:pRg st="1" end="1"/>
                                            </p:txEl>
                                          </p:spTgt>
                                        </p:tgtEl>
                                        <p:attrNameLst>
                                          <p:attrName>style.visibility</p:attrName>
                                        </p:attrNameLst>
                                      </p:cBhvr>
                                      <p:to>
                                        <p:strVal val="visible"/>
                                      </p:to>
                                    </p:set>
                                    <p:anim calcmode="lin" valueType="num">
                                      <p:cBhvr additive="base">
                                        <p:cTn id="13" dur="500" fill="hold"/>
                                        <p:tgtEl>
                                          <p:spTgt spid="911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113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F07CCB55-9640-4AFF-BAAD-B8ABA39F8F63}" type="slidenum">
              <a:rPr lang="en-US" altLang="en-US" sz="1400">
                <a:latin typeface="Tahoma" panose="020B0604030504040204" pitchFamily="34" charset="0"/>
              </a:rPr>
              <a:pPr eaLnBrk="1" hangingPunct="1"/>
              <a:t>77</a:t>
            </a:fld>
            <a:endParaRPr lang="en-US" altLang="en-US" sz="1400">
              <a:latin typeface="Tahoma" panose="020B0604030504040204" pitchFamily="34" charset="0"/>
            </a:endParaRPr>
          </a:p>
        </p:txBody>
      </p:sp>
      <p:sp>
        <p:nvSpPr>
          <p:cNvPr id="80900" name="Rectangle 2"/>
          <p:cNvSpPr>
            <a:spLocks noGrp="1" noChangeArrowheads="1"/>
          </p:cNvSpPr>
          <p:nvPr>
            <p:ph type="title"/>
          </p:nvPr>
        </p:nvSpPr>
        <p:spPr/>
        <p:txBody>
          <a:bodyPr/>
          <a:lstStyle/>
          <a:p>
            <a:pPr eaLnBrk="1" hangingPunct="1"/>
            <a:r>
              <a:rPr lang="en-US" altLang="en-US" smtClean="0"/>
              <a:t>Working with Multiple Modules</a:t>
            </a:r>
          </a:p>
        </p:txBody>
      </p:sp>
      <p:sp>
        <p:nvSpPr>
          <p:cNvPr id="92163" name="Rectangle 3"/>
          <p:cNvSpPr>
            <a:spLocks noGrp="1" noChangeArrowheads="1"/>
          </p:cNvSpPr>
          <p:nvPr>
            <p:ph type="body" idx="1"/>
          </p:nvPr>
        </p:nvSpPr>
        <p:spPr/>
        <p:txBody>
          <a:bodyPr/>
          <a:lstStyle/>
          <a:p>
            <a:pPr eaLnBrk="1" hangingPunct="1"/>
            <a:r>
              <a:rPr lang="en-US" altLang="en-US" sz="2800" dirty="0" smtClean="0"/>
              <a:t>The easiest way </a:t>
            </a:r>
            <a:r>
              <a:rPr lang="en-US" altLang="en-US" sz="2800" dirty="0" smtClean="0">
                <a:latin typeface="Times New Roman" panose="02020603050405020304" pitchFamily="18" charset="0"/>
              </a:rPr>
              <a:t>–</a:t>
            </a:r>
            <a:r>
              <a:rPr lang="en-US" altLang="en-US" sz="2800" dirty="0" smtClean="0"/>
              <a:t> start a new interactive session for testing whenever any of the modules involved in your testing are modified. This way you</a:t>
            </a:r>
            <a:r>
              <a:rPr lang="en-US" altLang="en-US" sz="2800" dirty="0" smtClean="0">
                <a:latin typeface="Times New Roman" panose="02020603050405020304" pitchFamily="18" charset="0"/>
              </a:rPr>
              <a:t>’</a:t>
            </a:r>
            <a:r>
              <a:rPr lang="en-US" altLang="en-US" sz="2800" dirty="0" smtClean="0"/>
              <a:t>re guaranteed to get a more recent import of all the modules you</a:t>
            </a:r>
            <a:r>
              <a:rPr lang="en-US" altLang="en-US" sz="2800" dirty="0" smtClean="0">
                <a:latin typeface="Times New Roman" panose="02020603050405020304" pitchFamily="18" charset="0"/>
              </a:rPr>
              <a:t>’</a:t>
            </a:r>
            <a:r>
              <a:rPr lang="en-US" altLang="en-US" sz="2800" dirty="0" smtClean="0"/>
              <a:t>re using.</a:t>
            </a:r>
          </a:p>
          <a:p>
            <a:pPr eaLnBrk="1" hangingPunct="1"/>
            <a:r>
              <a:rPr lang="en-US" altLang="en-US" sz="2800" dirty="0" smtClean="0"/>
              <a:t>If you’re using IDLE, you’ll notice it does this for you by doing a shell restart when you select “run module.”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 calcmode="lin" valueType="num">
                                      <p:cBhvr additive="base">
                                        <p:cTn id="7" dur="500" fill="hold"/>
                                        <p:tgtEl>
                                          <p:spTgt spid="92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63">
                                            <p:txEl>
                                              <p:pRg st="1" end="1"/>
                                            </p:txEl>
                                          </p:spTgt>
                                        </p:tgtEl>
                                        <p:attrNameLst>
                                          <p:attrName>style.visibility</p:attrName>
                                        </p:attrNameLst>
                                      </p:cBhvr>
                                      <p:to>
                                        <p:strVal val="visible"/>
                                      </p:to>
                                    </p:set>
                                    <p:anim calcmode="lin" valueType="num">
                                      <p:cBhvr additive="base">
                                        <p:cTn id="13" dur="500" fill="hold"/>
                                        <p:tgtEl>
                                          <p:spTgt spid="92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6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0FF99A2D-5AA6-4DDD-BB8E-BFA6AE083ED4}" type="slidenum">
              <a:rPr lang="en-US" altLang="en-US" sz="1400">
                <a:latin typeface="Tahoma" panose="020B0604030504040204" pitchFamily="34" charset="0"/>
              </a:rPr>
              <a:pPr eaLnBrk="1" hangingPunct="1"/>
              <a:t>78</a:t>
            </a:fld>
            <a:endParaRPr lang="en-US" altLang="en-US" sz="1400">
              <a:latin typeface="Tahoma" panose="020B0604030504040204" pitchFamily="34" charset="0"/>
            </a:endParaRPr>
          </a:p>
        </p:txBody>
      </p:sp>
      <p:sp>
        <p:nvSpPr>
          <p:cNvPr id="81924" name="Rectangle 2"/>
          <p:cNvSpPr>
            <a:spLocks noGrp="1" noChangeArrowheads="1"/>
          </p:cNvSpPr>
          <p:nvPr>
            <p:ph type="title"/>
          </p:nvPr>
        </p:nvSpPr>
        <p:spPr/>
        <p:txBody>
          <a:bodyPr/>
          <a:lstStyle/>
          <a:p>
            <a:pPr eaLnBrk="1" hangingPunct="1"/>
            <a:r>
              <a:rPr lang="en-US" altLang="en-US" smtClean="0"/>
              <a:t>Widgets</a:t>
            </a:r>
          </a:p>
        </p:txBody>
      </p:sp>
      <p:sp>
        <p:nvSpPr>
          <p:cNvPr id="93187" name="Rectangle 3"/>
          <p:cNvSpPr>
            <a:spLocks noGrp="1" noChangeArrowheads="1"/>
          </p:cNvSpPr>
          <p:nvPr>
            <p:ph type="body" idx="1"/>
          </p:nvPr>
        </p:nvSpPr>
        <p:spPr/>
        <p:txBody>
          <a:bodyPr/>
          <a:lstStyle/>
          <a:p>
            <a:pPr eaLnBrk="1" hangingPunct="1"/>
            <a:r>
              <a:rPr lang="en-US" altLang="en-US" sz="3000" dirty="0" smtClean="0"/>
              <a:t>One very common use of objects is in the design of graphical user interfaces (GUIs).</a:t>
            </a:r>
          </a:p>
          <a:p>
            <a:pPr eaLnBrk="1" hangingPunct="1"/>
            <a:r>
              <a:rPr lang="en-US" altLang="en-US" sz="3000" dirty="0" smtClean="0"/>
              <a:t>Back in chapter four we talked about GUIs being composed of visual interface objects known as </a:t>
            </a:r>
            <a:r>
              <a:rPr lang="en-US" altLang="en-US" sz="3000" i="1" dirty="0" smtClean="0"/>
              <a:t>widgets</a:t>
            </a:r>
            <a:r>
              <a:rPr lang="en-US" altLang="en-US" sz="3000" dirty="0" smtClean="0"/>
              <a:t>.</a:t>
            </a:r>
          </a:p>
          <a:p>
            <a:pPr eaLnBrk="1" hangingPunct="1"/>
            <a:r>
              <a:rPr lang="en-US" altLang="en-US" sz="3000" dirty="0" smtClean="0"/>
              <a:t>The </a:t>
            </a:r>
            <a:r>
              <a:rPr lang="en-US" altLang="en-US" sz="3000" dirty="0" smtClean="0">
                <a:latin typeface="Courier New" panose="02070309020205020404" pitchFamily="49" charset="0"/>
              </a:rPr>
              <a:t>Entry</a:t>
            </a:r>
            <a:r>
              <a:rPr lang="en-US" altLang="en-US" sz="3000" dirty="0" smtClean="0"/>
              <a:t> object defined in our </a:t>
            </a:r>
            <a:r>
              <a:rPr lang="en-US" altLang="en-US" sz="3000" dirty="0" smtClean="0">
                <a:latin typeface="Courier New" panose="02070309020205020404" pitchFamily="49" charset="0"/>
              </a:rPr>
              <a:t>graphics</a:t>
            </a:r>
            <a:r>
              <a:rPr lang="en-US" altLang="en-US" sz="3000" dirty="0" smtClean="0"/>
              <a:t> library is one example of a widget.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 calcmode="lin" valueType="num">
                                      <p:cBhvr additive="base">
                                        <p:cTn id="7" dur="500" fill="hold"/>
                                        <p:tgtEl>
                                          <p:spTgt spid="93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3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3187">
                                            <p:txEl>
                                              <p:pRg st="1" end="1"/>
                                            </p:txEl>
                                          </p:spTgt>
                                        </p:tgtEl>
                                        <p:attrNameLst>
                                          <p:attrName>style.visibility</p:attrName>
                                        </p:attrNameLst>
                                      </p:cBhvr>
                                      <p:to>
                                        <p:strVal val="visible"/>
                                      </p:to>
                                    </p:set>
                                    <p:anim calcmode="lin" valueType="num">
                                      <p:cBhvr additive="base">
                                        <p:cTn id="13" dur="500" fill="hold"/>
                                        <p:tgtEl>
                                          <p:spTgt spid="931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3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3187">
                                            <p:txEl>
                                              <p:pRg st="2" end="2"/>
                                            </p:txEl>
                                          </p:spTgt>
                                        </p:tgtEl>
                                        <p:attrNameLst>
                                          <p:attrName>style.visibility</p:attrName>
                                        </p:attrNameLst>
                                      </p:cBhvr>
                                      <p:to>
                                        <p:strVal val="visible"/>
                                      </p:to>
                                    </p:set>
                                    <p:anim calcmode="lin" valueType="num">
                                      <p:cBhvr additive="base">
                                        <p:cTn id="19" dur="500" fill="hold"/>
                                        <p:tgtEl>
                                          <p:spTgt spid="931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318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18B1B94-539A-4A2F-97DD-7163A6C1AFF0}" type="slidenum">
              <a:rPr lang="en-US" altLang="en-US" sz="1400">
                <a:latin typeface="Tahoma" panose="020B0604030504040204" pitchFamily="34" charset="0"/>
              </a:rPr>
              <a:pPr eaLnBrk="1" hangingPunct="1"/>
              <a:t>79</a:t>
            </a:fld>
            <a:endParaRPr lang="en-US" altLang="en-US" sz="1400">
              <a:latin typeface="Tahoma" panose="020B0604030504040204" pitchFamily="34" charset="0"/>
            </a:endParaRPr>
          </a:p>
        </p:txBody>
      </p:sp>
      <p:sp>
        <p:nvSpPr>
          <p:cNvPr id="82948" name="Rectangle 2"/>
          <p:cNvSpPr>
            <a:spLocks noGrp="1" noChangeArrowheads="1"/>
          </p:cNvSpPr>
          <p:nvPr>
            <p:ph type="title"/>
          </p:nvPr>
        </p:nvSpPr>
        <p:spPr/>
        <p:txBody>
          <a:bodyPr/>
          <a:lstStyle/>
          <a:p>
            <a:pPr eaLnBrk="1" hangingPunct="1"/>
            <a:r>
              <a:rPr lang="en-US" altLang="en-US" smtClean="0"/>
              <a:t>Example Program: Dice Roller</a:t>
            </a:r>
          </a:p>
        </p:txBody>
      </p:sp>
      <p:sp>
        <p:nvSpPr>
          <p:cNvPr id="94211" name="Rectangle 3"/>
          <p:cNvSpPr>
            <a:spLocks noGrp="1" noChangeArrowheads="1"/>
          </p:cNvSpPr>
          <p:nvPr>
            <p:ph type="body" idx="1"/>
          </p:nvPr>
        </p:nvSpPr>
        <p:spPr/>
        <p:txBody>
          <a:bodyPr/>
          <a:lstStyle/>
          <a:p>
            <a:pPr eaLnBrk="1" hangingPunct="1"/>
            <a:r>
              <a:rPr lang="en-US" altLang="en-US" smtClean="0"/>
              <a:t>Let</a:t>
            </a:r>
            <a:r>
              <a:rPr lang="en-US" altLang="en-US" smtClean="0">
                <a:latin typeface="Times New Roman" panose="02020603050405020304" pitchFamily="18" charset="0"/>
              </a:rPr>
              <a:t>’</a:t>
            </a:r>
            <a:r>
              <a:rPr lang="en-US" altLang="en-US" smtClean="0"/>
              <a:t>s build a couple useful widgets!</a:t>
            </a:r>
          </a:p>
          <a:p>
            <a:pPr eaLnBrk="1" hangingPunct="1"/>
            <a:r>
              <a:rPr lang="en-US" altLang="en-US" smtClean="0"/>
              <a:t>Consider a program that rolls a pair of six-sided dice.</a:t>
            </a:r>
          </a:p>
          <a:p>
            <a:pPr eaLnBrk="1" hangingPunct="1"/>
            <a:r>
              <a:rPr lang="en-US" altLang="en-US" smtClean="0"/>
              <a:t>The program will display the dice graphically and provide two buttons, one for rolling the dice and one for quitting the program.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 calcmode="lin" valueType="num">
                                      <p:cBhvr additive="base">
                                        <p:cTn id="7" dur="500" fill="hold"/>
                                        <p:tgtEl>
                                          <p:spTgt spid="94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4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4211">
                                            <p:txEl>
                                              <p:pRg st="1" end="1"/>
                                            </p:txEl>
                                          </p:spTgt>
                                        </p:tgtEl>
                                        <p:attrNameLst>
                                          <p:attrName>style.visibility</p:attrName>
                                        </p:attrNameLst>
                                      </p:cBhvr>
                                      <p:to>
                                        <p:strVal val="visible"/>
                                      </p:to>
                                    </p:set>
                                    <p:anim calcmode="lin" valueType="num">
                                      <p:cBhvr additive="base">
                                        <p:cTn id="13" dur="500" fill="hold"/>
                                        <p:tgtEl>
                                          <p:spTgt spid="942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4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4211">
                                            <p:txEl>
                                              <p:pRg st="2" end="2"/>
                                            </p:txEl>
                                          </p:spTgt>
                                        </p:tgtEl>
                                        <p:attrNameLst>
                                          <p:attrName>style.visibility</p:attrName>
                                        </p:attrNameLst>
                                      </p:cBhvr>
                                      <p:to>
                                        <p:strVal val="visible"/>
                                      </p:to>
                                    </p:set>
                                    <p:anim calcmode="lin" valueType="num">
                                      <p:cBhvr additive="base">
                                        <p:cTn id="19" dur="500" fill="hold"/>
                                        <p:tgtEl>
                                          <p:spTgt spid="942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421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8114B021-3870-4863-BA47-15970A88C681}" type="slidenum">
              <a:rPr lang="en-US" altLang="en-US" sz="1400">
                <a:latin typeface="Tahoma" panose="020B0604030504040204" pitchFamily="34" charset="0"/>
              </a:rPr>
              <a:pPr eaLnBrk="1" hangingPunct="1"/>
              <a:t>8</a:t>
            </a:fld>
            <a:endParaRPr lang="en-US" altLang="en-US" sz="1400">
              <a:latin typeface="Tahoma" panose="020B0604030504040204" pitchFamily="34" charset="0"/>
            </a:endParaRPr>
          </a:p>
        </p:txBody>
      </p:sp>
      <p:sp>
        <p:nvSpPr>
          <p:cNvPr id="10244" name="Rectangle 2"/>
          <p:cNvSpPr>
            <a:spLocks noGrp="1" noChangeArrowheads="1"/>
          </p:cNvSpPr>
          <p:nvPr>
            <p:ph type="title"/>
          </p:nvPr>
        </p:nvSpPr>
        <p:spPr/>
        <p:txBody>
          <a:bodyPr/>
          <a:lstStyle/>
          <a:p>
            <a:pPr eaLnBrk="1" hangingPunct="1"/>
            <a:r>
              <a:rPr lang="en-US" altLang="en-US" smtClean="0"/>
              <a:t>Quick Review of Objects</a:t>
            </a:r>
          </a:p>
        </p:txBody>
      </p:sp>
      <p:sp>
        <p:nvSpPr>
          <p:cNvPr id="14339" name="Rectangle 3"/>
          <p:cNvSpPr>
            <a:spLocks noGrp="1" noChangeArrowheads="1"/>
          </p:cNvSpPr>
          <p:nvPr>
            <p:ph type="body" idx="1"/>
          </p:nvPr>
        </p:nvSpPr>
        <p:spPr/>
        <p:txBody>
          <a:bodyPr/>
          <a:lstStyle/>
          <a:p>
            <a:pPr eaLnBrk="1" hangingPunct="1">
              <a:lnSpc>
                <a:spcPct val="90000"/>
              </a:lnSpc>
            </a:pPr>
            <a:r>
              <a:rPr lang="en-US" altLang="en-US" smtClean="0"/>
              <a:t>The </a:t>
            </a:r>
            <a:r>
              <a:rPr lang="en-US" altLang="en-US" smtClean="0">
                <a:latin typeface="Courier New" panose="02070309020205020404" pitchFamily="49" charset="0"/>
              </a:rPr>
              <a:t>move</a:t>
            </a:r>
            <a:r>
              <a:rPr lang="en-US" altLang="en-US" smtClean="0"/>
              <a:t> method will change the value of </a:t>
            </a:r>
            <a:r>
              <a:rPr lang="en-US" altLang="en-US" smtClean="0">
                <a:latin typeface="Courier New" panose="02070309020205020404" pitchFamily="49" charset="0"/>
              </a:rPr>
              <a:t>center</a:t>
            </a:r>
            <a:r>
              <a:rPr lang="en-US" altLang="en-US" smtClean="0"/>
              <a:t> to reflect the new position of the circle.</a:t>
            </a:r>
          </a:p>
          <a:p>
            <a:pPr eaLnBrk="1" hangingPunct="1">
              <a:lnSpc>
                <a:spcPct val="90000"/>
              </a:lnSpc>
            </a:pPr>
            <a:r>
              <a:rPr lang="en-US" altLang="en-US" smtClean="0"/>
              <a:t>All objects are said to be an </a:t>
            </a:r>
            <a:r>
              <a:rPr lang="en-US" altLang="en-US" i="1" smtClean="0"/>
              <a:t>instance</a:t>
            </a:r>
            <a:r>
              <a:rPr lang="en-US" altLang="en-US" smtClean="0"/>
              <a:t> of some </a:t>
            </a:r>
            <a:r>
              <a:rPr lang="en-US" altLang="en-US" i="1" smtClean="0"/>
              <a:t>class</a:t>
            </a:r>
            <a:r>
              <a:rPr lang="en-US" altLang="en-US" smtClean="0"/>
              <a:t>. The class of an object determines which attributes the object will have.</a:t>
            </a:r>
          </a:p>
          <a:p>
            <a:pPr eaLnBrk="1" hangingPunct="1">
              <a:lnSpc>
                <a:spcPct val="90000"/>
              </a:lnSpc>
            </a:pPr>
            <a:r>
              <a:rPr lang="en-US" altLang="en-US" smtClean="0"/>
              <a:t>A class is a description of what its instances will know and do.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 calcmode="lin" valueType="num">
                                      <p:cBhvr additive="base">
                                        <p:cTn id="13" dur="500" fill="hold"/>
                                        <p:tgtEl>
                                          <p:spTgt spid="14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anim calcmode="lin" valueType="num">
                                      <p:cBhvr additive="base">
                                        <p:cTn id="19" dur="500" fill="hold"/>
                                        <p:tgtEl>
                                          <p:spTgt spid="143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33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pPr>
              <a:defRPr/>
            </a:pPr>
            <a:r>
              <a:rPr lang="en-US" smtClean="0"/>
              <a:t>Python Programming, 3/e</a:t>
            </a:r>
            <a:endParaRPr lang="en-US"/>
          </a:p>
        </p:txBody>
      </p:sp>
      <p:sp>
        <p:nvSpPr>
          <p:cNvPr id="6" name="Slide Number Placeholder 6"/>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0745DE8-3668-40FD-850A-942B9E33D75B}" type="slidenum">
              <a:rPr lang="en-US" altLang="en-US" sz="1400">
                <a:latin typeface="Tahoma" panose="020B0604030504040204" pitchFamily="34" charset="0"/>
              </a:rPr>
              <a:pPr eaLnBrk="1" hangingPunct="1"/>
              <a:t>80</a:t>
            </a:fld>
            <a:endParaRPr lang="en-US" altLang="en-US" sz="1400">
              <a:latin typeface="Tahoma" panose="020B0604030504040204" pitchFamily="34" charset="0"/>
            </a:endParaRPr>
          </a:p>
        </p:txBody>
      </p:sp>
      <p:sp>
        <p:nvSpPr>
          <p:cNvPr id="83972" name="Rectangle 2"/>
          <p:cNvSpPr>
            <a:spLocks noGrp="1" noChangeArrowheads="1"/>
          </p:cNvSpPr>
          <p:nvPr>
            <p:ph type="title"/>
          </p:nvPr>
        </p:nvSpPr>
        <p:spPr/>
        <p:txBody>
          <a:bodyPr/>
          <a:lstStyle/>
          <a:p>
            <a:pPr eaLnBrk="1" hangingPunct="1"/>
            <a:r>
              <a:rPr lang="en-US" altLang="en-US" smtClean="0"/>
              <a:t>Example Program: Dice Roller</a:t>
            </a:r>
          </a:p>
        </p:txBody>
      </p:sp>
      <p:sp>
        <p:nvSpPr>
          <p:cNvPr id="95235" name="Rectangle 3"/>
          <p:cNvSpPr>
            <a:spLocks noGrp="1" noChangeArrowheads="1"/>
          </p:cNvSpPr>
          <p:nvPr>
            <p:ph type="body" sz="half" idx="1"/>
          </p:nvPr>
        </p:nvSpPr>
        <p:spPr/>
        <p:txBody>
          <a:bodyPr/>
          <a:lstStyle/>
          <a:p>
            <a:pPr eaLnBrk="1" hangingPunct="1"/>
            <a:r>
              <a:rPr lang="en-US" altLang="en-US" sz="2800" smtClean="0"/>
              <a:t>There are two kinds of widgets: buttons and dice.</a:t>
            </a:r>
          </a:p>
          <a:p>
            <a:pPr eaLnBrk="1" hangingPunct="1"/>
            <a:r>
              <a:rPr lang="en-US" altLang="en-US" sz="2800" smtClean="0"/>
              <a:t>The two buttons will be examples of the </a:t>
            </a:r>
            <a:r>
              <a:rPr lang="en-US" altLang="en-US" sz="2800" smtClean="0">
                <a:latin typeface="Courier New" panose="02070309020205020404" pitchFamily="49" charset="0"/>
              </a:rPr>
              <a:t>Button</a:t>
            </a:r>
            <a:r>
              <a:rPr lang="en-US" altLang="en-US" sz="2800" smtClean="0"/>
              <a:t> class, while the dice images will be provided by </a:t>
            </a:r>
            <a:r>
              <a:rPr lang="en-US" altLang="en-US" sz="2800" smtClean="0">
                <a:latin typeface="Courier New" panose="02070309020205020404" pitchFamily="49" charset="0"/>
              </a:rPr>
              <a:t>dieView</a:t>
            </a:r>
            <a:r>
              <a:rPr lang="en-US" altLang="en-US" sz="2800" smtClean="0"/>
              <a:t>.</a:t>
            </a:r>
          </a:p>
        </p:txBody>
      </p:sp>
      <p:pic>
        <p:nvPicPr>
          <p:cNvPr id="83974" name="Picture 4" descr="dicerolle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562600" y="2362200"/>
            <a:ext cx="2925763" cy="3200400"/>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 calcmode="lin" valueType="num">
                                      <p:cBhvr additive="base">
                                        <p:cTn id="7" dur="500" fill="hold"/>
                                        <p:tgtEl>
                                          <p:spTgt spid="952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2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5235">
                                            <p:txEl>
                                              <p:pRg st="1" end="1"/>
                                            </p:txEl>
                                          </p:spTgt>
                                        </p:tgtEl>
                                        <p:attrNameLst>
                                          <p:attrName>style.visibility</p:attrName>
                                        </p:attrNameLst>
                                      </p:cBhvr>
                                      <p:to>
                                        <p:strVal val="visible"/>
                                      </p:to>
                                    </p:set>
                                    <p:anim calcmode="lin" valueType="num">
                                      <p:cBhvr additive="base">
                                        <p:cTn id="13" dur="500" fill="hold"/>
                                        <p:tgtEl>
                                          <p:spTgt spid="952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523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951F4340-5433-45BE-9C26-B57BFBF5EFC1}" type="slidenum">
              <a:rPr lang="en-US" altLang="en-US" sz="1400">
                <a:latin typeface="Tahoma" panose="020B0604030504040204" pitchFamily="34" charset="0"/>
              </a:rPr>
              <a:pPr eaLnBrk="1" hangingPunct="1"/>
              <a:t>81</a:t>
            </a:fld>
            <a:endParaRPr lang="en-US" altLang="en-US" sz="1400">
              <a:latin typeface="Tahoma" panose="020B0604030504040204" pitchFamily="34" charset="0"/>
            </a:endParaRPr>
          </a:p>
        </p:txBody>
      </p:sp>
      <p:sp>
        <p:nvSpPr>
          <p:cNvPr id="84996" name="Rectangle 2"/>
          <p:cNvSpPr>
            <a:spLocks noGrp="1" noChangeArrowheads="1"/>
          </p:cNvSpPr>
          <p:nvPr>
            <p:ph type="title"/>
          </p:nvPr>
        </p:nvSpPr>
        <p:spPr/>
        <p:txBody>
          <a:bodyPr/>
          <a:lstStyle/>
          <a:p>
            <a:pPr eaLnBrk="1" hangingPunct="1"/>
            <a:r>
              <a:rPr lang="en-US" altLang="en-US" smtClean="0"/>
              <a:t>Building Buttons</a:t>
            </a:r>
          </a:p>
        </p:txBody>
      </p:sp>
      <p:sp>
        <p:nvSpPr>
          <p:cNvPr id="97283" name="Rectangle 3"/>
          <p:cNvSpPr>
            <a:spLocks noGrp="1" noChangeArrowheads="1"/>
          </p:cNvSpPr>
          <p:nvPr>
            <p:ph type="body" idx="1"/>
          </p:nvPr>
        </p:nvSpPr>
        <p:spPr/>
        <p:txBody>
          <a:bodyPr/>
          <a:lstStyle/>
          <a:p>
            <a:pPr eaLnBrk="1" hangingPunct="1"/>
            <a:r>
              <a:rPr lang="en-US" altLang="en-US" smtClean="0"/>
              <a:t>Most modern GUIs have buttons with 3-dimensional look and feel. Our simple graphics package does not have the machinery to produce buttons that appear to depress as they are clicked.</a:t>
            </a:r>
          </a:p>
          <a:p>
            <a:pPr eaLnBrk="1" hangingPunct="1"/>
            <a:r>
              <a:rPr lang="en-US" altLang="en-US" smtClean="0"/>
              <a:t>All we can do is report back where the mouse was clicked after the click has been completed.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 calcmode="lin" valueType="num">
                                      <p:cBhvr additive="base">
                                        <p:cTn id="7" dur="500" fill="hold"/>
                                        <p:tgtEl>
                                          <p:spTgt spid="972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72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7283">
                                            <p:txEl>
                                              <p:pRg st="1" end="1"/>
                                            </p:txEl>
                                          </p:spTgt>
                                        </p:tgtEl>
                                        <p:attrNameLst>
                                          <p:attrName>style.visibility</p:attrName>
                                        </p:attrNameLst>
                                      </p:cBhvr>
                                      <p:to>
                                        <p:strVal val="visible"/>
                                      </p:to>
                                    </p:set>
                                    <p:anim calcmode="lin" valueType="num">
                                      <p:cBhvr additive="base">
                                        <p:cTn id="13" dur="500" fill="hold"/>
                                        <p:tgtEl>
                                          <p:spTgt spid="972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728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AF343000-D1C1-4544-AE74-F391AEB78D17}" type="slidenum">
              <a:rPr lang="en-US" altLang="en-US" sz="1400">
                <a:latin typeface="Tahoma" panose="020B0604030504040204" pitchFamily="34" charset="0"/>
              </a:rPr>
              <a:pPr eaLnBrk="1" hangingPunct="1"/>
              <a:t>82</a:t>
            </a:fld>
            <a:endParaRPr lang="en-US" altLang="en-US" sz="1400">
              <a:latin typeface="Tahoma" panose="020B0604030504040204" pitchFamily="34" charset="0"/>
            </a:endParaRPr>
          </a:p>
        </p:txBody>
      </p:sp>
      <p:sp>
        <p:nvSpPr>
          <p:cNvPr id="86020" name="Rectangle 2"/>
          <p:cNvSpPr>
            <a:spLocks noGrp="1" noChangeArrowheads="1"/>
          </p:cNvSpPr>
          <p:nvPr>
            <p:ph type="title"/>
          </p:nvPr>
        </p:nvSpPr>
        <p:spPr/>
        <p:txBody>
          <a:bodyPr/>
          <a:lstStyle/>
          <a:p>
            <a:pPr eaLnBrk="1" hangingPunct="1"/>
            <a:r>
              <a:rPr lang="en-US" altLang="en-US" smtClean="0"/>
              <a:t>Building Buttons</a:t>
            </a:r>
          </a:p>
        </p:txBody>
      </p:sp>
      <p:sp>
        <p:nvSpPr>
          <p:cNvPr id="98307" name="Rectangle 3"/>
          <p:cNvSpPr>
            <a:spLocks noGrp="1" noChangeArrowheads="1"/>
          </p:cNvSpPr>
          <p:nvPr>
            <p:ph type="body" idx="1"/>
          </p:nvPr>
        </p:nvSpPr>
        <p:spPr/>
        <p:txBody>
          <a:bodyPr/>
          <a:lstStyle/>
          <a:p>
            <a:pPr eaLnBrk="1" hangingPunct="1"/>
            <a:r>
              <a:rPr lang="en-US" altLang="en-US" sz="3000" smtClean="0"/>
              <a:t>Our buttons will be rectangular regions in a graphics window where user clicks can influence the behavior of the running application.</a:t>
            </a:r>
          </a:p>
          <a:p>
            <a:pPr eaLnBrk="1" hangingPunct="1"/>
            <a:r>
              <a:rPr lang="en-US" altLang="en-US" sz="3000" smtClean="0"/>
              <a:t>We need a way to determine whether a button has been clicked.</a:t>
            </a:r>
          </a:p>
          <a:p>
            <a:pPr eaLnBrk="1" hangingPunct="1"/>
            <a:r>
              <a:rPr lang="en-US" altLang="en-US" sz="3000" smtClean="0"/>
              <a:t>It would be nice to be able to activate and deactivate (gray-out) individual buttons.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 calcmode="lin" valueType="num">
                                      <p:cBhvr additive="base">
                                        <p:cTn id="7" dur="500" fill="hold"/>
                                        <p:tgtEl>
                                          <p:spTgt spid="983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8307">
                                            <p:txEl>
                                              <p:pRg st="1" end="1"/>
                                            </p:txEl>
                                          </p:spTgt>
                                        </p:tgtEl>
                                        <p:attrNameLst>
                                          <p:attrName>style.visibility</p:attrName>
                                        </p:attrNameLst>
                                      </p:cBhvr>
                                      <p:to>
                                        <p:strVal val="visible"/>
                                      </p:to>
                                    </p:set>
                                    <p:anim calcmode="lin" valueType="num">
                                      <p:cBhvr additive="base">
                                        <p:cTn id="13" dur="500" fill="hold"/>
                                        <p:tgtEl>
                                          <p:spTgt spid="983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83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8307">
                                            <p:txEl>
                                              <p:pRg st="2" end="2"/>
                                            </p:txEl>
                                          </p:spTgt>
                                        </p:tgtEl>
                                        <p:attrNameLst>
                                          <p:attrName>style.visibility</p:attrName>
                                        </p:attrNameLst>
                                      </p:cBhvr>
                                      <p:to>
                                        <p:strVal val="visible"/>
                                      </p:to>
                                    </p:set>
                                    <p:anim calcmode="lin" valueType="num">
                                      <p:cBhvr additive="base">
                                        <p:cTn id="19" dur="500" fill="hold"/>
                                        <p:tgtEl>
                                          <p:spTgt spid="983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830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0CD37218-1298-45F8-B184-EDF0F3834533}" type="slidenum">
              <a:rPr lang="en-US" altLang="en-US" sz="1400">
                <a:latin typeface="Tahoma" panose="020B0604030504040204" pitchFamily="34" charset="0"/>
              </a:rPr>
              <a:pPr eaLnBrk="1" hangingPunct="1"/>
              <a:t>83</a:t>
            </a:fld>
            <a:endParaRPr lang="en-US" altLang="en-US" sz="1400">
              <a:latin typeface="Tahoma" panose="020B0604030504040204" pitchFamily="34" charset="0"/>
            </a:endParaRPr>
          </a:p>
        </p:txBody>
      </p:sp>
      <p:sp>
        <p:nvSpPr>
          <p:cNvPr id="87044" name="Rectangle 2"/>
          <p:cNvSpPr>
            <a:spLocks noGrp="1" noChangeArrowheads="1"/>
          </p:cNvSpPr>
          <p:nvPr>
            <p:ph type="title"/>
          </p:nvPr>
        </p:nvSpPr>
        <p:spPr/>
        <p:txBody>
          <a:bodyPr/>
          <a:lstStyle/>
          <a:p>
            <a:pPr eaLnBrk="1" hangingPunct="1"/>
            <a:r>
              <a:rPr lang="en-US" altLang="en-US" smtClean="0"/>
              <a:t>Building Buttons</a:t>
            </a:r>
          </a:p>
        </p:txBody>
      </p:sp>
      <p:sp>
        <p:nvSpPr>
          <p:cNvPr id="99331" name="Rectangle 3"/>
          <p:cNvSpPr>
            <a:spLocks noGrp="1" noChangeArrowheads="1"/>
          </p:cNvSpPr>
          <p:nvPr>
            <p:ph type="body" idx="1"/>
          </p:nvPr>
        </p:nvSpPr>
        <p:spPr/>
        <p:txBody>
          <a:bodyPr/>
          <a:lstStyle/>
          <a:p>
            <a:pPr eaLnBrk="1" hangingPunct="1">
              <a:lnSpc>
                <a:spcPct val="90000"/>
              </a:lnSpc>
            </a:pPr>
            <a:r>
              <a:rPr lang="en-US" altLang="en-US" b="1" dirty="0" smtClean="0"/>
              <a:t>Constructor</a:t>
            </a:r>
            <a:r>
              <a:rPr lang="en-US" altLang="en-US" dirty="0" smtClean="0"/>
              <a:t> </a:t>
            </a:r>
            <a:r>
              <a:rPr lang="en-US" altLang="en-US" dirty="0" smtClean="0">
                <a:latin typeface="Times New Roman" panose="02020603050405020304" pitchFamily="18" charset="0"/>
              </a:rPr>
              <a:t>–</a:t>
            </a:r>
            <a:r>
              <a:rPr lang="en-US" altLang="en-US" dirty="0" smtClean="0"/>
              <a:t> Create a button in a window. We will specify the window in which the button will be displayed, the  location/size of the button, and the label on the button.</a:t>
            </a:r>
          </a:p>
          <a:p>
            <a:pPr eaLnBrk="1" hangingPunct="1">
              <a:lnSpc>
                <a:spcPct val="90000"/>
              </a:lnSpc>
            </a:pPr>
            <a:r>
              <a:rPr lang="en-US" altLang="en-US" b="1" dirty="0" smtClean="0"/>
              <a:t>Activate</a:t>
            </a:r>
            <a:r>
              <a:rPr lang="en-US" altLang="en-US" dirty="0" smtClean="0"/>
              <a:t> </a:t>
            </a:r>
            <a:r>
              <a:rPr lang="en-US" altLang="en-US" dirty="0" smtClean="0">
                <a:latin typeface="Times New Roman" panose="02020603050405020304" pitchFamily="18" charset="0"/>
              </a:rPr>
              <a:t>–</a:t>
            </a:r>
            <a:r>
              <a:rPr lang="en-US" altLang="en-US" dirty="0" smtClean="0"/>
              <a:t> Set the state of the button to active.</a:t>
            </a:r>
          </a:p>
          <a:p>
            <a:pPr eaLnBrk="1" hangingPunct="1">
              <a:lnSpc>
                <a:spcPct val="90000"/>
              </a:lnSpc>
            </a:pPr>
            <a:r>
              <a:rPr lang="en-US" altLang="en-US" b="1" dirty="0" smtClean="0"/>
              <a:t>Deactivate</a:t>
            </a:r>
            <a:r>
              <a:rPr lang="en-US" altLang="en-US" dirty="0" smtClean="0"/>
              <a:t> </a:t>
            </a:r>
            <a:r>
              <a:rPr lang="en-US" altLang="en-US" dirty="0" smtClean="0">
                <a:latin typeface="Times New Roman" panose="02020603050405020304" pitchFamily="18" charset="0"/>
              </a:rPr>
              <a:t>–</a:t>
            </a:r>
            <a:r>
              <a:rPr lang="en-US" altLang="en-US" dirty="0" smtClean="0"/>
              <a:t> Set the state of the button to inactive.</a:t>
            </a:r>
            <a:endParaRPr lang="en-US"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 calcmode="lin" valueType="num">
                                      <p:cBhvr additive="base">
                                        <p:cTn id="7" dur="500" fill="hold"/>
                                        <p:tgtEl>
                                          <p:spTgt spid="993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9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9331">
                                            <p:txEl>
                                              <p:pRg st="1" end="1"/>
                                            </p:txEl>
                                          </p:spTgt>
                                        </p:tgtEl>
                                        <p:attrNameLst>
                                          <p:attrName>style.visibility</p:attrName>
                                        </p:attrNameLst>
                                      </p:cBhvr>
                                      <p:to>
                                        <p:strVal val="visible"/>
                                      </p:to>
                                    </p:set>
                                    <p:anim calcmode="lin" valueType="num">
                                      <p:cBhvr additive="base">
                                        <p:cTn id="13" dur="500" fill="hold"/>
                                        <p:tgtEl>
                                          <p:spTgt spid="993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9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9331">
                                            <p:txEl>
                                              <p:pRg st="2" end="2"/>
                                            </p:txEl>
                                          </p:spTgt>
                                        </p:tgtEl>
                                        <p:attrNameLst>
                                          <p:attrName>style.visibility</p:attrName>
                                        </p:attrNameLst>
                                      </p:cBhvr>
                                      <p:to>
                                        <p:strVal val="visible"/>
                                      </p:to>
                                    </p:set>
                                    <p:anim calcmode="lin" valueType="num">
                                      <p:cBhvr additive="base">
                                        <p:cTn id="19" dur="500" fill="hold"/>
                                        <p:tgtEl>
                                          <p:spTgt spid="993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93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E546FEAD-0F47-4DD9-960B-5D03D02CAFED}" type="slidenum">
              <a:rPr lang="en-US" altLang="en-US" sz="1400">
                <a:latin typeface="Tahoma" panose="020B0604030504040204" pitchFamily="34" charset="0"/>
              </a:rPr>
              <a:pPr eaLnBrk="1" hangingPunct="1"/>
              <a:t>84</a:t>
            </a:fld>
            <a:endParaRPr lang="en-US" altLang="en-US" sz="1400">
              <a:latin typeface="Tahoma" panose="020B0604030504040204" pitchFamily="34" charset="0"/>
            </a:endParaRPr>
          </a:p>
        </p:txBody>
      </p:sp>
      <p:sp>
        <p:nvSpPr>
          <p:cNvPr id="88068" name="Rectangle 2"/>
          <p:cNvSpPr>
            <a:spLocks noGrp="1" noChangeArrowheads="1"/>
          </p:cNvSpPr>
          <p:nvPr>
            <p:ph type="title"/>
          </p:nvPr>
        </p:nvSpPr>
        <p:spPr/>
        <p:txBody>
          <a:bodyPr/>
          <a:lstStyle/>
          <a:p>
            <a:pPr eaLnBrk="1" hangingPunct="1"/>
            <a:r>
              <a:rPr lang="en-US" altLang="en-US" smtClean="0"/>
              <a:t>Building Buttons</a:t>
            </a:r>
          </a:p>
        </p:txBody>
      </p:sp>
      <p:sp>
        <p:nvSpPr>
          <p:cNvPr id="100355" name="Rectangle 3"/>
          <p:cNvSpPr>
            <a:spLocks noGrp="1" noChangeArrowheads="1"/>
          </p:cNvSpPr>
          <p:nvPr>
            <p:ph type="body" idx="1"/>
          </p:nvPr>
        </p:nvSpPr>
        <p:spPr/>
        <p:txBody>
          <a:bodyPr/>
          <a:lstStyle/>
          <a:p>
            <a:pPr eaLnBrk="1" hangingPunct="1"/>
            <a:r>
              <a:rPr lang="en-US" altLang="en-US" sz="3000" b="1" smtClean="0"/>
              <a:t>Clicked</a:t>
            </a:r>
            <a:r>
              <a:rPr lang="en-US" altLang="en-US" sz="3000" smtClean="0">
                <a:latin typeface="Times New Roman" panose="02020603050405020304" pitchFamily="18" charset="0"/>
              </a:rPr>
              <a:t>–</a:t>
            </a:r>
            <a:r>
              <a:rPr lang="en-US" altLang="en-US" sz="3000" smtClean="0"/>
              <a:t> Indicate if the button was clicked. If the button is active, this method will determine if the point clicked is inside the button region. The point will have to be sent as a parameter to the method.</a:t>
            </a:r>
          </a:p>
          <a:p>
            <a:pPr eaLnBrk="1" hangingPunct="1"/>
            <a:r>
              <a:rPr lang="en-US" altLang="en-US" sz="3000" b="1" smtClean="0"/>
              <a:t>getLabel</a:t>
            </a:r>
            <a:r>
              <a:rPr lang="en-US" altLang="en-US" sz="3000" smtClean="0">
                <a:latin typeface="Times New Roman" panose="02020603050405020304" pitchFamily="18" charset="0"/>
              </a:rPr>
              <a:t>–</a:t>
            </a:r>
            <a:r>
              <a:rPr lang="en-US" altLang="en-US" sz="3000" smtClean="0"/>
              <a:t> Returns the label string of a button. This is provided so that we can identify a particular button.</a:t>
            </a:r>
            <a:endParaRPr lang="en-US" altLang="en-US" sz="3000"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 calcmode="lin" valueType="num">
                                      <p:cBhvr additive="base">
                                        <p:cTn id="7" dur="500" fill="hold"/>
                                        <p:tgtEl>
                                          <p:spTgt spid="1003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03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0355">
                                            <p:txEl>
                                              <p:pRg st="1" end="1"/>
                                            </p:txEl>
                                          </p:spTgt>
                                        </p:tgtEl>
                                        <p:attrNameLst>
                                          <p:attrName>style.visibility</p:attrName>
                                        </p:attrNameLst>
                                      </p:cBhvr>
                                      <p:to>
                                        <p:strVal val="visible"/>
                                      </p:to>
                                    </p:set>
                                    <p:anim calcmode="lin" valueType="num">
                                      <p:cBhvr additive="base">
                                        <p:cTn id="13" dur="500" fill="hold"/>
                                        <p:tgtEl>
                                          <p:spTgt spid="1003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035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41F984B3-5318-4C79-A49C-A55966068045}" type="slidenum">
              <a:rPr lang="en-US" altLang="en-US" sz="1400">
                <a:latin typeface="Tahoma" panose="020B0604030504040204" pitchFamily="34" charset="0"/>
              </a:rPr>
              <a:pPr eaLnBrk="1" hangingPunct="1"/>
              <a:t>85</a:t>
            </a:fld>
            <a:endParaRPr lang="en-US" altLang="en-US" sz="1400">
              <a:latin typeface="Tahoma" panose="020B0604030504040204" pitchFamily="34" charset="0"/>
            </a:endParaRPr>
          </a:p>
        </p:txBody>
      </p:sp>
      <p:sp>
        <p:nvSpPr>
          <p:cNvPr id="89092" name="Rectangle 2"/>
          <p:cNvSpPr>
            <a:spLocks noGrp="1" noChangeArrowheads="1"/>
          </p:cNvSpPr>
          <p:nvPr>
            <p:ph type="title"/>
          </p:nvPr>
        </p:nvSpPr>
        <p:spPr/>
        <p:txBody>
          <a:bodyPr/>
          <a:lstStyle/>
          <a:p>
            <a:pPr eaLnBrk="1" hangingPunct="1"/>
            <a:r>
              <a:rPr lang="en-US" altLang="en-US" smtClean="0"/>
              <a:t>Building Buttons</a:t>
            </a:r>
          </a:p>
        </p:txBody>
      </p:sp>
      <p:sp>
        <p:nvSpPr>
          <p:cNvPr id="102403" name="Rectangle 3"/>
          <p:cNvSpPr>
            <a:spLocks noGrp="1" noChangeArrowheads="1"/>
          </p:cNvSpPr>
          <p:nvPr>
            <p:ph type="body" idx="1"/>
          </p:nvPr>
        </p:nvSpPr>
        <p:spPr/>
        <p:txBody>
          <a:bodyPr/>
          <a:lstStyle/>
          <a:p>
            <a:pPr eaLnBrk="1" hangingPunct="1"/>
            <a:r>
              <a:rPr lang="en-US" altLang="en-US" smtClean="0"/>
              <a:t>To support these operations, our buttons will need a number of instance variables.</a:t>
            </a:r>
          </a:p>
          <a:p>
            <a:pPr eaLnBrk="1" hangingPunct="1"/>
            <a:r>
              <a:rPr lang="en-US" altLang="en-US" smtClean="0"/>
              <a:t>For example, buttons are drawn as a rectangle with some text centered on it. Invoking the </a:t>
            </a:r>
            <a:r>
              <a:rPr lang="en-US" altLang="en-US" smtClean="0">
                <a:latin typeface="Courier New" panose="02070309020205020404" pitchFamily="49" charset="0"/>
              </a:rPr>
              <a:t>activate</a:t>
            </a:r>
            <a:r>
              <a:rPr lang="en-US" altLang="en-US" smtClean="0"/>
              <a:t> and </a:t>
            </a:r>
            <a:r>
              <a:rPr lang="en-US" altLang="en-US" smtClean="0">
                <a:latin typeface="Courier New" panose="02070309020205020404" pitchFamily="49" charset="0"/>
              </a:rPr>
              <a:t>deactivate</a:t>
            </a:r>
            <a:r>
              <a:rPr lang="en-US" altLang="en-US" smtClean="0"/>
              <a:t> methods will change the appearance of the buttons.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 calcmode="lin" valueType="num">
                                      <p:cBhvr additive="base">
                                        <p:cTn id="7" dur="500" fill="hold"/>
                                        <p:tgtEl>
                                          <p:spTgt spid="1024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03">
                                            <p:txEl>
                                              <p:pRg st="1" end="1"/>
                                            </p:txEl>
                                          </p:spTgt>
                                        </p:tgtEl>
                                        <p:attrNameLst>
                                          <p:attrName>style.visibility</p:attrName>
                                        </p:attrNameLst>
                                      </p:cBhvr>
                                      <p:to>
                                        <p:strVal val="visible"/>
                                      </p:to>
                                    </p:set>
                                    <p:anim calcmode="lin" valueType="num">
                                      <p:cBhvr additive="base">
                                        <p:cTn id="13" dur="500" fill="hold"/>
                                        <p:tgtEl>
                                          <p:spTgt spid="1024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0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463E38C2-D7E9-4D4A-A2AA-E4574B35E642}" type="slidenum">
              <a:rPr lang="en-US" altLang="en-US" sz="1400">
                <a:latin typeface="Tahoma" panose="020B0604030504040204" pitchFamily="34" charset="0"/>
              </a:rPr>
              <a:pPr eaLnBrk="1" hangingPunct="1"/>
              <a:t>86</a:t>
            </a:fld>
            <a:endParaRPr lang="en-US" altLang="en-US" sz="1400">
              <a:latin typeface="Tahoma" panose="020B0604030504040204" pitchFamily="34" charset="0"/>
            </a:endParaRPr>
          </a:p>
        </p:txBody>
      </p:sp>
      <p:sp>
        <p:nvSpPr>
          <p:cNvPr id="90116" name="Rectangle 2"/>
          <p:cNvSpPr>
            <a:spLocks noGrp="1" noChangeArrowheads="1"/>
          </p:cNvSpPr>
          <p:nvPr>
            <p:ph type="title"/>
          </p:nvPr>
        </p:nvSpPr>
        <p:spPr/>
        <p:txBody>
          <a:bodyPr/>
          <a:lstStyle/>
          <a:p>
            <a:pPr eaLnBrk="1" hangingPunct="1"/>
            <a:r>
              <a:rPr lang="en-US" altLang="en-US" smtClean="0"/>
              <a:t>Building Buttons</a:t>
            </a:r>
          </a:p>
        </p:txBody>
      </p:sp>
      <p:sp>
        <p:nvSpPr>
          <p:cNvPr id="103427" name="Rectangle 3"/>
          <p:cNvSpPr>
            <a:spLocks noGrp="1" noChangeArrowheads="1"/>
          </p:cNvSpPr>
          <p:nvPr>
            <p:ph type="body" idx="1"/>
          </p:nvPr>
        </p:nvSpPr>
        <p:spPr/>
        <p:txBody>
          <a:bodyPr/>
          <a:lstStyle/>
          <a:p>
            <a:pPr eaLnBrk="1" hangingPunct="1"/>
            <a:r>
              <a:rPr lang="en-US" altLang="en-US" smtClean="0"/>
              <a:t>Saving the </a:t>
            </a:r>
            <a:r>
              <a:rPr lang="en-US" altLang="en-US" smtClean="0">
                <a:latin typeface="Courier New" panose="02070309020205020404" pitchFamily="49" charset="0"/>
              </a:rPr>
              <a:t>Rectangle</a:t>
            </a:r>
            <a:r>
              <a:rPr lang="en-US" altLang="en-US" smtClean="0"/>
              <a:t> and </a:t>
            </a:r>
            <a:r>
              <a:rPr lang="en-US" altLang="en-US" smtClean="0">
                <a:latin typeface="Courier New" panose="02070309020205020404" pitchFamily="49" charset="0"/>
              </a:rPr>
              <a:t>Text</a:t>
            </a:r>
            <a:r>
              <a:rPr lang="en-US" altLang="en-US" smtClean="0"/>
              <a:t> objects as instance variables means we will be able to control the width of the outline and color of the label.</a:t>
            </a:r>
          </a:p>
          <a:p>
            <a:pPr eaLnBrk="1" hangingPunct="1"/>
            <a:r>
              <a:rPr lang="en-US" altLang="en-US" smtClean="0"/>
              <a:t>Let’s try writing these methods and build up a list of possible instance variables! Once we have the list, we can write the constructor to initialize them.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 calcmode="lin" valueType="num">
                                      <p:cBhvr additive="base">
                                        <p:cTn id="7" dur="500" fill="hold"/>
                                        <p:tgtEl>
                                          <p:spTgt spid="1034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34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3427">
                                            <p:txEl>
                                              <p:pRg st="1" end="1"/>
                                            </p:txEl>
                                          </p:spTgt>
                                        </p:tgtEl>
                                        <p:attrNameLst>
                                          <p:attrName>style.visibility</p:attrName>
                                        </p:attrNameLst>
                                      </p:cBhvr>
                                      <p:to>
                                        <p:strVal val="visible"/>
                                      </p:to>
                                    </p:set>
                                    <p:anim calcmode="lin" valueType="num">
                                      <p:cBhvr additive="base">
                                        <p:cTn id="13" dur="500" fill="hold"/>
                                        <p:tgtEl>
                                          <p:spTgt spid="1034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342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3066A71-85C3-4FFD-8505-E4D3B254F691}" type="slidenum">
              <a:rPr lang="en-US" altLang="en-US" sz="1400">
                <a:latin typeface="Tahoma" panose="020B0604030504040204" pitchFamily="34" charset="0"/>
              </a:rPr>
              <a:pPr eaLnBrk="1" hangingPunct="1"/>
              <a:t>87</a:t>
            </a:fld>
            <a:endParaRPr lang="en-US" altLang="en-US" sz="1400">
              <a:latin typeface="Tahoma" panose="020B0604030504040204" pitchFamily="34" charset="0"/>
            </a:endParaRPr>
          </a:p>
        </p:txBody>
      </p:sp>
      <p:sp>
        <p:nvSpPr>
          <p:cNvPr id="91140" name="Rectangle 2"/>
          <p:cNvSpPr>
            <a:spLocks noGrp="1" noChangeArrowheads="1"/>
          </p:cNvSpPr>
          <p:nvPr>
            <p:ph type="title"/>
          </p:nvPr>
        </p:nvSpPr>
        <p:spPr/>
        <p:txBody>
          <a:bodyPr/>
          <a:lstStyle/>
          <a:p>
            <a:pPr eaLnBrk="1" hangingPunct="1"/>
            <a:r>
              <a:rPr lang="en-US" altLang="en-US" smtClean="0"/>
              <a:t>Building Buttons</a:t>
            </a:r>
          </a:p>
        </p:txBody>
      </p:sp>
      <p:sp>
        <p:nvSpPr>
          <p:cNvPr id="104451" name="Rectangle 3"/>
          <p:cNvSpPr>
            <a:spLocks noGrp="1" noChangeArrowheads="1"/>
          </p:cNvSpPr>
          <p:nvPr>
            <p:ph type="body" idx="1"/>
          </p:nvPr>
        </p:nvSpPr>
        <p:spPr/>
        <p:txBody>
          <a:bodyPr/>
          <a:lstStyle/>
          <a:p>
            <a:pPr eaLnBrk="1" hangingPunct="1">
              <a:lnSpc>
                <a:spcPct val="80000"/>
              </a:lnSpc>
            </a:pPr>
            <a:r>
              <a:rPr lang="en-US" altLang="en-US" sz="2400" dirty="0" smtClean="0"/>
              <a:t>In </a:t>
            </a:r>
            <a:r>
              <a:rPr lang="en-US" altLang="en-US" sz="2400" dirty="0" smtClean="0">
                <a:latin typeface="Courier New" panose="02070309020205020404" pitchFamily="49" charset="0"/>
              </a:rPr>
              <a:t>activate</a:t>
            </a:r>
            <a:r>
              <a:rPr lang="en-US" altLang="en-US" sz="2400" dirty="0" smtClean="0"/>
              <a:t>, we can signal a button is active by making its outline thicker and making the label text black.</a:t>
            </a:r>
          </a:p>
          <a:p>
            <a:pPr marL="0" indent="0" eaLnBrk="1" hangingPunct="1">
              <a:lnSpc>
                <a:spcPct val="80000"/>
              </a:lnSpc>
              <a:buNone/>
            </a:pPr>
            <a:r>
              <a:rPr lang="en-US" altLang="en-US" sz="2400" dirty="0" smtClean="0">
                <a:latin typeface="Courier New" panose="02070309020205020404" pitchFamily="49" charset="0"/>
              </a:rPr>
              <a:t> </a:t>
            </a: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activate(self):</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"Sets this button to 'active'. " </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self.label.setFill</a:t>
            </a:r>
            <a:r>
              <a:rPr lang="en-US" altLang="en-US" sz="2000" dirty="0" smtClean="0">
                <a:latin typeface="Courier New" panose="02070309020205020404" pitchFamily="49" charset="0"/>
              </a:rPr>
              <a:t>(</a:t>
            </a:r>
            <a:r>
              <a:rPr lang="en-US" altLang="en-US" sz="2000" dirty="0">
                <a:latin typeface="Courier New" panose="02070309020205020404" pitchFamily="49" charset="0"/>
              </a:rPr>
              <a:t>'black')</a:t>
            </a:r>
            <a:r>
              <a:rPr lang="en-US" altLang="en-US" sz="2000" dirty="0" smtClean="0">
                <a:latin typeface="Courier New" panose="02070309020205020404" pitchFamily="49" charset="0"/>
              </a:rPr>
              <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self.rect.setWidth</a:t>
            </a:r>
            <a:r>
              <a:rPr lang="en-US" altLang="en-US" sz="2000" dirty="0" smtClean="0">
                <a:latin typeface="Courier New" panose="02070309020205020404" pitchFamily="49" charset="0"/>
              </a:rPr>
              <a:t>(2)</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self.active</a:t>
            </a:r>
            <a:r>
              <a:rPr lang="en-US" altLang="en-US" sz="2000" dirty="0" smtClean="0">
                <a:latin typeface="Courier New" panose="02070309020205020404" pitchFamily="49" charset="0"/>
              </a:rPr>
              <a:t> = True</a:t>
            </a:r>
            <a:endParaRPr lang="en-US" altLang="en-US" sz="1800" dirty="0" smtClean="0">
              <a:latin typeface="Courier New" panose="02070309020205020404" pitchFamily="49" charset="0"/>
            </a:endParaRPr>
          </a:p>
          <a:p>
            <a:pPr eaLnBrk="1" hangingPunct="1">
              <a:lnSpc>
                <a:spcPct val="80000"/>
              </a:lnSpc>
            </a:pPr>
            <a:r>
              <a:rPr lang="en-US" altLang="en-US" sz="2400" dirty="0" smtClean="0"/>
              <a:t>Remember, </a:t>
            </a:r>
            <a:r>
              <a:rPr lang="en-US" altLang="en-US" sz="2400" dirty="0" smtClean="0">
                <a:latin typeface="Courier New" panose="02070309020205020404" pitchFamily="49" charset="0"/>
              </a:rPr>
              <a:t>self</a:t>
            </a:r>
            <a:r>
              <a:rPr lang="en-US" altLang="en-US" sz="2400" dirty="0" smtClean="0"/>
              <a:t> refers to the button object.</a:t>
            </a:r>
          </a:p>
          <a:p>
            <a:pPr eaLnBrk="1" hangingPunct="1">
              <a:lnSpc>
                <a:spcPct val="80000"/>
              </a:lnSpc>
            </a:pPr>
            <a:r>
              <a:rPr lang="en-US" altLang="en-US" sz="2400" dirty="0" smtClean="0"/>
              <a:t>Our constructor will have to initialize </a:t>
            </a:r>
            <a:r>
              <a:rPr lang="en-US" altLang="en-US" sz="2400" dirty="0" err="1" smtClean="0">
                <a:latin typeface="Courier New" panose="02070309020205020404" pitchFamily="49" charset="0"/>
              </a:rPr>
              <a:t>self.label</a:t>
            </a:r>
            <a:r>
              <a:rPr lang="en-US" altLang="en-US" sz="2400" dirty="0" smtClean="0"/>
              <a:t> as an appropriate </a:t>
            </a:r>
            <a:r>
              <a:rPr lang="en-US" altLang="en-US" sz="2400" dirty="0" smtClean="0">
                <a:latin typeface="Courier New" panose="02070309020205020404" pitchFamily="49" charset="0"/>
              </a:rPr>
              <a:t>Text</a:t>
            </a:r>
            <a:r>
              <a:rPr lang="en-US" altLang="en-US" sz="2400" dirty="0" smtClean="0"/>
              <a:t> object and </a:t>
            </a:r>
            <a:r>
              <a:rPr lang="en-US" altLang="en-US" sz="2400" dirty="0" err="1" smtClean="0">
                <a:latin typeface="Courier New" panose="02070309020205020404" pitchFamily="49" charset="0"/>
              </a:rPr>
              <a:t>self.rect</a:t>
            </a:r>
            <a:r>
              <a:rPr lang="en-US" altLang="en-US" sz="2400" dirty="0" smtClean="0"/>
              <a:t> as a rectangle object.</a:t>
            </a:r>
          </a:p>
          <a:p>
            <a:pPr eaLnBrk="1" hangingPunct="1">
              <a:lnSpc>
                <a:spcPct val="80000"/>
              </a:lnSpc>
            </a:pPr>
            <a:r>
              <a:rPr lang="en-US" altLang="en-US" sz="2400" dirty="0" err="1" smtClean="0">
                <a:latin typeface="Courier New" panose="02070309020205020404" pitchFamily="49" charset="0"/>
              </a:rPr>
              <a:t>self.active</a:t>
            </a:r>
            <a:r>
              <a:rPr lang="en-US" altLang="en-US" sz="2400" dirty="0" smtClean="0"/>
              <a:t> also has a Boolean instance variable to remember whether or not the button is currently inactive.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 calcmode="lin" valueType="num">
                                      <p:cBhvr additive="base">
                                        <p:cTn id="7" dur="500" fill="hold"/>
                                        <p:tgtEl>
                                          <p:spTgt spid="1044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44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4451">
                                            <p:txEl>
                                              <p:pRg st="1" end="1"/>
                                            </p:txEl>
                                          </p:spTgt>
                                        </p:tgtEl>
                                        <p:attrNameLst>
                                          <p:attrName>style.visibility</p:attrName>
                                        </p:attrNameLst>
                                      </p:cBhvr>
                                      <p:to>
                                        <p:strVal val="visible"/>
                                      </p:to>
                                    </p:set>
                                    <p:anim calcmode="lin" valueType="num">
                                      <p:cBhvr additive="base">
                                        <p:cTn id="13" dur="500" fill="hold"/>
                                        <p:tgtEl>
                                          <p:spTgt spid="1044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44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4451">
                                            <p:txEl>
                                              <p:pRg st="2" end="2"/>
                                            </p:txEl>
                                          </p:spTgt>
                                        </p:tgtEl>
                                        <p:attrNameLst>
                                          <p:attrName>style.visibility</p:attrName>
                                        </p:attrNameLst>
                                      </p:cBhvr>
                                      <p:to>
                                        <p:strVal val="visible"/>
                                      </p:to>
                                    </p:set>
                                    <p:anim calcmode="lin" valueType="num">
                                      <p:cBhvr additive="base">
                                        <p:cTn id="19" dur="500" fill="hold"/>
                                        <p:tgtEl>
                                          <p:spTgt spid="1044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44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4451">
                                            <p:txEl>
                                              <p:pRg st="3" end="3"/>
                                            </p:txEl>
                                          </p:spTgt>
                                        </p:tgtEl>
                                        <p:attrNameLst>
                                          <p:attrName>style.visibility</p:attrName>
                                        </p:attrNameLst>
                                      </p:cBhvr>
                                      <p:to>
                                        <p:strVal val="visible"/>
                                      </p:to>
                                    </p:set>
                                    <p:anim calcmode="lin" valueType="num">
                                      <p:cBhvr additive="base">
                                        <p:cTn id="25" dur="500" fill="hold"/>
                                        <p:tgtEl>
                                          <p:spTgt spid="1044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44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4451">
                                            <p:txEl>
                                              <p:pRg st="4" end="4"/>
                                            </p:txEl>
                                          </p:spTgt>
                                        </p:tgtEl>
                                        <p:attrNameLst>
                                          <p:attrName>style.visibility</p:attrName>
                                        </p:attrNameLst>
                                      </p:cBhvr>
                                      <p:to>
                                        <p:strVal val="visible"/>
                                      </p:to>
                                    </p:set>
                                    <p:anim calcmode="lin" valueType="num">
                                      <p:cBhvr additive="base">
                                        <p:cTn id="31" dur="500" fill="hold"/>
                                        <p:tgtEl>
                                          <p:spTgt spid="10445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445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D0DA0D14-1B25-4C8C-9D9B-9CE05A4DD28C}" type="slidenum">
              <a:rPr lang="en-US" altLang="en-US" sz="1400">
                <a:latin typeface="Tahoma" panose="020B0604030504040204" pitchFamily="34" charset="0"/>
              </a:rPr>
              <a:pPr eaLnBrk="1" hangingPunct="1"/>
              <a:t>88</a:t>
            </a:fld>
            <a:endParaRPr lang="en-US" altLang="en-US" sz="1400">
              <a:latin typeface="Tahoma" panose="020B0604030504040204" pitchFamily="34" charset="0"/>
            </a:endParaRPr>
          </a:p>
        </p:txBody>
      </p:sp>
      <p:sp>
        <p:nvSpPr>
          <p:cNvPr id="92164" name="Rectangle 2"/>
          <p:cNvSpPr>
            <a:spLocks noGrp="1" noChangeArrowheads="1"/>
          </p:cNvSpPr>
          <p:nvPr>
            <p:ph type="title"/>
          </p:nvPr>
        </p:nvSpPr>
        <p:spPr/>
        <p:txBody>
          <a:bodyPr/>
          <a:lstStyle/>
          <a:p>
            <a:pPr eaLnBrk="1" hangingPunct="1"/>
            <a:r>
              <a:rPr lang="en-US" altLang="en-US" smtClean="0"/>
              <a:t>Building Buttons</a:t>
            </a:r>
          </a:p>
        </p:txBody>
      </p:sp>
      <p:sp>
        <p:nvSpPr>
          <p:cNvPr id="105475" name="Rectangle 3"/>
          <p:cNvSpPr>
            <a:spLocks noGrp="1" noChangeArrowheads="1"/>
          </p:cNvSpPr>
          <p:nvPr>
            <p:ph type="body" idx="1"/>
          </p:nvPr>
        </p:nvSpPr>
        <p:spPr/>
        <p:txBody>
          <a:bodyPr/>
          <a:lstStyle/>
          <a:p>
            <a:pPr eaLnBrk="1" hangingPunct="1"/>
            <a:r>
              <a:rPr lang="en-US" altLang="en-US" dirty="0" smtClean="0"/>
              <a:t>The code for </a:t>
            </a:r>
            <a:r>
              <a:rPr lang="en-US" altLang="en-US" dirty="0" smtClean="0">
                <a:latin typeface="Courier New" panose="02070309020205020404" pitchFamily="49" charset="0"/>
              </a:rPr>
              <a:t>deactivate</a:t>
            </a:r>
            <a:r>
              <a:rPr lang="en-US" altLang="en-US" dirty="0" smtClean="0"/>
              <a:t> is very similar:</a:t>
            </a:r>
            <a:br>
              <a:rPr lang="en-US" altLang="en-US" dirty="0" smtClean="0"/>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deactivate(self):</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"Sets this button to 'inactive'."</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self.label.setFill</a:t>
            </a: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darkgrey</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self.rect.setWidth</a:t>
            </a:r>
            <a:r>
              <a:rPr lang="en-US" altLang="en-US" sz="2000" dirty="0" smtClean="0">
                <a:latin typeface="Courier New" panose="02070309020205020404" pitchFamily="49" charset="0"/>
              </a:rPr>
              <a:t>(1)</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self.active</a:t>
            </a:r>
            <a:r>
              <a:rPr lang="en-US" altLang="en-US" sz="2000" dirty="0" smtClean="0">
                <a:latin typeface="Courier New" panose="02070309020205020404" pitchFamily="49" charset="0"/>
              </a:rPr>
              <a:t> =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 calcmode="lin" valueType="num">
                                      <p:cBhvr additive="base">
                                        <p:cTn id="7" dur="500" fill="hold"/>
                                        <p:tgtEl>
                                          <p:spTgt spid="1054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547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D6F0A95E-DA53-4867-A46B-BC4235521F8B}" type="slidenum">
              <a:rPr lang="en-US" altLang="en-US" sz="1400">
                <a:latin typeface="Tahoma" panose="020B0604030504040204" pitchFamily="34" charset="0"/>
              </a:rPr>
              <a:pPr eaLnBrk="1" hangingPunct="1"/>
              <a:t>89</a:t>
            </a:fld>
            <a:endParaRPr lang="en-US" altLang="en-US" sz="1400">
              <a:latin typeface="Tahoma" panose="020B0604030504040204" pitchFamily="34" charset="0"/>
            </a:endParaRPr>
          </a:p>
        </p:txBody>
      </p:sp>
      <p:sp>
        <p:nvSpPr>
          <p:cNvPr id="93188" name="Rectangle 2"/>
          <p:cNvSpPr>
            <a:spLocks noGrp="1" noChangeArrowheads="1"/>
          </p:cNvSpPr>
          <p:nvPr>
            <p:ph type="title"/>
          </p:nvPr>
        </p:nvSpPr>
        <p:spPr/>
        <p:txBody>
          <a:bodyPr/>
          <a:lstStyle/>
          <a:p>
            <a:pPr eaLnBrk="1" hangingPunct="1"/>
            <a:r>
              <a:rPr lang="en-US" altLang="en-US" smtClean="0"/>
              <a:t>Building Buttons</a:t>
            </a:r>
          </a:p>
        </p:txBody>
      </p:sp>
      <p:sp>
        <p:nvSpPr>
          <p:cNvPr id="106499" name="Rectangle 3"/>
          <p:cNvSpPr>
            <a:spLocks noGrp="1" noChangeArrowheads="1"/>
          </p:cNvSpPr>
          <p:nvPr>
            <p:ph type="body" idx="1"/>
          </p:nvPr>
        </p:nvSpPr>
        <p:spPr/>
        <p:txBody>
          <a:bodyPr/>
          <a:lstStyle/>
          <a:p>
            <a:pPr eaLnBrk="1" hangingPunct="1">
              <a:lnSpc>
                <a:spcPct val="90000"/>
              </a:lnSpc>
            </a:pPr>
            <a:r>
              <a:rPr lang="en-US" altLang="en-US" smtClean="0"/>
              <a:t>Let</a:t>
            </a:r>
            <a:r>
              <a:rPr lang="en-US" altLang="en-US" smtClean="0">
                <a:latin typeface="Times New Roman" panose="02020603050405020304" pitchFamily="18" charset="0"/>
              </a:rPr>
              <a:t>’</a:t>
            </a:r>
            <a:r>
              <a:rPr lang="en-US" altLang="en-US" smtClean="0"/>
              <a:t>s work on the </a:t>
            </a:r>
            <a:r>
              <a:rPr lang="en-US" altLang="en-US" smtClean="0">
                <a:latin typeface="Courier New" panose="02070309020205020404" pitchFamily="49" charset="0"/>
              </a:rPr>
              <a:t>clicked</a:t>
            </a:r>
            <a:r>
              <a:rPr lang="en-US" altLang="en-US" smtClean="0"/>
              <a:t> method.</a:t>
            </a:r>
          </a:p>
          <a:p>
            <a:pPr eaLnBrk="1" hangingPunct="1">
              <a:lnSpc>
                <a:spcPct val="90000"/>
              </a:lnSpc>
            </a:pPr>
            <a:r>
              <a:rPr lang="en-US" altLang="en-US" smtClean="0"/>
              <a:t>The </a:t>
            </a:r>
            <a:r>
              <a:rPr lang="en-US" altLang="en-US" smtClean="0">
                <a:latin typeface="Courier New" panose="02070309020205020404" pitchFamily="49" charset="0"/>
              </a:rPr>
              <a:t>graphics</a:t>
            </a:r>
            <a:r>
              <a:rPr lang="en-US" altLang="en-US" smtClean="0"/>
              <a:t> package has the </a:t>
            </a:r>
            <a:r>
              <a:rPr lang="en-US" altLang="en-US" smtClean="0">
                <a:latin typeface="Courier New" panose="02070309020205020404" pitchFamily="49" charset="0"/>
              </a:rPr>
              <a:t>getMouse</a:t>
            </a:r>
            <a:r>
              <a:rPr lang="en-US" altLang="en-US" smtClean="0"/>
              <a:t> method to see if and where the mouse has been clicked.</a:t>
            </a:r>
          </a:p>
          <a:p>
            <a:pPr eaLnBrk="1" hangingPunct="1">
              <a:lnSpc>
                <a:spcPct val="90000"/>
              </a:lnSpc>
            </a:pPr>
            <a:r>
              <a:rPr lang="en-US" altLang="en-US" smtClean="0"/>
              <a:t>If an application needs to get a button click, it will have to first call </a:t>
            </a:r>
            <a:r>
              <a:rPr lang="en-US" altLang="en-US" smtClean="0">
                <a:latin typeface="Courier New" panose="02070309020205020404" pitchFamily="49" charset="0"/>
              </a:rPr>
              <a:t>getMouse</a:t>
            </a:r>
            <a:r>
              <a:rPr lang="en-US" altLang="en-US" smtClean="0"/>
              <a:t> and then see which button, if any, the point is inside of.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 calcmode="lin" valueType="num">
                                      <p:cBhvr additive="base">
                                        <p:cTn id="7" dur="500" fill="hold"/>
                                        <p:tgtEl>
                                          <p:spTgt spid="1064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64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6499">
                                            <p:txEl>
                                              <p:pRg st="1" end="1"/>
                                            </p:txEl>
                                          </p:spTgt>
                                        </p:tgtEl>
                                        <p:attrNameLst>
                                          <p:attrName>style.visibility</p:attrName>
                                        </p:attrNameLst>
                                      </p:cBhvr>
                                      <p:to>
                                        <p:strVal val="visible"/>
                                      </p:to>
                                    </p:set>
                                    <p:anim calcmode="lin" valueType="num">
                                      <p:cBhvr additive="base">
                                        <p:cTn id="13" dur="500" fill="hold"/>
                                        <p:tgtEl>
                                          <p:spTgt spid="1064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64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6499">
                                            <p:txEl>
                                              <p:pRg st="2" end="2"/>
                                            </p:txEl>
                                          </p:spTgt>
                                        </p:tgtEl>
                                        <p:attrNameLst>
                                          <p:attrName>style.visibility</p:attrName>
                                        </p:attrNameLst>
                                      </p:cBhvr>
                                      <p:to>
                                        <p:strVal val="visible"/>
                                      </p:to>
                                    </p:set>
                                    <p:anim calcmode="lin" valueType="num">
                                      <p:cBhvr additive="base">
                                        <p:cTn id="19" dur="500" fill="hold"/>
                                        <p:tgtEl>
                                          <p:spTgt spid="1064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649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BD772F60-7E97-4463-95BC-D763A7EC929D}" type="slidenum">
              <a:rPr lang="en-US" altLang="en-US" sz="1400">
                <a:latin typeface="Tahoma" panose="020B0604030504040204" pitchFamily="34" charset="0"/>
              </a:rPr>
              <a:pPr eaLnBrk="1" hangingPunct="1"/>
              <a:t>9</a:t>
            </a:fld>
            <a:endParaRPr lang="en-US" altLang="en-US" sz="1400">
              <a:latin typeface="Tahoma" panose="020B0604030504040204" pitchFamily="34" charset="0"/>
            </a:endParaRPr>
          </a:p>
        </p:txBody>
      </p:sp>
      <p:sp>
        <p:nvSpPr>
          <p:cNvPr id="11268" name="Rectangle 2"/>
          <p:cNvSpPr>
            <a:spLocks noGrp="1" noChangeArrowheads="1"/>
          </p:cNvSpPr>
          <p:nvPr>
            <p:ph type="title"/>
          </p:nvPr>
        </p:nvSpPr>
        <p:spPr/>
        <p:txBody>
          <a:bodyPr/>
          <a:lstStyle/>
          <a:p>
            <a:pPr eaLnBrk="1" hangingPunct="1"/>
            <a:r>
              <a:rPr lang="en-US" altLang="en-US" smtClean="0"/>
              <a:t>Quick Review of Objects</a:t>
            </a:r>
          </a:p>
        </p:txBody>
      </p:sp>
      <p:sp>
        <p:nvSpPr>
          <p:cNvPr id="15363" name="Rectangle 3"/>
          <p:cNvSpPr>
            <a:spLocks noGrp="1" noChangeArrowheads="1"/>
          </p:cNvSpPr>
          <p:nvPr>
            <p:ph type="body" idx="1"/>
          </p:nvPr>
        </p:nvSpPr>
        <p:spPr/>
        <p:txBody>
          <a:bodyPr/>
          <a:lstStyle/>
          <a:p>
            <a:pPr eaLnBrk="1" hangingPunct="1"/>
            <a:r>
              <a:rPr lang="en-US" altLang="en-US" dirty="0" smtClean="0"/>
              <a:t>New objects are created from a class by invoking a </a:t>
            </a:r>
            <a:r>
              <a:rPr lang="en-US" altLang="en-US" i="1" dirty="0" smtClean="0"/>
              <a:t>constructor</a:t>
            </a:r>
            <a:r>
              <a:rPr lang="en-US" altLang="en-US" dirty="0" smtClean="0"/>
              <a:t>. You can think of the class itself as a sort of factory for stamping out new instances.</a:t>
            </a:r>
          </a:p>
          <a:p>
            <a:pPr eaLnBrk="1" hangingPunct="1"/>
            <a:r>
              <a:rPr lang="en-US" altLang="en-US" dirty="0" smtClean="0"/>
              <a:t>Consider making a new circle object:</a:t>
            </a:r>
            <a:br>
              <a:rPr lang="en-US" altLang="en-US" dirty="0" smtClean="0"/>
            </a:br>
            <a:r>
              <a:rPr lang="en-US" altLang="en-US" sz="2400" dirty="0" err="1" smtClean="0">
                <a:latin typeface="Courier New" panose="02070309020205020404" pitchFamily="49" charset="0"/>
              </a:rPr>
              <a:t>myCircle</a:t>
            </a:r>
            <a:r>
              <a:rPr lang="en-US" altLang="en-US" sz="2400" dirty="0" smtClean="0">
                <a:latin typeface="Courier New" panose="02070309020205020404" pitchFamily="49" charset="0"/>
              </a:rPr>
              <a:t> = Circle(Point(0,0),20)</a:t>
            </a:r>
          </a:p>
          <a:p>
            <a:pPr eaLnBrk="1" hangingPunct="1"/>
            <a:r>
              <a:rPr lang="en-US" altLang="en-US" dirty="0" smtClean="0">
                <a:latin typeface="Courier New" panose="02070309020205020404" pitchFamily="49" charset="0"/>
              </a:rPr>
              <a:t>Circle</a:t>
            </a:r>
            <a:r>
              <a:rPr lang="en-US" altLang="en-US" dirty="0" smtClean="0"/>
              <a:t>, the name of the class, is used to invoke the constructor.</a:t>
            </a:r>
            <a:endParaRPr lang="en-US" altLang="en-US" dirty="0" smtClean="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 calcmode="lin" valueType="num">
                                      <p:cBhvr additive="base">
                                        <p:cTn id="13" dur="500" fill="hold"/>
                                        <p:tgtEl>
                                          <p:spTgt spid="153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3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63">
                                            <p:txEl>
                                              <p:pRg st="2" end="2"/>
                                            </p:txEl>
                                          </p:spTgt>
                                        </p:tgtEl>
                                        <p:attrNameLst>
                                          <p:attrName>style.visibility</p:attrName>
                                        </p:attrNameLst>
                                      </p:cBhvr>
                                      <p:to>
                                        <p:strVal val="visible"/>
                                      </p:to>
                                    </p:set>
                                    <p:anim calcmode="lin" valueType="num">
                                      <p:cBhvr additive="base">
                                        <p:cTn id="19" dur="500" fill="hold"/>
                                        <p:tgtEl>
                                          <p:spTgt spid="153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3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3AB06D7-BA41-466F-9532-9EAC828C9079}" type="slidenum">
              <a:rPr lang="en-US" altLang="en-US" sz="1400">
                <a:latin typeface="Tahoma" panose="020B0604030504040204" pitchFamily="34" charset="0"/>
              </a:rPr>
              <a:pPr eaLnBrk="1" hangingPunct="1"/>
              <a:t>90</a:t>
            </a:fld>
            <a:endParaRPr lang="en-US" altLang="en-US" sz="1400">
              <a:latin typeface="Tahoma" panose="020B0604030504040204" pitchFamily="34" charset="0"/>
            </a:endParaRPr>
          </a:p>
        </p:txBody>
      </p:sp>
      <p:sp>
        <p:nvSpPr>
          <p:cNvPr id="94212" name="Rectangle 2"/>
          <p:cNvSpPr>
            <a:spLocks noGrp="1" noChangeArrowheads="1"/>
          </p:cNvSpPr>
          <p:nvPr>
            <p:ph type="title"/>
          </p:nvPr>
        </p:nvSpPr>
        <p:spPr/>
        <p:txBody>
          <a:bodyPr/>
          <a:lstStyle/>
          <a:p>
            <a:pPr eaLnBrk="1" hangingPunct="1"/>
            <a:r>
              <a:rPr lang="en-US" altLang="en-US" smtClean="0"/>
              <a:t>Building Buttons</a:t>
            </a:r>
          </a:p>
        </p:txBody>
      </p:sp>
      <p:sp>
        <p:nvSpPr>
          <p:cNvPr id="107523"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000" dirty="0" err="1" smtClean="0">
                <a:latin typeface="Courier New" panose="02070309020205020404" pitchFamily="49" charset="0"/>
              </a:rPr>
              <a:t>pt</a:t>
            </a:r>
            <a:r>
              <a:rPr lang="en-US" altLang="en-US" sz="2000" dirty="0" smtClean="0">
                <a:latin typeface="Courier New" panose="02070309020205020404" pitchFamily="49" charset="0"/>
              </a:rPr>
              <a:t> = </a:t>
            </a:r>
            <a:r>
              <a:rPr lang="en-US" altLang="en-US" sz="2000" dirty="0" err="1" smtClean="0">
                <a:latin typeface="Courier New" panose="02070309020205020404" pitchFamily="49" charset="0"/>
              </a:rPr>
              <a:t>win.getMouse</a:t>
            </a:r>
            <a:r>
              <a:rPr lang="en-US" altLang="en-US" sz="2000" dirty="0" smtClean="0">
                <a:latin typeface="Courier New" panose="02070309020205020404" pitchFamily="49" charset="0"/>
              </a:rPr>
              <a:t>()</a:t>
            </a:r>
          </a:p>
          <a:p>
            <a:pPr eaLnBrk="1" hangingPunct="1">
              <a:lnSpc>
                <a:spcPct val="90000"/>
              </a:lnSpc>
              <a:buFont typeface="Wingdings" panose="05000000000000000000" pitchFamily="2" charset="2"/>
              <a:buNone/>
            </a:pPr>
            <a:r>
              <a:rPr lang="en-US" altLang="en-US" sz="2000" dirty="0" smtClean="0">
                <a:latin typeface="Courier New" panose="02070309020205020404" pitchFamily="49" charset="0"/>
              </a:rPr>
              <a:t>if button1.clicked(</a:t>
            </a:r>
            <a:r>
              <a:rPr lang="en-US" altLang="en-US" sz="2000" dirty="0" err="1" smtClean="0">
                <a:latin typeface="Courier New" panose="02070309020205020404" pitchFamily="49" charset="0"/>
              </a:rPr>
              <a:t>pt</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Do button1 stuff</a:t>
            </a:r>
          </a:p>
          <a:p>
            <a:pPr eaLnBrk="1" hangingPunct="1">
              <a:lnSpc>
                <a:spcPct val="90000"/>
              </a:lnSpc>
              <a:buFont typeface="Wingdings" panose="05000000000000000000" pitchFamily="2" charset="2"/>
              <a:buNone/>
            </a:pPr>
            <a:r>
              <a:rPr lang="en-US" altLang="en-US" sz="2000" dirty="0" err="1" smtClean="0">
                <a:latin typeface="Courier New" panose="02070309020205020404" pitchFamily="49" charset="0"/>
              </a:rPr>
              <a:t>elif</a:t>
            </a:r>
            <a:r>
              <a:rPr lang="en-US" altLang="en-US" sz="2000" dirty="0" smtClean="0">
                <a:latin typeface="Courier New" panose="02070309020205020404" pitchFamily="49" charset="0"/>
              </a:rPr>
              <a:t> button2.clicked(</a:t>
            </a:r>
            <a:r>
              <a:rPr lang="en-US" altLang="en-US" sz="2000" dirty="0" err="1" smtClean="0">
                <a:latin typeface="Courier New" panose="02070309020205020404" pitchFamily="49" charset="0"/>
              </a:rPr>
              <a:t>pt</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Do button2 stuff</a:t>
            </a:r>
          </a:p>
          <a:p>
            <a:pPr eaLnBrk="1" hangingPunct="1">
              <a:lnSpc>
                <a:spcPct val="90000"/>
              </a:lnSpc>
              <a:buFont typeface="Wingdings" panose="05000000000000000000" pitchFamily="2" charset="2"/>
              <a:buNone/>
            </a:pPr>
            <a:r>
              <a:rPr lang="en-US" altLang="en-US" sz="2000" dirty="0" err="1" smtClean="0">
                <a:latin typeface="Courier New" panose="02070309020205020404" pitchFamily="49" charset="0"/>
              </a:rPr>
              <a:t>elif</a:t>
            </a:r>
            <a:r>
              <a:rPr lang="en-US" altLang="en-US" sz="2000" dirty="0" smtClean="0">
                <a:latin typeface="Courier New" panose="02070309020205020404" pitchFamily="49" charset="0"/>
              </a:rPr>
              <a:t> button3.clicked(</a:t>
            </a:r>
            <a:r>
              <a:rPr lang="en-US" altLang="en-US" sz="2000" dirty="0" err="1" smtClean="0">
                <a:latin typeface="Courier New" panose="02070309020205020404" pitchFamily="49" charset="0"/>
              </a:rPr>
              <a:t>pt</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Do button3 stuff</a:t>
            </a:r>
          </a:p>
          <a:p>
            <a:pPr eaLnBrk="1" hangingPunct="1">
              <a:lnSpc>
                <a:spcPct val="90000"/>
              </a:lnSpc>
              <a:buFont typeface="Wingdings" panose="05000000000000000000" pitchFamily="2" charset="2"/>
              <a:buNone/>
            </a:pPr>
            <a:r>
              <a:rPr lang="en-US" altLang="en-US" sz="2000" dirty="0" smtClean="0">
                <a:latin typeface="Courier New" panose="02070309020205020404" pitchFamily="49" charset="0"/>
              </a:rPr>
              <a:t>…</a:t>
            </a:r>
          </a:p>
          <a:p>
            <a:pPr eaLnBrk="1" hangingPunct="1">
              <a:lnSpc>
                <a:spcPct val="90000"/>
              </a:lnSpc>
              <a:buFont typeface="Wingdings" panose="05000000000000000000" pitchFamily="2" charset="2"/>
              <a:buNone/>
            </a:pPr>
            <a:endParaRPr lang="en-US" altLang="en-US" sz="1800" dirty="0" smtClean="0">
              <a:latin typeface="Courier New" panose="02070309020205020404" pitchFamily="49" charset="0"/>
            </a:endParaRPr>
          </a:p>
          <a:p>
            <a:pPr eaLnBrk="1" hangingPunct="1">
              <a:lnSpc>
                <a:spcPct val="90000"/>
              </a:lnSpc>
            </a:pPr>
            <a:r>
              <a:rPr lang="en-US" altLang="en-US" dirty="0" smtClean="0"/>
              <a:t>The main job of the </a:t>
            </a:r>
            <a:r>
              <a:rPr lang="en-US" altLang="en-US" dirty="0" smtClean="0">
                <a:latin typeface="Courier New" panose="02070309020205020404" pitchFamily="49" charset="0"/>
              </a:rPr>
              <a:t>clicked</a:t>
            </a:r>
            <a:r>
              <a:rPr lang="en-US" altLang="en-US" dirty="0" smtClean="0"/>
              <a:t> method is to determine whether a given point is inside the rectangular button.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 calcmode="lin" valueType="num">
                                      <p:cBhvr additive="base">
                                        <p:cTn id="7" dur="500" fill="hold"/>
                                        <p:tgtEl>
                                          <p:spTgt spid="1075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752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7523">
                                            <p:txEl>
                                              <p:pRg st="1" end="1"/>
                                            </p:txEl>
                                          </p:spTgt>
                                        </p:tgtEl>
                                        <p:attrNameLst>
                                          <p:attrName>style.visibility</p:attrName>
                                        </p:attrNameLst>
                                      </p:cBhvr>
                                      <p:to>
                                        <p:strVal val="visible"/>
                                      </p:to>
                                    </p:set>
                                    <p:anim calcmode="lin" valueType="num">
                                      <p:cBhvr additive="base">
                                        <p:cTn id="11" dur="500" fill="hold"/>
                                        <p:tgtEl>
                                          <p:spTgt spid="10752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752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7523">
                                            <p:txEl>
                                              <p:pRg st="2" end="2"/>
                                            </p:txEl>
                                          </p:spTgt>
                                        </p:tgtEl>
                                        <p:attrNameLst>
                                          <p:attrName>style.visibility</p:attrName>
                                        </p:attrNameLst>
                                      </p:cBhvr>
                                      <p:to>
                                        <p:strVal val="visible"/>
                                      </p:to>
                                    </p:set>
                                    <p:anim calcmode="lin" valueType="num">
                                      <p:cBhvr additive="base">
                                        <p:cTn id="15" dur="500" fill="hold"/>
                                        <p:tgtEl>
                                          <p:spTgt spid="10752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752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7523">
                                            <p:txEl>
                                              <p:pRg st="3" end="3"/>
                                            </p:txEl>
                                          </p:spTgt>
                                        </p:tgtEl>
                                        <p:attrNameLst>
                                          <p:attrName>style.visibility</p:attrName>
                                        </p:attrNameLst>
                                      </p:cBhvr>
                                      <p:to>
                                        <p:strVal val="visible"/>
                                      </p:to>
                                    </p:set>
                                    <p:anim calcmode="lin" valueType="num">
                                      <p:cBhvr additive="base">
                                        <p:cTn id="19" dur="500" fill="hold"/>
                                        <p:tgtEl>
                                          <p:spTgt spid="10752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752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7523">
                                            <p:txEl>
                                              <p:pRg st="4" end="4"/>
                                            </p:txEl>
                                          </p:spTgt>
                                        </p:tgtEl>
                                        <p:attrNameLst>
                                          <p:attrName>style.visibility</p:attrName>
                                        </p:attrNameLst>
                                      </p:cBhvr>
                                      <p:to>
                                        <p:strVal val="visible"/>
                                      </p:to>
                                    </p:set>
                                    <p:anim calcmode="lin" valueType="num">
                                      <p:cBhvr additive="base">
                                        <p:cTn id="23" dur="500" fill="hold"/>
                                        <p:tgtEl>
                                          <p:spTgt spid="10752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75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07523">
                                            <p:txEl>
                                              <p:pRg st="6" end="6"/>
                                            </p:txEl>
                                          </p:spTgt>
                                        </p:tgtEl>
                                        <p:attrNameLst>
                                          <p:attrName>style.visibility</p:attrName>
                                        </p:attrNameLst>
                                      </p:cBhvr>
                                      <p:to>
                                        <p:strVal val="visible"/>
                                      </p:to>
                                    </p:set>
                                    <p:anim calcmode="lin" valueType="num">
                                      <p:cBhvr additive="base">
                                        <p:cTn id="29" dur="500" fill="hold"/>
                                        <p:tgtEl>
                                          <p:spTgt spid="107523">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0752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86E28393-E489-4737-B28F-40AC7C323F2C}" type="slidenum">
              <a:rPr lang="en-US" altLang="en-US" sz="1400">
                <a:latin typeface="Tahoma" panose="020B0604030504040204" pitchFamily="34" charset="0"/>
              </a:rPr>
              <a:pPr eaLnBrk="1" hangingPunct="1"/>
              <a:t>91</a:t>
            </a:fld>
            <a:endParaRPr lang="en-US" altLang="en-US" sz="1400">
              <a:latin typeface="Tahoma" panose="020B0604030504040204" pitchFamily="34" charset="0"/>
            </a:endParaRPr>
          </a:p>
        </p:txBody>
      </p:sp>
      <p:sp>
        <p:nvSpPr>
          <p:cNvPr id="95236" name="Rectangle 2"/>
          <p:cNvSpPr>
            <a:spLocks noGrp="1" noChangeArrowheads="1"/>
          </p:cNvSpPr>
          <p:nvPr>
            <p:ph type="title"/>
          </p:nvPr>
        </p:nvSpPr>
        <p:spPr/>
        <p:txBody>
          <a:bodyPr/>
          <a:lstStyle/>
          <a:p>
            <a:pPr eaLnBrk="1" hangingPunct="1"/>
            <a:r>
              <a:rPr lang="en-US" altLang="en-US" smtClean="0"/>
              <a:t>Building Buttons</a:t>
            </a:r>
          </a:p>
        </p:txBody>
      </p:sp>
      <p:sp>
        <p:nvSpPr>
          <p:cNvPr id="108547" name="Rectangle 3"/>
          <p:cNvSpPr>
            <a:spLocks noGrp="1" noChangeArrowheads="1"/>
          </p:cNvSpPr>
          <p:nvPr>
            <p:ph type="body" idx="1"/>
          </p:nvPr>
        </p:nvSpPr>
        <p:spPr/>
        <p:txBody>
          <a:bodyPr/>
          <a:lstStyle/>
          <a:p>
            <a:pPr eaLnBrk="1" hangingPunct="1"/>
            <a:r>
              <a:rPr lang="en-US" altLang="en-US" smtClean="0"/>
              <a:t>The point is inside the button if its </a:t>
            </a:r>
            <a:r>
              <a:rPr lang="en-US" altLang="en-US" i="1" smtClean="0"/>
              <a:t>x</a:t>
            </a:r>
            <a:r>
              <a:rPr lang="en-US" altLang="en-US" smtClean="0"/>
              <a:t> and </a:t>
            </a:r>
            <a:r>
              <a:rPr lang="en-US" altLang="en-US" i="1" smtClean="0"/>
              <a:t>y</a:t>
            </a:r>
            <a:r>
              <a:rPr lang="en-US" altLang="en-US" smtClean="0"/>
              <a:t> coordinates lie between the extreme </a:t>
            </a:r>
            <a:r>
              <a:rPr lang="en-US" altLang="en-US" i="1" smtClean="0"/>
              <a:t>x</a:t>
            </a:r>
            <a:r>
              <a:rPr lang="en-US" altLang="en-US" smtClean="0"/>
              <a:t> and </a:t>
            </a:r>
            <a:r>
              <a:rPr lang="en-US" altLang="en-US" i="1" smtClean="0"/>
              <a:t>y</a:t>
            </a:r>
            <a:r>
              <a:rPr lang="en-US" altLang="en-US" smtClean="0"/>
              <a:t> values of the rectangle.</a:t>
            </a:r>
          </a:p>
          <a:p>
            <a:pPr eaLnBrk="1" hangingPunct="1"/>
            <a:r>
              <a:rPr lang="en-US" altLang="en-US" smtClean="0"/>
              <a:t>This would be easiest if the button object had the min and max values of </a:t>
            </a:r>
            <a:r>
              <a:rPr lang="en-US" altLang="en-US" i="1" smtClean="0"/>
              <a:t>x</a:t>
            </a:r>
            <a:r>
              <a:rPr lang="en-US" altLang="en-US" smtClean="0"/>
              <a:t> and </a:t>
            </a:r>
            <a:r>
              <a:rPr lang="en-US" altLang="en-US" i="1" smtClean="0"/>
              <a:t>y</a:t>
            </a:r>
            <a:r>
              <a:rPr lang="en-US" altLang="en-US" smtClean="0"/>
              <a:t> as instance variables.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 calcmode="lin" valueType="num">
                                      <p:cBhvr additive="base">
                                        <p:cTn id="7" dur="500" fill="hold"/>
                                        <p:tgtEl>
                                          <p:spTgt spid="1085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85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8547">
                                            <p:txEl>
                                              <p:pRg st="1" end="1"/>
                                            </p:txEl>
                                          </p:spTgt>
                                        </p:tgtEl>
                                        <p:attrNameLst>
                                          <p:attrName>style.visibility</p:attrName>
                                        </p:attrNameLst>
                                      </p:cBhvr>
                                      <p:to>
                                        <p:strVal val="visible"/>
                                      </p:to>
                                    </p:set>
                                    <p:anim calcmode="lin" valueType="num">
                                      <p:cBhvr additive="base">
                                        <p:cTn id="13" dur="500" fill="hold"/>
                                        <p:tgtEl>
                                          <p:spTgt spid="1085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854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ACFD23B0-4D73-4B75-88B5-16A40ADF4505}" type="slidenum">
              <a:rPr lang="en-US" altLang="en-US" sz="1400">
                <a:latin typeface="Tahoma" panose="020B0604030504040204" pitchFamily="34" charset="0"/>
              </a:rPr>
              <a:pPr eaLnBrk="1" hangingPunct="1"/>
              <a:t>92</a:t>
            </a:fld>
            <a:endParaRPr lang="en-US" altLang="en-US" sz="1400">
              <a:latin typeface="Tahoma" panose="020B0604030504040204" pitchFamily="34" charset="0"/>
            </a:endParaRPr>
          </a:p>
        </p:txBody>
      </p:sp>
      <p:sp>
        <p:nvSpPr>
          <p:cNvPr id="96260" name="Rectangle 2"/>
          <p:cNvSpPr>
            <a:spLocks noGrp="1" noChangeArrowheads="1"/>
          </p:cNvSpPr>
          <p:nvPr>
            <p:ph type="title"/>
          </p:nvPr>
        </p:nvSpPr>
        <p:spPr/>
        <p:txBody>
          <a:bodyPr/>
          <a:lstStyle/>
          <a:p>
            <a:pPr eaLnBrk="1" hangingPunct="1"/>
            <a:r>
              <a:rPr lang="en-US" altLang="en-US" smtClean="0"/>
              <a:t>Building Buttons</a:t>
            </a:r>
          </a:p>
        </p:txBody>
      </p:sp>
      <p:sp>
        <p:nvSpPr>
          <p:cNvPr id="109571" name="Rectangle 3"/>
          <p:cNvSpPr>
            <a:spLocks noGrp="1" noChangeArrowheads="1"/>
          </p:cNvSpPr>
          <p:nvPr>
            <p:ph type="body" idx="1"/>
          </p:nvPr>
        </p:nvSpPr>
        <p:spPr/>
        <p:txBody>
          <a:bodyPr/>
          <a:lstStyle/>
          <a:p>
            <a:pPr eaLnBrk="1" hangingPunct="1">
              <a:lnSpc>
                <a:spcPct val="90000"/>
              </a:lnSpc>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clicked(self, p):</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"RETURNS true if button active and p is </a:t>
            </a:r>
            <a:r>
              <a:rPr lang="en-US" altLang="en-US" sz="1800" dirty="0">
                <a:latin typeface="Courier New" panose="02070309020205020404" pitchFamily="49" charset="0"/>
              </a:rPr>
              <a:t>inside"</a:t>
            </a:r>
            <a:r>
              <a:rPr lang="en-US" altLang="en-US" sz="1800" dirty="0" smtClean="0">
                <a:latin typeface="Courier New" panose="02070309020205020404" pitchFamily="49" charset="0"/>
              </a:rPr>
              <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return </a:t>
            </a:r>
            <a:r>
              <a:rPr lang="en-US" altLang="en-US" sz="1800" dirty="0" err="1" smtClean="0">
                <a:latin typeface="Courier New" panose="02070309020205020404" pitchFamily="49" charset="0"/>
              </a:rPr>
              <a:t>self.active</a:t>
            </a:r>
            <a:r>
              <a:rPr lang="en-US" altLang="en-US" sz="1800" dirty="0" smtClean="0">
                <a:latin typeface="Courier New" panose="02070309020205020404" pitchFamily="49" charset="0"/>
              </a:rPr>
              <a:t> and \</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self.xmin</a:t>
            </a:r>
            <a:r>
              <a:rPr lang="en-US" altLang="en-US" sz="1800" dirty="0" smtClean="0">
                <a:latin typeface="Courier New" panose="02070309020205020404" pitchFamily="49" charset="0"/>
              </a:rPr>
              <a:t> &lt;= </a:t>
            </a:r>
            <a:r>
              <a:rPr lang="en-US" altLang="en-US" sz="1800" dirty="0" err="1" smtClean="0">
                <a:latin typeface="Courier New" panose="02070309020205020404" pitchFamily="49" charset="0"/>
              </a:rPr>
              <a:t>p.getX</a:t>
            </a:r>
            <a:r>
              <a:rPr lang="en-US" altLang="en-US" sz="1800" dirty="0" smtClean="0">
                <a:latin typeface="Courier New" panose="02070309020205020404" pitchFamily="49" charset="0"/>
              </a:rPr>
              <a:t>() &lt;= </a:t>
            </a:r>
            <a:r>
              <a:rPr lang="en-US" altLang="en-US" sz="1800" dirty="0" err="1" smtClean="0">
                <a:latin typeface="Courier New" panose="02070309020205020404" pitchFamily="49" charset="0"/>
              </a:rPr>
              <a:t>self.xmax</a:t>
            </a:r>
            <a:r>
              <a:rPr lang="en-US" altLang="en-US" sz="1800" dirty="0" smtClean="0">
                <a:latin typeface="Courier New" panose="02070309020205020404" pitchFamily="49" charset="0"/>
              </a:rPr>
              <a:t> and \</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self.ymin</a:t>
            </a:r>
            <a:r>
              <a:rPr lang="en-US" altLang="en-US" sz="1800" dirty="0" smtClean="0">
                <a:latin typeface="Courier New" panose="02070309020205020404" pitchFamily="49" charset="0"/>
              </a:rPr>
              <a:t> &lt;= </a:t>
            </a:r>
            <a:r>
              <a:rPr lang="en-US" altLang="en-US" sz="1800" dirty="0" err="1" smtClean="0">
                <a:latin typeface="Courier New" panose="02070309020205020404" pitchFamily="49" charset="0"/>
              </a:rPr>
              <a:t>p.getY</a:t>
            </a:r>
            <a:r>
              <a:rPr lang="en-US" altLang="en-US" sz="1800" dirty="0" smtClean="0">
                <a:latin typeface="Courier New" panose="02070309020205020404" pitchFamily="49" charset="0"/>
              </a:rPr>
              <a:t>() &lt;= </a:t>
            </a:r>
            <a:r>
              <a:rPr lang="en-US" altLang="en-US" sz="1800" dirty="0" err="1" smtClean="0">
                <a:latin typeface="Courier New" panose="02070309020205020404" pitchFamily="49" charset="0"/>
              </a:rPr>
              <a:t>self.ymax</a:t>
            </a:r>
            <a:endParaRPr lang="en-US" altLang="en-US" sz="1800" dirty="0" smtClean="0">
              <a:latin typeface="Courier New" panose="02070309020205020404" pitchFamily="49" charset="0"/>
            </a:endParaRPr>
          </a:p>
          <a:p>
            <a:pPr eaLnBrk="1" hangingPunct="1">
              <a:lnSpc>
                <a:spcPct val="90000"/>
              </a:lnSpc>
            </a:pPr>
            <a:r>
              <a:rPr lang="en-US" altLang="en-US" sz="2800" dirty="0" smtClean="0"/>
              <a:t>For this function to return </a:t>
            </a:r>
            <a:r>
              <a:rPr lang="en-US" altLang="en-US" sz="2800" dirty="0" smtClean="0">
                <a:latin typeface="Courier New" panose="02070309020205020404" pitchFamily="49" charset="0"/>
              </a:rPr>
              <a:t>True</a:t>
            </a:r>
            <a:r>
              <a:rPr lang="en-US" altLang="en-US" sz="2800" dirty="0" smtClean="0"/>
              <a:t>, all three parts of the Boolean expression must be true.</a:t>
            </a:r>
          </a:p>
          <a:p>
            <a:pPr eaLnBrk="1" hangingPunct="1">
              <a:lnSpc>
                <a:spcPct val="90000"/>
              </a:lnSpc>
            </a:pPr>
            <a:r>
              <a:rPr lang="en-US" altLang="en-US" sz="2800" dirty="0" smtClean="0"/>
              <a:t>The first part ensures that only active buttons will return that they have been clicked.</a:t>
            </a:r>
          </a:p>
          <a:p>
            <a:pPr eaLnBrk="1" hangingPunct="1">
              <a:lnSpc>
                <a:spcPct val="90000"/>
              </a:lnSpc>
            </a:pPr>
            <a:r>
              <a:rPr lang="en-US" altLang="en-US" sz="2800" dirty="0" smtClean="0"/>
              <a:t>The second and third parts ensure that the </a:t>
            </a:r>
            <a:r>
              <a:rPr lang="en-US" altLang="en-US" sz="2800" i="1" dirty="0" smtClean="0"/>
              <a:t>x</a:t>
            </a:r>
            <a:r>
              <a:rPr lang="en-US" altLang="en-US" sz="2800" dirty="0" smtClean="0"/>
              <a:t> and </a:t>
            </a:r>
            <a:r>
              <a:rPr lang="en-US" altLang="en-US" sz="2800" i="1" dirty="0" smtClean="0"/>
              <a:t>y</a:t>
            </a:r>
            <a:r>
              <a:rPr lang="en-US" altLang="en-US" sz="2800" dirty="0" smtClean="0"/>
              <a:t> values of the point that was clicked fall between the boundaries of the rectangle.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 calcmode="lin" valueType="num">
                                      <p:cBhvr additive="base">
                                        <p:cTn id="7" dur="500" fill="hold"/>
                                        <p:tgtEl>
                                          <p:spTgt spid="1095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9571">
                                            <p:txEl>
                                              <p:pRg st="1" end="1"/>
                                            </p:txEl>
                                          </p:spTgt>
                                        </p:tgtEl>
                                        <p:attrNameLst>
                                          <p:attrName>style.visibility</p:attrName>
                                        </p:attrNameLst>
                                      </p:cBhvr>
                                      <p:to>
                                        <p:strVal val="visible"/>
                                      </p:to>
                                    </p:set>
                                    <p:anim calcmode="lin" valueType="num">
                                      <p:cBhvr additive="base">
                                        <p:cTn id="13" dur="500" fill="hold"/>
                                        <p:tgtEl>
                                          <p:spTgt spid="1095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95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9571">
                                            <p:txEl>
                                              <p:pRg st="2" end="2"/>
                                            </p:txEl>
                                          </p:spTgt>
                                        </p:tgtEl>
                                        <p:attrNameLst>
                                          <p:attrName>style.visibility</p:attrName>
                                        </p:attrNameLst>
                                      </p:cBhvr>
                                      <p:to>
                                        <p:strVal val="visible"/>
                                      </p:to>
                                    </p:set>
                                    <p:anim calcmode="lin" valueType="num">
                                      <p:cBhvr additive="base">
                                        <p:cTn id="19" dur="500" fill="hold"/>
                                        <p:tgtEl>
                                          <p:spTgt spid="1095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95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9571">
                                            <p:txEl>
                                              <p:pRg st="3" end="3"/>
                                            </p:txEl>
                                          </p:spTgt>
                                        </p:tgtEl>
                                        <p:attrNameLst>
                                          <p:attrName>style.visibility</p:attrName>
                                        </p:attrNameLst>
                                      </p:cBhvr>
                                      <p:to>
                                        <p:strVal val="visible"/>
                                      </p:to>
                                    </p:set>
                                    <p:anim calcmode="lin" valueType="num">
                                      <p:cBhvr additive="base">
                                        <p:cTn id="25" dur="500" fill="hold"/>
                                        <p:tgtEl>
                                          <p:spTgt spid="1095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957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6783594E-5F84-4969-B302-5CEC5085E4C4}" type="slidenum">
              <a:rPr lang="en-US" altLang="en-US" sz="1400">
                <a:latin typeface="Tahoma" panose="020B0604030504040204" pitchFamily="34" charset="0"/>
              </a:rPr>
              <a:pPr eaLnBrk="1" hangingPunct="1"/>
              <a:t>93</a:t>
            </a:fld>
            <a:endParaRPr lang="en-US" altLang="en-US" sz="1400">
              <a:latin typeface="Tahoma" panose="020B0604030504040204" pitchFamily="34" charset="0"/>
            </a:endParaRPr>
          </a:p>
        </p:txBody>
      </p:sp>
      <p:sp>
        <p:nvSpPr>
          <p:cNvPr id="97284" name="Rectangle 2"/>
          <p:cNvSpPr>
            <a:spLocks noGrp="1" noChangeArrowheads="1"/>
          </p:cNvSpPr>
          <p:nvPr>
            <p:ph type="title"/>
          </p:nvPr>
        </p:nvSpPr>
        <p:spPr/>
        <p:txBody>
          <a:bodyPr/>
          <a:lstStyle/>
          <a:p>
            <a:pPr eaLnBrk="1" hangingPunct="1"/>
            <a:r>
              <a:rPr lang="en-US" altLang="en-US" smtClean="0"/>
              <a:t>Building Buttons</a:t>
            </a:r>
          </a:p>
        </p:txBody>
      </p:sp>
      <p:sp>
        <p:nvSpPr>
          <p:cNvPr id="110595" name="Rectangle 3"/>
          <p:cNvSpPr>
            <a:spLocks noGrp="1" noChangeArrowheads="1"/>
          </p:cNvSpPr>
          <p:nvPr>
            <p:ph type="body" idx="1"/>
          </p:nvPr>
        </p:nvSpPr>
        <p:spPr/>
        <p:txBody>
          <a:bodyPr/>
          <a:lstStyle/>
          <a:p>
            <a:pPr eaLnBrk="1" hangingPunct="1">
              <a:lnSpc>
                <a:spcPct val="80000"/>
              </a:lnSpc>
            </a:pPr>
            <a:r>
              <a:rPr lang="en-US" altLang="en-US" sz="2400" dirty="0" smtClean="0"/>
              <a:t>The only part that is left is to write the constructor:</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__</a:t>
            </a:r>
            <a:r>
              <a:rPr lang="en-US" altLang="en-US" sz="1600" dirty="0" err="1" smtClean="0">
                <a:latin typeface="Courier New" panose="02070309020205020404" pitchFamily="49" charset="0"/>
              </a:rPr>
              <a:t>init</a:t>
            </a:r>
            <a:r>
              <a:rPr lang="en-US" altLang="en-US" sz="1600" dirty="0" smtClean="0">
                <a:latin typeface="Courier New" panose="02070309020205020404" pitchFamily="49" charset="0"/>
              </a:rPr>
              <a:t>__(self, win, center, width, height, label):</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 Creates a rectangular button, </a:t>
            </a:r>
            <a:r>
              <a:rPr lang="en-US" altLang="en-US" sz="1600" dirty="0" err="1" smtClean="0">
                <a:latin typeface="Courier New" panose="02070309020205020404" pitchFamily="49" charset="0"/>
              </a:rPr>
              <a:t>eg</a:t>
            </a:r>
            <a:r>
              <a:rPr lang="en-US" altLang="en-US" sz="16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qb</a:t>
            </a:r>
            <a:r>
              <a:rPr lang="en-US" altLang="en-US" sz="1600" dirty="0" smtClean="0">
                <a:latin typeface="Courier New" panose="02070309020205020404" pitchFamily="49" charset="0"/>
              </a:rPr>
              <a:t> = Button(</a:t>
            </a:r>
            <a:r>
              <a:rPr lang="en-US" altLang="en-US" sz="1600" dirty="0" err="1" smtClean="0">
                <a:latin typeface="Courier New" panose="02070309020205020404" pitchFamily="49" charset="0"/>
              </a:rPr>
              <a:t>myWin</a:t>
            </a:r>
            <a:r>
              <a:rPr lang="en-US" altLang="en-US" sz="1600" dirty="0" smtClean="0">
                <a:latin typeface="Courier New" panose="02070309020205020404" pitchFamily="49" charset="0"/>
              </a:rPr>
              <a:t>, Point(30,25), 20, 10, 'Quit') """ </a:t>
            </a:r>
          </a:p>
          <a:p>
            <a:pPr eaLnBrk="1" hangingPunct="1">
              <a:lnSpc>
                <a:spcPct val="80000"/>
              </a:lnSpc>
              <a:buFont typeface="Wingdings" panose="05000000000000000000" pitchFamily="2" charset="2"/>
              <a:buNone/>
            </a:pPr>
            <a:endParaRPr lang="en-US" altLang="en-US" sz="16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w,h</a:t>
            </a:r>
            <a:r>
              <a:rPr lang="en-US" altLang="en-US" sz="1600" dirty="0" smtClean="0">
                <a:latin typeface="Courier New" panose="02070309020205020404" pitchFamily="49" charset="0"/>
              </a:rPr>
              <a:t> = width/2.0, height/2.0</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x,y</a:t>
            </a:r>
            <a:r>
              <a:rPr lang="en-US" altLang="en-US" sz="1600" dirty="0" smtClean="0">
                <a:latin typeface="Courier New" panose="02070309020205020404" pitchFamily="49" charset="0"/>
              </a:rPr>
              <a:t> = </a:t>
            </a:r>
            <a:r>
              <a:rPr lang="en-US" altLang="en-US" sz="1600" dirty="0" err="1" smtClean="0">
                <a:latin typeface="Courier New" panose="02070309020205020404" pitchFamily="49" charset="0"/>
              </a:rPr>
              <a:t>center.getX</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center.getY</a:t>
            </a:r>
            <a:r>
              <a:rPr lang="en-US" altLang="en-US" sz="16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self.xmax</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self.xmin</a:t>
            </a:r>
            <a:r>
              <a:rPr lang="en-US" altLang="en-US" sz="1600" dirty="0" smtClean="0">
                <a:latin typeface="Courier New" panose="02070309020205020404" pitchFamily="49" charset="0"/>
              </a:rPr>
              <a:t> = </a:t>
            </a:r>
            <a:r>
              <a:rPr lang="en-US" altLang="en-US" sz="1600" dirty="0" err="1" smtClean="0">
                <a:latin typeface="Courier New" panose="02070309020205020404" pitchFamily="49" charset="0"/>
              </a:rPr>
              <a:t>x+w</a:t>
            </a:r>
            <a:r>
              <a:rPr lang="en-US" altLang="en-US" sz="1600" dirty="0" smtClean="0">
                <a:latin typeface="Courier New" panose="02070309020205020404" pitchFamily="49" charset="0"/>
              </a:rPr>
              <a:t>, x-w</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self.ymax</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self.ymin</a:t>
            </a:r>
            <a:r>
              <a:rPr lang="en-US" altLang="en-US" sz="1600" dirty="0" smtClean="0">
                <a:latin typeface="Courier New" panose="02070309020205020404" pitchFamily="49" charset="0"/>
              </a:rPr>
              <a:t> = </a:t>
            </a:r>
            <a:r>
              <a:rPr lang="en-US" altLang="en-US" sz="1600" dirty="0" err="1" smtClean="0">
                <a:latin typeface="Courier New" panose="02070309020205020404" pitchFamily="49" charset="0"/>
              </a:rPr>
              <a:t>y+h</a:t>
            </a:r>
            <a:r>
              <a:rPr lang="en-US" altLang="en-US" sz="1600" dirty="0" smtClean="0">
                <a:latin typeface="Courier New" panose="02070309020205020404" pitchFamily="49" charset="0"/>
              </a:rPr>
              <a:t>, y-h</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p1 = Point(</a:t>
            </a:r>
            <a:r>
              <a:rPr lang="en-US" altLang="en-US" sz="1600" dirty="0" err="1" smtClean="0">
                <a:latin typeface="Courier New" panose="02070309020205020404" pitchFamily="49" charset="0"/>
              </a:rPr>
              <a:t>self.xmin</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self.ymin</a:t>
            </a:r>
            <a:r>
              <a:rPr lang="en-US" altLang="en-US" sz="16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p2 = Point(</a:t>
            </a:r>
            <a:r>
              <a:rPr lang="en-US" altLang="en-US" sz="1600" dirty="0" err="1" smtClean="0">
                <a:latin typeface="Courier New" panose="02070309020205020404" pitchFamily="49" charset="0"/>
              </a:rPr>
              <a:t>self.xmax</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self.ymax</a:t>
            </a:r>
            <a:r>
              <a:rPr lang="en-US" altLang="en-US" sz="16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self.rect</a:t>
            </a:r>
            <a:r>
              <a:rPr lang="en-US" altLang="en-US" sz="1600" dirty="0" smtClean="0">
                <a:latin typeface="Courier New" panose="02070309020205020404" pitchFamily="49" charset="0"/>
              </a:rPr>
              <a:t> = Rectangle(p1,p2)</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self.rect.setFill</a:t>
            </a:r>
            <a:r>
              <a:rPr lang="en-US" altLang="en-US" sz="1600" dirty="0" smtClean="0">
                <a:latin typeface="Courier New" panose="02070309020205020404" pitchFamily="49" charset="0"/>
              </a:rPr>
              <a:t>('</a:t>
            </a:r>
            <a:r>
              <a:rPr lang="en-US" altLang="en-US" sz="1600" dirty="0" err="1" smtClean="0">
                <a:latin typeface="Courier New" panose="02070309020205020404" pitchFamily="49" charset="0"/>
              </a:rPr>
              <a:t>lightgray</a:t>
            </a:r>
            <a:r>
              <a:rPr lang="en-US" altLang="en-US" sz="16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self.rect.draw</a:t>
            </a:r>
            <a:r>
              <a:rPr lang="en-US" altLang="en-US" sz="1600" dirty="0" smtClean="0">
                <a:latin typeface="Courier New" panose="02070309020205020404" pitchFamily="49" charset="0"/>
              </a:rPr>
              <a:t>(win)</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self.label</a:t>
            </a:r>
            <a:r>
              <a:rPr lang="en-US" altLang="en-US" sz="1600" dirty="0" smtClean="0">
                <a:latin typeface="Courier New" panose="02070309020205020404" pitchFamily="49" charset="0"/>
              </a:rPr>
              <a:t> = Text(center, label)</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self.label.draw</a:t>
            </a:r>
            <a:r>
              <a:rPr lang="en-US" altLang="en-US" sz="1600" dirty="0" smtClean="0">
                <a:latin typeface="Courier New" panose="02070309020205020404" pitchFamily="49" charset="0"/>
              </a:rPr>
              <a:t>(win)</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self.deactivate</a:t>
            </a:r>
            <a:r>
              <a:rPr lang="en-US" altLang="en-US" sz="1600" dirty="0" smtClean="0">
                <a:latin typeface="Courier New" panose="02070309020205020404" pitchFamily="49" charset="0"/>
              </a:rPr>
              <a:t>()</a:t>
            </a:r>
          </a:p>
          <a:p>
            <a:pPr eaLnBrk="1" hangingPunct="1">
              <a:lnSpc>
                <a:spcPct val="80000"/>
              </a:lnSpc>
            </a:pPr>
            <a:r>
              <a:rPr lang="en-US" altLang="en-US" sz="2800" dirty="0" smtClean="0"/>
              <a:t>Buttons are positioned by providing a center point, width, and height.</a:t>
            </a:r>
            <a:endParaRPr lang="en-US" altLang="en-US" sz="1000" dirty="0" smtClean="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 calcmode="lin" valueType="num">
                                      <p:cBhvr additive="base">
                                        <p:cTn id="7" dur="500" fill="hold"/>
                                        <p:tgtEl>
                                          <p:spTgt spid="1105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059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0595">
                                            <p:txEl>
                                              <p:pRg st="1" end="1"/>
                                            </p:txEl>
                                          </p:spTgt>
                                        </p:tgtEl>
                                        <p:attrNameLst>
                                          <p:attrName>style.visibility</p:attrName>
                                        </p:attrNameLst>
                                      </p:cBhvr>
                                      <p:to>
                                        <p:strVal val="visible"/>
                                      </p:to>
                                    </p:set>
                                    <p:anim calcmode="lin" valueType="num">
                                      <p:cBhvr additive="base">
                                        <p:cTn id="11" dur="500" fill="hold"/>
                                        <p:tgtEl>
                                          <p:spTgt spid="11059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059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0595">
                                            <p:txEl>
                                              <p:pRg st="2" end="2"/>
                                            </p:txEl>
                                          </p:spTgt>
                                        </p:tgtEl>
                                        <p:attrNameLst>
                                          <p:attrName>style.visibility</p:attrName>
                                        </p:attrNameLst>
                                      </p:cBhvr>
                                      <p:to>
                                        <p:strVal val="visible"/>
                                      </p:to>
                                    </p:set>
                                    <p:anim calcmode="lin" valueType="num">
                                      <p:cBhvr additive="base">
                                        <p:cTn id="15" dur="500" fill="hold"/>
                                        <p:tgtEl>
                                          <p:spTgt spid="11059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1059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10595">
                                            <p:txEl>
                                              <p:pRg st="3" end="3"/>
                                            </p:txEl>
                                          </p:spTgt>
                                        </p:tgtEl>
                                        <p:attrNameLst>
                                          <p:attrName>style.visibility</p:attrName>
                                        </p:attrNameLst>
                                      </p:cBhvr>
                                      <p:to>
                                        <p:strVal val="visible"/>
                                      </p:to>
                                    </p:set>
                                    <p:anim calcmode="lin" valueType="num">
                                      <p:cBhvr additive="base">
                                        <p:cTn id="19" dur="500" fill="hold"/>
                                        <p:tgtEl>
                                          <p:spTgt spid="11059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059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10595">
                                            <p:txEl>
                                              <p:pRg st="5" end="5"/>
                                            </p:txEl>
                                          </p:spTgt>
                                        </p:tgtEl>
                                        <p:attrNameLst>
                                          <p:attrName>style.visibility</p:attrName>
                                        </p:attrNameLst>
                                      </p:cBhvr>
                                      <p:to>
                                        <p:strVal val="visible"/>
                                      </p:to>
                                    </p:set>
                                    <p:anim calcmode="lin" valueType="num">
                                      <p:cBhvr additive="base">
                                        <p:cTn id="23" dur="500" fill="hold"/>
                                        <p:tgtEl>
                                          <p:spTgt spid="110595">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10595">
                                            <p:txEl>
                                              <p:pRg st="5" end="5"/>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10595">
                                            <p:txEl>
                                              <p:pRg st="6" end="6"/>
                                            </p:txEl>
                                          </p:spTgt>
                                        </p:tgtEl>
                                        <p:attrNameLst>
                                          <p:attrName>style.visibility</p:attrName>
                                        </p:attrNameLst>
                                      </p:cBhvr>
                                      <p:to>
                                        <p:strVal val="visible"/>
                                      </p:to>
                                    </p:set>
                                    <p:anim calcmode="lin" valueType="num">
                                      <p:cBhvr additive="base">
                                        <p:cTn id="27" dur="500" fill="hold"/>
                                        <p:tgtEl>
                                          <p:spTgt spid="110595">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0595">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10595">
                                            <p:txEl>
                                              <p:pRg st="7" end="7"/>
                                            </p:txEl>
                                          </p:spTgt>
                                        </p:tgtEl>
                                        <p:attrNameLst>
                                          <p:attrName>style.visibility</p:attrName>
                                        </p:attrNameLst>
                                      </p:cBhvr>
                                      <p:to>
                                        <p:strVal val="visible"/>
                                      </p:to>
                                    </p:set>
                                    <p:anim calcmode="lin" valueType="num">
                                      <p:cBhvr additive="base">
                                        <p:cTn id="31" dur="500" fill="hold"/>
                                        <p:tgtEl>
                                          <p:spTgt spid="110595">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0595">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10595">
                                            <p:txEl>
                                              <p:pRg st="8" end="8"/>
                                            </p:txEl>
                                          </p:spTgt>
                                        </p:tgtEl>
                                        <p:attrNameLst>
                                          <p:attrName>style.visibility</p:attrName>
                                        </p:attrNameLst>
                                      </p:cBhvr>
                                      <p:to>
                                        <p:strVal val="visible"/>
                                      </p:to>
                                    </p:set>
                                    <p:anim calcmode="lin" valueType="num">
                                      <p:cBhvr additive="base">
                                        <p:cTn id="35" dur="500" fill="hold"/>
                                        <p:tgtEl>
                                          <p:spTgt spid="110595">
                                            <p:txEl>
                                              <p:pRg st="8" end="8"/>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10595">
                                            <p:txEl>
                                              <p:pRg st="8" end="8"/>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10595">
                                            <p:txEl>
                                              <p:pRg st="9" end="9"/>
                                            </p:txEl>
                                          </p:spTgt>
                                        </p:tgtEl>
                                        <p:attrNameLst>
                                          <p:attrName>style.visibility</p:attrName>
                                        </p:attrNameLst>
                                      </p:cBhvr>
                                      <p:to>
                                        <p:strVal val="visible"/>
                                      </p:to>
                                    </p:set>
                                    <p:anim calcmode="lin" valueType="num">
                                      <p:cBhvr additive="base">
                                        <p:cTn id="39" dur="500" fill="hold"/>
                                        <p:tgtEl>
                                          <p:spTgt spid="110595">
                                            <p:txEl>
                                              <p:pRg st="9" end="9"/>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10595">
                                            <p:txEl>
                                              <p:pRg st="9" end="9"/>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10595">
                                            <p:txEl>
                                              <p:pRg st="10" end="10"/>
                                            </p:txEl>
                                          </p:spTgt>
                                        </p:tgtEl>
                                        <p:attrNameLst>
                                          <p:attrName>style.visibility</p:attrName>
                                        </p:attrNameLst>
                                      </p:cBhvr>
                                      <p:to>
                                        <p:strVal val="visible"/>
                                      </p:to>
                                    </p:set>
                                    <p:anim calcmode="lin" valueType="num">
                                      <p:cBhvr additive="base">
                                        <p:cTn id="43" dur="500" fill="hold"/>
                                        <p:tgtEl>
                                          <p:spTgt spid="110595">
                                            <p:txEl>
                                              <p:pRg st="10" end="1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0595">
                                            <p:txEl>
                                              <p:pRg st="10" end="10"/>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10595">
                                            <p:txEl>
                                              <p:pRg st="11" end="11"/>
                                            </p:txEl>
                                          </p:spTgt>
                                        </p:tgtEl>
                                        <p:attrNameLst>
                                          <p:attrName>style.visibility</p:attrName>
                                        </p:attrNameLst>
                                      </p:cBhvr>
                                      <p:to>
                                        <p:strVal val="visible"/>
                                      </p:to>
                                    </p:set>
                                    <p:anim calcmode="lin" valueType="num">
                                      <p:cBhvr additive="base">
                                        <p:cTn id="47" dur="500" fill="hold"/>
                                        <p:tgtEl>
                                          <p:spTgt spid="110595">
                                            <p:txEl>
                                              <p:pRg st="11" end="11"/>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10595">
                                            <p:txEl>
                                              <p:pRg st="11" end="11"/>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10595">
                                            <p:txEl>
                                              <p:pRg st="12" end="12"/>
                                            </p:txEl>
                                          </p:spTgt>
                                        </p:tgtEl>
                                        <p:attrNameLst>
                                          <p:attrName>style.visibility</p:attrName>
                                        </p:attrNameLst>
                                      </p:cBhvr>
                                      <p:to>
                                        <p:strVal val="visible"/>
                                      </p:to>
                                    </p:set>
                                    <p:anim calcmode="lin" valueType="num">
                                      <p:cBhvr additive="base">
                                        <p:cTn id="51" dur="500" fill="hold"/>
                                        <p:tgtEl>
                                          <p:spTgt spid="110595">
                                            <p:txEl>
                                              <p:pRg st="12" end="12"/>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10595">
                                            <p:txEl>
                                              <p:pRg st="12" end="12"/>
                                            </p:txEl>
                                          </p:spTgt>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10595">
                                            <p:txEl>
                                              <p:pRg st="13" end="13"/>
                                            </p:txEl>
                                          </p:spTgt>
                                        </p:tgtEl>
                                        <p:attrNameLst>
                                          <p:attrName>style.visibility</p:attrName>
                                        </p:attrNameLst>
                                      </p:cBhvr>
                                      <p:to>
                                        <p:strVal val="visible"/>
                                      </p:to>
                                    </p:set>
                                    <p:anim calcmode="lin" valueType="num">
                                      <p:cBhvr additive="base">
                                        <p:cTn id="55" dur="500" fill="hold"/>
                                        <p:tgtEl>
                                          <p:spTgt spid="110595">
                                            <p:txEl>
                                              <p:pRg st="13" end="13"/>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10595">
                                            <p:txEl>
                                              <p:pRg st="13" end="13"/>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10595">
                                            <p:txEl>
                                              <p:pRg st="14" end="14"/>
                                            </p:txEl>
                                          </p:spTgt>
                                        </p:tgtEl>
                                        <p:attrNameLst>
                                          <p:attrName>style.visibility</p:attrName>
                                        </p:attrNameLst>
                                      </p:cBhvr>
                                      <p:to>
                                        <p:strVal val="visible"/>
                                      </p:to>
                                    </p:set>
                                    <p:anim calcmode="lin" valueType="num">
                                      <p:cBhvr additive="base">
                                        <p:cTn id="59" dur="500" fill="hold"/>
                                        <p:tgtEl>
                                          <p:spTgt spid="110595">
                                            <p:txEl>
                                              <p:pRg st="14" end="14"/>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10595">
                                            <p:txEl>
                                              <p:pRg st="14" end="14"/>
                                            </p:txEl>
                                          </p:spTgt>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10595">
                                            <p:txEl>
                                              <p:pRg st="15" end="15"/>
                                            </p:txEl>
                                          </p:spTgt>
                                        </p:tgtEl>
                                        <p:attrNameLst>
                                          <p:attrName>style.visibility</p:attrName>
                                        </p:attrNameLst>
                                      </p:cBhvr>
                                      <p:to>
                                        <p:strVal val="visible"/>
                                      </p:to>
                                    </p:set>
                                    <p:anim calcmode="lin" valueType="num">
                                      <p:cBhvr additive="base">
                                        <p:cTn id="63" dur="500" fill="hold"/>
                                        <p:tgtEl>
                                          <p:spTgt spid="110595">
                                            <p:txEl>
                                              <p:pRg st="15" end="15"/>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110595">
                                            <p:txEl>
                                              <p:pRg st="15" end="15"/>
                                            </p:txEl>
                                          </p:spTgt>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110595">
                                            <p:txEl>
                                              <p:pRg st="16" end="16"/>
                                            </p:txEl>
                                          </p:spTgt>
                                        </p:tgtEl>
                                        <p:attrNameLst>
                                          <p:attrName>style.visibility</p:attrName>
                                        </p:attrNameLst>
                                      </p:cBhvr>
                                      <p:to>
                                        <p:strVal val="visible"/>
                                      </p:to>
                                    </p:set>
                                    <p:anim calcmode="lin" valueType="num">
                                      <p:cBhvr additive="base">
                                        <p:cTn id="67" dur="500" fill="hold"/>
                                        <p:tgtEl>
                                          <p:spTgt spid="110595">
                                            <p:txEl>
                                              <p:pRg st="16" end="16"/>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10595">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10595">
                                            <p:txEl>
                                              <p:pRg st="17" end="17"/>
                                            </p:txEl>
                                          </p:spTgt>
                                        </p:tgtEl>
                                        <p:attrNameLst>
                                          <p:attrName>style.visibility</p:attrName>
                                        </p:attrNameLst>
                                      </p:cBhvr>
                                      <p:to>
                                        <p:strVal val="visible"/>
                                      </p:to>
                                    </p:set>
                                    <p:anim calcmode="lin" valueType="num">
                                      <p:cBhvr additive="base">
                                        <p:cTn id="73" dur="500" fill="hold"/>
                                        <p:tgtEl>
                                          <p:spTgt spid="110595">
                                            <p:txEl>
                                              <p:pRg st="17" end="17"/>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10595">
                                            <p:txEl>
                                              <p:pRg st="17" end="1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6783594E-5F84-4969-B302-5CEC5085E4C4}" type="slidenum">
              <a:rPr lang="en-US" altLang="en-US" sz="1400">
                <a:latin typeface="Tahoma" panose="020B0604030504040204" pitchFamily="34" charset="0"/>
              </a:rPr>
              <a:pPr eaLnBrk="1" hangingPunct="1"/>
              <a:t>94</a:t>
            </a:fld>
            <a:endParaRPr lang="en-US" altLang="en-US" sz="1400">
              <a:latin typeface="Tahoma" panose="020B0604030504040204" pitchFamily="34" charset="0"/>
            </a:endParaRPr>
          </a:p>
        </p:txBody>
      </p:sp>
      <p:sp>
        <p:nvSpPr>
          <p:cNvPr id="97284" name="Rectangle 2"/>
          <p:cNvSpPr>
            <a:spLocks noGrp="1" noChangeArrowheads="1"/>
          </p:cNvSpPr>
          <p:nvPr>
            <p:ph type="title"/>
          </p:nvPr>
        </p:nvSpPr>
        <p:spPr/>
        <p:txBody>
          <a:bodyPr/>
          <a:lstStyle/>
          <a:p>
            <a:pPr eaLnBrk="1" hangingPunct="1"/>
            <a:r>
              <a:rPr lang="en-US" altLang="en-US" smtClean="0"/>
              <a:t>Building Buttons</a:t>
            </a:r>
          </a:p>
        </p:txBody>
      </p:sp>
      <p:sp>
        <p:nvSpPr>
          <p:cNvPr id="110595" name="Rectangle 3"/>
          <p:cNvSpPr>
            <a:spLocks noGrp="1" noChangeArrowheads="1"/>
          </p:cNvSpPr>
          <p:nvPr>
            <p:ph type="body" idx="1"/>
          </p:nvPr>
        </p:nvSpPr>
        <p:spPr/>
        <p:txBody>
          <a:bodyPr/>
          <a:lstStyle/>
          <a:p>
            <a:pPr eaLnBrk="1" hangingPunct="1">
              <a:lnSpc>
                <a:spcPct val="80000"/>
              </a:lnSpc>
            </a:pPr>
            <a:r>
              <a:rPr lang="en-US" altLang="en-US" sz="2800" dirty="0" smtClean="0"/>
              <a:t>Buttons are positioned by providing a center point, width, and height.</a:t>
            </a:r>
            <a:endParaRPr lang="en-US" altLang="en-US" sz="1000" dirty="0" smtClean="0">
              <a:latin typeface="Courier New" panose="02070309020205020404" pitchFamily="49" charset="0"/>
            </a:endParaRPr>
          </a:p>
        </p:txBody>
      </p:sp>
    </p:spTree>
    <p:extLst>
      <p:ext uri="{BB962C8B-B14F-4D97-AF65-F5344CB8AC3E}">
        <p14:creationId xmlns:p14="http://schemas.microsoft.com/office/powerpoint/2010/main" val="38659421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 calcmode="lin" valueType="num">
                                      <p:cBhvr additive="base">
                                        <p:cTn id="7" dur="500" fill="hold"/>
                                        <p:tgtEl>
                                          <p:spTgt spid="1105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059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72EE2B56-897C-4A0D-8818-03558A1E0A9E}" type="slidenum">
              <a:rPr lang="en-US" altLang="en-US" sz="1400">
                <a:latin typeface="Tahoma" panose="020B0604030504040204" pitchFamily="34" charset="0"/>
              </a:rPr>
              <a:pPr eaLnBrk="1" hangingPunct="1"/>
              <a:t>95</a:t>
            </a:fld>
            <a:endParaRPr lang="en-US" altLang="en-US" sz="1400">
              <a:latin typeface="Tahoma" panose="020B0604030504040204" pitchFamily="34" charset="0"/>
            </a:endParaRPr>
          </a:p>
        </p:txBody>
      </p:sp>
      <p:sp>
        <p:nvSpPr>
          <p:cNvPr id="98308" name="Rectangle 2"/>
          <p:cNvSpPr>
            <a:spLocks noGrp="1" noChangeArrowheads="1"/>
          </p:cNvSpPr>
          <p:nvPr>
            <p:ph type="title"/>
          </p:nvPr>
        </p:nvSpPr>
        <p:spPr/>
        <p:txBody>
          <a:bodyPr/>
          <a:lstStyle/>
          <a:p>
            <a:pPr eaLnBrk="1" hangingPunct="1"/>
            <a:r>
              <a:rPr lang="en-US" altLang="en-US" smtClean="0"/>
              <a:t>Building Dice</a:t>
            </a:r>
          </a:p>
        </p:txBody>
      </p:sp>
      <p:sp>
        <p:nvSpPr>
          <p:cNvPr id="98309" name="Rectangle 3"/>
          <p:cNvSpPr>
            <a:spLocks noGrp="1" noChangeArrowheads="1"/>
          </p:cNvSpPr>
          <p:nvPr>
            <p:ph type="body" idx="1"/>
          </p:nvPr>
        </p:nvSpPr>
        <p:spPr/>
        <p:txBody>
          <a:bodyPr/>
          <a:lstStyle/>
          <a:p>
            <a:pPr eaLnBrk="1" hangingPunct="1"/>
            <a:r>
              <a:rPr lang="en-US" altLang="en-US" smtClean="0"/>
              <a:t>The purpose of the </a:t>
            </a:r>
            <a:r>
              <a:rPr lang="en-US" altLang="en-US" smtClean="0">
                <a:latin typeface="Courier New" panose="02070309020205020404" pitchFamily="49" charset="0"/>
              </a:rPr>
              <a:t>DieView</a:t>
            </a:r>
            <a:r>
              <a:rPr lang="en-US" altLang="en-US" smtClean="0"/>
              <a:t> class is to graphically display the value of a die.</a:t>
            </a:r>
          </a:p>
          <a:p>
            <a:pPr eaLnBrk="1" hangingPunct="1"/>
            <a:r>
              <a:rPr lang="en-US" altLang="en-US" smtClean="0"/>
              <a:t>The face of the die is a square/rectangle, and the pips/spots on the die are circles.</a:t>
            </a:r>
          </a:p>
          <a:p>
            <a:pPr eaLnBrk="1" hangingPunct="1"/>
            <a:r>
              <a:rPr lang="en-US" altLang="en-US" smtClean="0"/>
              <a:t>As before, the </a:t>
            </a:r>
            <a:r>
              <a:rPr lang="en-US" altLang="en-US" smtClean="0">
                <a:latin typeface="Courier New" panose="02070309020205020404" pitchFamily="49" charset="0"/>
              </a:rPr>
              <a:t>DieView</a:t>
            </a:r>
            <a:r>
              <a:rPr lang="en-US" altLang="en-US" smtClean="0"/>
              <a:t> class will have a constructor and a method.</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53A0B1CB-3AA9-4418-8908-0E5F2F99FE00}" type="slidenum">
              <a:rPr lang="en-US" altLang="en-US" sz="1400">
                <a:latin typeface="Tahoma" panose="020B0604030504040204" pitchFamily="34" charset="0"/>
              </a:rPr>
              <a:pPr eaLnBrk="1" hangingPunct="1"/>
              <a:t>96</a:t>
            </a:fld>
            <a:endParaRPr lang="en-US" altLang="en-US" sz="1400">
              <a:latin typeface="Tahoma" panose="020B0604030504040204" pitchFamily="34" charset="0"/>
            </a:endParaRPr>
          </a:p>
        </p:txBody>
      </p:sp>
      <p:sp>
        <p:nvSpPr>
          <p:cNvPr id="99332" name="Rectangle 2"/>
          <p:cNvSpPr>
            <a:spLocks noGrp="1" noChangeArrowheads="1"/>
          </p:cNvSpPr>
          <p:nvPr>
            <p:ph type="title"/>
          </p:nvPr>
        </p:nvSpPr>
        <p:spPr/>
        <p:txBody>
          <a:bodyPr/>
          <a:lstStyle/>
          <a:p>
            <a:pPr eaLnBrk="1" hangingPunct="1"/>
            <a:r>
              <a:rPr lang="en-US" altLang="en-US" smtClean="0"/>
              <a:t>Building Dice</a:t>
            </a:r>
          </a:p>
        </p:txBody>
      </p:sp>
      <p:sp>
        <p:nvSpPr>
          <p:cNvPr id="99333" name="Rectangle 3"/>
          <p:cNvSpPr>
            <a:spLocks noGrp="1" noChangeArrowheads="1"/>
          </p:cNvSpPr>
          <p:nvPr>
            <p:ph type="body" idx="1"/>
          </p:nvPr>
        </p:nvSpPr>
        <p:spPr/>
        <p:txBody>
          <a:bodyPr/>
          <a:lstStyle/>
          <a:p>
            <a:pPr eaLnBrk="1" hangingPunct="1"/>
            <a:r>
              <a:rPr lang="en-US" altLang="en-US" b="1" smtClean="0"/>
              <a:t>constructor</a:t>
            </a:r>
            <a:r>
              <a:rPr lang="en-US" altLang="en-US" smtClean="0"/>
              <a:t> </a:t>
            </a:r>
            <a:r>
              <a:rPr lang="en-US" altLang="en-US" smtClean="0">
                <a:latin typeface="Times New Roman" panose="02020603050405020304" pitchFamily="18" charset="0"/>
              </a:rPr>
              <a:t>–</a:t>
            </a:r>
            <a:r>
              <a:rPr lang="en-US" altLang="en-US" smtClean="0"/>
              <a:t> Create a die in a window. We will specify the window, the center point of the die, and the size of the die as parameters.</a:t>
            </a:r>
          </a:p>
          <a:p>
            <a:pPr eaLnBrk="1" hangingPunct="1"/>
            <a:r>
              <a:rPr lang="en-US" altLang="en-US" b="1" smtClean="0"/>
              <a:t>setValue</a:t>
            </a:r>
            <a:r>
              <a:rPr lang="en-US" altLang="en-US" smtClean="0"/>
              <a:t> </a:t>
            </a:r>
            <a:r>
              <a:rPr lang="en-US" altLang="en-US" smtClean="0">
                <a:latin typeface="Times New Roman" panose="02020603050405020304" pitchFamily="18" charset="0"/>
              </a:rPr>
              <a:t>–</a:t>
            </a:r>
            <a:r>
              <a:rPr lang="en-US" altLang="en-US" smtClean="0"/>
              <a:t> Change the view to show a given value. The value to display will be passed as a parameter.</a:t>
            </a:r>
            <a:endParaRPr lang="en-US" altLang="en-US" b="1" smtClean="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6EDAED6E-1F25-498B-91E3-9E22CB4DC875}" type="slidenum">
              <a:rPr lang="en-US" altLang="en-US" sz="1400">
                <a:latin typeface="Tahoma" panose="020B0604030504040204" pitchFamily="34" charset="0"/>
              </a:rPr>
              <a:pPr eaLnBrk="1" hangingPunct="1"/>
              <a:t>97</a:t>
            </a:fld>
            <a:endParaRPr lang="en-US" altLang="en-US" sz="1400">
              <a:latin typeface="Tahoma" panose="020B0604030504040204" pitchFamily="34" charset="0"/>
            </a:endParaRPr>
          </a:p>
        </p:txBody>
      </p:sp>
      <p:sp>
        <p:nvSpPr>
          <p:cNvPr id="100356" name="Rectangle 2"/>
          <p:cNvSpPr>
            <a:spLocks noGrp="1" noChangeArrowheads="1"/>
          </p:cNvSpPr>
          <p:nvPr>
            <p:ph type="title"/>
          </p:nvPr>
        </p:nvSpPr>
        <p:spPr/>
        <p:txBody>
          <a:bodyPr/>
          <a:lstStyle/>
          <a:p>
            <a:pPr eaLnBrk="1" hangingPunct="1"/>
            <a:r>
              <a:rPr lang="en-US" altLang="en-US" smtClean="0"/>
              <a:t>Building Dice</a:t>
            </a:r>
          </a:p>
        </p:txBody>
      </p:sp>
      <p:sp>
        <p:nvSpPr>
          <p:cNvPr id="100357" name="Rectangle 3"/>
          <p:cNvSpPr>
            <a:spLocks noGrp="1" noChangeArrowheads="1"/>
          </p:cNvSpPr>
          <p:nvPr>
            <p:ph type="body" idx="1"/>
          </p:nvPr>
        </p:nvSpPr>
        <p:spPr/>
        <p:txBody>
          <a:bodyPr/>
          <a:lstStyle/>
          <a:p>
            <a:pPr eaLnBrk="1" hangingPunct="1"/>
            <a:r>
              <a:rPr lang="en-US" altLang="en-US" smtClean="0"/>
              <a:t>Clearly, the hardest part of this will be to turn on the pips on the die to represent the current value of the die.</a:t>
            </a:r>
          </a:p>
          <a:p>
            <a:pPr eaLnBrk="1" hangingPunct="1"/>
            <a:r>
              <a:rPr lang="en-US" altLang="en-US" smtClean="0"/>
              <a:t>One approach is to pre-place the pips, and make them the same color as the die. When the spot is turned on, it will be redrawn with a darker color.</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6D7F021-27BA-431A-9E81-790A69DC6E54}" type="slidenum">
              <a:rPr lang="en-US" altLang="en-US" sz="1400">
                <a:latin typeface="Tahoma" panose="020B0604030504040204" pitchFamily="34" charset="0"/>
              </a:rPr>
              <a:pPr eaLnBrk="1" hangingPunct="1"/>
              <a:t>98</a:t>
            </a:fld>
            <a:endParaRPr lang="en-US" altLang="en-US" sz="1400">
              <a:latin typeface="Tahoma" panose="020B0604030504040204" pitchFamily="34" charset="0"/>
            </a:endParaRPr>
          </a:p>
        </p:txBody>
      </p:sp>
      <p:sp>
        <p:nvSpPr>
          <p:cNvPr id="101380" name="Rectangle 2"/>
          <p:cNvSpPr>
            <a:spLocks noGrp="1" noChangeArrowheads="1"/>
          </p:cNvSpPr>
          <p:nvPr>
            <p:ph type="title"/>
          </p:nvPr>
        </p:nvSpPr>
        <p:spPr/>
        <p:txBody>
          <a:bodyPr/>
          <a:lstStyle/>
          <a:p>
            <a:pPr eaLnBrk="1" hangingPunct="1"/>
            <a:r>
              <a:rPr lang="en-US" altLang="en-US" smtClean="0"/>
              <a:t>Building Dice</a:t>
            </a:r>
          </a:p>
        </p:txBody>
      </p:sp>
      <p:sp>
        <p:nvSpPr>
          <p:cNvPr id="101381" name="Rectangle 3"/>
          <p:cNvSpPr>
            <a:spLocks noGrp="1" noChangeArrowheads="1"/>
          </p:cNvSpPr>
          <p:nvPr>
            <p:ph type="body" idx="1"/>
          </p:nvPr>
        </p:nvSpPr>
        <p:spPr/>
        <p:txBody>
          <a:bodyPr/>
          <a:lstStyle/>
          <a:p>
            <a:pPr eaLnBrk="1" hangingPunct="1"/>
            <a:r>
              <a:rPr lang="en-US" altLang="en-US" smtClean="0"/>
              <a:t>A standard die will need seven pips -- a column of three on the left and right sides, and one in the center.</a:t>
            </a:r>
          </a:p>
          <a:p>
            <a:pPr eaLnBrk="1" hangingPunct="1"/>
            <a:r>
              <a:rPr lang="en-US" altLang="en-US" smtClean="0"/>
              <a:t>The constructor will create the background square and the seven circles. </a:t>
            </a:r>
            <a:r>
              <a:rPr lang="en-US" altLang="en-US" smtClean="0">
                <a:latin typeface="Courier New" panose="02070309020205020404" pitchFamily="49" charset="0"/>
              </a:rPr>
              <a:t>setValue</a:t>
            </a:r>
            <a:r>
              <a:rPr lang="en-US" altLang="en-US" smtClean="0"/>
              <a:t> will set the colors of the circles based on the value of the die.</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smtClean="0"/>
              <a:t>Python Programming, 3/e</a:t>
            </a:r>
            <a:endParaRPr lang="en-US"/>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E318DAE-AC90-457D-BD89-804A513BAC1D}" type="slidenum">
              <a:rPr lang="en-US" altLang="en-US" sz="1400">
                <a:latin typeface="Tahoma" panose="020B0604030504040204" pitchFamily="34" charset="0"/>
              </a:rPr>
              <a:pPr eaLnBrk="1" hangingPunct="1"/>
              <a:t>99</a:t>
            </a:fld>
            <a:endParaRPr lang="en-US" altLang="en-US" sz="1400">
              <a:latin typeface="Tahoma" panose="020B0604030504040204" pitchFamily="34" charset="0"/>
            </a:endParaRPr>
          </a:p>
        </p:txBody>
      </p:sp>
      <p:sp>
        <p:nvSpPr>
          <p:cNvPr id="102404" name="Rectangle 2"/>
          <p:cNvSpPr>
            <a:spLocks noGrp="1" noChangeArrowheads="1"/>
          </p:cNvSpPr>
          <p:nvPr>
            <p:ph type="title"/>
          </p:nvPr>
        </p:nvSpPr>
        <p:spPr/>
        <p:txBody>
          <a:bodyPr/>
          <a:lstStyle/>
          <a:p>
            <a:pPr eaLnBrk="1" hangingPunct="1"/>
            <a:r>
              <a:rPr lang="en-US" altLang="en-US" smtClean="0"/>
              <a:t>Building Dice</a:t>
            </a:r>
          </a:p>
        </p:txBody>
      </p:sp>
      <p:sp>
        <p:nvSpPr>
          <p:cNvPr id="102405" name="Rectangle 3"/>
          <p:cNvSpPr>
            <a:spLocks noGrp="1" noChangeArrowheads="1"/>
          </p:cNvSpPr>
          <p:nvPr>
            <p:ph type="body" idx="1"/>
          </p:nvPr>
        </p:nvSpPr>
        <p:spPr>
          <a:xfrm>
            <a:off x="1150938" y="1828800"/>
            <a:ext cx="7772400" cy="4114800"/>
          </a:xfrm>
        </p:spPr>
        <p:txBody>
          <a:bodyPr/>
          <a:lstStyle/>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dieview.py</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 widget for displaying the value of a die</a:t>
            </a:r>
          </a:p>
          <a:p>
            <a:pPr eaLnBrk="1" hangingPunct="1">
              <a:lnSpc>
                <a:spcPct val="80000"/>
              </a:lnSpc>
              <a:buFont typeface="Wingdings" panose="05000000000000000000" pitchFamily="2" charset="2"/>
              <a:buNone/>
            </a:pPr>
            <a:endParaRPr lang="en-US" altLang="en-US" sz="14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from graphics import *</a:t>
            </a:r>
          </a:p>
          <a:p>
            <a:pPr eaLnBrk="1" hangingPunct="1">
              <a:lnSpc>
                <a:spcPct val="80000"/>
              </a:lnSpc>
              <a:buFont typeface="Wingdings" panose="05000000000000000000" pitchFamily="2" charset="2"/>
              <a:buNone/>
            </a:pPr>
            <a:endParaRPr lang="en-US" altLang="en-US" sz="14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class </a:t>
            </a:r>
            <a:r>
              <a:rPr lang="en-US" altLang="en-US" sz="1400" dirty="0" err="1" smtClean="0">
                <a:latin typeface="Courier New" panose="02070309020205020404" pitchFamily="49" charset="0"/>
              </a:rPr>
              <a:t>DieView</a:t>
            </a:r>
            <a:r>
              <a:rPr lang="en-US" altLang="en-US" sz="14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 </a:t>
            </a:r>
            <a:r>
              <a:rPr lang="en-US" altLang="en-US" sz="1400" dirty="0" err="1" smtClean="0">
                <a:latin typeface="Courier New" panose="02070309020205020404" pitchFamily="49" charset="0"/>
              </a:rPr>
              <a:t>DieView</a:t>
            </a:r>
            <a:r>
              <a:rPr lang="en-US" altLang="en-US" sz="1400" dirty="0" smtClean="0">
                <a:latin typeface="Courier New" panose="02070309020205020404" pitchFamily="49" charset="0"/>
              </a:rPr>
              <a:t> is a widget that displays a graphical representation</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of a standard six-sided die."""</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def</a:t>
            </a:r>
            <a:r>
              <a:rPr lang="en-US" altLang="en-US" sz="1400" dirty="0" smtClean="0">
                <a:latin typeface="Courier New" panose="02070309020205020404" pitchFamily="49" charset="0"/>
              </a:rPr>
              <a:t> __</a:t>
            </a:r>
            <a:r>
              <a:rPr lang="en-US" altLang="en-US" sz="1400" dirty="0" err="1" smtClean="0">
                <a:latin typeface="Courier New" panose="02070309020205020404" pitchFamily="49" charset="0"/>
              </a:rPr>
              <a:t>init</a:t>
            </a:r>
            <a:r>
              <a:rPr lang="en-US" altLang="en-US" sz="1400" dirty="0" smtClean="0">
                <a:latin typeface="Courier New" panose="02070309020205020404" pitchFamily="49" charset="0"/>
              </a:rPr>
              <a:t>__(self, win, center, size):</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"""Create a view of a die, e.g.:</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d1 = </a:t>
            </a:r>
            <a:r>
              <a:rPr lang="en-US" altLang="en-US" sz="1400" dirty="0" err="1" smtClean="0">
                <a:latin typeface="Courier New" panose="02070309020205020404" pitchFamily="49" charset="0"/>
              </a:rPr>
              <a:t>GDie</a:t>
            </a:r>
            <a:r>
              <a:rPr lang="en-US" altLang="en-US" sz="1400" dirty="0" smtClean="0">
                <a:latin typeface="Courier New" panose="02070309020205020404" pitchFamily="49" charset="0"/>
              </a:rPr>
              <a:t>(</a:t>
            </a:r>
            <a:r>
              <a:rPr lang="en-US" altLang="en-US" sz="1400" dirty="0" err="1" smtClean="0">
                <a:latin typeface="Courier New" panose="02070309020205020404" pitchFamily="49" charset="0"/>
              </a:rPr>
              <a:t>myWin</a:t>
            </a:r>
            <a:r>
              <a:rPr lang="en-US" altLang="en-US" sz="1400" dirty="0" smtClean="0">
                <a:latin typeface="Courier New" panose="02070309020205020404" pitchFamily="49" charset="0"/>
              </a:rPr>
              <a:t>, Point(40,50), 20)</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creates a die centered at (40,50) having sides</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of length 20."""</a:t>
            </a:r>
          </a:p>
          <a:p>
            <a:pPr eaLnBrk="1" hangingPunct="1">
              <a:lnSpc>
                <a:spcPct val="80000"/>
              </a:lnSpc>
              <a:buFont typeface="Wingdings" panose="05000000000000000000" pitchFamily="2" charset="2"/>
              <a:buNone/>
            </a:pPr>
            <a:endParaRPr lang="en-US" altLang="en-US" sz="14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 first </a:t>
            </a:r>
            <a:r>
              <a:rPr lang="en-US" altLang="en-US" sz="1400" dirty="0" err="1" smtClean="0">
                <a:latin typeface="Courier New" panose="02070309020205020404" pitchFamily="49" charset="0"/>
              </a:rPr>
              <a:t>defind</a:t>
            </a:r>
            <a:r>
              <a:rPr lang="en-US" altLang="en-US" sz="1400" dirty="0" smtClean="0">
                <a:latin typeface="Courier New" panose="02070309020205020404" pitchFamily="49" charset="0"/>
              </a:rPr>
              <a:t> some standard values</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self.win</a:t>
            </a:r>
            <a:r>
              <a:rPr lang="en-US" altLang="en-US" sz="1400" dirty="0" smtClean="0">
                <a:latin typeface="Courier New" panose="02070309020205020404" pitchFamily="49" charset="0"/>
              </a:rPr>
              <a:t> = win</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self.background</a:t>
            </a:r>
            <a:r>
              <a:rPr lang="en-US" altLang="en-US" sz="1400" dirty="0" smtClean="0">
                <a:latin typeface="Courier New" panose="02070309020205020404" pitchFamily="49" charset="0"/>
              </a:rPr>
              <a:t> = "white" # color of die face</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self.foreground</a:t>
            </a:r>
            <a:r>
              <a:rPr lang="en-US" altLang="en-US" sz="1400" dirty="0" smtClean="0">
                <a:latin typeface="Courier New" panose="02070309020205020404" pitchFamily="49" charset="0"/>
              </a:rPr>
              <a:t> = "black" # color of the pips</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self.psize</a:t>
            </a:r>
            <a:r>
              <a:rPr lang="en-US" altLang="en-US" sz="1400" dirty="0" smtClean="0">
                <a:latin typeface="Courier New" panose="02070309020205020404" pitchFamily="49" charset="0"/>
              </a:rPr>
              <a:t> = 0.1 * size   # radius of each pip</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hsize</a:t>
            </a:r>
            <a:r>
              <a:rPr lang="en-US" altLang="en-US" sz="1400" dirty="0" smtClean="0">
                <a:latin typeface="Courier New" panose="02070309020205020404" pitchFamily="49" charset="0"/>
              </a:rPr>
              <a:t> = size / 2.0        # half of size</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        offset = 0.6 * </a:t>
            </a:r>
            <a:r>
              <a:rPr lang="en-US" altLang="en-US" sz="1400" dirty="0" err="1" smtClean="0">
                <a:latin typeface="Courier New" panose="02070309020205020404" pitchFamily="49" charset="0"/>
              </a:rPr>
              <a:t>hsize</a:t>
            </a:r>
            <a:r>
              <a:rPr lang="en-US" altLang="en-US" sz="1400" dirty="0" smtClean="0">
                <a:latin typeface="Courier New" panose="02070309020205020404" pitchFamily="49" charset="0"/>
              </a:rPr>
              <a:t>      # distance from center to outer pip</a:t>
            </a:r>
          </a:p>
          <a:p>
            <a:pPr eaLnBrk="1" hangingPunct="1">
              <a:lnSpc>
                <a:spcPct val="80000"/>
              </a:lnSpc>
              <a:buFont typeface="Wingdings" panose="05000000000000000000" pitchFamily="2" charset="2"/>
              <a:buNone/>
            </a:pPr>
            <a:endParaRPr lang="en-US" altLang="en-US" sz="1400" dirty="0" smtClean="0">
              <a:latin typeface="Courier New" panose="02070309020205020404" pitchFamily="49" charset="0"/>
            </a:endParaRPr>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Times New Roman"/>
      </a:majorFont>
      <a:minorFont>
        <a:latin typeface="Tahoma"/>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Courier New" pitchFamily="49" charset="0"/>
            <a:cs typeface="Times New Roman" pitchFamily="1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Courier New" pitchFamily="49" charset="0"/>
            <a:cs typeface="Times New Roman" pitchFamily="16"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736</TotalTime>
  <Words>8299</Words>
  <Application>Microsoft Office PowerPoint</Application>
  <PresentationFormat>On-screen Show (4:3)</PresentationFormat>
  <Paragraphs>1112</Paragraphs>
  <Slides>131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131</vt:i4>
      </vt:variant>
    </vt:vector>
  </HeadingPairs>
  <TitlesOfParts>
    <vt:vector size="137" baseType="lpstr">
      <vt:lpstr>Courier New</vt:lpstr>
      <vt:lpstr>Symbol</vt:lpstr>
      <vt:lpstr>Tahoma</vt:lpstr>
      <vt:lpstr>Times New Roman</vt:lpstr>
      <vt:lpstr>Wingdings</vt:lpstr>
      <vt:lpstr>Blends</vt:lpstr>
      <vt:lpstr>Python Programming: An Introduction To Computer Science</vt:lpstr>
      <vt:lpstr>Objectives</vt:lpstr>
      <vt:lpstr>Objectives</vt:lpstr>
      <vt:lpstr>Quick Review of Objects</vt:lpstr>
      <vt:lpstr>Quick Review of Objects</vt:lpstr>
      <vt:lpstr>Quick Review of Objects</vt:lpstr>
      <vt:lpstr>Quick Review of Objects</vt:lpstr>
      <vt:lpstr>Quick Review of Objects</vt:lpstr>
      <vt:lpstr>Quick Review of Objects</vt:lpstr>
      <vt:lpstr>Quick Review of Objects</vt:lpstr>
      <vt:lpstr>Quick Review of Objects</vt:lpstr>
      <vt:lpstr>Cannonball Program Specification</vt:lpstr>
      <vt:lpstr>Cannonball Program Specification</vt:lpstr>
      <vt:lpstr>Cannonball Program Specification</vt:lpstr>
      <vt:lpstr>Cannonball Program Specification</vt:lpstr>
      <vt:lpstr>Designing the Program</vt:lpstr>
      <vt:lpstr>Designing the Program</vt:lpstr>
      <vt:lpstr>Designing the Program</vt:lpstr>
      <vt:lpstr>Designing the Program</vt:lpstr>
      <vt:lpstr>Designing the Program</vt:lpstr>
      <vt:lpstr>Designing the Program</vt:lpstr>
      <vt:lpstr>Designing the Program</vt:lpstr>
      <vt:lpstr>Designing the Program</vt:lpstr>
      <vt:lpstr>Designing the Program</vt:lpstr>
      <vt:lpstr>Designing the Programs</vt:lpstr>
      <vt:lpstr>Designing Programs</vt:lpstr>
      <vt:lpstr>Modularizing the Program</vt:lpstr>
      <vt:lpstr>Modularizing the Program</vt:lpstr>
      <vt:lpstr>Modularizing the Program</vt:lpstr>
      <vt:lpstr>Modularizing the Program</vt:lpstr>
      <vt:lpstr>Modularizing the Program</vt:lpstr>
      <vt:lpstr>Modularizing the Program</vt:lpstr>
      <vt:lpstr>Example: Multi-Sided Dice</vt:lpstr>
      <vt:lpstr>Example: Multi-Sided Dice</vt:lpstr>
      <vt:lpstr>Example: Multi-Sided Dice</vt:lpstr>
      <vt:lpstr>Example: Multi-Sided Dice</vt:lpstr>
      <vt:lpstr>Example: Multi-Sided Dice</vt:lpstr>
      <vt:lpstr>Example: Multi-Sided Dice</vt:lpstr>
      <vt:lpstr>Example: Multi-Sided Dice</vt:lpstr>
      <vt:lpstr>Example: Multi-Sided Dice</vt:lpstr>
      <vt:lpstr>Example: Multi-Sided Dice</vt:lpstr>
      <vt:lpstr>Example: Multi-Sided Dice</vt:lpstr>
      <vt:lpstr>Example: Multi-Sided Dice</vt:lpstr>
      <vt:lpstr>Example: Multi-Sided Dice</vt:lpstr>
      <vt:lpstr>Example: Multi-Sided Dice</vt:lpstr>
      <vt:lpstr>Example: Multi-Sided Dice</vt:lpstr>
      <vt:lpstr>Example: Multi-Sided Dice</vt:lpstr>
      <vt:lpstr>Example: Multi-Sided Dice</vt:lpstr>
      <vt:lpstr>Example: The Projectile Class</vt:lpstr>
      <vt:lpstr>Example: The Projectile Class</vt:lpstr>
      <vt:lpstr>Example: The Projectile Class</vt:lpstr>
      <vt:lpstr>Example: The Projectile Class</vt:lpstr>
      <vt:lpstr>Example: The Projectile Class</vt:lpstr>
      <vt:lpstr>Data Processing with Class</vt:lpstr>
      <vt:lpstr>Data Processing with Class</vt:lpstr>
      <vt:lpstr>Data Processing with Class</vt:lpstr>
      <vt:lpstr>Data Processing with Class</vt:lpstr>
      <vt:lpstr>Data Processing with Class</vt:lpstr>
      <vt:lpstr>Data Processing with Class</vt:lpstr>
      <vt:lpstr>Data Processing with Class</vt:lpstr>
      <vt:lpstr>Data Processing with Class</vt:lpstr>
      <vt:lpstr>Data Processing with Class</vt:lpstr>
      <vt:lpstr>Data Processing with Class</vt:lpstr>
      <vt:lpstr>Encapsulating Useful Abstractions</vt:lpstr>
      <vt:lpstr>Encapsulating Useful Abstractions</vt:lpstr>
      <vt:lpstr>Encapsulating Useful Abstractions</vt:lpstr>
      <vt:lpstr>Encapsulating Useful Abstractions</vt:lpstr>
      <vt:lpstr>Putting Classes in Modules</vt:lpstr>
      <vt:lpstr>Module Documentation</vt:lpstr>
      <vt:lpstr>Module Documentation</vt:lpstr>
      <vt:lpstr>Module Documentation</vt:lpstr>
      <vt:lpstr>Module Documentation</vt:lpstr>
      <vt:lpstr>Module Documentation</vt:lpstr>
      <vt:lpstr>Module Documentation</vt:lpstr>
      <vt:lpstr>Working with Multiple Modules</vt:lpstr>
      <vt:lpstr>Working with Multiple Modules</vt:lpstr>
      <vt:lpstr>Working with Multiple Modules</vt:lpstr>
      <vt:lpstr>Widgets</vt:lpstr>
      <vt:lpstr>Example Program: Dice Roller</vt:lpstr>
      <vt:lpstr>Example Program: Dice Roller</vt:lpstr>
      <vt:lpstr>Building Buttons</vt:lpstr>
      <vt:lpstr>Building Buttons</vt:lpstr>
      <vt:lpstr>Building Buttons</vt:lpstr>
      <vt:lpstr>Building Buttons</vt:lpstr>
      <vt:lpstr>Building Buttons</vt:lpstr>
      <vt:lpstr>Building Buttons</vt:lpstr>
      <vt:lpstr>Building Buttons</vt:lpstr>
      <vt:lpstr>Building Buttons</vt:lpstr>
      <vt:lpstr>Building Buttons</vt:lpstr>
      <vt:lpstr>Building Buttons</vt:lpstr>
      <vt:lpstr>Building Buttons</vt:lpstr>
      <vt:lpstr>Building Buttons</vt:lpstr>
      <vt:lpstr>Building Buttons</vt:lpstr>
      <vt:lpstr>Building Buttons</vt:lpstr>
      <vt:lpstr>Building Dice</vt:lpstr>
      <vt:lpstr>Building Dice</vt:lpstr>
      <vt:lpstr>Building Dice</vt:lpstr>
      <vt:lpstr>Building Dice</vt:lpstr>
      <vt:lpstr>Building Dice</vt:lpstr>
      <vt:lpstr>Building Dice</vt:lpstr>
      <vt:lpstr>Building Dice</vt:lpstr>
      <vt:lpstr>Building Dice</vt:lpstr>
      <vt:lpstr>Building Dice</vt:lpstr>
      <vt:lpstr>Building Dice</vt:lpstr>
      <vt:lpstr>The Main Program</vt:lpstr>
      <vt:lpstr>The Main Program</vt:lpstr>
      <vt:lpstr>The Main Program</vt:lpstr>
      <vt:lpstr>The Main Program</vt:lpstr>
      <vt:lpstr>Animated Cannon Ball</vt:lpstr>
      <vt:lpstr>Drawing the Animation Window</vt:lpstr>
      <vt:lpstr>Drawing the Animation Window</vt:lpstr>
      <vt:lpstr>Drawing the Animation Window</vt:lpstr>
      <vt:lpstr>Drawing the Animation Window</vt:lpstr>
      <vt:lpstr>Creating a ShotTracker</vt:lpstr>
      <vt:lpstr>Creating a ShotTracker</vt:lpstr>
      <vt:lpstr>Creating a ShotTracker</vt:lpstr>
      <vt:lpstr>Creating a ShotTracker</vt:lpstr>
      <vt:lpstr>Creating a ShotTracker</vt:lpstr>
      <vt:lpstr>Creating an Input Dialog</vt:lpstr>
      <vt:lpstr>Creating an Input Dialog</vt:lpstr>
      <vt:lpstr>Creating an Input Dialog</vt:lpstr>
      <vt:lpstr>Creating an Input Dialog</vt:lpstr>
      <vt:lpstr>Creating an Input Dialog</vt:lpstr>
      <vt:lpstr>Creating an Input Dialog</vt:lpstr>
      <vt:lpstr>Creating an Input Dialog</vt:lpstr>
      <vt:lpstr>Creating an Input Dialog</vt:lpstr>
      <vt:lpstr>The Main Event Loop</vt:lpstr>
      <vt:lpstr>The Main Event Loop</vt:lpstr>
      <vt:lpstr>The Main Event Loop</vt:lpstr>
      <vt:lpstr>The Main Event Loop</vt:lpstr>
      <vt:lpstr>The Main Event Loop</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An Introduction To Computer Science</dc:title>
  <dc:creator>Terry Letsche</dc:creator>
  <cp:lastModifiedBy>Terry Letsche</cp:lastModifiedBy>
  <cp:revision>39</cp:revision>
  <dcterms:created xsi:type="dcterms:W3CDTF">2004-03-15T01:34:38Z</dcterms:created>
  <dcterms:modified xsi:type="dcterms:W3CDTF">2016-07-28T18:00:07Z</dcterms:modified>
</cp:coreProperties>
</file>