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33"/>
  </p:notesMasterIdLst>
  <p:handoutMasterIdLst>
    <p:handoutMasterId r:id="rId13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3" r:id="rId47"/>
    <p:sldId id="304" r:id="rId48"/>
    <p:sldId id="305" r:id="rId49"/>
    <p:sldId id="336"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9" r:id="rId63"/>
    <p:sldId id="320" r:id="rId64"/>
    <p:sldId id="321" r:id="rId65"/>
    <p:sldId id="322" r:id="rId66"/>
    <p:sldId id="323" r:id="rId67"/>
    <p:sldId id="324" r:id="rId68"/>
    <p:sldId id="325" r:id="rId69"/>
    <p:sldId id="326" r:id="rId70"/>
    <p:sldId id="328" r:id="rId71"/>
    <p:sldId id="327" r:id="rId72"/>
    <p:sldId id="329" r:id="rId73"/>
    <p:sldId id="330" r:id="rId74"/>
    <p:sldId id="331" r:id="rId75"/>
    <p:sldId id="332" r:id="rId76"/>
    <p:sldId id="333" r:id="rId77"/>
    <p:sldId id="334" r:id="rId78"/>
    <p:sldId id="335"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5" r:id="rId96"/>
    <p:sldId id="356" r:id="rId97"/>
    <p:sldId id="357" r:id="rId98"/>
    <p:sldId id="358" r:id="rId99"/>
    <p:sldId id="359" r:id="rId100"/>
    <p:sldId id="353" r:id="rId101"/>
    <p:sldId id="354" r:id="rId102"/>
    <p:sldId id="360" r:id="rId103"/>
    <p:sldId id="361" r:id="rId104"/>
    <p:sldId id="362" r:id="rId105"/>
    <p:sldId id="363" r:id="rId106"/>
    <p:sldId id="364" r:id="rId107"/>
    <p:sldId id="365" r:id="rId108"/>
    <p:sldId id="366" r:id="rId109"/>
    <p:sldId id="367" r:id="rId110"/>
    <p:sldId id="370" r:id="rId111"/>
    <p:sldId id="368" r:id="rId112"/>
    <p:sldId id="373" r:id="rId113"/>
    <p:sldId id="369" r:id="rId114"/>
    <p:sldId id="371" r:id="rId115"/>
    <p:sldId id="372" r:id="rId116"/>
    <p:sldId id="374" r:id="rId117"/>
    <p:sldId id="375" r:id="rId118"/>
    <p:sldId id="376" r:id="rId119"/>
    <p:sldId id="377" r:id="rId120"/>
    <p:sldId id="378" r:id="rId121"/>
    <p:sldId id="379" r:id="rId122"/>
    <p:sldId id="380" r:id="rId123"/>
    <p:sldId id="381" r:id="rId124"/>
    <p:sldId id="382" r:id="rId125"/>
    <p:sldId id="383" r:id="rId126"/>
    <p:sldId id="384" r:id="rId127"/>
    <p:sldId id="385" r:id="rId128"/>
    <p:sldId id="386" r:id="rId129"/>
    <p:sldId id="387" r:id="rId130"/>
    <p:sldId id="388" r:id="rId131"/>
    <p:sldId id="389" r:id="rId132"/>
  </p:sldIdLst>
  <p:sldSz cx="9144000" cy="6858000" type="screen4x3"/>
  <p:notesSz cx="7315200" cy="9601200"/>
  <p:defaultTextStyle>
    <a:defPPr>
      <a:defRPr lang="en-US"/>
    </a:defPPr>
    <a:lvl1pPr algn="l" rtl="0" eaLnBrk="0" fontAlgn="base" hangingPunct="0">
      <a:spcBef>
        <a:spcPct val="0"/>
      </a:spcBef>
      <a:spcAft>
        <a:spcPct val="0"/>
      </a:spcAft>
      <a:defRPr sz="3200" i="1" kern="1200">
        <a:solidFill>
          <a:schemeClr val="tx1"/>
        </a:solidFill>
        <a:latin typeface="Courier New" panose="02070309020205020404" pitchFamily="49" charset="0"/>
        <a:ea typeface="+mn-ea"/>
        <a:cs typeface="Arial" panose="020B0604020202020204" pitchFamily="34" charset="0"/>
      </a:defRPr>
    </a:lvl1pPr>
    <a:lvl2pPr marL="457200" algn="l" rtl="0" eaLnBrk="0" fontAlgn="base" hangingPunct="0">
      <a:spcBef>
        <a:spcPct val="0"/>
      </a:spcBef>
      <a:spcAft>
        <a:spcPct val="0"/>
      </a:spcAft>
      <a:defRPr sz="3200" i="1" kern="1200">
        <a:solidFill>
          <a:schemeClr val="tx1"/>
        </a:solidFill>
        <a:latin typeface="Courier New" panose="02070309020205020404" pitchFamily="49" charset="0"/>
        <a:ea typeface="+mn-ea"/>
        <a:cs typeface="Arial" panose="020B0604020202020204" pitchFamily="34" charset="0"/>
      </a:defRPr>
    </a:lvl2pPr>
    <a:lvl3pPr marL="914400" algn="l" rtl="0" eaLnBrk="0" fontAlgn="base" hangingPunct="0">
      <a:spcBef>
        <a:spcPct val="0"/>
      </a:spcBef>
      <a:spcAft>
        <a:spcPct val="0"/>
      </a:spcAft>
      <a:defRPr sz="3200" i="1" kern="1200">
        <a:solidFill>
          <a:schemeClr val="tx1"/>
        </a:solidFill>
        <a:latin typeface="Courier New" panose="02070309020205020404" pitchFamily="49" charset="0"/>
        <a:ea typeface="+mn-ea"/>
        <a:cs typeface="Arial" panose="020B0604020202020204" pitchFamily="34" charset="0"/>
      </a:defRPr>
    </a:lvl3pPr>
    <a:lvl4pPr marL="1371600" algn="l" rtl="0" eaLnBrk="0" fontAlgn="base" hangingPunct="0">
      <a:spcBef>
        <a:spcPct val="0"/>
      </a:spcBef>
      <a:spcAft>
        <a:spcPct val="0"/>
      </a:spcAft>
      <a:defRPr sz="3200" i="1" kern="1200">
        <a:solidFill>
          <a:schemeClr val="tx1"/>
        </a:solidFill>
        <a:latin typeface="Courier New" panose="02070309020205020404" pitchFamily="49" charset="0"/>
        <a:ea typeface="+mn-ea"/>
        <a:cs typeface="Arial" panose="020B0604020202020204" pitchFamily="34" charset="0"/>
      </a:defRPr>
    </a:lvl4pPr>
    <a:lvl5pPr marL="1828800" algn="l" rtl="0" eaLnBrk="0" fontAlgn="base" hangingPunct="0">
      <a:spcBef>
        <a:spcPct val="0"/>
      </a:spcBef>
      <a:spcAft>
        <a:spcPct val="0"/>
      </a:spcAft>
      <a:defRPr sz="3200" i="1" kern="1200">
        <a:solidFill>
          <a:schemeClr val="tx1"/>
        </a:solidFill>
        <a:latin typeface="Courier New" panose="02070309020205020404" pitchFamily="49" charset="0"/>
        <a:ea typeface="+mn-ea"/>
        <a:cs typeface="Arial" panose="020B0604020202020204" pitchFamily="34" charset="0"/>
      </a:defRPr>
    </a:lvl5pPr>
    <a:lvl6pPr marL="2286000" algn="l" defTabSz="914400" rtl="0" eaLnBrk="1" latinLnBrk="0" hangingPunct="1">
      <a:defRPr sz="3200" i="1" kern="1200">
        <a:solidFill>
          <a:schemeClr val="tx1"/>
        </a:solidFill>
        <a:latin typeface="Courier New" panose="02070309020205020404" pitchFamily="49" charset="0"/>
        <a:ea typeface="+mn-ea"/>
        <a:cs typeface="Arial" panose="020B0604020202020204" pitchFamily="34" charset="0"/>
      </a:defRPr>
    </a:lvl6pPr>
    <a:lvl7pPr marL="2743200" algn="l" defTabSz="914400" rtl="0" eaLnBrk="1" latinLnBrk="0" hangingPunct="1">
      <a:defRPr sz="3200" i="1" kern="1200">
        <a:solidFill>
          <a:schemeClr val="tx1"/>
        </a:solidFill>
        <a:latin typeface="Courier New" panose="02070309020205020404" pitchFamily="49" charset="0"/>
        <a:ea typeface="+mn-ea"/>
        <a:cs typeface="Arial" panose="020B0604020202020204" pitchFamily="34" charset="0"/>
      </a:defRPr>
    </a:lvl7pPr>
    <a:lvl8pPr marL="3200400" algn="l" defTabSz="914400" rtl="0" eaLnBrk="1" latinLnBrk="0" hangingPunct="1">
      <a:defRPr sz="3200" i="1" kern="1200">
        <a:solidFill>
          <a:schemeClr val="tx1"/>
        </a:solidFill>
        <a:latin typeface="Courier New" panose="02070309020205020404" pitchFamily="49" charset="0"/>
        <a:ea typeface="+mn-ea"/>
        <a:cs typeface="Arial" panose="020B0604020202020204" pitchFamily="34" charset="0"/>
      </a:defRPr>
    </a:lvl8pPr>
    <a:lvl9pPr marL="3657600" algn="l" defTabSz="914400" rtl="0" eaLnBrk="1" latinLnBrk="0" hangingPunct="1">
      <a:defRPr sz="3200" i="1" kern="1200">
        <a:solidFill>
          <a:schemeClr val="tx1"/>
        </a:solidFill>
        <a:latin typeface="Courier New" panose="02070309020205020404" pitchFamily="49"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207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i="0">
                <a:latin typeface="Arial" charset="0"/>
                <a:cs typeface="Arial" charset="0"/>
              </a:defRPr>
            </a:lvl1pPr>
          </a:lstStyle>
          <a:p>
            <a:pPr>
              <a:defRPr/>
            </a:pPr>
            <a:endParaRPr lang="en-US"/>
          </a:p>
        </p:txBody>
      </p:sp>
      <p:sp>
        <p:nvSpPr>
          <p:cNvPr id="1229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i="0">
                <a:latin typeface="Arial" charset="0"/>
                <a:cs typeface="Arial" charset="0"/>
              </a:defRPr>
            </a:lvl1pPr>
          </a:lstStyle>
          <a:p>
            <a:pPr>
              <a:defRPr/>
            </a:pPr>
            <a:endParaRPr lang="en-US"/>
          </a:p>
        </p:txBody>
      </p:sp>
      <p:sp>
        <p:nvSpPr>
          <p:cNvPr id="1229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i="0">
                <a:latin typeface="Arial" charset="0"/>
                <a:cs typeface="Arial" charset="0"/>
              </a:defRPr>
            </a:lvl1pPr>
          </a:lstStyle>
          <a:p>
            <a:pPr>
              <a:defRPr/>
            </a:pPr>
            <a:r>
              <a:rPr lang="en-US"/>
              <a:t>Python Programming, 3/e</a:t>
            </a:r>
          </a:p>
        </p:txBody>
      </p:sp>
      <p:sp>
        <p:nvSpPr>
          <p:cNvPr id="1229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i="0">
                <a:latin typeface="Arial" panose="020B0604020202020204" pitchFamily="34" charset="0"/>
              </a:defRPr>
            </a:lvl1pPr>
          </a:lstStyle>
          <a:p>
            <a:pPr>
              <a:defRPr/>
            </a:pPr>
            <a:fld id="{64F1D7B7-0DE6-4D56-A32B-2F0DADBEEBD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i="0">
                <a:latin typeface="Arial" charset="0"/>
                <a:cs typeface="Arial" charset="0"/>
              </a:defRPr>
            </a:lvl1pPr>
          </a:lstStyle>
          <a:p>
            <a:pPr>
              <a:defRPr/>
            </a:pPr>
            <a:endParaRPr lang="en-US"/>
          </a:p>
        </p:txBody>
      </p:sp>
      <p:sp>
        <p:nvSpPr>
          <p:cNvPr id="102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i="0">
                <a:latin typeface="Arial" charset="0"/>
                <a:cs typeface="Arial"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i="0">
                <a:latin typeface="Arial" charset="0"/>
                <a:cs typeface="Arial" charset="0"/>
              </a:defRPr>
            </a:lvl1pPr>
          </a:lstStyle>
          <a:p>
            <a:pPr>
              <a:defRPr/>
            </a:pPr>
            <a:r>
              <a:rPr lang="en-US"/>
              <a:t>Python Programming, 3/e</a:t>
            </a:r>
          </a:p>
        </p:txBody>
      </p:sp>
      <p:sp>
        <p:nvSpPr>
          <p:cNvPr id="102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i="0">
                <a:latin typeface="Arial" panose="020B0604020202020204" pitchFamily="34" charset="0"/>
              </a:defRPr>
            </a:lvl1pPr>
          </a:lstStyle>
          <a:p>
            <a:pPr>
              <a:defRPr/>
            </a:pPr>
            <a:fld id="{66655076-BACE-44F2-8153-E32CBE60645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en-US" sz="1300" smtClean="0"/>
              <a:t>Python Programming, 3/e</a:t>
            </a:r>
          </a:p>
        </p:txBody>
      </p:sp>
      <p:sp>
        <p:nvSpPr>
          <p:cNvPr id="102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5861ECBF-AA20-4EE4-A8DD-F7B114065AD3}" type="slidenum">
              <a:rPr lang="en-US" altLang="en-US" sz="1300" smtClean="0"/>
              <a:pPr>
                <a:spcBef>
                  <a:spcPct val="0"/>
                </a:spcBef>
              </a:pPr>
              <a:t>5</a:t>
            </a:fld>
            <a:endParaRPr lang="en-US" altLang="en-US" sz="1300" smtClean="0"/>
          </a:p>
        </p:txBody>
      </p:sp>
      <p:sp>
        <p:nvSpPr>
          <p:cNvPr id="10244" name="Rectangle 2"/>
          <p:cNvSpPr>
            <a:spLocks noGrp="1" noRot="1" noChangeAspect="1" noChangeArrowheads="1" noTextEdit="1"/>
          </p:cNvSpPr>
          <p:nvPr>
            <p:ph type="sldImg"/>
          </p:nvPr>
        </p:nvSpPr>
        <p:spPr>
          <a:ln/>
        </p:spPr>
      </p:sp>
      <p:sp>
        <p:nvSpPr>
          <p:cNvPr id="102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i="1">
                    <a:solidFill>
                      <a:schemeClr val="tx1"/>
                    </a:solidFill>
                    <a:latin typeface="Courier New" panose="02070309020205020404" pitchFamily="49" charset="0"/>
                    <a:cs typeface="Arial" panose="020B0604020202020204" pitchFamily="34" charset="0"/>
                  </a:defRPr>
                </a:lvl1pPr>
                <a:lvl2pPr marL="742950" indent="-285750">
                  <a:defRPr sz="3200" i="1">
                    <a:solidFill>
                      <a:schemeClr val="tx1"/>
                    </a:solidFill>
                    <a:latin typeface="Courier New" panose="02070309020205020404" pitchFamily="49" charset="0"/>
                    <a:cs typeface="Arial" panose="020B0604020202020204" pitchFamily="34" charset="0"/>
                  </a:defRPr>
                </a:lvl2pPr>
                <a:lvl3pPr marL="1143000" indent="-228600">
                  <a:defRPr sz="3200" i="1">
                    <a:solidFill>
                      <a:schemeClr val="tx1"/>
                    </a:solidFill>
                    <a:latin typeface="Courier New" panose="02070309020205020404" pitchFamily="49" charset="0"/>
                    <a:cs typeface="Arial" panose="020B0604020202020204" pitchFamily="34" charset="0"/>
                  </a:defRPr>
                </a:lvl3pPr>
                <a:lvl4pPr marL="1600200" indent="-228600">
                  <a:defRPr sz="3200" i="1">
                    <a:solidFill>
                      <a:schemeClr val="tx1"/>
                    </a:solidFill>
                    <a:latin typeface="Courier New" panose="02070309020205020404" pitchFamily="49" charset="0"/>
                    <a:cs typeface="Arial" panose="020B0604020202020204" pitchFamily="34" charset="0"/>
                  </a:defRPr>
                </a:lvl4pPr>
                <a:lvl5pPr marL="2057400" indent="-228600">
                  <a:defRPr sz="3200" i="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9pPr>
              </a:lstStyle>
              <a:p>
                <a:pPr eaLnBrk="1" hangingPunct="1">
                  <a:defRPr/>
                </a:pPr>
                <a:endParaRPr lang="en-US"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i="1">
                    <a:solidFill>
                      <a:schemeClr val="tx1"/>
                    </a:solidFill>
                    <a:latin typeface="Courier New" panose="02070309020205020404" pitchFamily="49" charset="0"/>
                    <a:cs typeface="Arial" panose="020B0604020202020204" pitchFamily="34" charset="0"/>
                  </a:defRPr>
                </a:lvl1pPr>
                <a:lvl2pPr marL="742950" indent="-285750">
                  <a:defRPr sz="3200" i="1">
                    <a:solidFill>
                      <a:schemeClr val="tx1"/>
                    </a:solidFill>
                    <a:latin typeface="Courier New" panose="02070309020205020404" pitchFamily="49" charset="0"/>
                    <a:cs typeface="Arial" panose="020B0604020202020204" pitchFamily="34" charset="0"/>
                  </a:defRPr>
                </a:lvl2pPr>
                <a:lvl3pPr marL="1143000" indent="-228600">
                  <a:defRPr sz="3200" i="1">
                    <a:solidFill>
                      <a:schemeClr val="tx1"/>
                    </a:solidFill>
                    <a:latin typeface="Courier New" panose="02070309020205020404" pitchFamily="49" charset="0"/>
                    <a:cs typeface="Arial" panose="020B0604020202020204" pitchFamily="34" charset="0"/>
                  </a:defRPr>
                </a:lvl3pPr>
                <a:lvl4pPr marL="1600200" indent="-228600">
                  <a:defRPr sz="3200" i="1">
                    <a:solidFill>
                      <a:schemeClr val="tx1"/>
                    </a:solidFill>
                    <a:latin typeface="Courier New" panose="02070309020205020404" pitchFamily="49" charset="0"/>
                    <a:cs typeface="Arial" panose="020B0604020202020204" pitchFamily="34" charset="0"/>
                  </a:defRPr>
                </a:lvl4pPr>
                <a:lvl5pPr marL="2057400" indent="-228600">
                  <a:defRPr sz="3200" i="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9pPr>
              </a:lstStyle>
              <a:p>
                <a:pPr eaLnBrk="1" hangingPunct="1">
                  <a:defRPr/>
                </a:pPr>
                <a:endParaRPr lang="en-US" alt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i="1">
                    <a:solidFill>
                      <a:schemeClr val="tx1"/>
                    </a:solidFill>
                    <a:latin typeface="Courier New" panose="02070309020205020404" pitchFamily="49" charset="0"/>
                    <a:cs typeface="Arial" panose="020B0604020202020204" pitchFamily="34" charset="0"/>
                  </a:defRPr>
                </a:lvl1pPr>
                <a:lvl2pPr marL="742950" indent="-285750">
                  <a:defRPr sz="3200" i="1">
                    <a:solidFill>
                      <a:schemeClr val="tx1"/>
                    </a:solidFill>
                    <a:latin typeface="Courier New" panose="02070309020205020404" pitchFamily="49" charset="0"/>
                    <a:cs typeface="Arial" panose="020B0604020202020204" pitchFamily="34" charset="0"/>
                  </a:defRPr>
                </a:lvl2pPr>
                <a:lvl3pPr marL="1143000" indent="-228600">
                  <a:defRPr sz="3200" i="1">
                    <a:solidFill>
                      <a:schemeClr val="tx1"/>
                    </a:solidFill>
                    <a:latin typeface="Courier New" panose="02070309020205020404" pitchFamily="49" charset="0"/>
                    <a:cs typeface="Arial" panose="020B0604020202020204" pitchFamily="34" charset="0"/>
                  </a:defRPr>
                </a:lvl3pPr>
                <a:lvl4pPr marL="1600200" indent="-228600">
                  <a:defRPr sz="3200" i="1">
                    <a:solidFill>
                      <a:schemeClr val="tx1"/>
                    </a:solidFill>
                    <a:latin typeface="Courier New" panose="02070309020205020404" pitchFamily="49" charset="0"/>
                    <a:cs typeface="Arial" panose="020B0604020202020204" pitchFamily="34" charset="0"/>
                  </a:defRPr>
                </a:lvl4pPr>
                <a:lvl5pPr marL="2057400" indent="-228600">
                  <a:defRPr sz="3200" i="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9pPr>
              </a:lstStyle>
              <a:p>
                <a:pPr eaLnBrk="1" hangingPunct="1">
                  <a:defRPr/>
                </a:pPr>
                <a:endParaRPr lang="en-US"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i="1">
                    <a:solidFill>
                      <a:schemeClr val="tx1"/>
                    </a:solidFill>
                    <a:latin typeface="Courier New" panose="02070309020205020404" pitchFamily="49" charset="0"/>
                    <a:cs typeface="Arial" panose="020B0604020202020204" pitchFamily="34" charset="0"/>
                  </a:defRPr>
                </a:lvl1pPr>
                <a:lvl2pPr marL="742950" indent="-285750">
                  <a:defRPr sz="3200" i="1">
                    <a:solidFill>
                      <a:schemeClr val="tx1"/>
                    </a:solidFill>
                    <a:latin typeface="Courier New" panose="02070309020205020404" pitchFamily="49" charset="0"/>
                    <a:cs typeface="Arial" panose="020B0604020202020204" pitchFamily="34" charset="0"/>
                  </a:defRPr>
                </a:lvl2pPr>
                <a:lvl3pPr marL="1143000" indent="-228600">
                  <a:defRPr sz="3200" i="1">
                    <a:solidFill>
                      <a:schemeClr val="tx1"/>
                    </a:solidFill>
                    <a:latin typeface="Courier New" panose="02070309020205020404" pitchFamily="49" charset="0"/>
                    <a:cs typeface="Arial" panose="020B0604020202020204" pitchFamily="34" charset="0"/>
                  </a:defRPr>
                </a:lvl3pPr>
                <a:lvl4pPr marL="1600200" indent="-228600">
                  <a:defRPr sz="3200" i="1">
                    <a:solidFill>
                      <a:schemeClr val="tx1"/>
                    </a:solidFill>
                    <a:latin typeface="Courier New" panose="02070309020205020404" pitchFamily="49" charset="0"/>
                    <a:cs typeface="Arial" panose="020B0604020202020204" pitchFamily="34" charset="0"/>
                  </a:defRPr>
                </a:lvl4pPr>
                <a:lvl5pPr marL="2057400" indent="-228600">
                  <a:defRPr sz="3200" i="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9pPr>
              </a:lstStyle>
              <a:p>
                <a:pPr eaLnBrk="1" hangingPunct="1">
                  <a:defRPr/>
                </a:pPr>
                <a:endParaRPr lang="en-US"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i="1">
                  <a:solidFill>
                    <a:schemeClr val="tx1"/>
                  </a:solidFill>
                  <a:latin typeface="Courier New" panose="02070309020205020404" pitchFamily="49" charset="0"/>
                  <a:cs typeface="Arial" panose="020B0604020202020204" pitchFamily="34" charset="0"/>
                </a:defRPr>
              </a:lvl1pPr>
              <a:lvl2pPr marL="742950" indent="-285750">
                <a:defRPr sz="3200" i="1">
                  <a:solidFill>
                    <a:schemeClr val="tx1"/>
                  </a:solidFill>
                  <a:latin typeface="Courier New" panose="02070309020205020404" pitchFamily="49" charset="0"/>
                  <a:cs typeface="Arial" panose="020B0604020202020204" pitchFamily="34" charset="0"/>
                </a:defRPr>
              </a:lvl2pPr>
              <a:lvl3pPr marL="1143000" indent="-228600">
                <a:defRPr sz="3200" i="1">
                  <a:solidFill>
                    <a:schemeClr val="tx1"/>
                  </a:solidFill>
                  <a:latin typeface="Courier New" panose="02070309020205020404" pitchFamily="49" charset="0"/>
                  <a:cs typeface="Arial" panose="020B0604020202020204" pitchFamily="34" charset="0"/>
                </a:defRPr>
              </a:lvl3pPr>
              <a:lvl4pPr marL="1600200" indent="-228600">
                <a:defRPr sz="3200" i="1">
                  <a:solidFill>
                    <a:schemeClr val="tx1"/>
                  </a:solidFill>
                  <a:latin typeface="Courier New" panose="02070309020205020404" pitchFamily="49" charset="0"/>
                  <a:cs typeface="Arial" panose="020B0604020202020204" pitchFamily="34" charset="0"/>
                </a:defRPr>
              </a:lvl4pPr>
              <a:lvl5pPr marL="2057400" indent="-228600">
                <a:defRPr sz="3200" i="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9pPr>
            </a:lstStyle>
            <a:p>
              <a:pPr eaLnBrk="1" hangingPunct="1">
                <a:defRPr/>
              </a:pPr>
              <a:endParaRPr lang="en-US"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i="1">
                  <a:solidFill>
                    <a:schemeClr val="tx1"/>
                  </a:solidFill>
                  <a:latin typeface="Courier New" panose="02070309020205020404" pitchFamily="49" charset="0"/>
                  <a:cs typeface="Arial" panose="020B0604020202020204" pitchFamily="34" charset="0"/>
                </a:defRPr>
              </a:lvl1pPr>
              <a:lvl2pPr marL="742950" indent="-285750">
                <a:defRPr sz="3200" i="1">
                  <a:solidFill>
                    <a:schemeClr val="tx1"/>
                  </a:solidFill>
                  <a:latin typeface="Courier New" panose="02070309020205020404" pitchFamily="49" charset="0"/>
                  <a:cs typeface="Arial" panose="020B0604020202020204" pitchFamily="34" charset="0"/>
                </a:defRPr>
              </a:lvl2pPr>
              <a:lvl3pPr marL="1143000" indent="-228600">
                <a:defRPr sz="3200" i="1">
                  <a:solidFill>
                    <a:schemeClr val="tx1"/>
                  </a:solidFill>
                  <a:latin typeface="Courier New" panose="02070309020205020404" pitchFamily="49" charset="0"/>
                  <a:cs typeface="Arial" panose="020B0604020202020204" pitchFamily="34" charset="0"/>
                </a:defRPr>
              </a:lvl3pPr>
              <a:lvl4pPr marL="1600200" indent="-228600">
                <a:defRPr sz="3200" i="1">
                  <a:solidFill>
                    <a:schemeClr val="tx1"/>
                  </a:solidFill>
                  <a:latin typeface="Courier New" panose="02070309020205020404" pitchFamily="49" charset="0"/>
                  <a:cs typeface="Arial" panose="020B0604020202020204" pitchFamily="34" charset="0"/>
                </a:defRPr>
              </a:lvl4pPr>
              <a:lvl5pPr marL="2057400" indent="-228600">
                <a:defRPr sz="3200" i="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9pPr>
            </a:lstStyle>
            <a:p>
              <a:pPr eaLnBrk="1" hangingPunct="1">
                <a:defRPr/>
              </a:pPr>
              <a:endParaRPr lang="en-US"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i="1">
                  <a:solidFill>
                    <a:schemeClr val="tx1"/>
                  </a:solidFill>
                  <a:latin typeface="Courier New" panose="02070309020205020404" pitchFamily="49" charset="0"/>
                  <a:cs typeface="Arial" panose="020B0604020202020204" pitchFamily="34" charset="0"/>
                </a:defRPr>
              </a:lvl1pPr>
              <a:lvl2pPr marL="742950" indent="-285750">
                <a:defRPr sz="3200" i="1">
                  <a:solidFill>
                    <a:schemeClr val="tx1"/>
                  </a:solidFill>
                  <a:latin typeface="Courier New" panose="02070309020205020404" pitchFamily="49" charset="0"/>
                  <a:cs typeface="Arial" panose="020B0604020202020204" pitchFamily="34" charset="0"/>
                </a:defRPr>
              </a:lvl2pPr>
              <a:lvl3pPr marL="1143000" indent="-228600">
                <a:defRPr sz="3200" i="1">
                  <a:solidFill>
                    <a:schemeClr val="tx1"/>
                  </a:solidFill>
                  <a:latin typeface="Courier New" panose="02070309020205020404" pitchFamily="49" charset="0"/>
                  <a:cs typeface="Arial" panose="020B0604020202020204" pitchFamily="34" charset="0"/>
                </a:defRPr>
              </a:lvl3pPr>
              <a:lvl4pPr marL="1600200" indent="-228600">
                <a:defRPr sz="3200" i="1">
                  <a:solidFill>
                    <a:schemeClr val="tx1"/>
                  </a:solidFill>
                  <a:latin typeface="Courier New" panose="02070309020205020404" pitchFamily="49" charset="0"/>
                  <a:cs typeface="Arial" panose="020B0604020202020204" pitchFamily="34" charset="0"/>
                </a:defRPr>
              </a:lvl4pPr>
              <a:lvl5pPr marL="2057400" indent="-228600">
                <a:defRPr sz="3200" i="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9pPr>
            </a:lstStyle>
            <a:p>
              <a:pPr eaLnBrk="1" hangingPunct="1">
                <a:defRPr/>
              </a:pPr>
              <a:endParaRPr lang="en-US" altLang="en-US" smtClean="0"/>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Python Programming, 3/e</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23ECB14B-43D5-40BC-AB4F-A841EEDB9A81}" type="slidenum">
              <a:rPr lang="en-US" altLang="en-US"/>
              <a:pPr>
                <a:defRPr/>
              </a:pPr>
              <a:t>‹#›</a:t>
            </a:fld>
            <a:endParaRPr lang="en-US" altLang="en-US"/>
          </a:p>
        </p:txBody>
      </p:sp>
    </p:spTree>
    <p:extLst>
      <p:ext uri="{BB962C8B-B14F-4D97-AF65-F5344CB8AC3E}">
        <p14:creationId xmlns:p14="http://schemas.microsoft.com/office/powerpoint/2010/main" val="260765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3/e</a:t>
            </a:r>
          </a:p>
        </p:txBody>
      </p:sp>
      <p:sp>
        <p:nvSpPr>
          <p:cNvPr id="6" name="Rectangle 13"/>
          <p:cNvSpPr>
            <a:spLocks noGrp="1" noChangeArrowheads="1"/>
          </p:cNvSpPr>
          <p:nvPr>
            <p:ph type="sldNum" sz="quarter" idx="12"/>
          </p:nvPr>
        </p:nvSpPr>
        <p:spPr>
          <a:ln/>
        </p:spPr>
        <p:txBody>
          <a:bodyPr/>
          <a:lstStyle>
            <a:lvl1pPr>
              <a:defRPr/>
            </a:lvl1pPr>
          </a:lstStyle>
          <a:p>
            <a:pPr>
              <a:defRPr/>
            </a:pPr>
            <a:fld id="{A9983CE6-8D4C-49BB-9713-ED947B9ADCAA}" type="slidenum">
              <a:rPr lang="en-US" altLang="en-US"/>
              <a:pPr>
                <a:defRPr/>
              </a:pPr>
              <a:t>‹#›</a:t>
            </a:fld>
            <a:endParaRPr lang="en-US" altLang="en-US"/>
          </a:p>
        </p:txBody>
      </p:sp>
    </p:spTree>
    <p:extLst>
      <p:ext uri="{BB962C8B-B14F-4D97-AF65-F5344CB8AC3E}">
        <p14:creationId xmlns:p14="http://schemas.microsoft.com/office/powerpoint/2010/main" val="2968360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3/e</a:t>
            </a:r>
          </a:p>
        </p:txBody>
      </p:sp>
      <p:sp>
        <p:nvSpPr>
          <p:cNvPr id="6" name="Rectangle 13"/>
          <p:cNvSpPr>
            <a:spLocks noGrp="1" noChangeArrowheads="1"/>
          </p:cNvSpPr>
          <p:nvPr>
            <p:ph type="sldNum" sz="quarter" idx="12"/>
          </p:nvPr>
        </p:nvSpPr>
        <p:spPr>
          <a:ln/>
        </p:spPr>
        <p:txBody>
          <a:bodyPr/>
          <a:lstStyle>
            <a:lvl1pPr>
              <a:defRPr/>
            </a:lvl1pPr>
          </a:lstStyle>
          <a:p>
            <a:pPr>
              <a:defRPr/>
            </a:pPr>
            <a:fld id="{92C76706-9C85-47BA-B631-6783678CBA68}" type="slidenum">
              <a:rPr lang="en-US" altLang="en-US"/>
              <a:pPr>
                <a:defRPr/>
              </a:pPr>
              <a:t>‹#›</a:t>
            </a:fld>
            <a:endParaRPr lang="en-US" altLang="en-US"/>
          </a:p>
        </p:txBody>
      </p:sp>
    </p:spTree>
    <p:extLst>
      <p:ext uri="{BB962C8B-B14F-4D97-AF65-F5344CB8AC3E}">
        <p14:creationId xmlns:p14="http://schemas.microsoft.com/office/powerpoint/2010/main" val="3272794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2017713"/>
            <a:ext cx="7772400" cy="4114800"/>
          </a:xfrm>
        </p:spPr>
        <p:txBody>
          <a:bodyPr/>
          <a:lstStyle/>
          <a:p>
            <a:pPr lvl="0"/>
            <a:endParaRPr 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3/e</a:t>
            </a:r>
          </a:p>
        </p:txBody>
      </p:sp>
      <p:sp>
        <p:nvSpPr>
          <p:cNvPr id="6" name="Rectangle 13"/>
          <p:cNvSpPr>
            <a:spLocks noGrp="1" noChangeArrowheads="1"/>
          </p:cNvSpPr>
          <p:nvPr>
            <p:ph type="sldNum" sz="quarter" idx="12"/>
          </p:nvPr>
        </p:nvSpPr>
        <p:spPr>
          <a:ln/>
        </p:spPr>
        <p:txBody>
          <a:bodyPr/>
          <a:lstStyle>
            <a:lvl1pPr>
              <a:defRPr/>
            </a:lvl1pPr>
          </a:lstStyle>
          <a:p>
            <a:pPr>
              <a:defRPr/>
            </a:pPr>
            <a:fld id="{366443CC-0F3D-49AA-AEB9-AF7A3A729935}" type="slidenum">
              <a:rPr lang="en-US" altLang="en-US"/>
              <a:pPr>
                <a:defRPr/>
              </a:pPr>
              <a:t>‹#›</a:t>
            </a:fld>
            <a:endParaRPr lang="en-US" altLang="en-US"/>
          </a:p>
        </p:txBody>
      </p:sp>
    </p:spTree>
    <p:extLst>
      <p:ext uri="{BB962C8B-B14F-4D97-AF65-F5344CB8AC3E}">
        <p14:creationId xmlns:p14="http://schemas.microsoft.com/office/powerpoint/2010/main" val="296969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3/e</a:t>
            </a:r>
          </a:p>
        </p:txBody>
      </p:sp>
      <p:sp>
        <p:nvSpPr>
          <p:cNvPr id="6" name="Rectangle 13"/>
          <p:cNvSpPr>
            <a:spLocks noGrp="1" noChangeArrowheads="1"/>
          </p:cNvSpPr>
          <p:nvPr>
            <p:ph type="sldNum" sz="quarter" idx="12"/>
          </p:nvPr>
        </p:nvSpPr>
        <p:spPr>
          <a:ln/>
        </p:spPr>
        <p:txBody>
          <a:bodyPr/>
          <a:lstStyle>
            <a:lvl1pPr>
              <a:defRPr/>
            </a:lvl1pPr>
          </a:lstStyle>
          <a:p>
            <a:pPr>
              <a:defRPr/>
            </a:pPr>
            <a:fld id="{FD81F71D-AF19-4BC9-93C0-5E6EE4251A44}" type="slidenum">
              <a:rPr lang="en-US" altLang="en-US"/>
              <a:pPr>
                <a:defRPr/>
              </a:pPr>
              <a:t>‹#›</a:t>
            </a:fld>
            <a:endParaRPr lang="en-US" altLang="en-US"/>
          </a:p>
        </p:txBody>
      </p:sp>
    </p:spTree>
    <p:extLst>
      <p:ext uri="{BB962C8B-B14F-4D97-AF65-F5344CB8AC3E}">
        <p14:creationId xmlns:p14="http://schemas.microsoft.com/office/powerpoint/2010/main" val="1932083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3/e</a:t>
            </a:r>
          </a:p>
        </p:txBody>
      </p:sp>
      <p:sp>
        <p:nvSpPr>
          <p:cNvPr id="6" name="Rectangle 13"/>
          <p:cNvSpPr>
            <a:spLocks noGrp="1" noChangeArrowheads="1"/>
          </p:cNvSpPr>
          <p:nvPr>
            <p:ph type="sldNum" sz="quarter" idx="12"/>
          </p:nvPr>
        </p:nvSpPr>
        <p:spPr>
          <a:ln/>
        </p:spPr>
        <p:txBody>
          <a:bodyPr/>
          <a:lstStyle>
            <a:lvl1pPr>
              <a:defRPr/>
            </a:lvl1pPr>
          </a:lstStyle>
          <a:p>
            <a:pPr>
              <a:defRPr/>
            </a:pPr>
            <a:fld id="{57C0AC5D-AAC0-49B0-94C9-3B72A28A667B}" type="slidenum">
              <a:rPr lang="en-US" altLang="en-US"/>
              <a:pPr>
                <a:defRPr/>
              </a:pPr>
              <a:t>‹#›</a:t>
            </a:fld>
            <a:endParaRPr lang="en-US" altLang="en-US"/>
          </a:p>
        </p:txBody>
      </p:sp>
    </p:spTree>
    <p:extLst>
      <p:ext uri="{BB962C8B-B14F-4D97-AF65-F5344CB8AC3E}">
        <p14:creationId xmlns:p14="http://schemas.microsoft.com/office/powerpoint/2010/main" val="1790511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Python Programming, 3/e</a:t>
            </a:r>
          </a:p>
        </p:txBody>
      </p:sp>
      <p:sp>
        <p:nvSpPr>
          <p:cNvPr id="7" name="Rectangle 13"/>
          <p:cNvSpPr>
            <a:spLocks noGrp="1" noChangeArrowheads="1"/>
          </p:cNvSpPr>
          <p:nvPr>
            <p:ph type="sldNum" sz="quarter" idx="12"/>
          </p:nvPr>
        </p:nvSpPr>
        <p:spPr>
          <a:ln/>
        </p:spPr>
        <p:txBody>
          <a:bodyPr/>
          <a:lstStyle>
            <a:lvl1pPr>
              <a:defRPr/>
            </a:lvl1pPr>
          </a:lstStyle>
          <a:p>
            <a:pPr>
              <a:defRPr/>
            </a:pPr>
            <a:fld id="{654C65D6-7FF6-4D53-8776-90E18EA2D044}" type="slidenum">
              <a:rPr lang="en-US" altLang="en-US"/>
              <a:pPr>
                <a:defRPr/>
              </a:pPr>
              <a:t>‹#›</a:t>
            </a:fld>
            <a:endParaRPr lang="en-US" altLang="en-US"/>
          </a:p>
        </p:txBody>
      </p:sp>
    </p:spTree>
    <p:extLst>
      <p:ext uri="{BB962C8B-B14F-4D97-AF65-F5344CB8AC3E}">
        <p14:creationId xmlns:p14="http://schemas.microsoft.com/office/powerpoint/2010/main" val="1449385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Python Programming, 3/e</a:t>
            </a:r>
          </a:p>
        </p:txBody>
      </p:sp>
      <p:sp>
        <p:nvSpPr>
          <p:cNvPr id="9" name="Rectangle 13"/>
          <p:cNvSpPr>
            <a:spLocks noGrp="1" noChangeArrowheads="1"/>
          </p:cNvSpPr>
          <p:nvPr>
            <p:ph type="sldNum" sz="quarter" idx="12"/>
          </p:nvPr>
        </p:nvSpPr>
        <p:spPr>
          <a:ln/>
        </p:spPr>
        <p:txBody>
          <a:bodyPr/>
          <a:lstStyle>
            <a:lvl1pPr>
              <a:defRPr/>
            </a:lvl1pPr>
          </a:lstStyle>
          <a:p>
            <a:pPr>
              <a:defRPr/>
            </a:pPr>
            <a:fld id="{9A8CB3F7-259B-43FE-9755-F7B8E71F2A35}" type="slidenum">
              <a:rPr lang="en-US" altLang="en-US"/>
              <a:pPr>
                <a:defRPr/>
              </a:pPr>
              <a:t>‹#›</a:t>
            </a:fld>
            <a:endParaRPr lang="en-US" altLang="en-US"/>
          </a:p>
        </p:txBody>
      </p:sp>
    </p:spTree>
    <p:extLst>
      <p:ext uri="{BB962C8B-B14F-4D97-AF65-F5344CB8AC3E}">
        <p14:creationId xmlns:p14="http://schemas.microsoft.com/office/powerpoint/2010/main" val="3504933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Python Programming, 3/e</a:t>
            </a:r>
          </a:p>
        </p:txBody>
      </p:sp>
      <p:sp>
        <p:nvSpPr>
          <p:cNvPr id="5" name="Rectangle 13"/>
          <p:cNvSpPr>
            <a:spLocks noGrp="1" noChangeArrowheads="1"/>
          </p:cNvSpPr>
          <p:nvPr>
            <p:ph type="sldNum" sz="quarter" idx="12"/>
          </p:nvPr>
        </p:nvSpPr>
        <p:spPr>
          <a:ln/>
        </p:spPr>
        <p:txBody>
          <a:bodyPr/>
          <a:lstStyle>
            <a:lvl1pPr>
              <a:defRPr/>
            </a:lvl1pPr>
          </a:lstStyle>
          <a:p>
            <a:pPr>
              <a:defRPr/>
            </a:pPr>
            <a:fld id="{B977D07B-D753-4E0C-8873-163A66EB3C8D}" type="slidenum">
              <a:rPr lang="en-US" altLang="en-US"/>
              <a:pPr>
                <a:defRPr/>
              </a:pPr>
              <a:t>‹#›</a:t>
            </a:fld>
            <a:endParaRPr lang="en-US" altLang="en-US"/>
          </a:p>
        </p:txBody>
      </p:sp>
    </p:spTree>
    <p:extLst>
      <p:ext uri="{BB962C8B-B14F-4D97-AF65-F5344CB8AC3E}">
        <p14:creationId xmlns:p14="http://schemas.microsoft.com/office/powerpoint/2010/main" val="2532401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Python Programming, 3/e</a:t>
            </a:r>
          </a:p>
        </p:txBody>
      </p:sp>
      <p:sp>
        <p:nvSpPr>
          <p:cNvPr id="4" name="Rectangle 13"/>
          <p:cNvSpPr>
            <a:spLocks noGrp="1" noChangeArrowheads="1"/>
          </p:cNvSpPr>
          <p:nvPr>
            <p:ph type="sldNum" sz="quarter" idx="12"/>
          </p:nvPr>
        </p:nvSpPr>
        <p:spPr>
          <a:ln/>
        </p:spPr>
        <p:txBody>
          <a:bodyPr/>
          <a:lstStyle>
            <a:lvl1pPr>
              <a:defRPr/>
            </a:lvl1pPr>
          </a:lstStyle>
          <a:p>
            <a:pPr>
              <a:defRPr/>
            </a:pPr>
            <a:fld id="{4F43E766-2ECA-4705-9DB7-123A70033919}" type="slidenum">
              <a:rPr lang="en-US" altLang="en-US"/>
              <a:pPr>
                <a:defRPr/>
              </a:pPr>
              <a:t>‹#›</a:t>
            </a:fld>
            <a:endParaRPr lang="en-US" altLang="en-US"/>
          </a:p>
        </p:txBody>
      </p:sp>
    </p:spTree>
    <p:extLst>
      <p:ext uri="{BB962C8B-B14F-4D97-AF65-F5344CB8AC3E}">
        <p14:creationId xmlns:p14="http://schemas.microsoft.com/office/powerpoint/2010/main" val="3040811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Python Programming, 3/e</a:t>
            </a:r>
          </a:p>
        </p:txBody>
      </p:sp>
      <p:sp>
        <p:nvSpPr>
          <p:cNvPr id="7" name="Rectangle 13"/>
          <p:cNvSpPr>
            <a:spLocks noGrp="1" noChangeArrowheads="1"/>
          </p:cNvSpPr>
          <p:nvPr>
            <p:ph type="sldNum" sz="quarter" idx="12"/>
          </p:nvPr>
        </p:nvSpPr>
        <p:spPr>
          <a:ln/>
        </p:spPr>
        <p:txBody>
          <a:bodyPr/>
          <a:lstStyle>
            <a:lvl1pPr>
              <a:defRPr/>
            </a:lvl1pPr>
          </a:lstStyle>
          <a:p>
            <a:pPr>
              <a:defRPr/>
            </a:pPr>
            <a:fld id="{543FE826-E10D-4421-97F8-3AB0990E22D6}" type="slidenum">
              <a:rPr lang="en-US" altLang="en-US"/>
              <a:pPr>
                <a:defRPr/>
              </a:pPr>
              <a:t>‹#›</a:t>
            </a:fld>
            <a:endParaRPr lang="en-US" altLang="en-US"/>
          </a:p>
        </p:txBody>
      </p:sp>
    </p:spTree>
    <p:extLst>
      <p:ext uri="{BB962C8B-B14F-4D97-AF65-F5344CB8AC3E}">
        <p14:creationId xmlns:p14="http://schemas.microsoft.com/office/powerpoint/2010/main" val="2034834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Python Programming, 3/e</a:t>
            </a:r>
          </a:p>
        </p:txBody>
      </p:sp>
      <p:sp>
        <p:nvSpPr>
          <p:cNvPr id="7" name="Rectangle 13"/>
          <p:cNvSpPr>
            <a:spLocks noGrp="1" noChangeArrowheads="1"/>
          </p:cNvSpPr>
          <p:nvPr>
            <p:ph type="sldNum" sz="quarter" idx="12"/>
          </p:nvPr>
        </p:nvSpPr>
        <p:spPr>
          <a:ln/>
        </p:spPr>
        <p:txBody>
          <a:bodyPr/>
          <a:lstStyle>
            <a:lvl1pPr>
              <a:defRPr/>
            </a:lvl1pPr>
          </a:lstStyle>
          <a:p>
            <a:pPr>
              <a:defRPr/>
            </a:pPr>
            <a:fld id="{66FB3C55-5A3C-478D-9B05-76CB02718BB5}" type="slidenum">
              <a:rPr lang="en-US" altLang="en-US"/>
              <a:pPr>
                <a:defRPr/>
              </a:pPr>
              <a:t>‹#›</a:t>
            </a:fld>
            <a:endParaRPr lang="en-US" altLang="en-US"/>
          </a:p>
        </p:txBody>
      </p:sp>
    </p:spTree>
    <p:extLst>
      <p:ext uri="{BB962C8B-B14F-4D97-AF65-F5344CB8AC3E}">
        <p14:creationId xmlns:p14="http://schemas.microsoft.com/office/powerpoint/2010/main" val="80444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i="1">
                <a:solidFill>
                  <a:schemeClr val="tx1"/>
                </a:solidFill>
                <a:latin typeface="Courier New" panose="02070309020205020404" pitchFamily="49" charset="0"/>
                <a:cs typeface="Arial" panose="020B0604020202020204" pitchFamily="34" charset="0"/>
              </a:defRPr>
            </a:lvl1pPr>
            <a:lvl2pPr marL="742950" indent="-285750">
              <a:defRPr sz="3200" i="1">
                <a:solidFill>
                  <a:schemeClr val="tx1"/>
                </a:solidFill>
                <a:latin typeface="Courier New" panose="02070309020205020404" pitchFamily="49" charset="0"/>
                <a:cs typeface="Arial" panose="020B0604020202020204" pitchFamily="34" charset="0"/>
              </a:defRPr>
            </a:lvl2pPr>
            <a:lvl3pPr marL="1143000" indent="-228600">
              <a:defRPr sz="3200" i="1">
                <a:solidFill>
                  <a:schemeClr val="tx1"/>
                </a:solidFill>
                <a:latin typeface="Courier New" panose="02070309020205020404" pitchFamily="49" charset="0"/>
                <a:cs typeface="Arial" panose="020B0604020202020204" pitchFamily="34" charset="0"/>
              </a:defRPr>
            </a:lvl3pPr>
            <a:lvl4pPr marL="1600200" indent="-228600">
              <a:defRPr sz="3200" i="1">
                <a:solidFill>
                  <a:schemeClr val="tx1"/>
                </a:solidFill>
                <a:latin typeface="Courier New" panose="02070309020205020404" pitchFamily="49" charset="0"/>
                <a:cs typeface="Arial" panose="020B0604020202020204" pitchFamily="34" charset="0"/>
              </a:defRPr>
            </a:lvl4pPr>
            <a:lvl5pPr marL="2057400" indent="-228600">
              <a:defRPr sz="3200" i="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9pPr>
          </a:lstStyle>
          <a:p>
            <a:pPr algn="ctr" eaLnBrk="1" hangingPunct="1">
              <a:defRPr/>
            </a:pPr>
            <a:endParaRPr kumimoji="1" lang="en-US" altLang="en-US" sz="2400" i="0" smtClean="0">
              <a:latin typeface="Tahoma" panose="020B0604030504040204" pitchFamily="34" charset="0"/>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i="1">
                <a:solidFill>
                  <a:schemeClr val="tx1"/>
                </a:solidFill>
                <a:latin typeface="Courier New" panose="02070309020205020404" pitchFamily="49" charset="0"/>
                <a:cs typeface="Arial" panose="020B0604020202020204" pitchFamily="34" charset="0"/>
              </a:defRPr>
            </a:lvl1pPr>
            <a:lvl2pPr marL="742950" indent="-285750">
              <a:defRPr sz="3200" i="1">
                <a:solidFill>
                  <a:schemeClr val="tx1"/>
                </a:solidFill>
                <a:latin typeface="Courier New" panose="02070309020205020404" pitchFamily="49" charset="0"/>
                <a:cs typeface="Arial" panose="020B0604020202020204" pitchFamily="34" charset="0"/>
              </a:defRPr>
            </a:lvl2pPr>
            <a:lvl3pPr marL="1143000" indent="-228600">
              <a:defRPr sz="3200" i="1">
                <a:solidFill>
                  <a:schemeClr val="tx1"/>
                </a:solidFill>
                <a:latin typeface="Courier New" panose="02070309020205020404" pitchFamily="49" charset="0"/>
                <a:cs typeface="Arial" panose="020B0604020202020204" pitchFamily="34" charset="0"/>
              </a:defRPr>
            </a:lvl3pPr>
            <a:lvl4pPr marL="1600200" indent="-228600">
              <a:defRPr sz="3200" i="1">
                <a:solidFill>
                  <a:schemeClr val="tx1"/>
                </a:solidFill>
                <a:latin typeface="Courier New" panose="02070309020205020404" pitchFamily="49" charset="0"/>
                <a:cs typeface="Arial" panose="020B0604020202020204" pitchFamily="34" charset="0"/>
              </a:defRPr>
            </a:lvl4pPr>
            <a:lvl5pPr marL="2057400" indent="-228600">
              <a:defRPr sz="3200" i="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9pPr>
          </a:lstStyle>
          <a:p>
            <a:pPr algn="ctr" eaLnBrk="1" hangingPunct="1">
              <a:defRPr/>
            </a:pPr>
            <a:endParaRPr kumimoji="1" lang="en-US" altLang="en-US" sz="2400" i="0" smtClean="0">
              <a:latin typeface="Tahoma" panose="020B0604030504040204" pitchFamily="34" charset="0"/>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i="1">
                <a:solidFill>
                  <a:schemeClr val="tx1"/>
                </a:solidFill>
                <a:latin typeface="Courier New" panose="02070309020205020404" pitchFamily="49" charset="0"/>
                <a:cs typeface="Arial" panose="020B0604020202020204" pitchFamily="34" charset="0"/>
              </a:defRPr>
            </a:lvl1pPr>
            <a:lvl2pPr marL="742950" indent="-285750">
              <a:defRPr sz="3200" i="1">
                <a:solidFill>
                  <a:schemeClr val="tx1"/>
                </a:solidFill>
                <a:latin typeface="Courier New" panose="02070309020205020404" pitchFamily="49" charset="0"/>
                <a:cs typeface="Arial" panose="020B0604020202020204" pitchFamily="34" charset="0"/>
              </a:defRPr>
            </a:lvl2pPr>
            <a:lvl3pPr marL="1143000" indent="-228600">
              <a:defRPr sz="3200" i="1">
                <a:solidFill>
                  <a:schemeClr val="tx1"/>
                </a:solidFill>
                <a:latin typeface="Courier New" panose="02070309020205020404" pitchFamily="49" charset="0"/>
                <a:cs typeface="Arial" panose="020B0604020202020204" pitchFamily="34" charset="0"/>
              </a:defRPr>
            </a:lvl3pPr>
            <a:lvl4pPr marL="1600200" indent="-228600">
              <a:defRPr sz="3200" i="1">
                <a:solidFill>
                  <a:schemeClr val="tx1"/>
                </a:solidFill>
                <a:latin typeface="Courier New" panose="02070309020205020404" pitchFamily="49" charset="0"/>
                <a:cs typeface="Arial" panose="020B0604020202020204" pitchFamily="34" charset="0"/>
              </a:defRPr>
            </a:lvl4pPr>
            <a:lvl5pPr marL="2057400" indent="-228600">
              <a:defRPr sz="3200" i="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9pPr>
          </a:lstStyle>
          <a:p>
            <a:pPr algn="ctr" eaLnBrk="1" hangingPunct="1">
              <a:defRPr/>
            </a:pPr>
            <a:endParaRPr kumimoji="1" lang="en-US" altLang="en-US" sz="2400" i="0" smtClean="0">
              <a:latin typeface="Tahoma" panose="020B0604030504040204" pitchFamily="34" charset="0"/>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i="1">
                <a:solidFill>
                  <a:schemeClr val="tx1"/>
                </a:solidFill>
                <a:latin typeface="Courier New" panose="02070309020205020404" pitchFamily="49" charset="0"/>
                <a:cs typeface="Arial" panose="020B0604020202020204" pitchFamily="34" charset="0"/>
              </a:defRPr>
            </a:lvl1pPr>
            <a:lvl2pPr marL="742950" indent="-285750">
              <a:defRPr sz="3200" i="1">
                <a:solidFill>
                  <a:schemeClr val="tx1"/>
                </a:solidFill>
                <a:latin typeface="Courier New" panose="02070309020205020404" pitchFamily="49" charset="0"/>
                <a:cs typeface="Arial" panose="020B0604020202020204" pitchFamily="34" charset="0"/>
              </a:defRPr>
            </a:lvl2pPr>
            <a:lvl3pPr marL="1143000" indent="-228600">
              <a:defRPr sz="3200" i="1">
                <a:solidFill>
                  <a:schemeClr val="tx1"/>
                </a:solidFill>
                <a:latin typeface="Courier New" panose="02070309020205020404" pitchFamily="49" charset="0"/>
                <a:cs typeface="Arial" panose="020B0604020202020204" pitchFamily="34" charset="0"/>
              </a:defRPr>
            </a:lvl3pPr>
            <a:lvl4pPr marL="1600200" indent="-228600">
              <a:defRPr sz="3200" i="1">
                <a:solidFill>
                  <a:schemeClr val="tx1"/>
                </a:solidFill>
                <a:latin typeface="Courier New" panose="02070309020205020404" pitchFamily="49" charset="0"/>
                <a:cs typeface="Arial" panose="020B0604020202020204" pitchFamily="34" charset="0"/>
              </a:defRPr>
            </a:lvl4pPr>
            <a:lvl5pPr marL="2057400" indent="-228600">
              <a:defRPr sz="3200" i="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9pPr>
          </a:lstStyle>
          <a:p>
            <a:pPr algn="ctr" eaLnBrk="1" hangingPunct="1">
              <a:defRPr/>
            </a:pPr>
            <a:endParaRPr kumimoji="1" lang="en-US" altLang="en-US" sz="2400" i="0" smtClean="0">
              <a:latin typeface="Tahoma" panose="020B0604030504040204" pitchFamily="34" charset="0"/>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i="1">
                <a:solidFill>
                  <a:schemeClr val="tx1"/>
                </a:solidFill>
                <a:latin typeface="Courier New" panose="02070309020205020404" pitchFamily="49" charset="0"/>
                <a:cs typeface="Arial" panose="020B0604020202020204" pitchFamily="34" charset="0"/>
              </a:defRPr>
            </a:lvl1pPr>
            <a:lvl2pPr marL="742950" indent="-285750">
              <a:defRPr sz="3200" i="1">
                <a:solidFill>
                  <a:schemeClr val="tx1"/>
                </a:solidFill>
                <a:latin typeface="Courier New" panose="02070309020205020404" pitchFamily="49" charset="0"/>
                <a:cs typeface="Arial" panose="020B0604020202020204" pitchFamily="34" charset="0"/>
              </a:defRPr>
            </a:lvl2pPr>
            <a:lvl3pPr marL="1143000" indent="-228600">
              <a:defRPr sz="3200" i="1">
                <a:solidFill>
                  <a:schemeClr val="tx1"/>
                </a:solidFill>
                <a:latin typeface="Courier New" panose="02070309020205020404" pitchFamily="49" charset="0"/>
                <a:cs typeface="Arial" panose="020B0604020202020204" pitchFamily="34" charset="0"/>
              </a:defRPr>
            </a:lvl3pPr>
            <a:lvl4pPr marL="1600200" indent="-228600">
              <a:defRPr sz="3200" i="1">
                <a:solidFill>
                  <a:schemeClr val="tx1"/>
                </a:solidFill>
                <a:latin typeface="Courier New" panose="02070309020205020404" pitchFamily="49" charset="0"/>
                <a:cs typeface="Arial" panose="020B0604020202020204" pitchFamily="34" charset="0"/>
              </a:defRPr>
            </a:lvl4pPr>
            <a:lvl5pPr marL="2057400" indent="-228600">
              <a:defRPr sz="3200" i="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9pPr>
          </a:lstStyle>
          <a:p>
            <a:pPr algn="ctr" eaLnBrk="1" hangingPunct="1">
              <a:defRPr/>
            </a:pPr>
            <a:endParaRPr kumimoji="1" lang="en-US" altLang="en-US" sz="2400" i="0" smtClean="0">
              <a:latin typeface="Tahoma" panose="020B0604030504040204" pitchFamily="34" charset="0"/>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i="1">
                <a:solidFill>
                  <a:schemeClr val="tx1"/>
                </a:solidFill>
                <a:latin typeface="Courier New" panose="02070309020205020404" pitchFamily="49" charset="0"/>
                <a:cs typeface="Arial" panose="020B0604020202020204" pitchFamily="34" charset="0"/>
              </a:defRPr>
            </a:lvl1pPr>
            <a:lvl2pPr marL="742950" indent="-285750">
              <a:defRPr sz="3200" i="1">
                <a:solidFill>
                  <a:schemeClr val="tx1"/>
                </a:solidFill>
                <a:latin typeface="Courier New" panose="02070309020205020404" pitchFamily="49" charset="0"/>
                <a:cs typeface="Arial" panose="020B0604020202020204" pitchFamily="34" charset="0"/>
              </a:defRPr>
            </a:lvl2pPr>
            <a:lvl3pPr marL="1143000" indent="-228600">
              <a:defRPr sz="3200" i="1">
                <a:solidFill>
                  <a:schemeClr val="tx1"/>
                </a:solidFill>
                <a:latin typeface="Courier New" panose="02070309020205020404" pitchFamily="49" charset="0"/>
                <a:cs typeface="Arial" panose="020B0604020202020204" pitchFamily="34" charset="0"/>
              </a:defRPr>
            </a:lvl3pPr>
            <a:lvl4pPr marL="1600200" indent="-228600">
              <a:defRPr sz="3200" i="1">
                <a:solidFill>
                  <a:schemeClr val="tx1"/>
                </a:solidFill>
                <a:latin typeface="Courier New" panose="02070309020205020404" pitchFamily="49" charset="0"/>
                <a:cs typeface="Arial" panose="020B0604020202020204" pitchFamily="34" charset="0"/>
              </a:defRPr>
            </a:lvl4pPr>
            <a:lvl5pPr marL="2057400" indent="-228600">
              <a:defRPr sz="3200" i="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9pPr>
          </a:lstStyle>
          <a:p>
            <a:pPr algn="ctr" eaLnBrk="1" hangingPunct="1">
              <a:defRPr/>
            </a:pPr>
            <a:endParaRPr kumimoji="1" lang="en-US" altLang="en-US" sz="2400" i="0" smtClean="0">
              <a:latin typeface="Tahoma" panose="020B0604030504040204" pitchFamily="34" charset="0"/>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i="1">
                <a:solidFill>
                  <a:schemeClr val="tx1"/>
                </a:solidFill>
                <a:latin typeface="Courier New" panose="02070309020205020404" pitchFamily="49" charset="0"/>
                <a:cs typeface="Arial" panose="020B0604020202020204" pitchFamily="34" charset="0"/>
              </a:defRPr>
            </a:lvl1pPr>
            <a:lvl2pPr marL="742950" indent="-285750">
              <a:defRPr sz="3200" i="1">
                <a:solidFill>
                  <a:schemeClr val="tx1"/>
                </a:solidFill>
                <a:latin typeface="Courier New" panose="02070309020205020404" pitchFamily="49" charset="0"/>
                <a:cs typeface="Arial" panose="020B0604020202020204" pitchFamily="34" charset="0"/>
              </a:defRPr>
            </a:lvl2pPr>
            <a:lvl3pPr marL="1143000" indent="-228600">
              <a:defRPr sz="3200" i="1">
                <a:solidFill>
                  <a:schemeClr val="tx1"/>
                </a:solidFill>
                <a:latin typeface="Courier New" panose="02070309020205020404" pitchFamily="49" charset="0"/>
                <a:cs typeface="Arial" panose="020B0604020202020204" pitchFamily="34" charset="0"/>
              </a:defRPr>
            </a:lvl3pPr>
            <a:lvl4pPr marL="1600200" indent="-228600">
              <a:defRPr sz="3200" i="1">
                <a:solidFill>
                  <a:schemeClr val="tx1"/>
                </a:solidFill>
                <a:latin typeface="Courier New" panose="02070309020205020404" pitchFamily="49" charset="0"/>
                <a:cs typeface="Arial" panose="020B0604020202020204" pitchFamily="34" charset="0"/>
              </a:defRPr>
            </a:lvl4pPr>
            <a:lvl5pPr marL="2057400" indent="-228600">
              <a:defRPr sz="3200" i="1">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Courier New" panose="02070309020205020404" pitchFamily="49" charset="0"/>
                <a:cs typeface="Arial" panose="020B0604020202020204" pitchFamily="34" charset="0"/>
              </a:defRPr>
            </a:lvl9pPr>
          </a:lstStyle>
          <a:p>
            <a:pPr algn="ctr" eaLnBrk="1" hangingPunct="1">
              <a:defRPr/>
            </a:pPr>
            <a:endParaRPr kumimoji="1" lang="en-US" altLang="en-US" sz="2400" i="0" smtClean="0">
              <a:latin typeface="Tahoma" panose="020B0604030504040204" pitchFamily="34" charset="0"/>
            </a:endParaRPr>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i="0">
                <a:latin typeface="+mn-lt"/>
                <a:cs typeface="Arial" charset="0"/>
              </a:defRPr>
            </a:lvl1pPr>
          </a:lstStyle>
          <a:p>
            <a:pPr>
              <a:defRPr/>
            </a:pPr>
            <a:endParaRPr lang="en-US"/>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i="0">
                <a:latin typeface="+mn-lt"/>
                <a:cs typeface="Arial" charset="0"/>
              </a:defRPr>
            </a:lvl1pPr>
          </a:lstStyle>
          <a:p>
            <a:pPr>
              <a:defRPr/>
            </a:pPr>
            <a:r>
              <a:rPr lang="en-US"/>
              <a:t>Python Programming, 3/e</a:t>
            </a:r>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i="0">
                <a:latin typeface="Tahoma" panose="020B0604030504040204" pitchFamily="34" charset="0"/>
              </a:defRPr>
            </a:lvl1pPr>
          </a:lstStyle>
          <a:p>
            <a:pPr>
              <a:defRPr/>
            </a:pPr>
            <a:fld id="{9AF11F02-FFEA-4317-8068-D435A7D1A4A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00"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2" charset="0"/>
          <a:cs typeface="Arial" charset="0"/>
        </a:defRPr>
      </a:lvl2pPr>
      <a:lvl3pPr algn="l" rtl="0" eaLnBrk="0" fontAlgn="base" hangingPunct="0">
        <a:spcBef>
          <a:spcPct val="0"/>
        </a:spcBef>
        <a:spcAft>
          <a:spcPct val="0"/>
        </a:spcAft>
        <a:defRPr sz="4400">
          <a:solidFill>
            <a:schemeClr val="tx2"/>
          </a:solidFill>
          <a:latin typeface="Tahoma" pitchFamily="32" charset="0"/>
          <a:cs typeface="Arial" charset="0"/>
        </a:defRPr>
      </a:lvl3pPr>
      <a:lvl4pPr algn="l" rtl="0" eaLnBrk="0" fontAlgn="base" hangingPunct="0">
        <a:spcBef>
          <a:spcPct val="0"/>
        </a:spcBef>
        <a:spcAft>
          <a:spcPct val="0"/>
        </a:spcAft>
        <a:defRPr sz="4400">
          <a:solidFill>
            <a:schemeClr val="tx2"/>
          </a:solidFill>
          <a:latin typeface="Tahoma" pitchFamily="32" charset="0"/>
          <a:cs typeface="Arial" charset="0"/>
        </a:defRPr>
      </a:lvl4pPr>
      <a:lvl5pPr algn="l" rtl="0" eaLnBrk="0" fontAlgn="base" hangingPunct="0">
        <a:spcBef>
          <a:spcPct val="0"/>
        </a:spcBef>
        <a:spcAft>
          <a:spcPct val="0"/>
        </a:spcAft>
        <a:defRPr sz="4400">
          <a:solidFill>
            <a:schemeClr val="tx2"/>
          </a:solidFill>
          <a:latin typeface="Tahoma" pitchFamily="32" charset="0"/>
          <a:cs typeface="Arial" charset="0"/>
        </a:defRPr>
      </a:lvl5pPr>
      <a:lvl6pPr marL="457200" algn="l" rtl="0" fontAlgn="base">
        <a:spcBef>
          <a:spcPct val="0"/>
        </a:spcBef>
        <a:spcAft>
          <a:spcPct val="0"/>
        </a:spcAft>
        <a:defRPr sz="4400">
          <a:solidFill>
            <a:schemeClr val="tx2"/>
          </a:solidFill>
          <a:latin typeface="Tahoma" pitchFamily="32" charset="0"/>
          <a:cs typeface="Arial" charset="0"/>
        </a:defRPr>
      </a:lvl6pPr>
      <a:lvl7pPr marL="914400" algn="l" rtl="0" fontAlgn="base">
        <a:spcBef>
          <a:spcPct val="0"/>
        </a:spcBef>
        <a:spcAft>
          <a:spcPct val="0"/>
        </a:spcAft>
        <a:defRPr sz="4400">
          <a:solidFill>
            <a:schemeClr val="tx2"/>
          </a:solidFill>
          <a:latin typeface="Tahoma" pitchFamily="32" charset="0"/>
          <a:cs typeface="Arial" charset="0"/>
        </a:defRPr>
      </a:lvl7pPr>
      <a:lvl8pPr marL="1371600" algn="l" rtl="0" fontAlgn="base">
        <a:spcBef>
          <a:spcPct val="0"/>
        </a:spcBef>
        <a:spcAft>
          <a:spcPct val="0"/>
        </a:spcAft>
        <a:defRPr sz="4400">
          <a:solidFill>
            <a:schemeClr val="tx2"/>
          </a:solidFill>
          <a:latin typeface="Tahoma" pitchFamily="32" charset="0"/>
          <a:cs typeface="Arial" charset="0"/>
        </a:defRPr>
      </a:lvl8pPr>
      <a:lvl9pPr marL="1828800" algn="l" rtl="0" fontAlgn="base">
        <a:spcBef>
          <a:spcPct val="0"/>
        </a:spcBef>
        <a:spcAft>
          <a:spcPct val="0"/>
        </a:spcAft>
        <a:defRPr sz="4400">
          <a:solidFill>
            <a:schemeClr val="tx2"/>
          </a:solidFill>
          <a:latin typeface="Tahoma" pitchFamily="32" charset="0"/>
          <a:cs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9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
          <p:cNvSpPr>
            <a:spLocks noGrp="1" noChangeArrowheads="1"/>
          </p:cNvSpPr>
          <p:nvPr>
            <p:ph type="ftr" sz="quarter" idx="11"/>
          </p:nvPr>
        </p:nvSpPr>
        <p:spPr/>
        <p:txBody>
          <a:bodyPr/>
          <a:lstStyle/>
          <a:p>
            <a:pPr>
              <a:defRPr/>
            </a:pPr>
            <a:r>
              <a:rPr lang="en-US" dirty="0"/>
              <a:t>Python Programming, 3/e</a:t>
            </a:r>
          </a:p>
        </p:txBody>
      </p:sp>
      <p:sp>
        <p:nvSpPr>
          <p:cNvPr id="5123"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E532C88D-D26F-4592-B915-747612F6C684}" type="slidenum">
              <a:rPr lang="en-US" altLang="en-US" sz="1400" smtClean="0">
                <a:solidFill>
                  <a:schemeClr val="bg2"/>
                </a:solidFill>
              </a:rPr>
              <a:pPr>
                <a:spcBef>
                  <a:spcPct val="0"/>
                </a:spcBef>
                <a:buClrTx/>
                <a:buSzTx/>
                <a:buFontTx/>
                <a:buNone/>
              </a:pPr>
              <a:t>1</a:t>
            </a:fld>
            <a:endParaRPr lang="en-US" altLang="en-US" sz="1400" smtClean="0">
              <a:solidFill>
                <a:schemeClr val="bg2"/>
              </a:solidFill>
            </a:endParaRPr>
          </a:p>
        </p:txBody>
      </p:sp>
      <p:sp>
        <p:nvSpPr>
          <p:cNvPr id="5124" name="Rectangle 2"/>
          <p:cNvSpPr>
            <a:spLocks noGrp="1" noChangeArrowheads="1"/>
          </p:cNvSpPr>
          <p:nvPr>
            <p:ph type="ctrTitle"/>
          </p:nvPr>
        </p:nvSpPr>
        <p:spPr/>
        <p:txBody>
          <a:bodyPr/>
          <a:lstStyle/>
          <a:p>
            <a:pPr eaLnBrk="1" hangingPunct="1"/>
            <a:r>
              <a:rPr lang="en-US" altLang="en-US" sz="4000" smtClean="0"/>
              <a:t>Python Programing:</a:t>
            </a:r>
            <a:br>
              <a:rPr lang="en-US" altLang="en-US" sz="4000" smtClean="0"/>
            </a:br>
            <a:r>
              <a:rPr lang="en-US" altLang="en-US" sz="4000" smtClean="0"/>
              <a:t>An Introduction to</a:t>
            </a:r>
            <a:br>
              <a:rPr lang="en-US" altLang="en-US" sz="4000" smtClean="0"/>
            </a:br>
            <a:r>
              <a:rPr lang="en-US" altLang="en-US" sz="4000" smtClean="0"/>
              <a:t>Computer Science</a:t>
            </a:r>
          </a:p>
        </p:txBody>
      </p:sp>
      <p:sp>
        <p:nvSpPr>
          <p:cNvPr id="5125" name="Rectangle 3"/>
          <p:cNvSpPr>
            <a:spLocks noGrp="1" noChangeArrowheads="1"/>
          </p:cNvSpPr>
          <p:nvPr>
            <p:ph type="subTitle" idx="1"/>
          </p:nvPr>
        </p:nvSpPr>
        <p:spPr/>
        <p:txBody>
          <a:bodyPr/>
          <a:lstStyle/>
          <a:p>
            <a:pPr eaLnBrk="1" hangingPunct="1">
              <a:buFont typeface="Wingdings" panose="05000000000000000000" pitchFamily="2" charset="2"/>
              <a:buNone/>
            </a:pPr>
            <a:r>
              <a:rPr lang="en-US" altLang="en-US" smtClean="0"/>
              <a:t>Chapter 11</a:t>
            </a:r>
          </a:p>
          <a:p>
            <a:pPr eaLnBrk="1" hangingPunct="1">
              <a:buFont typeface="Wingdings" panose="05000000000000000000" pitchFamily="2" charset="2"/>
              <a:buNone/>
            </a:pPr>
            <a:r>
              <a:rPr lang="en-US" altLang="en-US" smtClean="0"/>
              <a:t>Data Collections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1152" y="1069848"/>
            <a:ext cx="1613306" cy="198424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Python Programming, 3/e</a:t>
            </a:r>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2CA2DB71-694C-440D-957A-5D3775161344}" type="slidenum">
              <a:rPr lang="en-US" altLang="en-US" sz="1400" smtClean="0"/>
              <a:pPr>
                <a:spcBef>
                  <a:spcPct val="0"/>
                </a:spcBef>
                <a:buClrTx/>
                <a:buSzTx/>
                <a:buFontTx/>
                <a:buNone/>
              </a:pPr>
              <a:t>10</a:t>
            </a:fld>
            <a:endParaRPr lang="en-US" altLang="en-US" sz="1400" smtClean="0"/>
          </a:p>
        </p:txBody>
      </p:sp>
      <p:sp>
        <p:nvSpPr>
          <p:cNvPr id="15364" name="Rectangle 2"/>
          <p:cNvSpPr>
            <a:spLocks noGrp="1" noChangeArrowheads="1"/>
          </p:cNvSpPr>
          <p:nvPr>
            <p:ph type="title"/>
          </p:nvPr>
        </p:nvSpPr>
        <p:spPr/>
        <p:txBody>
          <a:bodyPr/>
          <a:lstStyle/>
          <a:p>
            <a:pPr eaLnBrk="1" hangingPunct="1"/>
            <a:r>
              <a:rPr lang="en-US" altLang="en-US" smtClean="0"/>
              <a:t>Sample Problem:</a:t>
            </a:r>
            <a:br>
              <a:rPr lang="en-US" altLang="en-US" smtClean="0"/>
            </a:br>
            <a:r>
              <a:rPr lang="en-US" altLang="en-US" smtClean="0"/>
              <a:t>Simple Statistics</a:t>
            </a:r>
          </a:p>
        </p:txBody>
      </p:sp>
      <p:sp>
        <p:nvSpPr>
          <p:cNvPr id="15365" name="Rectangle 3"/>
          <p:cNvSpPr>
            <a:spLocks noGrp="1" noChangeArrowheads="1"/>
          </p:cNvSpPr>
          <p:nvPr>
            <p:ph type="body" idx="1"/>
          </p:nvPr>
        </p:nvSpPr>
        <p:spPr/>
        <p:txBody>
          <a:bodyPr/>
          <a:lstStyle/>
          <a:p>
            <a:pPr eaLnBrk="1" hangingPunct="1"/>
            <a:r>
              <a:rPr lang="en-US" altLang="en-US" smtClean="0"/>
              <a:t>The numerator is the sum of these squared “deviations” across all the data.</a:t>
            </a:r>
          </a:p>
          <a:p>
            <a:pPr eaLnBrk="1" hangingPunct="1"/>
            <a:r>
              <a:rPr lang="en-US" altLang="en-US" smtClean="0"/>
              <a:t>Suppose our data was 2, 4, 6, 9, and 13.</a:t>
            </a:r>
          </a:p>
          <a:p>
            <a:pPr lvl="1" eaLnBrk="1" hangingPunct="1"/>
            <a:r>
              <a:rPr lang="en-US" altLang="en-US" smtClean="0"/>
              <a:t>The mean is 6.8</a:t>
            </a:r>
          </a:p>
          <a:p>
            <a:pPr lvl="1" eaLnBrk="1" hangingPunct="1"/>
            <a:r>
              <a:rPr lang="en-US" altLang="en-US" smtClean="0"/>
              <a:t>The numerator of the standard deviation is </a:t>
            </a:r>
          </a:p>
        </p:txBody>
      </p:sp>
      <p:graphicFrame>
        <p:nvGraphicFramePr>
          <p:cNvPr id="15366" name="Object 4"/>
          <p:cNvGraphicFramePr>
            <a:graphicFrameLocks noChangeAspect="1"/>
          </p:cNvGraphicFramePr>
          <p:nvPr/>
        </p:nvGraphicFramePr>
        <p:xfrm>
          <a:off x="1676400" y="5257800"/>
          <a:ext cx="5867400" cy="1098550"/>
        </p:xfrm>
        <a:graphic>
          <a:graphicData uri="http://schemas.openxmlformats.org/presentationml/2006/ole">
            <mc:AlternateContent xmlns:mc="http://schemas.openxmlformats.org/markup-compatibility/2006">
              <mc:Choice xmlns:v="urn:schemas-microsoft-com:vml" Requires="v">
                <p:oleObj spid="_x0000_s15371" name="Equation" r:id="rId3" imgW="3937000" imgH="736600" progId="Equation.DSMT4">
                  <p:embed/>
                </p:oleObj>
              </mc:Choice>
              <mc:Fallback>
                <p:oleObj name="Equation" r:id="rId3" imgW="3937000" imgH="736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5257800"/>
                        <a:ext cx="5867400"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100</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Creating a Launcher</a:t>
            </a:r>
          </a:p>
        </p:txBody>
      </p:sp>
      <p:sp>
        <p:nvSpPr>
          <p:cNvPr id="96259" name="Rectangle 3"/>
          <p:cNvSpPr>
            <a:spLocks noGrp="1" noChangeArrowheads="1"/>
          </p:cNvSpPr>
          <p:nvPr>
            <p:ph type="body" idx="1"/>
          </p:nvPr>
        </p:nvSpPr>
        <p:spPr/>
        <p:txBody>
          <a:bodyPr/>
          <a:lstStyle/>
          <a:p>
            <a:pPr eaLnBrk="1" hangingPunct="1">
              <a:defRPr/>
            </a:pPr>
            <a:r>
              <a:rPr lang="en-US" altLang="en-US" sz="2400" dirty="0" smtClean="0"/>
              <a:t>The </a:t>
            </a:r>
            <a:r>
              <a:rPr lang="en-US" altLang="en-US" sz="2000" dirty="0" err="1" smtClean="0">
                <a:latin typeface="Courier New" panose="02070309020205020404" pitchFamily="49" charset="0"/>
                <a:cs typeface="Courier New" panose="02070309020205020404" pitchFamily="49" charset="0"/>
              </a:rPr>
              <a:t>ShotTracker</a:t>
            </a:r>
            <a:r>
              <a:rPr lang="en-US" altLang="en-US" sz="2400" dirty="0" smtClean="0"/>
              <a:t> created by the launcher’s </a:t>
            </a:r>
            <a:r>
              <a:rPr lang="en-US" altLang="en-US" sz="2000" dirty="0" smtClean="0">
                <a:latin typeface="Courier New" panose="02070309020205020404" pitchFamily="49" charset="0"/>
                <a:cs typeface="Courier New" panose="02070309020205020404" pitchFamily="49" charset="0"/>
              </a:rPr>
              <a:t>fire</a:t>
            </a:r>
            <a:r>
              <a:rPr lang="en-US" altLang="en-US" sz="2400" dirty="0" smtClean="0"/>
              <a:t> method is automatically drawn in the window, and adding it to the list of shots (via </a:t>
            </a:r>
            <a:r>
              <a:rPr lang="en-US" altLang="en-US" sz="2000" dirty="0" err="1" smtClean="0">
                <a:latin typeface="Courier New" panose="02070309020205020404" pitchFamily="49" charset="0"/>
                <a:cs typeface="Courier New" panose="02070309020205020404" pitchFamily="49" charset="0"/>
              </a:rPr>
              <a:t>self.shots.append</a:t>
            </a:r>
            <a:r>
              <a:rPr lang="en-US" altLang="en-US" sz="2400" dirty="0" smtClean="0"/>
              <a:t>) ensures that its position changes each time through the loop, due to the </a:t>
            </a:r>
            <a:r>
              <a:rPr lang="en-US" altLang="en-US" sz="2000" dirty="0" err="1" smtClean="0">
                <a:latin typeface="Courier New" panose="02070309020205020404" pitchFamily="49" charset="0"/>
                <a:cs typeface="Courier New" panose="02070309020205020404" pitchFamily="49" charset="0"/>
              </a:rPr>
              <a:t>updateShots</a:t>
            </a:r>
            <a:r>
              <a:rPr lang="en-US" altLang="en-US" sz="2400" dirty="0" smtClean="0"/>
              <a:t> call at the top of the loop.</a:t>
            </a:r>
          </a:p>
          <a:p>
            <a:pPr eaLnBrk="1" hangingPunct="1">
              <a:defRPr/>
            </a:pPr>
            <a:r>
              <a:rPr lang="en-US" altLang="en-US" sz="2400" dirty="0" smtClean="0"/>
              <a:t>The last line of the loop ensures that all of the graphics updates are drawn and serves to throttle the loop to a maximum of 30 iterations per second, matching the time interval (1/30 second).</a:t>
            </a:r>
          </a:p>
        </p:txBody>
      </p:sp>
    </p:spTree>
    <p:extLst>
      <p:ext uri="{BB962C8B-B14F-4D97-AF65-F5344CB8AC3E}">
        <p14:creationId xmlns:p14="http://schemas.microsoft.com/office/powerpoint/2010/main" val="278982087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101</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Creating a Launcher</a:t>
            </a:r>
          </a:p>
        </p:txBody>
      </p:sp>
      <p:sp>
        <p:nvSpPr>
          <p:cNvPr id="96259" name="Rectangle 3"/>
          <p:cNvSpPr>
            <a:spLocks noGrp="1" noChangeArrowheads="1"/>
          </p:cNvSpPr>
          <p:nvPr>
            <p:ph type="body" idx="1"/>
          </p:nvPr>
        </p:nvSpPr>
        <p:spPr/>
        <p:txBody>
          <a:bodyPr/>
          <a:lstStyle/>
          <a:p>
            <a:pPr eaLnBrk="1" hangingPunct="1">
              <a:defRPr/>
            </a:pPr>
            <a:r>
              <a:rPr lang="en-US" altLang="en-US" sz="2400" dirty="0" err="1" smtClean="0">
                <a:latin typeface="Courier New" panose="02070309020205020404" pitchFamily="49" charset="0"/>
                <a:cs typeface="Courier New" panose="02070309020205020404" pitchFamily="49" charset="0"/>
              </a:rPr>
              <a:t>updateShots</a:t>
            </a:r>
            <a:r>
              <a:rPr lang="en-US" altLang="en-US" sz="2800" dirty="0" smtClean="0"/>
              <a:t> has two jobs</a:t>
            </a:r>
          </a:p>
          <a:p>
            <a:pPr lvl="1" eaLnBrk="1" hangingPunct="1">
              <a:defRPr/>
            </a:pPr>
            <a:r>
              <a:rPr lang="en-US" altLang="en-US" sz="2400" dirty="0" smtClean="0"/>
              <a:t>Move all the live shots</a:t>
            </a:r>
          </a:p>
          <a:p>
            <a:pPr lvl="1" eaLnBrk="1" hangingPunct="1">
              <a:defRPr/>
            </a:pPr>
            <a:r>
              <a:rPr lang="en-US" altLang="en-US" sz="2400" dirty="0" smtClean="0"/>
              <a:t>Update the list to remove any that have “died” (either landed or flown horizontally out of the window).</a:t>
            </a:r>
          </a:p>
          <a:p>
            <a:pPr eaLnBrk="1" hangingPunct="1">
              <a:defRPr/>
            </a:pPr>
            <a:r>
              <a:rPr lang="en-US" altLang="en-US" sz="2800" dirty="0" smtClean="0"/>
              <a:t>The second task keeps the list trimmed to just the shots that need animating.</a:t>
            </a:r>
          </a:p>
          <a:p>
            <a:pPr eaLnBrk="1" hangingPunct="1">
              <a:defRPr/>
            </a:pPr>
            <a:r>
              <a:rPr lang="en-US" altLang="en-US" sz="2800" dirty="0" smtClean="0"/>
              <a:t>The first task is easy – loop through the list of </a:t>
            </a:r>
            <a:r>
              <a:rPr lang="en-US" altLang="en-US" sz="2400" dirty="0" err="1" smtClean="0">
                <a:latin typeface="Courier New" panose="02070309020205020404" pitchFamily="49" charset="0"/>
                <a:cs typeface="Courier New" panose="02070309020205020404" pitchFamily="49" charset="0"/>
              </a:rPr>
              <a:t>ShotTracker</a:t>
            </a:r>
            <a:r>
              <a:rPr lang="en-US" altLang="en-US" sz="2800" dirty="0" smtClean="0"/>
              <a:t> objects and ask each to </a:t>
            </a:r>
            <a:r>
              <a:rPr lang="en-US" altLang="en-US" sz="2400" dirty="0" smtClean="0">
                <a:latin typeface="Courier New" panose="02070309020205020404" pitchFamily="49" charset="0"/>
                <a:cs typeface="Courier New" panose="02070309020205020404" pitchFamily="49" charset="0"/>
              </a:rPr>
              <a:t>update</a:t>
            </a:r>
            <a:r>
              <a:rPr lang="en-US" altLang="en-US" sz="2800" dirty="0" smtClean="0"/>
              <a:t>.</a:t>
            </a:r>
          </a:p>
        </p:txBody>
      </p:sp>
    </p:spTree>
    <p:extLst>
      <p:ext uri="{BB962C8B-B14F-4D97-AF65-F5344CB8AC3E}">
        <p14:creationId xmlns:p14="http://schemas.microsoft.com/office/powerpoint/2010/main" val="132196225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102</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Creating a Launcher</a:t>
            </a:r>
          </a:p>
        </p:txBody>
      </p:sp>
      <p:sp>
        <p:nvSpPr>
          <p:cNvPr id="96259" name="Rectangle 3"/>
          <p:cNvSpPr>
            <a:spLocks noGrp="1" noChangeArrowheads="1"/>
          </p:cNvSpPr>
          <p:nvPr>
            <p:ph type="body" idx="1"/>
          </p:nvPr>
        </p:nvSpPr>
        <p:spPr/>
        <p:txBody>
          <a:bodyPr/>
          <a:lstStyle/>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smtClean="0">
                <a:latin typeface="Courier New" panose="02070309020205020404" pitchFamily="49" charset="0"/>
                <a:cs typeface="Courier New" panose="02070309020205020404" pitchFamily="49" charset="0"/>
              </a:rPr>
              <a:t>   </a:t>
            </a:r>
            <a:r>
              <a:rPr lang="en-US" altLang="en-US" sz="1800" dirty="0" err="1" smtClean="0">
                <a:latin typeface="Courier New" panose="02070309020205020404" pitchFamily="49" charset="0"/>
                <a:cs typeface="Courier New" panose="02070309020205020404" pitchFamily="49" charset="0"/>
              </a:rPr>
              <a:t>def</a:t>
            </a:r>
            <a:r>
              <a:rPr lang="en-US" altLang="en-US" sz="1800" dirty="0" smtClean="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updateShots</a:t>
            </a:r>
            <a:r>
              <a:rPr lang="en-US" altLang="en-US" sz="1800" dirty="0">
                <a:latin typeface="Courier New" panose="02070309020205020404" pitchFamily="49" charset="0"/>
                <a:cs typeface="Courier New" panose="02070309020205020404" pitchFamily="49" charset="0"/>
              </a:rPr>
              <a:t>(self, </a:t>
            </a:r>
            <a:r>
              <a:rPr lang="en-US" altLang="en-US" sz="1800" dirty="0" err="1">
                <a:latin typeface="Courier New" panose="02070309020205020404" pitchFamily="49" charset="0"/>
                <a:cs typeface="Courier New" panose="02070309020205020404" pitchFamily="49" charset="0"/>
              </a:rPr>
              <a:t>dt</a:t>
            </a:r>
            <a:r>
              <a:rPr lang="en-US" altLang="en-US" sz="1800" dirty="0">
                <a:latin typeface="Courier New" panose="02070309020205020404" pitchFamily="49" charset="0"/>
                <a:cs typeface="Courier New" panose="02070309020205020404" pitchFamily="49" charset="0"/>
              </a:rPr>
              <a:t>):</a:t>
            </a:r>
          </a:p>
          <a:p>
            <a:pPr marL="0" indent="0" eaLnBrk="1" hangingPunct="1">
              <a:buNone/>
              <a:defRPr/>
            </a:pPr>
            <a:r>
              <a:rPr lang="en-US" altLang="en-US" sz="1800" dirty="0" smtClean="0">
                <a:latin typeface="Courier New" panose="02070309020205020404" pitchFamily="49" charset="0"/>
                <a:cs typeface="Courier New" panose="02070309020205020404" pitchFamily="49" charset="0"/>
              </a:rPr>
              <a:t>        for </a:t>
            </a:r>
            <a:r>
              <a:rPr lang="en-US" altLang="en-US" sz="1800" dirty="0">
                <a:latin typeface="Courier New" panose="02070309020205020404" pitchFamily="49" charset="0"/>
                <a:cs typeface="Courier New" panose="02070309020205020404" pitchFamily="49" charset="0"/>
              </a:rPr>
              <a:t>shot in </a:t>
            </a:r>
            <a:r>
              <a:rPr lang="en-US" altLang="en-US" sz="1800" dirty="0" err="1">
                <a:latin typeface="Courier New" panose="02070309020205020404" pitchFamily="49" charset="0"/>
                <a:cs typeface="Courier New" panose="02070309020205020404" pitchFamily="49" charset="0"/>
              </a:rPr>
              <a:t>self.shots</a:t>
            </a:r>
            <a:r>
              <a:rPr lang="en-US" altLang="en-US" sz="1800" dirty="0">
                <a:latin typeface="Courier New" panose="02070309020205020404" pitchFamily="49" charset="0"/>
                <a:cs typeface="Courier New" panose="02070309020205020404" pitchFamily="49" charset="0"/>
              </a:rPr>
              <a:t>:</a:t>
            </a:r>
          </a:p>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shot.update</a:t>
            </a:r>
            <a:r>
              <a:rPr lang="en-US" altLang="en-US" sz="1800" dirty="0">
                <a:latin typeface="Courier New" panose="02070309020205020404" pitchFamily="49" charset="0"/>
                <a:cs typeface="Courier New" panose="02070309020205020404" pitchFamily="49" charset="0"/>
              </a:rPr>
              <a:t>(</a:t>
            </a:r>
            <a:r>
              <a:rPr lang="en-US" altLang="en-US" sz="1800" dirty="0" err="1">
                <a:latin typeface="Courier New" panose="02070309020205020404" pitchFamily="49" charset="0"/>
                <a:cs typeface="Courier New" panose="02070309020205020404" pitchFamily="49" charset="0"/>
              </a:rPr>
              <a:t>dt</a:t>
            </a:r>
            <a:r>
              <a:rPr lang="en-US" altLang="en-US" sz="1800" dirty="0" smtClean="0">
                <a:latin typeface="Courier New" panose="02070309020205020404" pitchFamily="49" charset="0"/>
                <a:cs typeface="Courier New" panose="02070309020205020404" pitchFamily="49" charset="0"/>
              </a:rPr>
              <a:t>)</a:t>
            </a:r>
          </a:p>
          <a:p>
            <a:pPr eaLnBrk="1" hangingPunct="1">
              <a:defRPr/>
            </a:pPr>
            <a:r>
              <a:rPr lang="en-US" altLang="en-US" sz="2400" dirty="0" err="1" smtClean="0">
                <a:latin typeface="Courier New" panose="02070309020205020404" pitchFamily="49" charset="0"/>
                <a:cs typeface="Courier New" panose="02070309020205020404" pitchFamily="49" charset="0"/>
              </a:rPr>
              <a:t>dt</a:t>
            </a:r>
            <a:r>
              <a:rPr lang="en-US" altLang="en-US" sz="2800" dirty="0" smtClean="0"/>
              <a:t> tells the amount of time into the future to move the shot.</a:t>
            </a:r>
          </a:p>
          <a:p>
            <a:pPr eaLnBrk="1" hangingPunct="1">
              <a:defRPr/>
            </a:pPr>
            <a:r>
              <a:rPr lang="en-US" altLang="en-US" sz="2800" dirty="0" smtClean="0"/>
              <a:t>The second task is to remove dead shots.</a:t>
            </a:r>
          </a:p>
          <a:p>
            <a:pPr lvl="1" eaLnBrk="1" hangingPunct="1">
              <a:defRPr/>
            </a:pPr>
            <a:r>
              <a:rPr lang="en-US" altLang="en-US" sz="2400" dirty="0" smtClean="0"/>
              <a:t>Test that its y position is above 0 and x is between -10 and 210.</a:t>
            </a:r>
          </a:p>
        </p:txBody>
      </p:sp>
    </p:spTree>
    <p:extLst>
      <p:ext uri="{BB962C8B-B14F-4D97-AF65-F5344CB8AC3E}">
        <p14:creationId xmlns:p14="http://schemas.microsoft.com/office/powerpoint/2010/main" val="360328076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103</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Creating a Launcher</a:t>
            </a:r>
          </a:p>
        </p:txBody>
      </p:sp>
      <p:sp>
        <p:nvSpPr>
          <p:cNvPr id="96259" name="Rectangle 3"/>
          <p:cNvSpPr>
            <a:spLocks noGrp="1" noChangeArrowheads="1"/>
          </p:cNvSpPr>
          <p:nvPr>
            <p:ph type="body" idx="1"/>
          </p:nvPr>
        </p:nvSpPr>
        <p:spPr>
          <a:xfrm>
            <a:off x="533400" y="2125374"/>
            <a:ext cx="8726488" cy="4114800"/>
          </a:xfrm>
        </p:spPr>
        <p:txBody>
          <a:bodyPr/>
          <a:lstStyle/>
          <a:p>
            <a:pPr eaLnBrk="1" hangingPunct="1">
              <a:defRPr/>
            </a:pPr>
            <a:r>
              <a:rPr lang="en-US" altLang="en-US" sz="2800" dirty="0" smtClean="0"/>
              <a:t>Would something like this work?</a:t>
            </a:r>
          </a:p>
          <a:p>
            <a:pPr marL="0" indent="0" eaLnBrk="1" hangingPunct="1">
              <a:buNone/>
              <a:defRPr/>
            </a:pPr>
            <a:r>
              <a:rPr lang="en-US" altLang="en-US" sz="1800" dirty="0" smtClean="0">
                <a:latin typeface="Courier New" panose="02070309020205020404" pitchFamily="49" charset="0"/>
                <a:cs typeface="Courier New" panose="02070309020205020404" pitchFamily="49" charset="0"/>
              </a:rPr>
              <a:t>If </a:t>
            </a:r>
            <a:r>
              <a:rPr lang="en-US" altLang="en-US" sz="1800" dirty="0" err="1" smtClean="0">
                <a:latin typeface="Courier New" panose="02070309020205020404" pitchFamily="49" charset="0"/>
                <a:cs typeface="Courier New" panose="02070309020205020404" pitchFamily="49" charset="0"/>
              </a:rPr>
              <a:t>shot.getY</a:t>
            </a:r>
            <a:r>
              <a:rPr lang="en-US" altLang="en-US" sz="1800" dirty="0" smtClean="0">
                <a:latin typeface="Courier New" panose="02070309020205020404" pitchFamily="49" charset="0"/>
                <a:cs typeface="Courier New" panose="02070309020205020404" pitchFamily="49" charset="0"/>
              </a:rPr>
              <a:t>() &lt; 0 or </a:t>
            </a:r>
            <a:r>
              <a:rPr lang="en-US" altLang="en-US" sz="1800" dirty="0" err="1" smtClean="0">
                <a:latin typeface="Courier New" panose="02070309020205020404" pitchFamily="49" charset="0"/>
                <a:cs typeface="Courier New" panose="02070309020205020404" pitchFamily="49" charset="0"/>
              </a:rPr>
              <a:t>shot.getX</a:t>
            </a:r>
            <a:r>
              <a:rPr lang="en-US" altLang="en-US" sz="1800" dirty="0" smtClean="0">
                <a:latin typeface="Courier New" panose="02070309020205020404" pitchFamily="49" charset="0"/>
                <a:cs typeface="Courier New" panose="02070309020205020404" pitchFamily="49" charset="0"/>
              </a:rPr>
              <a:t>() &lt; -10 or </a:t>
            </a:r>
            <a:r>
              <a:rPr lang="en-US" altLang="en-US" sz="1800" dirty="0" err="1" smtClean="0">
                <a:latin typeface="Courier New" panose="02070309020205020404" pitchFamily="49" charset="0"/>
                <a:cs typeface="Courier New" panose="02070309020205020404" pitchFamily="49" charset="0"/>
              </a:rPr>
              <a:t>shot.getX</a:t>
            </a:r>
            <a:r>
              <a:rPr lang="en-US" altLang="en-US" sz="1800" dirty="0" smtClean="0">
                <a:latin typeface="Courier New" panose="02070309020205020404" pitchFamily="49" charset="0"/>
                <a:cs typeface="Courier New" panose="02070309020205020404" pitchFamily="49" charset="0"/>
              </a:rPr>
              <a:t>() &gt; 210:</a:t>
            </a:r>
            <a:br>
              <a:rPr lang="en-US" altLang="en-US" sz="1800" dirty="0" smtClean="0">
                <a:latin typeface="Courier New" panose="02070309020205020404" pitchFamily="49" charset="0"/>
                <a:cs typeface="Courier New" panose="02070309020205020404" pitchFamily="49" charset="0"/>
              </a:rPr>
            </a:br>
            <a:r>
              <a:rPr lang="en-US" altLang="en-US" sz="1800" dirty="0" smtClean="0">
                <a:latin typeface="Courier New" panose="02070309020205020404" pitchFamily="49" charset="0"/>
                <a:cs typeface="Courier New" panose="02070309020205020404" pitchFamily="49" charset="0"/>
              </a:rPr>
              <a:t>   </a:t>
            </a:r>
            <a:r>
              <a:rPr lang="en-US" altLang="en-US" sz="1800" dirty="0" err="1" smtClean="0">
                <a:latin typeface="Courier New" panose="02070309020205020404" pitchFamily="49" charset="0"/>
                <a:cs typeface="Courier New" panose="02070309020205020404" pitchFamily="49" charset="0"/>
              </a:rPr>
              <a:t>self.shots.remove</a:t>
            </a:r>
            <a:r>
              <a:rPr lang="en-US" altLang="en-US" sz="1800" dirty="0" smtClean="0">
                <a:latin typeface="Courier New" panose="02070309020205020404" pitchFamily="49" charset="0"/>
                <a:cs typeface="Courier New" panose="02070309020205020404" pitchFamily="49" charset="0"/>
              </a:rPr>
              <a:t>(shot)</a:t>
            </a:r>
          </a:p>
          <a:p>
            <a:pPr eaLnBrk="1" hangingPunct="1">
              <a:defRPr/>
            </a:pPr>
            <a:r>
              <a:rPr lang="en-US" altLang="en-US" sz="2800" dirty="0" smtClean="0">
                <a:cs typeface="Courier New" panose="02070309020205020404" pitchFamily="49" charset="0"/>
              </a:rPr>
              <a:t>The loop is iterating over </a:t>
            </a:r>
            <a:r>
              <a:rPr lang="en-US" altLang="en-US" sz="2400" dirty="0" err="1" smtClean="0">
                <a:latin typeface="Courier New" panose="02070309020205020404" pitchFamily="49" charset="0"/>
                <a:cs typeface="Courier New" panose="02070309020205020404" pitchFamily="49" charset="0"/>
              </a:rPr>
              <a:t>self.shots</a:t>
            </a:r>
            <a:r>
              <a:rPr lang="en-US" altLang="en-US" sz="2800" dirty="0" smtClean="0">
                <a:cs typeface="Courier New" panose="02070309020205020404" pitchFamily="49" charset="0"/>
              </a:rPr>
              <a:t>, and modifying the list while looping through it can produce strange anomalies.</a:t>
            </a:r>
          </a:p>
          <a:p>
            <a:pPr eaLnBrk="1" hangingPunct="1">
              <a:defRPr/>
            </a:pPr>
            <a:r>
              <a:rPr lang="en-US" altLang="en-US" sz="2800" dirty="0" smtClean="0">
                <a:cs typeface="Courier New" panose="02070309020205020404" pitchFamily="49" charset="0"/>
              </a:rPr>
              <a:t>A better approach? Create another list to keep track of shots that are still alive, and swap it for </a:t>
            </a:r>
            <a:r>
              <a:rPr lang="en-US" altLang="en-US" sz="2800" dirty="0" err="1" smtClean="0">
                <a:cs typeface="Courier New" panose="02070309020205020404" pitchFamily="49" charset="0"/>
              </a:rPr>
              <a:t>self.shots</a:t>
            </a:r>
            <a:r>
              <a:rPr lang="en-US" altLang="en-US" sz="2800" dirty="0" smtClean="0">
                <a:cs typeface="Courier New" panose="02070309020205020404" pitchFamily="49" charset="0"/>
              </a:rPr>
              <a:t> at the end of the method.</a:t>
            </a:r>
          </a:p>
        </p:txBody>
      </p:sp>
    </p:spTree>
    <p:extLst>
      <p:ext uri="{BB962C8B-B14F-4D97-AF65-F5344CB8AC3E}">
        <p14:creationId xmlns:p14="http://schemas.microsoft.com/office/powerpoint/2010/main" val="140051703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104</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Creating a Launcher</a:t>
            </a:r>
          </a:p>
        </p:txBody>
      </p:sp>
      <p:sp>
        <p:nvSpPr>
          <p:cNvPr id="96259" name="Rectangle 3"/>
          <p:cNvSpPr>
            <a:spLocks noGrp="1" noChangeArrowheads="1"/>
          </p:cNvSpPr>
          <p:nvPr>
            <p:ph type="body" idx="1"/>
          </p:nvPr>
        </p:nvSpPr>
        <p:spPr/>
        <p:txBody>
          <a:bodyPr/>
          <a:lstStyle/>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smtClean="0">
                <a:latin typeface="Courier New" panose="02070309020205020404" pitchFamily="49" charset="0"/>
                <a:cs typeface="Courier New" panose="02070309020205020404" pitchFamily="49" charset="0"/>
              </a:rPr>
              <a:t>   </a:t>
            </a:r>
            <a:r>
              <a:rPr lang="en-US" altLang="en-US" sz="1800" dirty="0" err="1" smtClean="0">
                <a:latin typeface="Courier New" panose="02070309020205020404" pitchFamily="49" charset="0"/>
                <a:cs typeface="Courier New" panose="02070309020205020404" pitchFamily="49" charset="0"/>
              </a:rPr>
              <a:t>def</a:t>
            </a:r>
            <a:r>
              <a:rPr lang="en-US" altLang="en-US" sz="1800" dirty="0" smtClean="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updateShots</a:t>
            </a:r>
            <a:r>
              <a:rPr lang="en-US" altLang="en-US" sz="1800" dirty="0">
                <a:latin typeface="Courier New" panose="02070309020205020404" pitchFamily="49" charset="0"/>
                <a:cs typeface="Courier New" panose="02070309020205020404" pitchFamily="49" charset="0"/>
              </a:rPr>
              <a:t>(self, </a:t>
            </a:r>
            <a:r>
              <a:rPr lang="en-US" altLang="en-US" sz="1800" dirty="0" err="1">
                <a:latin typeface="Courier New" panose="02070309020205020404" pitchFamily="49" charset="0"/>
                <a:cs typeface="Courier New" panose="02070309020205020404" pitchFamily="49" charset="0"/>
              </a:rPr>
              <a:t>dt</a:t>
            </a:r>
            <a:r>
              <a:rPr lang="en-US" altLang="en-US" sz="1800" dirty="0">
                <a:latin typeface="Courier New" panose="02070309020205020404" pitchFamily="49" charset="0"/>
                <a:cs typeface="Courier New" panose="02070309020205020404" pitchFamily="49" charset="0"/>
              </a:rPr>
              <a:t>):</a:t>
            </a:r>
          </a:p>
          <a:p>
            <a:pPr marL="0" indent="0" eaLnBrk="1" hangingPunct="1">
              <a:buNone/>
              <a:defRPr/>
            </a:pPr>
            <a:r>
              <a:rPr lang="en-US" altLang="en-US" sz="1800" dirty="0">
                <a:latin typeface="Courier New" panose="02070309020205020404" pitchFamily="49" charset="0"/>
                <a:cs typeface="Courier New" panose="02070309020205020404" pitchFamily="49" charset="0"/>
              </a:rPr>
              <a:t>        alive = []</a:t>
            </a:r>
          </a:p>
          <a:p>
            <a:pPr marL="0" indent="0" eaLnBrk="1" hangingPunct="1">
              <a:buNone/>
              <a:defRPr/>
            </a:pPr>
            <a:r>
              <a:rPr lang="en-US" altLang="en-US" sz="1800" dirty="0">
                <a:latin typeface="Courier New" panose="02070309020205020404" pitchFamily="49" charset="0"/>
                <a:cs typeface="Courier New" panose="02070309020205020404" pitchFamily="49" charset="0"/>
              </a:rPr>
              <a:t>        for shot in </a:t>
            </a:r>
            <a:r>
              <a:rPr lang="en-US" altLang="en-US" sz="1800" dirty="0" err="1">
                <a:latin typeface="Courier New" panose="02070309020205020404" pitchFamily="49" charset="0"/>
                <a:cs typeface="Courier New" panose="02070309020205020404" pitchFamily="49" charset="0"/>
              </a:rPr>
              <a:t>self.shots</a:t>
            </a:r>
            <a:r>
              <a:rPr lang="en-US" altLang="en-US" sz="1800" dirty="0">
                <a:latin typeface="Courier New" panose="02070309020205020404" pitchFamily="49" charset="0"/>
                <a:cs typeface="Courier New" panose="02070309020205020404" pitchFamily="49" charset="0"/>
              </a:rPr>
              <a:t>:</a:t>
            </a:r>
          </a:p>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shot.update</a:t>
            </a:r>
            <a:r>
              <a:rPr lang="en-US" altLang="en-US" sz="1800" dirty="0">
                <a:latin typeface="Courier New" panose="02070309020205020404" pitchFamily="49" charset="0"/>
                <a:cs typeface="Courier New" panose="02070309020205020404" pitchFamily="49" charset="0"/>
              </a:rPr>
              <a:t>(</a:t>
            </a:r>
            <a:r>
              <a:rPr lang="en-US" altLang="en-US" sz="1800" dirty="0" err="1">
                <a:latin typeface="Courier New" panose="02070309020205020404" pitchFamily="49" charset="0"/>
                <a:cs typeface="Courier New" panose="02070309020205020404" pitchFamily="49" charset="0"/>
              </a:rPr>
              <a:t>dt</a:t>
            </a:r>
            <a:r>
              <a:rPr lang="en-US" altLang="en-US" sz="1800" dirty="0">
                <a:latin typeface="Courier New" panose="02070309020205020404" pitchFamily="49" charset="0"/>
                <a:cs typeface="Courier New" panose="02070309020205020404" pitchFamily="49" charset="0"/>
              </a:rPr>
              <a:t>)</a:t>
            </a:r>
          </a:p>
          <a:p>
            <a:pPr marL="0" indent="0" eaLnBrk="1" hangingPunct="1">
              <a:buNone/>
              <a:defRPr/>
            </a:pPr>
            <a:r>
              <a:rPr lang="en-US" altLang="en-US" sz="1800" dirty="0">
                <a:latin typeface="Courier New" panose="02070309020205020404" pitchFamily="49" charset="0"/>
                <a:cs typeface="Courier New" panose="02070309020205020404" pitchFamily="49" charset="0"/>
              </a:rPr>
              <a:t>            if </a:t>
            </a:r>
            <a:r>
              <a:rPr lang="en-US" altLang="en-US" sz="1800" dirty="0" err="1">
                <a:latin typeface="Courier New" panose="02070309020205020404" pitchFamily="49" charset="0"/>
                <a:cs typeface="Courier New" panose="02070309020205020404" pitchFamily="49" charset="0"/>
              </a:rPr>
              <a:t>shot.getY</a:t>
            </a:r>
            <a:r>
              <a:rPr lang="en-US" altLang="en-US" sz="1800" dirty="0">
                <a:latin typeface="Courier New" panose="02070309020205020404" pitchFamily="49" charset="0"/>
                <a:cs typeface="Courier New" panose="02070309020205020404" pitchFamily="49" charset="0"/>
              </a:rPr>
              <a:t>() &gt;= 0 and </a:t>
            </a:r>
            <a:r>
              <a:rPr lang="en-US" altLang="en-US" sz="1800" dirty="0" err="1">
                <a:latin typeface="Courier New" panose="02070309020205020404" pitchFamily="49" charset="0"/>
                <a:cs typeface="Courier New" panose="02070309020205020404" pitchFamily="49" charset="0"/>
              </a:rPr>
              <a:t>shot.getX</a:t>
            </a:r>
            <a:r>
              <a:rPr lang="en-US" altLang="en-US" sz="1800" dirty="0">
                <a:latin typeface="Courier New" panose="02070309020205020404" pitchFamily="49" charset="0"/>
                <a:cs typeface="Courier New" panose="02070309020205020404" pitchFamily="49" charset="0"/>
              </a:rPr>
              <a:t>() &lt; 210:</a:t>
            </a:r>
          </a:p>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alive.append</a:t>
            </a:r>
            <a:r>
              <a:rPr lang="en-US" altLang="en-US" sz="1800" dirty="0">
                <a:latin typeface="Courier New" panose="02070309020205020404" pitchFamily="49" charset="0"/>
                <a:cs typeface="Courier New" panose="02070309020205020404" pitchFamily="49" charset="0"/>
              </a:rPr>
              <a:t>(shot)</a:t>
            </a:r>
          </a:p>
          <a:p>
            <a:pPr marL="0" indent="0" eaLnBrk="1" hangingPunct="1">
              <a:buNone/>
              <a:defRPr/>
            </a:pPr>
            <a:r>
              <a:rPr lang="en-US" altLang="en-US" sz="1800" dirty="0">
                <a:latin typeface="Courier New" panose="02070309020205020404" pitchFamily="49" charset="0"/>
                <a:cs typeface="Courier New" panose="02070309020205020404" pitchFamily="49" charset="0"/>
              </a:rPr>
              <a:t>            else:</a:t>
            </a:r>
          </a:p>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shot.undraw</a:t>
            </a:r>
            <a:r>
              <a:rPr lang="en-US" altLang="en-US" sz="1800" dirty="0">
                <a:latin typeface="Courier New" panose="02070309020205020404" pitchFamily="49" charset="0"/>
                <a:cs typeface="Courier New" panose="02070309020205020404" pitchFamily="49" charset="0"/>
              </a:rPr>
              <a:t>()</a:t>
            </a:r>
          </a:p>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self.shots</a:t>
            </a:r>
            <a:r>
              <a:rPr lang="en-US" altLang="en-US" sz="1800" dirty="0">
                <a:latin typeface="Courier New" panose="02070309020205020404" pitchFamily="49" charset="0"/>
                <a:cs typeface="Courier New" panose="02070309020205020404" pitchFamily="49" charset="0"/>
              </a:rPr>
              <a:t> = </a:t>
            </a:r>
            <a:r>
              <a:rPr lang="en-US" altLang="en-US" sz="1800" dirty="0" smtClean="0">
                <a:latin typeface="Courier New" panose="02070309020205020404" pitchFamily="49" charset="0"/>
                <a:cs typeface="Courier New" panose="02070309020205020404" pitchFamily="49" charset="0"/>
              </a:rPr>
              <a:t>alive</a:t>
            </a:r>
          </a:p>
        </p:txBody>
      </p:sp>
    </p:spTree>
    <p:extLst>
      <p:ext uri="{BB962C8B-B14F-4D97-AF65-F5344CB8AC3E}">
        <p14:creationId xmlns:p14="http://schemas.microsoft.com/office/powerpoint/2010/main" val="231289063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105</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Creating a Launcher</a:t>
            </a:r>
          </a:p>
        </p:txBody>
      </p:sp>
      <p:sp>
        <p:nvSpPr>
          <p:cNvPr id="96259" name="Rectangle 3"/>
          <p:cNvSpPr>
            <a:spLocks noGrp="1" noChangeArrowheads="1"/>
          </p:cNvSpPr>
          <p:nvPr>
            <p:ph type="body" idx="1"/>
          </p:nvPr>
        </p:nvSpPr>
        <p:spPr/>
        <p:txBody>
          <a:bodyPr/>
          <a:lstStyle/>
          <a:p>
            <a:pPr eaLnBrk="1" hangingPunct="1">
              <a:defRPr/>
            </a:pPr>
            <a:r>
              <a:rPr lang="en-US" altLang="en-US" sz="2800" dirty="0">
                <a:cs typeface="Courier New" panose="02070309020205020404" pitchFamily="49" charset="0"/>
              </a:rPr>
              <a:t>Two </a:t>
            </a:r>
            <a:r>
              <a:rPr lang="en-US" altLang="en-US" sz="2800" dirty="0" smtClean="0">
                <a:cs typeface="Courier New" panose="02070309020205020404" pitchFamily="49" charset="0"/>
              </a:rPr>
              <a:t>differences from a moment ago</a:t>
            </a:r>
            <a:endParaRPr lang="en-US" altLang="en-US" sz="2800" dirty="0">
              <a:cs typeface="Courier New" panose="02070309020205020404" pitchFamily="49" charset="0"/>
            </a:endParaRPr>
          </a:p>
          <a:p>
            <a:pPr lvl="1" eaLnBrk="1" hangingPunct="1">
              <a:defRPr/>
            </a:pPr>
            <a:r>
              <a:rPr lang="en-US" altLang="en-US" sz="2400" dirty="0">
                <a:cs typeface="Courier New" panose="02070309020205020404" pitchFamily="49" charset="0"/>
              </a:rPr>
              <a:t>We accumulate the shots that are “alive” (which reverses the logic)</a:t>
            </a:r>
          </a:p>
          <a:p>
            <a:pPr lvl="1" eaLnBrk="1" hangingPunct="1">
              <a:defRPr/>
            </a:pPr>
            <a:r>
              <a:rPr lang="en-US" altLang="en-US" sz="2400" dirty="0">
                <a:cs typeface="Courier New" panose="02070309020205020404" pitchFamily="49" charset="0"/>
              </a:rPr>
              <a:t>We </a:t>
            </a:r>
            <a:r>
              <a:rPr lang="en-US" altLang="en-US" sz="2400" dirty="0" err="1" smtClean="0">
                <a:cs typeface="Courier New" panose="02070309020205020404" pitchFamily="49" charset="0"/>
              </a:rPr>
              <a:t>undraw</a:t>
            </a:r>
            <a:r>
              <a:rPr lang="en-US" altLang="en-US" sz="2400" dirty="0" smtClean="0">
                <a:cs typeface="Courier New" panose="02070309020205020404" pitchFamily="49" charset="0"/>
              </a:rPr>
              <a:t> </a:t>
            </a:r>
            <a:r>
              <a:rPr lang="en-US" altLang="en-US" sz="2400" dirty="0">
                <a:cs typeface="Courier New" panose="02070309020205020404" pitchFamily="49" charset="0"/>
              </a:rPr>
              <a:t>the shots that are “dead”</a:t>
            </a:r>
            <a:endParaRPr lang="en-US" altLang="en-US" sz="2800" dirty="0" smtClean="0"/>
          </a:p>
        </p:txBody>
      </p:sp>
    </p:spTree>
    <p:extLst>
      <p:ext uri="{BB962C8B-B14F-4D97-AF65-F5344CB8AC3E}">
        <p14:creationId xmlns:p14="http://schemas.microsoft.com/office/powerpoint/2010/main" val="383148273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106</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Non-sequential Collections</a:t>
            </a:r>
          </a:p>
        </p:txBody>
      </p:sp>
      <p:sp>
        <p:nvSpPr>
          <p:cNvPr id="96259" name="Rectangle 3"/>
          <p:cNvSpPr>
            <a:spLocks noGrp="1" noChangeArrowheads="1"/>
          </p:cNvSpPr>
          <p:nvPr>
            <p:ph type="body" idx="1"/>
          </p:nvPr>
        </p:nvSpPr>
        <p:spPr/>
        <p:txBody>
          <a:bodyPr/>
          <a:lstStyle/>
          <a:p>
            <a:pPr eaLnBrk="1" hangingPunct="1">
              <a:defRPr/>
            </a:pPr>
            <a:r>
              <a:rPr lang="en-US" altLang="en-US" sz="2800" dirty="0" smtClean="0"/>
              <a:t>After lists, a </a:t>
            </a:r>
            <a:r>
              <a:rPr lang="en-US" altLang="en-US" sz="2800" i="1" dirty="0" smtClean="0"/>
              <a:t>dictionary</a:t>
            </a:r>
            <a:r>
              <a:rPr lang="en-US" altLang="en-US" sz="2800" dirty="0" smtClean="0"/>
              <a:t> is probably the most widely used collection data type.</a:t>
            </a:r>
          </a:p>
          <a:p>
            <a:pPr eaLnBrk="1" hangingPunct="1">
              <a:defRPr/>
            </a:pPr>
            <a:r>
              <a:rPr lang="en-US" altLang="en-US" sz="2800" dirty="0" smtClean="0"/>
              <a:t>Dictionaries are not as common in other languages as lists (arrays).</a:t>
            </a:r>
          </a:p>
        </p:txBody>
      </p:sp>
    </p:spTree>
    <p:extLst>
      <p:ext uri="{BB962C8B-B14F-4D97-AF65-F5344CB8AC3E}">
        <p14:creationId xmlns:p14="http://schemas.microsoft.com/office/powerpoint/2010/main" val="376336494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107</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Dictionary Basics</a:t>
            </a:r>
          </a:p>
        </p:txBody>
      </p:sp>
      <p:sp>
        <p:nvSpPr>
          <p:cNvPr id="96259" name="Rectangle 3"/>
          <p:cNvSpPr>
            <a:spLocks noGrp="1" noChangeArrowheads="1"/>
          </p:cNvSpPr>
          <p:nvPr>
            <p:ph type="body" idx="1"/>
          </p:nvPr>
        </p:nvSpPr>
        <p:spPr>
          <a:xfrm>
            <a:off x="914400" y="2017713"/>
            <a:ext cx="8040688" cy="4114800"/>
          </a:xfrm>
        </p:spPr>
        <p:txBody>
          <a:bodyPr/>
          <a:lstStyle/>
          <a:p>
            <a:pPr eaLnBrk="1" hangingPunct="1">
              <a:defRPr/>
            </a:pPr>
            <a:r>
              <a:rPr lang="en-US" altLang="en-US" sz="2800" dirty="0" smtClean="0"/>
              <a:t>Lists allow us to store and retrieve items from sequential collections.</a:t>
            </a:r>
          </a:p>
          <a:p>
            <a:pPr eaLnBrk="1" hangingPunct="1">
              <a:defRPr/>
            </a:pPr>
            <a:r>
              <a:rPr lang="en-US" altLang="en-US" sz="2800" dirty="0" smtClean="0"/>
              <a:t>When we want to access an item, we look it up by index – its position in the collection.</a:t>
            </a:r>
          </a:p>
          <a:p>
            <a:pPr eaLnBrk="1" hangingPunct="1">
              <a:defRPr/>
            </a:pPr>
            <a:r>
              <a:rPr lang="en-US" altLang="en-US" sz="2800" dirty="0" smtClean="0"/>
              <a:t>What if we wanted to look students up by student id number? In programming, this is called a </a:t>
            </a:r>
            <a:r>
              <a:rPr lang="en-US" altLang="en-US" sz="2800" i="1" dirty="0" smtClean="0"/>
              <a:t>key-value pair</a:t>
            </a:r>
            <a:r>
              <a:rPr lang="en-US" altLang="en-US" sz="2800" dirty="0"/>
              <a:t> </a:t>
            </a:r>
          </a:p>
          <a:p>
            <a:pPr eaLnBrk="1" hangingPunct="1">
              <a:defRPr/>
            </a:pPr>
            <a:r>
              <a:rPr lang="en-US" altLang="en-US" sz="2800" dirty="0"/>
              <a:t>W</a:t>
            </a:r>
            <a:r>
              <a:rPr lang="en-US" altLang="en-US" sz="2800" dirty="0" smtClean="0"/>
              <a:t>e access the value (the student information) associated with a particular key (student id)</a:t>
            </a:r>
          </a:p>
        </p:txBody>
      </p:sp>
    </p:spTree>
    <p:extLst>
      <p:ext uri="{BB962C8B-B14F-4D97-AF65-F5344CB8AC3E}">
        <p14:creationId xmlns:p14="http://schemas.microsoft.com/office/powerpoint/2010/main" val="416864958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108</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Dictionary Basics</a:t>
            </a:r>
          </a:p>
        </p:txBody>
      </p:sp>
      <p:sp>
        <p:nvSpPr>
          <p:cNvPr id="96259" name="Rectangle 3"/>
          <p:cNvSpPr>
            <a:spLocks noGrp="1" noChangeArrowheads="1"/>
          </p:cNvSpPr>
          <p:nvPr>
            <p:ph type="body" idx="1"/>
          </p:nvPr>
        </p:nvSpPr>
        <p:spPr>
          <a:xfrm>
            <a:off x="685800" y="2017713"/>
            <a:ext cx="8269288" cy="4114800"/>
          </a:xfrm>
        </p:spPr>
        <p:txBody>
          <a:bodyPr/>
          <a:lstStyle/>
          <a:p>
            <a:pPr eaLnBrk="1" hangingPunct="1">
              <a:defRPr/>
            </a:pPr>
            <a:r>
              <a:rPr lang="en-US" altLang="en-US" sz="2800" dirty="0" smtClean="0"/>
              <a:t>Three are lots of examples!</a:t>
            </a:r>
          </a:p>
          <a:p>
            <a:pPr lvl="1" eaLnBrk="1" hangingPunct="1">
              <a:defRPr/>
            </a:pPr>
            <a:r>
              <a:rPr lang="en-US" altLang="en-US" sz="2400" dirty="0" smtClean="0"/>
              <a:t>Names and phone numbers</a:t>
            </a:r>
          </a:p>
          <a:p>
            <a:pPr lvl="1" eaLnBrk="1" hangingPunct="1">
              <a:defRPr/>
            </a:pPr>
            <a:r>
              <a:rPr lang="en-US" altLang="en-US" sz="2400" dirty="0" smtClean="0"/>
              <a:t>Usernames and passwords</a:t>
            </a:r>
          </a:p>
          <a:p>
            <a:pPr lvl="1" eaLnBrk="1" hangingPunct="1">
              <a:defRPr/>
            </a:pPr>
            <a:r>
              <a:rPr lang="en-US" altLang="en-US" sz="2400" dirty="0" smtClean="0"/>
              <a:t>State names and capitals</a:t>
            </a:r>
          </a:p>
          <a:p>
            <a:pPr eaLnBrk="1" hangingPunct="1">
              <a:defRPr/>
            </a:pPr>
            <a:r>
              <a:rPr lang="en-US" altLang="en-US" sz="2800" dirty="0" smtClean="0"/>
              <a:t>A collection that allows us to look up information associated with arbitrary keys is called a </a:t>
            </a:r>
            <a:r>
              <a:rPr lang="en-US" altLang="en-US" sz="2800" i="1" dirty="0" smtClean="0"/>
              <a:t>mapping</a:t>
            </a:r>
            <a:r>
              <a:rPr lang="en-US" altLang="en-US" sz="2800" dirty="0" smtClean="0"/>
              <a:t>.</a:t>
            </a:r>
          </a:p>
          <a:p>
            <a:pPr eaLnBrk="1" hangingPunct="1">
              <a:defRPr/>
            </a:pPr>
            <a:r>
              <a:rPr lang="en-US" altLang="en-US" sz="2800" dirty="0" smtClean="0"/>
              <a:t>Python dictionaries are </a:t>
            </a:r>
            <a:r>
              <a:rPr lang="en-US" altLang="en-US" sz="2800" i="1" dirty="0" smtClean="0"/>
              <a:t>mapping</a:t>
            </a:r>
            <a:r>
              <a:rPr lang="en-US" altLang="en-US" sz="2800" dirty="0" smtClean="0"/>
              <a:t>s. Other languages call them </a:t>
            </a:r>
            <a:r>
              <a:rPr lang="en-US" altLang="en-US" sz="2800" i="1" dirty="0" smtClean="0"/>
              <a:t>hashes</a:t>
            </a:r>
            <a:r>
              <a:rPr lang="en-US" altLang="en-US" sz="2800" dirty="0" smtClean="0"/>
              <a:t> or </a:t>
            </a:r>
            <a:r>
              <a:rPr lang="en-US" altLang="en-US" sz="2800" i="1" dirty="0" smtClean="0"/>
              <a:t>associative arrays</a:t>
            </a:r>
            <a:r>
              <a:rPr lang="en-US" altLang="en-US" sz="2800" dirty="0" smtClean="0"/>
              <a:t>.</a:t>
            </a:r>
          </a:p>
        </p:txBody>
      </p:sp>
    </p:spTree>
    <p:extLst>
      <p:ext uri="{BB962C8B-B14F-4D97-AF65-F5344CB8AC3E}">
        <p14:creationId xmlns:p14="http://schemas.microsoft.com/office/powerpoint/2010/main" val="167775227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109</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Dictionary Basics</a:t>
            </a:r>
          </a:p>
        </p:txBody>
      </p:sp>
      <p:sp>
        <p:nvSpPr>
          <p:cNvPr id="96259" name="Rectangle 3"/>
          <p:cNvSpPr>
            <a:spLocks noGrp="1" noChangeArrowheads="1"/>
          </p:cNvSpPr>
          <p:nvPr>
            <p:ph type="body" idx="1"/>
          </p:nvPr>
        </p:nvSpPr>
        <p:spPr/>
        <p:txBody>
          <a:bodyPr/>
          <a:lstStyle/>
          <a:p>
            <a:pPr eaLnBrk="1" hangingPunct="1">
              <a:defRPr/>
            </a:pPr>
            <a:r>
              <a:rPr lang="en-US" altLang="en-US" sz="2800" dirty="0" smtClean="0"/>
              <a:t>Dictionaries can be created in Python by listing key-value pairs inside of curly braces.</a:t>
            </a:r>
          </a:p>
          <a:p>
            <a:pPr eaLnBrk="1" hangingPunct="1">
              <a:defRPr/>
            </a:pPr>
            <a:r>
              <a:rPr lang="en-US" altLang="en-US" sz="2800" dirty="0" smtClean="0"/>
              <a:t>Keys and values are joined by “:” and are separated with commas.</a:t>
            </a:r>
          </a:p>
          <a:p>
            <a:pPr marL="0" indent="0" eaLnBrk="1" hangingPunct="1">
              <a:buNone/>
              <a:defRPr/>
            </a:pPr>
            <a:r>
              <a:rPr lang="en-US" altLang="en-US" sz="2400" dirty="0" smtClean="0">
                <a:latin typeface="Courier New" panose="02070309020205020404" pitchFamily="49" charset="0"/>
                <a:cs typeface="Courier New" panose="02070309020205020404" pitchFamily="49" charset="0"/>
              </a:rPr>
              <a:t>&gt;&gt;&gt;</a:t>
            </a:r>
            <a:r>
              <a:rPr lang="en-US" altLang="en-US" sz="2400" dirty="0" err="1" smtClean="0">
                <a:latin typeface="Courier New" panose="02070309020205020404" pitchFamily="49" charset="0"/>
                <a:cs typeface="Courier New" panose="02070309020205020404" pitchFamily="49" charset="0"/>
              </a:rPr>
              <a:t>passwd</a:t>
            </a:r>
            <a:r>
              <a:rPr lang="en-US" altLang="en-US" sz="2400" dirty="0" smtClean="0">
                <a:latin typeface="Courier New" panose="02070309020205020404" pitchFamily="49" charset="0"/>
                <a:cs typeface="Courier New" panose="02070309020205020404" pitchFamily="49" charset="0"/>
              </a:rPr>
              <a:t> </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guido</a:t>
            </a:r>
            <a:r>
              <a:rPr lang="en-US" altLang="en-US" sz="2400" dirty="0">
                <a:latin typeface="Courier New" panose="02070309020205020404" pitchFamily="49" charset="0"/>
                <a:cs typeface="Courier New" panose="02070309020205020404" pitchFamily="49" charset="0"/>
              </a:rPr>
              <a:t>":"</a:t>
            </a:r>
            <a:r>
              <a:rPr lang="en-US" altLang="en-US" sz="2400" dirty="0" err="1">
                <a:latin typeface="Courier New" panose="02070309020205020404" pitchFamily="49" charset="0"/>
                <a:cs typeface="Courier New" panose="02070309020205020404" pitchFamily="49" charset="0"/>
              </a:rPr>
              <a:t>superprogrammer</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turing</a:t>
            </a:r>
            <a:r>
              <a:rPr lang="en-US" altLang="en-US" sz="2400" dirty="0">
                <a:latin typeface="Courier New" panose="02070309020205020404" pitchFamily="49" charset="0"/>
                <a:cs typeface="Courier New" panose="02070309020205020404" pitchFamily="49" charset="0"/>
              </a:rPr>
              <a:t>":"genius", "</a:t>
            </a:r>
            <a:r>
              <a:rPr lang="en-US" altLang="en-US" sz="2400" dirty="0" err="1">
                <a:latin typeface="Courier New" panose="02070309020205020404" pitchFamily="49" charset="0"/>
                <a:cs typeface="Courier New" panose="02070309020205020404" pitchFamily="49" charset="0"/>
              </a:rPr>
              <a:t>bill":"monopoly</a:t>
            </a:r>
            <a:r>
              <a:rPr lang="en-US" altLang="en-US" sz="2400" dirty="0" smtClean="0">
                <a:latin typeface="Courier New" panose="02070309020205020404" pitchFamily="49" charset="0"/>
                <a:cs typeface="Courier New" panose="02070309020205020404" pitchFamily="49" charset="0"/>
              </a:rPr>
              <a:t>"}</a:t>
            </a:r>
          </a:p>
          <a:p>
            <a:pPr eaLnBrk="1" hangingPunct="1">
              <a:defRPr/>
            </a:pPr>
            <a:r>
              <a:rPr lang="en-US" altLang="en-US" sz="2800" dirty="0" smtClean="0">
                <a:cs typeface="Courier New" panose="02070309020205020404" pitchFamily="49" charset="0"/>
              </a:rPr>
              <a:t>We use an indexing notation to do lookups</a:t>
            </a:r>
          </a:p>
          <a:p>
            <a:pPr marL="0" indent="0" eaLnBrk="1" hangingPunct="1">
              <a:buNone/>
              <a:defRPr/>
            </a:pPr>
            <a:r>
              <a:rPr lang="en-US" altLang="en-US" sz="2400" dirty="0">
                <a:latin typeface="Courier New" panose="02070309020205020404" pitchFamily="49" charset="0"/>
                <a:cs typeface="Courier New" panose="02070309020205020404" pitchFamily="49" charset="0"/>
              </a:rPr>
              <a:t>&gt;&gt;&gt; </a:t>
            </a:r>
            <a:r>
              <a:rPr lang="en-US" altLang="en-US" sz="2400" dirty="0" err="1">
                <a:latin typeface="Courier New" panose="02070309020205020404" pitchFamily="49" charset="0"/>
                <a:cs typeface="Courier New" panose="02070309020205020404" pitchFamily="49" charset="0"/>
              </a:rPr>
              <a:t>passwd</a:t>
            </a:r>
            <a:r>
              <a:rPr lang="en-US" altLang="en-US" sz="2400" dirty="0">
                <a:latin typeface="Courier New" panose="02070309020205020404" pitchFamily="49" charset="0"/>
                <a:cs typeface="Courier New" panose="02070309020205020404" pitchFamily="49" charset="0"/>
              </a:rPr>
              <a:t>["</a:t>
            </a:r>
            <a:r>
              <a:rPr lang="en-US" altLang="en-US" sz="2400" dirty="0" err="1">
                <a:latin typeface="Courier New" panose="02070309020205020404" pitchFamily="49" charset="0"/>
                <a:cs typeface="Courier New" panose="02070309020205020404" pitchFamily="49" charset="0"/>
              </a:rPr>
              <a:t>guido</a:t>
            </a:r>
            <a:r>
              <a:rPr lang="en-US" altLang="en-US" sz="2400" dirty="0">
                <a:latin typeface="Courier New" panose="02070309020205020404" pitchFamily="49" charset="0"/>
                <a:cs typeface="Courier New" panose="02070309020205020404" pitchFamily="49" charset="0"/>
              </a:rPr>
              <a:t>"]</a:t>
            </a:r>
          </a:p>
          <a:p>
            <a:pPr marL="0" indent="0" eaLnBrk="1" hangingPunct="1">
              <a:buNone/>
              <a:defRPr/>
            </a:pPr>
            <a:r>
              <a:rPr lang="en-US" altLang="en-US" sz="2400" dirty="0">
                <a:latin typeface="Courier New" panose="02070309020205020404" pitchFamily="49" charset="0"/>
                <a:cs typeface="Courier New" panose="02070309020205020404" pitchFamily="49" charset="0"/>
              </a:rPr>
              <a:t>'</a:t>
            </a:r>
            <a:r>
              <a:rPr lang="en-US" altLang="en-US" sz="2400" dirty="0" err="1">
                <a:latin typeface="Courier New" panose="02070309020205020404" pitchFamily="49" charset="0"/>
                <a:cs typeface="Courier New" panose="02070309020205020404" pitchFamily="49" charset="0"/>
              </a:rPr>
              <a:t>superprogrammer</a:t>
            </a:r>
            <a:r>
              <a:rPr lang="en-US" altLang="en-US" sz="2400" dirty="0">
                <a:latin typeface="Courier New" panose="02070309020205020404" pitchFamily="49" charset="0"/>
                <a:cs typeface="Courier New" panose="02070309020205020404" pitchFamily="49" charset="0"/>
              </a:rPr>
              <a:t>'</a:t>
            </a:r>
            <a:endParaRPr lang="en-US" alt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8660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D757CDE2-31B1-49AA-9AAC-2B07DF001FDC}" type="slidenum">
              <a:rPr lang="en-US" altLang="en-US" sz="1400" smtClean="0"/>
              <a:pPr>
                <a:spcBef>
                  <a:spcPct val="0"/>
                </a:spcBef>
                <a:buClrTx/>
                <a:buSzTx/>
                <a:buFontTx/>
                <a:buNone/>
              </a:pPr>
              <a:t>11</a:t>
            </a:fld>
            <a:endParaRPr lang="en-US" altLang="en-US" sz="1400" smtClean="0"/>
          </a:p>
        </p:txBody>
      </p:sp>
      <p:sp>
        <p:nvSpPr>
          <p:cNvPr id="16388" name="Rectangle 2"/>
          <p:cNvSpPr>
            <a:spLocks noGrp="1" noChangeArrowheads="1"/>
          </p:cNvSpPr>
          <p:nvPr>
            <p:ph type="title"/>
          </p:nvPr>
        </p:nvSpPr>
        <p:spPr/>
        <p:txBody>
          <a:bodyPr/>
          <a:lstStyle/>
          <a:p>
            <a:pPr eaLnBrk="1" hangingPunct="1"/>
            <a:r>
              <a:rPr lang="en-US" altLang="en-US" smtClean="0"/>
              <a:t>Sample Problem:</a:t>
            </a:r>
            <a:br>
              <a:rPr lang="en-US" altLang="en-US" smtClean="0"/>
            </a:br>
            <a:r>
              <a:rPr lang="en-US" altLang="en-US" smtClean="0"/>
              <a:t>Simple Statistics</a:t>
            </a:r>
          </a:p>
        </p:txBody>
      </p:sp>
      <p:sp>
        <p:nvSpPr>
          <p:cNvPr id="16389" name="Rectangle 3"/>
          <p:cNvSpPr>
            <a:spLocks noGrp="1" noChangeArrowheads="1"/>
          </p:cNvSpPr>
          <p:nvPr>
            <p:ph type="body" idx="1"/>
          </p:nvPr>
        </p:nvSpPr>
        <p:spPr/>
        <p:txBody>
          <a:bodyPr/>
          <a:lstStyle/>
          <a:p>
            <a:pPr eaLnBrk="1" hangingPunct="1"/>
            <a:r>
              <a:rPr lang="en-US" altLang="en-US" smtClean="0"/>
              <a:t>As you can see, calculating the standard deviation not only requires the mean (which can’t be calculated until all the data is entered), but also each individual data element!</a:t>
            </a:r>
          </a:p>
          <a:p>
            <a:pPr eaLnBrk="1" hangingPunct="1"/>
            <a:r>
              <a:rPr lang="en-US" altLang="en-US" smtClean="0"/>
              <a:t>We need some way to remember these values as they are entered.</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110</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Dictionary Basics</a:t>
            </a:r>
          </a:p>
        </p:txBody>
      </p:sp>
      <p:sp>
        <p:nvSpPr>
          <p:cNvPr id="96259" name="Rectangle 3"/>
          <p:cNvSpPr>
            <a:spLocks noGrp="1" noChangeArrowheads="1"/>
          </p:cNvSpPr>
          <p:nvPr>
            <p:ph type="body" idx="1"/>
          </p:nvPr>
        </p:nvSpPr>
        <p:spPr/>
        <p:txBody>
          <a:bodyPr/>
          <a:lstStyle/>
          <a:p>
            <a:pPr eaLnBrk="1" hangingPunct="1">
              <a:defRPr/>
            </a:pPr>
            <a:r>
              <a:rPr lang="en-US" altLang="en-US" sz="2400" dirty="0" smtClean="0">
                <a:latin typeface="Courier New" panose="02070309020205020404" pitchFamily="49" charset="0"/>
                <a:cs typeface="Courier New" panose="02070309020205020404" pitchFamily="49" charset="0"/>
              </a:rPr>
              <a:t>&lt;dictionary&gt;[&lt;key&gt;]</a:t>
            </a:r>
            <a:r>
              <a:rPr lang="en-US" altLang="en-US" sz="2800" dirty="0" smtClean="0"/>
              <a:t> returns the object with the associated key.</a:t>
            </a:r>
          </a:p>
          <a:p>
            <a:pPr eaLnBrk="1" hangingPunct="1">
              <a:defRPr/>
            </a:pPr>
            <a:r>
              <a:rPr lang="en-US" altLang="en-US" sz="2800" dirty="0" smtClean="0"/>
              <a:t>Dictionaries are mutable.</a:t>
            </a:r>
          </a:p>
          <a:p>
            <a:pPr marL="0" indent="0" eaLnBrk="1" hangingPunct="1">
              <a:buNone/>
              <a:defRPr/>
            </a:pPr>
            <a:r>
              <a:rPr lang="en-US" altLang="en-US" sz="2400" dirty="0">
                <a:latin typeface="Courier New" panose="02070309020205020404" pitchFamily="49" charset="0"/>
                <a:cs typeface="Courier New" panose="02070309020205020404" pitchFamily="49" charset="0"/>
              </a:rPr>
              <a:t>&gt;&gt;&gt; </a:t>
            </a:r>
            <a:r>
              <a:rPr lang="en-US" altLang="en-US" sz="2400" dirty="0" err="1">
                <a:latin typeface="Courier New" panose="02070309020205020404" pitchFamily="49" charset="0"/>
                <a:cs typeface="Courier New" panose="02070309020205020404" pitchFamily="49" charset="0"/>
              </a:rPr>
              <a:t>passwd</a:t>
            </a:r>
            <a:r>
              <a:rPr lang="en-US" altLang="en-US" sz="2400" dirty="0">
                <a:latin typeface="Courier New" panose="02070309020205020404" pitchFamily="49" charset="0"/>
                <a:cs typeface="Courier New" panose="02070309020205020404" pitchFamily="49" charset="0"/>
              </a:rPr>
              <a:t>["bill"] = "bluescreen"</a:t>
            </a:r>
          </a:p>
          <a:p>
            <a:pPr marL="0" indent="0" eaLnBrk="1" hangingPunct="1">
              <a:buNone/>
              <a:defRPr/>
            </a:pPr>
            <a:r>
              <a:rPr lang="en-US" altLang="en-US" sz="2400" dirty="0">
                <a:latin typeface="Courier New" panose="02070309020205020404" pitchFamily="49" charset="0"/>
                <a:cs typeface="Courier New" panose="02070309020205020404" pitchFamily="49" charset="0"/>
              </a:rPr>
              <a:t>&gt;&gt;&gt; </a:t>
            </a:r>
            <a:r>
              <a:rPr lang="en-US" altLang="en-US" sz="2400" dirty="0" err="1">
                <a:latin typeface="Courier New" panose="02070309020205020404" pitchFamily="49" charset="0"/>
                <a:cs typeface="Courier New" panose="02070309020205020404" pitchFamily="49" charset="0"/>
              </a:rPr>
              <a:t>passwd</a:t>
            </a:r>
            <a:endParaRPr lang="en-US" altLang="en-US" sz="2400" dirty="0">
              <a:latin typeface="Courier New" panose="02070309020205020404" pitchFamily="49" charset="0"/>
              <a:cs typeface="Courier New" panose="02070309020205020404" pitchFamily="49" charset="0"/>
            </a:endParaRPr>
          </a:p>
          <a:p>
            <a:pPr marL="0" indent="0" eaLnBrk="1" hangingPunct="1">
              <a:buNone/>
              <a:defRPr/>
            </a:pPr>
            <a:r>
              <a:rPr lang="en-US" altLang="en-US" sz="2400" dirty="0">
                <a:latin typeface="Courier New" panose="02070309020205020404" pitchFamily="49" charset="0"/>
                <a:cs typeface="Courier New" panose="02070309020205020404" pitchFamily="49" charset="0"/>
              </a:rPr>
              <a:t>{'</a:t>
            </a:r>
            <a:r>
              <a:rPr lang="en-US" altLang="en-US" sz="2400" dirty="0" err="1">
                <a:latin typeface="Courier New" panose="02070309020205020404" pitchFamily="49" charset="0"/>
                <a:cs typeface="Courier New" panose="02070309020205020404" pitchFamily="49" charset="0"/>
              </a:rPr>
              <a:t>guido</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superprogrammer</a:t>
            </a:r>
            <a:r>
              <a:rPr lang="en-US" altLang="en-US" sz="2400" dirty="0">
                <a:latin typeface="Courier New" panose="02070309020205020404" pitchFamily="49" charset="0"/>
                <a:cs typeface="Courier New" panose="02070309020205020404" pitchFamily="49" charset="0"/>
              </a:rPr>
              <a:t>', 'bill': </a:t>
            </a:r>
            <a:r>
              <a:rPr lang="en-US" altLang="en-US" sz="2400" dirty="0" smtClean="0">
                <a:latin typeface="Courier New" panose="02070309020205020404" pitchFamily="49" charset="0"/>
                <a:cs typeface="Courier New" panose="02070309020205020404" pitchFamily="49" charset="0"/>
              </a:rPr>
              <a:t>'bluescreen</a:t>
            </a:r>
            <a:r>
              <a:rPr lang="en-US" altLang="en-US" sz="2400" dirty="0">
                <a:latin typeface="Courier New" panose="02070309020205020404" pitchFamily="49" charset="0"/>
                <a:cs typeface="Courier New" panose="02070309020205020404" pitchFamily="49" charset="0"/>
              </a:rPr>
              <a:t>'</a:t>
            </a:r>
            <a:r>
              <a:rPr lang="en-US" altLang="en-US" sz="2400" dirty="0" smtClean="0">
                <a:latin typeface="Courier New" panose="02070309020205020404" pitchFamily="49" charset="0"/>
                <a:cs typeface="Courier New" panose="02070309020205020404" pitchFamily="49" charset="0"/>
              </a:rPr>
              <a:t>, '</a:t>
            </a:r>
            <a:r>
              <a:rPr lang="en-US" altLang="en-US" sz="2400" dirty="0" err="1" smtClean="0">
                <a:latin typeface="Courier New" panose="02070309020205020404" pitchFamily="49" charset="0"/>
                <a:cs typeface="Courier New" panose="02070309020205020404" pitchFamily="49" charset="0"/>
              </a:rPr>
              <a:t>turing</a:t>
            </a:r>
            <a:r>
              <a:rPr lang="en-US" altLang="en-US" sz="2400" dirty="0">
                <a:latin typeface="Courier New" panose="02070309020205020404" pitchFamily="49" charset="0"/>
                <a:cs typeface="Courier New" panose="02070309020205020404" pitchFamily="49" charset="0"/>
              </a:rPr>
              <a:t>': 'genius</a:t>
            </a:r>
            <a:r>
              <a:rPr lang="en-US" altLang="en-US" sz="2400" dirty="0" smtClean="0">
                <a:latin typeface="Courier New" panose="02070309020205020404" pitchFamily="49" charset="0"/>
                <a:cs typeface="Courier New" panose="02070309020205020404" pitchFamily="49" charset="0"/>
              </a:rPr>
              <a:t>'}</a:t>
            </a:r>
            <a:endParaRPr lang="en-US" altLang="en-US" sz="2400" dirty="0">
              <a:latin typeface="Courier New" panose="02070309020205020404" pitchFamily="49" charset="0"/>
              <a:cs typeface="Courier New" panose="02070309020205020404" pitchFamily="49" charset="0"/>
            </a:endParaRPr>
          </a:p>
          <a:p>
            <a:pPr eaLnBrk="1" hangingPunct="1">
              <a:defRPr/>
            </a:pPr>
            <a:r>
              <a:rPr lang="en-US" altLang="en-US" sz="2800" dirty="0" smtClean="0"/>
              <a:t>Did you notice the dictionary printed out in a different order than it was created?</a:t>
            </a:r>
          </a:p>
        </p:txBody>
      </p:sp>
    </p:spTree>
    <p:extLst>
      <p:ext uri="{BB962C8B-B14F-4D97-AF65-F5344CB8AC3E}">
        <p14:creationId xmlns:p14="http://schemas.microsoft.com/office/powerpoint/2010/main" val="226421369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111</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Dictionary Basics</a:t>
            </a:r>
          </a:p>
        </p:txBody>
      </p:sp>
      <p:sp>
        <p:nvSpPr>
          <p:cNvPr id="96259" name="Rectangle 3"/>
          <p:cNvSpPr>
            <a:spLocks noGrp="1" noChangeArrowheads="1"/>
          </p:cNvSpPr>
          <p:nvPr>
            <p:ph type="body" idx="1"/>
          </p:nvPr>
        </p:nvSpPr>
        <p:spPr/>
        <p:txBody>
          <a:bodyPr/>
          <a:lstStyle/>
          <a:p>
            <a:pPr eaLnBrk="1" hangingPunct="1">
              <a:defRPr/>
            </a:pPr>
            <a:r>
              <a:rPr lang="en-US" altLang="en-US" sz="2800" dirty="0" smtClean="0"/>
              <a:t>Mappings are inherently unordered.</a:t>
            </a:r>
          </a:p>
          <a:p>
            <a:pPr eaLnBrk="1" hangingPunct="1">
              <a:defRPr/>
            </a:pPr>
            <a:r>
              <a:rPr lang="en-US" altLang="en-US" sz="2800" dirty="0" smtClean="0"/>
              <a:t>Internally, Python stores dictionaries in a way that makes key lookup very efficient.</a:t>
            </a:r>
          </a:p>
          <a:p>
            <a:pPr eaLnBrk="1" hangingPunct="1">
              <a:defRPr/>
            </a:pPr>
            <a:r>
              <a:rPr lang="en-US" altLang="en-US" sz="2800" dirty="0" smtClean="0"/>
              <a:t>When a dictionary is printed out, the order of keys will look essentially random.</a:t>
            </a:r>
          </a:p>
          <a:p>
            <a:pPr eaLnBrk="1" hangingPunct="1">
              <a:defRPr/>
            </a:pPr>
            <a:r>
              <a:rPr lang="en-US" altLang="en-US" sz="2800" dirty="0" smtClean="0"/>
              <a:t>If you want to keep a collection in a certain order, you need a sequence, not a mapping!</a:t>
            </a:r>
          </a:p>
          <a:p>
            <a:pPr eaLnBrk="1" hangingPunct="1">
              <a:defRPr/>
            </a:pPr>
            <a:r>
              <a:rPr lang="en-US" altLang="en-US" sz="2800" dirty="0" smtClean="0"/>
              <a:t>Keys can be any immutable type, values can be any type, including programmer-defined.</a:t>
            </a:r>
          </a:p>
        </p:txBody>
      </p:sp>
    </p:spTree>
    <p:extLst>
      <p:ext uri="{BB962C8B-B14F-4D97-AF65-F5344CB8AC3E}">
        <p14:creationId xmlns:p14="http://schemas.microsoft.com/office/powerpoint/2010/main" val="383591832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112</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smtClean="0"/>
              <a:t>Dictionary Operations</a:t>
            </a:r>
            <a:endParaRPr lang="en-US" altLang="en-US" dirty="0" smtClean="0"/>
          </a:p>
        </p:txBody>
      </p:sp>
      <p:sp>
        <p:nvSpPr>
          <p:cNvPr id="96259" name="Rectangle 3"/>
          <p:cNvSpPr>
            <a:spLocks noGrp="1" noChangeArrowheads="1"/>
          </p:cNvSpPr>
          <p:nvPr>
            <p:ph type="body" idx="1"/>
          </p:nvPr>
        </p:nvSpPr>
        <p:spPr/>
        <p:txBody>
          <a:bodyPr/>
          <a:lstStyle/>
          <a:p>
            <a:pPr eaLnBrk="1" hangingPunct="1">
              <a:defRPr/>
            </a:pPr>
            <a:r>
              <a:rPr lang="en-US" altLang="en-US" sz="2800" dirty="0" smtClean="0"/>
              <a:t>Like lists, Python dictionaries support a number of handy built-in operations.</a:t>
            </a:r>
          </a:p>
          <a:p>
            <a:pPr eaLnBrk="1" hangingPunct="1">
              <a:defRPr/>
            </a:pPr>
            <a:r>
              <a:rPr lang="en-US" altLang="en-US" sz="2800" dirty="0" smtClean="0"/>
              <a:t>A common method for building dictionaries is to start with an empty collection and add the key-value pairs one at a time.</a:t>
            </a:r>
          </a:p>
          <a:p>
            <a:pPr marL="0" indent="0" eaLnBrk="1" hangingPunct="1">
              <a:buNone/>
              <a:defRPr/>
            </a:pPr>
            <a:r>
              <a:rPr lang="en-US" altLang="en-US" sz="2000" dirty="0" err="1">
                <a:latin typeface="Courier New" panose="02070309020205020404" pitchFamily="49" charset="0"/>
                <a:cs typeface="Courier New" panose="02070309020205020404" pitchFamily="49" charset="0"/>
              </a:rPr>
              <a:t>passwd</a:t>
            </a:r>
            <a:r>
              <a:rPr lang="en-US" altLang="en-US" sz="2000" dirty="0">
                <a:latin typeface="Courier New" panose="02070309020205020404" pitchFamily="49" charset="0"/>
                <a:cs typeface="Courier New" panose="02070309020205020404" pitchFamily="49" charset="0"/>
              </a:rPr>
              <a:t> = {}</a:t>
            </a:r>
          </a:p>
          <a:p>
            <a:pPr marL="0" indent="0" eaLnBrk="1" hangingPunct="1">
              <a:buNone/>
              <a:defRPr/>
            </a:pPr>
            <a:r>
              <a:rPr lang="en-US" altLang="en-US" sz="2000" dirty="0">
                <a:latin typeface="Courier New" panose="02070309020205020404" pitchFamily="49" charset="0"/>
                <a:cs typeface="Courier New" panose="02070309020205020404" pitchFamily="49" charset="0"/>
              </a:rPr>
              <a:t>for line in open('passwords', 'r'):</a:t>
            </a:r>
          </a:p>
          <a:p>
            <a:pPr marL="0" indent="0" eaLnBrk="1" hangingPunct="1">
              <a:buNone/>
              <a:defRPr/>
            </a:pPr>
            <a:r>
              <a:rPr lang="en-US" altLang="en-US" sz="2000" dirty="0">
                <a:latin typeface="Courier New" panose="02070309020205020404" pitchFamily="49" charset="0"/>
                <a:cs typeface="Courier New" panose="02070309020205020404" pitchFamily="49" charset="0"/>
              </a:rPr>
              <a:t>    user, pass = </a:t>
            </a:r>
            <a:r>
              <a:rPr lang="en-US" altLang="en-US" sz="2000" dirty="0" err="1">
                <a:latin typeface="Courier New" panose="02070309020205020404" pitchFamily="49" charset="0"/>
                <a:cs typeface="Courier New" panose="02070309020205020404" pitchFamily="49" charset="0"/>
              </a:rPr>
              <a:t>line.split</a:t>
            </a:r>
            <a:r>
              <a:rPr lang="en-US" altLang="en-US" sz="2000" dirty="0">
                <a:latin typeface="Courier New" panose="02070309020205020404" pitchFamily="49" charset="0"/>
                <a:cs typeface="Courier New" panose="02070309020205020404" pitchFamily="49" charset="0"/>
              </a:rPr>
              <a:t>()</a:t>
            </a:r>
          </a:p>
          <a:p>
            <a:pPr marL="0" indent="0" eaLnBrk="1" hangingPunct="1">
              <a:buNone/>
              <a:defRPr/>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passwd</a:t>
            </a:r>
            <a:r>
              <a:rPr lang="en-US" altLang="en-US" sz="2000" dirty="0">
                <a:latin typeface="Courier New" panose="02070309020205020404" pitchFamily="49" charset="0"/>
                <a:cs typeface="Courier New" panose="02070309020205020404" pitchFamily="49" charset="0"/>
              </a:rPr>
              <a:t>[user] = pass</a:t>
            </a:r>
            <a:endParaRPr lang="en-US" altLang="en-US" sz="20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8501347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113</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Dictionary Operations</a:t>
            </a:r>
          </a:p>
        </p:txBody>
      </p:sp>
      <p:sp>
        <p:nvSpPr>
          <p:cNvPr id="96259" name="Rectangle 3"/>
          <p:cNvSpPr>
            <a:spLocks noGrp="1" noChangeArrowheads="1"/>
          </p:cNvSpPr>
          <p:nvPr>
            <p:ph type="body" idx="1"/>
          </p:nvPr>
        </p:nvSpPr>
        <p:spPr/>
        <p:txBody>
          <a:bodyPr/>
          <a:lstStyle/>
          <a:p>
            <a:pPr eaLnBrk="1" hangingPunct="1">
              <a:defRPr/>
            </a:pPr>
            <a:endParaRPr lang="en-US" altLang="en-US" sz="2800" dirty="0" smtClean="0"/>
          </a:p>
        </p:txBody>
      </p:sp>
      <p:graphicFrame>
        <p:nvGraphicFramePr>
          <p:cNvPr id="6" name="Group 51"/>
          <p:cNvGraphicFramePr>
            <a:graphicFrameLocks/>
          </p:cNvGraphicFramePr>
          <p:nvPr>
            <p:extLst>
              <p:ext uri="{D42A27DB-BD31-4B8C-83A1-F6EECF244321}">
                <p14:modId xmlns:p14="http://schemas.microsoft.com/office/powerpoint/2010/main" val="2714854097"/>
              </p:ext>
            </p:extLst>
          </p:nvPr>
        </p:nvGraphicFramePr>
        <p:xfrm>
          <a:off x="228600" y="2017713"/>
          <a:ext cx="8726488" cy="4392743"/>
        </p:xfrm>
        <a:graphic>
          <a:graphicData uri="http://schemas.openxmlformats.org/drawingml/2006/table">
            <a:tbl>
              <a:tblPr firstRow="1" bandRow="1">
                <a:tableStyleId>{073A0DAA-6AF3-43AB-8588-CEC1D06C72B9}</a:tableStyleId>
              </a:tblPr>
              <a:tblGrid>
                <a:gridCol w="3505200">
                  <a:extLst>
                    <a:ext uri="{9D8B030D-6E8A-4147-A177-3AD203B41FA5}">
                      <a16:colId xmlns:a16="http://schemas.microsoft.com/office/drawing/2014/main" val="20000"/>
                    </a:ext>
                  </a:extLst>
                </a:gridCol>
                <a:gridCol w="5221288">
                  <a:extLst>
                    <a:ext uri="{9D8B030D-6E8A-4147-A177-3AD203B41FA5}">
                      <a16:colId xmlns:a16="http://schemas.microsoft.com/office/drawing/2014/main" val="20001"/>
                    </a:ext>
                  </a:extLst>
                </a:gridCol>
              </a:tblGrid>
              <a:tr h="45080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600" u="none" strike="noStrike" cap="none" normalizeH="0" baseline="0" dirty="0" smtClean="0">
                          <a:ln>
                            <a:noFill/>
                          </a:ln>
                          <a:effectLst/>
                        </a:rPr>
                        <a:t>Method</a:t>
                      </a:r>
                      <a:endParaRPr kumimoji="0" lang="en-US" sz="1600" b="0" i="0" u="none" strike="noStrike" cap="none" normalizeH="0" baseline="0" dirty="0" smtClean="0">
                        <a:ln>
                          <a:noFill/>
                        </a:ln>
                        <a:solidFill>
                          <a:schemeClr val="tx1"/>
                        </a:solidFill>
                        <a:effectLst/>
                        <a:latin typeface="Tahoma" pitchFamily="32" charset="0"/>
                        <a:cs typeface="Arial" charset="0"/>
                      </a:endParaRPr>
                    </a:p>
                  </a:txBody>
                  <a:tcPr marT="45716" marB="45716"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600" u="none" strike="noStrike" cap="none" normalizeH="0" baseline="0" dirty="0" smtClean="0">
                          <a:ln>
                            <a:noFill/>
                          </a:ln>
                          <a:effectLst/>
                        </a:rPr>
                        <a:t>Meaning</a:t>
                      </a:r>
                      <a:endParaRPr kumimoji="0" lang="en-US" sz="1600" b="0" i="0" u="none" strike="noStrike" cap="none" normalizeH="0" baseline="0" dirty="0" smtClean="0">
                        <a:ln>
                          <a:noFill/>
                        </a:ln>
                        <a:solidFill>
                          <a:schemeClr val="tx1"/>
                        </a:solidFill>
                        <a:effectLst/>
                        <a:latin typeface="Tahoma" pitchFamily="32" charset="0"/>
                        <a:cs typeface="Arial" charset="0"/>
                      </a:endParaRPr>
                    </a:p>
                  </a:txBody>
                  <a:tcPr marT="45716" marB="45716" horzOverflow="overflow"/>
                </a:tc>
                <a:extLst>
                  <a:ext uri="{0D108BD9-81ED-4DB2-BD59-A6C34878D82A}">
                    <a16:rowId xmlns:a16="http://schemas.microsoft.com/office/drawing/2014/main" val="10000"/>
                  </a:ext>
                </a:extLst>
              </a:tr>
              <a:tr h="45239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600" u="none" strike="noStrike" cap="none" normalizeH="0" baseline="0" dirty="0" smtClean="0">
                          <a:ln>
                            <a:noFill/>
                          </a:ln>
                          <a:effectLst/>
                        </a:rPr>
                        <a:t>&lt;key&gt; in &lt;</a:t>
                      </a:r>
                      <a:r>
                        <a:rPr kumimoji="0" lang="en-US" sz="1600" u="none" strike="noStrike" cap="none" normalizeH="0" baseline="0" dirty="0" err="1" smtClean="0">
                          <a:ln>
                            <a:noFill/>
                          </a:ln>
                          <a:effectLst/>
                        </a:rPr>
                        <a:t>dict</a:t>
                      </a:r>
                      <a:r>
                        <a:rPr kumimoji="0" lang="en-US" sz="1600" u="none" strike="noStrike" cap="none" normalizeH="0" baseline="0" dirty="0" smtClean="0">
                          <a:ln>
                            <a:noFill/>
                          </a:ln>
                          <a:effectLst/>
                        </a:rPr>
                        <a:t>&gt;</a:t>
                      </a:r>
                      <a:endParaRPr kumimoji="0" lang="en-US" sz="1600" b="0" i="0" u="none" strike="noStrike" cap="none" normalizeH="0" baseline="0" dirty="0" smtClean="0">
                        <a:ln>
                          <a:noFill/>
                        </a:ln>
                        <a:solidFill>
                          <a:schemeClr val="tx1"/>
                        </a:solidFill>
                        <a:effectLst/>
                        <a:latin typeface="Tahoma" pitchFamily="32" charset="0"/>
                        <a:cs typeface="Arial" charset="0"/>
                      </a:endParaRPr>
                    </a:p>
                  </a:txBody>
                  <a:tcPr marT="45716" marB="45716"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600" b="0" i="0" u="none" strike="noStrike" cap="none" normalizeH="0" baseline="0" dirty="0" smtClean="0">
                          <a:ln>
                            <a:noFill/>
                          </a:ln>
                          <a:solidFill>
                            <a:schemeClr val="dk1"/>
                          </a:solidFill>
                          <a:effectLst/>
                          <a:latin typeface="+mn-lt"/>
                          <a:cs typeface="+mn-cs"/>
                        </a:rPr>
                        <a:t>Returns true if dictionary contains the specified key, false if it doesn’t.</a:t>
                      </a:r>
                      <a:endParaRPr kumimoji="0" lang="en-US" sz="1600" b="0" i="0" u="none" strike="noStrike" cap="none" normalizeH="0" baseline="0" dirty="0" smtClean="0">
                        <a:ln>
                          <a:noFill/>
                        </a:ln>
                        <a:solidFill>
                          <a:schemeClr val="tx1"/>
                        </a:solidFill>
                        <a:effectLst/>
                        <a:latin typeface="Tahoma" pitchFamily="32" charset="0"/>
                        <a:cs typeface="Arial" charset="0"/>
                      </a:endParaRPr>
                    </a:p>
                  </a:txBody>
                  <a:tcPr marT="45716" marB="45716" horzOverflow="overflow"/>
                </a:tc>
                <a:extLst>
                  <a:ext uri="{0D108BD9-81ED-4DB2-BD59-A6C34878D82A}">
                    <a16:rowId xmlns:a16="http://schemas.microsoft.com/office/drawing/2014/main" val="10001"/>
                  </a:ext>
                </a:extLst>
              </a:tr>
              <a:tr h="39660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600" u="none" strike="noStrike" cap="none" normalizeH="0" baseline="0" dirty="0" smtClean="0">
                          <a:ln>
                            <a:noFill/>
                          </a:ln>
                          <a:effectLst/>
                        </a:rPr>
                        <a:t>&lt;</a:t>
                      </a:r>
                      <a:r>
                        <a:rPr kumimoji="0" lang="en-US" sz="1600" u="none" strike="noStrike" cap="none" normalizeH="0" baseline="0" dirty="0" err="1" smtClean="0">
                          <a:ln>
                            <a:noFill/>
                          </a:ln>
                          <a:effectLst/>
                        </a:rPr>
                        <a:t>dict</a:t>
                      </a:r>
                      <a:r>
                        <a:rPr kumimoji="0" lang="en-US" sz="1600" u="none" strike="noStrike" cap="none" normalizeH="0" baseline="0" dirty="0" smtClean="0">
                          <a:ln>
                            <a:noFill/>
                          </a:ln>
                          <a:effectLst/>
                        </a:rPr>
                        <a:t>&gt;.keys()</a:t>
                      </a:r>
                      <a:endParaRPr kumimoji="0" lang="en-US" sz="1600" b="0" i="0" u="none" strike="noStrike" cap="none" normalizeH="0" baseline="0" dirty="0" smtClean="0">
                        <a:ln>
                          <a:noFill/>
                        </a:ln>
                        <a:solidFill>
                          <a:schemeClr val="tx1"/>
                        </a:solidFill>
                        <a:effectLst/>
                        <a:latin typeface="Tahoma" pitchFamily="32" charset="0"/>
                        <a:cs typeface="Arial" charset="0"/>
                      </a:endParaRPr>
                    </a:p>
                  </a:txBody>
                  <a:tcPr marT="45716" marB="45716"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600" u="none" strike="noStrike" cap="none" normalizeH="0" baseline="0" dirty="0" smtClean="0">
                          <a:ln>
                            <a:noFill/>
                          </a:ln>
                          <a:effectLst/>
                        </a:rPr>
                        <a:t>Returns a sequence of keys.</a:t>
                      </a:r>
                      <a:endParaRPr kumimoji="0" lang="en-US" sz="1600" b="0" i="0" u="none" strike="noStrike" cap="none" normalizeH="0" baseline="0" dirty="0" smtClean="0">
                        <a:ln>
                          <a:noFill/>
                        </a:ln>
                        <a:solidFill>
                          <a:schemeClr val="tx1"/>
                        </a:solidFill>
                        <a:effectLst/>
                        <a:latin typeface="Tahoma" pitchFamily="32" charset="0"/>
                        <a:cs typeface="Arial" charset="0"/>
                      </a:endParaRPr>
                    </a:p>
                  </a:txBody>
                  <a:tcPr marT="45716" marB="45716" horzOverflow="overflow"/>
                </a:tc>
                <a:extLst>
                  <a:ext uri="{0D108BD9-81ED-4DB2-BD59-A6C34878D82A}">
                    <a16:rowId xmlns:a16="http://schemas.microsoft.com/office/drawing/2014/main" val="10002"/>
                  </a:ext>
                </a:extLst>
              </a:tr>
              <a:tr h="45239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600" u="none" strike="noStrike" cap="none" normalizeH="0" baseline="0" dirty="0" smtClean="0">
                          <a:ln>
                            <a:noFill/>
                          </a:ln>
                          <a:effectLst/>
                        </a:rPr>
                        <a:t>&lt;</a:t>
                      </a:r>
                      <a:r>
                        <a:rPr kumimoji="0" lang="en-US" sz="1600" u="none" strike="noStrike" cap="none" normalizeH="0" baseline="0" dirty="0" err="1" smtClean="0">
                          <a:ln>
                            <a:noFill/>
                          </a:ln>
                          <a:effectLst/>
                        </a:rPr>
                        <a:t>dict</a:t>
                      </a:r>
                      <a:r>
                        <a:rPr kumimoji="0" lang="en-US" sz="1600" u="none" strike="noStrike" cap="none" normalizeH="0" baseline="0" dirty="0" smtClean="0">
                          <a:ln>
                            <a:noFill/>
                          </a:ln>
                          <a:effectLst/>
                        </a:rPr>
                        <a:t>&gt;.values()</a:t>
                      </a:r>
                      <a:endParaRPr kumimoji="0" lang="en-US" sz="1600" b="0" i="0" u="none" strike="noStrike" cap="none" normalizeH="0" baseline="0" dirty="0" smtClean="0">
                        <a:ln>
                          <a:noFill/>
                        </a:ln>
                        <a:solidFill>
                          <a:schemeClr val="tx1"/>
                        </a:solidFill>
                        <a:effectLst/>
                        <a:latin typeface="Tahoma" pitchFamily="32" charset="0"/>
                        <a:cs typeface="Arial" charset="0"/>
                      </a:endParaRPr>
                    </a:p>
                  </a:txBody>
                  <a:tcPr marT="45716" marB="45716"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600" u="none" strike="noStrike" cap="none" normalizeH="0" baseline="0" dirty="0" smtClean="0">
                          <a:ln>
                            <a:noFill/>
                          </a:ln>
                          <a:effectLst/>
                        </a:rPr>
                        <a:t>Returns a sequence of values.</a:t>
                      </a:r>
                      <a:endParaRPr kumimoji="0" lang="en-US" sz="1600" b="0" i="0" u="none" strike="noStrike" cap="none" normalizeH="0" baseline="0" dirty="0" smtClean="0">
                        <a:ln>
                          <a:noFill/>
                        </a:ln>
                        <a:solidFill>
                          <a:schemeClr val="tx1"/>
                        </a:solidFill>
                        <a:effectLst/>
                        <a:latin typeface="Tahoma" pitchFamily="32" charset="0"/>
                        <a:cs typeface="Arial" charset="0"/>
                      </a:endParaRPr>
                    </a:p>
                  </a:txBody>
                  <a:tcPr marT="45716" marB="45716" horzOverflow="overflow"/>
                </a:tc>
                <a:extLst>
                  <a:ext uri="{0D108BD9-81ED-4DB2-BD59-A6C34878D82A}">
                    <a16:rowId xmlns:a16="http://schemas.microsoft.com/office/drawing/2014/main" val="10003"/>
                  </a:ext>
                </a:extLst>
              </a:tr>
              <a:tr h="45080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600" u="none" strike="noStrike" cap="none" normalizeH="0" baseline="0" dirty="0" smtClean="0">
                          <a:ln>
                            <a:noFill/>
                          </a:ln>
                          <a:effectLst/>
                        </a:rPr>
                        <a:t>&lt;</a:t>
                      </a:r>
                      <a:r>
                        <a:rPr kumimoji="0" lang="en-US" sz="1600" u="none" strike="noStrike" cap="none" normalizeH="0" baseline="0" dirty="0" err="1" smtClean="0">
                          <a:ln>
                            <a:noFill/>
                          </a:ln>
                          <a:effectLst/>
                        </a:rPr>
                        <a:t>dict</a:t>
                      </a:r>
                      <a:r>
                        <a:rPr kumimoji="0" lang="en-US" sz="1600" u="none" strike="noStrike" cap="none" normalizeH="0" baseline="0" dirty="0" smtClean="0">
                          <a:ln>
                            <a:noFill/>
                          </a:ln>
                          <a:effectLst/>
                        </a:rPr>
                        <a:t>&gt;.items()</a:t>
                      </a:r>
                      <a:endParaRPr kumimoji="0" lang="en-US" sz="1600" b="0" i="0" u="none" strike="noStrike" cap="none" normalizeH="0" baseline="0" dirty="0" smtClean="0">
                        <a:ln>
                          <a:noFill/>
                        </a:ln>
                        <a:solidFill>
                          <a:schemeClr val="tx1"/>
                        </a:solidFill>
                        <a:effectLst/>
                        <a:latin typeface="Tahoma" pitchFamily="32" charset="0"/>
                        <a:cs typeface="Arial" charset="0"/>
                      </a:endParaRPr>
                    </a:p>
                  </a:txBody>
                  <a:tcPr marT="45716" marB="45716"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600" u="none" strike="noStrike" cap="none" normalizeH="0" baseline="0" dirty="0" smtClean="0">
                          <a:ln>
                            <a:noFill/>
                          </a:ln>
                          <a:effectLst/>
                        </a:rPr>
                        <a:t>Returns a sequence of tuples (key, value) representing the key-value pairs.</a:t>
                      </a:r>
                      <a:endParaRPr kumimoji="0" lang="en-US" sz="1600" b="0" i="0" u="none" strike="noStrike" cap="none" normalizeH="0" baseline="0" dirty="0" smtClean="0">
                        <a:ln>
                          <a:noFill/>
                        </a:ln>
                        <a:solidFill>
                          <a:schemeClr val="tx1"/>
                        </a:solidFill>
                        <a:effectLst/>
                        <a:latin typeface="Tahoma" pitchFamily="32" charset="0"/>
                        <a:cs typeface="Arial" charset="0"/>
                      </a:endParaRPr>
                    </a:p>
                  </a:txBody>
                  <a:tcPr marT="45716" marB="45716" horzOverflow="overflow"/>
                </a:tc>
                <a:extLst>
                  <a:ext uri="{0D108BD9-81ED-4DB2-BD59-A6C34878D82A}">
                    <a16:rowId xmlns:a16="http://schemas.microsoft.com/office/drawing/2014/main" val="10004"/>
                  </a:ext>
                </a:extLst>
              </a:tr>
              <a:tr h="45239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600" u="none" strike="noStrike" cap="none" normalizeH="0" baseline="0" dirty="0" smtClean="0">
                          <a:ln>
                            <a:noFill/>
                          </a:ln>
                          <a:effectLst/>
                        </a:rPr>
                        <a:t>del &lt;</a:t>
                      </a:r>
                      <a:r>
                        <a:rPr kumimoji="0" lang="en-US" sz="1600" u="none" strike="noStrike" cap="none" normalizeH="0" baseline="0" dirty="0" err="1" smtClean="0">
                          <a:ln>
                            <a:noFill/>
                          </a:ln>
                          <a:effectLst/>
                        </a:rPr>
                        <a:t>dict</a:t>
                      </a:r>
                      <a:r>
                        <a:rPr kumimoji="0" lang="en-US" sz="1600" u="none" strike="noStrike" cap="none" normalizeH="0" baseline="0" dirty="0" smtClean="0">
                          <a:ln>
                            <a:noFill/>
                          </a:ln>
                          <a:effectLst/>
                        </a:rPr>
                        <a:t>&gt;[&lt;key&gt;]</a:t>
                      </a:r>
                      <a:endParaRPr kumimoji="0" lang="en-US" sz="1600" b="0" i="0" u="none" strike="noStrike" cap="none" normalizeH="0" baseline="0" dirty="0" smtClean="0">
                        <a:ln>
                          <a:noFill/>
                        </a:ln>
                        <a:solidFill>
                          <a:schemeClr val="tx1"/>
                        </a:solidFill>
                        <a:effectLst/>
                        <a:latin typeface="Tahoma" pitchFamily="32" charset="0"/>
                        <a:cs typeface="Arial" charset="0"/>
                      </a:endParaRPr>
                    </a:p>
                  </a:txBody>
                  <a:tcPr marT="45716" marB="45716"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600" u="none" strike="noStrike" cap="none" normalizeH="0" baseline="0" dirty="0" smtClean="0">
                          <a:ln>
                            <a:noFill/>
                          </a:ln>
                          <a:effectLst/>
                        </a:rPr>
                        <a:t>Deletes the specified entry.</a:t>
                      </a:r>
                      <a:endParaRPr kumimoji="0" lang="en-US" sz="1600" b="0" i="0" u="none" strike="noStrike" cap="none" normalizeH="0" baseline="0" dirty="0" smtClean="0">
                        <a:ln>
                          <a:noFill/>
                        </a:ln>
                        <a:solidFill>
                          <a:schemeClr val="tx1"/>
                        </a:solidFill>
                        <a:effectLst/>
                        <a:latin typeface="Tahoma" pitchFamily="32" charset="0"/>
                        <a:cs typeface="Arial" charset="0"/>
                      </a:endParaRPr>
                    </a:p>
                  </a:txBody>
                  <a:tcPr marT="45716" marB="45716" horzOverflow="overflow"/>
                </a:tc>
                <a:extLst>
                  <a:ext uri="{0D108BD9-81ED-4DB2-BD59-A6C34878D82A}">
                    <a16:rowId xmlns:a16="http://schemas.microsoft.com/office/drawing/2014/main" val="10005"/>
                  </a:ext>
                </a:extLst>
              </a:tr>
              <a:tr h="45080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600" u="none" strike="noStrike" cap="none" normalizeH="0" baseline="0" dirty="0" smtClean="0">
                          <a:ln>
                            <a:noFill/>
                          </a:ln>
                          <a:effectLst/>
                        </a:rPr>
                        <a:t>&lt;</a:t>
                      </a:r>
                      <a:r>
                        <a:rPr kumimoji="0" lang="en-US" sz="1600" u="none" strike="noStrike" cap="none" normalizeH="0" baseline="0" dirty="0" err="1" smtClean="0">
                          <a:ln>
                            <a:noFill/>
                          </a:ln>
                          <a:effectLst/>
                        </a:rPr>
                        <a:t>dict</a:t>
                      </a:r>
                      <a:r>
                        <a:rPr kumimoji="0" lang="en-US" sz="1600" u="none" strike="noStrike" cap="none" normalizeH="0" baseline="0" dirty="0" smtClean="0">
                          <a:ln>
                            <a:noFill/>
                          </a:ln>
                          <a:effectLst/>
                        </a:rPr>
                        <a:t>&gt;.clear()</a:t>
                      </a:r>
                      <a:endParaRPr kumimoji="0" lang="en-US" sz="1600" b="0" i="0" u="none" strike="noStrike" cap="none" normalizeH="0" baseline="0" dirty="0" smtClean="0">
                        <a:ln>
                          <a:noFill/>
                        </a:ln>
                        <a:solidFill>
                          <a:schemeClr val="tx1"/>
                        </a:solidFill>
                        <a:effectLst/>
                        <a:latin typeface="Tahoma" pitchFamily="32" charset="0"/>
                        <a:cs typeface="Arial" charset="0"/>
                      </a:endParaRPr>
                    </a:p>
                  </a:txBody>
                  <a:tcPr marT="45716" marB="45716"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600" u="none" strike="noStrike" cap="none" normalizeH="0" baseline="0" dirty="0" smtClean="0">
                          <a:ln>
                            <a:noFill/>
                          </a:ln>
                          <a:effectLst/>
                        </a:rPr>
                        <a:t>Deletes all entries.</a:t>
                      </a:r>
                      <a:endParaRPr kumimoji="0" lang="en-US" sz="1600" b="0" i="0" u="none" strike="noStrike" cap="none" normalizeH="0" baseline="0" dirty="0" smtClean="0">
                        <a:ln>
                          <a:noFill/>
                        </a:ln>
                        <a:solidFill>
                          <a:schemeClr val="tx1"/>
                        </a:solidFill>
                        <a:effectLst/>
                        <a:latin typeface="Tahoma" pitchFamily="32" charset="0"/>
                        <a:cs typeface="Arial" charset="0"/>
                      </a:endParaRPr>
                    </a:p>
                  </a:txBody>
                  <a:tcPr marT="45716" marB="45716" horzOverflow="overflow"/>
                </a:tc>
                <a:extLst>
                  <a:ext uri="{0D108BD9-81ED-4DB2-BD59-A6C34878D82A}">
                    <a16:rowId xmlns:a16="http://schemas.microsoft.com/office/drawing/2014/main" val="10006"/>
                  </a:ext>
                </a:extLst>
              </a:tr>
              <a:tr h="45239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600" u="none" strike="noStrike" cap="none" normalizeH="0" baseline="0" smtClean="0">
                          <a:ln>
                            <a:noFill/>
                          </a:ln>
                          <a:effectLst/>
                        </a:rPr>
                        <a:t>for </a:t>
                      </a:r>
                      <a:r>
                        <a:rPr kumimoji="0" lang="en-US" sz="1600" u="none" strike="noStrike" cap="none" normalizeH="0" baseline="0" dirty="0" smtClean="0">
                          <a:ln>
                            <a:noFill/>
                          </a:ln>
                          <a:effectLst/>
                        </a:rPr>
                        <a:t>&lt;</a:t>
                      </a:r>
                      <a:r>
                        <a:rPr kumimoji="0" lang="en-US" sz="1600" u="none" strike="noStrike" cap="none" normalizeH="0" baseline="0" dirty="0" err="1" smtClean="0">
                          <a:ln>
                            <a:noFill/>
                          </a:ln>
                          <a:effectLst/>
                        </a:rPr>
                        <a:t>var</a:t>
                      </a:r>
                      <a:r>
                        <a:rPr kumimoji="0" lang="en-US" sz="1600" u="none" strike="noStrike" cap="none" normalizeH="0" baseline="0" dirty="0" smtClean="0">
                          <a:ln>
                            <a:noFill/>
                          </a:ln>
                          <a:effectLst/>
                        </a:rPr>
                        <a:t>&gt; in &lt;</a:t>
                      </a:r>
                      <a:r>
                        <a:rPr kumimoji="0" lang="en-US" sz="1600" u="none" strike="noStrike" cap="none" normalizeH="0" baseline="0" dirty="0" err="1" smtClean="0">
                          <a:ln>
                            <a:noFill/>
                          </a:ln>
                          <a:effectLst/>
                        </a:rPr>
                        <a:t>dict</a:t>
                      </a:r>
                      <a:r>
                        <a:rPr kumimoji="0" lang="en-US" sz="1600" u="none" strike="noStrike" cap="none" normalizeH="0" baseline="0" dirty="0" smtClean="0">
                          <a:ln>
                            <a:noFill/>
                          </a:ln>
                          <a:effectLst/>
                        </a:rPr>
                        <a:t>&gt;:</a:t>
                      </a:r>
                      <a:endParaRPr kumimoji="0" lang="en-US" sz="1600" b="0" i="0" u="none" strike="noStrike" cap="none" normalizeH="0" baseline="0" dirty="0" smtClean="0">
                        <a:ln>
                          <a:noFill/>
                        </a:ln>
                        <a:solidFill>
                          <a:schemeClr val="tx1"/>
                        </a:solidFill>
                        <a:effectLst/>
                        <a:latin typeface="Tahoma" pitchFamily="32" charset="0"/>
                        <a:cs typeface="Arial" charset="0"/>
                      </a:endParaRPr>
                    </a:p>
                  </a:txBody>
                  <a:tcPr marT="45716" marB="45716"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600" u="none" strike="noStrike" cap="none" normalizeH="0" baseline="0" dirty="0" smtClean="0">
                          <a:ln>
                            <a:noFill/>
                          </a:ln>
                          <a:effectLst/>
                        </a:rPr>
                        <a:t>Loop over the keys.</a:t>
                      </a:r>
                      <a:endParaRPr kumimoji="0" lang="en-US" sz="1600" b="0" i="0" u="none" strike="noStrike" cap="none" normalizeH="0" baseline="0" dirty="0" smtClean="0">
                        <a:ln>
                          <a:noFill/>
                        </a:ln>
                        <a:solidFill>
                          <a:schemeClr val="tx1"/>
                        </a:solidFill>
                        <a:effectLst/>
                        <a:latin typeface="Tahoma" pitchFamily="32" charset="0"/>
                        <a:cs typeface="Arial" charset="0"/>
                      </a:endParaRPr>
                    </a:p>
                  </a:txBody>
                  <a:tcPr marT="45716" marB="45716" horzOverflow="overflow"/>
                </a:tc>
                <a:extLst>
                  <a:ext uri="{0D108BD9-81ED-4DB2-BD59-A6C34878D82A}">
                    <a16:rowId xmlns:a16="http://schemas.microsoft.com/office/drawing/2014/main" val="10007"/>
                  </a:ext>
                </a:extLst>
              </a:tr>
              <a:tr h="45080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600" u="none" strike="noStrike" cap="none" normalizeH="0" baseline="0" dirty="0" smtClean="0">
                          <a:ln>
                            <a:noFill/>
                          </a:ln>
                          <a:effectLst/>
                        </a:rPr>
                        <a:t>&lt;</a:t>
                      </a:r>
                      <a:r>
                        <a:rPr kumimoji="0" lang="en-US" sz="1600" u="none" strike="noStrike" cap="none" normalizeH="0" baseline="0" dirty="0" err="1" smtClean="0">
                          <a:ln>
                            <a:noFill/>
                          </a:ln>
                          <a:effectLst/>
                        </a:rPr>
                        <a:t>dict</a:t>
                      </a:r>
                      <a:r>
                        <a:rPr kumimoji="0" lang="en-US" sz="1600" u="none" strike="noStrike" cap="none" normalizeH="0" baseline="0" dirty="0" smtClean="0">
                          <a:ln>
                            <a:noFill/>
                          </a:ln>
                          <a:effectLst/>
                        </a:rPr>
                        <a:t>&gt;.get(&lt;key&gt;, &lt;default&gt;)</a:t>
                      </a:r>
                      <a:endParaRPr kumimoji="0" lang="en-US" sz="1600" b="0" i="0" u="none" strike="noStrike" cap="none" normalizeH="0" baseline="0" dirty="0" smtClean="0">
                        <a:ln>
                          <a:noFill/>
                        </a:ln>
                        <a:solidFill>
                          <a:schemeClr val="tx1"/>
                        </a:solidFill>
                        <a:effectLst/>
                        <a:latin typeface="Tahoma" pitchFamily="32" charset="0"/>
                        <a:cs typeface="Arial" charset="0"/>
                      </a:endParaRPr>
                    </a:p>
                  </a:txBody>
                  <a:tcPr marT="45716" marB="45716"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600" b="0" i="0" u="none" strike="noStrike" cap="none" normalizeH="0" baseline="0" dirty="0" smtClean="0">
                          <a:ln>
                            <a:noFill/>
                          </a:ln>
                          <a:solidFill>
                            <a:schemeClr val="dk1"/>
                          </a:solidFill>
                          <a:effectLst/>
                          <a:latin typeface="+mn-lt"/>
                          <a:cs typeface="+mn-cs"/>
                        </a:rPr>
                        <a:t>If dictionary has key returns its value; otherwise returns default.</a:t>
                      </a:r>
                      <a:endParaRPr kumimoji="0" lang="en-US" sz="1600" b="0" i="0" u="none" strike="noStrike" cap="none" normalizeH="0" baseline="0" dirty="0" smtClean="0">
                        <a:ln>
                          <a:noFill/>
                        </a:ln>
                        <a:solidFill>
                          <a:schemeClr val="tx1"/>
                        </a:solidFill>
                        <a:effectLst/>
                        <a:latin typeface="Tahoma" pitchFamily="32" charset="0"/>
                        <a:cs typeface="Arial" charset="0"/>
                      </a:endParaRPr>
                    </a:p>
                  </a:txBody>
                  <a:tcPr marT="45716" marB="45716" horzOverflow="overflow"/>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1398888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114</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smtClean="0"/>
              <a:t>Dictionary Operations</a:t>
            </a:r>
            <a:endParaRPr lang="en-US" altLang="en-US" dirty="0" smtClean="0"/>
          </a:p>
        </p:txBody>
      </p:sp>
      <p:sp>
        <p:nvSpPr>
          <p:cNvPr id="96259" name="Rectangle 3"/>
          <p:cNvSpPr>
            <a:spLocks noGrp="1" noChangeArrowheads="1"/>
          </p:cNvSpPr>
          <p:nvPr>
            <p:ph type="body" idx="1"/>
          </p:nvPr>
        </p:nvSpPr>
        <p:spPr>
          <a:xfrm>
            <a:off x="685800" y="2017713"/>
            <a:ext cx="8269288" cy="4114800"/>
          </a:xfrm>
        </p:spPr>
        <p:txBody>
          <a:bodyPr/>
          <a:lstStyle/>
          <a:p>
            <a:pPr marL="0" indent="0" eaLnBrk="1" hangingPunct="1">
              <a:buNone/>
              <a:defRPr/>
            </a:pPr>
            <a:r>
              <a:rPr lang="en-US" altLang="en-US" sz="2000" dirty="0" smtClean="0">
                <a:latin typeface="Courier New" panose="02070309020205020404" pitchFamily="49" charset="0"/>
                <a:cs typeface="Courier New" panose="02070309020205020404" pitchFamily="49" charset="0"/>
              </a:rPr>
              <a:t>&gt;&gt;&gt; </a:t>
            </a:r>
            <a:r>
              <a:rPr lang="en-US" altLang="en-US" sz="2000" dirty="0">
                <a:latin typeface="Courier New" panose="02070309020205020404" pitchFamily="49" charset="0"/>
                <a:cs typeface="Courier New" panose="02070309020205020404" pitchFamily="49" charset="0"/>
              </a:rPr>
              <a:t>list(</a:t>
            </a:r>
            <a:r>
              <a:rPr lang="en-US" altLang="en-US" sz="2000" dirty="0" err="1">
                <a:latin typeface="Courier New" panose="02070309020205020404" pitchFamily="49" charset="0"/>
                <a:cs typeface="Courier New" panose="02070309020205020404" pitchFamily="49" charset="0"/>
              </a:rPr>
              <a:t>passwd.keys</a:t>
            </a:r>
            <a:r>
              <a:rPr lang="en-US" altLang="en-US" sz="2000" dirty="0">
                <a:latin typeface="Courier New" panose="02070309020205020404" pitchFamily="49" charset="0"/>
                <a:cs typeface="Courier New" panose="02070309020205020404" pitchFamily="49" charset="0"/>
              </a:rPr>
              <a:t>())</a:t>
            </a:r>
          </a:p>
          <a:p>
            <a:pPr marL="0" indent="0" eaLnBrk="1" hangingPunct="1">
              <a:buNone/>
              <a:defRPr/>
            </a:pP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guido</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turing</a:t>
            </a:r>
            <a:r>
              <a:rPr lang="en-US" altLang="en-US" sz="2000" dirty="0">
                <a:latin typeface="Courier New" panose="02070309020205020404" pitchFamily="49" charset="0"/>
                <a:cs typeface="Courier New" panose="02070309020205020404" pitchFamily="49" charset="0"/>
              </a:rPr>
              <a:t>', 'bill']</a:t>
            </a:r>
          </a:p>
          <a:p>
            <a:pPr marL="0" indent="0" eaLnBrk="1" hangingPunct="1">
              <a:buNone/>
              <a:defRPr/>
            </a:pPr>
            <a:r>
              <a:rPr lang="en-US" altLang="en-US" sz="2000" dirty="0">
                <a:latin typeface="Courier New" panose="02070309020205020404" pitchFamily="49" charset="0"/>
                <a:cs typeface="Courier New" panose="02070309020205020404" pitchFamily="49" charset="0"/>
              </a:rPr>
              <a:t>&gt;&gt;&gt; list(</a:t>
            </a:r>
            <a:r>
              <a:rPr lang="en-US" altLang="en-US" sz="2000" dirty="0" err="1">
                <a:latin typeface="Courier New" panose="02070309020205020404" pitchFamily="49" charset="0"/>
                <a:cs typeface="Courier New" panose="02070309020205020404" pitchFamily="49" charset="0"/>
              </a:rPr>
              <a:t>passwd.values</a:t>
            </a:r>
            <a:r>
              <a:rPr lang="en-US" altLang="en-US" sz="2000" dirty="0">
                <a:latin typeface="Courier New" panose="02070309020205020404" pitchFamily="49" charset="0"/>
                <a:cs typeface="Courier New" panose="02070309020205020404" pitchFamily="49" charset="0"/>
              </a:rPr>
              <a:t>())</a:t>
            </a:r>
          </a:p>
          <a:p>
            <a:pPr marL="0" indent="0" eaLnBrk="1" hangingPunct="1">
              <a:buNone/>
              <a:defRPr/>
            </a:pP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superprogrammer</a:t>
            </a:r>
            <a:r>
              <a:rPr lang="en-US" altLang="en-US" sz="2000" dirty="0">
                <a:latin typeface="Courier New" panose="02070309020205020404" pitchFamily="49" charset="0"/>
                <a:cs typeface="Courier New" panose="02070309020205020404" pitchFamily="49" charset="0"/>
              </a:rPr>
              <a:t>', 'genius', 'bluescreen']</a:t>
            </a:r>
          </a:p>
          <a:p>
            <a:pPr marL="0" indent="0" eaLnBrk="1" hangingPunct="1">
              <a:buNone/>
              <a:defRPr/>
            </a:pPr>
            <a:r>
              <a:rPr lang="en-US" altLang="en-US" sz="2000" dirty="0">
                <a:latin typeface="Courier New" panose="02070309020205020404" pitchFamily="49" charset="0"/>
                <a:cs typeface="Courier New" panose="02070309020205020404" pitchFamily="49" charset="0"/>
              </a:rPr>
              <a:t>&gt;&gt;&gt; list(</a:t>
            </a:r>
            <a:r>
              <a:rPr lang="en-US" altLang="en-US" sz="2000" dirty="0" err="1">
                <a:latin typeface="Courier New" panose="02070309020205020404" pitchFamily="49" charset="0"/>
                <a:cs typeface="Courier New" panose="02070309020205020404" pitchFamily="49" charset="0"/>
              </a:rPr>
              <a:t>passwd.items</a:t>
            </a:r>
            <a:r>
              <a:rPr lang="en-US" altLang="en-US" sz="2000" dirty="0">
                <a:latin typeface="Courier New" panose="02070309020205020404" pitchFamily="49" charset="0"/>
                <a:cs typeface="Courier New" panose="02070309020205020404" pitchFamily="49" charset="0"/>
              </a:rPr>
              <a:t>())</a:t>
            </a:r>
          </a:p>
          <a:p>
            <a:pPr marL="0" indent="0" eaLnBrk="1" hangingPunct="1">
              <a:buNone/>
              <a:defRPr/>
            </a:pP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guido</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superprogrammer</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turing</a:t>
            </a:r>
            <a:r>
              <a:rPr lang="en-US" altLang="en-US" sz="2000" dirty="0">
                <a:latin typeface="Courier New" panose="02070309020205020404" pitchFamily="49" charset="0"/>
                <a:cs typeface="Courier New" panose="02070309020205020404" pitchFamily="49" charset="0"/>
              </a:rPr>
              <a:t>', 'genius'), ('bill', 'bluescreen')]</a:t>
            </a:r>
          </a:p>
          <a:p>
            <a:pPr marL="0" indent="0" eaLnBrk="1" hangingPunct="1">
              <a:buNone/>
              <a:defRPr/>
            </a:pPr>
            <a:r>
              <a:rPr lang="en-US" altLang="en-US" sz="2000" dirty="0">
                <a:latin typeface="Courier New" panose="02070309020205020404" pitchFamily="49" charset="0"/>
                <a:cs typeface="Courier New" panose="02070309020205020404" pitchFamily="49" charset="0"/>
              </a:rPr>
              <a:t>&gt;&gt;&gt; "bill" in </a:t>
            </a:r>
            <a:r>
              <a:rPr lang="en-US" altLang="en-US" sz="2000" dirty="0" err="1">
                <a:latin typeface="Courier New" panose="02070309020205020404" pitchFamily="49" charset="0"/>
                <a:cs typeface="Courier New" panose="02070309020205020404" pitchFamily="49" charset="0"/>
              </a:rPr>
              <a:t>passwd</a:t>
            </a:r>
            <a:endParaRPr lang="en-US" altLang="en-US" sz="2000" dirty="0">
              <a:latin typeface="Courier New" panose="02070309020205020404" pitchFamily="49" charset="0"/>
              <a:cs typeface="Courier New" panose="02070309020205020404" pitchFamily="49" charset="0"/>
            </a:endParaRPr>
          </a:p>
          <a:p>
            <a:pPr marL="0" indent="0" eaLnBrk="1" hangingPunct="1">
              <a:buNone/>
              <a:defRPr/>
            </a:pPr>
            <a:r>
              <a:rPr lang="en-US" altLang="en-US" sz="2000" dirty="0">
                <a:latin typeface="Courier New" panose="02070309020205020404" pitchFamily="49" charset="0"/>
                <a:cs typeface="Courier New" panose="02070309020205020404" pitchFamily="49" charset="0"/>
              </a:rPr>
              <a:t>True</a:t>
            </a:r>
          </a:p>
          <a:p>
            <a:pPr marL="0" indent="0" eaLnBrk="1" hangingPunct="1">
              <a:buNone/>
              <a:defRPr/>
            </a:pPr>
            <a:r>
              <a:rPr lang="en-US" altLang="en-US" sz="2000" dirty="0">
                <a:latin typeface="Courier New" panose="02070309020205020404" pitchFamily="49" charset="0"/>
                <a:cs typeface="Courier New" panose="02070309020205020404" pitchFamily="49" charset="0"/>
              </a:rPr>
              <a:t>&gt;&gt;&gt; "</a:t>
            </a:r>
            <a:r>
              <a:rPr lang="en-US" altLang="en-US" sz="2000" dirty="0" err="1">
                <a:latin typeface="Courier New" panose="02070309020205020404" pitchFamily="49" charset="0"/>
                <a:cs typeface="Courier New" panose="02070309020205020404" pitchFamily="49" charset="0"/>
              </a:rPr>
              <a:t>fred</a:t>
            </a:r>
            <a:r>
              <a:rPr lang="en-US" altLang="en-US" sz="2000" dirty="0">
                <a:latin typeface="Courier New" panose="02070309020205020404" pitchFamily="49" charset="0"/>
                <a:cs typeface="Courier New" panose="02070309020205020404" pitchFamily="49" charset="0"/>
              </a:rPr>
              <a:t>" in </a:t>
            </a:r>
            <a:r>
              <a:rPr lang="en-US" altLang="en-US" sz="2000" dirty="0" err="1">
                <a:latin typeface="Courier New" panose="02070309020205020404" pitchFamily="49" charset="0"/>
                <a:cs typeface="Courier New" panose="02070309020205020404" pitchFamily="49" charset="0"/>
              </a:rPr>
              <a:t>passwd</a:t>
            </a:r>
            <a:endParaRPr lang="en-US" altLang="en-US" sz="2000" dirty="0">
              <a:latin typeface="Courier New" panose="02070309020205020404" pitchFamily="49" charset="0"/>
              <a:cs typeface="Courier New" panose="02070309020205020404" pitchFamily="49" charset="0"/>
            </a:endParaRPr>
          </a:p>
          <a:p>
            <a:pPr marL="0" indent="0" eaLnBrk="1" hangingPunct="1">
              <a:buNone/>
              <a:defRPr/>
            </a:pPr>
            <a:r>
              <a:rPr lang="en-US" altLang="en-US" sz="2000" dirty="0" smtClean="0">
                <a:latin typeface="Courier New" panose="02070309020205020404" pitchFamily="49" charset="0"/>
                <a:cs typeface="Courier New" panose="02070309020205020404" pitchFamily="49" charset="0"/>
              </a:rPr>
              <a:t>False</a:t>
            </a:r>
            <a:endParaRPr lang="en-US"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087601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115</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smtClean="0"/>
              <a:t>Dictionary Operations</a:t>
            </a:r>
            <a:endParaRPr lang="en-US" altLang="en-US" dirty="0" smtClean="0"/>
          </a:p>
        </p:txBody>
      </p:sp>
      <p:sp>
        <p:nvSpPr>
          <p:cNvPr id="96259" name="Rectangle 3"/>
          <p:cNvSpPr>
            <a:spLocks noGrp="1" noChangeArrowheads="1"/>
          </p:cNvSpPr>
          <p:nvPr>
            <p:ph type="body" idx="1"/>
          </p:nvPr>
        </p:nvSpPr>
        <p:spPr/>
        <p:txBody>
          <a:bodyPr/>
          <a:lstStyle/>
          <a:p>
            <a:pPr marL="0" indent="0" eaLnBrk="1" hangingPunct="1">
              <a:buNone/>
              <a:defRPr/>
            </a:pPr>
            <a:r>
              <a:rPr lang="en-US" altLang="en-US" sz="2000" dirty="0">
                <a:latin typeface="Courier New" panose="02070309020205020404" pitchFamily="49" charset="0"/>
                <a:cs typeface="Courier New" panose="02070309020205020404" pitchFamily="49" charset="0"/>
              </a:rPr>
              <a:t>&gt;&gt;&gt; </a:t>
            </a:r>
            <a:r>
              <a:rPr lang="en-US" altLang="en-US" sz="2000" dirty="0" err="1">
                <a:latin typeface="Courier New" panose="02070309020205020404" pitchFamily="49" charset="0"/>
                <a:cs typeface="Courier New" panose="02070309020205020404" pitchFamily="49" charset="0"/>
              </a:rPr>
              <a:t>passwd.get</a:t>
            </a: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bill','unknown</a:t>
            </a:r>
            <a:r>
              <a:rPr lang="en-US" altLang="en-US" sz="2000" dirty="0">
                <a:latin typeface="Courier New" panose="02070309020205020404" pitchFamily="49" charset="0"/>
                <a:cs typeface="Courier New" panose="02070309020205020404" pitchFamily="49" charset="0"/>
              </a:rPr>
              <a:t>')</a:t>
            </a:r>
          </a:p>
          <a:p>
            <a:pPr marL="0" indent="0" eaLnBrk="1" hangingPunct="1">
              <a:buNone/>
              <a:defRPr/>
            </a:pPr>
            <a:r>
              <a:rPr lang="en-US" altLang="en-US" sz="2000" dirty="0">
                <a:latin typeface="Courier New" panose="02070309020205020404" pitchFamily="49" charset="0"/>
                <a:cs typeface="Courier New" panose="02070309020205020404" pitchFamily="49" charset="0"/>
              </a:rPr>
              <a:t>'bluescreen'</a:t>
            </a:r>
          </a:p>
          <a:p>
            <a:pPr marL="0" indent="0" eaLnBrk="1" hangingPunct="1">
              <a:buNone/>
              <a:defRPr/>
            </a:pPr>
            <a:r>
              <a:rPr lang="en-US" altLang="en-US" sz="2000" dirty="0">
                <a:latin typeface="Courier New" panose="02070309020205020404" pitchFamily="49" charset="0"/>
                <a:cs typeface="Courier New" panose="02070309020205020404" pitchFamily="49" charset="0"/>
              </a:rPr>
              <a:t>&gt;&gt;&gt; </a:t>
            </a:r>
            <a:r>
              <a:rPr lang="en-US" altLang="en-US" sz="2000" dirty="0" err="1">
                <a:latin typeface="Courier New" panose="02070309020205020404" pitchFamily="49" charset="0"/>
                <a:cs typeface="Courier New" panose="02070309020205020404" pitchFamily="49" charset="0"/>
              </a:rPr>
              <a:t>passwd.get</a:t>
            </a: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fred</a:t>
            </a:r>
            <a:r>
              <a:rPr lang="en-US" altLang="en-US" sz="2000" dirty="0">
                <a:latin typeface="Courier New" panose="02070309020205020404" pitchFamily="49" charset="0"/>
                <a:cs typeface="Courier New" panose="02070309020205020404" pitchFamily="49" charset="0"/>
              </a:rPr>
              <a:t>','unknown')</a:t>
            </a:r>
          </a:p>
          <a:p>
            <a:pPr marL="0" indent="0" eaLnBrk="1" hangingPunct="1">
              <a:buNone/>
              <a:defRPr/>
            </a:pPr>
            <a:r>
              <a:rPr lang="en-US" altLang="en-US" sz="2000" dirty="0">
                <a:latin typeface="Courier New" panose="02070309020205020404" pitchFamily="49" charset="0"/>
                <a:cs typeface="Courier New" panose="02070309020205020404" pitchFamily="49" charset="0"/>
              </a:rPr>
              <a:t>'unknown'</a:t>
            </a:r>
          </a:p>
          <a:p>
            <a:pPr marL="0" indent="0" eaLnBrk="1" hangingPunct="1">
              <a:buNone/>
              <a:defRPr/>
            </a:pPr>
            <a:r>
              <a:rPr lang="en-US" altLang="en-US" sz="2000" dirty="0">
                <a:latin typeface="Courier New" panose="02070309020205020404" pitchFamily="49" charset="0"/>
                <a:cs typeface="Courier New" panose="02070309020205020404" pitchFamily="49" charset="0"/>
              </a:rPr>
              <a:t>&gt;&gt;&gt; </a:t>
            </a:r>
            <a:r>
              <a:rPr lang="en-US" altLang="en-US" sz="2000" dirty="0" err="1">
                <a:latin typeface="Courier New" panose="02070309020205020404" pitchFamily="49" charset="0"/>
                <a:cs typeface="Courier New" panose="02070309020205020404" pitchFamily="49" charset="0"/>
              </a:rPr>
              <a:t>passwd.clear</a:t>
            </a:r>
            <a:r>
              <a:rPr lang="en-US" altLang="en-US" sz="2000" dirty="0">
                <a:latin typeface="Courier New" panose="02070309020205020404" pitchFamily="49" charset="0"/>
                <a:cs typeface="Courier New" panose="02070309020205020404" pitchFamily="49" charset="0"/>
              </a:rPr>
              <a:t>()</a:t>
            </a:r>
          </a:p>
          <a:p>
            <a:pPr marL="0" indent="0" eaLnBrk="1" hangingPunct="1">
              <a:buNone/>
              <a:defRPr/>
            </a:pPr>
            <a:r>
              <a:rPr lang="en-US" altLang="en-US" sz="2000" dirty="0">
                <a:latin typeface="Courier New" panose="02070309020205020404" pitchFamily="49" charset="0"/>
                <a:cs typeface="Courier New" panose="02070309020205020404" pitchFamily="49" charset="0"/>
              </a:rPr>
              <a:t>&gt;&gt;&gt; </a:t>
            </a:r>
            <a:r>
              <a:rPr lang="en-US" altLang="en-US" sz="2000" dirty="0" err="1">
                <a:latin typeface="Courier New" panose="02070309020205020404" pitchFamily="49" charset="0"/>
                <a:cs typeface="Courier New" panose="02070309020205020404" pitchFamily="49" charset="0"/>
              </a:rPr>
              <a:t>passwd</a:t>
            </a:r>
            <a:endParaRPr lang="en-US" altLang="en-US" sz="2000" dirty="0">
              <a:latin typeface="Courier New" panose="02070309020205020404" pitchFamily="49" charset="0"/>
              <a:cs typeface="Courier New" panose="02070309020205020404" pitchFamily="49" charset="0"/>
            </a:endParaRPr>
          </a:p>
          <a:p>
            <a:pPr marL="0" indent="0" eaLnBrk="1" hangingPunct="1">
              <a:buNone/>
              <a:defRPr/>
            </a:pPr>
            <a:r>
              <a:rPr lang="en-US" altLang="en-US" sz="2000" dirty="0" smtClean="0">
                <a:latin typeface="Courier New" panose="02070309020205020404" pitchFamily="49" charset="0"/>
                <a:cs typeface="Courier New" panose="02070309020205020404" pitchFamily="49" charset="0"/>
              </a:rPr>
              <a:t>{}</a:t>
            </a:r>
            <a:endParaRPr lang="en-US"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5039449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116</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Example Program:</a:t>
            </a:r>
            <a:br>
              <a:rPr lang="en-US" altLang="en-US" dirty="0" smtClean="0"/>
            </a:br>
            <a:r>
              <a:rPr lang="en-US" altLang="en-US" dirty="0" smtClean="0"/>
              <a:t>Word Frequency</a:t>
            </a:r>
          </a:p>
        </p:txBody>
      </p:sp>
      <p:sp>
        <p:nvSpPr>
          <p:cNvPr id="96259" name="Rectangle 3"/>
          <p:cNvSpPr>
            <a:spLocks noGrp="1" noChangeArrowheads="1"/>
          </p:cNvSpPr>
          <p:nvPr>
            <p:ph type="body" idx="1"/>
          </p:nvPr>
        </p:nvSpPr>
        <p:spPr/>
        <p:txBody>
          <a:bodyPr/>
          <a:lstStyle/>
          <a:p>
            <a:pPr eaLnBrk="1" hangingPunct="1">
              <a:defRPr/>
            </a:pPr>
            <a:r>
              <a:rPr lang="en-US" altLang="en-US" sz="2800" dirty="0" smtClean="0"/>
              <a:t>Let’s write a program that analyzes text documents and counts how many times each word appears in the document.</a:t>
            </a:r>
          </a:p>
          <a:p>
            <a:pPr eaLnBrk="1" hangingPunct="1">
              <a:defRPr/>
            </a:pPr>
            <a:r>
              <a:rPr lang="en-US" altLang="en-US" sz="2800" dirty="0" smtClean="0"/>
              <a:t>This kind of document is sometimes used as a crude measure of the style similarity between two documents and is used by automatic indexing and archiving programs (like Internet search engines).</a:t>
            </a:r>
          </a:p>
        </p:txBody>
      </p:sp>
    </p:spTree>
    <p:extLst>
      <p:ext uri="{BB962C8B-B14F-4D97-AF65-F5344CB8AC3E}">
        <p14:creationId xmlns:p14="http://schemas.microsoft.com/office/powerpoint/2010/main" val="211073978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117</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Example Program:</a:t>
            </a:r>
            <a:br>
              <a:rPr lang="en-US" altLang="en-US" dirty="0" smtClean="0"/>
            </a:br>
            <a:r>
              <a:rPr lang="en-US" altLang="en-US" dirty="0" smtClean="0"/>
              <a:t>Word Frequency</a:t>
            </a:r>
          </a:p>
        </p:txBody>
      </p:sp>
      <p:sp>
        <p:nvSpPr>
          <p:cNvPr id="96259" name="Rectangle 3"/>
          <p:cNvSpPr>
            <a:spLocks noGrp="1" noChangeArrowheads="1"/>
          </p:cNvSpPr>
          <p:nvPr>
            <p:ph type="body" idx="1"/>
          </p:nvPr>
        </p:nvSpPr>
        <p:spPr/>
        <p:txBody>
          <a:bodyPr/>
          <a:lstStyle/>
          <a:p>
            <a:pPr eaLnBrk="1" hangingPunct="1">
              <a:defRPr/>
            </a:pPr>
            <a:r>
              <a:rPr lang="en-US" altLang="en-US" sz="2800" dirty="0" smtClean="0"/>
              <a:t>This is a multi-accumulator problem!</a:t>
            </a:r>
          </a:p>
          <a:p>
            <a:pPr eaLnBrk="1" hangingPunct="1">
              <a:defRPr/>
            </a:pPr>
            <a:r>
              <a:rPr lang="en-US" altLang="en-US" sz="2800" dirty="0" smtClean="0"/>
              <a:t>We need a count for each word that appears in the document.</a:t>
            </a:r>
          </a:p>
          <a:p>
            <a:pPr eaLnBrk="1" hangingPunct="1">
              <a:defRPr/>
            </a:pPr>
            <a:r>
              <a:rPr lang="en-US" altLang="en-US" sz="2800" dirty="0" smtClean="0"/>
              <a:t>We can use a loop that iterates over each word in the document, incrementing the appropriate accumulator.</a:t>
            </a:r>
          </a:p>
          <a:p>
            <a:pPr eaLnBrk="1" hangingPunct="1">
              <a:defRPr/>
            </a:pPr>
            <a:r>
              <a:rPr lang="en-US" altLang="en-US" sz="2800" dirty="0" smtClean="0"/>
              <a:t>The catch: we may possibly need hundreds or thousands of these accumulators!</a:t>
            </a:r>
          </a:p>
        </p:txBody>
      </p:sp>
    </p:spTree>
    <p:extLst>
      <p:ext uri="{BB962C8B-B14F-4D97-AF65-F5344CB8AC3E}">
        <p14:creationId xmlns:p14="http://schemas.microsoft.com/office/powerpoint/2010/main" val="385698218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118</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Example Program:</a:t>
            </a:r>
            <a:br>
              <a:rPr lang="en-US" altLang="en-US" dirty="0" smtClean="0"/>
            </a:br>
            <a:r>
              <a:rPr lang="en-US" altLang="en-US" dirty="0" smtClean="0"/>
              <a:t>Word Frequency</a:t>
            </a:r>
          </a:p>
        </p:txBody>
      </p:sp>
      <p:sp>
        <p:nvSpPr>
          <p:cNvPr id="96259" name="Rectangle 3"/>
          <p:cNvSpPr>
            <a:spLocks noGrp="1" noChangeArrowheads="1"/>
          </p:cNvSpPr>
          <p:nvPr>
            <p:ph type="body" idx="1"/>
          </p:nvPr>
        </p:nvSpPr>
        <p:spPr/>
        <p:txBody>
          <a:bodyPr/>
          <a:lstStyle/>
          <a:p>
            <a:pPr eaLnBrk="1" hangingPunct="1">
              <a:defRPr/>
            </a:pPr>
            <a:r>
              <a:rPr lang="en-US" altLang="en-US" sz="2800" dirty="0" smtClean="0"/>
              <a:t>Let’s use a dictionary where strings representing the words are the keys and the values are </a:t>
            </a:r>
            <a:r>
              <a:rPr lang="en-US" altLang="en-US" sz="2800" dirty="0" err="1" smtClean="0"/>
              <a:t>ints</a:t>
            </a:r>
            <a:r>
              <a:rPr lang="en-US" altLang="en-US" sz="2800" dirty="0" smtClean="0"/>
              <a:t> that count up how many times each word appears.</a:t>
            </a:r>
          </a:p>
          <a:p>
            <a:pPr eaLnBrk="1" hangingPunct="1">
              <a:defRPr/>
            </a:pPr>
            <a:r>
              <a:rPr lang="en-US" altLang="en-US" sz="2800" dirty="0" smtClean="0"/>
              <a:t>To update the count for a particular word, </a:t>
            </a:r>
            <a:r>
              <a:rPr lang="en-US" altLang="en-US" sz="2400" dirty="0" smtClean="0">
                <a:latin typeface="Courier New" panose="02070309020205020404" pitchFamily="49" charset="0"/>
                <a:cs typeface="Courier New" panose="02070309020205020404" pitchFamily="49" charset="0"/>
              </a:rPr>
              <a:t>w</a:t>
            </a:r>
            <a:r>
              <a:rPr lang="en-US" altLang="en-US" sz="2800" dirty="0" smtClean="0"/>
              <a:t>, we need something like:</a:t>
            </a:r>
            <a:br>
              <a:rPr lang="en-US" altLang="en-US" sz="2800" dirty="0" smtClean="0"/>
            </a:br>
            <a:r>
              <a:rPr lang="en-US" altLang="en-US" sz="2400" dirty="0" smtClean="0">
                <a:latin typeface="Courier New" panose="02070309020205020404" pitchFamily="49" charset="0"/>
                <a:cs typeface="Courier New" panose="02070309020205020404" pitchFamily="49" charset="0"/>
              </a:rPr>
              <a:t>counts[w] = counts[w] + 1</a:t>
            </a:r>
          </a:p>
          <a:p>
            <a:pPr eaLnBrk="1" hangingPunct="1">
              <a:defRPr/>
            </a:pPr>
            <a:r>
              <a:rPr lang="en-US" altLang="en-US" sz="2800" dirty="0" smtClean="0">
                <a:cs typeface="Courier New" panose="02070309020205020404" pitchFamily="49" charset="0"/>
              </a:rPr>
              <a:t>One problem – the first time we encounter a word it will not yet be in </a:t>
            </a:r>
            <a:r>
              <a:rPr lang="en-US" altLang="en-US" sz="2400" dirty="0" smtClean="0">
                <a:latin typeface="Courier New" panose="02070309020205020404" pitchFamily="49" charset="0"/>
                <a:cs typeface="Courier New" panose="02070309020205020404" pitchFamily="49" charset="0"/>
              </a:rPr>
              <a:t>counts</a:t>
            </a:r>
            <a:r>
              <a:rPr lang="en-US" altLang="en-US" sz="2800" dirty="0" smtClean="0">
                <a:cs typeface="Courier New" panose="02070309020205020404" pitchFamily="49" charset="0"/>
              </a:rPr>
              <a:t>.</a:t>
            </a:r>
          </a:p>
        </p:txBody>
      </p:sp>
    </p:spTree>
    <p:extLst>
      <p:ext uri="{BB962C8B-B14F-4D97-AF65-F5344CB8AC3E}">
        <p14:creationId xmlns:p14="http://schemas.microsoft.com/office/powerpoint/2010/main" val="348143095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119</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Example Program:</a:t>
            </a:r>
            <a:br>
              <a:rPr lang="en-US" altLang="en-US" dirty="0" smtClean="0"/>
            </a:br>
            <a:r>
              <a:rPr lang="en-US" altLang="en-US" dirty="0" smtClean="0"/>
              <a:t>Word Frequency</a:t>
            </a:r>
          </a:p>
        </p:txBody>
      </p:sp>
      <p:sp>
        <p:nvSpPr>
          <p:cNvPr id="96259" name="Rectangle 3"/>
          <p:cNvSpPr>
            <a:spLocks noGrp="1" noChangeArrowheads="1"/>
          </p:cNvSpPr>
          <p:nvPr>
            <p:ph type="body" idx="1"/>
          </p:nvPr>
        </p:nvSpPr>
        <p:spPr/>
        <p:txBody>
          <a:bodyPr/>
          <a:lstStyle/>
          <a:p>
            <a:pPr eaLnBrk="1" hangingPunct="1">
              <a:defRPr/>
            </a:pPr>
            <a:r>
              <a:rPr lang="en-US" altLang="en-US" sz="2800" dirty="0" smtClean="0"/>
              <a:t>Attempting to access a nonexistent key produces a run-time </a:t>
            </a:r>
            <a:r>
              <a:rPr lang="en-US" altLang="en-US" sz="2400" dirty="0" err="1" smtClean="0">
                <a:latin typeface="Courier New" panose="02070309020205020404" pitchFamily="49" charset="0"/>
                <a:cs typeface="Courier New" panose="02070309020205020404" pitchFamily="49" charset="0"/>
              </a:rPr>
              <a:t>KeyError</a:t>
            </a:r>
            <a:r>
              <a:rPr lang="en-US" altLang="en-US" sz="2800" dirty="0" smtClean="0"/>
              <a:t>.</a:t>
            </a:r>
          </a:p>
          <a:p>
            <a:pPr marL="0" indent="0" eaLnBrk="1" hangingPunct="1">
              <a:buNone/>
              <a:defRPr/>
            </a:pPr>
            <a:r>
              <a:rPr lang="en-US" altLang="en-US" sz="2400" dirty="0" smtClean="0">
                <a:latin typeface="Courier New" panose="02070309020205020404" pitchFamily="49" charset="0"/>
                <a:cs typeface="Courier New" panose="02070309020205020404" pitchFamily="49" charset="0"/>
              </a:rPr>
              <a:t>if w is already in counts:</a:t>
            </a:r>
          </a:p>
          <a:p>
            <a:pPr marL="0" indent="0" eaLnBrk="1" hangingPunct="1">
              <a:buNone/>
              <a:defRPr/>
            </a:pPr>
            <a:r>
              <a:rPr lang="en-US" altLang="en-US" sz="2400" dirty="0">
                <a:latin typeface="Courier New" panose="02070309020205020404" pitchFamily="49" charset="0"/>
                <a:cs typeface="Courier New" panose="02070309020205020404" pitchFamily="49" charset="0"/>
              </a:rPr>
              <a:t> </a:t>
            </a:r>
            <a:r>
              <a:rPr lang="en-US" altLang="en-US" sz="2400" dirty="0" smtClean="0">
                <a:latin typeface="Courier New" panose="02070309020205020404" pitchFamily="49" charset="0"/>
                <a:cs typeface="Courier New" panose="02070309020205020404" pitchFamily="49" charset="0"/>
              </a:rPr>
              <a:t>  add one to the count for w</a:t>
            </a:r>
          </a:p>
          <a:p>
            <a:pPr marL="0" indent="0" eaLnBrk="1" hangingPunct="1">
              <a:buNone/>
              <a:defRPr/>
            </a:pPr>
            <a:r>
              <a:rPr lang="en-US" altLang="en-US" sz="2400" dirty="0" smtClean="0">
                <a:latin typeface="Courier New" panose="02070309020205020404" pitchFamily="49" charset="0"/>
                <a:cs typeface="Courier New" panose="02070309020205020404" pitchFamily="49" charset="0"/>
              </a:rPr>
              <a:t>else:</a:t>
            </a:r>
          </a:p>
          <a:p>
            <a:pPr marL="0" indent="0" eaLnBrk="1" hangingPunct="1">
              <a:buNone/>
              <a:defRPr/>
            </a:pPr>
            <a:r>
              <a:rPr lang="en-US" altLang="en-US" sz="2400" dirty="0">
                <a:latin typeface="Courier New" panose="02070309020205020404" pitchFamily="49" charset="0"/>
                <a:cs typeface="Courier New" panose="02070309020205020404" pitchFamily="49" charset="0"/>
              </a:rPr>
              <a:t> </a:t>
            </a:r>
            <a:r>
              <a:rPr lang="en-US" altLang="en-US" sz="2400" dirty="0" smtClean="0">
                <a:latin typeface="Courier New" panose="02070309020205020404" pitchFamily="49" charset="0"/>
                <a:cs typeface="Courier New" panose="02070309020205020404" pitchFamily="49" charset="0"/>
              </a:rPr>
              <a:t>  set count for w to 1</a:t>
            </a:r>
          </a:p>
          <a:p>
            <a:pPr eaLnBrk="1" hangingPunct="1">
              <a:defRPr/>
            </a:pPr>
            <a:r>
              <a:rPr lang="en-US" altLang="en-US" sz="2400" dirty="0" smtClean="0">
                <a:cs typeface="Courier New" panose="02070309020205020404" pitchFamily="49" charset="0"/>
              </a:rPr>
              <a:t>How could this be implemented?</a:t>
            </a:r>
            <a:endParaRPr lang="en-US" altLang="en-US" sz="2800" dirty="0" smtClean="0">
              <a:cs typeface="Courier New" panose="02070309020205020404" pitchFamily="49" charset="0"/>
            </a:endParaRPr>
          </a:p>
        </p:txBody>
      </p:sp>
    </p:spTree>
    <p:extLst>
      <p:ext uri="{BB962C8B-B14F-4D97-AF65-F5344CB8AC3E}">
        <p14:creationId xmlns:p14="http://schemas.microsoft.com/office/powerpoint/2010/main" val="13327116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17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CCADFE03-0975-48A3-9D25-A528DEADDDB3}" type="slidenum">
              <a:rPr lang="en-US" altLang="en-US" sz="1400" smtClean="0"/>
              <a:pPr>
                <a:spcBef>
                  <a:spcPct val="0"/>
                </a:spcBef>
                <a:buClrTx/>
                <a:buSzTx/>
                <a:buFontTx/>
                <a:buNone/>
              </a:pPr>
              <a:t>12</a:t>
            </a:fld>
            <a:endParaRPr lang="en-US" altLang="en-US" sz="1400" smtClean="0"/>
          </a:p>
        </p:txBody>
      </p:sp>
      <p:sp>
        <p:nvSpPr>
          <p:cNvPr id="17412" name="Rectangle 2"/>
          <p:cNvSpPr>
            <a:spLocks noGrp="1" noChangeArrowheads="1"/>
          </p:cNvSpPr>
          <p:nvPr>
            <p:ph type="title"/>
          </p:nvPr>
        </p:nvSpPr>
        <p:spPr/>
        <p:txBody>
          <a:bodyPr/>
          <a:lstStyle/>
          <a:p>
            <a:pPr eaLnBrk="1" hangingPunct="1"/>
            <a:r>
              <a:rPr lang="en-US" altLang="en-US" smtClean="0"/>
              <a:t>Applying Lists</a:t>
            </a:r>
          </a:p>
        </p:txBody>
      </p:sp>
      <p:sp>
        <p:nvSpPr>
          <p:cNvPr id="17413" name="Rectangle 3"/>
          <p:cNvSpPr>
            <a:spLocks noGrp="1" noChangeArrowheads="1"/>
          </p:cNvSpPr>
          <p:nvPr>
            <p:ph type="body" idx="1"/>
          </p:nvPr>
        </p:nvSpPr>
        <p:spPr/>
        <p:txBody>
          <a:bodyPr/>
          <a:lstStyle/>
          <a:p>
            <a:pPr eaLnBrk="1" hangingPunct="1">
              <a:lnSpc>
                <a:spcPct val="90000"/>
              </a:lnSpc>
            </a:pPr>
            <a:r>
              <a:rPr lang="en-US" altLang="en-US" smtClean="0"/>
              <a:t>We need a way to store and manipulate an entire collection of numbers.</a:t>
            </a:r>
          </a:p>
          <a:p>
            <a:pPr eaLnBrk="1" hangingPunct="1">
              <a:lnSpc>
                <a:spcPct val="90000"/>
              </a:lnSpc>
            </a:pPr>
            <a:r>
              <a:rPr lang="en-US" altLang="en-US" smtClean="0"/>
              <a:t>We can’t just use a bunch of variables, because we don’t know many numbers there will be.</a:t>
            </a:r>
          </a:p>
          <a:p>
            <a:pPr eaLnBrk="1" hangingPunct="1">
              <a:lnSpc>
                <a:spcPct val="90000"/>
              </a:lnSpc>
            </a:pPr>
            <a:r>
              <a:rPr lang="en-US" altLang="en-US" smtClean="0"/>
              <a:t>What do we need? Some way of combining an entire collection of values into one object.</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120</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Example Program:</a:t>
            </a:r>
            <a:br>
              <a:rPr lang="en-US" altLang="en-US" dirty="0" smtClean="0"/>
            </a:br>
            <a:r>
              <a:rPr lang="en-US" altLang="en-US" dirty="0" smtClean="0"/>
              <a:t>Word Frequency</a:t>
            </a:r>
          </a:p>
        </p:txBody>
      </p:sp>
      <p:sp>
        <p:nvSpPr>
          <p:cNvPr id="96259" name="Rectangle 3"/>
          <p:cNvSpPr>
            <a:spLocks noGrp="1" noChangeArrowheads="1"/>
          </p:cNvSpPr>
          <p:nvPr>
            <p:ph type="body" idx="1"/>
          </p:nvPr>
        </p:nvSpPr>
        <p:spPr/>
        <p:txBody>
          <a:bodyPr/>
          <a:lstStyle/>
          <a:p>
            <a:pPr marL="0" indent="0" eaLnBrk="1" hangingPunct="1">
              <a:buNone/>
              <a:defRPr/>
            </a:pPr>
            <a:r>
              <a:rPr lang="en-US" altLang="en-US" sz="2400" dirty="0" smtClean="0">
                <a:latin typeface="Courier New" panose="02070309020205020404" pitchFamily="49" charset="0"/>
                <a:cs typeface="Courier New" panose="02070309020205020404" pitchFamily="49" charset="0"/>
              </a:rPr>
              <a:t>if w in counts:</a:t>
            </a:r>
            <a:r>
              <a:rPr lang="en-US" altLang="en-US" sz="2400" dirty="0">
                <a:latin typeface="Courier New" panose="02070309020205020404" pitchFamily="49" charset="0"/>
                <a:cs typeface="Courier New" panose="02070309020205020404" pitchFamily="49" charset="0"/>
              </a:rPr>
              <a:t/>
            </a:r>
            <a:br>
              <a:rPr lang="en-US" altLang="en-US" sz="2400" dirty="0">
                <a:latin typeface="Courier New" panose="02070309020205020404" pitchFamily="49" charset="0"/>
                <a:cs typeface="Courier New" panose="02070309020205020404" pitchFamily="49" charset="0"/>
              </a:rPr>
            </a:br>
            <a:r>
              <a:rPr lang="en-US" altLang="en-US" sz="2400" dirty="0" smtClean="0">
                <a:latin typeface="Courier New" panose="02070309020205020404" pitchFamily="49" charset="0"/>
                <a:cs typeface="Courier New" panose="02070309020205020404" pitchFamily="49" charset="0"/>
              </a:rPr>
              <a:t>   counts[w] = counts[w] + 1</a:t>
            </a:r>
            <a:br>
              <a:rPr lang="en-US" altLang="en-US" sz="2400" dirty="0" smtClean="0">
                <a:latin typeface="Courier New" panose="02070309020205020404" pitchFamily="49" charset="0"/>
                <a:cs typeface="Courier New" panose="02070309020205020404" pitchFamily="49" charset="0"/>
              </a:rPr>
            </a:br>
            <a:r>
              <a:rPr lang="en-US" altLang="en-US" sz="2400" dirty="0" smtClean="0">
                <a:latin typeface="Courier New" panose="02070309020205020404" pitchFamily="49" charset="0"/>
                <a:cs typeface="Courier New" panose="02070309020205020404" pitchFamily="49" charset="0"/>
              </a:rPr>
              <a:t>else:</a:t>
            </a:r>
            <a:br>
              <a:rPr lang="en-US" altLang="en-US" sz="2400" dirty="0" smtClean="0">
                <a:latin typeface="Courier New" panose="02070309020205020404" pitchFamily="49" charset="0"/>
                <a:cs typeface="Courier New" panose="02070309020205020404" pitchFamily="49" charset="0"/>
              </a:rPr>
            </a:br>
            <a:r>
              <a:rPr lang="en-US" altLang="en-US" sz="2400" dirty="0" smtClean="0">
                <a:latin typeface="Courier New" panose="02070309020205020404" pitchFamily="49" charset="0"/>
                <a:cs typeface="Courier New" panose="02070309020205020404" pitchFamily="49" charset="0"/>
              </a:rPr>
              <a:t>   counts[w] = 1</a:t>
            </a:r>
          </a:p>
          <a:p>
            <a:pPr eaLnBrk="1" hangingPunct="1">
              <a:defRPr/>
            </a:pPr>
            <a:r>
              <a:rPr lang="en-US" altLang="en-US" sz="2800" dirty="0" smtClean="0"/>
              <a:t>A more elegant approach:</a:t>
            </a:r>
          </a:p>
          <a:p>
            <a:pPr marL="0" indent="0" eaLnBrk="1" hangingPunct="1">
              <a:buNone/>
              <a:defRPr/>
            </a:pPr>
            <a:r>
              <a:rPr lang="en-US" altLang="en-US" sz="2400" dirty="0" smtClean="0">
                <a:latin typeface="Courier New" panose="02070309020205020404" pitchFamily="49" charset="0"/>
                <a:cs typeface="Courier New" panose="02070309020205020404" pitchFamily="49" charset="0"/>
              </a:rPr>
              <a:t>counts[w] = </a:t>
            </a:r>
            <a:r>
              <a:rPr lang="en-US" altLang="en-US" sz="2400" dirty="0" err="1" smtClean="0">
                <a:latin typeface="Courier New" panose="02070309020205020404" pitchFamily="49" charset="0"/>
                <a:cs typeface="Courier New" panose="02070309020205020404" pitchFamily="49" charset="0"/>
              </a:rPr>
              <a:t>counts.get</a:t>
            </a:r>
            <a:r>
              <a:rPr lang="en-US" altLang="en-US" sz="2400" dirty="0" smtClean="0">
                <a:latin typeface="Courier New" panose="02070309020205020404" pitchFamily="49" charset="0"/>
                <a:cs typeface="Courier New" panose="02070309020205020404" pitchFamily="49" charset="0"/>
              </a:rPr>
              <a:t>(w, 0) + 1</a:t>
            </a:r>
            <a:br>
              <a:rPr lang="en-US" altLang="en-US" sz="2400" dirty="0" smtClean="0">
                <a:latin typeface="Courier New" panose="02070309020205020404" pitchFamily="49" charset="0"/>
                <a:cs typeface="Courier New" panose="02070309020205020404" pitchFamily="49" charset="0"/>
              </a:rPr>
            </a:br>
            <a:r>
              <a:rPr lang="en-US" altLang="en-US" sz="2800" dirty="0" smtClean="0"/>
              <a:t>If </a:t>
            </a:r>
            <a:r>
              <a:rPr lang="en-US" altLang="en-US" sz="2400" dirty="0" smtClean="0">
                <a:latin typeface="Courier New" panose="02070309020205020404" pitchFamily="49" charset="0"/>
                <a:cs typeface="Courier New" panose="02070309020205020404" pitchFamily="49" charset="0"/>
              </a:rPr>
              <a:t>w</a:t>
            </a:r>
            <a:r>
              <a:rPr lang="en-US" altLang="en-US" sz="2800" dirty="0" smtClean="0"/>
              <a:t> is not already in the dictionary, this </a:t>
            </a:r>
            <a:r>
              <a:rPr lang="en-US" altLang="en-US" sz="2400" dirty="0" smtClean="0">
                <a:latin typeface="Courier New" panose="02070309020205020404" pitchFamily="49" charset="0"/>
                <a:cs typeface="Courier New" panose="02070309020205020404" pitchFamily="49" charset="0"/>
              </a:rPr>
              <a:t>get</a:t>
            </a:r>
            <a:r>
              <a:rPr lang="en-US" altLang="en-US" sz="2800" dirty="0" smtClean="0"/>
              <a:t> will return 0, and the result is that the entry for </a:t>
            </a:r>
            <a:r>
              <a:rPr lang="en-US" altLang="en-US" sz="2400" dirty="0" smtClean="0">
                <a:latin typeface="Courier New" panose="02070309020205020404" pitchFamily="49" charset="0"/>
                <a:cs typeface="Courier New" panose="02070309020205020404" pitchFamily="49" charset="0"/>
              </a:rPr>
              <a:t>w</a:t>
            </a:r>
            <a:r>
              <a:rPr lang="en-US" altLang="en-US" sz="2800" dirty="0" smtClean="0"/>
              <a:t> is set to 1.</a:t>
            </a:r>
          </a:p>
        </p:txBody>
      </p:sp>
    </p:spTree>
    <p:extLst>
      <p:ext uri="{BB962C8B-B14F-4D97-AF65-F5344CB8AC3E}">
        <p14:creationId xmlns:p14="http://schemas.microsoft.com/office/powerpoint/2010/main" val="1862306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121</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Example Program:</a:t>
            </a:r>
            <a:br>
              <a:rPr lang="en-US" altLang="en-US" dirty="0" smtClean="0"/>
            </a:br>
            <a:r>
              <a:rPr lang="en-US" altLang="en-US" dirty="0" smtClean="0"/>
              <a:t>Word Frequency</a:t>
            </a:r>
          </a:p>
        </p:txBody>
      </p:sp>
      <p:sp>
        <p:nvSpPr>
          <p:cNvPr id="96259" name="Rectangle 3"/>
          <p:cNvSpPr>
            <a:spLocks noGrp="1" noChangeArrowheads="1"/>
          </p:cNvSpPr>
          <p:nvPr>
            <p:ph type="body" idx="1"/>
          </p:nvPr>
        </p:nvSpPr>
        <p:spPr/>
        <p:txBody>
          <a:bodyPr/>
          <a:lstStyle/>
          <a:p>
            <a:pPr eaLnBrk="1" hangingPunct="1">
              <a:defRPr/>
            </a:pPr>
            <a:r>
              <a:rPr lang="en-US" altLang="en-US" sz="2800" dirty="0" smtClean="0"/>
              <a:t>The other tasks include</a:t>
            </a:r>
          </a:p>
          <a:p>
            <a:pPr lvl="1" eaLnBrk="1" hangingPunct="1">
              <a:defRPr/>
            </a:pPr>
            <a:r>
              <a:rPr lang="en-US" altLang="en-US" sz="2400" dirty="0"/>
              <a:t>Convert the text to lowercase (so occurrences of “Python” match “python</a:t>
            </a:r>
            <a:r>
              <a:rPr lang="en-US" altLang="en-US" sz="2400" dirty="0" smtClean="0"/>
              <a:t>”)</a:t>
            </a:r>
          </a:p>
          <a:p>
            <a:pPr lvl="1" eaLnBrk="1" hangingPunct="1">
              <a:defRPr/>
            </a:pPr>
            <a:r>
              <a:rPr lang="en-US" altLang="en-US" sz="2400" dirty="0" smtClean="0"/>
              <a:t>Eliminate punctuation (so “python!” matches “python”)</a:t>
            </a:r>
          </a:p>
          <a:p>
            <a:pPr lvl="1" eaLnBrk="1" hangingPunct="1">
              <a:defRPr/>
            </a:pPr>
            <a:r>
              <a:rPr lang="en-US" altLang="en-US" sz="2400" dirty="0" smtClean="0"/>
              <a:t>Split </a:t>
            </a:r>
            <a:r>
              <a:rPr lang="en-US" altLang="en-US" sz="2400" dirty="0"/>
              <a:t>the text document into a sequence of </a:t>
            </a:r>
            <a:r>
              <a:rPr lang="en-US" altLang="en-US" sz="2400" dirty="0" smtClean="0"/>
              <a:t>words</a:t>
            </a:r>
            <a:endParaRPr lang="en-US" altLang="en-US" sz="2400" dirty="0"/>
          </a:p>
          <a:p>
            <a:pPr lvl="1" eaLnBrk="1" hangingPunct="1">
              <a:defRPr/>
            </a:pPr>
            <a:endParaRPr lang="en-US" altLang="en-US" sz="2400" dirty="0" smtClean="0"/>
          </a:p>
        </p:txBody>
      </p:sp>
    </p:spTree>
    <p:extLst>
      <p:ext uri="{BB962C8B-B14F-4D97-AF65-F5344CB8AC3E}">
        <p14:creationId xmlns:p14="http://schemas.microsoft.com/office/powerpoint/2010/main" val="405324684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122</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Example Program:</a:t>
            </a:r>
            <a:br>
              <a:rPr lang="en-US" altLang="en-US" dirty="0" smtClean="0"/>
            </a:br>
            <a:r>
              <a:rPr lang="en-US" altLang="en-US" dirty="0" smtClean="0"/>
              <a:t>Word Frequency</a:t>
            </a:r>
          </a:p>
        </p:txBody>
      </p:sp>
      <p:sp>
        <p:nvSpPr>
          <p:cNvPr id="96259" name="Rectangle 3"/>
          <p:cNvSpPr>
            <a:spLocks noGrp="1" noChangeArrowheads="1"/>
          </p:cNvSpPr>
          <p:nvPr>
            <p:ph type="body" idx="1"/>
          </p:nvPr>
        </p:nvSpPr>
        <p:spPr/>
        <p:txBody>
          <a:bodyPr/>
          <a:lstStyle/>
          <a:p>
            <a:pPr marL="0" indent="0" eaLnBrk="1" hangingPunct="1">
              <a:buNone/>
              <a:defRPr/>
            </a:pPr>
            <a:r>
              <a:rPr lang="en-US" altLang="en-US" sz="1800" dirty="0">
                <a:latin typeface="Courier New" panose="02070309020205020404" pitchFamily="49" charset="0"/>
                <a:cs typeface="Courier New" panose="02070309020205020404" pitchFamily="49" charset="0"/>
              </a:rPr>
              <a:t> # get the sequence of words from the file</a:t>
            </a:r>
          </a:p>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fname</a:t>
            </a:r>
            <a:r>
              <a:rPr lang="en-US" altLang="en-US" sz="1800" dirty="0">
                <a:latin typeface="Courier New" panose="02070309020205020404" pitchFamily="49" charset="0"/>
                <a:cs typeface="Courier New" panose="02070309020205020404" pitchFamily="49" charset="0"/>
              </a:rPr>
              <a:t> = input("File to analyze: ")</a:t>
            </a:r>
          </a:p>
          <a:p>
            <a:pPr marL="0" indent="0" eaLnBrk="1" hangingPunct="1">
              <a:buNone/>
              <a:defRPr/>
            </a:pPr>
            <a:r>
              <a:rPr lang="en-US" altLang="en-US" sz="1800" dirty="0">
                <a:latin typeface="Courier New" panose="02070309020205020404" pitchFamily="49" charset="0"/>
                <a:cs typeface="Courier New" panose="02070309020205020404" pitchFamily="49" charset="0"/>
              </a:rPr>
              <a:t>    text = open(</a:t>
            </a:r>
            <a:r>
              <a:rPr lang="en-US" altLang="en-US" sz="1800" dirty="0" err="1">
                <a:latin typeface="Courier New" panose="02070309020205020404" pitchFamily="49" charset="0"/>
                <a:cs typeface="Courier New" panose="02070309020205020404" pitchFamily="49" charset="0"/>
              </a:rPr>
              <a:t>fname</a:t>
            </a:r>
            <a:r>
              <a:rPr lang="en-US" altLang="en-US" sz="1800" dirty="0">
                <a:latin typeface="Courier New" panose="02070309020205020404" pitchFamily="49" charset="0"/>
                <a:cs typeface="Courier New" panose="02070309020205020404" pitchFamily="49" charset="0"/>
              </a:rPr>
              <a:t>,'r').read()</a:t>
            </a:r>
          </a:p>
          <a:p>
            <a:pPr marL="0" indent="0" eaLnBrk="1" hangingPunct="1">
              <a:buNone/>
              <a:defRPr/>
            </a:pPr>
            <a:r>
              <a:rPr lang="en-US" altLang="en-US" sz="1800" dirty="0">
                <a:latin typeface="Courier New" panose="02070309020205020404" pitchFamily="49" charset="0"/>
                <a:cs typeface="Courier New" panose="02070309020205020404" pitchFamily="49" charset="0"/>
              </a:rPr>
              <a:t>    text = </a:t>
            </a:r>
            <a:r>
              <a:rPr lang="en-US" altLang="en-US" sz="1800" dirty="0" err="1">
                <a:latin typeface="Courier New" panose="02070309020205020404" pitchFamily="49" charset="0"/>
                <a:cs typeface="Courier New" panose="02070309020205020404" pitchFamily="49" charset="0"/>
              </a:rPr>
              <a:t>text.lower</a:t>
            </a:r>
            <a:r>
              <a:rPr lang="en-US" altLang="en-US" sz="1800" dirty="0">
                <a:latin typeface="Courier New" panose="02070309020205020404" pitchFamily="49" charset="0"/>
                <a:cs typeface="Courier New" panose="02070309020205020404" pitchFamily="49" charset="0"/>
              </a:rPr>
              <a:t>()</a:t>
            </a:r>
          </a:p>
          <a:p>
            <a:pPr marL="0" indent="0" eaLnBrk="1" hangingPunct="1">
              <a:buNone/>
              <a:defRPr/>
            </a:pPr>
            <a:r>
              <a:rPr lang="en-US" altLang="en-US" sz="1800" dirty="0">
                <a:latin typeface="Courier New" panose="02070309020205020404" pitchFamily="49" charset="0"/>
                <a:cs typeface="Courier New" panose="02070309020205020404" pitchFamily="49" charset="0"/>
              </a:rPr>
              <a:t>    for </a:t>
            </a:r>
            <a:r>
              <a:rPr lang="en-US" altLang="en-US" sz="1800" dirty="0" err="1">
                <a:latin typeface="Courier New" panose="02070309020205020404" pitchFamily="49" charset="0"/>
                <a:cs typeface="Courier New" panose="02070309020205020404" pitchFamily="49" charset="0"/>
              </a:rPr>
              <a:t>ch</a:t>
            </a:r>
            <a:r>
              <a:rPr lang="en-US" altLang="en-US" sz="1800" dirty="0">
                <a:latin typeface="Courier New" panose="02070309020205020404" pitchFamily="49" charset="0"/>
                <a:cs typeface="Courier New" panose="02070309020205020404" pitchFamily="49" charset="0"/>
              </a:rPr>
              <a:t> in '!"#$%&amp;()*+,-./:;&lt;=&gt;?@[\\]^_`{|}~':</a:t>
            </a:r>
          </a:p>
          <a:p>
            <a:pPr marL="0" indent="0" eaLnBrk="1" hangingPunct="1">
              <a:buNone/>
              <a:defRPr/>
            </a:pPr>
            <a:r>
              <a:rPr lang="en-US" altLang="en-US" sz="1800" dirty="0">
                <a:latin typeface="Courier New" panose="02070309020205020404" pitchFamily="49" charset="0"/>
                <a:cs typeface="Courier New" panose="02070309020205020404" pitchFamily="49" charset="0"/>
              </a:rPr>
              <a:t>        text = </a:t>
            </a:r>
            <a:r>
              <a:rPr lang="en-US" altLang="en-US" sz="1800" dirty="0" err="1">
                <a:latin typeface="Courier New" panose="02070309020205020404" pitchFamily="49" charset="0"/>
                <a:cs typeface="Courier New" panose="02070309020205020404" pitchFamily="49" charset="0"/>
              </a:rPr>
              <a:t>text.replace</a:t>
            </a:r>
            <a:r>
              <a:rPr lang="en-US" altLang="en-US" sz="1800" dirty="0">
                <a:latin typeface="Courier New" panose="02070309020205020404" pitchFamily="49" charset="0"/>
                <a:cs typeface="Courier New" panose="02070309020205020404" pitchFamily="49" charset="0"/>
              </a:rPr>
              <a:t>(</a:t>
            </a:r>
            <a:r>
              <a:rPr lang="en-US" altLang="en-US" sz="1800" dirty="0" err="1">
                <a:latin typeface="Courier New" panose="02070309020205020404" pitchFamily="49" charset="0"/>
                <a:cs typeface="Courier New" panose="02070309020205020404" pitchFamily="49" charset="0"/>
              </a:rPr>
              <a:t>ch</a:t>
            </a:r>
            <a:r>
              <a:rPr lang="en-US" altLang="en-US" sz="1800" dirty="0">
                <a:latin typeface="Courier New" panose="02070309020205020404" pitchFamily="49" charset="0"/>
                <a:cs typeface="Courier New" panose="02070309020205020404" pitchFamily="49" charset="0"/>
              </a:rPr>
              <a:t>, ' ')</a:t>
            </a:r>
          </a:p>
          <a:p>
            <a:pPr marL="0" indent="0" eaLnBrk="1" hangingPunct="1">
              <a:buNone/>
              <a:defRPr/>
            </a:pPr>
            <a:r>
              <a:rPr lang="en-US" altLang="en-US" sz="1800" dirty="0">
                <a:latin typeface="Courier New" panose="02070309020205020404" pitchFamily="49" charset="0"/>
                <a:cs typeface="Courier New" panose="02070309020205020404" pitchFamily="49" charset="0"/>
              </a:rPr>
              <a:t>    words = </a:t>
            </a:r>
            <a:r>
              <a:rPr lang="en-US" altLang="en-US" sz="1800" dirty="0" err="1">
                <a:latin typeface="Courier New" panose="02070309020205020404" pitchFamily="49" charset="0"/>
                <a:cs typeface="Courier New" panose="02070309020205020404" pitchFamily="49" charset="0"/>
              </a:rPr>
              <a:t>text.split</a:t>
            </a:r>
            <a:r>
              <a:rPr lang="en-US" altLang="en-US" sz="1800" dirty="0" smtClean="0">
                <a:latin typeface="Courier New" panose="02070309020205020404" pitchFamily="49" charset="0"/>
                <a:cs typeface="Courier New" panose="02070309020205020404" pitchFamily="49" charset="0"/>
              </a:rPr>
              <a:t>()</a:t>
            </a:r>
          </a:p>
          <a:p>
            <a:pPr eaLnBrk="1" hangingPunct="1">
              <a:defRPr/>
            </a:pPr>
            <a:r>
              <a:rPr lang="en-US" altLang="en-US" sz="2400" dirty="0" smtClean="0">
                <a:cs typeface="Courier New" panose="02070309020205020404" pitchFamily="49" charset="0"/>
              </a:rPr>
              <a:t>Loop through the words to build the counts dictionary</a:t>
            </a:r>
          </a:p>
          <a:p>
            <a:pPr marL="0" indent="0" eaLnBrk="1" hangingPunct="1">
              <a:buNone/>
              <a:defRPr/>
            </a:pPr>
            <a:r>
              <a:rPr lang="en-US" altLang="en-US" sz="1800" dirty="0">
                <a:latin typeface="Courier New" panose="02070309020205020404" pitchFamily="49" charset="0"/>
                <a:cs typeface="Courier New" panose="02070309020205020404" pitchFamily="49" charset="0"/>
              </a:rPr>
              <a:t> counts = {}</a:t>
            </a:r>
          </a:p>
          <a:p>
            <a:pPr marL="0" indent="0" eaLnBrk="1" hangingPunct="1">
              <a:buNone/>
              <a:defRPr/>
            </a:pPr>
            <a:r>
              <a:rPr lang="en-US" altLang="en-US" sz="1800" dirty="0">
                <a:latin typeface="Courier New" panose="02070309020205020404" pitchFamily="49" charset="0"/>
                <a:cs typeface="Courier New" panose="02070309020205020404" pitchFamily="49" charset="0"/>
              </a:rPr>
              <a:t>    for w in words:</a:t>
            </a:r>
          </a:p>
          <a:p>
            <a:pPr marL="0" indent="0" eaLnBrk="1" hangingPunct="1">
              <a:buNone/>
              <a:defRPr/>
            </a:pPr>
            <a:r>
              <a:rPr lang="en-US" altLang="en-US" sz="1800" dirty="0">
                <a:latin typeface="Courier New" panose="02070309020205020404" pitchFamily="49" charset="0"/>
                <a:cs typeface="Courier New" panose="02070309020205020404" pitchFamily="49" charset="0"/>
              </a:rPr>
              <a:t>        counts[w] = </a:t>
            </a:r>
            <a:r>
              <a:rPr lang="en-US" altLang="en-US" sz="1800" dirty="0" err="1">
                <a:latin typeface="Courier New" panose="02070309020205020404" pitchFamily="49" charset="0"/>
                <a:cs typeface="Courier New" panose="02070309020205020404" pitchFamily="49" charset="0"/>
              </a:rPr>
              <a:t>counts.get</a:t>
            </a:r>
            <a:r>
              <a:rPr lang="en-US" altLang="en-US" sz="1800" dirty="0">
                <a:latin typeface="Courier New" panose="02070309020205020404" pitchFamily="49" charset="0"/>
                <a:cs typeface="Courier New" panose="02070309020205020404" pitchFamily="49" charset="0"/>
              </a:rPr>
              <a:t>(w,0) + 1</a:t>
            </a:r>
            <a:endParaRPr lang="en-US" altLang="en-US" sz="18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41025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123</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Example Program:</a:t>
            </a:r>
            <a:br>
              <a:rPr lang="en-US" altLang="en-US" dirty="0" smtClean="0"/>
            </a:br>
            <a:r>
              <a:rPr lang="en-US" altLang="en-US" dirty="0" smtClean="0"/>
              <a:t>Word Frequency</a:t>
            </a:r>
          </a:p>
        </p:txBody>
      </p:sp>
      <p:sp>
        <p:nvSpPr>
          <p:cNvPr id="96259" name="Rectangle 3"/>
          <p:cNvSpPr>
            <a:spLocks noGrp="1" noChangeArrowheads="1"/>
          </p:cNvSpPr>
          <p:nvPr>
            <p:ph type="body" idx="1"/>
          </p:nvPr>
        </p:nvSpPr>
        <p:spPr/>
        <p:txBody>
          <a:bodyPr/>
          <a:lstStyle/>
          <a:p>
            <a:pPr eaLnBrk="1" hangingPunct="1">
              <a:defRPr/>
            </a:pPr>
            <a:r>
              <a:rPr lang="en-US" altLang="en-US" sz="2800" dirty="0" smtClean="0"/>
              <a:t>How could we print a list of words in alphabetical order with their associated counts?</a:t>
            </a:r>
          </a:p>
          <a:p>
            <a:pPr marL="0" indent="0" eaLnBrk="1" hangingPunct="1">
              <a:buNone/>
              <a:defRPr/>
            </a:pPr>
            <a:r>
              <a:rPr lang="en-US" altLang="en-US" sz="1800" dirty="0">
                <a:latin typeface="Courier New" panose="02070309020205020404" pitchFamily="49" charset="0"/>
                <a:cs typeface="Courier New" panose="02070309020205020404" pitchFamily="49" charset="0"/>
              </a:rPr>
              <a:t># get list of words that appear in document</a:t>
            </a:r>
          </a:p>
          <a:p>
            <a:pPr marL="0" indent="0" eaLnBrk="1" hangingPunct="1">
              <a:buNone/>
              <a:defRPr/>
            </a:pPr>
            <a:r>
              <a:rPr lang="en-US" altLang="en-US" sz="1800" dirty="0" err="1">
                <a:latin typeface="Courier New" panose="02070309020205020404" pitchFamily="49" charset="0"/>
                <a:cs typeface="Courier New" panose="02070309020205020404" pitchFamily="49" charset="0"/>
              </a:rPr>
              <a:t>uniqueWords</a:t>
            </a:r>
            <a:r>
              <a:rPr lang="en-US" altLang="en-US" sz="1800" dirty="0">
                <a:latin typeface="Courier New" panose="02070309020205020404" pitchFamily="49" charset="0"/>
                <a:cs typeface="Courier New" panose="02070309020205020404" pitchFamily="49" charset="0"/>
              </a:rPr>
              <a:t> = list(</a:t>
            </a:r>
            <a:r>
              <a:rPr lang="en-US" altLang="en-US" sz="1800" dirty="0" err="1">
                <a:latin typeface="Courier New" panose="02070309020205020404" pitchFamily="49" charset="0"/>
                <a:cs typeface="Courier New" panose="02070309020205020404" pitchFamily="49" charset="0"/>
              </a:rPr>
              <a:t>counts.keys</a:t>
            </a:r>
            <a:r>
              <a:rPr lang="en-US" altLang="en-US" sz="1800" dirty="0">
                <a:latin typeface="Courier New" panose="02070309020205020404" pitchFamily="49" charset="0"/>
                <a:cs typeface="Courier New" panose="02070309020205020404" pitchFamily="49" charset="0"/>
              </a:rPr>
              <a:t>())</a:t>
            </a:r>
          </a:p>
          <a:p>
            <a:pPr marL="0" indent="0" eaLnBrk="1" hangingPunct="1">
              <a:buNone/>
              <a:defRPr/>
            </a:pPr>
            <a:endParaRPr lang="en-US" altLang="en-US" sz="1800" dirty="0">
              <a:latin typeface="Courier New" panose="02070309020205020404" pitchFamily="49" charset="0"/>
              <a:cs typeface="Courier New" panose="02070309020205020404" pitchFamily="49" charset="0"/>
            </a:endParaRPr>
          </a:p>
          <a:p>
            <a:pPr marL="0" indent="0" eaLnBrk="1" hangingPunct="1">
              <a:buNone/>
              <a:defRPr/>
            </a:pPr>
            <a:r>
              <a:rPr lang="en-US" altLang="en-US" sz="1800" dirty="0">
                <a:latin typeface="Courier New" panose="02070309020205020404" pitchFamily="49" charset="0"/>
                <a:cs typeface="Courier New" panose="02070309020205020404" pitchFamily="49" charset="0"/>
              </a:rPr>
              <a:t># put list of words in alphabetical order</a:t>
            </a:r>
          </a:p>
          <a:p>
            <a:pPr marL="0" indent="0" eaLnBrk="1" hangingPunct="1">
              <a:buNone/>
              <a:defRPr/>
            </a:pPr>
            <a:r>
              <a:rPr lang="en-US" altLang="en-US" sz="1800" dirty="0" err="1">
                <a:latin typeface="Courier New" panose="02070309020205020404" pitchFamily="49" charset="0"/>
                <a:cs typeface="Courier New" panose="02070309020205020404" pitchFamily="49" charset="0"/>
              </a:rPr>
              <a:t>uniqueWords.sort</a:t>
            </a:r>
            <a:r>
              <a:rPr lang="en-US" altLang="en-US" sz="1800" dirty="0">
                <a:latin typeface="Courier New" panose="02070309020205020404" pitchFamily="49" charset="0"/>
                <a:cs typeface="Courier New" panose="02070309020205020404" pitchFamily="49" charset="0"/>
              </a:rPr>
              <a:t>()</a:t>
            </a:r>
          </a:p>
          <a:p>
            <a:pPr marL="0" indent="0" eaLnBrk="1" hangingPunct="1">
              <a:buNone/>
              <a:defRPr/>
            </a:pPr>
            <a:endParaRPr lang="en-US" altLang="en-US" sz="1800" dirty="0">
              <a:latin typeface="Courier New" panose="02070309020205020404" pitchFamily="49" charset="0"/>
              <a:cs typeface="Courier New" panose="02070309020205020404" pitchFamily="49" charset="0"/>
            </a:endParaRPr>
          </a:p>
          <a:p>
            <a:pPr marL="0" indent="0" eaLnBrk="1" hangingPunct="1">
              <a:buNone/>
              <a:defRPr/>
            </a:pPr>
            <a:r>
              <a:rPr lang="en-US" altLang="en-US" sz="1800" dirty="0">
                <a:latin typeface="Courier New" panose="02070309020205020404" pitchFamily="49" charset="0"/>
                <a:cs typeface="Courier New" panose="02070309020205020404" pitchFamily="49" charset="0"/>
              </a:rPr>
              <a:t># print words and associated counts</a:t>
            </a:r>
          </a:p>
          <a:p>
            <a:pPr marL="0" indent="0" eaLnBrk="1" hangingPunct="1">
              <a:buNone/>
              <a:defRPr/>
            </a:pPr>
            <a:r>
              <a:rPr lang="en-US" altLang="en-US" sz="1800" dirty="0">
                <a:latin typeface="Courier New" panose="02070309020205020404" pitchFamily="49" charset="0"/>
                <a:cs typeface="Courier New" panose="02070309020205020404" pitchFamily="49" charset="0"/>
              </a:rPr>
              <a:t>for w in </a:t>
            </a:r>
            <a:r>
              <a:rPr lang="en-US" altLang="en-US" sz="1800" dirty="0" err="1">
                <a:latin typeface="Courier New" panose="02070309020205020404" pitchFamily="49" charset="0"/>
                <a:cs typeface="Courier New" panose="02070309020205020404" pitchFamily="49" charset="0"/>
              </a:rPr>
              <a:t>uniqueWords</a:t>
            </a:r>
            <a:r>
              <a:rPr lang="en-US" altLang="en-US" sz="1800" dirty="0">
                <a:latin typeface="Courier New" panose="02070309020205020404" pitchFamily="49" charset="0"/>
                <a:cs typeface="Courier New" panose="02070309020205020404" pitchFamily="49" charset="0"/>
              </a:rPr>
              <a:t>:</a:t>
            </a:r>
          </a:p>
          <a:p>
            <a:pPr marL="0" indent="0" eaLnBrk="1" hangingPunct="1">
              <a:buNone/>
              <a:defRPr/>
            </a:pPr>
            <a:r>
              <a:rPr lang="en-US" altLang="en-US" sz="1800" dirty="0">
                <a:latin typeface="Courier New" panose="02070309020205020404" pitchFamily="49" charset="0"/>
                <a:cs typeface="Courier New" panose="02070309020205020404" pitchFamily="49" charset="0"/>
              </a:rPr>
              <a:t>    print(w, counts[w])</a:t>
            </a:r>
            <a:endParaRPr lang="en-US" altLang="en-US" sz="18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440203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124</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Example Program:</a:t>
            </a:r>
            <a:br>
              <a:rPr lang="en-US" altLang="en-US" dirty="0" smtClean="0"/>
            </a:br>
            <a:r>
              <a:rPr lang="en-US" altLang="en-US" dirty="0" smtClean="0"/>
              <a:t>Word Frequency</a:t>
            </a:r>
          </a:p>
        </p:txBody>
      </p:sp>
      <p:sp>
        <p:nvSpPr>
          <p:cNvPr id="96259" name="Rectangle 3"/>
          <p:cNvSpPr>
            <a:spLocks noGrp="1" noChangeArrowheads="1"/>
          </p:cNvSpPr>
          <p:nvPr>
            <p:ph type="body" idx="1"/>
          </p:nvPr>
        </p:nvSpPr>
        <p:spPr/>
        <p:txBody>
          <a:bodyPr/>
          <a:lstStyle/>
          <a:p>
            <a:pPr eaLnBrk="1" hangingPunct="1">
              <a:defRPr/>
            </a:pPr>
            <a:r>
              <a:rPr lang="en-US" altLang="en-US" sz="2800" dirty="0" smtClean="0">
                <a:cs typeface="Courier New" panose="02070309020205020404" pitchFamily="49" charset="0"/>
              </a:rPr>
              <a:t>This will probably not be very useful for large documents with many words that appear only a few times.</a:t>
            </a:r>
          </a:p>
          <a:p>
            <a:pPr eaLnBrk="1" hangingPunct="1">
              <a:defRPr/>
            </a:pPr>
            <a:r>
              <a:rPr lang="en-US" altLang="en-US" sz="2800" dirty="0" smtClean="0">
                <a:cs typeface="Courier New" panose="02070309020205020404" pitchFamily="49" charset="0"/>
              </a:rPr>
              <a:t>A more interesting analysis is to print out the counts for the </a:t>
            </a:r>
            <a:r>
              <a:rPr lang="en-US" altLang="en-US" sz="2800" i="1" dirty="0" smtClean="0">
                <a:cs typeface="Courier New" panose="02070309020205020404" pitchFamily="49" charset="0"/>
              </a:rPr>
              <a:t>n</a:t>
            </a:r>
            <a:r>
              <a:rPr lang="en-US" altLang="en-US" sz="2800" dirty="0" smtClean="0">
                <a:cs typeface="Courier New" panose="02070309020205020404" pitchFamily="49" charset="0"/>
              </a:rPr>
              <a:t> most frequent words in the document.</a:t>
            </a:r>
          </a:p>
          <a:p>
            <a:pPr eaLnBrk="1" hangingPunct="1">
              <a:defRPr/>
            </a:pPr>
            <a:r>
              <a:rPr lang="en-US" altLang="en-US" sz="2800" dirty="0" smtClean="0">
                <a:cs typeface="Courier New" panose="02070309020205020404" pitchFamily="49" charset="0"/>
              </a:rPr>
              <a:t>To do this, we’ll need to create a list that is sorted by counts (most to fewest), and then select the first </a:t>
            </a:r>
            <a:r>
              <a:rPr lang="en-US" altLang="en-US" sz="2800" i="1" dirty="0" smtClean="0">
                <a:cs typeface="Courier New" panose="02070309020205020404" pitchFamily="49" charset="0"/>
              </a:rPr>
              <a:t>n</a:t>
            </a:r>
            <a:r>
              <a:rPr lang="en-US" altLang="en-US" sz="2800" dirty="0" smtClean="0">
                <a:cs typeface="Courier New" panose="02070309020205020404" pitchFamily="49" charset="0"/>
              </a:rPr>
              <a:t> items.</a:t>
            </a:r>
          </a:p>
        </p:txBody>
      </p:sp>
    </p:spTree>
    <p:extLst>
      <p:ext uri="{BB962C8B-B14F-4D97-AF65-F5344CB8AC3E}">
        <p14:creationId xmlns:p14="http://schemas.microsoft.com/office/powerpoint/2010/main" val="151961080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125</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Example Program:</a:t>
            </a:r>
            <a:br>
              <a:rPr lang="en-US" altLang="en-US" dirty="0" smtClean="0"/>
            </a:br>
            <a:r>
              <a:rPr lang="en-US" altLang="en-US" dirty="0" smtClean="0"/>
              <a:t>Word Frequency</a:t>
            </a:r>
          </a:p>
        </p:txBody>
      </p:sp>
      <p:sp>
        <p:nvSpPr>
          <p:cNvPr id="96259" name="Rectangle 3"/>
          <p:cNvSpPr>
            <a:spLocks noGrp="1" noChangeArrowheads="1"/>
          </p:cNvSpPr>
          <p:nvPr>
            <p:ph type="body" idx="1"/>
          </p:nvPr>
        </p:nvSpPr>
        <p:spPr/>
        <p:txBody>
          <a:bodyPr/>
          <a:lstStyle/>
          <a:p>
            <a:pPr eaLnBrk="1" hangingPunct="1">
              <a:defRPr/>
            </a:pPr>
            <a:r>
              <a:rPr lang="en-US" altLang="en-US" sz="2800" dirty="0" smtClean="0">
                <a:cs typeface="Courier New" panose="02070309020205020404" pitchFamily="49" charset="0"/>
              </a:rPr>
              <a:t>We can start by getting a list of key-value pairs using the </a:t>
            </a:r>
            <a:r>
              <a:rPr lang="en-US" altLang="en-US" sz="2400" dirty="0" smtClean="0">
                <a:latin typeface="Courier New" panose="02070309020205020404" pitchFamily="49" charset="0"/>
                <a:cs typeface="Courier New" panose="02070309020205020404" pitchFamily="49" charset="0"/>
              </a:rPr>
              <a:t>items</a:t>
            </a:r>
            <a:r>
              <a:rPr lang="en-US" altLang="en-US" sz="2800" dirty="0" smtClean="0">
                <a:cs typeface="Courier New" panose="02070309020205020404" pitchFamily="49" charset="0"/>
              </a:rPr>
              <a:t> method for dictionaries.</a:t>
            </a:r>
            <a:br>
              <a:rPr lang="en-US" altLang="en-US" sz="2800" dirty="0" smtClean="0">
                <a:cs typeface="Courier New" panose="02070309020205020404" pitchFamily="49" charset="0"/>
              </a:rPr>
            </a:br>
            <a:r>
              <a:rPr lang="en-US" altLang="en-US" sz="2400" dirty="0" smtClean="0">
                <a:latin typeface="Courier New" panose="02070309020205020404" pitchFamily="49" charset="0"/>
                <a:cs typeface="Courier New" panose="02070309020205020404" pitchFamily="49" charset="0"/>
              </a:rPr>
              <a:t>items = list(</a:t>
            </a:r>
            <a:r>
              <a:rPr lang="en-US" altLang="en-US" sz="2400" dirty="0" err="1" smtClean="0">
                <a:latin typeface="Courier New" panose="02070309020205020404" pitchFamily="49" charset="0"/>
                <a:cs typeface="Courier New" panose="02070309020205020404" pitchFamily="49" charset="0"/>
              </a:rPr>
              <a:t>count.items</a:t>
            </a:r>
            <a:r>
              <a:rPr lang="en-US" altLang="en-US" sz="2400" dirty="0" smtClean="0">
                <a:latin typeface="Courier New" panose="02070309020205020404" pitchFamily="49" charset="0"/>
                <a:cs typeface="Courier New" panose="02070309020205020404" pitchFamily="49" charset="0"/>
              </a:rPr>
              <a:t>())</a:t>
            </a:r>
          </a:p>
          <a:p>
            <a:pPr eaLnBrk="1" hangingPunct="1">
              <a:defRPr/>
            </a:pPr>
            <a:r>
              <a:rPr lang="en-US" altLang="en-US" sz="2400" dirty="0" smtClean="0">
                <a:latin typeface="Courier New" panose="02070309020205020404" pitchFamily="49" charset="0"/>
                <a:cs typeface="Courier New" panose="02070309020205020404" pitchFamily="49" charset="0"/>
              </a:rPr>
              <a:t>items</a:t>
            </a:r>
            <a:r>
              <a:rPr lang="en-US" altLang="en-US" sz="2800" dirty="0" smtClean="0">
                <a:cs typeface="Courier New" panose="02070309020205020404" pitchFamily="49" charset="0"/>
              </a:rPr>
              <a:t> will be a list of tuples like</a:t>
            </a:r>
            <a:br>
              <a:rPr lang="en-US" altLang="en-US" sz="2800" dirty="0" smtClean="0">
                <a:cs typeface="Courier New" panose="02070309020205020404" pitchFamily="49" charset="0"/>
              </a:rPr>
            </a:br>
            <a:r>
              <a:rPr lang="en-US" altLang="en-US" sz="2000" dirty="0" smtClean="0">
                <a:latin typeface="Courier New" panose="02070309020205020404" pitchFamily="49" charset="0"/>
                <a:cs typeface="Courier New" panose="02070309020205020404" pitchFamily="49" charset="0"/>
              </a:rPr>
              <a:t>[('foo</a:t>
            </a:r>
            <a:r>
              <a:rPr lang="en-US" altLang="en-US" sz="2000" dirty="0">
                <a:latin typeface="Courier New" panose="02070309020205020404" pitchFamily="49" charset="0"/>
                <a:cs typeface="Courier New" panose="02070309020205020404" pitchFamily="49" charset="0"/>
              </a:rPr>
              <a:t>'</a:t>
            </a:r>
            <a:r>
              <a:rPr lang="en-US" altLang="en-US" sz="2000" dirty="0" smtClean="0">
                <a:latin typeface="Courier New" panose="02070309020205020404" pitchFamily="49" charset="0"/>
                <a:cs typeface="Courier New" panose="02070309020205020404" pitchFamily="49" charset="0"/>
              </a:rPr>
              <a:t>, 5), (</a:t>
            </a:r>
            <a:r>
              <a:rPr lang="en-US" altLang="en-US" sz="2000" dirty="0">
                <a:latin typeface="Courier New" panose="02070309020205020404" pitchFamily="49" charset="0"/>
                <a:cs typeface="Courier New" panose="02070309020205020404" pitchFamily="49" charset="0"/>
              </a:rPr>
              <a:t>'</a:t>
            </a:r>
            <a:r>
              <a:rPr lang="en-US" altLang="en-US" sz="2000" dirty="0" smtClean="0">
                <a:latin typeface="Courier New" panose="02070309020205020404" pitchFamily="49" charset="0"/>
                <a:cs typeface="Courier New" panose="02070309020205020404" pitchFamily="49" charset="0"/>
              </a:rPr>
              <a:t>bar</a:t>
            </a:r>
            <a:r>
              <a:rPr lang="en-US" altLang="en-US" sz="2000" dirty="0">
                <a:latin typeface="Courier New" panose="02070309020205020404" pitchFamily="49" charset="0"/>
                <a:cs typeface="Courier New" panose="02070309020205020404" pitchFamily="49" charset="0"/>
              </a:rPr>
              <a:t>'</a:t>
            </a:r>
            <a:r>
              <a:rPr lang="en-US" altLang="en-US" sz="2000" dirty="0" smtClean="0">
                <a:latin typeface="Courier New" panose="02070309020205020404" pitchFamily="49" charset="0"/>
                <a:cs typeface="Courier New" panose="02070309020205020404" pitchFamily="49" charset="0"/>
              </a:rPr>
              <a:t>, 7), ('spam</a:t>
            </a:r>
            <a:r>
              <a:rPr lang="en-US" altLang="en-US" sz="2000" dirty="0">
                <a:latin typeface="Courier New" panose="02070309020205020404" pitchFamily="49" charset="0"/>
                <a:cs typeface="Courier New" panose="02070309020205020404" pitchFamily="49" charset="0"/>
              </a:rPr>
              <a:t>'</a:t>
            </a:r>
            <a:r>
              <a:rPr lang="en-US" altLang="en-US" sz="2000" dirty="0" smtClean="0">
                <a:latin typeface="Courier New" panose="02070309020205020404" pitchFamily="49" charset="0"/>
                <a:cs typeface="Courier New" panose="02070309020205020404" pitchFamily="49" charset="0"/>
              </a:rPr>
              <a:t>, 376)]</a:t>
            </a:r>
          </a:p>
          <a:p>
            <a:pPr eaLnBrk="1" hangingPunct="1">
              <a:defRPr/>
            </a:pPr>
            <a:r>
              <a:rPr lang="en-US" altLang="en-US" sz="2800" dirty="0" smtClean="0">
                <a:cs typeface="Courier New" panose="02070309020205020404" pitchFamily="49" charset="0"/>
              </a:rPr>
              <a:t>If we try to sort them with </a:t>
            </a:r>
            <a:r>
              <a:rPr lang="en-US" altLang="en-US" sz="2800" dirty="0" err="1" smtClean="0">
                <a:cs typeface="Courier New" panose="02070309020205020404" pitchFamily="49" charset="0"/>
              </a:rPr>
              <a:t>items.sort</a:t>
            </a:r>
            <a:r>
              <a:rPr lang="en-US" altLang="en-US" sz="2800" dirty="0" smtClean="0">
                <a:cs typeface="Courier New" panose="02070309020205020404" pitchFamily="49" charset="0"/>
              </a:rPr>
              <a:t>(), they will be ordered by components, from left to right (the left components here are words).</a:t>
            </a:r>
            <a:br>
              <a:rPr lang="en-US" altLang="en-US" sz="2800" dirty="0" smtClean="0">
                <a:cs typeface="Courier New" panose="02070309020205020404" pitchFamily="49" charset="0"/>
              </a:rPr>
            </a:br>
            <a:r>
              <a:rPr lang="en-US" altLang="en-US" sz="2000" dirty="0" smtClean="0">
                <a:latin typeface="Courier New" panose="02070309020205020404" pitchFamily="49" charset="0"/>
                <a:cs typeface="Courier New" panose="02070309020205020404" pitchFamily="49" charset="0"/>
              </a:rPr>
              <a:t>[(</a:t>
            </a:r>
            <a:r>
              <a:rPr lang="en-US" altLang="en-US" sz="2000" dirty="0">
                <a:latin typeface="Courier New" panose="02070309020205020404" pitchFamily="49" charset="0"/>
                <a:cs typeface="Courier New" panose="02070309020205020404" pitchFamily="49" charset="0"/>
              </a:rPr>
              <a:t>'bar', 7), ('foo', 5), ('spam', 376)]</a:t>
            </a:r>
            <a:endParaRPr lang="en-US" altLang="en-US" sz="20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8854702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126</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Example Program:</a:t>
            </a:r>
            <a:br>
              <a:rPr lang="en-US" altLang="en-US" dirty="0" smtClean="0"/>
            </a:br>
            <a:r>
              <a:rPr lang="en-US" altLang="en-US" dirty="0" smtClean="0"/>
              <a:t>Word Frequency</a:t>
            </a:r>
          </a:p>
        </p:txBody>
      </p:sp>
      <p:sp>
        <p:nvSpPr>
          <p:cNvPr id="96259" name="Rectangle 3"/>
          <p:cNvSpPr>
            <a:spLocks noGrp="1" noChangeArrowheads="1"/>
          </p:cNvSpPr>
          <p:nvPr>
            <p:ph type="body" idx="1"/>
          </p:nvPr>
        </p:nvSpPr>
        <p:spPr/>
        <p:txBody>
          <a:bodyPr/>
          <a:lstStyle/>
          <a:p>
            <a:pPr eaLnBrk="1" hangingPunct="1">
              <a:defRPr/>
            </a:pPr>
            <a:r>
              <a:rPr lang="en-US" altLang="en-US" sz="2800" dirty="0" smtClean="0">
                <a:cs typeface="Courier New" panose="02070309020205020404" pitchFamily="49" charset="0"/>
              </a:rPr>
              <a:t>This will put the list into alphabetical order – not what we wanted.</a:t>
            </a:r>
          </a:p>
          <a:p>
            <a:pPr eaLnBrk="1" hangingPunct="1">
              <a:defRPr/>
            </a:pPr>
            <a:r>
              <a:rPr lang="en-US" altLang="en-US" sz="2800" dirty="0" smtClean="0">
                <a:cs typeface="Courier New" panose="02070309020205020404" pitchFamily="49" charset="0"/>
              </a:rPr>
              <a:t>To sort the items by frequency, we need a function that will take a pair and return the frequency.</a:t>
            </a:r>
          </a:p>
          <a:p>
            <a:pPr marL="0" indent="0" eaLnBrk="1" hangingPunct="1">
              <a:buNone/>
              <a:defRPr/>
            </a:pPr>
            <a:r>
              <a:rPr lang="en-US" altLang="en-US" sz="2000" dirty="0" err="1">
                <a:latin typeface="Courier New" panose="02070309020205020404" pitchFamily="49" charset="0"/>
                <a:cs typeface="Courier New" panose="02070309020205020404" pitchFamily="49" charset="0"/>
              </a:rPr>
              <a:t>def</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byFreq</a:t>
            </a:r>
            <a:r>
              <a:rPr lang="en-US" altLang="en-US" sz="2000" dirty="0">
                <a:latin typeface="Courier New" panose="02070309020205020404" pitchFamily="49" charset="0"/>
                <a:cs typeface="Courier New" panose="02070309020205020404" pitchFamily="49" charset="0"/>
              </a:rPr>
              <a:t>(pair):</a:t>
            </a:r>
          </a:p>
          <a:p>
            <a:pPr marL="0" indent="0" eaLnBrk="1" hangingPunct="1">
              <a:buNone/>
              <a:defRPr/>
            </a:pPr>
            <a:r>
              <a:rPr lang="en-US" altLang="en-US" sz="2000" dirty="0">
                <a:latin typeface="Courier New" panose="02070309020205020404" pitchFamily="49" charset="0"/>
                <a:cs typeface="Courier New" panose="02070309020205020404" pitchFamily="49" charset="0"/>
              </a:rPr>
              <a:t>    return pair[1</a:t>
            </a:r>
            <a:r>
              <a:rPr lang="en-US" altLang="en-US" sz="2000" dirty="0" smtClean="0">
                <a:latin typeface="Courier New" panose="02070309020205020404" pitchFamily="49" charset="0"/>
                <a:cs typeface="Courier New" panose="02070309020205020404" pitchFamily="49" charset="0"/>
              </a:rPr>
              <a:t>]</a:t>
            </a:r>
          </a:p>
          <a:p>
            <a:pPr eaLnBrk="1" hangingPunct="1">
              <a:defRPr/>
            </a:pPr>
            <a:r>
              <a:rPr lang="en-US" altLang="en-US" sz="2800" dirty="0" smtClean="0">
                <a:cs typeface="Courier New" panose="02070309020205020404" pitchFamily="49" charset="0"/>
              </a:rPr>
              <a:t>To sort he list by frequency:</a:t>
            </a:r>
            <a:endParaRPr lang="en-US" altLang="en-US" sz="2800" dirty="0">
              <a:cs typeface="Courier New" panose="02070309020205020404" pitchFamily="49" charset="0"/>
            </a:endParaRPr>
          </a:p>
          <a:p>
            <a:pPr marL="0" indent="0" eaLnBrk="1" hangingPunct="1">
              <a:buNone/>
              <a:defRPr/>
            </a:pPr>
            <a:r>
              <a:rPr lang="en-US" altLang="en-US" sz="2000" dirty="0" err="1">
                <a:latin typeface="Courier New" panose="02070309020205020404" pitchFamily="49" charset="0"/>
                <a:cs typeface="Courier New" panose="02070309020205020404" pitchFamily="49" charset="0"/>
              </a:rPr>
              <a:t>items.sort</a:t>
            </a:r>
            <a:r>
              <a:rPr lang="en-US" altLang="en-US" sz="2000" dirty="0">
                <a:latin typeface="Courier New" panose="02070309020205020404" pitchFamily="49" charset="0"/>
                <a:cs typeface="Courier New" panose="02070309020205020404" pitchFamily="49" charset="0"/>
              </a:rPr>
              <a:t>(key=</a:t>
            </a:r>
            <a:r>
              <a:rPr lang="en-US" altLang="en-US" sz="2000" dirty="0" err="1">
                <a:latin typeface="Courier New" panose="02070309020205020404" pitchFamily="49" charset="0"/>
                <a:cs typeface="Courier New" panose="02070309020205020404" pitchFamily="49" charset="0"/>
              </a:rPr>
              <a:t>byFreq</a:t>
            </a:r>
            <a:r>
              <a:rPr lang="en-US" altLang="en-US" sz="2000" dirty="0">
                <a:latin typeface="Courier New" panose="02070309020205020404" pitchFamily="49" charset="0"/>
                <a:cs typeface="Courier New" panose="02070309020205020404" pitchFamily="49" charset="0"/>
              </a:rPr>
              <a:t>)</a:t>
            </a:r>
            <a:endParaRPr lang="en-US" altLang="en-US" sz="20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3390781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127</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Example Program:</a:t>
            </a:r>
            <a:br>
              <a:rPr lang="en-US" altLang="en-US" dirty="0" smtClean="0"/>
            </a:br>
            <a:r>
              <a:rPr lang="en-US" altLang="en-US" dirty="0" smtClean="0"/>
              <a:t>Word Frequency</a:t>
            </a:r>
          </a:p>
        </p:txBody>
      </p:sp>
      <p:sp>
        <p:nvSpPr>
          <p:cNvPr id="96259" name="Rectangle 3"/>
          <p:cNvSpPr>
            <a:spLocks noGrp="1" noChangeArrowheads="1"/>
          </p:cNvSpPr>
          <p:nvPr>
            <p:ph type="body" idx="1"/>
          </p:nvPr>
        </p:nvSpPr>
        <p:spPr/>
        <p:txBody>
          <a:bodyPr/>
          <a:lstStyle/>
          <a:p>
            <a:pPr eaLnBrk="1" hangingPunct="1">
              <a:defRPr/>
            </a:pPr>
            <a:r>
              <a:rPr lang="en-US" altLang="en-US" sz="2800" dirty="0" smtClean="0">
                <a:cs typeface="Courier New" panose="02070309020205020404" pitchFamily="49" charset="0"/>
              </a:rPr>
              <a:t>We’re getting there!</a:t>
            </a:r>
          </a:p>
          <a:p>
            <a:pPr eaLnBrk="1" hangingPunct="1">
              <a:defRPr/>
            </a:pPr>
            <a:r>
              <a:rPr lang="en-US" altLang="en-US" sz="2800" dirty="0" smtClean="0">
                <a:cs typeface="Courier New" panose="02070309020205020404" pitchFamily="49" charset="0"/>
              </a:rPr>
              <a:t>What if have multiple words with the same number of occurrences? We’d like them to print in alphabetical order.</a:t>
            </a:r>
          </a:p>
          <a:p>
            <a:pPr eaLnBrk="1" hangingPunct="1">
              <a:defRPr/>
            </a:pPr>
            <a:r>
              <a:rPr lang="en-US" altLang="en-US" sz="2800" dirty="0" smtClean="0">
                <a:cs typeface="Courier New" panose="02070309020205020404" pitchFamily="49" charset="0"/>
              </a:rPr>
              <a:t>That is, we want the list of pairs primarily sorted by frequency, but sorted alphabetically within each level.</a:t>
            </a:r>
          </a:p>
        </p:txBody>
      </p:sp>
    </p:spTree>
    <p:extLst>
      <p:ext uri="{BB962C8B-B14F-4D97-AF65-F5344CB8AC3E}">
        <p14:creationId xmlns:p14="http://schemas.microsoft.com/office/powerpoint/2010/main" val="54695336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128</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Example Program:</a:t>
            </a:r>
            <a:br>
              <a:rPr lang="en-US" altLang="en-US" dirty="0" smtClean="0"/>
            </a:br>
            <a:r>
              <a:rPr lang="en-US" altLang="en-US" dirty="0" smtClean="0"/>
              <a:t>Word Frequency</a:t>
            </a:r>
          </a:p>
        </p:txBody>
      </p:sp>
      <p:sp>
        <p:nvSpPr>
          <p:cNvPr id="96259" name="Rectangle 3"/>
          <p:cNvSpPr>
            <a:spLocks noGrp="1" noChangeArrowheads="1"/>
          </p:cNvSpPr>
          <p:nvPr>
            <p:ph type="body" idx="1"/>
          </p:nvPr>
        </p:nvSpPr>
        <p:spPr/>
        <p:txBody>
          <a:bodyPr/>
          <a:lstStyle/>
          <a:p>
            <a:pPr eaLnBrk="1" hangingPunct="1">
              <a:defRPr/>
            </a:pPr>
            <a:r>
              <a:rPr lang="en-US" altLang="en-US" sz="2800" dirty="0" smtClean="0">
                <a:cs typeface="Courier New" panose="02070309020205020404" pitchFamily="49" charset="0"/>
              </a:rPr>
              <a:t>Looking at the documentation for sort (via help([].sort), it says this method performs a “</a:t>
            </a:r>
            <a:r>
              <a:rPr lang="en-US" altLang="en-US" sz="2800" i="1" dirty="0" smtClean="0">
                <a:cs typeface="Courier New" panose="02070309020205020404" pitchFamily="49" charset="0"/>
              </a:rPr>
              <a:t>stable</a:t>
            </a:r>
            <a:r>
              <a:rPr lang="en-US" altLang="en-US" sz="2800" dirty="0" smtClean="0">
                <a:cs typeface="Courier New" panose="02070309020205020404" pitchFamily="49" charset="0"/>
              </a:rPr>
              <a:t> sort </a:t>
            </a:r>
            <a:r>
              <a:rPr lang="en-US" altLang="en-US" sz="2800" b="1" dirty="0" smtClean="0">
                <a:cs typeface="Courier New" panose="02070309020205020404" pitchFamily="49" charset="0"/>
              </a:rPr>
              <a:t>in place</a:t>
            </a:r>
            <a:r>
              <a:rPr lang="en-US" altLang="en-US" sz="2800" dirty="0" smtClean="0">
                <a:cs typeface="Courier New" panose="02070309020205020404" pitchFamily="49" charset="0"/>
              </a:rPr>
              <a:t>”.</a:t>
            </a:r>
          </a:p>
          <a:p>
            <a:pPr lvl="1" eaLnBrk="1" hangingPunct="1">
              <a:defRPr/>
            </a:pPr>
            <a:r>
              <a:rPr lang="en-US" altLang="en-US" sz="2400" dirty="0" smtClean="0">
                <a:cs typeface="Courier New" panose="02070309020205020404" pitchFamily="49" charset="0"/>
              </a:rPr>
              <a:t>“In place” means the method modifies the list that it is applied to, rather than producing a new list.</a:t>
            </a:r>
            <a:endParaRPr lang="en-US" altLang="en-US" sz="2400" dirty="0">
              <a:cs typeface="Courier New" panose="02070309020205020404" pitchFamily="49" charset="0"/>
            </a:endParaRPr>
          </a:p>
          <a:p>
            <a:pPr lvl="1" eaLnBrk="1" hangingPunct="1">
              <a:defRPr/>
            </a:pPr>
            <a:r>
              <a:rPr lang="en-US" altLang="en-US" sz="2400" dirty="0" smtClean="0">
                <a:cs typeface="Courier New" panose="02070309020205020404" pitchFamily="49" charset="0"/>
              </a:rPr>
              <a:t>Stable means equivalent items (equal keys) stay in the same relative position to each other as they were in the original.</a:t>
            </a:r>
          </a:p>
        </p:txBody>
      </p:sp>
    </p:spTree>
    <p:extLst>
      <p:ext uri="{BB962C8B-B14F-4D97-AF65-F5344CB8AC3E}">
        <p14:creationId xmlns:p14="http://schemas.microsoft.com/office/powerpoint/2010/main" val="111493954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129</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Example Program:</a:t>
            </a:r>
            <a:br>
              <a:rPr lang="en-US" altLang="en-US" dirty="0" smtClean="0"/>
            </a:br>
            <a:r>
              <a:rPr lang="en-US" altLang="en-US" dirty="0" smtClean="0"/>
              <a:t>Word Frequency</a:t>
            </a:r>
          </a:p>
        </p:txBody>
      </p:sp>
      <p:sp>
        <p:nvSpPr>
          <p:cNvPr id="96259" name="Rectangle 3"/>
          <p:cNvSpPr>
            <a:spLocks noGrp="1" noChangeArrowheads="1"/>
          </p:cNvSpPr>
          <p:nvPr>
            <p:ph type="body" idx="1"/>
          </p:nvPr>
        </p:nvSpPr>
        <p:spPr>
          <a:xfrm>
            <a:off x="304800" y="2017713"/>
            <a:ext cx="8650288" cy="4114800"/>
          </a:xfrm>
        </p:spPr>
        <p:txBody>
          <a:bodyPr/>
          <a:lstStyle/>
          <a:p>
            <a:pPr eaLnBrk="1" hangingPunct="1">
              <a:defRPr/>
            </a:pPr>
            <a:r>
              <a:rPr lang="en-US" altLang="en-US" sz="2800" dirty="0">
                <a:cs typeface="Courier New" panose="02070309020205020404" pitchFamily="49" charset="0"/>
              </a:rPr>
              <a:t>If all the words were in alphabetical order before sorting them by frequency, words with the same frequency will be in alphabetical order!</a:t>
            </a:r>
          </a:p>
          <a:p>
            <a:pPr eaLnBrk="1" hangingPunct="1">
              <a:defRPr/>
            </a:pPr>
            <a:r>
              <a:rPr lang="en-US" altLang="en-US" sz="2800" dirty="0" smtClean="0">
                <a:cs typeface="Courier New" panose="02070309020205020404" pitchFamily="49" charset="0"/>
              </a:rPr>
              <a:t>We just need to sort the list twice – first by words, then by frequency.</a:t>
            </a:r>
          </a:p>
          <a:p>
            <a:pPr marL="0" indent="0" eaLnBrk="1" hangingPunct="1">
              <a:buNone/>
              <a:defRPr/>
            </a:pPr>
            <a:r>
              <a:rPr lang="en-US" altLang="en-US" sz="1600" dirty="0" err="1">
                <a:latin typeface="Courier New" panose="02070309020205020404" pitchFamily="49" charset="0"/>
                <a:cs typeface="Courier New" panose="02070309020205020404" pitchFamily="49" charset="0"/>
              </a:rPr>
              <a:t>items.sort</a:t>
            </a:r>
            <a:r>
              <a:rPr lang="en-US" altLang="en-US" sz="1600" dirty="0">
                <a:latin typeface="Courier New" panose="02070309020205020404" pitchFamily="49" charset="0"/>
                <a:cs typeface="Courier New" panose="02070309020205020404" pitchFamily="49" charset="0"/>
              </a:rPr>
              <a:t>()                           # orders pairs alphabetically</a:t>
            </a:r>
          </a:p>
          <a:p>
            <a:pPr marL="0" indent="0" eaLnBrk="1" hangingPunct="1">
              <a:buNone/>
              <a:defRPr/>
            </a:pPr>
            <a:r>
              <a:rPr lang="en-US" altLang="en-US" sz="1600" dirty="0" err="1">
                <a:latin typeface="Courier New" panose="02070309020205020404" pitchFamily="49" charset="0"/>
                <a:cs typeface="Courier New" panose="02070309020205020404" pitchFamily="49" charset="0"/>
              </a:rPr>
              <a:t>items.sort</a:t>
            </a:r>
            <a:r>
              <a:rPr lang="en-US" altLang="en-US" sz="1600" dirty="0">
                <a:latin typeface="Courier New" panose="02070309020205020404" pitchFamily="49" charset="0"/>
                <a:cs typeface="Courier New" panose="02070309020205020404" pitchFamily="49" charset="0"/>
              </a:rPr>
              <a:t>(key=</a:t>
            </a:r>
            <a:r>
              <a:rPr lang="en-US" altLang="en-US" sz="1600" dirty="0" err="1">
                <a:latin typeface="Courier New" panose="02070309020205020404" pitchFamily="49" charset="0"/>
                <a:cs typeface="Courier New" panose="02070309020205020404" pitchFamily="49" charset="0"/>
              </a:rPr>
              <a:t>byFreq</a:t>
            </a:r>
            <a:r>
              <a:rPr lang="en-US" altLang="en-US" sz="1600" dirty="0">
                <a:latin typeface="Courier New" panose="02070309020205020404" pitchFamily="49" charset="0"/>
                <a:cs typeface="Courier New" panose="02070309020205020404" pitchFamily="49" charset="0"/>
              </a:rPr>
              <a:t>, reverse = True) # orders by </a:t>
            </a:r>
            <a:r>
              <a:rPr lang="en-US" altLang="en-US" sz="1600" dirty="0" smtClean="0">
                <a:latin typeface="Courier New" panose="02070309020205020404" pitchFamily="49" charset="0"/>
                <a:cs typeface="Courier New" panose="02070309020205020404" pitchFamily="49" charset="0"/>
              </a:rPr>
              <a:t>frequency</a:t>
            </a:r>
          </a:p>
          <a:p>
            <a:pPr eaLnBrk="1" hangingPunct="1">
              <a:defRPr/>
            </a:pPr>
            <a:r>
              <a:rPr lang="en-US" altLang="en-US" sz="2800" dirty="0" smtClean="0">
                <a:cs typeface="Courier New" panose="02070309020205020404" pitchFamily="49" charset="0"/>
              </a:rPr>
              <a:t>Setting </a:t>
            </a:r>
            <a:r>
              <a:rPr lang="en-US" altLang="en-US" sz="2400" dirty="0" smtClean="0">
                <a:latin typeface="Courier New" panose="02070309020205020404" pitchFamily="49" charset="0"/>
                <a:cs typeface="Courier New" panose="02070309020205020404" pitchFamily="49" charset="0"/>
              </a:rPr>
              <a:t>reverse</a:t>
            </a:r>
            <a:r>
              <a:rPr lang="en-US" altLang="en-US" sz="2800" dirty="0" smtClean="0">
                <a:cs typeface="Courier New" panose="02070309020205020404" pitchFamily="49" charset="0"/>
              </a:rPr>
              <a:t> to </a:t>
            </a:r>
            <a:r>
              <a:rPr lang="en-US" altLang="en-US" sz="2400" dirty="0" smtClean="0">
                <a:latin typeface="Courier New" panose="02070309020205020404" pitchFamily="49" charset="0"/>
                <a:cs typeface="Courier New" panose="02070309020205020404" pitchFamily="49" charset="0"/>
              </a:rPr>
              <a:t>True</a:t>
            </a:r>
            <a:r>
              <a:rPr lang="en-US" altLang="en-US" sz="2800" dirty="0" smtClean="0">
                <a:cs typeface="Courier New" panose="02070309020205020404" pitchFamily="49" charset="0"/>
              </a:rPr>
              <a:t> tells Python to sort the list in reverse order.</a:t>
            </a:r>
          </a:p>
        </p:txBody>
      </p:sp>
    </p:spTree>
    <p:extLst>
      <p:ext uri="{BB962C8B-B14F-4D97-AF65-F5344CB8AC3E}">
        <p14:creationId xmlns:p14="http://schemas.microsoft.com/office/powerpoint/2010/main" val="3918355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Python Programming, 3/e</a:t>
            </a:r>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929874A6-E3FB-4EF2-81CF-87055331F4F8}" type="slidenum">
              <a:rPr lang="en-US" altLang="en-US" sz="1400" smtClean="0"/>
              <a:pPr>
                <a:spcBef>
                  <a:spcPct val="0"/>
                </a:spcBef>
                <a:buClrTx/>
                <a:buSzTx/>
                <a:buFontTx/>
                <a:buNone/>
              </a:pPr>
              <a:t>13</a:t>
            </a:fld>
            <a:endParaRPr lang="en-US" altLang="en-US" sz="1400" smtClean="0"/>
          </a:p>
        </p:txBody>
      </p:sp>
      <p:sp>
        <p:nvSpPr>
          <p:cNvPr id="18436" name="Rectangle 2"/>
          <p:cNvSpPr>
            <a:spLocks noGrp="1" noChangeArrowheads="1"/>
          </p:cNvSpPr>
          <p:nvPr>
            <p:ph type="title"/>
          </p:nvPr>
        </p:nvSpPr>
        <p:spPr/>
        <p:txBody>
          <a:bodyPr/>
          <a:lstStyle/>
          <a:p>
            <a:pPr eaLnBrk="1" hangingPunct="1"/>
            <a:r>
              <a:rPr lang="en-US" altLang="en-US" smtClean="0"/>
              <a:t>Lists and Arrays</a:t>
            </a:r>
          </a:p>
        </p:txBody>
      </p:sp>
      <p:sp>
        <p:nvSpPr>
          <p:cNvPr id="18437" name="Rectangle 3"/>
          <p:cNvSpPr>
            <a:spLocks noGrp="1" noChangeArrowheads="1"/>
          </p:cNvSpPr>
          <p:nvPr>
            <p:ph type="body" idx="1"/>
          </p:nvPr>
        </p:nvSpPr>
        <p:spPr/>
        <p:txBody>
          <a:bodyPr/>
          <a:lstStyle/>
          <a:p>
            <a:pPr eaLnBrk="1" hangingPunct="1"/>
            <a:r>
              <a:rPr lang="en-US" altLang="en-US" sz="2800" smtClean="0"/>
              <a:t>Python lists are ordered sequences of items. For instance, a sequence of </a:t>
            </a:r>
            <a:r>
              <a:rPr lang="en-US" altLang="en-US" sz="2800" i="1" smtClean="0"/>
              <a:t>n</a:t>
            </a:r>
            <a:r>
              <a:rPr lang="en-US" altLang="en-US" sz="2800" smtClean="0"/>
              <a:t> numbers might be called </a:t>
            </a:r>
            <a:r>
              <a:rPr lang="en-US" altLang="en-US" sz="2800" i="1" smtClean="0"/>
              <a:t>S</a:t>
            </a:r>
            <a:r>
              <a:rPr lang="en-US" altLang="en-US" sz="2800" smtClean="0"/>
              <a:t>:</a:t>
            </a:r>
            <a:br>
              <a:rPr lang="en-US" altLang="en-US" sz="2800" smtClean="0"/>
            </a:br>
            <a:r>
              <a:rPr lang="en-US" altLang="en-US" sz="2800" i="1" smtClean="0"/>
              <a:t>S = s</a:t>
            </a:r>
            <a:r>
              <a:rPr lang="en-US" altLang="en-US" sz="2800" baseline="-25000" smtClean="0"/>
              <a:t>0</a:t>
            </a:r>
            <a:r>
              <a:rPr lang="en-US" altLang="en-US" sz="2400" smtClean="0"/>
              <a:t>, </a:t>
            </a:r>
            <a:r>
              <a:rPr lang="en-US" altLang="en-US" sz="2400" i="1" smtClean="0"/>
              <a:t>s</a:t>
            </a:r>
            <a:r>
              <a:rPr lang="en-US" altLang="en-US" sz="2400" baseline="-25000" smtClean="0"/>
              <a:t>1</a:t>
            </a:r>
            <a:r>
              <a:rPr lang="en-US" altLang="en-US" sz="2400" smtClean="0"/>
              <a:t>, </a:t>
            </a:r>
            <a:r>
              <a:rPr lang="en-US" altLang="en-US" sz="2400" i="1" smtClean="0"/>
              <a:t>s</a:t>
            </a:r>
            <a:r>
              <a:rPr lang="en-US" altLang="en-US" sz="2400" baseline="-25000" smtClean="0"/>
              <a:t>2</a:t>
            </a:r>
            <a:r>
              <a:rPr lang="en-US" altLang="en-US" sz="2400" smtClean="0"/>
              <a:t>, </a:t>
            </a:r>
            <a:r>
              <a:rPr lang="en-US" altLang="en-US" sz="2400" i="1" smtClean="0"/>
              <a:t>s</a:t>
            </a:r>
            <a:r>
              <a:rPr lang="en-US" altLang="en-US" sz="2400" baseline="-25000" smtClean="0"/>
              <a:t>3</a:t>
            </a:r>
            <a:r>
              <a:rPr lang="en-US" altLang="en-US" sz="2400" smtClean="0"/>
              <a:t>, …, </a:t>
            </a:r>
            <a:r>
              <a:rPr lang="en-US" altLang="en-US" sz="2400" i="1" smtClean="0"/>
              <a:t>s</a:t>
            </a:r>
            <a:r>
              <a:rPr lang="en-US" altLang="en-US" sz="2400" baseline="-25000" smtClean="0"/>
              <a:t>n-1</a:t>
            </a:r>
          </a:p>
          <a:p>
            <a:pPr eaLnBrk="1" hangingPunct="1"/>
            <a:r>
              <a:rPr lang="en-US" altLang="en-US" sz="2400" smtClean="0"/>
              <a:t>Specific values in the sequence can be referenced using </a:t>
            </a:r>
            <a:r>
              <a:rPr lang="en-US" altLang="en-US" sz="2400" i="1" smtClean="0"/>
              <a:t>subscripts</a:t>
            </a:r>
            <a:r>
              <a:rPr lang="en-US" altLang="en-US" sz="2400" smtClean="0"/>
              <a:t>.</a:t>
            </a:r>
          </a:p>
          <a:p>
            <a:pPr eaLnBrk="1" hangingPunct="1"/>
            <a:r>
              <a:rPr lang="en-US" altLang="en-US" sz="2400" smtClean="0"/>
              <a:t>By using numbers as subscripts, mathematicians can succinctly summarize computations over items in a sequence using subscript variables.</a:t>
            </a:r>
          </a:p>
        </p:txBody>
      </p:sp>
      <p:graphicFrame>
        <p:nvGraphicFramePr>
          <p:cNvPr id="18438" name="Object 4"/>
          <p:cNvGraphicFramePr>
            <a:graphicFrameLocks noChangeAspect="1"/>
          </p:cNvGraphicFramePr>
          <p:nvPr/>
        </p:nvGraphicFramePr>
        <p:xfrm>
          <a:off x="6705600" y="5486400"/>
          <a:ext cx="757238" cy="990600"/>
        </p:xfrm>
        <a:graphic>
          <a:graphicData uri="http://schemas.openxmlformats.org/presentationml/2006/ole">
            <mc:AlternateContent xmlns:mc="http://schemas.openxmlformats.org/markup-compatibility/2006">
              <mc:Choice xmlns:v="urn:schemas-microsoft-com:vml" Requires="v">
                <p:oleObj spid="_x0000_s18443" name="Equation" r:id="rId3" imgW="330057" imgH="431613" progId="Equation.DSMT4">
                  <p:embed/>
                </p:oleObj>
              </mc:Choice>
              <mc:Fallback>
                <p:oleObj name="Equation" r:id="rId3" imgW="330057" imgH="431613"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5486400"/>
                        <a:ext cx="757238"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130</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Example Program:</a:t>
            </a:r>
            <a:br>
              <a:rPr lang="en-US" altLang="en-US" dirty="0" smtClean="0"/>
            </a:br>
            <a:r>
              <a:rPr lang="en-US" altLang="en-US" dirty="0" smtClean="0"/>
              <a:t>Word Frequency</a:t>
            </a:r>
          </a:p>
        </p:txBody>
      </p:sp>
      <p:sp>
        <p:nvSpPr>
          <p:cNvPr id="96259" name="Rectangle 3"/>
          <p:cNvSpPr>
            <a:spLocks noGrp="1" noChangeArrowheads="1"/>
          </p:cNvSpPr>
          <p:nvPr>
            <p:ph type="body" idx="1"/>
          </p:nvPr>
        </p:nvSpPr>
        <p:spPr/>
        <p:txBody>
          <a:bodyPr/>
          <a:lstStyle/>
          <a:p>
            <a:pPr eaLnBrk="1" hangingPunct="1">
              <a:defRPr/>
            </a:pPr>
            <a:r>
              <a:rPr lang="en-US" altLang="en-US" sz="2800" dirty="0" smtClean="0">
                <a:cs typeface="Courier New" panose="02070309020205020404" pitchFamily="49" charset="0"/>
              </a:rPr>
              <a:t>Now we are ready to print a report of the </a:t>
            </a:r>
            <a:r>
              <a:rPr lang="en-US" altLang="en-US" sz="2800" i="1" dirty="0" smtClean="0">
                <a:cs typeface="Courier New" panose="02070309020205020404" pitchFamily="49" charset="0"/>
              </a:rPr>
              <a:t>n</a:t>
            </a:r>
            <a:r>
              <a:rPr lang="en-US" altLang="en-US" sz="2800" dirty="0" smtClean="0">
                <a:cs typeface="Courier New" panose="02070309020205020404" pitchFamily="49" charset="0"/>
              </a:rPr>
              <a:t> most frequent words.</a:t>
            </a:r>
          </a:p>
          <a:p>
            <a:pPr eaLnBrk="1" hangingPunct="1">
              <a:defRPr/>
            </a:pPr>
            <a:r>
              <a:rPr lang="en-US" altLang="en-US" sz="2800" dirty="0" smtClean="0">
                <a:cs typeface="Courier New" panose="02070309020205020404" pitchFamily="49" charset="0"/>
              </a:rPr>
              <a:t>Here, the loop index </a:t>
            </a:r>
            <a:r>
              <a:rPr lang="en-US" altLang="en-US" sz="2400" dirty="0" err="1" smtClean="0">
                <a:latin typeface="Courier New" panose="02070309020205020404" pitchFamily="49" charset="0"/>
                <a:cs typeface="Courier New" panose="02070309020205020404" pitchFamily="49" charset="0"/>
              </a:rPr>
              <a:t>i</a:t>
            </a:r>
            <a:r>
              <a:rPr lang="en-US" altLang="en-US" sz="2800" dirty="0" smtClean="0">
                <a:cs typeface="Courier New" panose="02070309020205020404" pitchFamily="49" charset="0"/>
              </a:rPr>
              <a:t> is used to get the next pair from the list of items.</a:t>
            </a:r>
          </a:p>
          <a:p>
            <a:pPr eaLnBrk="1" hangingPunct="1">
              <a:defRPr/>
            </a:pPr>
            <a:r>
              <a:rPr lang="en-US" altLang="en-US" sz="2800" dirty="0" smtClean="0">
                <a:cs typeface="Courier New" panose="02070309020205020404" pitchFamily="49" charset="0"/>
              </a:rPr>
              <a:t>That pair is unpacked into its </a:t>
            </a:r>
            <a:r>
              <a:rPr lang="en-US" altLang="en-US" sz="2400" dirty="0" smtClean="0">
                <a:latin typeface="Courier New" panose="02070309020205020404" pitchFamily="49" charset="0"/>
                <a:cs typeface="Courier New" panose="02070309020205020404" pitchFamily="49" charset="0"/>
              </a:rPr>
              <a:t>word</a:t>
            </a:r>
            <a:r>
              <a:rPr lang="en-US" altLang="en-US" sz="2800" dirty="0" smtClean="0">
                <a:cs typeface="Courier New" panose="02070309020205020404" pitchFamily="49" charset="0"/>
              </a:rPr>
              <a:t> and </a:t>
            </a:r>
            <a:r>
              <a:rPr lang="en-US" altLang="en-US" sz="2400" dirty="0" smtClean="0">
                <a:latin typeface="Courier New" panose="02070309020205020404" pitchFamily="49" charset="0"/>
                <a:cs typeface="Courier New" panose="02070309020205020404" pitchFamily="49" charset="0"/>
              </a:rPr>
              <a:t>count</a:t>
            </a:r>
            <a:r>
              <a:rPr lang="en-US" altLang="en-US" sz="2800" dirty="0" smtClean="0">
                <a:cs typeface="Courier New" panose="02070309020205020404" pitchFamily="49" charset="0"/>
              </a:rPr>
              <a:t> components.</a:t>
            </a:r>
          </a:p>
          <a:p>
            <a:pPr eaLnBrk="1" hangingPunct="1">
              <a:defRPr/>
            </a:pPr>
            <a:r>
              <a:rPr lang="en-US" altLang="en-US" sz="2800" dirty="0" smtClean="0">
                <a:cs typeface="Courier New" panose="02070309020205020404" pitchFamily="49" charset="0"/>
              </a:rPr>
              <a:t>The word is then printed left-justified in fifteen spaces, followed by the count right-justified in five spaces.</a:t>
            </a:r>
          </a:p>
        </p:txBody>
      </p:sp>
    </p:spTree>
    <p:extLst>
      <p:ext uri="{BB962C8B-B14F-4D97-AF65-F5344CB8AC3E}">
        <p14:creationId xmlns:p14="http://schemas.microsoft.com/office/powerpoint/2010/main" val="154718036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131</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Example Program:</a:t>
            </a:r>
            <a:br>
              <a:rPr lang="en-US" altLang="en-US" dirty="0" smtClean="0"/>
            </a:br>
            <a:r>
              <a:rPr lang="en-US" altLang="en-US" dirty="0" smtClean="0"/>
              <a:t>Word Frequency</a:t>
            </a:r>
          </a:p>
        </p:txBody>
      </p:sp>
      <p:sp>
        <p:nvSpPr>
          <p:cNvPr id="96259" name="Rectangle 3"/>
          <p:cNvSpPr>
            <a:spLocks noGrp="1" noChangeArrowheads="1"/>
          </p:cNvSpPr>
          <p:nvPr>
            <p:ph type="body" idx="1"/>
          </p:nvPr>
        </p:nvSpPr>
        <p:spPr/>
        <p:txBody>
          <a:bodyPr/>
          <a:lstStyle/>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smtClean="0">
                <a:latin typeface="Courier New" panose="02070309020205020404" pitchFamily="49" charset="0"/>
                <a:cs typeface="Courier New" panose="02070309020205020404" pitchFamily="49" charset="0"/>
              </a:rPr>
              <a:t>   for </a:t>
            </a:r>
            <a:r>
              <a:rPr lang="en-US" altLang="en-US" sz="1800" dirty="0" err="1">
                <a:latin typeface="Courier New" panose="02070309020205020404" pitchFamily="49" charset="0"/>
                <a:cs typeface="Courier New" panose="02070309020205020404" pitchFamily="49" charset="0"/>
              </a:rPr>
              <a:t>i</a:t>
            </a:r>
            <a:r>
              <a:rPr lang="en-US" altLang="en-US" sz="1800" dirty="0">
                <a:latin typeface="Courier New" panose="02070309020205020404" pitchFamily="49" charset="0"/>
                <a:cs typeface="Courier New" panose="02070309020205020404" pitchFamily="49" charset="0"/>
              </a:rPr>
              <a:t> in range(n):</a:t>
            </a:r>
          </a:p>
          <a:p>
            <a:pPr marL="0" indent="0" eaLnBrk="1" hangingPunct="1">
              <a:buNone/>
              <a:defRPr/>
            </a:pPr>
            <a:r>
              <a:rPr lang="en-US" altLang="en-US" sz="1800" dirty="0">
                <a:latin typeface="Courier New" panose="02070309020205020404" pitchFamily="49" charset="0"/>
                <a:cs typeface="Courier New" panose="02070309020205020404" pitchFamily="49" charset="0"/>
              </a:rPr>
              <a:t>        word, count = items[</a:t>
            </a:r>
            <a:r>
              <a:rPr lang="en-US" altLang="en-US" sz="1800" dirty="0" err="1">
                <a:latin typeface="Courier New" panose="02070309020205020404" pitchFamily="49" charset="0"/>
                <a:cs typeface="Courier New" panose="02070309020205020404" pitchFamily="49" charset="0"/>
              </a:rPr>
              <a:t>i</a:t>
            </a:r>
            <a:r>
              <a:rPr lang="en-US" altLang="en-US" sz="1800" dirty="0">
                <a:latin typeface="Courier New" panose="02070309020205020404" pitchFamily="49" charset="0"/>
                <a:cs typeface="Courier New" panose="02070309020205020404" pitchFamily="49" charset="0"/>
              </a:rPr>
              <a:t>]</a:t>
            </a:r>
          </a:p>
          <a:p>
            <a:pPr marL="0" indent="0" eaLnBrk="1" hangingPunct="1">
              <a:buNone/>
              <a:defRPr/>
            </a:pPr>
            <a:r>
              <a:rPr lang="en-US" altLang="en-US" sz="1800" dirty="0">
                <a:latin typeface="Courier New" panose="02070309020205020404" pitchFamily="49" charset="0"/>
                <a:cs typeface="Courier New" panose="02070309020205020404" pitchFamily="49" charset="0"/>
              </a:rPr>
              <a:t>        print("{0:&lt;15}{1:&gt;5}".format(word, count))</a:t>
            </a:r>
            <a:endParaRPr lang="en-US" altLang="en-US" sz="18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3906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19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8731E8DE-6962-4B63-B05D-5A860EDD9F71}" type="slidenum">
              <a:rPr lang="en-US" altLang="en-US" sz="1400" smtClean="0"/>
              <a:pPr>
                <a:spcBef>
                  <a:spcPct val="0"/>
                </a:spcBef>
                <a:buClrTx/>
                <a:buSzTx/>
                <a:buFontTx/>
                <a:buNone/>
              </a:pPr>
              <a:t>14</a:t>
            </a:fld>
            <a:endParaRPr lang="en-US" altLang="en-US" sz="1400" smtClean="0"/>
          </a:p>
        </p:txBody>
      </p:sp>
      <p:sp>
        <p:nvSpPr>
          <p:cNvPr id="19460" name="Rectangle 2"/>
          <p:cNvSpPr>
            <a:spLocks noGrp="1" noChangeArrowheads="1"/>
          </p:cNvSpPr>
          <p:nvPr>
            <p:ph type="title"/>
          </p:nvPr>
        </p:nvSpPr>
        <p:spPr/>
        <p:txBody>
          <a:bodyPr/>
          <a:lstStyle/>
          <a:p>
            <a:pPr eaLnBrk="1" hangingPunct="1"/>
            <a:r>
              <a:rPr lang="en-US" altLang="en-US" smtClean="0"/>
              <a:t>Lists and Arrays</a:t>
            </a:r>
          </a:p>
        </p:txBody>
      </p:sp>
      <p:sp>
        <p:nvSpPr>
          <p:cNvPr id="19461" name="Rectangle 3"/>
          <p:cNvSpPr>
            <a:spLocks noGrp="1" noChangeArrowheads="1"/>
          </p:cNvSpPr>
          <p:nvPr>
            <p:ph type="body" idx="1"/>
          </p:nvPr>
        </p:nvSpPr>
        <p:spPr/>
        <p:txBody>
          <a:bodyPr/>
          <a:lstStyle/>
          <a:p>
            <a:pPr eaLnBrk="1" hangingPunct="1">
              <a:lnSpc>
                <a:spcPct val="90000"/>
              </a:lnSpc>
            </a:pPr>
            <a:r>
              <a:rPr lang="en-US" altLang="en-US" smtClean="0"/>
              <a:t>Suppose the sequence is stored in a variable </a:t>
            </a:r>
            <a:r>
              <a:rPr lang="en-US" altLang="en-US" smtClean="0">
                <a:latin typeface="Courier New" panose="02070309020205020404" pitchFamily="49" charset="0"/>
              </a:rPr>
              <a:t>s</a:t>
            </a:r>
            <a:r>
              <a:rPr lang="en-US" altLang="en-US" smtClean="0"/>
              <a:t>. We could write a loop to calculate the sum of the items in the sequence like this:</a:t>
            </a:r>
            <a:br>
              <a:rPr lang="en-US" altLang="en-US" smtClean="0"/>
            </a:br>
            <a:r>
              <a:rPr lang="en-US" altLang="en-US" sz="2000" smtClean="0">
                <a:latin typeface="Courier New" panose="02070309020205020404" pitchFamily="49" charset="0"/>
              </a:rPr>
              <a:t>sum = 0</a:t>
            </a:r>
            <a:br>
              <a:rPr lang="en-US" altLang="en-US" sz="2000" smtClean="0">
                <a:latin typeface="Courier New" panose="02070309020205020404" pitchFamily="49" charset="0"/>
              </a:rPr>
            </a:br>
            <a:r>
              <a:rPr lang="en-US" altLang="en-US" sz="2000" smtClean="0">
                <a:latin typeface="Courier New" panose="02070309020205020404" pitchFamily="49" charset="0"/>
              </a:rPr>
              <a:t>for i in range(n):</a:t>
            </a:r>
            <a:br>
              <a:rPr lang="en-US" altLang="en-US" sz="2000" smtClean="0">
                <a:latin typeface="Courier New" panose="02070309020205020404" pitchFamily="49" charset="0"/>
              </a:rPr>
            </a:br>
            <a:r>
              <a:rPr lang="en-US" altLang="en-US" sz="2000" smtClean="0">
                <a:latin typeface="Courier New" panose="02070309020205020404" pitchFamily="49" charset="0"/>
              </a:rPr>
              <a:t>    sum = sum + s[i]</a:t>
            </a:r>
          </a:p>
          <a:p>
            <a:pPr eaLnBrk="1" hangingPunct="1">
              <a:lnSpc>
                <a:spcPct val="90000"/>
              </a:lnSpc>
            </a:pPr>
            <a:r>
              <a:rPr lang="en-US" altLang="en-US" smtClean="0"/>
              <a:t>Almost all computer languages have a sequence structure like this, sometimes called an </a:t>
            </a:r>
            <a:r>
              <a:rPr lang="en-US" altLang="en-US" i="1" smtClean="0"/>
              <a:t>array</a:t>
            </a:r>
            <a:r>
              <a:rPr lang="en-US" altLang="en-US"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E2535467-5D5A-4474-9AB0-637737730733}" type="slidenum">
              <a:rPr lang="en-US" altLang="en-US" sz="1400" smtClean="0"/>
              <a:pPr>
                <a:spcBef>
                  <a:spcPct val="0"/>
                </a:spcBef>
                <a:buClrTx/>
                <a:buSzTx/>
                <a:buFontTx/>
                <a:buNone/>
              </a:pPr>
              <a:t>15</a:t>
            </a:fld>
            <a:endParaRPr lang="en-US" altLang="en-US" sz="1400" smtClean="0"/>
          </a:p>
        </p:txBody>
      </p:sp>
      <p:sp>
        <p:nvSpPr>
          <p:cNvPr id="20484" name="Rectangle 2"/>
          <p:cNvSpPr>
            <a:spLocks noGrp="1" noChangeArrowheads="1"/>
          </p:cNvSpPr>
          <p:nvPr>
            <p:ph type="title"/>
          </p:nvPr>
        </p:nvSpPr>
        <p:spPr/>
        <p:txBody>
          <a:bodyPr/>
          <a:lstStyle/>
          <a:p>
            <a:pPr eaLnBrk="1" hangingPunct="1"/>
            <a:r>
              <a:rPr lang="en-US" altLang="en-US" smtClean="0"/>
              <a:t>Lists and Arrays</a:t>
            </a:r>
          </a:p>
        </p:txBody>
      </p:sp>
      <p:sp>
        <p:nvSpPr>
          <p:cNvPr id="20485" name="Rectangle 3"/>
          <p:cNvSpPr>
            <a:spLocks noGrp="1" noChangeArrowheads="1"/>
          </p:cNvSpPr>
          <p:nvPr>
            <p:ph type="body" idx="1"/>
          </p:nvPr>
        </p:nvSpPr>
        <p:spPr/>
        <p:txBody>
          <a:bodyPr/>
          <a:lstStyle/>
          <a:p>
            <a:pPr eaLnBrk="1" hangingPunct="1">
              <a:lnSpc>
                <a:spcPct val="90000"/>
              </a:lnSpc>
            </a:pPr>
            <a:r>
              <a:rPr lang="en-US" altLang="en-US" sz="2800" smtClean="0"/>
              <a:t>A list or array is a sequence of items where the entire sequence is referred to by a single name (i.e. </a:t>
            </a:r>
            <a:r>
              <a:rPr lang="en-US" altLang="en-US" sz="2800" smtClean="0">
                <a:latin typeface="Courier New" panose="02070309020205020404" pitchFamily="49" charset="0"/>
              </a:rPr>
              <a:t>s</a:t>
            </a:r>
            <a:r>
              <a:rPr lang="en-US" altLang="en-US" sz="2800" smtClean="0"/>
              <a:t>) and individual items can be selected by indexing (i.e.</a:t>
            </a:r>
            <a:r>
              <a:rPr lang="en-US" altLang="en-US" sz="2800" i="1" smtClean="0"/>
              <a:t> </a:t>
            </a:r>
            <a:r>
              <a:rPr lang="en-US" altLang="en-US" sz="2800" smtClean="0">
                <a:latin typeface="Courier New" panose="02070309020205020404" pitchFamily="49" charset="0"/>
              </a:rPr>
              <a:t>s[i]</a:t>
            </a:r>
            <a:r>
              <a:rPr lang="en-US" altLang="en-US" sz="2800" smtClean="0"/>
              <a:t>).</a:t>
            </a:r>
          </a:p>
          <a:p>
            <a:pPr eaLnBrk="1" hangingPunct="1">
              <a:lnSpc>
                <a:spcPct val="90000"/>
              </a:lnSpc>
            </a:pPr>
            <a:r>
              <a:rPr lang="en-US" altLang="en-US" sz="2800" smtClean="0"/>
              <a:t>In other programming languages, arrays are generally a fixed size, meaning that when you create the array, you have to specify how many items it can hold.</a:t>
            </a:r>
          </a:p>
          <a:p>
            <a:pPr eaLnBrk="1" hangingPunct="1">
              <a:lnSpc>
                <a:spcPct val="90000"/>
              </a:lnSpc>
            </a:pPr>
            <a:r>
              <a:rPr lang="en-US" altLang="en-US" sz="2800" smtClean="0"/>
              <a:t>Arrays are generally also </a:t>
            </a:r>
            <a:r>
              <a:rPr lang="en-US" altLang="en-US" sz="2800" i="1" smtClean="0"/>
              <a:t>homogeneous</a:t>
            </a:r>
            <a:r>
              <a:rPr lang="en-US" altLang="en-US" sz="2800" smtClean="0"/>
              <a:t>, meaning they can hold only one data type.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CB666E32-666D-4197-A382-A8638B73BD06}" type="slidenum">
              <a:rPr lang="en-US" altLang="en-US" sz="1400" smtClean="0"/>
              <a:pPr>
                <a:spcBef>
                  <a:spcPct val="0"/>
                </a:spcBef>
                <a:buClrTx/>
                <a:buSzTx/>
                <a:buFontTx/>
                <a:buNone/>
              </a:pPr>
              <a:t>16</a:t>
            </a:fld>
            <a:endParaRPr lang="en-US" altLang="en-US" sz="1400" smtClean="0"/>
          </a:p>
        </p:txBody>
      </p:sp>
      <p:sp>
        <p:nvSpPr>
          <p:cNvPr id="21508" name="Rectangle 2"/>
          <p:cNvSpPr>
            <a:spLocks noGrp="1" noChangeArrowheads="1"/>
          </p:cNvSpPr>
          <p:nvPr>
            <p:ph type="title"/>
          </p:nvPr>
        </p:nvSpPr>
        <p:spPr/>
        <p:txBody>
          <a:bodyPr/>
          <a:lstStyle/>
          <a:p>
            <a:pPr eaLnBrk="1" hangingPunct="1"/>
            <a:r>
              <a:rPr lang="en-US" altLang="en-US" smtClean="0"/>
              <a:t>Lists and Arrays</a:t>
            </a:r>
          </a:p>
        </p:txBody>
      </p:sp>
      <p:sp>
        <p:nvSpPr>
          <p:cNvPr id="21509" name="Rectangle 3"/>
          <p:cNvSpPr>
            <a:spLocks noGrp="1" noChangeArrowheads="1"/>
          </p:cNvSpPr>
          <p:nvPr>
            <p:ph type="body" idx="1"/>
          </p:nvPr>
        </p:nvSpPr>
        <p:spPr/>
        <p:txBody>
          <a:bodyPr/>
          <a:lstStyle/>
          <a:p>
            <a:pPr eaLnBrk="1" hangingPunct="1"/>
            <a:r>
              <a:rPr lang="en-US" altLang="en-US" smtClean="0"/>
              <a:t>Python lists are dynamic. They can grow and shrink on demand.</a:t>
            </a:r>
          </a:p>
          <a:p>
            <a:pPr eaLnBrk="1" hangingPunct="1"/>
            <a:r>
              <a:rPr lang="en-US" altLang="en-US" smtClean="0"/>
              <a:t>Python lists are also </a:t>
            </a:r>
            <a:r>
              <a:rPr lang="en-US" altLang="en-US" i="1" smtClean="0"/>
              <a:t>heterogeneous</a:t>
            </a:r>
            <a:r>
              <a:rPr lang="en-US" altLang="en-US" smtClean="0"/>
              <a:t>, a single list can hold arbitrary data types.</a:t>
            </a:r>
          </a:p>
          <a:p>
            <a:pPr eaLnBrk="1" hangingPunct="1"/>
            <a:r>
              <a:rPr lang="en-US" altLang="en-US" smtClean="0"/>
              <a:t>Python lists are mutable sequences of arbitrary objects.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oter Placeholder 4"/>
          <p:cNvSpPr>
            <a:spLocks noGrp="1"/>
          </p:cNvSpPr>
          <p:nvPr>
            <p:ph type="ftr" sz="quarter" idx="11"/>
          </p:nvPr>
        </p:nvSpPr>
        <p:spPr/>
        <p:txBody>
          <a:bodyPr/>
          <a:lstStyle/>
          <a:p>
            <a:pPr>
              <a:defRPr/>
            </a:pPr>
            <a:r>
              <a:rPr lang="en-US"/>
              <a:t>Python Programming, 3/e</a:t>
            </a:r>
          </a:p>
        </p:txBody>
      </p:sp>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60803961-A6DC-48BC-95EC-D17281AAF598}" type="slidenum">
              <a:rPr lang="en-US" altLang="en-US" sz="1400" smtClean="0"/>
              <a:pPr>
                <a:spcBef>
                  <a:spcPct val="0"/>
                </a:spcBef>
                <a:buClrTx/>
                <a:buSzTx/>
                <a:buFontTx/>
                <a:buNone/>
              </a:pPr>
              <a:t>17</a:t>
            </a:fld>
            <a:endParaRPr lang="en-US" altLang="en-US" sz="1400" smtClean="0"/>
          </a:p>
        </p:txBody>
      </p:sp>
      <p:sp>
        <p:nvSpPr>
          <p:cNvPr id="22532" name="Rectangle 2"/>
          <p:cNvSpPr>
            <a:spLocks noGrp="1" noChangeArrowheads="1"/>
          </p:cNvSpPr>
          <p:nvPr>
            <p:ph type="title"/>
          </p:nvPr>
        </p:nvSpPr>
        <p:spPr/>
        <p:txBody>
          <a:bodyPr/>
          <a:lstStyle/>
          <a:p>
            <a:pPr eaLnBrk="1" hangingPunct="1"/>
            <a:r>
              <a:rPr lang="en-US" altLang="en-US" smtClean="0"/>
              <a:t>List Operations</a:t>
            </a:r>
          </a:p>
        </p:txBody>
      </p:sp>
      <p:graphicFrame>
        <p:nvGraphicFramePr>
          <p:cNvPr id="25637" name="Group 37"/>
          <p:cNvGraphicFramePr>
            <a:graphicFrameLocks noGrp="1"/>
          </p:cNvGraphicFramePr>
          <p:nvPr>
            <p:ph idx="1"/>
          </p:nvPr>
        </p:nvGraphicFramePr>
        <p:xfrm>
          <a:off x="1182688" y="2017713"/>
          <a:ext cx="7504112" cy="4145136"/>
        </p:xfrm>
        <a:graphic>
          <a:graphicData uri="http://schemas.openxmlformats.org/drawingml/2006/table">
            <a:tbl>
              <a:tblPr firstRow="1" bandRow="1">
                <a:tableStyleId>{073A0DAA-6AF3-43AB-8588-CEC1D06C72B9}</a:tableStyleId>
              </a:tblPr>
              <a:tblGrid>
                <a:gridCol w="3419459">
                  <a:extLst>
                    <a:ext uri="{9D8B030D-6E8A-4147-A177-3AD203B41FA5}">
                      <a16:colId xmlns:a16="http://schemas.microsoft.com/office/drawing/2014/main" val="20000"/>
                    </a:ext>
                  </a:extLst>
                </a:gridCol>
                <a:gridCol w="4084653">
                  <a:extLst>
                    <a:ext uri="{9D8B030D-6E8A-4147-A177-3AD203B41FA5}">
                      <a16:colId xmlns:a16="http://schemas.microsoft.com/office/drawing/2014/main" val="20001"/>
                    </a:ext>
                  </a:extLst>
                </a:gridCol>
              </a:tblGrid>
              <a:tr h="51812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Operator</a:t>
                      </a:r>
                      <a:endParaRPr kumimoji="0" lang="en-US" sz="2800" b="0" i="0" u="none" strike="noStrike" cap="none" normalizeH="0" baseline="0" smtClean="0">
                        <a:ln>
                          <a:noFill/>
                        </a:ln>
                        <a:solidFill>
                          <a:schemeClr val="tx1"/>
                        </a:solidFill>
                        <a:effectLst/>
                        <a:latin typeface="Tahoma" pitchFamily="32" charset="0"/>
                        <a:cs typeface="Arial" charset="0"/>
                      </a:endParaRPr>
                    </a:p>
                  </a:txBody>
                  <a:tcPr marT="45711" marB="45711"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Meaning</a:t>
                      </a:r>
                      <a:endParaRPr kumimoji="0" lang="en-US" sz="2800" b="0" i="0" u="none" strike="noStrike" cap="none" normalizeH="0" baseline="0" smtClean="0">
                        <a:ln>
                          <a:noFill/>
                        </a:ln>
                        <a:solidFill>
                          <a:schemeClr val="tx1"/>
                        </a:solidFill>
                        <a:effectLst/>
                        <a:latin typeface="Tahoma" pitchFamily="32" charset="0"/>
                        <a:cs typeface="Arial" charset="0"/>
                      </a:endParaRPr>
                    </a:p>
                  </a:txBody>
                  <a:tcPr marT="45711" marB="45711" horzOverflow="overflow"/>
                </a:tc>
                <a:extLst>
                  <a:ext uri="{0D108BD9-81ED-4DB2-BD59-A6C34878D82A}">
                    <a16:rowId xmlns:a16="http://schemas.microsoft.com/office/drawing/2014/main" val="10000"/>
                  </a:ext>
                </a:extLst>
              </a:tr>
              <a:tr h="51812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&lt;seq&gt; + &lt;seq&gt;</a:t>
                      </a:r>
                      <a:endParaRPr kumimoji="0" lang="en-US" sz="2800" b="0" i="0" u="none" strike="noStrike" cap="none" normalizeH="0" baseline="0" smtClean="0">
                        <a:ln>
                          <a:noFill/>
                        </a:ln>
                        <a:solidFill>
                          <a:schemeClr val="tx1"/>
                        </a:solidFill>
                        <a:effectLst/>
                        <a:latin typeface="Tahoma" pitchFamily="32" charset="0"/>
                        <a:cs typeface="Arial" charset="0"/>
                      </a:endParaRPr>
                    </a:p>
                  </a:txBody>
                  <a:tcPr marT="45711" marB="45711"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Concatenation</a:t>
                      </a:r>
                      <a:endParaRPr kumimoji="0" lang="en-US" sz="2800" b="0" i="0" u="none" strike="noStrike" cap="none" normalizeH="0" baseline="0" smtClean="0">
                        <a:ln>
                          <a:noFill/>
                        </a:ln>
                        <a:solidFill>
                          <a:schemeClr val="tx1"/>
                        </a:solidFill>
                        <a:effectLst/>
                        <a:latin typeface="Tahoma" pitchFamily="32" charset="0"/>
                        <a:cs typeface="Arial" charset="0"/>
                      </a:endParaRPr>
                    </a:p>
                  </a:txBody>
                  <a:tcPr marT="45711" marB="45711" horzOverflow="overflow"/>
                </a:tc>
                <a:extLst>
                  <a:ext uri="{0D108BD9-81ED-4DB2-BD59-A6C34878D82A}">
                    <a16:rowId xmlns:a16="http://schemas.microsoft.com/office/drawing/2014/main" val="10001"/>
                  </a:ext>
                </a:extLst>
              </a:tr>
              <a:tr h="51812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&lt;seq&gt; * &lt;int-expr&gt;</a:t>
                      </a:r>
                      <a:endParaRPr kumimoji="0" lang="en-US" sz="2800" b="0" i="0" u="none" strike="noStrike" cap="none" normalizeH="0" baseline="0" smtClean="0">
                        <a:ln>
                          <a:noFill/>
                        </a:ln>
                        <a:solidFill>
                          <a:schemeClr val="tx1"/>
                        </a:solidFill>
                        <a:effectLst/>
                        <a:latin typeface="Tahoma" pitchFamily="32" charset="0"/>
                        <a:cs typeface="Arial" charset="0"/>
                      </a:endParaRPr>
                    </a:p>
                  </a:txBody>
                  <a:tcPr marT="45711" marB="45711"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Repetition</a:t>
                      </a:r>
                      <a:endParaRPr kumimoji="0" lang="en-US" sz="2800" b="0" i="0" u="none" strike="noStrike" cap="none" normalizeH="0" baseline="0" smtClean="0">
                        <a:ln>
                          <a:noFill/>
                        </a:ln>
                        <a:solidFill>
                          <a:schemeClr val="tx1"/>
                        </a:solidFill>
                        <a:effectLst/>
                        <a:latin typeface="Tahoma" pitchFamily="32" charset="0"/>
                        <a:cs typeface="Arial" charset="0"/>
                      </a:endParaRPr>
                    </a:p>
                  </a:txBody>
                  <a:tcPr marT="45711" marB="45711" horzOverflow="overflow"/>
                </a:tc>
                <a:extLst>
                  <a:ext uri="{0D108BD9-81ED-4DB2-BD59-A6C34878D82A}">
                    <a16:rowId xmlns:a16="http://schemas.microsoft.com/office/drawing/2014/main" val="10002"/>
                  </a:ext>
                </a:extLst>
              </a:tr>
              <a:tr h="51812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&lt;seq&gt;[]</a:t>
                      </a:r>
                      <a:endParaRPr kumimoji="0" lang="en-US" sz="2800" b="0" i="0" u="none" strike="noStrike" cap="none" normalizeH="0" baseline="0" smtClean="0">
                        <a:ln>
                          <a:noFill/>
                        </a:ln>
                        <a:solidFill>
                          <a:schemeClr val="tx1"/>
                        </a:solidFill>
                        <a:effectLst/>
                        <a:latin typeface="Tahoma" pitchFamily="32" charset="0"/>
                        <a:cs typeface="Arial" charset="0"/>
                      </a:endParaRPr>
                    </a:p>
                  </a:txBody>
                  <a:tcPr marT="45711" marB="45711"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Indexing</a:t>
                      </a:r>
                      <a:endParaRPr kumimoji="0" lang="en-US" sz="2800" b="0" i="0" u="none" strike="noStrike" cap="none" normalizeH="0" baseline="0" smtClean="0">
                        <a:ln>
                          <a:noFill/>
                        </a:ln>
                        <a:solidFill>
                          <a:schemeClr val="tx1"/>
                        </a:solidFill>
                        <a:effectLst/>
                        <a:latin typeface="Tahoma" pitchFamily="32" charset="0"/>
                        <a:cs typeface="Arial" charset="0"/>
                      </a:endParaRPr>
                    </a:p>
                  </a:txBody>
                  <a:tcPr marT="45711" marB="45711" horzOverflow="overflow"/>
                </a:tc>
                <a:extLst>
                  <a:ext uri="{0D108BD9-81ED-4DB2-BD59-A6C34878D82A}">
                    <a16:rowId xmlns:a16="http://schemas.microsoft.com/office/drawing/2014/main" val="10003"/>
                  </a:ext>
                </a:extLst>
              </a:tr>
              <a:tr h="51812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len(&lt;seq&gt;)</a:t>
                      </a:r>
                      <a:endParaRPr kumimoji="0" lang="en-US" sz="2800" b="0" i="0" u="none" strike="noStrike" cap="none" normalizeH="0" baseline="0" smtClean="0">
                        <a:ln>
                          <a:noFill/>
                        </a:ln>
                        <a:solidFill>
                          <a:schemeClr val="tx1"/>
                        </a:solidFill>
                        <a:effectLst/>
                        <a:latin typeface="Tahoma" pitchFamily="32" charset="0"/>
                        <a:cs typeface="Arial" charset="0"/>
                      </a:endParaRPr>
                    </a:p>
                  </a:txBody>
                  <a:tcPr marT="45711" marB="45711"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dirty="0" smtClean="0">
                          <a:ln>
                            <a:noFill/>
                          </a:ln>
                          <a:effectLst/>
                        </a:rPr>
                        <a:t>Length</a:t>
                      </a:r>
                      <a:endParaRPr kumimoji="0" lang="en-US" sz="2800" b="0" i="0" u="none" strike="noStrike" cap="none" normalizeH="0" baseline="0" dirty="0" smtClean="0">
                        <a:ln>
                          <a:noFill/>
                        </a:ln>
                        <a:solidFill>
                          <a:schemeClr val="tx1"/>
                        </a:solidFill>
                        <a:effectLst/>
                        <a:latin typeface="Tahoma" pitchFamily="32" charset="0"/>
                        <a:cs typeface="Arial" charset="0"/>
                      </a:endParaRPr>
                    </a:p>
                  </a:txBody>
                  <a:tcPr marT="45711" marB="45711" horzOverflow="overflow"/>
                </a:tc>
                <a:extLst>
                  <a:ext uri="{0D108BD9-81ED-4DB2-BD59-A6C34878D82A}">
                    <a16:rowId xmlns:a16="http://schemas.microsoft.com/office/drawing/2014/main" val="10004"/>
                  </a:ext>
                </a:extLst>
              </a:tr>
              <a:tr h="51812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&lt;seq&gt;[:]</a:t>
                      </a:r>
                      <a:endParaRPr kumimoji="0" lang="en-US" sz="2800" b="0" i="0" u="none" strike="noStrike" cap="none" normalizeH="0" baseline="0" smtClean="0">
                        <a:ln>
                          <a:noFill/>
                        </a:ln>
                        <a:solidFill>
                          <a:schemeClr val="tx1"/>
                        </a:solidFill>
                        <a:effectLst/>
                        <a:latin typeface="Tahoma" pitchFamily="32" charset="0"/>
                        <a:cs typeface="Arial" charset="0"/>
                      </a:endParaRPr>
                    </a:p>
                  </a:txBody>
                  <a:tcPr marT="45711" marB="45711"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Slicing</a:t>
                      </a:r>
                      <a:endParaRPr kumimoji="0" lang="en-US" sz="2800" b="0" i="0" u="none" strike="noStrike" cap="none" normalizeH="0" baseline="0" smtClean="0">
                        <a:ln>
                          <a:noFill/>
                        </a:ln>
                        <a:solidFill>
                          <a:schemeClr val="tx1"/>
                        </a:solidFill>
                        <a:effectLst/>
                        <a:latin typeface="Tahoma" pitchFamily="32" charset="0"/>
                        <a:cs typeface="Arial" charset="0"/>
                      </a:endParaRPr>
                    </a:p>
                  </a:txBody>
                  <a:tcPr marT="45711" marB="45711" horzOverflow="overflow"/>
                </a:tc>
                <a:extLst>
                  <a:ext uri="{0D108BD9-81ED-4DB2-BD59-A6C34878D82A}">
                    <a16:rowId xmlns:a16="http://schemas.microsoft.com/office/drawing/2014/main" val="10005"/>
                  </a:ext>
                </a:extLst>
              </a:tr>
              <a:tr h="51812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for &lt;var&gt; in &lt;seq&gt;:</a:t>
                      </a:r>
                      <a:endParaRPr kumimoji="0" lang="en-US" sz="2800" b="0" i="0" u="none" strike="noStrike" cap="none" normalizeH="0" baseline="0" smtClean="0">
                        <a:ln>
                          <a:noFill/>
                        </a:ln>
                        <a:solidFill>
                          <a:schemeClr val="tx1"/>
                        </a:solidFill>
                        <a:effectLst/>
                        <a:latin typeface="Tahoma" pitchFamily="32" charset="0"/>
                        <a:cs typeface="Arial" charset="0"/>
                      </a:endParaRPr>
                    </a:p>
                  </a:txBody>
                  <a:tcPr marT="45711" marB="45711"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Iteration</a:t>
                      </a:r>
                      <a:endParaRPr kumimoji="0" lang="en-US" sz="2800" b="0" i="0" u="none" strike="noStrike" cap="none" normalizeH="0" baseline="0" smtClean="0">
                        <a:ln>
                          <a:noFill/>
                        </a:ln>
                        <a:solidFill>
                          <a:schemeClr val="tx1"/>
                        </a:solidFill>
                        <a:effectLst/>
                        <a:latin typeface="Tahoma" pitchFamily="32" charset="0"/>
                        <a:cs typeface="Arial" charset="0"/>
                      </a:endParaRPr>
                    </a:p>
                  </a:txBody>
                  <a:tcPr marT="45711" marB="45711" horzOverflow="overflow"/>
                </a:tc>
                <a:extLst>
                  <a:ext uri="{0D108BD9-81ED-4DB2-BD59-A6C34878D82A}">
                    <a16:rowId xmlns:a16="http://schemas.microsoft.com/office/drawing/2014/main" val="10006"/>
                  </a:ext>
                </a:extLst>
              </a:tr>
              <a:tr h="51812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&lt;expr&gt; in &lt;seq&gt;</a:t>
                      </a:r>
                      <a:endParaRPr kumimoji="0" lang="en-US" sz="2800" b="0" i="0" u="none" strike="noStrike" cap="none" normalizeH="0" baseline="0" smtClean="0">
                        <a:ln>
                          <a:noFill/>
                        </a:ln>
                        <a:solidFill>
                          <a:schemeClr val="tx1"/>
                        </a:solidFill>
                        <a:effectLst/>
                        <a:latin typeface="Tahoma" pitchFamily="32" charset="0"/>
                        <a:cs typeface="Arial" charset="0"/>
                      </a:endParaRPr>
                    </a:p>
                  </a:txBody>
                  <a:tcPr marT="45711" marB="45711"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dirty="0" smtClean="0">
                          <a:ln>
                            <a:noFill/>
                          </a:ln>
                          <a:effectLst/>
                        </a:rPr>
                        <a:t>Membership (Boolean)</a:t>
                      </a:r>
                      <a:endParaRPr kumimoji="0" lang="en-US" sz="2800" b="0" i="0" u="none" strike="noStrike" cap="none" normalizeH="0" baseline="0" dirty="0" smtClean="0">
                        <a:ln>
                          <a:noFill/>
                        </a:ln>
                        <a:solidFill>
                          <a:schemeClr val="tx1"/>
                        </a:solidFill>
                        <a:effectLst/>
                        <a:latin typeface="Tahoma" pitchFamily="32" charset="0"/>
                        <a:cs typeface="Arial" charset="0"/>
                      </a:endParaRPr>
                    </a:p>
                  </a:txBody>
                  <a:tcPr marT="45711" marB="45711" horzOverflow="overflow"/>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33A8804A-7FF4-470C-8234-4D3CCB40E521}" type="slidenum">
              <a:rPr lang="en-US" altLang="en-US" sz="1400" smtClean="0"/>
              <a:pPr>
                <a:spcBef>
                  <a:spcPct val="0"/>
                </a:spcBef>
                <a:buClrTx/>
                <a:buSzTx/>
                <a:buFontTx/>
                <a:buNone/>
              </a:pPr>
              <a:t>18</a:t>
            </a:fld>
            <a:endParaRPr lang="en-US" altLang="en-US" sz="1400" smtClean="0"/>
          </a:p>
        </p:txBody>
      </p:sp>
      <p:sp>
        <p:nvSpPr>
          <p:cNvPr id="23556" name="Rectangle 2"/>
          <p:cNvSpPr>
            <a:spLocks noGrp="1" noChangeArrowheads="1"/>
          </p:cNvSpPr>
          <p:nvPr>
            <p:ph type="title"/>
          </p:nvPr>
        </p:nvSpPr>
        <p:spPr/>
        <p:txBody>
          <a:bodyPr/>
          <a:lstStyle/>
          <a:p>
            <a:pPr eaLnBrk="1" hangingPunct="1"/>
            <a:r>
              <a:rPr lang="en-US" altLang="en-US" smtClean="0"/>
              <a:t>List Operations</a:t>
            </a:r>
          </a:p>
        </p:txBody>
      </p:sp>
      <p:sp>
        <p:nvSpPr>
          <p:cNvPr id="23557" name="Rectangle 3"/>
          <p:cNvSpPr>
            <a:spLocks noGrp="1" noChangeArrowheads="1"/>
          </p:cNvSpPr>
          <p:nvPr>
            <p:ph type="body" idx="1"/>
          </p:nvPr>
        </p:nvSpPr>
        <p:spPr/>
        <p:txBody>
          <a:bodyPr/>
          <a:lstStyle/>
          <a:p>
            <a:pPr eaLnBrk="1" hangingPunct="1">
              <a:lnSpc>
                <a:spcPct val="90000"/>
              </a:lnSpc>
            </a:pPr>
            <a:r>
              <a:rPr lang="en-US" altLang="en-US" smtClean="0"/>
              <a:t>Except for the membership check, we’ve used these operations before on strings.</a:t>
            </a:r>
          </a:p>
          <a:p>
            <a:pPr eaLnBrk="1" hangingPunct="1">
              <a:lnSpc>
                <a:spcPct val="90000"/>
              </a:lnSpc>
            </a:pPr>
            <a:r>
              <a:rPr lang="en-US" altLang="en-US" smtClean="0"/>
              <a:t>The membership operation can be used to see if a certain value appears anywhere in a sequence.</a:t>
            </a:r>
            <a:br>
              <a:rPr lang="en-US" altLang="en-US" smtClean="0"/>
            </a:br>
            <a:r>
              <a:rPr lang="en-US" altLang="en-US" sz="2400" smtClean="0">
                <a:latin typeface="Courier New" panose="02070309020205020404" pitchFamily="49" charset="0"/>
              </a:rPr>
              <a:t>&gt;&gt;&gt; lst = [1,2,3,4]</a:t>
            </a:r>
            <a:br>
              <a:rPr lang="en-US" altLang="en-US" sz="2400" smtClean="0">
                <a:latin typeface="Courier New" panose="02070309020205020404" pitchFamily="49" charset="0"/>
              </a:rPr>
            </a:br>
            <a:r>
              <a:rPr lang="en-US" altLang="en-US" sz="2400" smtClean="0">
                <a:latin typeface="Courier New" panose="02070309020205020404" pitchFamily="49" charset="0"/>
              </a:rPr>
              <a:t>&gt;&gt;&gt; 3 in lst</a:t>
            </a:r>
            <a:br>
              <a:rPr lang="en-US" altLang="en-US" sz="2400" smtClean="0">
                <a:latin typeface="Courier New" panose="02070309020205020404" pitchFamily="49" charset="0"/>
              </a:rPr>
            </a:br>
            <a:r>
              <a:rPr lang="en-US" altLang="en-US" sz="2400" smtClean="0">
                <a:latin typeface="Courier New" panose="02070309020205020404" pitchFamily="49" charset="0"/>
              </a:rPr>
              <a:t>True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C9CBF312-9A80-4113-A5AB-AFE35A6B238B}" type="slidenum">
              <a:rPr lang="en-US" altLang="en-US" sz="1400" smtClean="0"/>
              <a:pPr>
                <a:spcBef>
                  <a:spcPct val="0"/>
                </a:spcBef>
                <a:buClrTx/>
                <a:buSzTx/>
                <a:buFontTx/>
                <a:buNone/>
              </a:pPr>
              <a:t>19</a:t>
            </a:fld>
            <a:endParaRPr lang="en-US" altLang="en-US" sz="1400" smtClean="0"/>
          </a:p>
        </p:txBody>
      </p:sp>
      <p:sp>
        <p:nvSpPr>
          <p:cNvPr id="24580" name="Rectangle 2"/>
          <p:cNvSpPr>
            <a:spLocks noGrp="1" noChangeArrowheads="1"/>
          </p:cNvSpPr>
          <p:nvPr>
            <p:ph type="title"/>
          </p:nvPr>
        </p:nvSpPr>
        <p:spPr/>
        <p:txBody>
          <a:bodyPr/>
          <a:lstStyle/>
          <a:p>
            <a:pPr eaLnBrk="1" hangingPunct="1"/>
            <a:r>
              <a:rPr lang="en-US" altLang="en-US" smtClean="0"/>
              <a:t>List Operations</a:t>
            </a:r>
          </a:p>
        </p:txBody>
      </p:sp>
      <p:sp>
        <p:nvSpPr>
          <p:cNvPr id="24581" name="Rectangle 3"/>
          <p:cNvSpPr>
            <a:spLocks noGrp="1" noChangeArrowheads="1"/>
          </p:cNvSpPr>
          <p:nvPr>
            <p:ph type="body" idx="1"/>
          </p:nvPr>
        </p:nvSpPr>
        <p:spPr/>
        <p:txBody>
          <a:bodyPr/>
          <a:lstStyle/>
          <a:p>
            <a:pPr eaLnBrk="1" hangingPunct="1">
              <a:lnSpc>
                <a:spcPct val="80000"/>
              </a:lnSpc>
            </a:pPr>
            <a:r>
              <a:rPr lang="en-US" altLang="en-US" sz="2800" smtClean="0"/>
              <a:t>The summing example from earlier can be written like this:</a:t>
            </a:r>
            <a:br>
              <a:rPr lang="en-US" altLang="en-US" sz="2800" smtClean="0"/>
            </a:br>
            <a:r>
              <a:rPr lang="en-US" altLang="en-US" sz="2000" smtClean="0">
                <a:latin typeface="Courier New" panose="02070309020205020404" pitchFamily="49" charset="0"/>
              </a:rPr>
              <a:t>sum = 0</a:t>
            </a:r>
            <a:br>
              <a:rPr lang="en-US" altLang="en-US" sz="2000" smtClean="0">
                <a:latin typeface="Courier New" panose="02070309020205020404" pitchFamily="49" charset="0"/>
              </a:rPr>
            </a:br>
            <a:r>
              <a:rPr lang="en-US" altLang="en-US" sz="2000" smtClean="0">
                <a:latin typeface="Courier New" panose="02070309020205020404" pitchFamily="49" charset="0"/>
              </a:rPr>
              <a:t>for x in s:</a:t>
            </a:r>
            <a:br>
              <a:rPr lang="en-US" altLang="en-US" sz="2000" smtClean="0">
                <a:latin typeface="Courier New" panose="02070309020205020404" pitchFamily="49" charset="0"/>
              </a:rPr>
            </a:br>
            <a:r>
              <a:rPr lang="en-US" altLang="en-US" sz="2000" smtClean="0">
                <a:latin typeface="Courier New" panose="02070309020205020404" pitchFamily="49" charset="0"/>
              </a:rPr>
              <a:t>    sum = sum + x</a:t>
            </a:r>
          </a:p>
          <a:p>
            <a:pPr eaLnBrk="1" hangingPunct="1">
              <a:lnSpc>
                <a:spcPct val="80000"/>
              </a:lnSpc>
            </a:pPr>
            <a:r>
              <a:rPr lang="en-US" altLang="en-US" sz="2800" smtClean="0"/>
              <a:t>Unlike strings, lists are mutable:</a:t>
            </a:r>
            <a:br>
              <a:rPr lang="en-US" altLang="en-US" sz="2800" smtClean="0"/>
            </a:br>
            <a:r>
              <a:rPr lang="en-US" altLang="en-US" sz="2000" smtClean="0">
                <a:latin typeface="Courier New" panose="02070309020205020404" pitchFamily="49" charset="0"/>
              </a:rPr>
              <a:t>&gt;&gt;&gt; lst = [1,2,3,4]</a:t>
            </a:r>
            <a:br>
              <a:rPr lang="en-US" altLang="en-US" sz="2000" smtClean="0">
                <a:latin typeface="Courier New" panose="02070309020205020404" pitchFamily="49" charset="0"/>
              </a:rPr>
            </a:br>
            <a:r>
              <a:rPr lang="en-US" altLang="en-US" sz="2000" smtClean="0">
                <a:latin typeface="Courier New" panose="02070309020205020404" pitchFamily="49" charset="0"/>
              </a:rPr>
              <a:t>&gt;&gt;&gt; lst[3]</a:t>
            </a:r>
            <a:br>
              <a:rPr lang="en-US" altLang="en-US" sz="2000" smtClean="0">
                <a:latin typeface="Courier New" panose="02070309020205020404" pitchFamily="49" charset="0"/>
              </a:rPr>
            </a:br>
            <a:r>
              <a:rPr lang="en-US" altLang="en-US" sz="2000" smtClean="0">
                <a:latin typeface="Courier New" panose="02070309020205020404" pitchFamily="49" charset="0"/>
              </a:rPr>
              <a:t>4</a:t>
            </a:r>
            <a:br>
              <a:rPr lang="en-US" altLang="en-US" sz="2000" smtClean="0">
                <a:latin typeface="Courier New" panose="02070309020205020404" pitchFamily="49" charset="0"/>
              </a:rPr>
            </a:br>
            <a:r>
              <a:rPr lang="en-US" altLang="en-US" sz="2000" smtClean="0">
                <a:latin typeface="Courier New" panose="02070309020205020404" pitchFamily="49" charset="0"/>
              </a:rPr>
              <a:t>&gt;&gt;&gt; lst[3] = "Hello“</a:t>
            </a:r>
            <a:br>
              <a:rPr lang="en-US" altLang="en-US" sz="2000" smtClean="0">
                <a:latin typeface="Courier New" panose="02070309020205020404" pitchFamily="49" charset="0"/>
              </a:rPr>
            </a:br>
            <a:r>
              <a:rPr lang="en-US" altLang="en-US" sz="2000" smtClean="0">
                <a:latin typeface="Courier New" panose="02070309020205020404" pitchFamily="49" charset="0"/>
              </a:rPr>
              <a:t>&gt;&gt;&gt; lst</a:t>
            </a:r>
            <a:br>
              <a:rPr lang="en-US" altLang="en-US" sz="2000" smtClean="0">
                <a:latin typeface="Courier New" panose="02070309020205020404" pitchFamily="49" charset="0"/>
              </a:rPr>
            </a:br>
            <a:r>
              <a:rPr lang="en-US" altLang="en-US" sz="2000" smtClean="0">
                <a:latin typeface="Courier New" panose="02070309020205020404" pitchFamily="49" charset="0"/>
              </a:rPr>
              <a:t>[1, 2, 3, 'Hello']</a:t>
            </a:r>
            <a:br>
              <a:rPr lang="en-US" altLang="en-US" sz="2000" smtClean="0">
                <a:latin typeface="Courier New" panose="02070309020205020404" pitchFamily="49" charset="0"/>
              </a:rPr>
            </a:br>
            <a:r>
              <a:rPr lang="en-US" altLang="en-US" sz="2000" smtClean="0">
                <a:latin typeface="Courier New" panose="02070309020205020404" pitchFamily="49" charset="0"/>
              </a:rPr>
              <a:t>&gt;&gt;&gt; lst[2] = 7</a:t>
            </a:r>
            <a:br>
              <a:rPr lang="en-US" altLang="en-US" sz="2000" smtClean="0">
                <a:latin typeface="Courier New" panose="02070309020205020404" pitchFamily="49" charset="0"/>
              </a:rPr>
            </a:br>
            <a:r>
              <a:rPr lang="en-US" altLang="en-US" sz="2000" smtClean="0">
                <a:latin typeface="Courier New" panose="02070309020205020404" pitchFamily="49" charset="0"/>
              </a:rPr>
              <a:t>&gt;&gt;&gt; lst</a:t>
            </a:r>
            <a:br>
              <a:rPr lang="en-US" altLang="en-US" sz="2000" smtClean="0">
                <a:latin typeface="Courier New" panose="02070309020205020404" pitchFamily="49" charset="0"/>
              </a:rPr>
            </a:br>
            <a:r>
              <a:rPr lang="en-US" altLang="en-US" sz="2000" smtClean="0">
                <a:latin typeface="Courier New" panose="02070309020205020404" pitchFamily="49" charset="0"/>
              </a:rPr>
              <a:t>[1, 2, 7, 'Hello']</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90C1A8B1-9058-4D55-92B8-78A4BB7DDB63}" type="slidenum">
              <a:rPr lang="en-US" altLang="en-US" sz="1400" smtClean="0"/>
              <a:pPr>
                <a:spcBef>
                  <a:spcPct val="0"/>
                </a:spcBef>
                <a:buClrTx/>
                <a:buSzTx/>
                <a:buFontTx/>
                <a:buNone/>
              </a:pPr>
              <a:t>2</a:t>
            </a:fld>
            <a:endParaRPr lang="en-US" altLang="en-US" sz="1400" smtClean="0"/>
          </a:p>
        </p:txBody>
      </p:sp>
      <p:sp>
        <p:nvSpPr>
          <p:cNvPr id="6148" name="Rectangle 2"/>
          <p:cNvSpPr>
            <a:spLocks noGrp="1" noChangeArrowheads="1"/>
          </p:cNvSpPr>
          <p:nvPr>
            <p:ph type="title"/>
          </p:nvPr>
        </p:nvSpPr>
        <p:spPr/>
        <p:txBody>
          <a:bodyPr/>
          <a:lstStyle/>
          <a:p>
            <a:pPr eaLnBrk="1" hangingPunct="1"/>
            <a:r>
              <a:rPr lang="en-US" altLang="en-US" smtClean="0"/>
              <a:t>Objectives</a:t>
            </a:r>
          </a:p>
        </p:txBody>
      </p:sp>
      <p:sp>
        <p:nvSpPr>
          <p:cNvPr id="6149" name="Rectangle 3"/>
          <p:cNvSpPr>
            <a:spLocks noGrp="1" noChangeArrowheads="1"/>
          </p:cNvSpPr>
          <p:nvPr>
            <p:ph type="body" idx="1"/>
          </p:nvPr>
        </p:nvSpPr>
        <p:spPr/>
        <p:txBody>
          <a:bodyPr/>
          <a:lstStyle/>
          <a:p>
            <a:pPr eaLnBrk="1" hangingPunct="1">
              <a:lnSpc>
                <a:spcPct val="90000"/>
              </a:lnSpc>
            </a:pPr>
            <a:r>
              <a:rPr lang="en-US" altLang="en-US" smtClean="0"/>
              <a:t>To understand the use of lists (arrays) to represent a collection of related data.</a:t>
            </a:r>
          </a:p>
          <a:p>
            <a:pPr eaLnBrk="1" hangingPunct="1">
              <a:lnSpc>
                <a:spcPct val="90000"/>
              </a:lnSpc>
            </a:pPr>
            <a:r>
              <a:rPr lang="en-US" altLang="en-US" smtClean="0"/>
              <a:t>To be familiar with the functions and methods available for manipulating Python lists.</a:t>
            </a:r>
          </a:p>
          <a:p>
            <a:pPr eaLnBrk="1" hangingPunct="1">
              <a:lnSpc>
                <a:spcPct val="90000"/>
              </a:lnSpc>
            </a:pPr>
            <a:r>
              <a:rPr lang="en-US" altLang="en-US" smtClean="0"/>
              <a:t>To be able to write programs that use lists to manage a collection of information.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45D7D873-A7F8-4612-9F7D-3D2F7160C1EF}" type="slidenum">
              <a:rPr lang="en-US" altLang="en-US" sz="1400" smtClean="0"/>
              <a:pPr>
                <a:spcBef>
                  <a:spcPct val="0"/>
                </a:spcBef>
                <a:buClrTx/>
                <a:buSzTx/>
                <a:buFontTx/>
                <a:buNone/>
              </a:pPr>
              <a:t>20</a:t>
            </a:fld>
            <a:endParaRPr lang="en-US" altLang="en-US" sz="1400" smtClean="0"/>
          </a:p>
        </p:txBody>
      </p:sp>
      <p:sp>
        <p:nvSpPr>
          <p:cNvPr id="25604" name="Rectangle 2"/>
          <p:cNvSpPr>
            <a:spLocks noGrp="1" noChangeArrowheads="1"/>
          </p:cNvSpPr>
          <p:nvPr>
            <p:ph type="title"/>
          </p:nvPr>
        </p:nvSpPr>
        <p:spPr/>
        <p:txBody>
          <a:bodyPr/>
          <a:lstStyle/>
          <a:p>
            <a:pPr eaLnBrk="1" hangingPunct="1"/>
            <a:r>
              <a:rPr lang="en-US" altLang="en-US" smtClean="0"/>
              <a:t>List Operations</a:t>
            </a:r>
          </a:p>
        </p:txBody>
      </p:sp>
      <p:sp>
        <p:nvSpPr>
          <p:cNvPr id="25605" name="Rectangle 3"/>
          <p:cNvSpPr>
            <a:spLocks noGrp="1" noChangeArrowheads="1"/>
          </p:cNvSpPr>
          <p:nvPr>
            <p:ph type="body" idx="1"/>
          </p:nvPr>
        </p:nvSpPr>
        <p:spPr/>
        <p:txBody>
          <a:bodyPr/>
          <a:lstStyle/>
          <a:p>
            <a:pPr eaLnBrk="1" hangingPunct="1"/>
            <a:r>
              <a:rPr lang="en-US" altLang="en-US" smtClean="0"/>
              <a:t>A list of identical items can be created using the repetition operator. This command produces a list containing 50 zeroes:</a:t>
            </a:r>
            <a:br>
              <a:rPr lang="en-US" altLang="en-US" smtClean="0"/>
            </a:br>
            <a:r>
              <a:rPr lang="en-US" altLang="en-US" smtClean="0">
                <a:latin typeface="Courier New" panose="02070309020205020404" pitchFamily="49" charset="0"/>
              </a:rPr>
              <a:t>zeroes = [0] * 50</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E79DBA60-F98A-43D6-A534-0B671D325035}" type="slidenum">
              <a:rPr lang="en-US" altLang="en-US" sz="1400" smtClean="0"/>
              <a:pPr>
                <a:spcBef>
                  <a:spcPct val="0"/>
                </a:spcBef>
                <a:buClrTx/>
                <a:buSzTx/>
                <a:buFontTx/>
                <a:buNone/>
              </a:pPr>
              <a:t>21</a:t>
            </a:fld>
            <a:endParaRPr lang="en-US" altLang="en-US" sz="1400" smtClean="0"/>
          </a:p>
        </p:txBody>
      </p:sp>
      <p:sp>
        <p:nvSpPr>
          <p:cNvPr id="26628" name="Rectangle 2"/>
          <p:cNvSpPr>
            <a:spLocks noGrp="1" noChangeArrowheads="1"/>
          </p:cNvSpPr>
          <p:nvPr>
            <p:ph type="title"/>
          </p:nvPr>
        </p:nvSpPr>
        <p:spPr/>
        <p:txBody>
          <a:bodyPr/>
          <a:lstStyle/>
          <a:p>
            <a:pPr eaLnBrk="1" hangingPunct="1"/>
            <a:r>
              <a:rPr lang="en-US" altLang="en-US" smtClean="0"/>
              <a:t>List Operations</a:t>
            </a:r>
          </a:p>
        </p:txBody>
      </p:sp>
      <p:sp>
        <p:nvSpPr>
          <p:cNvPr id="26629" name="Rectangle 3"/>
          <p:cNvSpPr>
            <a:spLocks noGrp="1" noChangeArrowheads="1"/>
          </p:cNvSpPr>
          <p:nvPr>
            <p:ph type="body" idx="1"/>
          </p:nvPr>
        </p:nvSpPr>
        <p:spPr/>
        <p:txBody>
          <a:bodyPr/>
          <a:lstStyle/>
          <a:p>
            <a:pPr eaLnBrk="1" hangingPunct="1">
              <a:lnSpc>
                <a:spcPct val="90000"/>
              </a:lnSpc>
            </a:pPr>
            <a:r>
              <a:rPr lang="en-US" altLang="en-US" smtClean="0"/>
              <a:t>Lists are often built up one piece at a time using append.</a:t>
            </a:r>
            <a:br>
              <a:rPr lang="en-US" altLang="en-US" smtClean="0"/>
            </a:br>
            <a:r>
              <a:rPr lang="en-US" altLang="en-US" sz="1800" smtClean="0">
                <a:latin typeface="Courier New" panose="02070309020205020404" pitchFamily="49" charset="0"/>
              </a:rPr>
              <a:t>nums = []</a:t>
            </a:r>
            <a:br>
              <a:rPr lang="en-US" altLang="en-US" sz="1800" smtClean="0">
                <a:latin typeface="Courier New" panose="02070309020205020404" pitchFamily="49" charset="0"/>
              </a:rPr>
            </a:br>
            <a:r>
              <a:rPr lang="en-US" altLang="en-US" sz="1800" smtClean="0">
                <a:latin typeface="Courier New" panose="02070309020205020404" pitchFamily="49" charset="0"/>
              </a:rPr>
              <a:t>x = float(input('Enter a number: '))</a:t>
            </a:r>
            <a:br>
              <a:rPr lang="en-US" altLang="en-US" sz="1800" smtClean="0">
                <a:latin typeface="Courier New" panose="02070309020205020404" pitchFamily="49" charset="0"/>
              </a:rPr>
            </a:br>
            <a:r>
              <a:rPr lang="en-US" altLang="en-US" sz="1800" smtClean="0">
                <a:latin typeface="Courier New" panose="02070309020205020404" pitchFamily="49" charset="0"/>
              </a:rPr>
              <a:t>while x &gt;= 0:</a:t>
            </a:r>
            <a:br>
              <a:rPr lang="en-US" altLang="en-US" sz="1800" smtClean="0">
                <a:latin typeface="Courier New" panose="02070309020205020404" pitchFamily="49" charset="0"/>
              </a:rPr>
            </a:br>
            <a:r>
              <a:rPr lang="en-US" altLang="en-US" sz="1800" smtClean="0">
                <a:latin typeface="Courier New" panose="02070309020205020404" pitchFamily="49" charset="0"/>
              </a:rPr>
              <a:t>    nums.append(x)</a:t>
            </a:r>
            <a:br>
              <a:rPr lang="en-US" altLang="en-US" sz="1800" smtClean="0">
                <a:latin typeface="Courier New" panose="02070309020205020404" pitchFamily="49" charset="0"/>
              </a:rPr>
            </a:br>
            <a:r>
              <a:rPr lang="en-US" altLang="en-US" sz="1800" smtClean="0">
                <a:latin typeface="Courier New" panose="02070309020205020404" pitchFamily="49" charset="0"/>
              </a:rPr>
              <a:t>    x = float(input('Enter a number: '))</a:t>
            </a:r>
          </a:p>
          <a:p>
            <a:pPr eaLnBrk="1" hangingPunct="1">
              <a:lnSpc>
                <a:spcPct val="90000"/>
              </a:lnSpc>
            </a:pPr>
            <a:r>
              <a:rPr lang="en-US" altLang="en-US" smtClean="0"/>
              <a:t>Here, </a:t>
            </a:r>
            <a:r>
              <a:rPr lang="en-US" altLang="en-US" smtClean="0">
                <a:latin typeface="Courier New" panose="02070309020205020404" pitchFamily="49" charset="0"/>
              </a:rPr>
              <a:t>nums</a:t>
            </a:r>
            <a:r>
              <a:rPr lang="en-US" altLang="en-US" smtClean="0"/>
              <a:t> is being used as an accumulator, starting out empty, and each time through the loop a new value is tacked 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4"/>
          <p:cNvSpPr>
            <a:spLocks noGrp="1"/>
          </p:cNvSpPr>
          <p:nvPr>
            <p:ph type="ftr" sz="quarter" idx="11"/>
          </p:nvPr>
        </p:nvSpPr>
        <p:spPr/>
        <p:txBody>
          <a:bodyPr/>
          <a:lstStyle/>
          <a:p>
            <a:pPr>
              <a:defRPr/>
            </a:pPr>
            <a:r>
              <a:rPr lang="en-US"/>
              <a:t>Python Programming, 3/e</a:t>
            </a: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BA2F0879-A0FB-4EB9-9139-66E2560B5895}" type="slidenum">
              <a:rPr lang="en-US" altLang="en-US" sz="1400" smtClean="0"/>
              <a:pPr>
                <a:spcBef>
                  <a:spcPct val="0"/>
                </a:spcBef>
                <a:buClrTx/>
                <a:buSzTx/>
                <a:buFontTx/>
                <a:buNone/>
              </a:pPr>
              <a:t>22</a:t>
            </a:fld>
            <a:endParaRPr lang="en-US" altLang="en-US" sz="1400" smtClean="0"/>
          </a:p>
        </p:txBody>
      </p:sp>
      <p:sp>
        <p:nvSpPr>
          <p:cNvPr id="27652" name="Rectangle 2"/>
          <p:cNvSpPr>
            <a:spLocks noGrp="1" noChangeArrowheads="1"/>
          </p:cNvSpPr>
          <p:nvPr>
            <p:ph type="title"/>
          </p:nvPr>
        </p:nvSpPr>
        <p:spPr/>
        <p:txBody>
          <a:bodyPr/>
          <a:lstStyle/>
          <a:p>
            <a:pPr eaLnBrk="1" hangingPunct="1"/>
            <a:r>
              <a:rPr lang="en-US" altLang="en-US" smtClean="0"/>
              <a:t>List Operations</a:t>
            </a:r>
          </a:p>
        </p:txBody>
      </p:sp>
      <p:graphicFrame>
        <p:nvGraphicFramePr>
          <p:cNvPr id="31795" name="Group 51"/>
          <p:cNvGraphicFramePr>
            <a:graphicFrameLocks noGrp="1"/>
          </p:cNvGraphicFramePr>
          <p:nvPr>
            <p:ph idx="1"/>
          </p:nvPr>
        </p:nvGraphicFramePr>
        <p:xfrm>
          <a:off x="457200" y="2017713"/>
          <a:ext cx="8497888" cy="4252912"/>
        </p:xfrm>
        <a:graphic>
          <a:graphicData uri="http://schemas.openxmlformats.org/drawingml/2006/table">
            <a:tbl>
              <a:tblPr firstRow="1" bandRow="1">
                <a:tableStyleId>{073A0DAA-6AF3-43AB-8588-CEC1D06C72B9}</a:tableStyleId>
              </a:tblPr>
              <a:tblGrid>
                <a:gridCol w="2438400">
                  <a:extLst>
                    <a:ext uri="{9D8B030D-6E8A-4147-A177-3AD203B41FA5}">
                      <a16:colId xmlns:a16="http://schemas.microsoft.com/office/drawing/2014/main" val="20000"/>
                    </a:ext>
                  </a:extLst>
                </a:gridCol>
                <a:gridCol w="6059488">
                  <a:extLst>
                    <a:ext uri="{9D8B030D-6E8A-4147-A177-3AD203B41FA5}">
                      <a16:colId xmlns:a16="http://schemas.microsoft.com/office/drawing/2014/main" val="20001"/>
                    </a:ext>
                  </a:extLst>
                </a:gridCol>
              </a:tblGrid>
              <a:tr h="45080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u="none" strike="noStrike" cap="none" normalizeH="0" baseline="0" dirty="0" smtClean="0">
                          <a:ln>
                            <a:noFill/>
                          </a:ln>
                          <a:effectLst/>
                        </a:rPr>
                        <a:t>Method</a:t>
                      </a:r>
                      <a:endParaRPr kumimoji="0" lang="en-US" sz="1800" b="0" i="0" u="none" strike="noStrike" cap="none" normalizeH="0" baseline="0" dirty="0" smtClean="0">
                        <a:ln>
                          <a:noFill/>
                        </a:ln>
                        <a:solidFill>
                          <a:schemeClr val="tx1"/>
                        </a:solidFill>
                        <a:effectLst/>
                        <a:latin typeface="Tahoma" pitchFamily="32" charset="0"/>
                        <a:cs typeface="Arial" charset="0"/>
                      </a:endParaRPr>
                    </a:p>
                  </a:txBody>
                  <a:tcPr marT="45716" marB="45716"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u="none" strike="noStrike" cap="none" normalizeH="0" baseline="0" dirty="0" smtClean="0">
                          <a:ln>
                            <a:noFill/>
                          </a:ln>
                          <a:effectLst/>
                        </a:rPr>
                        <a:t>Meaning</a:t>
                      </a:r>
                      <a:endParaRPr kumimoji="0" lang="en-US" sz="1800" b="0" i="0" u="none" strike="noStrike" cap="none" normalizeH="0" baseline="0" dirty="0" smtClean="0">
                        <a:ln>
                          <a:noFill/>
                        </a:ln>
                        <a:solidFill>
                          <a:schemeClr val="tx1"/>
                        </a:solidFill>
                        <a:effectLst/>
                        <a:latin typeface="Tahoma" pitchFamily="32" charset="0"/>
                        <a:cs typeface="Arial" charset="0"/>
                      </a:endParaRPr>
                    </a:p>
                  </a:txBody>
                  <a:tcPr marT="45716" marB="45716" horzOverflow="overflow"/>
                </a:tc>
                <a:extLst>
                  <a:ext uri="{0D108BD9-81ED-4DB2-BD59-A6C34878D82A}">
                    <a16:rowId xmlns:a16="http://schemas.microsoft.com/office/drawing/2014/main" val="10000"/>
                  </a:ext>
                </a:extLst>
              </a:tr>
              <a:tr h="45239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u="none" strike="noStrike" cap="none" normalizeH="0" baseline="0" smtClean="0">
                          <a:ln>
                            <a:noFill/>
                          </a:ln>
                          <a:effectLst/>
                        </a:rPr>
                        <a:t>&lt;list&gt;.append(x)</a:t>
                      </a:r>
                      <a:endParaRPr kumimoji="0" lang="en-US" sz="1800" b="0" i="0" u="none" strike="noStrike" cap="none" normalizeH="0" baseline="0" smtClean="0">
                        <a:ln>
                          <a:noFill/>
                        </a:ln>
                        <a:solidFill>
                          <a:schemeClr val="tx1"/>
                        </a:solidFill>
                        <a:effectLst/>
                        <a:latin typeface="Tahoma" pitchFamily="32" charset="0"/>
                        <a:cs typeface="Arial" charset="0"/>
                      </a:endParaRPr>
                    </a:p>
                  </a:txBody>
                  <a:tcPr marT="45716" marB="45716"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u="none" strike="noStrike" cap="none" normalizeH="0" baseline="0" smtClean="0">
                          <a:ln>
                            <a:noFill/>
                          </a:ln>
                          <a:effectLst/>
                        </a:rPr>
                        <a:t>Add element x to end of list.</a:t>
                      </a:r>
                      <a:endParaRPr kumimoji="0" lang="en-US" sz="1800" b="0" i="0" u="none" strike="noStrike" cap="none" normalizeH="0" baseline="0" smtClean="0">
                        <a:ln>
                          <a:noFill/>
                        </a:ln>
                        <a:solidFill>
                          <a:schemeClr val="tx1"/>
                        </a:solidFill>
                        <a:effectLst/>
                        <a:latin typeface="Tahoma" pitchFamily="32" charset="0"/>
                        <a:cs typeface="Arial" charset="0"/>
                      </a:endParaRPr>
                    </a:p>
                  </a:txBody>
                  <a:tcPr marT="45716" marB="45716" horzOverflow="overflow"/>
                </a:tc>
                <a:extLst>
                  <a:ext uri="{0D108BD9-81ED-4DB2-BD59-A6C34878D82A}">
                    <a16:rowId xmlns:a16="http://schemas.microsoft.com/office/drawing/2014/main" val="10001"/>
                  </a:ext>
                </a:extLst>
              </a:tr>
              <a:tr h="64010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u="none" strike="noStrike" cap="none" normalizeH="0" baseline="0" smtClean="0">
                          <a:ln>
                            <a:noFill/>
                          </a:ln>
                          <a:effectLst/>
                        </a:rPr>
                        <a:t>&lt;list&gt;.sort()</a:t>
                      </a:r>
                      <a:endParaRPr kumimoji="0" lang="en-US" sz="1800" b="0" i="0" u="none" strike="noStrike" cap="none" normalizeH="0" baseline="0" smtClean="0">
                        <a:ln>
                          <a:noFill/>
                        </a:ln>
                        <a:solidFill>
                          <a:schemeClr val="tx1"/>
                        </a:solidFill>
                        <a:effectLst/>
                        <a:latin typeface="Tahoma" pitchFamily="32" charset="0"/>
                        <a:cs typeface="Arial" charset="0"/>
                      </a:endParaRPr>
                    </a:p>
                  </a:txBody>
                  <a:tcPr marT="45716" marB="45716"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u="none" strike="noStrike" cap="none" normalizeH="0" baseline="0" dirty="0" smtClean="0">
                          <a:ln>
                            <a:noFill/>
                          </a:ln>
                          <a:effectLst/>
                        </a:rPr>
                        <a:t>Sort (order) the list. A comparison function may be passed as a parameter.</a:t>
                      </a:r>
                      <a:endParaRPr kumimoji="0" lang="en-US" sz="1800" b="0" i="0" u="none" strike="noStrike" cap="none" normalizeH="0" baseline="0" dirty="0" smtClean="0">
                        <a:ln>
                          <a:noFill/>
                        </a:ln>
                        <a:solidFill>
                          <a:schemeClr val="tx1"/>
                        </a:solidFill>
                        <a:effectLst/>
                        <a:latin typeface="Tahoma" pitchFamily="32" charset="0"/>
                        <a:cs typeface="Arial" charset="0"/>
                      </a:endParaRPr>
                    </a:p>
                  </a:txBody>
                  <a:tcPr marT="45716" marB="45716" horzOverflow="overflow"/>
                </a:tc>
                <a:extLst>
                  <a:ext uri="{0D108BD9-81ED-4DB2-BD59-A6C34878D82A}">
                    <a16:rowId xmlns:a16="http://schemas.microsoft.com/office/drawing/2014/main" val="10002"/>
                  </a:ext>
                </a:extLst>
              </a:tr>
              <a:tr h="45239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u="none" strike="noStrike" cap="none" normalizeH="0" baseline="0" smtClean="0">
                          <a:ln>
                            <a:noFill/>
                          </a:ln>
                          <a:effectLst/>
                        </a:rPr>
                        <a:t>&lt;list&gt;.reverse()</a:t>
                      </a:r>
                      <a:endParaRPr kumimoji="0" lang="en-US" sz="1800" b="0" i="0" u="none" strike="noStrike" cap="none" normalizeH="0" baseline="0" smtClean="0">
                        <a:ln>
                          <a:noFill/>
                        </a:ln>
                        <a:solidFill>
                          <a:schemeClr val="tx1"/>
                        </a:solidFill>
                        <a:effectLst/>
                        <a:latin typeface="Tahoma" pitchFamily="32" charset="0"/>
                        <a:cs typeface="Arial" charset="0"/>
                      </a:endParaRPr>
                    </a:p>
                  </a:txBody>
                  <a:tcPr marT="45716" marB="45716"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u="none" strike="noStrike" cap="none" normalizeH="0" baseline="0" smtClean="0">
                          <a:ln>
                            <a:noFill/>
                          </a:ln>
                          <a:effectLst/>
                        </a:rPr>
                        <a:t>Reverse the list.</a:t>
                      </a:r>
                      <a:endParaRPr kumimoji="0" lang="en-US" sz="1800" b="0" i="0" u="none" strike="noStrike" cap="none" normalizeH="0" baseline="0" smtClean="0">
                        <a:ln>
                          <a:noFill/>
                        </a:ln>
                        <a:solidFill>
                          <a:schemeClr val="tx1"/>
                        </a:solidFill>
                        <a:effectLst/>
                        <a:latin typeface="Tahoma" pitchFamily="32" charset="0"/>
                        <a:cs typeface="Arial" charset="0"/>
                      </a:endParaRPr>
                    </a:p>
                  </a:txBody>
                  <a:tcPr marT="45716" marB="45716" horzOverflow="overflow"/>
                </a:tc>
                <a:extLst>
                  <a:ext uri="{0D108BD9-81ED-4DB2-BD59-A6C34878D82A}">
                    <a16:rowId xmlns:a16="http://schemas.microsoft.com/office/drawing/2014/main" val="10003"/>
                  </a:ext>
                </a:extLst>
              </a:tr>
              <a:tr h="45080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u="none" strike="noStrike" cap="none" normalizeH="0" baseline="0" smtClean="0">
                          <a:ln>
                            <a:noFill/>
                          </a:ln>
                          <a:effectLst/>
                        </a:rPr>
                        <a:t>&lt;list&gt;.index(x)</a:t>
                      </a:r>
                      <a:endParaRPr kumimoji="0" lang="en-US" sz="1800" b="0" i="0" u="none" strike="noStrike" cap="none" normalizeH="0" baseline="0" smtClean="0">
                        <a:ln>
                          <a:noFill/>
                        </a:ln>
                        <a:solidFill>
                          <a:schemeClr val="tx1"/>
                        </a:solidFill>
                        <a:effectLst/>
                        <a:latin typeface="Tahoma" pitchFamily="32" charset="0"/>
                        <a:cs typeface="Arial" charset="0"/>
                      </a:endParaRPr>
                    </a:p>
                  </a:txBody>
                  <a:tcPr marT="45716" marB="45716"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u="none" strike="noStrike" cap="none" normalizeH="0" baseline="0" dirty="0" smtClean="0">
                          <a:ln>
                            <a:noFill/>
                          </a:ln>
                          <a:effectLst/>
                        </a:rPr>
                        <a:t>Returns index of first occurrence of x.</a:t>
                      </a:r>
                      <a:endParaRPr kumimoji="0" lang="en-US" sz="1800" b="0" i="0" u="none" strike="noStrike" cap="none" normalizeH="0" baseline="0" dirty="0" smtClean="0">
                        <a:ln>
                          <a:noFill/>
                        </a:ln>
                        <a:solidFill>
                          <a:schemeClr val="tx1"/>
                        </a:solidFill>
                        <a:effectLst/>
                        <a:latin typeface="Tahoma" pitchFamily="32" charset="0"/>
                        <a:cs typeface="Arial" charset="0"/>
                      </a:endParaRPr>
                    </a:p>
                  </a:txBody>
                  <a:tcPr marT="45716" marB="45716" horzOverflow="overflow"/>
                </a:tc>
                <a:extLst>
                  <a:ext uri="{0D108BD9-81ED-4DB2-BD59-A6C34878D82A}">
                    <a16:rowId xmlns:a16="http://schemas.microsoft.com/office/drawing/2014/main" val="10004"/>
                  </a:ext>
                </a:extLst>
              </a:tr>
              <a:tr h="45239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u="none" strike="noStrike" cap="none" normalizeH="0" baseline="0" smtClean="0">
                          <a:ln>
                            <a:noFill/>
                          </a:ln>
                          <a:effectLst/>
                        </a:rPr>
                        <a:t>&lt;list&gt;.insert(i, x)</a:t>
                      </a:r>
                      <a:endParaRPr kumimoji="0" lang="en-US" sz="1800" b="0" i="0" u="none" strike="noStrike" cap="none" normalizeH="0" baseline="0" smtClean="0">
                        <a:ln>
                          <a:noFill/>
                        </a:ln>
                        <a:solidFill>
                          <a:schemeClr val="tx1"/>
                        </a:solidFill>
                        <a:effectLst/>
                        <a:latin typeface="Tahoma" pitchFamily="32" charset="0"/>
                        <a:cs typeface="Arial" charset="0"/>
                      </a:endParaRPr>
                    </a:p>
                  </a:txBody>
                  <a:tcPr marT="45716" marB="45716"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u="none" strike="noStrike" cap="none" normalizeH="0" baseline="0" dirty="0" smtClean="0">
                          <a:ln>
                            <a:noFill/>
                          </a:ln>
                          <a:effectLst/>
                        </a:rPr>
                        <a:t>Insert x into list at index </a:t>
                      </a:r>
                      <a:r>
                        <a:rPr kumimoji="0" lang="en-US" sz="1800" u="none" strike="noStrike" cap="none" normalizeH="0" baseline="0" dirty="0" err="1" smtClean="0">
                          <a:ln>
                            <a:noFill/>
                          </a:ln>
                          <a:effectLst/>
                        </a:rPr>
                        <a:t>i</a:t>
                      </a:r>
                      <a:r>
                        <a:rPr kumimoji="0" lang="en-US" sz="1800" u="none" strike="noStrike" cap="none" normalizeH="0" baseline="0" dirty="0" smtClean="0">
                          <a:ln>
                            <a:noFill/>
                          </a:ln>
                          <a:effectLst/>
                        </a:rPr>
                        <a:t>.</a:t>
                      </a:r>
                      <a:endParaRPr kumimoji="0" lang="en-US" sz="1800" b="0" i="0" u="none" strike="noStrike" cap="none" normalizeH="0" baseline="0" dirty="0" smtClean="0">
                        <a:ln>
                          <a:noFill/>
                        </a:ln>
                        <a:solidFill>
                          <a:schemeClr val="tx1"/>
                        </a:solidFill>
                        <a:effectLst/>
                        <a:latin typeface="Tahoma" pitchFamily="32" charset="0"/>
                        <a:cs typeface="Arial" charset="0"/>
                      </a:endParaRPr>
                    </a:p>
                  </a:txBody>
                  <a:tcPr marT="45716" marB="45716" horzOverflow="overflow"/>
                </a:tc>
                <a:extLst>
                  <a:ext uri="{0D108BD9-81ED-4DB2-BD59-A6C34878D82A}">
                    <a16:rowId xmlns:a16="http://schemas.microsoft.com/office/drawing/2014/main" val="10005"/>
                  </a:ext>
                </a:extLst>
              </a:tr>
              <a:tr h="45080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u="none" strike="noStrike" cap="none" normalizeH="0" baseline="0" smtClean="0">
                          <a:ln>
                            <a:noFill/>
                          </a:ln>
                          <a:effectLst/>
                        </a:rPr>
                        <a:t>&lt;list&gt;.count(x)</a:t>
                      </a:r>
                      <a:endParaRPr kumimoji="0" lang="en-US" sz="1800" b="0" i="0" u="none" strike="noStrike" cap="none" normalizeH="0" baseline="0" smtClean="0">
                        <a:ln>
                          <a:noFill/>
                        </a:ln>
                        <a:solidFill>
                          <a:schemeClr val="tx1"/>
                        </a:solidFill>
                        <a:effectLst/>
                        <a:latin typeface="Tahoma" pitchFamily="32" charset="0"/>
                        <a:cs typeface="Arial" charset="0"/>
                      </a:endParaRPr>
                    </a:p>
                  </a:txBody>
                  <a:tcPr marT="45716" marB="45716"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u="none" strike="noStrike" cap="none" normalizeH="0" baseline="0" dirty="0" smtClean="0">
                          <a:ln>
                            <a:noFill/>
                          </a:ln>
                          <a:effectLst/>
                        </a:rPr>
                        <a:t>Returns the number of occurrences of x in list.</a:t>
                      </a:r>
                      <a:endParaRPr kumimoji="0" lang="en-US" sz="1800" b="0" i="0" u="none" strike="noStrike" cap="none" normalizeH="0" baseline="0" dirty="0" smtClean="0">
                        <a:ln>
                          <a:noFill/>
                        </a:ln>
                        <a:solidFill>
                          <a:schemeClr val="tx1"/>
                        </a:solidFill>
                        <a:effectLst/>
                        <a:latin typeface="Tahoma" pitchFamily="32" charset="0"/>
                        <a:cs typeface="Arial" charset="0"/>
                      </a:endParaRPr>
                    </a:p>
                  </a:txBody>
                  <a:tcPr marT="45716" marB="45716" horzOverflow="overflow"/>
                </a:tc>
                <a:extLst>
                  <a:ext uri="{0D108BD9-81ED-4DB2-BD59-A6C34878D82A}">
                    <a16:rowId xmlns:a16="http://schemas.microsoft.com/office/drawing/2014/main" val="10006"/>
                  </a:ext>
                </a:extLst>
              </a:tr>
              <a:tr h="45239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u="none" strike="noStrike" cap="none" normalizeH="0" baseline="0" smtClean="0">
                          <a:ln>
                            <a:noFill/>
                          </a:ln>
                          <a:effectLst/>
                        </a:rPr>
                        <a:t>&lt;list&gt;.remove(x)</a:t>
                      </a:r>
                      <a:endParaRPr kumimoji="0" lang="en-US" sz="1800" b="0" i="0" u="none" strike="noStrike" cap="none" normalizeH="0" baseline="0" smtClean="0">
                        <a:ln>
                          <a:noFill/>
                        </a:ln>
                        <a:solidFill>
                          <a:schemeClr val="tx1"/>
                        </a:solidFill>
                        <a:effectLst/>
                        <a:latin typeface="Tahoma" pitchFamily="32" charset="0"/>
                        <a:cs typeface="Arial" charset="0"/>
                      </a:endParaRPr>
                    </a:p>
                  </a:txBody>
                  <a:tcPr marT="45716" marB="45716"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u="none" strike="noStrike" cap="none" normalizeH="0" baseline="0" dirty="0" smtClean="0">
                          <a:ln>
                            <a:noFill/>
                          </a:ln>
                          <a:effectLst/>
                        </a:rPr>
                        <a:t>Deletes the first occurrence of x in list.</a:t>
                      </a:r>
                      <a:endParaRPr kumimoji="0" lang="en-US" sz="1800" b="0" i="0" u="none" strike="noStrike" cap="none" normalizeH="0" baseline="0" dirty="0" smtClean="0">
                        <a:ln>
                          <a:noFill/>
                        </a:ln>
                        <a:solidFill>
                          <a:schemeClr val="tx1"/>
                        </a:solidFill>
                        <a:effectLst/>
                        <a:latin typeface="Tahoma" pitchFamily="32" charset="0"/>
                        <a:cs typeface="Arial" charset="0"/>
                      </a:endParaRPr>
                    </a:p>
                  </a:txBody>
                  <a:tcPr marT="45716" marB="45716" horzOverflow="overflow"/>
                </a:tc>
                <a:extLst>
                  <a:ext uri="{0D108BD9-81ED-4DB2-BD59-A6C34878D82A}">
                    <a16:rowId xmlns:a16="http://schemas.microsoft.com/office/drawing/2014/main" val="10007"/>
                  </a:ext>
                </a:extLst>
              </a:tr>
              <a:tr h="45080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u="none" strike="noStrike" cap="none" normalizeH="0" baseline="0" smtClean="0">
                          <a:ln>
                            <a:noFill/>
                          </a:ln>
                          <a:effectLst/>
                        </a:rPr>
                        <a:t>&lt;list&gt;.pop(i)</a:t>
                      </a:r>
                      <a:endParaRPr kumimoji="0" lang="en-US" sz="1800" b="0" i="0" u="none" strike="noStrike" cap="none" normalizeH="0" baseline="0" smtClean="0">
                        <a:ln>
                          <a:noFill/>
                        </a:ln>
                        <a:solidFill>
                          <a:schemeClr val="tx1"/>
                        </a:solidFill>
                        <a:effectLst/>
                        <a:latin typeface="Tahoma" pitchFamily="32" charset="0"/>
                        <a:cs typeface="Arial" charset="0"/>
                      </a:endParaRPr>
                    </a:p>
                  </a:txBody>
                  <a:tcPr marT="45716" marB="45716"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u="none" strike="noStrike" cap="none" normalizeH="0" baseline="0" dirty="0" smtClean="0">
                          <a:ln>
                            <a:noFill/>
                          </a:ln>
                          <a:effectLst/>
                        </a:rPr>
                        <a:t>Deletes the </a:t>
                      </a:r>
                      <a:r>
                        <a:rPr kumimoji="0" lang="en-US" sz="1800" u="none" strike="noStrike" cap="none" normalizeH="0" baseline="0" dirty="0" err="1" smtClean="0">
                          <a:ln>
                            <a:noFill/>
                          </a:ln>
                          <a:effectLst/>
                        </a:rPr>
                        <a:t>i</a:t>
                      </a:r>
                      <a:r>
                        <a:rPr kumimoji="0" lang="en-US" sz="1800" u="none" strike="noStrike" cap="none" normalizeH="0" baseline="30000" dirty="0" err="1" smtClean="0">
                          <a:ln>
                            <a:noFill/>
                          </a:ln>
                          <a:effectLst/>
                        </a:rPr>
                        <a:t>th</a:t>
                      </a:r>
                      <a:r>
                        <a:rPr kumimoji="0" lang="en-US" sz="1800" u="none" strike="noStrike" cap="none" normalizeH="0" baseline="0" dirty="0" smtClean="0">
                          <a:ln>
                            <a:noFill/>
                          </a:ln>
                          <a:effectLst/>
                        </a:rPr>
                        <a:t> element of the list and returns its value.</a:t>
                      </a:r>
                      <a:endParaRPr kumimoji="0" lang="en-US" sz="1800" b="0" i="0" u="none" strike="noStrike" cap="none" normalizeH="0" baseline="0" dirty="0" smtClean="0">
                        <a:ln>
                          <a:noFill/>
                        </a:ln>
                        <a:solidFill>
                          <a:schemeClr val="tx1"/>
                        </a:solidFill>
                        <a:effectLst/>
                        <a:latin typeface="Tahoma" pitchFamily="32" charset="0"/>
                        <a:cs typeface="Arial" charset="0"/>
                      </a:endParaRPr>
                    </a:p>
                  </a:txBody>
                  <a:tcPr marT="45716" marB="45716" horzOverflow="overflow"/>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t>List Operations</a:t>
            </a:r>
          </a:p>
        </p:txBody>
      </p:sp>
      <p:sp>
        <p:nvSpPr>
          <p:cNvPr id="28675" name="Rectangle 3"/>
          <p:cNvSpPr>
            <a:spLocks noGrp="1" noChangeArrowheads="1"/>
          </p:cNvSpPr>
          <p:nvPr>
            <p:ph sz="half" idx="1"/>
          </p:nvPr>
        </p:nvSpPr>
        <p:spPr>
          <a:xfrm>
            <a:off x="457200" y="2128838"/>
            <a:ext cx="4078288" cy="4114800"/>
          </a:xfrm>
        </p:spPr>
        <p:txBody>
          <a:bodyPr/>
          <a:lstStyle/>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&gt;&gt;&gt; lst = [3, 1, 4, 1, 5, 9]</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&gt;&gt;&gt; lst.append(2)</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&gt;&gt;&gt; lst</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[3, 1, 4, 1, 5, 9, 2]</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&gt;&gt;&gt; lst.sort()</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&gt;&gt;&gt; lst</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[1, 1, 2, 3, 4, 5, 9]</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&gt;&gt;&gt; lst.reverse()</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&gt;&gt;&gt; lst</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[9, 5, 4, 3, 2, 1, 1]</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&gt;&gt;&gt; lst.index(4)</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2</a:t>
            </a:r>
          </a:p>
        </p:txBody>
      </p:sp>
      <p:sp>
        <p:nvSpPr>
          <p:cNvPr id="28676" name="Content Placeholder 1"/>
          <p:cNvSpPr>
            <a:spLocks noGrp="1"/>
          </p:cNvSpPr>
          <p:nvPr>
            <p:ph sz="half" idx="2"/>
          </p:nvPr>
        </p:nvSpPr>
        <p:spPr>
          <a:xfrm>
            <a:off x="4648200" y="2128838"/>
            <a:ext cx="4295775" cy="4114800"/>
          </a:xfrm>
        </p:spPr>
        <p:txBody>
          <a:bodyPr/>
          <a:lstStyle/>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&gt;&gt;&gt; lst.insert(4, "Hello")</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&gt;&gt;&gt; lst</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[9, 5, 4, 3, 'Hello', 2, 1, 1]</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&gt;&gt;&gt; lst.count(1)s</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2</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&gt;&gt;&gt; lst.remove(1)</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&gt;&gt;&gt; lst</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[9, 5, 4, 3, 'Hello', 2, 1]</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&gt;&gt;&gt; lst.pop(3)</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3</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&gt;&gt;&gt; lst</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[9, 5, 4, 'Hello', 2, 1]</a:t>
            </a:r>
          </a:p>
        </p:txBody>
      </p:sp>
      <p:sp>
        <p:nvSpPr>
          <p:cNvPr id="4" name="Footer Placeholder 4"/>
          <p:cNvSpPr>
            <a:spLocks noGrp="1"/>
          </p:cNvSpPr>
          <p:nvPr>
            <p:ph type="ftr" sz="quarter" idx="11"/>
          </p:nvPr>
        </p:nvSpPr>
        <p:spPr/>
        <p:txBody>
          <a:bodyPr/>
          <a:lstStyle/>
          <a:p>
            <a:pPr>
              <a:defRPr/>
            </a:pPr>
            <a:r>
              <a:rPr lang="en-US"/>
              <a:t>Python Programming, 3/e</a:t>
            </a:r>
          </a:p>
        </p:txBody>
      </p:sp>
      <p:sp>
        <p:nvSpPr>
          <p:cNvPr id="286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46782530-1102-4316-B1F1-9C51249D939A}" type="slidenum">
              <a:rPr lang="en-US" altLang="en-US" sz="1400" smtClean="0"/>
              <a:pPr>
                <a:spcBef>
                  <a:spcPct val="0"/>
                </a:spcBef>
                <a:buClrTx/>
                <a:buSzTx/>
                <a:buFontTx/>
                <a:buNone/>
              </a:pPr>
              <a:t>23</a:t>
            </a:fld>
            <a:endParaRPr lang="en-US" altLang="en-US" sz="14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D5DF2DE0-947D-41BE-B945-E0947E55ED2B}" type="slidenum">
              <a:rPr lang="en-US" altLang="en-US" sz="1400" smtClean="0"/>
              <a:pPr>
                <a:spcBef>
                  <a:spcPct val="0"/>
                </a:spcBef>
                <a:buClrTx/>
                <a:buSzTx/>
                <a:buFontTx/>
                <a:buNone/>
              </a:pPr>
              <a:t>24</a:t>
            </a:fld>
            <a:endParaRPr lang="en-US" altLang="en-US" sz="1400" smtClean="0"/>
          </a:p>
        </p:txBody>
      </p:sp>
      <p:sp>
        <p:nvSpPr>
          <p:cNvPr id="29700" name="Rectangle 2"/>
          <p:cNvSpPr>
            <a:spLocks noGrp="1" noChangeArrowheads="1"/>
          </p:cNvSpPr>
          <p:nvPr>
            <p:ph type="title"/>
          </p:nvPr>
        </p:nvSpPr>
        <p:spPr/>
        <p:txBody>
          <a:bodyPr/>
          <a:lstStyle/>
          <a:p>
            <a:pPr eaLnBrk="1" hangingPunct="1"/>
            <a:r>
              <a:rPr lang="en-US" altLang="en-US" smtClean="0"/>
              <a:t>List Operations</a:t>
            </a:r>
          </a:p>
        </p:txBody>
      </p:sp>
      <p:sp>
        <p:nvSpPr>
          <p:cNvPr id="29701" name="Rectangle 3"/>
          <p:cNvSpPr>
            <a:spLocks noGrp="1" noChangeArrowheads="1"/>
          </p:cNvSpPr>
          <p:nvPr>
            <p:ph type="body" idx="1"/>
          </p:nvPr>
        </p:nvSpPr>
        <p:spPr/>
        <p:txBody>
          <a:bodyPr/>
          <a:lstStyle/>
          <a:p>
            <a:pPr eaLnBrk="1" hangingPunct="1"/>
            <a:r>
              <a:rPr lang="en-US" altLang="en-US" smtClean="0"/>
              <a:t>Most of these methods don’t return a value – they change the contents of the list in some way.</a:t>
            </a:r>
          </a:p>
          <a:p>
            <a:pPr eaLnBrk="1" hangingPunct="1"/>
            <a:r>
              <a:rPr lang="en-US" altLang="en-US" smtClean="0"/>
              <a:t>Lists can grow by appending new items, and shrink when items are deleted. Individual items or entire slices can be removed from a list using the </a:t>
            </a:r>
            <a:r>
              <a:rPr lang="en-US" altLang="en-US" smtClean="0">
                <a:latin typeface="Courier New" panose="02070309020205020404" pitchFamily="49" charset="0"/>
              </a:rPr>
              <a:t>del</a:t>
            </a:r>
            <a:r>
              <a:rPr lang="en-US" altLang="en-US" smtClean="0"/>
              <a:t> operator.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307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C8D3DD91-2E8F-4D96-9A8B-F4E314D6C723}" type="slidenum">
              <a:rPr lang="en-US" altLang="en-US" sz="1400" smtClean="0"/>
              <a:pPr>
                <a:spcBef>
                  <a:spcPct val="0"/>
                </a:spcBef>
                <a:buClrTx/>
                <a:buSzTx/>
                <a:buFontTx/>
                <a:buNone/>
              </a:pPr>
              <a:t>25</a:t>
            </a:fld>
            <a:endParaRPr lang="en-US" altLang="en-US" sz="1400" smtClean="0"/>
          </a:p>
        </p:txBody>
      </p:sp>
      <p:sp>
        <p:nvSpPr>
          <p:cNvPr id="30724" name="Rectangle 2"/>
          <p:cNvSpPr>
            <a:spLocks noGrp="1" noChangeArrowheads="1"/>
          </p:cNvSpPr>
          <p:nvPr>
            <p:ph type="title"/>
          </p:nvPr>
        </p:nvSpPr>
        <p:spPr/>
        <p:txBody>
          <a:bodyPr/>
          <a:lstStyle/>
          <a:p>
            <a:pPr eaLnBrk="1" hangingPunct="1"/>
            <a:r>
              <a:rPr lang="en-US" altLang="en-US" smtClean="0"/>
              <a:t>List Operations</a:t>
            </a:r>
          </a:p>
        </p:txBody>
      </p:sp>
      <p:sp>
        <p:nvSpPr>
          <p:cNvPr id="30725" name="Rectangle 3"/>
          <p:cNvSpPr>
            <a:spLocks noGrp="1" noChangeArrowheads="1"/>
          </p:cNvSpPr>
          <p:nvPr>
            <p:ph type="body" idx="1"/>
          </p:nvPr>
        </p:nvSpPr>
        <p:spPr/>
        <p:txBody>
          <a:bodyPr/>
          <a:lstStyle/>
          <a:p>
            <a:pPr eaLnBrk="1" hangingPunct="1"/>
            <a:r>
              <a:rPr lang="en-US" altLang="en-US" sz="2000" smtClean="0">
                <a:latin typeface="Courier New" panose="02070309020205020404" pitchFamily="49" charset="0"/>
              </a:rPr>
              <a:t>&gt;&gt;&gt; myList=[34, 26, 0, 10]</a:t>
            </a:r>
            <a:br>
              <a:rPr lang="en-US" altLang="en-US" sz="2000" smtClean="0">
                <a:latin typeface="Courier New" panose="02070309020205020404" pitchFamily="49" charset="0"/>
              </a:rPr>
            </a:br>
            <a:r>
              <a:rPr lang="en-US" altLang="en-US" sz="2000" smtClean="0">
                <a:latin typeface="Courier New" panose="02070309020205020404" pitchFamily="49" charset="0"/>
              </a:rPr>
              <a:t>&gt;&gt;&gt; del myList[1]</a:t>
            </a:r>
            <a:br>
              <a:rPr lang="en-US" altLang="en-US" sz="2000" smtClean="0">
                <a:latin typeface="Courier New" panose="02070309020205020404" pitchFamily="49" charset="0"/>
              </a:rPr>
            </a:br>
            <a:r>
              <a:rPr lang="en-US" altLang="en-US" sz="2000" smtClean="0">
                <a:latin typeface="Courier New" panose="02070309020205020404" pitchFamily="49" charset="0"/>
              </a:rPr>
              <a:t>&gt;&gt;&gt; myList</a:t>
            </a:r>
            <a:br>
              <a:rPr lang="en-US" altLang="en-US" sz="2000" smtClean="0">
                <a:latin typeface="Courier New" panose="02070309020205020404" pitchFamily="49" charset="0"/>
              </a:rPr>
            </a:br>
            <a:r>
              <a:rPr lang="en-US" altLang="en-US" sz="2000" smtClean="0">
                <a:latin typeface="Courier New" panose="02070309020205020404" pitchFamily="49" charset="0"/>
              </a:rPr>
              <a:t>[34, 0, 10]</a:t>
            </a:r>
            <a:br>
              <a:rPr lang="en-US" altLang="en-US" sz="2000" smtClean="0">
                <a:latin typeface="Courier New" panose="02070309020205020404" pitchFamily="49" charset="0"/>
              </a:rPr>
            </a:br>
            <a:r>
              <a:rPr lang="en-US" altLang="en-US" sz="2000" smtClean="0">
                <a:latin typeface="Courier New" panose="02070309020205020404" pitchFamily="49" charset="0"/>
              </a:rPr>
              <a:t>&gt;&gt;&gt; del myList[1:3]</a:t>
            </a:r>
            <a:br>
              <a:rPr lang="en-US" altLang="en-US" sz="2000" smtClean="0">
                <a:latin typeface="Courier New" panose="02070309020205020404" pitchFamily="49" charset="0"/>
              </a:rPr>
            </a:br>
            <a:r>
              <a:rPr lang="en-US" altLang="en-US" sz="2000" smtClean="0">
                <a:latin typeface="Courier New" panose="02070309020205020404" pitchFamily="49" charset="0"/>
              </a:rPr>
              <a:t>&gt;&gt;&gt; myList</a:t>
            </a:r>
            <a:br>
              <a:rPr lang="en-US" altLang="en-US" sz="2000" smtClean="0">
                <a:latin typeface="Courier New" panose="02070309020205020404" pitchFamily="49" charset="0"/>
              </a:rPr>
            </a:br>
            <a:r>
              <a:rPr lang="en-US" altLang="en-US" sz="2000" smtClean="0">
                <a:latin typeface="Courier New" panose="02070309020205020404" pitchFamily="49" charset="0"/>
              </a:rPr>
              <a:t>[34]</a:t>
            </a:r>
          </a:p>
          <a:p>
            <a:pPr eaLnBrk="1" hangingPunct="1"/>
            <a:r>
              <a:rPr lang="en-US" altLang="en-US" smtClean="0">
                <a:latin typeface="Courier New" panose="02070309020205020404" pitchFamily="49" charset="0"/>
              </a:rPr>
              <a:t>del</a:t>
            </a:r>
            <a:r>
              <a:rPr lang="en-US" altLang="en-US" smtClean="0"/>
              <a:t> isn’t a list method, but a built-in operation that can be used on list items.</a:t>
            </a:r>
            <a:endParaRPr lang="en-US" altLang="en-US"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1992486C-5EA1-478B-B4D1-C136AB2CE6BD}" type="slidenum">
              <a:rPr lang="en-US" altLang="en-US" sz="1400" smtClean="0"/>
              <a:pPr>
                <a:spcBef>
                  <a:spcPct val="0"/>
                </a:spcBef>
                <a:buClrTx/>
                <a:buSzTx/>
                <a:buFontTx/>
                <a:buNone/>
              </a:pPr>
              <a:t>26</a:t>
            </a:fld>
            <a:endParaRPr lang="en-US" altLang="en-US" sz="1400" smtClean="0"/>
          </a:p>
        </p:txBody>
      </p:sp>
      <p:sp>
        <p:nvSpPr>
          <p:cNvPr id="31748" name="Rectangle 2"/>
          <p:cNvSpPr>
            <a:spLocks noGrp="1" noChangeArrowheads="1"/>
          </p:cNvSpPr>
          <p:nvPr>
            <p:ph type="title"/>
          </p:nvPr>
        </p:nvSpPr>
        <p:spPr/>
        <p:txBody>
          <a:bodyPr/>
          <a:lstStyle/>
          <a:p>
            <a:pPr eaLnBrk="1" hangingPunct="1"/>
            <a:r>
              <a:rPr lang="en-US" altLang="en-US" smtClean="0"/>
              <a:t>List Operations</a:t>
            </a:r>
          </a:p>
        </p:txBody>
      </p:sp>
      <p:sp>
        <p:nvSpPr>
          <p:cNvPr id="31749" name="Rectangle 3"/>
          <p:cNvSpPr>
            <a:spLocks noGrp="1" noChangeArrowheads="1"/>
          </p:cNvSpPr>
          <p:nvPr>
            <p:ph type="body" idx="1"/>
          </p:nvPr>
        </p:nvSpPr>
        <p:spPr/>
        <p:txBody>
          <a:bodyPr/>
          <a:lstStyle/>
          <a:p>
            <a:pPr eaLnBrk="1" hangingPunct="1"/>
            <a:r>
              <a:rPr lang="en-US" altLang="en-US" smtClean="0"/>
              <a:t>Basic list principles</a:t>
            </a:r>
          </a:p>
          <a:p>
            <a:pPr lvl="1" eaLnBrk="1" hangingPunct="1"/>
            <a:r>
              <a:rPr lang="en-US" altLang="en-US" smtClean="0"/>
              <a:t>A list is a sequence of items stored as a single object.</a:t>
            </a:r>
          </a:p>
          <a:p>
            <a:pPr lvl="1" eaLnBrk="1" hangingPunct="1"/>
            <a:r>
              <a:rPr lang="en-US" altLang="en-US" smtClean="0"/>
              <a:t>Items in a list can be accessed by indexing, and sublists can be accessed by slicing.</a:t>
            </a:r>
          </a:p>
          <a:p>
            <a:pPr lvl="1" eaLnBrk="1" hangingPunct="1"/>
            <a:r>
              <a:rPr lang="en-US" altLang="en-US" smtClean="0"/>
              <a:t>Lists are mutable; individual items or entire slices can be replaced through assignment statements.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327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9B13F135-B440-4058-B568-960434FCC51F}" type="slidenum">
              <a:rPr lang="en-US" altLang="en-US" sz="1400" smtClean="0"/>
              <a:pPr>
                <a:spcBef>
                  <a:spcPct val="0"/>
                </a:spcBef>
                <a:buClrTx/>
                <a:buSzTx/>
                <a:buFontTx/>
                <a:buNone/>
              </a:pPr>
              <a:t>27</a:t>
            </a:fld>
            <a:endParaRPr lang="en-US" altLang="en-US" sz="1400" smtClean="0"/>
          </a:p>
        </p:txBody>
      </p:sp>
      <p:sp>
        <p:nvSpPr>
          <p:cNvPr id="32772" name="Rectangle 2"/>
          <p:cNvSpPr>
            <a:spLocks noGrp="1" noChangeArrowheads="1"/>
          </p:cNvSpPr>
          <p:nvPr>
            <p:ph type="title"/>
          </p:nvPr>
        </p:nvSpPr>
        <p:spPr/>
        <p:txBody>
          <a:bodyPr/>
          <a:lstStyle/>
          <a:p>
            <a:pPr eaLnBrk="1" hangingPunct="1"/>
            <a:r>
              <a:rPr lang="en-US" altLang="en-US" smtClean="0"/>
              <a:t>List Operations</a:t>
            </a:r>
          </a:p>
        </p:txBody>
      </p:sp>
      <p:sp>
        <p:nvSpPr>
          <p:cNvPr id="32773" name="Rectangle 3"/>
          <p:cNvSpPr>
            <a:spLocks noGrp="1" noChangeArrowheads="1"/>
          </p:cNvSpPr>
          <p:nvPr>
            <p:ph type="body" idx="1"/>
          </p:nvPr>
        </p:nvSpPr>
        <p:spPr/>
        <p:txBody>
          <a:bodyPr/>
          <a:lstStyle/>
          <a:p>
            <a:pPr lvl="1" eaLnBrk="1" hangingPunct="1"/>
            <a:r>
              <a:rPr lang="en-US" altLang="en-US" smtClean="0"/>
              <a:t>Lists support a number of convenient and frequently used methods.</a:t>
            </a:r>
          </a:p>
          <a:p>
            <a:pPr lvl="1" eaLnBrk="1" hangingPunct="1"/>
            <a:r>
              <a:rPr lang="en-US" altLang="en-US" smtClean="0"/>
              <a:t>Lists will grow and shrink as needed.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337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ACA3E321-DE78-4507-88BB-B900965FF327}" type="slidenum">
              <a:rPr lang="en-US" altLang="en-US" sz="1400" smtClean="0"/>
              <a:pPr>
                <a:spcBef>
                  <a:spcPct val="0"/>
                </a:spcBef>
                <a:buClrTx/>
                <a:buSzTx/>
                <a:buFontTx/>
                <a:buNone/>
              </a:pPr>
              <a:t>28</a:t>
            </a:fld>
            <a:endParaRPr lang="en-US" altLang="en-US" sz="1400" smtClean="0"/>
          </a:p>
        </p:txBody>
      </p:sp>
      <p:sp>
        <p:nvSpPr>
          <p:cNvPr id="33796" name="Rectangle 2"/>
          <p:cNvSpPr>
            <a:spLocks noGrp="1" noChangeArrowheads="1"/>
          </p:cNvSpPr>
          <p:nvPr>
            <p:ph type="title"/>
          </p:nvPr>
        </p:nvSpPr>
        <p:spPr/>
        <p:txBody>
          <a:bodyPr/>
          <a:lstStyle/>
          <a:p>
            <a:pPr eaLnBrk="1" hangingPunct="1"/>
            <a:r>
              <a:rPr lang="en-US" altLang="en-US" smtClean="0"/>
              <a:t>Statistics with Lists</a:t>
            </a:r>
          </a:p>
        </p:txBody>
      </p:sp>
      <p:sp>
        <p:nvSpPr>
          <p:cNvPr id="33797" name="Rectangle 3"/>
          <p:cNvSpPr>
            <a:spLocks noGrp="1" noChangeArrowheads="1"/>
          </p:cNvSpPr>
          <p:nvPr>
            <p:ph type="body" idx="1"/>
          </p:nvPr>
        </p:nvSpPr>
        <p:spPr/>
        <p:txBody>
          <a:bodyPr/>
          <a:lstStyle/>
          <a:p>
            <a:pPr eaLnBrk="1" hangingPunct="1">
              <a:lnSpc>
                <a:spcPct val="90000"/>
              </a:lnSpc>
            </a:pPr>
            <a:r>
              <a:rPr lang="en-US" altLang="en-US" smtClean="0"/>
              <a:t>One way we can solve our statistics problem is to store the data in a list.</a:t>
            </a:r>
          </a:p>
          <a:p>
            <a:pPr eaLnBrk="1" hangingPunct="1">
              <a:lnSpc>
                <a:spcPct val="90000"/>
              </a:lnSpc>
            </a:pPr>
            <a:r>
              <a:rPr lang="en-US" altLang="en-US" smtClean="0"/>
              <a:t>We could then write a series of functions that take a list of numbers and calculates the mean, standard deviation, and median.</a:t>
            </a:r>
          </a:p>
          <a:p>
            <a:pPr eaLnBrk="1" hangingPunct="1">
              <a:lnSpc>
                <a:spcPct val="90000"/>
              </a:lnSpc>
            </a:pPr>
            <a:r>
              <a:rPr lang="en-US" altLang="en-US" smtClean="0"/>
              <a:t>Let’s rewrite our earlier program to use lists to find the mean.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348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EA078E1A-9200-45C5-865C-FEDE5926D4B8}" type="slidenum">
              <a:rPr lang="en-US" altLang="en-US" sz="1400" smtClean="0"/>
              <a:pPr>
                <a:spcBef>
                  <a:spcPct val="0"/>
                </a:spcBef>
                <a:buClrTx/>
                <a:buSzTx/>
                <a:buFontTx/>
                <a:buNone/>
              </a:pPr>
              <a:t>29</a:t>
            </a:fld>
            <a:endParaRPr lang="en-US" altLang="en-US" sz="1400" smtClean="0"/>
          </a:p>
        </p:txBody>
      </p:sp>
      <p:sp>
        <p:nvSpPr>
          <p:cNvPr id="34820" name="Rectangle 2"/>
          <p:cNvSpPr>
            <a:spLocks noGrp="1" noChangeArrowheads="1"/>
          </p:cNvSpPr>
          <p:nvPr>
            <p:ph type="title"/>
          </p:nvPr>
        </p:nvSpPr>
        <p:spPr/>
        <p:txBody>
          <a:bodyPr/>
          <a:lstStyle/>
          <a:p>
            <a:pPr eaLnBrk="1" hangingPunct="1"/>
            <a:r>
              <a:rPr lang="en-US" altLang="en-US" smtClean="0"/>
              <a:t>Statistics with Lists</a:t>
            </a:r>
          </a:p>
        </p:txBody>
      </p:sp>
      <p:sp>
        <p:nvSpPr>
          <p:cNvPr id="34821" name="Rectangle 3"/>
          <p:cNvSpPr>
            <a:spLocks noGrp="1" noChangeArrowheads="1"/>
          </p:cNvSpPr>
          <p:nvPr>
            <p:ph type="body" idx="1"/>
          </p:nvPr>
        </p:nvSpPr>
        <p:spPr/>
        <p:txBody>
          <a:bodyPr/>
          <a:lstStyle/>
          <a:p>
            <a:pPr eaLnBrk="1" hangingPunct="1">
              <a:lnSpc>
                <a:spcPct val="90000"/>
              </a:lnSpc>
            </a:pPr>
            <a:r>
              <a:rPr lang="en-US" altLang="en-US" smtClean="0"/>
              <a:t>Let’s write a function called </a:t>
            </a:r>
            <a:r>
              <a:rPr lang="en-US" altLang="en-US" smtClean="0">
                <a:latin typeface="Courier New" panose="02070309020205020404" pitchFamily="49" charset="0"/>
              </a:rPr>
              <a:t>getNumbers</a:t>
            </a:r>
            <a:r>
              <a:rPr lang="en-US" altLang="en-US" smtClean="0"/>
              <a:t> that gets numbers from the user.</a:t>
            </a:r>
          </a:p>
          <a:p>
            <a:pPr lvl="1" eaLnBrk="1" hangingPunct="1">
              <a:lnSpc>
                <a:spcPct val="90000"/>
              </a:lnSpc>
            </a:pPr>
            <a:r>
              <a:rPr lang="en-US" altLang="en-US" smtClean="0"/>
              <a:t>We’ll implement the sentinel loop to get the numbers.</a:t>
            </a:r>
          </a:p>
          <a:p>
            <a:pPr lvl="1" eaLnBrk="1" hangingPunct="1">
              <a:lnSpc>
                <a:spcPct val="90000"/>
              </a:lnSpc>
            </a:pPr>
            <a:r>
              <a:rPr lang="en-US" altLang="en-US" smtClean="0"/>
              <a:t>An initially empty list is used as an accumulator to collect the numbers.</a:t>
            </a:r>
          </a:p>
          <a:p>
            <a:pPr lvl="1" eaLnBrk="1" hangingPunct="1">
              <a:lnSpc>
                <a:spcPct val="90000"/>
              </a:lnSpc>
            </a:pPr>
            <a:r>
              <a:rPr lang="en-US" altLang="en-US" smtClean="0"/>
              <a:t>The list is returned once all values have been entered.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46E54E3B-0AC3-49D4-BE87-6F3DB8FFDD49}" type="slidenum">
              <a:rPr lang="en-US" altLang="en-US" sz="1400" smtClean="0"/>
              <a:pPr>
                <a:spcBef>
                  <a:spcPct val="0"/>
                </a:spcBef>
                <a:buClrTx/>
                <a:buSzTx/>
                <a:buFontTx/>
                <a:buNone/>
              </a:pPr>
              <a:t>3</a:t>
            </a:fld>
            <a:endParaRPr lang="en-US" altLang="en-US" sz="1400" smtClean="0"/>
          </a:p>
        </p:txBody>
      </p:sp>
      <p:sp>
        <p:nvSpPr>
          <p:cNvPr id="7172" name="Rectangle 2"/>
          <p:cNvSpPr>
            <a:spLocks noGrp="1" noChangeArrowheads="1"/>
          </p:cNvSpPr>
          <p:nvPr>
            <p:ph type="title"/>
          </p:nvPr>
        </p:nvSpPr>
        <p:spPr/>
        <p:txBody>
          <a:bodyPr/>
          <a:lstStyle/>
          <a:p>
            <a:pPr eaLnBrk="1" hangingPunct="1"/>
            <a:r>
              <a:rPr lang="en-US" altLang="en-US" smtClean="0"/>
              <a:t>Objectives</a:t>
            </a:r>
          </a:p>
        </p:txBody>
      </p:sp>
      <p:sp>
        <p:nvSpPr>
          <p:cNvPr id="7173" name="Rectangle 3"/>
          <p:cNvSpPr>
            <a:spLocks noGrp="1" noChangeArrowheads="1"/>
          </p:cNvSpPr>
          <p:nvPr>
            <p:ph type="body" idx="1"/>
          </p:nvPr>
        </p:nvSpPr>
        <p:spPr/>
        <p:txBody>
          <a:bodyPr/>
          <a:lstStyle/>
          <a:p>
            <a:pPr eaLnBrk="1" hangingPunct="1"/>
            <a:r>
              <a:rPr lang="en-US" altLang="en-US" dirty="0" smtClean="0"/>
              <a:t>To be able to write programs that use lists and classes to structure complex data.</a:t>
            </a:r>
          </a:p>
          <a:p>
            <a:pPr eaLnBrk="1" hangingPunct="1"/>
            <a:r>
              <a:rPr lang="en-US" altLang="en-US" dirty="0" smtClean="0"/>
              <a:t>To understand the use of Python dictionaries for storing </a:t>
            </a:r>
            <a:r>
              <a:rPr lang="en-US" altLang="en-US" dirty="0" err="1" smtClean="0"/>
              <a:t>nonsequential</a:t>
            </a:r>
            <a:r>
              <a:rPr lang="en-US" altLang="en-US" dirty="0" smtClean="0"/>
              <a:t> collections.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358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D394F657-21EA-4964-BFF0-4F402242BFA1}" type="slidenum">
              <a:rPr lang="en-US" altLang="en-US" sz="1400" smtClean="0"/>
              <a:pPr>
                <a:spcBef>
                  <a:spcPct val="0"/>
                </a:spcBef>
                <a:buClrTx/>
                <a:buSzTx/>
                <a:buFontTx/>
                <a:buNone/>
              </a:pPr>
              <a:t>30</a:t>
            </a:fld>
            <a:endParaRPr lang="en-US" altLang="en-US" sz="1400" smtClean="0"/>
          </a:p>
        </p:txBody>
      </p:sp>
      <p:sp>
        <p:nvSpPr>
          <p:cNvPr id="35844" name="Rectangle 2"/>
          <p:cNvSpPr>
            <a:spLocks noGrp="1" noChangeArrowheads="1"/>
          </p:cNvSpPr>
          <p:nvPr>
            <p:ph type="title"/>
          </p:nvPr>
        </p:nvSpPr>
        <p:spPr/>
        <p:txBody>
          <a:bodyPr/>
          <a:lstStyle/>
          <a:p>
            <a:pPr eaLnBrk="1" hangingPunct="1"/>
            <a:r>
              <a:rPr lang="en-US" altLang="en-US" smtClean="0"/>
              <a:t>Statistics with Lists</a:t>
            </a:r>
          </a:p>
        </p:txBody>
      </p:sp>
      <p:sp>
        <p:nvSpPr>
          <p:cNvPr id="35845" name="Rectangle 3"/>
          <p:cNvSpPr>
            <a:spLocks noGrp="1" noChangeArrowheads="1"/>
          </p:cNvSpPr>
          <p:nvPr>
            <p:ph type="body" idx="1"/>
          </p:nvPr>
        </p:nvSpPr>
        <p:spPr>
          <a:xfrm>
            <a:off x="457200" y="2017713"/>
            <a:ext cx="8497888" cy="4114800"/>
          </a:xfrm>
        </p:spPr>
        <p:txBody>
          <a:bodyPr/>
          <a:lstStyle/>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def getNumbers():</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    nums = []     # start with an empty list</a:t>
            </a:r>
          </a:p>
          <a:p>
            <a:pPr eaLnBrk="1" hangingPunct="1">
              <a:lnSpc>
                <a:spcPct val="80000"/>
              </a:lnSpc>
              <a:buFont typeface="Wingdings" panose="05000000000000000000" pitchFamily="2" charset="2"/>
              <a:buNone/>
            </a:pPr>
            <a:endParaRPr lang="en-US" altLang="en-US" sz="90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    # sentinel loop to get numbers</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    xStr = input("Enter a number (&lt;Enter&gt; to quit) &gt;&gt; ")</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    while xStr != "":</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        x = float(xStr)</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        nums.append(x)   # add this value to the list</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        xStr = input("Enter a number (&lt;Enter&gt; to quit) &gt;&gt; ")</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    return nums</a:t>
            </a:r>
          </a:p>
          <a:p>
            <a:pPr eaLnBrk="1" hangingPunct="1">
              <a:lnSpc>
                <a:spcPct val="80000"/>
              </a:lnSpc>
            </a:pPr>
            <a:r>
              <a:rPr lang="en-US" altLang="en-US" smtClean="0"/>
              <a:t>Using this code, we can get a list of numbers from the user with a single line of code:</a:t>
            </a:r>
            <a:br>
              <a:rPr lang="en-US" altLang="en-US" smtClean="0"/>
            </a:br>
            <a:r>
              <a:rPr lang="en-US" altLang="en-US" smtClean="0">
                <a:latin typeface="Courier New" panose="02070309020205020404" pitchFamily="49" charset="0"/>
              </a:rPr>
              <a:t>data = getNumbers()</a:t>
            </a:r>
            <a:endParaRPr lang="en-US" alt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368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79A695F-08F4-469D-B615-EC15A606454E}" type="slidenum">
              <a:rPr lang="en-US" altLang="en-US" sz="1400" smtClean="0"/>
              <a:pPr>
                <a:spcBef>
                  <a:spcPct val="0"/>
                </a:spcBef>
                <a:buClrTx/>
                <a:buSzTx/>
                <a:buFontTx/>
                <a:buNone/>
              </a:pPr>
              <a:t>31</a:t>
            </a:fld>
            <a:endParaRPr lang="en-US" altLang="en-US" sz="1400" smtClean="0"/>
          </a:p>
        </p:txBody>
      </p:sp>
      <p:sp>
        <p:nvSpPr>
          <p:cNvPr id="36868" name="Rectangle 2"/>
          <p:cNvSpPr>
            <a:spLocks noGrp="1" noChangeArrowheads="1"/>
          </p:cNvSpPr>
          <p:nvPr>
            <p:ph type="title"/>
          </p:nvPr>
        </p:nvSpPr>
        <p:spPr/>
        <p:txBody>
          <a:bodyPr/>
          <a:lstStyle/>
          <a:p>
            <a:pPr eaLnBrk="1" hangingPunct="1"/>
            <a:r>
              <a:rPr lang="en-US" altLang="en-US" smtClean="0"/>
              <a:t>Statistics with Lists</a:t>
            </a:r>
          </a:p>
        </p:txBody>
      </p:sp>
      <p:sp>
        <p:nvSpPr>
          <p:cNvPr id="36869" name="Rectangle 3"/>
          <p:cNvSpPr>
            <a:spLocks noGrp="1" noChangeArrowheads="1"/>
          </p:cNvSpPr>
          <p:nvPr>
            <p:ph type="body" idx="1"/>
          </p:nvPr>
        </p:nvSpPr>
        <p:spPr/>
        <p:txBody>
          <a:bodyPr/>
          <a:lstStyle/>
          <a:p>
            <a:pPr eaLnBrk="1" hangingPunct="1">
              <a:lnSpc>
                <a:spcPct val="90000"/>
              </a:lnSpc>
            </a:pPr>
            <a:r>
              <a:rPr lang="en-US" altLang="en-US" smtClean="0"/>
              <a:t>Now we need a function that will calculate the mean of the numbers in a list.</a:t>
            </a:r>
          </a:p>
          <a:p>
            <a:pPr lvl="1" eaLnBrk="1" hangingPunct="1">
              <a:lnSpc>
                <a:spcPct val="90000"/>
              </a:lnSpc>
            </a:pPr>
            <a:r>
              <a:rPr lang="en-US" altLang="en-US" smtClean="0"/>
              <a:t>Input: a list of numbers</a:t>
            </a:r>
          </a:p>
          <a:p>
            <a:pPr lvl="1" eaLnBrk="1" hangingPunct="1">
              <a:lnSpc>
                <a:spcPct val="90000"/>
              </a:lnSpc>
            </a:pPr>
            <a:r>
              <a:rPr lang="en-US" altLang="en-US" smtClean="0"/>
              <a:t>Output: the mean of the input list</a:t>
            </a:r>
          </a:p>
          <a:p>
            <a:pPr eaLnBrk="1" hangingPunct="1">
              <a:lnSpc>
                <a:spcPct val="90000"/>
              </a:lnSpc>
            </a:pPr>
            <a:r>
              <a:rPr lang="en-US" altLang="en-US" sz="2400" smtClean="0">
                <a:latin typeface="Courier New" panose="02070309020205020404" pitchFamily="49" charset="0"/>
              </a:rPr>
              <a:t>def mean(nums):</a:t>
            </a:r>
            <a:br>
              <a:rPr lang="en-US" altLang="en-US" sz="2400" smtClean="0">
                <a:latin typeface="Courier New" panose="02070309020205020404" pitchFamily="49" charset="0"/>
              </a:rPr>
            </a:br>
            <a:r>
              <a:rPr lang="en-US" altLang="en-US" sz="2400" smtClean="0">
                <a:latin typeface="Courier New" panose="02070309020205020404" pitchFamily="49" charset="0"/>
              </a:rPr>
              <a:t>    sum = 0.0</a:t>
            </a:r>
            <a:br>
              <a:rPr lang="en-US" altLang="en-US" sz="2400" smtClean="0">
                <a:latin typeface="Courier New" panose="02070309020205020404" pitchFamily="49" charset="0"/>
              </a:rPr>
            </a:br>
            <a:r>
              <a:rPr lang="en-US" altLang="en-US" sz="2400" smtClean="0">
                <a:latin typeface="Courier New" panose="02070309020205020404" pitchFamily="49" charset="0"/>
              </a:rPr>
              <a:t>    for num in nums:</a:t>
            </a:r>
            <a:br>
              <a:rPr lang="en-US" altLang="en-US" sz="2400" smtClean="0">
                <a:latin typeface="Courier New" panose="02070309020205020404" pitchFamily="49" charset="0"/>
              </a:rPr>
            </a:br>
            <a:r>
              <a:rPr lang="en-US" altLang="en-US" sz="2400" smtClean="0">
                <a:latin typeface="Courier New" panose="02070309020205020404" pitchFamily="49" charset="0"/>
              </a:rPr>
              <a:t>        sum = sum + num</a:t>
            </a:r>
            <a:br>
              <a:rPr lang="en-US" altLang="en-US" sz="2400" smtClean="0">
                <a:latin typeface="Courier New" panose="02070309020205020404" pitchFamily="49" charset="0"/>
              </a:rPr>
            </a:br>
            <a:r>
              <a:rPr lang="en-US" altLang="en-US" sz="2400" smtClean="0">
                <a:latin typeface="Courier New" panose="02070309020205020404" pitchFamily="49" charset="0"/>
              </a:rPr>
              <a:t>    return sum / len(nums)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378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ED01531A-065B-4DCA-85AF-811445844A3F}" type="slidenum">
              <a:rPr lang="en-US" altLang="en-US" sz="1400" smtClean="0"/>
              <a:pPr>
                <a:spcBef>
                  <a:spcPct val="0"/>
                </a:spcBef>
                <a:buClrTx/>
                <a:buSzTx/>
                <a:buFontTx/>
                <a:buNone/>
              </a:pPr>
              <a:t>32</a:t>
            </a:fld>
            <a:endParaRPr lang="en-US" altLang="en-US" sz="1400" smtClean="0"/>
          </a:p>
        </p:txBody>
      </p:sp>
      <p:sp>
        <p:nvSpPr>
          <p:cNvPr id="37892" name="Rectangle 2"/>
          <p:cNvSpPr>
            <a:spLocks noGrp="1" noChangeArrowheads="1"/>
          </p:cNvSpPr>
          <p:nvPr>
            <p:ph type="title"/>
          </p:nvPr>
        </p:nvSpPr>
        <p:spPr/>
        <p:txBody>
          <a:bodyPr/>
          <a:lstStyle/>
          <a:p>
            <a:pPr eaLnBrk="1" hangingPunct="1"/>
            <a:r>
              <a:rPr lang="en-US" altLang="en-US" smtClean="0"/>
              <a:t>Statistics with Lists</a:t>
            </a:r>
          </a:p>
        </p:txBody>
      </p:sp>
      <p:sp>
        <p:nvSpPr>
          <p:cNvPr id="37893" name="Rectangle 3"/>
          <p:cNvSpPr>
            <a:spLocks noGrp="1" noChangeArrowheads="1"/>
          </p:cNvSpPr>
          <p:nvPr>
            <p:ph type="body" idx="1"/>
          </p:nvPr>
        </p:nvSpPr>
        <p:spPr/>
        <p:txBody>
          <a:bodyPr/>
          <a:lstStyle/>
          <a:p>
            <a:pPr eaLnBrk="1" hangingPunct="1"/>
            <a:r>
              <a:rPr lang="en-US" altLang="en-US" smtClean="0"/>
              <a:t>The next function to tackle is the standard deviation.</a:t>
            </a:r>
          </a:p>
          <a:p>
            <a:pPr eaLnBrk="1" hangingPunct="1"/>
            <a:r>
              <a:rPr lang="en-US" altLang="en-US" smtClean="0"/>
              <a:t>In order to determine the standard deviation, we need to know the mean.</a:t>
            </a:r>
          </a:p>
          <a:p>
            <a:pPr lvl="1" eaLnBrk="1" hangingPunct="1"/>
            <a:r>
              <a:rPr lang="en-US" altLang="en-US" smtClean="0"/>
              <a:t>Should we recalculate the mean inside of </a:t>
            </a:r>
            <a:r>
              <a:rPr lang="en-US" altLang="en-US" smtClean="0">
                <a:latin typeface="Courier New" panose="02070309020205020404" pitchFamily="49" charset="0"/>
              </a:rPr>
              <a:t>stdDev</a:t>
            </a:r>
            <a:r>
              <a:rPr lang="en-US" altLang="en-US" smtClean="0"/>
              <a:t>?</a:t>
            </a:r>
          </a:p>
          <a:p>
            <a:pPr lvl="1" eaLnBrk="1" hangingPunct="1"/>
            <a:r>
              <a:rPr lang="en-US" altLang="en-US" smtClean="0"/>
              <a:t>Should the mean be passed as a parameter to </a:t>
            </a:r>
            <a:r>
              <a:rPr lang="en-US" altLang="en-US" smtClean="0">
                <a:latin typeface="Courier New" panose="02070309020205020404" pitchFamily="49" charset="0"/>
              </a:rPr>
              <a:t>stdDev</a:t>
            </a:r>
            <a:r>
              <a:rPr lang="en-US" altLang="en-US" smtClean="0"/>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389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AC8A565E-BE69-4F9E-A080-BD3B046E6197}" type="slidenum">
              <a:rPr lang="en-US" altLang="en-US" sz="1400" smtClean="0"/>
              <a:pPr>
                <a:spcBef>
                  <a:spcPct val="0"/>
                </a:spcBef>
                <a:buClrTx/>
                <a:buSzTx/>
                <a:buFontTx/>
                <a:buNone/>
              </a:pPr>
              <a:t>33</a:t>
            </a:fld>
            <a:endParaRPr lang="en-US" altLang="en-US" sz="1400" smtClean="0"/>
          </a:p>
        </p:txBody>
      </p:sp>
      <p:sp>
        <p:nvSpPr>
          <p:cNvPr id="38916" name="Rectangle 2"/>
          <p:cNvSpPr>
            <a:spLocks noGrp="1" noChangeArrowheads="1"/>
          </p:cNvSpPr>
          <p:nvPr>
            <p:ph type="title"/>
          </p:nvPr>
        </p:nvSpPr>
        <p:spPr/>
        <p:txBody>
          <a:bodyPr/>
          <a:lstStyle/>
          <a:p>
            <a:pPr eaLnBrk="1" hangingPunct="1"/>
            <a:r>
              <a:rPr lang="en-US" altLang="en-US" smtClean="0"/>
              <a:t>Statistics with Lists</a:t>
            </a:r>
          </a:p>
        </p:txBody>
      </p:sp>
      <p:sp>
        <p:nvSpPr>
          <p:cNvPr id="38917" name="Rectangle 3"/>
          <p:cNvSpPr>
            <a:spLocks noGrp="1" noChangeArrowheads="1"/>
          </p:cNvSpPr>
          <p:nvPr>
            <p:ph type="body" idx="1"/>
          </p:nvPr>
        </p:nvSpPr>
        <p:spPr/>
        <p:txBody>
          <a:bodyPr/>
          <a:lstStyle/>
          <a:p>
            <a:pPr eaLnBrk="1" hangingPunct="1"/>
            <a:r>
              <a:rPr lang="en-US" altLang="en-US" smtClean="0"/>
              <a:t>Recalculating the mean inside of </a:t>
            </a:r>
            <a:r>
              <a:rPr lang="en-US" altLang="en-US" smtClean="0">
                <a:latin typeface="Courier New" panose="02070309020205020404" pitchFamily="49" charset="0"/>
              </a:rPr>
              <a:t>stdDev</a:t>
            </a:r>
            <a:r>
              <a:rPr lang="en-US" altLang="en-US" smtClean="0"/>
              <a:t> is inefficient if the data set is large.</a:t>
            </a:r>
          </a:p>
          <a:p>
            <a:pPr eaLnBrk="1" hangingPunct="1"/>
            <a:r>
              <a:rPr lang="en-US" altLang="en-US" smtClean="0"/>
              <a:t>Since our program is outputting both the mean and the standard deviation, let’s compute the mean and pass it to </a:t>
            </a:r>
            <a:r>
              <a:rPr lang="en-US" altLang="en-US" smtClean="0">
                <a:latin typeface="Courier New" panose="02070309020205020404" pitchFamily="49" charset="0"/>
              </a:rPr>
              <a:t>stdDev</a:t>
            </a:r>
            <a:r>
              <a:rPr lang="en-US" altLang="en-US" smtClean="0"/>
              <a:t> as a parameter.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399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31BB3A38-0916-4F0E-94AE-887BF005DE8F}" type="slidenum">
              <a:rPr lang="en-US" altLang="en-US" sz="1400" smtClean="0"/>
              <a:pPr>
                <a:spcBef>
                  <a:spcPct val="0"/>
                </a:spcBef>
                <a:buClrTx/>
                <a:buSzTx/>
                <a:buFontTx/>
                <a:buNone/>
              </a:pPr>
              <a:t>34</a:t>
            </a:fld>
            <a:endParaRPr lang="en-US" altLang="en-US" sz="1400" smtClean="0"/>
          </a:p>
        </p:txBody>
      </p:sp>
      <p:sp>
        <p:nvSpPr>
          <p:cNvPr id="39940" name="Rectangle 2"/>
          <p:cNvSpPr>
            <a:spLocks noGrp="1" noChangeArrowheads="1"/>
          </p:cNvSpPr>
          <p:nvPr>
            <p:ph type="title"/>
          </p:nvPr>
        </p:nvSpPr>
        <p:spPr/>
        <p:txBody>
          <a:bodyPr/>
          <a:lstStyle/>
          <a:p>
            <a:pPr eaLnBrk="1" hangingPunct="1"/>
            <a:r>
              <a:rPr lang="en-US" altLang="en-US" smtClean="0"/>
              <a:t>Statistics with Lists</a:t>
            </a:r>
          </a:p>
        </p:txBody>
      </p:sp>
      <p:sp>
        <p:nvSpPr>
          <p:cNvPr id="39941" name="Rectangle 3"/>
          <p:cNvSpPr>
            <a:spLocks noGrp="1" noChangeArrowheads="1"/>
          </p:cNvSpPr>
          <p:nvPr>
            <p:ph type="body" idx="1"/>
          </p:nvPr>
        </p:nvSpPr>
        <p:spPr/>
        <p:txBody>
          <a:bodyPr/>
          <a:lstStyle/>
          <a:p>
            <a:pPr eaLnBrk="1" hangingPunct="1"/>
            <a:r>
              <a:rPr lang="en-US" altLang="en-US" sz="2000" smtClean="0">
                <a:latin typeface="Courier New" panose="02070309020205020404" pitchFamily="49" charset="0"/>
              </a:rPr>
              <a:t>def stdDev(nums, xbar):</a:t>
            </a:r>
            <a:br>
              <a:rPr lang="en-US" altLang="en-US" sz="2000" smtClean="0">
                <a:latin typeface="Courier New" panose="02070309020205020404" pitchFamily="49" charset="0"/>
              </a:rPr>
            </a:br>
            <a:r>
              <a:rPr lang="en-US" altLang="en-US" sz="2000" smtClean="0">
                <a:latin typeface="Courier New" panose="02070309020205020404" pitchFamily="49" charset="0"/>
              </a:rPr>
              <a:t>    sumDevSq = 0.0</a:t>
            </a:r>
            <a:br>
              <a:rPr lang="en-US" altLang="en-US" sz="2000" smtClean="0">
                <a:latin typeface="Courier New" panose="02070309020205020404" pitchFamily="49" charset="0"/>
              </a:rPr>
            </a:br>
            <a:r>
              <a:rPr lang="en-US" altLang="en-US" sz="2000" smtClean="0">
                <a:latin typeface="Courier New" panose="02070309020205020404" pitchFamily="49" charset="0"/>
              </a:rPr>
              <a:t>    for num in nums:</a:t>
            </a:r>
            <a:br>
              <a:rPr lang="en-US" altLang="en-US" sz="2000" smtClean="0">
                <a:latin typeface="Courier New" panose="02070309020205020404" pitchFamily="49" charset="0"/>
              </a:rPr>
            </a:br>
            <a:r>
              <a:rPr lang="en-US" altLang="en-US" sz="2000" smtClean="0">
                <a:latin typeface="Courier New" panose="02070309020205020404" pitchFamily="49" charset="0"/>
              </a:rPr>
              <a:t>        dev = xbar - num</a:t>
            </a:r>
            <a:br>
              <a:rPr lang="en-US" altLang="en-US" sz="2000" smtClean="0">
                <a:latin typeface="Courier New" panose="02070309020205020404" pitchFamily="49" charset="0"/>
              </a:rPr>
            </a:br>
            <a:r>
              <a:rPr lang="en-US" altLang="en-US" sz="2000" smtClean="0">
                <a:latin typeface="Courier New" panose="02070309020205020404" pitchFamily="49" charset="0"/>
              </a:rPr>
              <a:t>        sumDevSq = sumDevSq + dev * dev</a:t>
            </a:r>
            <a:br>
              <a:rPr lang="en-US" altLang="en-US" sz="2000" smtClean="0">
                <a:latin typeface="Courier New" panose="02070309020205020404" pitchFamily="49" charset="0"/>
              </a:rPr>
            </a:br>
            <a:r>
              <a:rPr lang="en-US" altLang="en-US" sz="2000" smtClean="0">
                <a:latin typeface="Courier New" panose="02070309020205020404" pitchFamily="49" charset="0"/>
              </a:rPr>
              <a:t>    return sqrt(sumDevSq/(len(nums)-1))</a:t>
            </a:r>
          </a:p>
          <a:p>
            <a:pPr eaLnBrk="1" hangingPunct="1"/>
            <a:r>
              <a:rPr lang="en-US" altLang="en-US" sz="2800" smtClean="0"/>
              <a:t>The summation from the formula is accomplished with a loop and accumulator.</a:t>
            </a:r>
          </a:p>
          <a:p>
            <a:pPr eaLnBrk="1" hangingPunct="1"/>
            <a:r>
              <a:rPr lang="en-US" altLang="en-US" sz="2800" smtClean="0">
                <a:latin typeface="Courier New" panose="02070309020205020404" pitchFamily="49" charset="0"/>
              </a:rPr>
              <a:t>sumDevSq</a:t>
            </a:r>
            <a:r>
              <a:rPr lang="en-US" altLang="en-US" sz="2800" smtClean="0"/>
              <a:t> stores the running sum of the squares of the deviations.</a:t>
            </a:r>
            <a:endParaRPr lang="en-US" altLang="en-US" sz="280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409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E22EE35A-18AE-45BC-873E-FF21DE554CCD}" type="slidenum">
              <a:rPr lang="en-US" altLang="en-US" sz="1400" smtClean="0"/>
              <a:pPr>
                <a:spcBef>
                  <a:spcPct val="0"/>
                </a:spcBef>
                <a:buClrTx/>
                <a:buSzTx/>
                <a:buFontTx/>
                <a:buNone/>
              </a:pPr>
              <a:t>35</a:t>
            </a:fld>
            <a:endParaRPr lang="en-US" altLang="en-US" sz="1400" smtClean="0"/>
          </a:p>
        </p:txBody>
      </p:sp>
      <p:sp>
        <p:nvSpPr>
          <p:cNvPr id="40964" name="Rectangle 2"/>
          <p:cNvSpPr>
            <a:spLocks noGrp="1" noChangeArrowheads="1"/>
          </p:cNvSpPr>
          <p:nvPr>
            <p:ph type="title"/>
          </p:nvPr>
        </p:nvSpPr>
        <p:spPr/>
        <p:txBody>
          <a:bodyPr/>
          <a:lstStyle/>
          <a:p>
            <a:pPr eaLnBrk="1" hangingPunct="1"/>
            <a:r>
              <a:rPr lang="en-US" altLang="en-US" smtClean="0"/>
              <a:t>Statistics with Lists</a:t>
            </a:r>
          </a:p>
        </p:txBody>
      </p:sp>
      <p:sp>
        <p:nvSpPr>
          <p:cNvPr id="40965" name="Rectangle 3"/>
          <p:cNvSpPr>
            <a:spLocks noGrp="1" noChangeArrowheads="1"/>
          </p:cNvSpPr>
          <p:nvPr>
            <p:ph type="body" idx="1"/>
          </p:nvPr>
        </p:nvSpPr>
        <p:spPr/>
        <p:txBody>
          <a:bodyPr/>
          <a:lstStyle/>
          <a:p>
            <a:pPr eaLnBrk="1" hangingPunct="1">
              <a:lnSpc>
                <a:spcPct val="90000"/>
              </a:lnSpc>
            </a:pPr>
            <a:r>
              <a:rPr lang="en-US" altLang="en-US" sz="2800" smtClean="0"/>
              <a:t>We don’t have a formula to calculate the median. We’ll need to come up with an algorithm to pick out the middle value.</a:t>
            </a:r>
          </a:p>
          <a:p>
            <a:pPr eaLnBrk="1" hangingPunct="1">
              <a:lnSpc>
                <a:spcPct val="90000"/>
              </a:lnSpc>
            </a:pPr>
            <a:r>
              <a:rPr lang="en-US" altLang="en-US" sz="2800" smtClean="0"/>
              <a:t>First, we need to arrange the numbers in ascending order.</a:t>
            </a:r>
          </a:p>
          <a:p>
            <a:pPr eaLnBrk="1" hangingPunct="1">
              <a:lnSpc>
                <a:spcPct val="90000"/>
              </a:lnSpc>
            </a:pPr>
            <a:r>
              <a:rPr lang="en-US" altLang="en-US" sz="2800" smtClean="0"/>
              <a:t>Second, the middle value in the list is the median.</a:t>
            </a:r>
          </a:p>
          <a:p>
            <a:pPr eaLnBrk="1" hangingPunct="1">
              <a:lnSpc>
                <a:spcPct val="90000"/>
              </a:lnSpc>
            </a:pPr>
            <a:r>
              <a:rPr lang="en-US" altLang="en-US" sz="2800" smtClean="0"/>
              <a:t>If the list has an even length, the median is the average of the middle two values.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419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3FE2F263-09E0-4039-ADCF-843A4183C86D}" type="slidenum">
              <a:rPr lang="en-US" altLang="en-US" sz="1400" smtClean="0"/>
              <a:pPr>
                <a:spcBef>
                  <a:spcPct val="0"/>
                </a:spcBef>
                <a:buClrTx/>
                <a:buSzTx/>
                <a:buFontTx/>
                <a:buNone/>
              </a:pPr>
              <a:t>36</a:t>
            </a:fld>
            <a:endParaRPr lang="en-US" altLang="en-US" sz="1400" smtClean="0"/>
          </a:p>
        </p:txBody>
      </p:sp>
      <p:sp>
        <p:nvSpPr>
          <p:cNvPr id="41988" name="Rectangle 2"/>
          <p:cNvSpPr>
            <a:spLocks noGrp="1" noChangeArrowheads="1"/>
          </p:cNvSpPr>
          <p:nvPr>
            <p:ph type="title"/>
          </p:nvPr>
        </p:nvSpPr>
        <p:spPr/>
        <p:txBody>
          <a:bodyPr/>
          <a:lstStyle/>
          <a:p>
            <a:pPr eaLnBrk="1" hangingPunct="1"/>
            <a:r>
              <a:rPr lang="en-US" altLang="en-US" smtClean="0"/>
              <a:t>Statistics with Lists</a:t>
            </a:r>
          </a:p>
        </p:txBody>
      </p:sp>
      <p:sp>
        <p:nvSpPr>
          <p:cNvPr id="41989" name="Rectangle 3"/>
          <p:cNvSpPr>
            <a:spLocks noGrp="1" noChangeArrowheads="1"/>
          </p:cNvSpPr>
          <p:nvPr>
            <p:ph type="body" idx="1"/>
          </p:nvPr>
        </p:nvSpPr>
        <p:spPr>
          <a:xfrm>
            <a:off x="762000" y="2017713"/>
            <a:ext cx="8193088" cy="4114800"/>
          </a:xfrm>
        </p:spPr>
        <p:txBody>
          <a:bodyPr/>
          <a:lstStyle/>
          <a:p>
            <a:pPr eaLnBrk="1" hangingPunct="1"/>
            <a:r>
              <a:rPr lang="en-US" altLang="en-US" sz="2400" smtClean="0"/>
              <a:t>Pseudocode -</a:t>
            </a:r>
          </a:p>
          <a:p>
            <a:pPr lvl="1" eaLnBrk="1" hangingPunct="1">
              <a:buFont typeface="Wingdings" panose="05000000000000000000" pitchFamily="2" charset="2"/>
              <a:buNone/>
            </a:pPr>
            <a:r>
              <a:rPr lang="en-US" altLang="en-US" sz="2000" smtClean="0">
                <a:latin typeface="Courier New" panose="02070309020205020404" pitchFamily="49" charset="0"/>
                <a:cs typeface="Courier New" panose="02070309020205020404" pitchFamily="49" charset="0"/>
              </a:rPr>
              <a:t>sort the numbers into ascending order</a:t>
            </a:r>
          </a:p>
          <a:p>
            <a:pPr lvl="1" eaLnBrk="1" hangingPunct="1">
              <a:buFont typeface="Wingdings" panose="05000000000000000000" pitchFamily="2" charset="2"/>
              <a:buNone/>
            </a:pPr>
            <a:r>
              <a:rPr lang="en-US" altLang="en-US" sz="2000" smtClean="0">
                <a:latin typeface="Courier New" panose="02070309020205020404" pitchFamily="49" charset="0"/>
                <a:cs typeface="Courier New" panose="02070309020205020404" pitchFamily="49" charset="0"/>
              </a:rPr>
              <a:t>if the size of the data is odd:</a:t>
            </a:r>
          </a:p>
          <a:p>
            <a:pPr lvl="2" eaLnBrk="1" hangingPunct="1">
              <a:buFont typeface="Wingdings" panose="05000000000000000000" pitchFamily="2" charset="2"/>
              <a:buNone/>
            </a:pPr>
            <a:r>
              <a:rPr lang="en-US" altLang="en-US" sz="2000" smtClean="0">
                <a:latin typeface="Courier New" panose="02070309020205020404" pitchFamily="49" charset="0"/>
                <a:cs typeface="Courier New" panose="02070309020205020404" pitchFamily="49" charset="0"/>
              </a:rPr>
              <a:t>median = the middle value</a:t>
            </a:r>
          </a:p>
          <a:p>
            <a:pPr lvl="1" eaLnBrk="1" hangingPunct="1">
              <a:buFont typeface="Wingdings" panose="05000000000000000000" pitchFamily="2" charset="2"/>
              <a:buNone/>
            </a:pPr>
            <a:r>
              <a:rPr lang="en-US" altLang="en-US" sz="2000" smtClean="0">
                <a:latin typeface="Courier New" panose="02070309020205020404" pitchFamily="49" charset="0"/>
                <a:cs typeface="Courier New" panose="02070309020205020404" pitchFamily="49" charset="0"/>
              </a:rPr>
              <a:t>else:</a:t>
            </a:r>
          </a:p>
          <a:p>
            <a:pPr lvl="2" eaLnBrk="1" hangingPunct="1">
              <a:buFont typeface="Wingdings" panose="05000000000000000000" pitchFamily="2" charset="2"/>
              <a:buNone/>
            </a:pPr>
            <a:r>
              <a:rPr lang="en-US" altLang="en-US" sz="2000" smtClean="0">
                <a:latin typeface="Courier New" panose="02070309020205020404" pitchFamily="49" charset="0"/>
                <a:cs typeface="Courier New" panose="02070309020205020404" pitchFamily="49" charset="0"/>
              </a:rPr>
              <a:t>median = the average of the two middle values</a:t>
            </a:r>
          </a:p>
          <a:p>
            <a:pPr lvl="1" eaLnBrk="1" hangingPunct="1">
              <a:buFont typeface="Wingdings" panose="05000000000000000000" pitchFamily="2" charset="2"/>
              <a:buNone/>
            </a:pPr>
            <a:r>
              <a:rPr lang="en-US" altLang="en-US" sz="2000" smtClean="0">
                <a:latin typeface="Courier New" panose="02070309020205020404" pitchFamily="49" charset="0"/>
                <a:cs typeface="Courier New" panose="02070309020205020404" pitchFamily="49" charset="0"/>
              </a:rPr>
              <a:t>return median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430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E8AD4669-A70B-4106-B8F8-44BDC3B4CF9C}" type="slidenum">
              <a:rPr lang="en-US" altLang="en-US" sz="1400" smtClean="0"/>
              <a:pPr>
                <a:spcBef>
                  <a:spcPct val="0"/>
                </a:spcBef>
                <a:buClrTx/>
                <a:buSzTx/>
                <a:buFontTx/>
                <a:buNone/>
              </a:pPr>
              <a:t>37</a:t>
            </a:fld>
            <a:endParaRPr lang="en-US" altLang="en-US" sz="1400" smtClean="0"/>
          </a:p>
        </p:txBody>
      </p:sp>
      <p:sp>
        <p:nvSpPr>
          <p:cNvPr id="43012" name="Rectangle 2"/>
          <p:cNvSpPr>
            <a:spLocks noGrp="1" noChangeArrowheads="1"/>
          </p:cNvSpPr>
          <p:nvPr>
            <p:ph type="title"/>
          </p:nvPr>
        </p:nvSpPr>
        <p:spPr/>
        <p:txBody>
          <a:bodyPr/>
          <a:lstStyle/>
          <a:p>
            <a:pPr eaLnBrk="1" hangingPunct="1"/>
            <a:r>
              <a:rPr lang="en-US" altLang="en-US" smtClean="0"/>
              <a:t>Statistics with Lists</a:t>
            </a:r>
          </a:p>
        </p:txBody>
      </p:sp>
      <p:sp>
        <p:nvSpPr>
          <p:cNvPr id="43013" name="Rectangle 3"/>
          <p:cNvSpPr>
            <a:spLocks noGrp="1" noChangeArrowheads="1"/>
          </p:cNvSpPr>
          <p:nvPr>
            <p:ph type="body" idx="1"/>
          </p:nvPr>
        </p:nvSpPr>
        <p:spPr>
          <a:xfrm>
            <a:off x="685800" y="2017713"/>
            <a:ext cx="8269288" cy="4114800"/>
          </a:xfrm>
        </p:spPr>
        <p:txBody>
          <a:bodyPr/>
          <a:lstStyle/>
          <a:p>
            <a:pPr eaLnBrk="1" hangingPunct="1">
              <a:lnSpc>
                <a:spcPct val="90000"/>
              </a:lnSpc>
              <a:buFont typeface="Wingdings" panose="05000000000000000000" pitchFamily="2" charset="2"/>
              <a:buNone/>
            </a:pPr>
            <a:r>
              <a:rPr lang="en-US" altLang="en-US" sz="2000" smtClean="0">
                <a:latin typeface="Courier New" panose="02070309020205020404" pitchFamily="49" charset="0"/>
              </a:rPr>
              <a:t>def median(nums):</a:t>
            </a:r>
          </a:p>
          <a:p>
            <a:pPr eaLnBrk="1" hangingPunct="1">
              <a:lnSpc>
                <a:spcPct val="90000"/>
              </a:lnSpc>
              <a:buFont typeface="Wingdings" panose="05000000000000000000" pitchFamily="2" charset="2"/>
              <a:buNone/>
            </a:pPr>
            <a:r>
              <a:rPr lang="en-US" altLang="en-US" sz="2000" smtClean="0">
                <a:latin typeface="Courier New" panose="02070309020205020404" pitchFamily="49" charset="0"/>
              </a:rPr>
              <a:t>    nums.sort()</a:t>
            </a:r>
          </a:p>
          <a:p>
            <a:pPr eaLnBrk="1" hangingPunct="1">
              <a:lnSpc>
                <a:spcPct val="90000"/>
              </a:lnSpc>
              <a:buFont typeface="Wingdings" panose="05000000000000000000" pitchFamily="2" charset="2"/>
              <a:buNone/>
            </a:pPr>
            <a:r>
              <a:rPr lang="en-US" altLang="en-US" sz="2000" smtClean="0">
                <a:latin typeface="Courier New" panose="02070309020205020404" pitchFamily="49" charset="0"/>
              </a:rPr>
              <a:t>    size = len(nums)</a:t>
            </a:r>
          </a:p>
          <a:p>
            <a:pPr eaLnBrk="1" hangingPunct="1">
              <a:lnSpc>
                <a:spcPct val="90000"/>
              </a:lnSpc>
              <a:buFont typeface="Wingdings" panose="05000000000000000000" pitchFamily="2" charset="2"/>
              <a:buNone/>
            </a:pPr>
            <a:r>
              <a:rPr lang="en-US" altLang="en-US" sz="2000" smtClean="0">
                <a:latin typeface="Courier New" panose="02070309020205020404" pitchFamily="49" charset="0"/>
              </a:rPr>
              <a:t>    midPos = size // 2</a:t>
            </a:r>
          </a:p>
          <a:p>
            <a:pPr eaLnBrk="1" hangingPunct="1">
              <a:lnSpc>
                <a:spcPct val="90000"/>
              </a:lnSpc>
              <a:buFont typeface="Wingdings" panose="05000000000000000000" pitchFamily="2" charset="2"/>
              <a:buNone/>
            </a:pPr>
            <a:r>
              <a:rPr lang="en-US" altLang="en-US" sz="2000" smtClean="0">
                <a:latin typeface="Courier New" panose="02070309020205020404" pitchFamily="49" charset="0"/>
              </a:rPr>
              <a:t>    if size % 2 == 0:</a:t>
            </a:r>
          </a:p>
          <a:p>
            <a:pPr eaLnBrk="1" hangingPunct="1">
              <a:lnSpc>
                <a:spcPct val="90000"/>
              </a:lnSpc>
              <a:buFont typeface="Wingdings" panose="05000000000000000000" pitchFamily="2" charset="2"/>
              <a:buNone/>
            </a:pPr>
            <a:r>
              <a:rPr lang="en-US" altLang="en-US" sz="2000" smtClean="0">
                <a:latin typeface="Courier New" panose="02070309020205020404" pitchFamily="49" charset="0"/>
              </a:rPr>
              <a:t>        median = (nums[midPos] + nums[midPos-1]) / 2</a:t>
            </a:r>
          </a:p>
          <a:p>
            <a:pPr eaLnBrk="1" hangingPunct="1">
              <a:lnSpc>
                <a:spcPct val="90000"/>
              </a:lnSpc>
              <a:buFont typeface="Wingdings" panose="05000000000000000000" pitchFamily="2" charset="2"/>
              <a:buNone/>
            </a:pPr>
            <a:r>
              <a:rPr lang="en-US" altLang="en-US" sz="2000" smtClean="0">
                <a:latin typeface="Courier New" panose="02070309020205020404" pitchFamily="49" charset="0"/>
              </a:rPr>
              <a:t>    else:</a:t>
            </a:r>
          </a:p>
          <a:p>
            <a:pPr eaLnBrk="1" hangingPunct="1">
              <a:lnSpc>
                <a:spcPct val="90000"/>
              </a:lnSpc>
              <a:buFont typeface="Wingdings" panose="05000000000000000000" pitchFamily="2" charset="2"/>
              <a:buNone/>
            </a:pPr>
            <a:r>
              <a:rPr lang="en-US" altLang="en-US" sz="2000" smtClean="0">
                <a:latin typeface="Courier New" panose="02070309020205020404" pitchFamily="49" charset="0"/>
              </a:rPr>
              <a:t>        median = nums[midPos]</a:t>
            </a:r>
          </a:p>
          <a:p>
            <a:pPr eaLnBrk="1" hangingPunct="1">
              <a:lnSpc>
                <a:spcPct val="90000"/>
              </a:lnSpc>
              <a:buFont typeface="Wingdings" panose="05000000000000000000" pitchFamily="2" charset="2"/>
              <a:buNone/>
            </a:pPr>
            <a:r>
              <a:rPr lang="en-US" altLang="en-US" sz="2000" smtClean="0">
                <a:latin typeface="Courier New" panose="02070309020205020404" pitchFamily="49" charset="0"/>
              </a:rPr>
              <a:t>    return median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440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B425DA57-1D6F-4F6A-BD2D-8AE4969A659C}" type="slidenum">
              <a:rPr lang="en-US" altLang="en-US" sz="1400" smtClean="0"/>
              <a:pPr>
                <a:spcBef>
                  <a:spcPct val="0"/>
                </a:spcBef>
                <a:buClrTx/>
                <a:buSzTx/>
                <a:buFontTx/>
                <a:buNone/>
              </a:pPr>
              <a:t>38</a:t>
            </a:fld>
            <a:endParaRPr lang="en-US" altLang="en-US" sz="1400" smtClean="0"/>
          </a:p>
        </p:txBody>
      </p:sp>
      <p:sp>
        <p:nvSpPr>
          <p:cNvPr id="44036" name="Rectangle 2"/>
          <p:cNvSpPr>
            <a:spLocks noGrp="1" noChangeArrowheads="1"/>
          </p:cNvSpPr>
          <p:nvPr>
            <p:ph type="title"/>
          </p:nvPr>
        </p:nvSpPr>
        <p:spPr/>
        <p:txBody>
          <a:bodyPr/>
          <a:lstStyle/>
          <a:p>
            <a:pPr eaLnBrk="1" hangingPunct="1"/>
            <a:r>
              <a:rPr lang="en-US" altLang="en-US" smtClean="0"/>
              <a:t>Statistics with Lists</a:t>
            </a:r>
          </a:p>
        </p:txBody>
      </p:sp>
      <p:sp>
        <p:nvSpPr>
          <p:cNvPr id="40965" name="Rectangle 3"/>
          <p:cNvSpPr>
            <a:spLocks noGrp="1" noChangeArrowheads="1"/>
          </p:cNvSpPr>
          <p:nvPr>
            <p:ph type="body" idx="1"/>
          </p:nvPr>
        </p:nvSpPr>
        <p:spPr>
          <a:xfrm>
            <a:off x="304800" y="2128838"/>
            <a:ext cx="8991600" cy="4114800"/>
          </a:xfrm>
        </p:spPr>
        <p:txBody>
          <a:bodyPr/>
          <a:lstStyle/>
          <a:p>
            <a:pPr eaLnBrk="1" hangingPunct="1">
              <a:defRPr/>
            </a:pPr>
            <a:r>
              <a:rPr lang="en-US" altLang="en-US" dirty="0" smtClean="0"/>
              <a:t>With these functions, the main program is pretty simple!</a:t>
            </a:r>
          </a:p>
          <a:p>
            <a:pPr marL="0" indent="0" eaLnBrk="1" hangingPunct="1">
              <a:buFont typeface="Wingdings" panose="05000000000000000000" pitchFamily="2" charset="2"/>
              <a:buNone/>
              <a:defRPr/>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main():</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print("This program computes mean, median and standard deviation.")</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data = </a:t>
            </a:r>
            <a:r>
              <a:rPr lang="en-US" altLang="en-US" sz="1600" dirty="0" err="1" smtClean="0">
                <a:latin typeface="Courier New" panose="02070309020205020404" pitchFamily="49" charset="0"/>
              </a:rPr>
              <a:t>getNumbers</a:t>
            </a:r>
            <a:r>
              <a:rPr lang="en-US" altLang="en-US" sz="1600" dirty="0" smtClean="0">
                <a:latin typeface="Courier New" panose="02070309020205020404" pitchFamily="49" charset="0"/>
              </a:rPr>
              <a:t>()</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xbar</a:t>
            </a:r>
            <a:r>
              <a:rPr lang="en-US" altLang="en-US" sz="1600" dirty="0" smtClean="0">
                <a:latin typeface="Courier New" panose="02070309020205020404" pitchFamily="49" charset="0"/>
              </a:rPr>
              <a:t> = mean(data)</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std</a:t>
            </a:r>
            <a:r>
              <a:rPr lang="en-US" altLang="en-US" sz="1600" dirty="0" smtClean="0">
                <a:latin typeface="Courier New" panose="02070309020205020404" pitchFamily="49" charset="0"/>
              </a:rPr>
              <a:t> = </a:t>
            </a:r>
            <a:r>
              <a:rPr lang="en-US" altLang="en-US" sz="1600" dirty="0" err="1" smtClean="0">
                <a:latin typeface="Courier New" panose="02070309020205020404" pitchFamily="49" charset="0"/>
              </a:rPr>
              <a:t>stdDev</a:t>
            </a:r>
            <a:r>
              <a:rPr lang="en-US" altLang="en-US" sz="1600" dirty="0" smtClean="0">
                <a:latin typeface="Courier New" panose="02070309020205020404" pitchFamily="49" charset="0"/>
              </a:rPr>
              <a:t>(data, </a:t>
            </a:r>
            <a:r>
              <a:rPr lang="en-US" altLang="en-US" sz="1600" dirty="0" err="1" smtClean="0">
                <a:latin typeface="Courier New" panose="02070309020205020404" pitchFamily="49" charset="0"/>
              </a:rPr>
              <a:t>xbar</a:t>
            </a:r>
            <a:r>
              <a:rPr lang="en-US" altLang="en-US" sz="1600" dirty="0" smtClean="0">
                <a:latin typeface="Courier New" panose="02070309020205020404" pitchFamily="49" charset="0"/>
              </a:rPr>
              <a:t>)</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med = median(data)</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print("\</a:t>
            </a:r>
            <a:r>
              <a:rPr lang="en-US" altLang="en-US" sz="1600" dirty="0" err="1" smtClean="0">
                <a:latin typeface="Courier New" panose="02070309020205020404" pitchFamily="49" charset="0"/>
              </a:rPr>
              <a:t>nThe</a:t>
            </a:r>
            <a:r>
              <a:rPr lang="en-US" altLang="en-US" sz="1600" dirty="0" smtClean="0">
                <a:latin typeface="Courier New" panose="02070309020205020404" pitchFamily="49" charset="0"/>
              </a:rPr>
              <a:t> mean is", </a:t>
            </a:r>
            <a:r>
              <a:rPr lang="en-US" altLang="en-US" sz="1600" dirty="0" err="1" smtClean="0">
                <a:latin typeface="Courier New" panose="02070309020205020404" pitchFamily="49" charset="0"/>
              </a:rPr>
              <a:t>xbar</a:t>
            </a:r>
            <a:r>
              <a:rPr lang="en-US" altLang="en-US" sz="1600" dirty="0" smtClean="0">
                <a:latin typeface="Courier New" panose="02070309020205020404" pitchFamily="49" charset="0"/>
              </a:rPr>
              <a:t>)</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print("The standard deviation is", </a:t>
            </a:r>
            <a:r>
              <a:rPr lang="en-US" altLang="en-US" sz="1600" dirty="0" err="1" smtClean="0">
                <a:latin typeface="Courier New" panose="02070309020205020404" pitchFamily="49" charset="0"/>
              </a:rPr>
              <a:t>std</a:t>
            </a:r>
            <a:r>
              <a:rPr lang="en-US" altLang="en-US" sz="1600" dirty="0" smtClean="0">
                <a:latin typeface="Courier New" panose="02070309020205020404" pitchFamily="49" charset="0"/>
              </a:rPr>
              <a:t>)</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print("The median is", med)</a:t>
            </a:r>
            <a:endParaRPr lang="en-US" altLang="en-US" sz="40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450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7C6D4C58-0BF3-4F5A-B7AB-EDB520AC2FDC}" type="slidenum">
              <a:rPr lang="en-US" altLang="en-US" sz="1400" smtClean="0"/>
              <a:pPr>
                <a:spcBef>
                  <a:spcPct val="0"/>
                </a:spcBef>
                <a:buClrTx/>
                <a:buSzTx/>
                <a:buFontTx/>
                <a:buNone/>
              </a:pPr>
              <a:t>39</a:t>
            </a:fld>
            <a:endParaRPr lang="en-US" altLang="en-US" sz="1400" smtClean="0"/>
          </a:p>
        </p:txBody>
      </p:sp>
      <p:sp>
        <p:nvSpPr>
          <p:cNvPr id="45060" name="Rectangle 2"/>
          <p:cNvSpPr>
            <a:spLocks noGrp="1" noChangeArrowheads="1"/>
          </p:cNvSpPr>
          <p:nvPr>
            <p:ph type="title"/>
          </p:nvPr>
        </p:nvSpPr>
        <p:spPr/>
        <p:txBody>
          <a:bodyPr/>
          <a:lstStyle/>
          <a:p>
            <a:pPr eaLnBrk="1" hangingPunct="1"/>
            <a:r>
              <a:rPr lang="en-US" altLang="en-US" smtClean="0"/>
              <a:t>Statistics with Lists</a:t>
            </a:r>
          </a:p>
        </p:txBody>
      </p:sp>
      <p:sp>
        <p:nvSpPr>
          <p:cNvPr id="45061" name="Rectangle 3"/>
          <p:cNvSpPr>
            <a:spLocks noGrp="1" noChangeArrowheads="1"/>
          </p:cNvSpPr>
          <p:nvPr>
            <p:ph type="body" idx="1"/>
          </p:nvPr>
        </p:nvSpPr>
        <p:spPr/>
        <p:txBody>
          <a:bodyPr/>
          <a:lstStyle/>
          <a:p>
            <a:pPr eaLnBrk="1" hangingPunct="1"/>
            <a:r>
              <a:rPr lang="en-US" altLang="en-US" smtClean="0"/>
              <a:t>Statistical analysis routines might come in handy some time, so let’s add the capability to use this code as a module by adding:</a:t>
            </a:r>
            <a:br>
              <a:rPr lang="en-US" altLang="en-US" smtClean="0"/>
            </a:br>
            <a:r>
              <a:rPr lang="en-US" altLang="en-US" sz="2400" smtClean="0">
                <a:latin typeface="Courier New" panose="02070309020205020404" pitchFamily="49" charset="0"/>
              </a:rPr>
              <a:t>if __name__ == '__main__': main()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9ED3AF73-F609-4806-A23F-00BB854B52EB}" type="slidenum">
              <a:rPr lang="en-US" altLang="en-US" sz="1400" smtClean="0"/>
              <a:pPr>
                <a:spcBef>
                  <a:spcPct val="0"/>
                </a:spcBef>
                <a:buClrTx/>
                <a:buSzTx/>
                <a:buFontTx/>
                <a:buNone/>
              </a:pPr>
              <a:t>4</a:t>
            </a:fld>
            <a:endParaRPr lang="en-US" altLang="en-US" sz="1400" smtClean="0"/>
          </a:p>
        </p:txBody>
      </p:sp>
      <p:sp>
        <p:nvSpPr>
          <p:cNvPr id="8196" name="Rectangle 2"/>
          <p:cNvSpPr>
            <a:spLocks noGrp="1" noChangeArrowheads="1"/>
          </p:cNvSpPr>
          <p:nvPr>
            <p:ph type="title"/>
          </p:nvPr>
        </p:nvSpPr>
        <p:spPr/>
        <p:txBody>
          <a:bodyPr/>
          <a:lstStyle/>
          <a:p>
            <a:pPr eaLnBrk="1" hangingPunct="1"/>
            <a:r>
              <a:rPr lang="en-US" altLang="en-US" smtClean="0"/>
              <a:t>Example Problem:</a:t>
            </a:r>
            <a:br>
              <a:rPr lang="en-US" altLang="en-US" smtClean="0"/>
            </a:br>
            <a:r>
              <a:rPr lang="en-US" altLang="en-US" smtClean="0"/>
              <a:t>Simple Statistics</a:t>
            </a:r>
          </a:p>
        </p:txBody>
      </p:sp>
      <p:sp>
        <p:nvSpPr>
          <p:cNvPr id="8197" name="Rectangle 3"/>
          <p:cNvSpPr>
            <a:spLocks noGrp="1" noChangeArrowheads="1"/>
          </p:cNvSpPr>
          <p:nvPr>
            <p:ph type="body" idx="1"/>
          </p:nvPr>
        </p:nvSpPr>
        <p:spPr/>
        <p:txBody>
          <a:bodyPr/>
          <a:lstStyle/>
          <a:p>
            <a:pPr eaLnBrk="1" hangingPunct="1">
              <a:lnSpc>
                <a:spcPct val="90000"/>
              </a:lnSpc>
            </a:pPr>
            <a:r>
              <a:rPr lang="en-US" altLang="en-US" smtClean="0"/>
              <a:t>Many programs deal with large collections of similar information.</a:t>
            </a:r>
          </a:p>
          <a:p>
            <a:pPr lvl="1" eaLnBrk="1" hangingPunct="1">
              <a:lnSpc>
                <a:spcPct val="90000"/>
              </a:lnSpc>
            </a:pPr>
            <a:r>
              <a:rPr lang="en-US" altLang="en-US" smtClean="0"/>
              <a:t>Words in a document</a:t>
            </a:r>
          </a:p>
          <a:p>
            <a:pPr lvl="1" eaLnBrk="1" hangingPunct="1">
              <a:lnSpc>
                <a:spcPct val="90000"/>
              </a:lnSpc>
            </a:pPr>
            <a:r>
              <a:rPr lang="en-US" altLang="en-US" smtClean="0"/>
              <a:t>Students in a course</a:t>
            </a:r>
          </a:p>
          <a:p>
            <a:pPr lvl="1" eaLnBrk="1" hangingPunct="1">
              <a:lnSpc>
                <a:spcPct val="90000"/>
              </a:lnSpc>
            </a:pPr>
            <a:r>
              <a:rPr lang="en-US" altLang="en-US" smtClean="0"/>
              <a:t>Data from an experiment</a:t>
            </a:r>
          </a:p>
          <a:p>
            <a:pPr lvl="1" eaLnBrk="1" hangingPunct="1">
              <a:lnSpc>
                <a:spcPct val="90000"/>
              </a:lnSpc>
            </a:pPr>
            <a:r>
              <a:rPr lang="en-US" altLang="en-US" smtClean="0"/>
              <a:t>Customers of a business</a:t>
            </a:r>
          </a:p>
          <a:p>
            <a:pPr lvl="1" eaLnBrk="1" hangingPunct="1">
              <a:lnSpc>
                <a:spcPct val="90000"/>
              </a:lnSpc>
            </a:pPr>
            <a:r>
              <a:rPr lang="en-US" altLang="en-US" smtClean="0"/>
              <a:t>Graphics objects drawn on the screen</a:t>
            </a:r>
          </a:p>
          <a:p>
            <a:pPr lvl="1" eaLnBrk="1" hangingPunct="1">
              <a:lnSpc>
                <a:spcPct val="90000"/>
              </a:lnSpc>
            </a:pPr>
            <a:r>
              <a:rPr lang="en-US" altLang="en-US" smtClean="0"/>
              <a:t>Cards in a deck</a:t>
            </a:r>
          </a:p>
          <a:p>
            <a:pPr eaLnBrk="1" hangingPunct="1">
              <a:lnSpc>
                <a:spcPct val="90000"/>
              </a:lnSpc>
            </a:pPr>
            <a:endParaRPr lang="en-US" alt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460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3813AFA3-60D9-4ECC-A6B7-30CAD1CCAAB0}" type="slidenum">
              <a:rPr lang="en-US" altLang="en-US" sz="1400" smtClean="0"/>
              <a:pPr>
                <a:spcBef>
                  <a:spcPct val="0"/>
                </a:spcBef>
                <a:buClrTx/>
                <a:buSzTx/>
                <a:buFontTx/>
                <a:buNone/>
              </a:pPr>
              <a:t>40</a:t>
            </a:fld>
            <a:endParaRPr lang="en-US" altLang="en-US" sz="1400" smtClean="0"/>
          </a:p>
        </p:txBody>
      </p:sp>
      <p:sp>
        <p:nvSpPr>
          <p:cNvPr id="46084" name="Rectangle 2"/>
          <p:cNvSpPr>
            <a:spLocks noGrp="1" noChangeArrowheads="1"/>
          </p:cNvSpPr>
          <p:nvPr>
            <p:ph type="title"/>
          </p:nvPr>
        </p:nvSpPr>
        <p:spPr/>
        <p:txBody>
          <a:bodyPr/>
          <a:lstStyle/>
          <a:p>
            <a:pPr eaLnBrk="1" hangingPunct="1"/>
            <a:r>
              <a:rPr lang="en-US" altLang="en-US" smtClean="0"/>
              <a:t>Lists of Records</a:t>
            </a:r>
          </a:p>
        </p:txBody>
      </p:sp>
      <p:sp>
        <p:nvSpPr>
          <p:cNvPr id="46085" name="Rectangle 3"/>
          <p:cNvSpPr>
            <a:spLocks noGrp="1" noChangeArrowheads="1"/>
          </p:cNvSpPr>
          <p:nvPr>
            <p:ph type="body" idx="1"/>
          </p:nvPr>
        </p:nvSpPr>
        <p:spPr/>
        <p:txBody>
          <a:bodyPr/>
          <a:lstStyle/>
          <a:p>
            <a:pPr eaLnBrk="1" hangingPunct="1"/>
            <a:r>
              <a:rPr lang="en-US" altLang="en-US" smtClean="0"/>
              <a:t>All of the list examples we’ve looked at so far have involved simple data types like numbers and strings.</a:t>
            </a:r>
          </a:p>
          <a:p>
            <a:pPr eaLnBrk="1" hangingPunct="1"/>
            <a:r>
              <a:rPr lang="en-US" altLang="en-US" smtClean="0"/>
              <a:t>We can also use lists to store more complex data types, like our student information from chapter ten.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471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5EC6902A-A35C-4C50-81D3-CF71839979FD}" type="slidenum">
              <a:rPr lang="en-US" altLang="en-US" sz="1400" smtClean="0"/>
              <a:pPr>
                <a:spcBef>
                  <a:spcPct val="0"/>
                </a:spcBef>
                <a:buClrTx/>
                <a:buSzTx/>
                <a:buFontTx/>
                <a:buNone/>
              </a:pPr>
              <a:t>41</a:t>
            </a:fld>
            <a:endParaRPr lang="en-US" altLang="en-US" sz="1400" smtClean="0"/>
          </a:p>
        </p:txBody>
      </p:sp>
      <p:sp>
        <p:nvSpPr>
          <p:cNvPr id="47108" name="Rectangle 2"/>
          <p:cNvSpPr>
            <a:spLocks noGrp="1" noChangeArrowheads="1"/>
          </p:cNvSpPr>
          <p:nvPr>
            <p:ph type="title"/>
          </p:nvPr>
        </p:nvSpPr>
        <p:spPr/>
        <p:txBody>
          <a:bodyPr/>
          <a:lstStyle/>
          <a:p>
            <a:pPr eaLnBrk="1" hangingPunct="1"/>
            <a:r>
              <a:rPr lang="en-US" altLang="en-US" smtClean="0"/>
              <a:t>Lists of Objects</a:t>
            </a:r>
          </a:p>
        </p:txBody>
      </p:sp>
      <p:sp>
        <p:nvSpPr>
          <p:cNvPr id="47109" name="Rectangle 3"/>
          <p:cNvSpPr>
            <a:spLocks noGrp="1" noChangeArrowheads="1"/>
          </p:cNvSpPr>
          <p:nvPr>
            <p:ph type="body" idx="1"/>
          </p:nvPr>
        </p:nvSpPr>
        <p:spPr/>
        <p:txBody>
          <a:bodyPr/>
          <a:lstStyle/>
          <a:p>
            <a:pPr eaLnBrk="1" hangingPunct="1"/>
            <a:r>
              <a:rPr lang="en-US" altLang="en-US" smtClean="0"/>
              <a:t>Our grade processing program read through a file of student grade information and then printed out information about the student with the highest GPA.</a:t>
            </a:r>
          </a:p>
          <a:p>
            <a:pPr eaLnBrk="1" hangingPunct="1"/>
            <a:r>
              <a:rPr lang="en-US" altLang="en-US" smtClean="0"/>
              <a:t>A common operation on data like this is to sort it, perhaps alphabetically, perhaps by credit-hours, or even by GPA.</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481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59804DCD-A133-47DA-88D6-7F615B1E89D0}" type="slidenum">
              <a:rPr lang="en-US" altLang="en-US" sz="1400" smtClean="0"/>
              <a:pPr>
                <a:spcBef>
                  <a:spcPct val="0"/>
                </a:spcBef>
                <a:buClrTx/>
                <a:buSzTx/>
                <a:buFontTx/>
                <a:buNone/>
              </a:pPr>
              <a:t>42</a:t>
            </a:fld>
            <a:endParaRPr lang="en-US" altLang="en-US" sz="1400" smtClean="0"/>
          </a:p>
        </p:txBody>
      </p:sp>
      <p:sp>
        <p:nvSpPr>
          <p:cNvPr id="48132" name="Rectangle 2"/>
          <p:cNvSpPr>
            <a:spLocks noGrp="1" noChangeArrowheads="1"/>
          </p:cNvSpPr>
          <p:nvPr>
            <p:ph type="title"/>
          </p:nvPr>
        </p:nvSpPr>
        <p:spPr/>
        <p:txBody>
          <a:bodyPr/>
          <a:lstStyle/>
          <a:p>
            <a:pPr eaLnBrk="1" hangingPunct="1"/>
            <a:r>
              <a:rPr lang="en-US" altLang="en-US" smtClean="0"/>
              <a:t>Lists of Objects</a:t>
            </a:r>
          </a:p>
        </p:txBody>
      </p:sp>
      <p:sp>
        <p:nvSpPr>
          <p:cNvPr id="48133" name="Rectangle 3"/>
          <p:cNvSpPr>
            <a:spLocks noGrp="1" noChangeArrowheads="1"/>
          </p:cNvSpPr>
          <p:nvPr>
            <p:ph type="body" idx="1"/>
          </p:nvPr>
        </p:nvSpPr>
        <p:spPr>
          <a:xfrm>
            <a:off x="381000" y="2017713"/>
            <a:ext cx="8574088" cy="4114800"/>
          </a:xfrm>
        </p:spPr>
        <p:txBody>
          <a:bodyPr/>
          <a:lstStyle/>
          <a:p>
            <a:pPr eaLnBrk="1" hangingPunct="1"/>
            <a:r>
              <a:rPr lang="en-US" altLang="en-US" smtClean="0"/>
              <a:t>Let’s write a program that sorts students according to GPA using our </a:t>
            </a:r>
            <a:r>
              <a:rPr lang="en-US" altLang="en-US" smtClean="0">
                <a:latin typeface="Courier New" panose="02070309020205020404" pitchFamily="49" charset="0"/>
              </a:rPr>
              <a:t>Sutdent</a:t>
            </a:r>
            <a:r>
              <a:rPr lang="en-US" altLang="en-US" smtClean="0"/>
              <a:t> class from the last chapter.</a:t>
            </a:r>
          </a:p>
          <a:p>
            <a:pPr eaLnBrk="1" hangingPunct="1"/>
            <a:r>
              <a:rPr lang="en-US" altLang="en-US" sz="1800" smtClean="0">
                <a:latin typeface="Courier New" panose="02070309020205020404" pitchFamily="49" charset="0"/>
              </a:rPr>
              <a:t>Get the name of the input file from the user</a:t>
            </a:r>
            <a:br>
              <a:rPr lang="en-US" altLang="en-US" sz="1800" smtClean="0">
                <a:latin typeface="Courier New" panose="02070309020205020404" pitchFamily="49" charset="0"/>
              </a:rPr>
            </a:br>
            <a:r>
              <a:rPr lang="en-US" altLang="en-US" sz="1800" smtClean="0">
                <a:latin typeface="Courier New" panose="02070309020205020404" pitchFamily="49" charset="0"/>
              </a:rPr>
              <a:t>Read student information into a list</a:t>
            </a:r>
            <a:br>
              <a:rPr lang="en-US" altLang="en-US" sz="1800" smtClean="0">
                <a:latin typeface="Courier New" panose="02070309020205020404" pitchFamily="49" charset="0"/>
              </a:rPr>
            </a:br>
            <a:r>
              <a:rPr lang="en-US" altLang="en-US" sz="1800" smtClean="0">
                <a:latin typeface="Courier New" panose="02070309020205020404" pitchFamily="49" charset="0"/>
              </a:rPr>
              <a:t>Sort the list by GPA</a:t>
            </a:r>
            <a:br>
              <a:rPr lang="en-US" altLang="en-US" sz="1800" smtClean="0">
                <a:latin typeface="Courier New" panose="02070309020205020404" pitchFamily="49" charset="0"/>
              </a:rPr>
            </a:br>
            <a:r>
              <a:rPr lang="en-US" altLang="en-US" sz="1800" smtClean="0">
                <a:latin typeface="Courier New" panose="02070309020205020404" pitchFamily="49" charset="0"/>
              </a:rPr>
              <a:t>Get the name of the output file from the user</a:t>
            </a:r>
            <a:br>
              <a:rPr lang="en-US" altLang="en-US" sz="1800" smtClean="0">
                <a:latin typeface="Courier New" panose="02070309020205020404" pitchFamily="49" charset="0"/>
              </a:rPr>
            </a:br>
            <a:r>
              <a:rPr lang="en-US" altLang="en-US" sz="1800" smtClean="0">
                <a:latin typeface="Courier New" panose="02070309020205020404" pitchFamily="49" charset="0"/>
              </a:rPr>
              <a:t>Write the student information from the list into a file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491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DCDAE4C7-288E-47F6-8110-4B3EFC7811D7}" type="slidenum">
              <a:rPr lang="en-US" altLang="en-US" sz="1400" smtClean="0"/>
              <a:pPr>
                <a:spcBef>
                  <a:spcPct val="0"/>
                </a:spcBef>
                <a:buClrTx/>
                <a:buSzTx/>
                <a:buFontTx/>
                <a:buNone/>
              </a:pPr>
              <a:t>43</a:t>
            </a:fld>
            <a:endParaRPr lang="en-US" altLang="en-US" sz="1400" smtClean="0"/>
          </a:p>
        </p:txBody>
      </p:sp>
      <p:sp>
        <p:nvSpPr>
          <p:cNvPr id="49156" name="Rectangle 2"/>
          <p:cNvSpPr>
            <a:spLocks noGrp="1" noChangeArrowheads="1"/>
          </p:cNvSpPr>
          <p:nvPr>
            <p:ph type="title"/>
          </p:nvPr>
        </p:nvSpPr>
        <p:spPr/>
        <p:txBody>
          <a:bodyPr/>
          <a:lstStyle/>
          <a:p>
            <a:pPr eaLnBrk="1" hangingPunct="1"/>
            <a:r>
              <a:rPr lang="en-US" altLang="en-US" smtClean="0"/>
              <a:t>Lists of Records</a:t>
            </a:r>
          </a:p>
        </p:txBody>
      </p:sp>
      <p:sp>
        <p:nvSpPr>
          <p:cNvPr id="49157" name="Rectangle 3"/>
          <p:cNvSpPr>
            <a:spLocks noGrp="1" noChangeArrowheads="1"/>
          </p:cNvSpPr>
          <p:nvPr>
            <p:ph type="body" idx="1"/>
          </p:nvPr>
        </p:nvSpPr>
        <p:spPr/>
        <p:txBody>
          <a:bodyPr/>
          <a:lstStyle/>
          <a:p>
            <a:pPr eaLnBrk="1" hangingPunct="1">
              <a:lnSpc>
                <a:spcPct val="80000"/>
              </a:lnSpc>
            </a:pPr>
            <a:r>
              <a:rPr lang="en-US" altLang="en-US" sz="2800" smtClean="0"/>
              <a:t>Let’s begin with the file processing. The following code reads through the data file and creates a list of students.</a:t>
            </a:r>
          </a:p>
          <a:p>
            <a:pPr eaLnBrk="1" hangingPunct="1">
              <a:lnSpc>
                <a:spcPct val="80000"/>
              </a:lnSpc>
            </a:pPr>
            <a:r>
              <a:rPr lang="en-US" altLang="en-US" sz="2000" smtClean="0">
                <a:latin typeface="Courier New" panose="02070309020205020404" pitchFamily="49" charset="0"/>
              </a:rPr>
              <a:t>def readStudents(filename):</a:t>
            </a:r>
            <a:br>
              <a:rPr lang="en-US" altLang="en-US" sz="2000" smtClean="0">
                <a:latin typeface="Courier New" panose="02070309020205020404" pitchFamily="49" charset="0"/>
              </a:rPr>
            </a:br>
            <a:r>
              <a:rPr lang="en-US" altLang="en-US" sz="2000" smtClean="0">
                <a:latin typeface="Courier New" panose="02070309020205020404" pitchFamily="49" charset="0"/>
              </a:rPr>
              <a:t>    infile = open(filename, 'r')</a:t>
            </a:r>
            <a:br>
              <a:rPr lang="en-US" altLang="en-US" sz="2000" smtClean="0">
                <a:latin typeface="Courier New" panose="02070309020205020404" pitchFamily="49" charset="0"/>
              </a:rPr>
            </a:br>
            <a:r>
              <a:rPr lang="en-US" altLang="en-US" sz="2000" smtClean="0">
                <a:latin typeface="Courier New" panose="02070309020205020404" pitchFamily="49" charset="0"/>
              </a:rPr>
              <a:t>    students = []</a:t>
            </a:r>
            <a:br>
              <a:rPr lang="en-US" altLang="en-US" sz="2000" smtClean="0">
                <a:latin typeface="Courier New" panose="02070309020205020404" pitchFamily="49" charset="0"/>
              </a:rPr>
            </a:br>
            <a:r>
              <a:rPr lang="en-US" altLang="en-US" sz="2000" smtClean="0">
                <a:latin typeface="Courier New" panose="02070309020205020404" pitchFamily="49" charset="0"/>
              </a:rPr>
              <a:t>    for line in infile:</a:t>
            </a:r>
            <a:br>
              <a:rPr lang="en-US" altLang="en-US" sz="2000" smtClean="0">
                <a:latin typeface="Courier New" panose="02070309020205020404" pitchFamily="49" charset="0"/>
              </a:rPr>
            </a:br>
            <a:r>
              <a:rPr lang="en-US" altLang="en-US" sz="2000" smtClean="0">
                <a:latin typeface="Courier New" panose="02070309020205020404" pitchFamily="49" charset="0"/>
              </a:rPr>
              <a:t>        students.append(makeStudent(line))</a:t>
            </a:r>
            <a:br>
              <a:rPr lang="en-US" altLang="en-US" sz="2000" smtClean="0">
                <a:latin typeface="Courier New" panose="02070309020205020404" pitchFamily="49" charset="0"/>
              </a:rPr>
            </a:br>
            <a:r>
              <a:rPr lang="en-US" altLang="en-US" sz="2000" smtClean="0">
                <a:latin typeface="Courier New" panose="02070309020205020404" pitchFamily="49" charset="0"/>
              </a:rPr>
              <a:t>    infile.close()</a:t>
            </a:r>
            <a:br>
              <a:rPr lang="en-US" altLang="en-US" sz="2000" smtClean="0">
                <a:latin typeface="Courier New" panose="02070309020205020404" pitchFamily="49" charset="0"/>
              </a:rPr>
            </a:br>
            <a:r>
              <a:rPr lang="en-US" altLang="en-US" sz="2000" smtClean="0">
                <a:latin typeface="Courier New" panose="02070309020205020404" pitchFamily="49" charset="0"/>
              </a:rPr>
              <a:t>    return students</a:t>
            </a:r>
          </a:p>
          <a:p>
            <a:pPr eaLnBrk="1" hangingPunct="1">
              <a:lnSpc>
                <a:spcPct val="80000"/>
              </a:lnSpc>
            </a:pPr>
            <a:r>
              <a:rPr lang="en-US" altLang="en-US" sz="2800" smtClean="0"/>
              <a:t>We’re using the </a:t>
            </a:r>
            <a:r>
              <a:rPr lang="en-US" altLang="en-US" sz="2800" smtClean="0">
                <a:latin typeface="Courier New" panose="02070309020205020404" pitchFamily="49" charset="0"/>
              </a:rPr>
              <a:t>makeStudent</a:t>
            </a:r>
            <a:r>
              <a:rPr lang="en-US" altLang="en-US" sz="2800" smtClean="0"/>
              <a:t> from the </a:t>
            </a:r>
            <a:r>
              <a:rPr lang="en-US" altLang="en-US" sz="2800" smtClean="0">
                <a:latin typeface="Courier New" panose="02070309020205020404" pitchFamily="49" charset="0"/>
              </a:rPr>
              <a:t>gpa</a:t>
            </a:r>
            <a:r>
              <a:rPr lang="en-US" altLang="en-US" sz="2800" smtClean="0"/>
              <a:t> program, so we’ll need to remember to import it and the </a:t>
            </a:r>
            <a:r>
              <a:rPr lang="en-US" altLang="en-US" sz="2800" smtClean="0">
                <a:latin typeface="Courier New" panose="02070309020205020404" pitchFamily="49" charset="0"/>
                <a:cs typeface="Courier New" panose="02070309020205020404" pitchFamily="49" charset="0"/>
              </a:rPr>
              <a:t>Student</a:t>
            </a:r>
            <a:r>
              <a:rPr lang="en-US" altLang="en-US" sz="2800" smtClean="0"/>
              <a:t> class.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01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BFCD1F63-B5AC-43CD-9758-9A246B304760}" type="slidenum">
              <a:rPr lang="en-US" altLang="en-US" sz="1400" smtClean="0"/>
              <a:pPr>
                <a:spcBef>
                  <a:spcPct val="0"/>
                </a:spcBef>
                <a:buClrTx/>
                <a:buSzTx/>
                <a:buFontTx/>
                <a:buNone/>
              </a:pPr>
              <a:t>44</a:t>
            </a:fld>
            <a:endParaRPr lang="en-US" altLang="en-US" sz="1400" smtClean="0"/>
          </a:p>
        </p:txBody>
      </p:sp>
      <p:sp>
        <p:nvSpPr>
          <p:cNvPr id="50180" name="Rectangle 2"/>
          <p:cNvSpPr>
            <a:spLocks noGrp="1" noChangeArrowheads="1"/>
          </p:cNvSpPr>
          <p:nvPr>
            <p:ph type="title"/>
          </p:nvPr>
        </p:nvSpPr>
        <p:spPr/>
        <p:txBody>
          <a:bodyPr/>
          <a:lstStyle/>
          <a:p>
            <a:pPr eaLnBrk="1" hangingPunct="1"/>
            <a:r>
              <a:rPr lang="en-US" altLang="en-US" smtClean="0"/>
              <a:t>Lists of Records</a:t>
            </a:r>
          </a:p>
        </p:txBody>
      </p:sp>
      <p:sp>
        <p:nvSpPr>
          <p:cNvPr id="50181" name="Rectangle 3"/>
          <p:cNvSpPr>
            <a:spLocks noGrp="1" noChangeArrowheads="1"/>
          </p:cNvSpPr>
          <p:nvPr>
            <p:ph type="body" idx="1"/>
          </p:nvPr>
        </p:nvSpPr>
        <p:spPr>
          <a:xfrm>
            <a:off x="1182688" y="2017713"/>
            <a:ext cx="7885112" cy="4114800"/>
          </a:xfrm>
        </p:spPr>
        <p:txBody>
          <a:bodyPr/>
          <a:lstStyle/>
          <a:p>
            <a:pPr eaLnBrk="1" hangingPunct="1"/>
            <a:r>
              <a:rPr lang="en-US" altLang="en-US" sz="2800" smtClean="0"/>
              <a:t>Let’s also write a function to write the list of students back to a file.</a:t>
            </a:r>
          </a:p>
          <a:p>
            <a:pPr eaLnBrk="1" hangingPunct="1"/>
            <a:r>
              <a:rPr lang="en-US" altLang="en-US" sz="2800" smtClean="0"/>
              <a:t>Each line should contain three pieces of information, separated by tabs: name, credit hours, and quality points.</a:t>
            </a:r>
          </a:p>
          <a:p>
            <a:pPr eaLnBrk="1" hangingPunct="1"/>
            <a:r>
              <a:rPr lang="en-US" altLang="en-US" sz="1800" smtClean="0">
                <a:latin typeface="Courier New" panose="02070309020205020404" pitchFamily="49" charset="0"/>
              </a:rPr>
              <a:t>def writeStudents(students, filename):</a:t>
            </a:r>
            <a:br>
              <a:rPr lang="en-US" altLang="en-US" sz="1800" smtClean="0">
                <a:latin typeface="Courier New" panose="02070309020205020404" pitchFamily="49" charset="0"/>
              </a:rPr>
            </a:br>
            <a:r>
              <a:rPr lang="en-US" altLang="en-US" sz="1800" smtClean="0">
                <a:latin typeface="Courier New" panose="02070309020205020404" pitchFamily="49" charset="0"/>
              </a:rPr>
              <a:t>    # students is a list of Student objects</a:t>
            </a:r>
            <a:br>
              <a:rPr lang="en-US" altLang="en-US" sz="1800" smtClean="0">
                <a:latin typeface="Courier New" panose="02070309020205020404" pitchFamily="49" charset="0"/>
              </a:rPr>
            </a:br>
            <a:r>
              <a:rPr lang="en-US" altLang="en-US" sz="1800" smtClean="0">
                <a:latin typeface="Courier New" panose="02070309020205020404" pitchFamily="49" charset="0"/>
              </a:rPr>
              <a:t>    outfile = open(filename, 'w')</a:t>
            </a:r>
            <a:br>
              <a:rPr lang="en-US" altLang="en-US" sz="1800" smtClean="0">
                <a:latin typeface="Courier New" panose="02070309020205020404" pitchFamily="49" charset="0"/>
              </a:rPr>
            </a:br>
            <a:r>
              <a:rPr lang="en-US" altLang="en-US" sz="1800" smtClean="0">
                <a:latin typeface="Courier New" panose="02070309020205020404" pitchFamily="49" charset="0"/>
              </a:rPr>
              <a:t>    for s in students:</a:t>
            </a:r>
            <a:br>
              <a:rPr lang="en-US" altLang="en-US" sz="1800" smtClean="0">
                <a:latin typeface="Courier New" panose="02070309020205020404" pitchFamily="49" charset="0"/>
              </a:rPr>
            </a:br>
            <a:r>
              <a:rPr lang="en-US" altLang="en-US" sz="1800" smtClean="0">
                <a:latin typeface="Courier New" panose="02070309020205020404" pitchFamily="49" charset="0"/>
              </a:rPr>
              <a:t>        print("{0}\t{1}\t{2}".format(s.getName(),\</a:t>
            </a:r>
            <a:br>
              <a:rPr lang="en-US" altLang="en-US" sz="1800" smtClean="0">
                <a:latin typeface="Courier New" panose="02070309020205020404" pitchFamily="49" charset="0"/>
              </a:rPr>
            </a:br>
            <a:r>
              <a:rPr lang="en-US" altLang="en-US" sz="1800" smtClean="0">
                <a:latin typeface="Courier New" panose="02070309020205020404" pitchFamily="49" charset="0"/>
              </a:rPr>
              <a:t>           s.getHours(),s.getQPoints(), file=outfile)</a:t>
            </a:r>
            <a:br>
              <a:rPr lang="en-US" altLang="en-US" sz="1800" smtClean="0">
                <a:latin typeface="Courier New" panose="02070309020205020404" pitchFamily="49" charset="0"/>
              </a:rPr>
            </a:br>
            <a:r>
              <a:rPr lang="en-US" altLang="en-US" sz="1800" smtClean="0">
                <a:latin typeface="Courier New" panose="02070309020205020404" pitchFamily="49" charset="0"/>
              </a:rPr>
              <a:t>    outfile.close()</a:t>
            </a:r>
          </a:p>
          <a:p>
            <a:pPr eaLnBrk="1" hangingPunct="1"/>
            <a:endParaRPr lang="en-US" altLang="en-US" sz="160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12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868620CE-81BD-46D9-BFDA-CCD72DE2562F}" type="slidenum">
              <a:rPr lang="en-US" altLang="en-US" sz="1400" smtClean="0"/>
              <a:pPr>
                <a:spcBef>
                  <a:spcPct val="0"/>
                </a:spcBef>
                <a:buClrTx/>
                <a:buSzTx/>
                <a:buFontTx/>
                <a:buNone/>
              </a:pPr>
              <a:t>45</a:t>
            </a:fld>
            <a:endParaRPr lang="en-US" altLang="en-US" sz="1400" smtClean="0"/>
          </a:p>
        </p:txBody>
      </p:sp>
      <p:sp>
        <p:nvSpPr>
          <p:cNvPr id="51204" name="Rectangle 2"/>
          <p:cNvSpPr>
            <a:spLocks noGrp="1" noChangeArrowheads="1"/>
          </p:cNvSpPr>
          <p:nvPr>
            <p:ph type="title"/>
          </p:nvPr>
        </p:nvSpPr>
        <p:spPr/>
        <p:txBody>
          <a:bodyPr/>
          <a:lstStyle/>
          <a:p>
            <a:pPr eaLnBrk="1" hangingPunct="1"/>
            <a:r>
              <a:rPr lang="en-US" altLang="en-US" smtClean="0"/>
              <a:t>Lists of Objects</a:t>
            </a:r>
          </a:p>
        </p:txBody>
      </p:sp>
      <p:sp>
        <p:nvSpPr>
          <p:cNvPr id="51205" name="Rectangle 3"/>
          <p:cNvSpPr>
            <a:spLocks noGrp="1" noChangeArrowheads="1"/>
          </p:cNvSpPr>
          <p:nvPr>
            <p:ph type="body" idx="1"/>
          </p:nvPr>
        </p:nvSpPr>
        <p:spPr/>
        <p:txBody>
          <a:bodyPr/>
          <a:lstStyle/>
          <a:p>
            <a:pPr eaLnBrk="1" hangingPunct="1"/>
            <a:r>
              <a:rPr lang="en-US" altLang="en-US" sz="3100" smtClean="0"/>
              <a:t>Using the functions </a:t>
            </a:r>
            <a:r>
              <a:rPr lang="en-US" altLang="en-US" sz="3100" smtClean="0">
                <a:latin typeface="Courier New" panose="02070309020205020404" pitchFamily="49" charset="0"/>
              </a:rPr>
              <a:t>readStudents</a:t>
            </a:r>
            <a:r>
              <a:rPr lang="en-US" altLang="en-US" sz="3100" smtClean="0"/>
              <a:t> and </a:t>
            </a:r>
            <a:r>
              <a:rPr lang="en-US" altLang="en-US" sz="3100" smtClean="0">
                <a:latin typeface="Courier New" panose="02070309020205020404" pitchFamily="49" charset="0"/>
              </a:rPr>
              <a:t>writeStudents</a:t>
            </a:r>
            <a:r>
              <a:rPr lang="en-US" altLang="en-US" sz="3100" smtClean="0"/>
              <a:t>, we can convert our data file into a list of students and then write them back to a file. All we need to do now is sort the records by GPA.</a:t>
            </a:r>
          </a:p>
          <a:p>
            <a:pPr eaLnBrk="1" hangingPunct="1"/>
            <a:r>
              <a:rPr lang="en-US" altLang="en-US" sz="3100" smtClean="0"/>
              <a:t>In the statistics program, we used the </a:t>
            </a:r>
            <a:r>
              <a:rPr lang="en-US" altLang="en-US" sz="3100" smtClean="0">
                <a:latin typeface="Courier New" panose="02070309020205020404" pitchFamily="49" charset="0"/>
              </a:rPr>
              <a:t>sort</a:t>
            </a:r>
            <a:r>
              <a:rPr lang="en-US" altLang="en-US" sz="3100" smtClean="0"/>
              <a:t> method to sort a list of numbers. How does Python sort lists of objects?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22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2E844D85-B5CB-4984-BBC4-4CCB2EBEF7C6}" type="slidenum">
              <a:rPr lang="en-US" altLang="en-US" sz="1400" smtClean="0"/>
              <a:pPr>
                <a:spcBef>
                  <a:spcPct val="0"/>
                </a:spcBef>
                <a:buClrTx/>
                <a:buSzTx/>
                <a:buFontTx/>
                <a:buNone/>
              </a:pPr>
              <a:t>46</a:t>
            </a:fld>
            <a:endParaRPr lang="en-US" altLang="en-US" sz="1400" smtClean="0"/>
          </a:p>
        </p:txBody>
      </p:sp>
      <p:sp>
        <p:nvSpPr>
          <p:cNvPr id="52228" name="Rectangle 2"/>
          <p:cNvSpPr>
            <a:spLocks noGrp="1" noChangeArrowheads="1"/>
          </p:cNvSpPr>
          <p:nvPr>
            <p:ph type="title"/>
          </p:nvPr>
        </p:nvSpPr>
        <p:spPr/>
        <p:txBody>
          <a:bodyPr/>
          <a:lstStyle/>
          <a:p>
            <a:pPr eaLnBrk="1" hangingPunct="1"/>
            <a:r>
              <a:rPr lang="en-US" altLang="en-US" smtClean="0"/>
              <a:t>Lists of Objects</a:t>
            </a:r>
          </a:p>
        </p:txBody>
      </p:sp>
      <p:sp>
        <p:nvSpPr>
          <p:cNvPr id="52229" name="Rectangle 3"/>
          <p:cNvSpPr>
            <a:spLocks noGrp="1" noChangeArrowheads="1"/>
          </p:cNvSpPr>
          <p:nvPr>
            <p:ph type="body" idx="1"/>
          </p:nvPr>
        </p:nvSpPr>
        <p:spPr>
          <a:xfrm>
            <a:off x="990600" y="2017713"/>
            <a:ext cx="7964488" cy="4114800"/>
          </a:xfrm>
        </p:spPr>
        <p:txBody>
          <a:bodyPr/>
          <a:lstStyle/>
          <a:p>
            <a:pPr eaLnBrk="1" hangingPunct="1"/>
            <a:r>
              <a:rPr lang="en-US" altLang="en-US" sz="2800" smtClean="0"/>
              <a:t>To make sorting work with our objects, we need to tell </a:t>
            </a:r>
            <a:r>
              <a:rPr lang="en-US" altLang="en-US" sz="2800" smtClean="0">
                <a:latin typeface="Courier New" panose="02070309020205020404" pitchFamily="49" charset="0"/>
              </a:rPr>
              <a:t>sort</a:t>
            </a:r>
            <a:r>
              <a:rPr lang="en-US" altLang="en-US" sz="2800" smtClean="0"/>
              <a:t> how the objects should be compared.</a:t>
            </a:r>
          </a:p>
          <a:p>
            <a:pPr eaLnBrk="1" hangingPunct="1"/>
            <a:r>
              <a:rPr lang="en-US" altLang="en-US" sz="2800" smtClean="0"/>
              <a:t>Can supply a function to produce the key for an object using </a:t>
            </a:r>
            <a:br>
              <a:rPr lang="en-US" altLang="en-US" sz="2800" smtClean="0"/>
            </a:br>
            <a:r>
              <a:rPr lang="en-US" altLang="en-US" sz="2400" smtClean="0">
                <a:latin typeface="Courier New" panose="02070309020205020404" pitchFamily="49" charset="0"/>
                <a:cs typeface="Courier New" panose="02070309020205020404" pitchFamily="49" charset="0"/>
              </a:rPr>
              <a:t>&lt;list&gt;.sort(key=&lt;key-function&gt;)</a:t>
            </a:r>
          </a:p>
          <a:p>
            <a:pPr eaLnBrk="1" hangingPunct="1"/>
            <a:r>
              <a:rPr lang="en-US" altLang="en-US" sz="2800" smtClean="0"/>
              <a:t>To sort by GPA, we need a function that takes a Student as parameter and returns the student's GPA.</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32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2368AC72-A395-44BB-A242-29D8942CCEF8}" type="slidenum">
              <a:rPr lang="en-US" altLang="en-US" sz="1400" smtClean="0"/>
              <a:pPr>
                <a:spcBef>
                  <a:spcPct val="0"/>
                </a:spcBef>
                <a:buClrTx/>
                <a:buSzTx/>
                <a:buFontTx/>
                <a:buNone/>
              </a:pPr>
              <a:t>47</a:t>
            </a:fld>
            <a:endParaRPr lang="en-US" altLang="en-US" sz="1400" smtClean="0"/>
          </a:p>
        </p:txBody>
      </p:sp>
      <p:sp>
        <p:nvSpPr>
          <p:cNvPr id="53252" name="Rectangle 2"/>
          <p:cNvSpPr>
            <a:spLocks noGrp="1" noChangeArrowheads="1"/>
          </p:cNvSpPr>
          <p:nvPr>
            <p:ph type="title"/>
          </p:nvPr>
        </p:nvSpPr>
        <p:spPr/>
        <p:txBody>
          <a:bodyPr/>
          <a:lstStyle/>
          <a:p>
            <a:pPr eaLnBrk="1" hangingPunct="1"/>
            <a:r>
              <a:rPr lang="en-US" altLang="en-US" smtClean="0"/>
              <a:t>Lists of Objects</a:t>
            </a:r>
          </a:p>
        </p:txBody>
      </p:sp>
      <p:sp>
        <p:nvSpPr>
          <p:cNvPr id="53253" name="Rectangle 3"/>
          <p:cNvSpPr>
            <a:spLocks noGrp="1" noChangeArrowheads="1"/>
          </p:cNvSpPr>
          <p:nvPr>
            <p:ph type="body" idx="1"/>
          </p:nvPr>
        </p:nvSpPr>
        <p:spPr/>
        <p:txBody>
          <a:bodyPr/>
          <a:lstStyle/>
          <a:p>
            <a:pPr eaLnBrk="1" hangingPunct="1"/>
            <a:r>
              <a:rPr lang="en-US" altLang="en-US" sz="2400" smtClean="0">
                <a:latin typeface="Courier New" panose="02070309020205020404" pitchFamily="49" charset="0"/>
              </a:rPr>
              <a:t>def use_gpa(aStudent):</a:t>
            </a:r>
            <a:br>
              <a:rPr lang="en-US" altLang="en-US" sz="2400" smtClean="0">
                <a:latin typeface="Courier New" panose="02070309020205020404" pitchFamily="49" charset="0"/>
              </a:rPr>
            </a:br>
            <a:r>
              <a:rPr lang="en-US" altLang="en-US" sz="2400" smtClean="0">
                <a:latin typeface="Courier New" panose="02070309020205020404" pitchFamily="49" charset="0"/>
              </a:rPr>
              <a:t>    return aStudent.gpa()</a:t>
            </a:r>
          </a:p>
          <a:p>
            <a:pPr eaLnBrk="1" hangingPunct="1"/>
            <a:r>
              <a:rPr lang="en-US" altLang="en-US" smtClean="0"/>
              <a:t>We can now sort the data by calling sort with the key function as a keyword parameter.</a:t>
            </a:r>
          </a:p>
          <a:p>
            <a:pPr eaLnBrk="1" hangingPunct="1"/>
            <a:r>
              <a:rPr lang="en-US" altLang="en-US" smtClean="0">
                <a:latin typeface="Courier New" panose="02070309020205020404" pitchFamily="49" charset="0"/>
              </a:rPr>
              <a:t>data.sort(key=use_gpa)</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42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06EC278D-FA11-4F72-AF6B-143A346BC18C}" type="slidenum">
              <a:rPr lang="en-US" altLang="en-US" sz="1400" smtClean="0"/>
              <a:pPr>
                <a:spcBef>
                  <a:spcPct val="0"/>
                </a:spcBef>
                <a:buClrTx/>
                <a:buSzTx/>
                <a:buFontTx/>
                <a:buNone/>
              </a:pPr>
              <a:t>48</a:t>
            </a:fld>
            <a:endParaRPr lang="en-US" altLang="en-US" sz="1400" smtClean="0"/>
          </a:p>
        </p:txBody>
      </p:sp>
      <p:sp>
        <p:nvSpPr>
          <p:cNvPr id="54276" name="Rectangle 2"/>
          <p:cNvSpPr>
            <a:spLocks noGrp="1" noChangeArrowheads="1"/>
          </p:cNvSpPr>
          <p:nvPr>
            <p:ph type="title"/>
          </p:nvPr>
        </p:nvSpPr>
        <p:spPr/>
        <p:txBody>
          <a:bodyPr/>
          <a:lstStyle/>
          <a:p>
            <a:pPr eaLnBrk="1" hangingPunct="1"/>
            <a:r>
              <a:rPr lang="en-US" altLang="en-US" smtClean="0"/>
              <a:t>Lists of Objects</a:t>
            </a:r>
          </a:p>
        </p:txBody>
      </p:sp>
      <p:sp>
        <p:nvSpPr>
          <p:cNvPr id="54277" name="Rectangle 3"/>
          <p:cNvSpPr>
            <a:spLocks noGrp="1" noChangeArrowheads="1"/>
          </p:cNvSpPr>
          <p:nvPr>
            <p:ph type="body" idx="1"/>
          </p:nvPr>
        </p:nvSpPr>
        <p:spPr/>
        <p:txBody>
          <a:bodyPr/>
          <a:lstStyle/>
          <a:p>
            <a:pPr eaLnBrk="1" hangingPunct="1"/>
            <a:r>
              <a:rPr lang="en-US" altLang="en-US" smtClean="0">
                <a:latin typeface="Courier New" panose="02070309020205020404" pitchFamily="49" charset="0"/>
              </a:rPr>
              <a:t>data.sort(key=use_gpa)</a:t>
            </a:r>
          </a:p>
          <a:p>
            <a:pPr eaLnBrk="1" hangingPunct="1"/>
            <a:r>
              <a:rPr lang="en-US" altLang="en-US" smtClean="0"/>
              <a:t>Notice that we didn’t put </a:t>
            </a:r>
            <a:r>
              <a:rPr lang="en-US" altLang="en-US" smtClean="0">
                <a:latin typeface="Courier New" panose="02070309020205020404" pitchFamily="49" charset="0"/>
              </a:rPr>
              <a:t>()</a:t>
            </a:r>
            <a:r>
              <a:rPr lang="en-US" altLang="en-US" smtClean="0"/>
              <a:t>’s</a:t>
            </a:r>
            <a:r>
              <a:rPr lang="en-US" altLang="en-US" smtClean="0">
                <a:latin typeface="Courier New" panose="02070309020205020404" pitchFamily="49" charset="0"/>
              </a:rPr>
              <a:t> </a:t>
            </a:r>
            <a:r>
              <a:rPr lang="en-US" altLang="en-US" smtClean="0"/>
              <a:t>after the function name.</a:t>
            </a:r>
          </a:p>
          <a:p>
            <a:pPr eaLnBrk="1" hangingPunct="1"/>
            <a:r>
              <a:rPr lang="en-US" altLang="en-US" smtClean="0"/>
              <a:t>This is because we don’t want to </a:t>
            </a:r>
            <a:r>
              <a:rPr lang="en-US" altLang="en-US" i="1" smtClean="0"/>
              <a:t>call</a:t>
            </a:r>
            <a:r>
              <a:rPr lang="en-US" altLang="en-US" smtClean="0"/>
              <a:t> </a:t>
            </a:r>
            <a:r>
              <a:rPr lang="en-US" altLang="en-US" smtClean="0">
                <a:latin typeface="Courier New" panose="02070309020205020404" pitchFamily="49" charset="0"/>
              </a:rPr>
              <a:t>use_gpa</a:t>
            </a:r>
            <a:r>
              <a:rPr lang="en-US" altLang="en-US" smtClean="0"/>
              <a:t>, but rather, we want to send </a:t>
            </a:r>
            <a:r>
              <a:rPr lang="en-US" altLang="en-US" smtClean="0">
                <a:latin typeface="Courier New" panose="02070309020205020404" pitchFamily="49" charset="0"/>
              </a:rPr>
              <a:t>use_gpa</a:t>
            </a:r>
            <a:r>
              <a:rPr lang="en-US" altLang="en-US" smtClean="0"/>
              <a:t> to the sort method.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en-US" altLang="en-US" smtClean="0"/>
              <a:t>Lists of Objects</a:t>
            </a:r>
          </a:p>
        </p:txBody>
      </p:sp>
      <p:sp>
        <p:nvSpPr>
          <p:cNvPr id="55299" name="Content Placeholder 2"/>
          <p:cNvSpPr>
            <a:spLocks noGrp="1"/>
          </p:cNvSpPr>
          <p:nvPr>
            <p:ph idx="1"/>
          </p:nvPr>
        </p:nvSpPr>
        <p:spPr/>
        <p:txBody>
          <a:bodyPr/>
          <a:lstStyle/>
          <a:p>
            <a:pPr eaLnBrk="1" hangingPunct="1"/>
            <a:r>
              <a:rPr lang="en-US" altLang="en-US" smtClean="0"/>
              <a:t>Actually, defining </a:t>
            </a:r>
            <a:r>
              <a:rPr lang="en-US" altLang="en-US" smtClean="0">
                <a:latin typeface="Courier New" panose="02070309020205020404" pitchFamily="49" charset="0"/>
                <a:cs typeface="Courier New" panose="02070309020205020404" pitchFamily="49" charset="0"/>
              </a:rPr>
              <a:t>use_gpa</a:t>
            </a:r>
            <a:r>
              <a:rPr lang="en-US" altLang="en-US" smtClean="0"/>
              <a:t> was unnecessary.</a:t>
            </a:r>
          </a:p>
          <a:p>
            <a:pPr eaLnBrk="1" hangingPunct="1"/>
            <a:r>
              <a:rPr lang="en-US" altLang="en-US" smtClean="0"/>
              <a:t>The gpa method in the Student class is a function that takes a student as a parameter (formally, self) and returns GPA.</a:t>
            </a:r>
          </a:p>
          <a:p>
            <a:pPr eaLnBrk="1" hangingPunct="1"/>
            <a:r>
              <a:rPr lang="en-US" altLang="en-US" smtClean="0"/>
              <a:t>To use it: </a:t>
            </a:r>
            <a:r>
              <a:rPr lang="en-US" altLang="en-US" smtClean="0">
                <a:latin typeface="Courier New" panose="02070309020205020404" pitchFamily="49" charset="0"/>
                <a:cs typeface="Courier New" panose="02070309020205020404" pitchFamily="49" charset="0"/>
              </a:rPr>
              <a:t>data.sort(key=Student.gpa)</a:t>
            </a:r>
            <a:endParaRPr lang="en-US" altLang="en-US" smtClean="0"/>
          </a:p>
        </p:txBody>
      </p:sp>
      <p:sp>
        <p:nvSpPr>
          <p:cNvPr id="4" name="Footer Placeholder 3"/>
          <p:cNvSpPr>
            <a:spLocks noGrp="1"/>
          </p:cNvSpPr>
          <p:nvPr>
            <p:ph type="ftr" sz="quarter" idx="11"/>
          </p:nvPr>
        </p:nvSpPr>
        <p:spPr/>
        <p:txBody>
          <a:bodyPr/>
          <a:lstStyle/>
          <a:p>
            <a:pPr>
              <a:defRPr/>
            </a:pPr>
            <a:r>
              <a:rPr lang="en-US"/>
              <a:t>Python Programming, 3/e</a:t>
            </a:r>
          </a:p>
        </p:txBody>
      </p:sp>
      <p:sp>
        <p:nvSpPr>
          <p:cNvPr id="5530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A75914F2-2FB0-4751-8C4D-E495BEB53912}" type="slidenum">
              <a:rPr lang="en-US" altLang="en-US" sz="1400" smtClean="0"/>
              <a:pPr>
                <a:spcBef>
                  <a:spcPct val="0"/>
                </a:spcBef>
                <a:buClrTx/>
                <a:buSzTx/>
                <a:buFontTx/>
                <a:buNone/>
              </a:pPr>
              <a:t>49</a:t>
            </a:fld>
            <a:endParaRPr lang="en-US" altLang="en-US" sz="14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2A96DC75-3F2D-4AA7-91D5-6160A371D705}" type="slidenum">
              <a:rPr lang="en-US" altLang="en-US" sz="1400" smtClean="0"/>
              <a:pPr>
                <a:spcBef>
                  <a:spcPct val="0"/>
                </a:spcBef>
                <a:buClrTx/>
                <a:buSzTx/>
                <a:buFontTx/>
                <a:buNone/>
              </a:pPr>
              <a:t>5</a:t>
            </a:fld>
            <a:endParaRPr lang="en-US" altLang="en-US" sz="1400" smtClean="0"/>
          </a:p>
        </p:txBody>
      </p:sp>
      <p:sp>
        <p:nvSpPr>
          <p:cNvPr id="9220" name="Rectangle 2"/>
          <p:cNvSpPr>
            <a:spLocks noGrp="1" noChangeArrowheads="1"/>
          </p:cNvSpPr>
          <p:nvPr>
            <p:ph type="title"/>
          </p:nvPr>
        </p:nvSpPr>
        <p:spPr/>
        <p:txBody>
          <a:bodyPr/>
          <a:lstStyle/>
          <a:p>
            <a:pPr eaLnBrk="1" hangingPunct="1"/>
            <a:r>
              <a:rPr lang="en-US" altLang="en-US" smtClean="0"/>
              <a:t>Sample Problem:</a:t>
            </a:r>
            <a:br>
              <a:rPr lang="en-US" altLang="en-US" smtClean="0"/>
            </a:br>
            <a:r>
              <a:rPr lang="en-US" altLang="en-US" smtClean="0"/>
              <a:t>Simple Statistics</a:t>
            </a:r>
          </a:p>
        </p:txBody>
      </p:sp>
      <p:sp>
        <p:nvSpPr>
          <p:cNvPr id="9221" name="Rectangle 3"/>
          <p:cNvSpPr>
            <a:spLocks noGrp="1" noChangeArrowheads="1"/>
          </p:cNvSpPr>
          <p:nvPr>
            <p:ph type="body" idx="1"/>
          </p:nvPr>
        </p:nvSpPr>
        <p:spPr>
          <a:xfrm>
            <a:off x="609600" y="2017713"/>
            <a:ext cx="8345488" cy="4114800"/>
          </a:xfrm>
        </p:spPr>
        <p:txBody>
          <a:bodyPr/>
          <a:lstStyle/>
          <a:p>
            <a:pPr eaLnBrk="1" hangingPunct="1">
              <a:lnSpc>
                <a:spcPct val="80000"/>
              </a:lnSpc>
              <a:buFont typeface="Wingdings" panose="05000000000000000000" pitchFamily="2" charset="2"/>
              <a:buNone/>
            </a:pPr>
            <a:r>
              <a:rPr lang="en-US" altLang="en-US" sz="2800" smtClean="0"/>
              <a:t>Let’s review some code we wrote in chapter 8:</a:t>
            </a:r>
          </a:p>
          <a:p>
            <a:pPr eaLnBrk="1" hangingPunct="1">
              <a:lnSpc>
                <a:spcPct val="80000"/>
              </a:lnSpc>
              <a:buFont typeface="Wingdings" panose="05000000000000000000" pitchFamily="2" charset="2"/>
              <a:buNone/>
            </a:pPr>
            <a:endParaRPr lang="en-US" altLang="en-US" sz="2800" smtClean="0"/>
          </a:p>
          <a:p>
            <a:pPr eaLnBrk="1" hangingPunct="1">
              <a:lnSpc>
                <a:spcPct val="80000"/>
              </a:lnSpc>
              <a:buFont typeface="Wingdings" panose="05000000000000000000" pitchFamily="2" charset="2"/>
              <a:buNone/>
            </a:pPr>
            <a:r>
              <a:rPr lang="en-US" altLang="en-US" sz="1600" smtClean="0">
                <a:latin typeface="Courier New" panose="02070309020205020404" pitchFamily="49" charset="0"/>
              </a:rPr>
              <a:t># average4.py</a:t>
            </a:r>
          </a:p>
          <a:p>
            <a:pPr eaLnBrk="1" hangingPunct="1">
              <a:lnSpc>
                <a:spcPct val="80000"/>
              </a:lnSpc>
              <a:buFont typeface="Wingdings" panose="05000000000000000000" pitchFamily="2" charset="2"/>
              <a:buNone/>
            </a:pPr>
            <a:r>
              <a:rPr lang="en-US" altLang="en-US" sz="1600" smtClean="0">
                <a:latin typeface="Courier New" panose="02070309020205020404" pitchFamily="49" charset="0"/>
              </a:rPr>
              <a:t>#    A program to average a set of numbers</a:t>
            </a:r>
          </a:p>
          <a:p>
            <a:pPr eaLnBrk="1" hangingPunct="1">
              <a:lnSpc>
                <a:spcPct val="80000"/>
              </a:lnSpc>
              <a:buFont typeface="Wingdings" panose="05000000000000000000" pitchFamily="2" charset="2"/>
              <a:buNone/>
            </a:pPr>
            <a:r>
              <a:rPr lang="en-US" altLang="en-US" sz="1600" smtClean="0">
                <a:latin typeface="Courier New" panose="02070309020205020404" pitchFamily="49" charset="0"/>
              </a:rPr>
              <a:t>#    Illustrates sentinel loop using empty string as sentinel</a:t>
            </a:r>
          </a:p>
          <a:p>
            <a:pPr eaLnBrk="1" hangingPunct="1">
              <a:lnSpc>
                <a:spcPct val="80000"/>
              </a:lnSpc>
              <a:buFont typeface="Wingdings" panose="05000000000000000000" pitchFamily="2" charset="2"/>
              <a:buNone/>
            </a:pPr>
            <a:endParaRPr lang="en-US" altLang="en-US" sz="160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600" smtClean="0">
                <a:latin typeface="Courier New" panose="02070309020205020404" pitchFamily="49" charset="0"/>
              </a:rPr>
              <a:t>def main():</a:t>
            </a:r>
          </a:p>
          <a:p>
            <a:pPr eaLnBrk="1" hangingPunct="1">
              <a:lnSpc>
                <a:spcPct val="80000"/>
              </a:lnSpc>
              <a:buFont typeface="Wingdings" panose="05000000000000000000" pitchFamily="2" charset="2"/>
              <a:buNone/>
            </a:pPr>
            <a:r>
              <a:rPr lang="en-US" altLang="en-US" sz="1600" smtClean="0">
                <a:latin typeface="Courier New" panose="02070309020205020404" pitchFamily="49" charset="0"/>
              </a:rPr>
              <a:t>    sum = 0.0</a:t>
            </a:r>
          </a:p>
          <a:p>
            <a:pPr eaLnBrk="1" hangingPunct="1">
              <a:lnSpc>
                <a:spcPct val="80000"/>
              </a:lnSpc>
              <a:buFont typeface="Wingdings" panose="05000000000000000000" pitchFamily="2" charset="2"/>
              <a:buNone/>
            </a:pPr>
            <a:r>
              <a:rPr lang="en-US" altLang="en-US" sz="1600" smtClean="0">
                <a:latin typeface="Courier New" panose="02070309020205020404" pitchFamily="49" charset="0"/>
              </a:rPr>
              <a:t>    count = 0</a:t>
            </a:r>
          </a:p>
          <a:p>
            <a:pPr eaLnBrk="1" hangingPunct="1">
              <a:lnSpc>
                <a:spcPct val="80000"/>
              </a:lnSpc>
              <a:buFont typeface="Wingdings" panose="05000000000000000000" pitchFamily="2" charset="2"/>
              <a:buNone/>
            </a:pPr>
            <a:r>
              <a:rPr lang="en-US" altLang="en-US" sz="1600" smtClean="0">
                <a:latin typeface="Courier New" panose="02070309020205020404" pitchFamily="49" charset="0"/>
              </a:rPr>
              <a:t>    xStr = input("Enter a number (&lt;Enter&gt; to quit) &gt;&gt; ")</a:t>
            </a:r>
          </a:p>
          <a:p>
            <a:pPr eaLnBrk="1" hangingPunct="1">
              <a:lnSpc>
                <a:spcPct val="80000"/>
              </a:lnSpc>
              <a:buFont typeface="Wingdings" panose="05000000000000000000" pitchFamily="2" charset="2"/>
              <a:buNone/>
            </a:pPr>
            <a:r>
              <a:rPr lang="en-US" altLang="en-US" sz="1600" smtClean="0">
                <a:latin typeface="Courier New" panose="02070309020205020404" pitchFamily="49" charset="0"/>
              </a:rPr>
              <a:t>    while xStr != "":</a:t>
            </a:r>
          </a:p>
          <a:p>
            <a:pPr eaLnBrk="1" hangingPunct="1">
              <a:lnSpc>
                <a:spcPct val="80000"/>
              </a:lnSpc>
              <a:buFont typeface="Wingdings" panose="05000000000000000000" pitchFamily="2" charset="2"/>
              <a:buNone/>
            </a:pPr>
            <a:r>
              <a:rPr lang="en-US" altLang="en-US" sz="1600" smtClean="0">
                <a:latin typeface="Courier New" panose="02070309020205020404" pitchFamily="49" charset="0"/>
              </a:rPr>
              <a:t>        x = float(xStr)</a:t>
            </a:r>
          </a:p>
          <a:p>
            <a:pPr eaLnBrk="1" hangingPunct="1">
              <a:lnSpc>
                <a:spcPct val="80000"/>
              </a:lnSpc>
              <a:buFont typeface="Wingdings" panose="05000000000000000000" pitchFamily="2" charset="2"/>
              <a:buNone/>
            </a:pPr>
            <a:r>
              <a:rPr lang="en-US" altLang="en-US" sz="1600" smtClean="0">
                <a:latin typeface="Courier New" panose="02070309020205020404" pitchFamily="49" charset="0"/>
              </a:rPr>
              <a:t>        sum = sum + x</a:t>
            </a:r>
          </a:p>
          <a:p>
            <a:pPr eaLnBrk="1" hangingPunct="1">
              <a:lnSpc>
                <a:spcPct val="80000"/>
              </a:lnSpc>
              <a:buFont typeface="Wingdings" panose="05000000000000000000" pitchFamily="2" charset="2"/>
              <a:buNone/>
            </a:pPr>
            <a:r>
              <a:rPr lang="en-US" altLang="en-US" sz="1600" smtClean="0">
                <a:latin typeface="Courier New" panose="02070309020205020404" pitchFamily="49" charset="0"/>
              </a:rPr>
              <a:t>        count = count + 1</a:t>
            </a:r>
          </a:p>
          <a:p>
            <a:pPr eaLnBrk="1" hangingPunct="1">
              <a:lnSpc>
                <a:spcPct val="80000"/>
              </a:lnSpc>
              <a:buFont typeface="Wingdings" panose="05000000000000000000" pitchFamily="2" charset="2"/>
              <a:buNone/>
            </a:pPr>
            <a:r>
              <a:rPr lang="en-US" altLang="en-US" sz="1600" smtClean="0">
                <a:latin typeface="Courier New" panose="02070309020205020404" pitchFamily="49" charset="0"/>
              </a:rPr>
              <a:t>        xStr = input("Enter a number (&lt;Enter&gt; to quit) &gt;&gt; ")</a:t>
            </a:r>
          </a:p>
          <a:p>
            <a:pPr eaLnBrk="1" hangingPunct="1">
              <a:lnSpc>
                <a:spcPct val="80000"/>
              </a:lnSpc>
              <a:buFont typeface="Wingdings" panose="05000000000000000000" pitchFamily="2" charset="2"/>
              <a:buNone/>
            </a:pPr>
            <a:r>
              <a:rPr lang="en-US" altLang="en-US" sz="1600" smtClean="0">
                <a:latin typeface="Courier New" panose="02070309020205020404" pitchFamily="49" charset="0"/>
              </a:rPr>
              <a:t>    print("\nThe average of the numbers is", sum / count)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pPr>
              <a:defRPr/>
            </a:pPr>
            <a:r>
              <a:rPr lang="en-US"/>
              <a:t>Python Programming, 3/e</a:t>
            </a:r>
          </a:p>
        </p:txBody>
      </p:sp>
      <p:sp>
        <p:nvSpPr>
          <p:cNvPr id="5632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0C3B00B-7310-40CD-81AA-80709319B857}" type="slidenum">
              <a:rPr lang="en-US" altLang="en-US" sz="1400" smtClean="0"/>
              <a:pPr>
                <a:spcBef>
                  <a:spcPct val="0"/>
                </a:spcBef>
                <a:buClrTx/>
                <a:buSzTx/>
                <a:buFontTx/>
                <a:buNone/>
              </a:pPr>
              <a:t>50</a:t>
            </a:fld>
            <a:endParaRPr lang="en-US" altLang="en-US" sz="1400" smtClean="0"/>
          </a:p>
        </p:txBody>
      </p:sp>
      <p:sp>
        <p:nvSpPr>
          <p:cNvPr id="56324" name="Rectangle 2"/>
          <p:cNvSpPr>
            <a:spLocks noGrp="1" noChangeArrowheads="1"/>
          </p:cNvSpPr>
          <p:nvPr>
            <p:ph type="title"/>
          </p:nvPr>
        </p:nvSpPr>
        <p:spPr/>
        <p:txBody>
          <a:bodyPr/>
          <a:lstStyle/>
          <a:p>
            <a:pPr eaLnBrk="1" hangingPunct="1"/>
            <a:r>
              <a:rPr lang="en-US" altLang="en-US" smtClean="0"/>
              <a:t>Lists of Objects</a:t>
            </a:r>
          </a:p>
        </p:txBody>
      </p:sp>
      <p:sp>
        <p:nvSpPr>
          <p:cNvPr id="56325" name="Rectangle 3"/>
          <p:cNvSpPr>
            <a:spLocks noGrp="1" noChangeArrowheads="1"/>
          </p:cNvSpPr>
          <p:nvPr>
            <p:ph type="body" sz="half" idx="1"/>
          </p:nvPr>
        </p:nvSpPr>
        <p:spPr>
          <a:xfrm>
            <a:off x="0" y="2057400"/>
            <a:ext cx="4992688" cy="4114800"/>
          </a:xfrm>
        </p:spPr>
        <p:txBody>
          <a:bodyPr/>
          <a:lstStyle/>
          <a:p>
            <a:pPr eaLnBrk="1" hangingPunct="1">
              <a:lnSpc>
                <a:spcPct val="80000"/>
              </a:lnSpc>
              <a:buFont typeface="Wingdings" panose="05000000000000000000" pitchFamily="2" charset="2"/>
              <a:buNone/>
            </a:pPr>
            <a:r>
              <a:rPr lang="en-US" altLang="en-US" sz="1400" smtClean="0"/>
              <a:t># gpasort.py</a:t>
            </a:r>
          </a:p>
          <a:p>
            <a:pPr eaLnBrk="1" hangingPunct="1">
              <a:lnSpc>
                <a:spcPct val="80000"/>
              </a:lnSpc>
              <a:buFont typeface="Wingdings" panose="05000000000000000000" pitchFamily="2" charset="2"/>
              <a:buNone/>
            </a:pPr>
            <a:r>
              <a:rPr lang="en-US" altLang="en-US" sz="1400" smtClean="0"/>
              <a:t>#    A program to sort student information</a:t>
            </a:r>
          </a:p>
          <a:p>
            <a:pPr eaLnBrk="1" hangingPunct="1">
              <a:lnSpc>
                <a:spcPct val="80000"/>
              </a:lnSpc>
              <a:buFont typeface="Wingdings" panose="05000000000000000000" pitchFamily="2" charset="2"/>
              <a:buNone/>
            </a:pPr>
            <a:r>
              <a:rPr lang="en-US" altLang="en-US" sz="1400" smtClean="0"/>
              <a:t>#    into GPA order.</a:t>
            </a:r>
          </a:p>
          <a:p>
            <a:pPr eaLnBrk="1" hangingPunct="1">
              <a:lnSpc>
                <a:spcPct val="80000"/>
              </a:lnSpc>
              <a:buFont typeface="Wingdings" panose="05000000000000000000" pitchFamily="2" charset="2"/>
              <a:buNone/>
            </a:pPr>
            <a:endParaRPr lang="en-US" altLang="en-US" sz="1400" smtClean="0"/>
          </a:p>
          <a:p>
            <a:pPr eaLnBrk="1" hangingPunct="1">
              <a:lnSpc>
                <a:spcPct val="80000"/>
              </a:lnSpc>
              <a:buFont typeface="Wingdings" panose="05000000000000000000" pitchFamily="2" charset="2"/>
              <a:buNone/>
            </a:pPr>
            <a:r>
              <a:rPr lang="en-US" altLang="en-US" sz="1400" smtClean="0"/>
              <a:t>from gpa import Student, makeStudent</a:t>
            </a:r>
          </a:p>
          <a:p>
            <a:pPr eaLnBrk="1" hangingPunct="1">
              <a:lnSpc>
                <a:spcPct val="80000"/>
              </a:lnSpc>
              <a:buFont typeface="Wingdings" panose="05000000000000000000" pitchFamily="2" charset="2"/>
              <a:buNone/>
            </a:pPr>
            <a:endParaRPr lang="en-US" altLang="en-US" sz="1400" smtClean="0"/>
          </a:p>
          <a:p>
            <a:pPr eaLnBrk="1" hangingPunct="1">
              <a:lnSpc>
                <a:spcPct val="80000"/>
              </a:lnSpc>
              <a:buFont typeface="Wingdings" panose="05000000000000000000" pitchFamily="2" charset="2"/>
              <a:buNone/>
            </a:pPr>
            <a:r>
              <a:rPr lang="en-US" altLang="en-US" sz="1400" smtClean="0"/>
              <a:t>def readStudents(filename):</a:t>
            </a:r>
          </a:p>
          <a:p>
            <a:pPr eaLnBrk="1" hangingPunct="1">
              <a:lnSpc>
                <a:spcPct val="80000"/>
              </a:lnSpc>
              <a:buFont typeface="Wingdings" panose="05000000000000000000" pitchFamily="2" charset="2"/>
              <a:buNone/>
            </a:pPr>
            <a:r>
              <a:rPr lang="en-US" altLang="en-US" sz="1400" smtClean="0"/>
              <a:t>    infile = open(filename, 'r')</a:t>
            </a:r>
          </a:p>
          <a:p>
            <a:pPr eaLnBrk="1" hangingPunct="1">
              <a:lnSpc>
                <a:spcPct val="80000"/>
              </a:lnSpc>
              <a:buFont typeface="Wingdings" panose="05000000000000000000" pitchFamily="2" charset="2"/>
              <a:buNone/>
            </a:pPr>
            <a:r>
              <a:rPr lang="en-US" altLang="en-US" sz="1400" smtClean="0"/>
              <a:t>    students = []</a:t>
            </a:r>
          </a:p>
          <a:p>
            <a:pPr eaLnBrk="1" hangingPunct="1">
              <a:lnSpc>
                <a:spcPct val="80000"/>
              </a:lnSpc>
              <a:buFont typeface="Wingdings" panose="05000000000000000000" pitchFamily="2" charset="2"/>
              <a:buNone/>
            </a:pPr>
            <a:r>
              <a:rPr lang="en-US" altLang="en-US" sz="1400" smtClean="0"/>
              <a:t>    for line in infile:</a:t>
            </a:r>
          </a:p>
          <a:p>
            <a:pPr eaLnBrk="1" hangingPunct="1">
              <a:lnSpc>
                <a:spcPct val="80000"/>
              </a:lnSpc>
              <a:buFont typeface="Wingdings" panose="05000000000000000000" pitchFamily="2" charset="2"/>
              <a:buNone/>
            </a:pPr>
            <a:r>
              <a:rPr lang="en-US" altLang="en-US" sz="1400" smtClean="0"/>
              <a:t>        students.append(makeStudent(line))</a:t>
            </a:r>
          </a:p>
          <a:p>
            <a:pPr eaLnBrk="1" hangingPunct="1">
              <a:lnSpc>
                <a:spcPct val="80000"/>
              </a:lnSpc>
              <a:buFont typeface="Wingdings" panose="05000000000000000000" pitchFamily="2" charset="2"/>
              <a:buNone/>
            </a:pPr>
            <a:r>
              <a:rPr lang="en-US" altLang="en-US" sz="1400" smtClean="0"/>
              <a:t>    infile.close()</a:t>
            </a:r>
          </a:p>
          <a:p>
            <a:pPr eaLnBrk="1" hangingPunct="1">
              <a:lnSpc>
                <a:spcPct val="80000"/>
              </a:lnSpc>
              <a:buFont typeface="Wingdings" panose="05000000000000000000" pitchFamily="2" charset="2"/>
              <a:buNone/>
            </a:pPr>
            <a:r>
              <a:rPr lang="en-US" altLang="en-US" sz="1400" smtClean="0"/>
              <a:t>    return students</a:t>
            </a:r>
          </a:p>
          <a:p>
            <a:pPr eaLnBrk="1" hangingPunct="1">
              <a:lnSpc>
                <a:spcPct val="80000"/>
              </a:lnSpc>
              <a:buFont typeface="Wingdings" panose="05000000000000000000" pitchFamily="2" charset="2"/>
              <a:buNone/>
            </a:pPr>
            <a:endParaRPr lang="en-US" altLang="en-US" sz="1400" smtClean="0"/>
          </a:p>
          <a:p>
            <a:pPr eaLnBrk="1" hangingPunct="1">
              <a:lnSpc>
                <a:spcPct val="80000"/>
              </a:lnSpc>
              <a:buFont typeface="Wingdings" panose="05000000000000000000" pitchFamily="2" charset="2"/>
              <a:buNone/>
            </a:pPr>
            <a:r>
              <a:rPr lang="en-US" altLang="en-US" sz="1400" smtClean="0"/>
              <a:t>def writeStudents(students, filename):</a:t>
            </a:r>
          </a:p>
          <a:p>
            <a:pPr eaLnBrk="1" hangingPunct="1">
              <a:lnSpc>
                <a:spcPct val="80000"/>
              </a:lnSpc>
              <a:buFont typeface="Wingdings" panose="05000000000000000000" pitchFamily="2" charset="2"/>
              <a:buNone/>
            </a:pPr>
            <a:r>
              <a:rPr lang="en-US" altLang="en-US" sz="1400" smtClean="0"/>
              <a:t>    outfile = open(filename, 'w')</a:t>
            </a:r>
          </a:p>
          <a:p>
            <a:pPr eaLnBrk="1" hangingPunct="1">
              <a:lnSpc>
                <a:spcPct val="80000"/>
              </a:lnSpc>
              <a:buFont typeface="Wingdings" panose="05000000000000000000" pitchFamily="2" charset="2"/>
              <a:buNone/>
            </a:pPr>
            <a:r>
              <a:rPr lang="en-US" altLang="en-US" sz="1400" smtClean="0"/>
              <a:t>    for s in students:</a:t>
            </a:r>
          </a:p>
          <a:p>
            <a:pPr eaLnBrk="1" hangingPunct="1">
              <a:lnSpc>
                <a:spcPct val="80000"/>
              </a:lnSpc>
              <a:buFont typeface="Wingdings" panose="05000000000000000000" pitchFamily="2" charset="2"/>
              <a:buNone/>
            </a:pPr>
            <a:r>
              <a:rPr lang="en-US" altLang="en-US" sz="1400" smtClean="0"/>
              <a:t>        print(s.getName(), s.getHours(),  s.getQPoints(),</a:t>
            </a:r>
          </a:p>
          <a:p>
            <a:pPr eaLnBrk="1" hangingPunct="1">
              <a:lnSpc>
                <a:spcPct val="80000"/>
              </a:lnSpc>
              <a:buFont typeface="Wingdings" panose="05000000000000000000" pitchFamily="2" charset="2"/>
              <a:buNone/>
            </a:pPr>
            <a:r>
              <a:rPr lang="en-US" altLang="en-US" sz="1400" smtClean="0"/>
              <a:t>                sep="\t", file=outfile)</a:t>
            </a:r>
          </a:p>
          <a:p>
            <a:pPr eaLnBrk="1" hangingPunct="1">
              <a:lnSpc>
                <a:spcPct val="80000"/>
              </a:lnSpc>
              <a:buFont typeface="Wingdings" panose="05000000000000000000" pitchFamily="2" charset="2"/>
              <a:buNone/>
            </a:pPr>
            <a:r>
              <a:rPr lang="en-US" altLang="en-US" sz="1400" smtClean="0"/>
              <a:t>    outfile.close()</a:t>
            </a:r>
          </a:p>
        </p:txBody>
      </p:sp>
      <p:sp>
        <p:nvSpPr>
          <p:cNvPr id="56326" name="Rectangle 4"/>
          <p:cNvSpPr>
            <a:spLocks noGrp="1" noChangeArrowheads="1"/>
          </p:cNvSpPr>
          <p:nvPr>
            <p:ph type="body" sz="half" idx="2"/>
          </p:nvPr>
        </p:nvSpPr>
        <p:spPr>
          <a:xfrm>
            <a:off x="3814763" y="2057400"/>
            <a:ext cx="5292725" cy="4114800"/>
          </a:xfrm>
        </p:spPr>
        <p:txBody>
          <a:bodyPr/>
          <a:lstStyle/>
          <a:p>
            <a:pPr eaLnBrk="1" hangingPunct="1">
              <a:lnSpc>
                <a:spcPct val="80000"/>
              </a:lnSpc>
              <a:buFont typeface="Wingdings" panose="05000000000000000000" pitchFamily="2" charset="2"/>
              <a:buNone/>
            </a:pPr>
            <a:r>
              <a:rPr lang="en-US" altLang="en-US" sz="1400" smtClean="0"/>
              <a:t>def main():</a:t>
            </a:r>
          </a:p>
          <a:p>
            <a:pPr eaLnBrk="1" hangingPunct="1">
              <a:lnSpc>
                <a:spcPct val="80000"/>
              </a:lnSpc>
              <a:buFont typeface="Wingdings" panose="05000000000000000000" pitchFamily="2" charset="2"/>
              <a:buNone/>
            </a:pPr>
            <a:r>
              <a:rPr lang="en-US" altLang="en-US" sz="1400" smtClean="0"/>
              <a:t>    print ("This program sorts student grade information by GPA")</a:t>
            </a:r>
          </a:p>
          <a:p>
            <a:pPr eaLnBrk="1" hangingPunct="1">
              <a:lnSpc>
                <a:spcPct val="80000"/>
              </a:lnSpc>
              <a:buFont typeface="Wingdings" panose="05000000000000000000" pitchFamily="2" charset="2"/>
              <a:buNone/>
            </a:pPr>
            <a:r>
              <a:rPr lang="en-US" altLang="en-US" sz="1400" smtClean="0"/>
              <a:t>    filename = input("Enter the name of the data file: ")</a:t>
            </a:r>
          </a:p>
          <a:p>
            <a:pPr eaLnBrk="1" hangingPunct="1">
              <a:lnSpc>
                <a:spcPct val="80000"/>
              </a:lnSpc>
              <a:buFont typeface="Wingdings" panose="05000000000000000000" pitchFamily="2" charset="2"/>
              <a:buNone/>
            </a:pPr>
            <a:r>
              <a:rPr lang="en-US" altLang="en-US" sz="1400" smtClean="0"/>
              <a:t>    data = readStudents(filename)</a:t>
            </a:r>
          </a:p>
          <a:p>
            <a:pPr eaLnBrk="1" hangingPunct="1">
              <a:lnSpc>
                <a:spcPct val="80000"/>
              </a:lnSpc>
              <a:buFont typeface="Wingdings" panose="05000000000000000000" pitchFamily="2" charset="2"/>
              <a:buNone/>
            </a:pPr>
            <a:r>
              <a:rPr lang="en-US" altLang="en-US" sz="1400" smtClean="0"/>
              <a:t>    data.sort(Student.gpa)</a:t>
            </a:r>
          </a:p>
          <a:p>
            <a:pPr eaLnBrk="1" hangingPunct="1">
              <a:lnSpc>
                <a:spcPct val="80000"/>
              </a:lnSpc>
              <a:buFont typeface="Wingdings" panose="05000000000000000000" pitchFamily="2" charset="2"/>
              <a:buNone/>
            </a:pPr>
            <a:r>
              <a:rPr lang="en-US" altLang="en-US" sz="1400" smtClean="0"/>
              <a:t>    filename = input("Enter a name for the output file: ")</a:t>
            </a:r>
          </a:p>
          <a:p>
            <a:pPr eaLnBrk="1" hangingPunct="1">
              <a:lnSpc>
                <a:spcPct val="80000"/>
              </a:lnSpc>
              <a:buFont typeface="Wingdings" panose="05000000000000000000" pitchFamily="2" charset="2"/>
              <a:buNone/>
            </a:pPr>
            <a:r>
              <a:rPr lang="en-US" altLang="en-US" sz="1400" smtClean="0"/>
              <a:t>    writeStudents(data, filename)</a:t>
            </a:r>
          </a:p>
          <a:p>
            <a:pPr eaLnBrk="1" hangingPunct="1">
              <a:lnSpc>
                <a:spcPct val="80000"/>
              </a:lnSpc>
              <a:buFont typeface="Wingdings" panose="05000000000000000000" pitchFamily="2" charset="2"/>
              <a:buNone/>
            </a:pPr>
            <a:r>
              <a:rPr lang="en-US" altLang="en-US" sz="1400" smtClean="0"/>
              <a:t>    print("The data has been written to", filename)</a:t>
            </a:r>
          </a:p>
          <a:p>
            <a:pPr eaLnBrk="1" hangingPunct="1">
              <a:lnSpc>
                <a:spcPct val="80000"/>
              </a:lnSpc>
              <a:buFont typeface="Wingdings" panose="05000000000000000000" pitchFamily="2" charset="2"/>
              <a:buNone/>
            </a:pPr>
            <a:endParaRPr lang="en-US" altLang="en-US" sz="1400" smtClean="0"/>
          </a:p>
          <a:p>
            <a:pPr eaLnBrk="1" hangingPunct="1">
              <a:lnSpc>
                <a:spcPct val="80000"/>
              </a:lnSpc>
              <a:buFont typeface="Wingdings" panose="05000000000000000000" pitchFamily="2" charset="2"/>
              <a:buNone/>
            </a:pPr>
            <a:r>
              <a:rPr lang="en-US" altLang="en-US" sz="1400" smtClean="0"/>
              <a:t>if __name__ == '__main__':</a:t>
            </a:r>
          </a:p>
          <a:p>
            <a:pPr eaLnBrk="1" hangingPunct="1">
              <a:lnSpc>
                <a:spcPct val="80000"/>
              </a:lnSpc>
              <a:buFont typeface="Wingdings" panose="05000000000000000000" pitchFamily="2" charset="2"/>
              <a:buNone/>
            </a:pPr>
            <a:r>
              <a:rPr lang="en-US" altLang="en-US" sz="1400" smtClean="0"/>
              <a:t>    main()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73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E17934E4-6F4B-4A6C-9686-987D4636AF4B}" type="slidenum">
              <a:rPr lang="en-US" altLang="en-US" sz="1400" smtClean="0"/>
              <a:pPr>
                <a:spcBef>
                  <a:spcPct val="0"/>
                </a:spcBef>
                <a:buClrTx/>
                <a:buSzTx/>
                <a:buFontTx/>
                <a:buNone/>
              </a:pPr>
              <a:t>51</a:t>
            </a:fld>
            <a:endParaRPr lang="en-US" altLang="en-US" sz="1400" smtClean="0"/>
          </a:p>
        </p:txBody>
      </p:sp>
      <p:sp>
        <p:nvSpPr>
          <p:cNvPr id="57348" name="Rectangle 2"/>
          <p:cNvSpPr>
            <a:spLocks noGrp="1" noChangeArrowheads="1"/>
          </p:cNvSpPr>
          <p:nvPr>
            <p:ph type="title"/>
          </p:nvPr>
        </p:nvSpPr>
        <p:spPr/>
        <p:txBody>
          <a:bodyPr/>
          <a:lstStyle/>
          <a:p>
            <a:pPr eaLnBrk="1" hangingPunct="1"/>
            <a:r>
              <a:rPr lang="en-US" altLang="en-US" smtClean="0"/>
              <a:t>Designing with</a:t>
            </a:r>
            <a:br>
              <a:rPr lang="en-US" altLang="en-US" smtClean="0"/>
            </a:br>
            <a:r>
              <a:rPr lang="en-US" altLang="en-US" smtClean="0"/>
              <a:t>Lists and Classes</a:t>
            </a:r>
          </a:p>
        </p:txBody>
      </p:sp>
      <p:sp>
        <p:nvSpPr>
          <p:cNvPr id="57349" name="Rectangle 3"/>
          <p:cNvSpPr>
            <a:spLocks noGrp="1" noChangeArrowheads="1"/>
          </p:cNvSpPr>
          <p:nvPr>
            <p:ph type="body" idx="1"/>
          </p:nvPr>
        </p:nvSpPr>
        <p:spPr/>
        <p:txBody>
          <a:bodyPr/>
          <a:lstStyle/>
          <a:p>
            <a:pPr eaLnBrk="1" hangingPunct="1"/>
            <a:r>
              <a:rPr lang="en-US" altLang="en-US" smtClean="0"/>
              <a:t>In the </a:t>
            </a:r>
            <a:r>
              <a:rPr lang="en-US" altLang="en-US" smtClean="0">
                <a:latin typeface="Courier New" panose="02070309020205020404" pitchFamily="49" charset="0"/>
              </a:rPr>
              <a:t>dieView</a:t>
            </a:r>
            <a:r>
              <a:rPr lang="en-US" altLang="en-US" smtClean="0"/>
              <a:t> class from chapter ten, each object keeps track of seven circles representing the position of pips on the face of the die.</a:t>
            </a:r>
          </a:p>
          <a:p>
            <a:pPr eaLnBrk="1" hangingPunct="1"/>
            <a:r>
              <a:rPr lang="en-US" altLang="en-US" smtClean="0"/>
              <a:t>Previously, we used specific instance variables to keep track of each pip: </a:t>
            </a:r>
            <a:r>
              <a:rPr lang="en-US" altLang="en-US" smtClean="0">
                <a:latin typeface="Courier New" panose="02070309020205020404" pitchFamily="49" charset="0"/>
              </a:rPr>
              <a:t>pip1</a:t>
            </a:r>
            <a:r>
              <a:rPr lang="en-US" altLang="en-US" smtClean="0"/>
              <a:t>, </a:t>
            </a:r>
            <a:r>
              <a:rPr lang="en-US" altLang="en-US" smtClean="0">
                <a:latin typeface="Courier New" panose="02070309020205020404" pitchFamily="49" charset="0"/>
              </a:rPr>
              <a:t>pip2</a:t>
            </a:r>
            <a:r>
              <a:rPr lang="en-US" altLang="en-US" smtClean="0"/>
              <a:t>, </a:t>
            </a:r>
            <a:r>
              <a:rPr lang="en-US" altLang="en-US" smtClean="0">
                <a:latin typeface="Courier New" panose="02070309020205020404" pitchFamily="49" charset="0"/>
              </a:rPr>
              <a:t>pip3</a:t>
            </a:r>
            <a:r>
              <a:rPr lang="en-US" altLang="en-US" smtClean="0"/>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83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6B79435-12AF-4CA1-94E5-BFD3E2E49D5C}" type="slidenum">
              <a:rPr lang="en-US" altLang="en-US" sz="1400" smtClean="0"/>
              <a:pPr>
                <a:spcBef>
                  <a:spcPct val="0"/>
                </a:spcBef>
                <a:buClrTx/>
                <a:buSzTx/>
                <a:buFontTx/>
                <a:buNone/>
              </a:pPr>
              <a:t>52</a:t>
            </a:fld>
            <a:endParaRPr lang="en-US" altLang="en-US" sz="1400" smtClean="0"/>
          </a:p>
        </p:txBody>
      </p:sp>
      <p:sp>
        <p:nvSpPr>
          <p:cNvPr id="58372" name="Rectangle 2"/>
          <p:cNvSpPr>
            <a:spLocks noGrp="1" noChangeArrowheads="1"/>
          </p:cNvSpPr>
          <p:nvPr>
            <p:ph type="title"/>
          </p:nvPr>
        </p:nvSpPr>
        <p:spPr/>
        <p:txBody>
          <a:bodyPr/>
          <a:lstStyle/>
          <a:p>
            <a:pPr eaLnBrk="1" hangingPunct="1"/>
            <a:r>
              <a:rPr lang="en-US" altLang="en-US" smtClean="0"/>
              <a:t>Designing with</a:t>
            </a:r>
            <a:br>
              <a:rPr lang="en-US" altLang="en-US" smtClean="0"/>
            </a:br>
            <a:r>
              <a:rPr lang="en-US" altLang="en-US" smtClean="0"/>
              <a:t>Lists and Classes</a:t>
            </a:r>
          </a:p>
        </p:txBody>
      </p:sp>
      <p:sp>
        <p:nvSpPr>
          <p:cNvPr id="58373" name="Rectangle 3"/>
          <p:cNvSpPr>
            <a:spLocks noGrp="1" noChangeArrowheads="1"/>
          </p:cNvSpPr>
          <p:nvPr>
            <p:ph type="body" idx="1"/>
          </p:nvPr>
        </p:nvSpPr>
        <p:spPr/>
        <p:txBody>
          <a:bodyPr/>
          <a:lstStyle/>
          <a:p>
            <a:pPr eaLnBrk="1" hangingPunct="1"/>
            <a:r>
              <a:rPr lang="en-US" altLang="en-US" sz="2800" smtClean="0"/>
              <a:t>What happens if we try to store the circle objects using a list?</a:t>
            </a:r>
          </a:p>
          <a:p>
            <a:pPr eaLnBrk="1" hangingPunct="1"/>
            <a:r>
              <a:rPr lang="en-US" altLang="en-US" sz="2800" smtClean="0"/>
              <a:t>In the previous program, the pips were created like this:</a:t>
            </a:r>
            <a:br>
              <a:rPr lang="en-US" altLang="en-US" sz="2800" smtClean="0"/>
            </a:br>
            <a:r>
              <a:rPr lang="en-US" altLang="en-US" sz="2000" smtClean="0">
                <a:latin typeface="Courier New" panose="02070309020205020404" pitchFamily="49" charset="0"/>
              </a:rPr>
              <a:t>self.pip1 = self.__makePip(cx, cy)</a:t>
            </a:r>
          </a:p>
          <a:p>
            <a:pPr eaLnBrk="1" hangingPunct="1"/>
            <a:r>
              <a:rPr lang="en-US" altLang="en-US" sz="2800" smtClean="0">
                <a:latin typeface="Courier New" panose="02070309020205020404" pitchFamily="49" charset="0"/>
              </a:rPr>
              <a:t>__makePip</a:t>
            </a:r>
            <a:r>
              <a:rPr lang="en-US" altLang="en-US" sz="2800" smtClean="0"/>
              <a:t> is a local method of the </a:t>
            </a:r>
            <a:r>
              <a:rPr lang="en-US" altLang="en-US" sz="2800" smtClean="0">
                <a:latin typeface="Courier New" panose="02070309020205020404" pitchFamily="49" charset="0"/>
              </a:rPr>
              <a:t>DieView</a:t>
            </a:r>
            <a:r>
              <a:rPr lang="en-US" altLang="en-US" sz="2800" smtClean="0"/>
              <a:t> class that creates a circle centered at the position given by its parameters.</a:t>
            </a:r>
            <a:endParaRPr lang="en-US" altLang="en-US" sz="280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93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BF967CEB-E760-4A96-B815-62F2873E1F83}" type="slidenum">
              <a:rPr lang="en-US" altLang="en-US" sz="1400" smtClean="0"/>
              <a:pPr>
                <a:spcBef>
                  <a:spcPct val="0"/>
                </a:spcBef>
                <a:buClrTx/>
                <a:buSzTx/>
                <a:buFontTx/>
                <a:buNone/>
              </a:pPr>
              <a:t>53</a:t>
            </a:fld>
            <a:endParaRPr lang="en-US" altLang="en-US" sz="1400" smtClean="0"/>
          </a:p>
        </p:txBody>
      </p:sp>
      <p:sp>
        <p:nvSpPr>
          <p:cNvPr id="59396" name="Rectangle 2"/>
          <p:cNvSpPr>
            <a:spLocks noGrp="1" noChangeArrowheads="1"/>
          </p:cNvSpPr>
          <p:nvPr>
            <p:ph type="title"/>
          </p:nvPr>
        </p:nvSpPr>
        <p:spPr/>
        <p:txBody>
          <a:bodyPr/>
          <a:lstStyle/>
          <a:p>
            <a:pPr eaLnBrk="1" hangingPunct="1"/>
            <a:r>
              <a:rPr lang="en-US" altLang="en-US" smtClean="0"/>
              <a:t>Designing with</a:t>
            </a:r>
            <a:br>
              <a:rPr lang="en-US" altLang="en-US" smtClean="0"/>
            </a:br>
            <a:r>
              <a:rPr lang="en-US" altLang="en-US" smtClean="0"/>
              <a:t>Lists and Classes</a:t>
            </a:r>
          </a:p>
        </p:txBody>
      </p:sp>
      <p:sp>
        <p:nvSpPr>
          <p:cNvPr id="67587" name="Rectangle 3"/>
          <p:cNvSpPr>
            <a:spLocks noGrp="1" noChangeArrowheads="1"/>
          </p:cNvSpPr>
          <p:nvPr>
            <p:ph type="body" idx="1"/>
          </p:nvPr>
        </p:nvSpPr>
        <p:spPr/>
        <p:txBody>
          <a:bodyPr/>
          <a:lstStyle/>
          <a:p>
            <a:pPr eaLnBrk="1" hangingPunct="1">
              <a:defRPr/>
            </a:pPr>
            <a:r>
              <a:rPr lang="en-US" altLang="en-US" dirty="0" smtClean="0"/>
              <a:t>One approach is to start with an empty list of pips and build up the list one pip at a time.</a:t>
            </a:r>
          </a:p>
          <a:p>
            <a:pPr marL="0" indent="0" eaLnBrk="1" hangingPunct="1">
              <a:buFont typeface="Wingdings" panose="05000000000000000000" pitchFamily="2" charset="2"/>
              <a:buNone/>
              <a:defRPr/>
            </a:pPr>
            <a:r>
              <a:rPr lang="en-US" altLang="en-US" sz="2000" dirty="0" smtClean="0">
                <a:latin typeface="Courier New" panose="02070309020205020404" pitchFamily="49" charset="0"/>
              </a:rPr>
              <a:t>pips = []</a:t>
            </a:r>
            <a:br>
              <a:rPr lang="en-US" altLang="en-US" sz="2000" dirty="0" smtClean="0">
                <a:latin typeface="Courier New" panose="02070309020205020404" pitchFamily="49" charset="0"/>
              </a:rPr>
            </a:br>
            <a:r>
              <a:rPr lang="en-US" altLang="en-US" sz="2000" dirty="0" err="1" smtClean="0">
                <a:latin typeface="Courier New" panose="02070309020205020404" pitchFamily="49" charset="0"/>
              </a:rPr>
              <a:t>pips.append</a:t>
            </a:r>
            <a:r>
              <a:rPr lang="en-US" altLang="en-US" sz="2000" dirty="0" smtClean="0">
                <a:latin typeface="Courier New" panose="02070309020205020404" pitchFamily="49" charset="0"/>
              </a:rPr>
              <a:t>(self.__</a:t>
            </a:r>
            <a:r>
              <a:rPr lang="en-US" altLang="en-US" sz="2000" dirty="0" err="1" smtClean="0">
                <a:latin typeface="Courier New" panose="02070309020205020404" pitchFamily="49" charset="0"/>
              </a:rPr>
              <a:t>makePip</a:t>
            </a:r>
            <a:r>
              <a:rPr lang="en-US" altLang="en-US" sz="2000" dirty="0" smtClean="0">
                <a:latin typeface="Courier New" panose="02070309020205020404" pitchFamily="49" charset="0"/>
              </a:rPr>
              <a:t>(cx-</a:t>
            </a:r>
            <a:r>
              <a:rPr lang="en-US" altLang="en-US" sz="2000" dirty="0" err="1" smtClean="0">
                <a:latin typeface="Courier New" panose="02070309020205020404" pitchFamily="49" charset="0"/>
              </a:rPr>
              <a:t>offset,cy</a:t>
            </a:r>
            <a:r>
              <a:rPr lang="en-US" altLang="en-US" sz="2000" dirty="0" smtClean="0">
                <a:latin typeface="Courier New" panose="02070309020205020404" pitchFamily="49" charset="0"/>
              </a:rPr>
              <a:t>-offset)</a:t>
            </a:r>
            <a:br>
              <a:rPr lang="en-US" altLang="en-US" sz="2000" dirty="0" smtClean="0">
                <a:latin typeface="Courier New" panose="02070309020205020404" pitchFamily="49" charset="0"/>
              </a:rPr>
            </a:br>
            <a:r>
              <a:rPr lang="en-US" altLang="en-US" sz="2000" dirty="0" err="1" smtClean="0">
                <a:latin typeface="Courier New" panose="02070309020205020404" pitchFamily="49" charset="0"/>
              </a:rPr>
              <a:t>pips.append</a:t>
            </a:r>
            <a:r>
              <a:rPr lang="en-US" altLang="en-US" sz="2000" dirty="0" smtClean="0">
                <a:latin typeface="Courier New" panose="02070309020205020404" pitchFamily="49" charset="0"/>
              </a:rPr>
              <a:t>(self.__</a:t>
            </a:r>
            <a:r>
              <a:rPr lang="en-US" altLang="en-US" sz="2000" dirty="0" err="1" smtClean="0">
                <a:latin typeface="Courier New" panose="02070309020205020404" pitchFamily="49" charset="0"/>
              </a:rPr>
              <a:t>makePip</a:t>
            </a:r>
            <a:r>
              <a:rPr lang="en-US" altLang="en-US" sz="2000" dirty="0" smtClean="0">
                <a:latin typeface="Courier New" panose="02070309020205020404" pitchFamily="49" charset="0"/>
              </a:rPr>
              <a:t>(cx-</a:t>
            </a:r>
            <a:r>
              <a:rPr lang="en-US" altLang="en-US" sz="2000" dirty="0" err="1" smtClean="0">
                <a:latin typeface="Courier New" panose="02070309020205020404" pitchFamily="49" charset="0"/>
              </a:rPr>
              <a:t>offset,cy</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err="1" smtClean="0">
                <a:latin typeface="Courier New" panose="02070309020205020404" pitchFamily="49" charset="0"/>
              </a:rPr>
              <a:t>self.pips</a:t>
            </a:r>
            <a:r>
              <a:rPr lang="en-US" altLang="en-US" sz="2000" dirty="0" smtClean="0">
                <a:latin typeface="Courier New" panose="02070309020205020404" pitchFamily="49" charset="0"/>
              </a:rPr>
              <a:t> = pips</a:t>
            </a:r>
            <a:endParaRPr lang="en-US" altLang="en-US" sz="3600" dirty="0" smtClean="0"/>
          </a:p>
          <a:p>
            <a:pPr eaLnBrk="1" hangingPunct="1">
              <a:defRPr/>
            </a:pPr>
            <a:endParaRPr lang="en-US" altLang="en-US" sz="18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604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821EAD8D-0641-496F-AA2F-EE0B57B37930}" type="slidenum">
              <a:rPr lang="en-US" altLang="en-US" sz="1400" smtClean="0"/>
              <a:pPr>
                <a:spcBef>
                  <a:spcPct val="0"/>
                </a:spcBef>
                <a:buClrTx/>
                <a:buSzTx/>
                <a:buFontTx/>
                <a:buNone/>
              </a:pPr>
              <a:t>54</a:t>
            </a:fld>
            <a:endParaRPr lang="en-US" altLang="en-US" sz="1400" smtClean="0"/>
          </a:p>
        </p:txBody>
      </p:sp>
      <p:sp>
        <p:nvSpPr>
          <p:cNvPr id="60420" name="Rectangle 2"/>
          <p:cNvSpPr>
            <a:spLocks noGrp="1" noChangeArrowheads="1"/>
          </p:cNvSpPr>
          <p:nvPr>
            <p:ph type="title"/>
          </p:nvPr>
        </p:nvSpPr>
        <p:spPr/>
        <p:txBody>
          <a:bodyPr/>
          <a:lstStyle/>
          <a:p>
            <a:pPr eaLnBrk="1" hangingPunct="1"/>
            <a:r>
              <a:rPr lang="en-US" altLang="en-US" smtClean="0"/>
              <a:t>Designing with</a:t>
            </a:r>
            <a:br>
              <a:rPr lang="en-US" altLang="en-US" smtClean="0"/>
            </a:br>
            <a:r>
              <a:rPr lang="en-US" altLang="en-US" smtClean="0"/>
              <a:t>Lists and Classes</a:t>
            </a:r>
          </a:p>
        </p:txBody>
      </p:sp>
      <p:sp>
        <p:nvSpPr>
          <p:cNvPr id="68611" name="Rectangle 3"/>
          <p:cNvSpPr>
            <a:spLocks noGrp="1" noChangeArrowheads="1"/>
          </p:cNvSpPr>
          <p:nvPr>
            <p:ph type="body" idx="1"/>
          </p:nvPr>
        </p:nvSpPr>
        <p:spPr/>
        <p:txBody>
          <a:bodyPr/>
          <a:lstStyle/>
          <a:p>
            <a:pPr eaLnBrk="1" hangingPunct="1">
              <a:lnSpc>
                <a:spcPct val="90000"/>
              </a:lnSpc>
              <a:defRPr/>
            </a:pPr>
            <a:r>
              <a:rPr lang="en-US" altLang="en-US" sz="2800" dirty="0" smtClean="0"/>
              <a:t>An even more straightforward approach is to create the list directly.</a:t>
            </a:r>
          </a:p>
          <a:p>
            <a:pPr marL="0" indent="0" eaLnBrk="1" hangingPunct="1">
              <a:lnSpc>
                <a:spcPct val="90000"/>
              </a:lnSpc>
              <a:buFont typeface="Wingdings" panose="05000000000000000000" pitchFamily="2" charset="2"/>
              <a:buNone/>
              <a:defRPr/>
            </a:pPr>
            <a:r>
              <a:rPr lang="en-US" altLang="en-US" sz="1800" dirty="0" err="1" smtClean="0">
                <a:latin typeface="Courier New" panose="02070309020205020404" pitchFamily="49" charset="0"/>
              </a:rPr>
              <a:t>self.pips</a:t>
            </a:r>
            <a:r>
              <a:rPr lang="en-US" altLang="en-US" sz="1800" dirty="0" smtClean="0">
                <a:latin typeface="Courier New" panose="02070309020205020404" pitchFamily="49" charset="0"/>
              </a:rPr>
              <a:t> = [self.__</a:t>
            </a:r>
            <a:r>
              <a:rPr lang="en-US" altLang="en-US" sz="1800" dirty="0" err="1" smtClean="0">
                <a:latin typeface="Courier New" panose="02070309020205020404" pitchFamily="49" charset="0"/>
              </a:rPr>
              <a:t>makePip</a:t>
            </a:r>
            <a:r>
              <a:rPr lang="en-US" altLang="en-US" sz="1800" dirty="0" smtClean="0">
                <a:latin typeface="Courier New" panose="02070309020205020404" pitchFamily="49" charset="0"/>
              </a:rPr>
              <a:t>(cx-</a:t>
            </a:r>
            <a:r>
              <a:rPr lang="en-US" altLang="en-US" sz="1800" dirty="0" err="1" smtClean="0">
                <a:latin typeface="Courier New" panose="02070309020205020404" pitchFamily="49" charset="0"/>
              </a:rPr>
              <a:t>offset,cy</a:t>
            </a:r>
            <a:r>
              <a:rPr lang="en-US" altLang="en-US" sz="1800" dirty="0" smtClean="0">
                <a:latin typeface="Courier New" panose="02070309020205020404" pitchFamily="49" charset="0"/>
              </a:rPr>
              <a:t>-offset),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self.__</a:t>
            </a:r>
            <a:r>
              <a:rPr lang="en-US" altLang="en-US" sz="1800" dirty="0" err="1" smtClean="0">
                <a:latin typeface="Courier New" panose="02070309020205020404" pitchFamily="49" charset="0"/>
              </a:rPr>
              <a:t>makePip</a:t>
            </a:r>
            <a:r>
              <a:rPr lang="en-US" altLang="en-US" sz="1800" dirty="0" smtClean="0">
                <a:latin typeface="Courier New" panose="02070309020205020404" pitchFamily="49" charset="0"/>
              </a:rPr>
              <a:t>(cx-</a:t>
            </a:r>
            <a:r>
              <a:rPr lang="en-US" altLang="en-US" sz="1800" dirty="0" err="1" smtClean="0">
                <a:latin typeface="Courier New" panose="02070309020205020404" pitchFamily="49" charset="0"/>
              </a:rPr>
              <a:t>offset,cy</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self.__</a:t>
            </a:r>
            <a:r>
              <a:rPr lang="en-US" altLang="en-US" sz="1800" dirty="0" err="1" smtClean="0">
                <a:latin typeface="Courier New" panose="02070309020205020404" pitchFamily="49" charset="0"/>
              </a:rPr>
              <a:t>makePip</a:t>
            </a:r>
            <a:r>
              <a:rPr lang="en-US" altLang="en-US" sz="1800" dirty="0" smtClean="0">
                <a:latin typeface="Courier New" panose="02070309020205020404" pitchFamily="49" charset="0"/>
              </a:rPr>
              <a:t>(</a:t>
            </a:r>
            <a:r>
              <a:rPr lang="en-US" altLang="en-US" sz="1800" dirty="0" err="1" smtClean="0">
                <a:latin typeface="Courier New" panose="02070309020205020404" pitchFamily="49" charset="0"/>
              </a:rPr>
              <a:t>cx+offset,cy+offset</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p>
          <a:p>
            <a:pPr eaLnBrk="1" hangingPunct="1">
              <a:lnSpc>
                <a:spcPct val="90000"/>
              </a:lnSpc>
              <a:defRPr/>
            </a:pPr>
            <a:r>
              <a:rPr lang="en-US" altLang="en-US" sz="2800" dirty="0" smtClean="0"/>
              <a:t>Python is smart enough to know that this object is continued over a number of lines, and waits for the ‘]’.</a:t>
            </a:r>
          </a:p>
          <a:p>
            <a:pPr eaLnBrk="1" hangingPunct="1">
              <a:lnSpc>
                <a:spcPct val="90000"/>
              </a:lnSpc>
              <a:defRPr/>
            </a:pPr>
            <a:r>
              <a:rPr lang="en-US" altLang="en-US" sz="2800" dirty="0" smtClean="0"/>
              <a:t>Listing objects like this, one per line, makes it much easier to read.</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614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0ACBE3CE-30C8-4748-BA11-5893A4A510B6}" type="slidenum">
              <a:rPr lang="en-US" altLang="en-US" sz="1400" smtClean="0"/>
              <a:pPr>
                <a:spcBef>
                  <a:spcPct val="0"/>
                </a:spcBef>
                <a:buClrTx/>
                <a:buSzTx/>
                <a:buFontTx/>
                <a:buNone/>
              </a:pPr>
              <a:t>55</a:t>
            </a:fld>
            <a:endParaRPr lang="en-US" altLang="en-US" sz="1400" smtClean="0"/>
          </a:p>
        </p:txBody>
      </p:sp>
      <p:sp>
        <p:nvSpPr>
          <p:cNvPr id="61444" name="Rectangle 2"/>
          <p:cNvSpPr>
            <a:spLocks noGrp="1" noChangeArrowheads="1"/>
          </p:cNvSpPr>
          <p:nvPr>
            <p:ph type="title"/>
          </p:nvPr>
        </p:nvSpPr>
        <p:spPr/>
        <p:txBody>
          <a:bodyPr/>
          <a:lstStyle/>
          <a:p>
            <a:pPr eaLnBrk="1" hangingPunct="1"/>
            <a:r>
              <a:rPr lang="en-US" altLang="en-US" smtClean="0"/>
              <a:t>Designing with</a:t>
            </a:r>
            <a:br>
              <a:rPr lang="en-US" altLang="en-US" smtClean="0"/>
            </a:br>
            <a:r>
              <a:rPr lang="en-US" altLang="en-US" smtClean="0"/>
              <a:t>Lists and Classes</a:t>
            </a:r>
          </a:p>
        </p:txBody>
      </p:sp>
      <p:sp>
        <p:nvSpPr>
          <p:cNvPr id="61445" name="Rectangle 3"/>
          <p:cNvSpPr>
            <a:spLocks noGrp="1" noChangeArrowheads="1"/>
          </p:cNvSpPr>
          <p:nvPr>
            <p:ph type="body" idx="1"/>
          </p:nvPr>
        </p:nvSpPr>
        <p:spPr/>
        <p:txBody>
          <a:bodyPr/>
          <a:lstStyle/>
          <a:p>
            <a:pPr eaLnBrk="1" hangingPunct="1"/>
            <a:r>
              <a:rPr lang="en-US" altLang="en-US" smtClean="0"/>
              <a:t>Putting our pips into a list makes many actions simpler to perform.</a:t>
            </a:r>
          </a:p>
          <a:p>
            <a:pPr eaLnBrk="1" hangingPunct="1"/>
            <a:r>
              <a:rPr lang="en-US" altLang="en-US" smtClean="0"/>
              <a:t>To blank out the die by setting all the pips to the background color:</a:t>
            </a:r>
            <a:br>
              <a:rPr lang="en-US" altLang="en-US" smtClean="0"/>
            </a:br>
            <a:r>
              <a:rPr lang="en-US" altLang="en-US" sz="2000" smtClean="0">
                <a:latin typeface="Courier New" panose="02070309020205020404" pitchFamily="49" charset="0"/>
              </a:rPr>
              <a:t>for pip in self.pips:</a:t>
            </a:r>
            <a:br>
              <a:rPr lang="en-US" altLang="en-US" sz="2000" smtClean="0">
                <a:latin typeface="Courier New" panose="02070309020205020404" pitchFamily="49" charset="0"/>
              </a:rPr>
            </a:br>
            <a:r>
              <a:rPr lang="en-US" altLang="en-US" sz="2000" smtClean="0">
                <a:latin typeface="Courier New" panose="02070309020205020404" pitchFamily="49" charset="0"/>
              </a:rPr>
              <a:t>	pip.setFill(self.background)</a:t>
            </a:r>
          </a:p>
          <a:p>
            <a:pPr eaLnBrk="1" hangingPunct="1"/>
            <a:r>
              <a:rPr lang="en-US" altLang="en-US" smtClean="0"/>
              <a:t>This cut our previous code from seven lines to two!</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624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E54D7AE6-B009-4BB6-965B-03DACA72A958}" type="slidenum">
              <a:rPr lang="en-US" altLang="en-US" sz="1400" smtClean="0"/>
              <a:pPr>
                <a:spcBef>
                  <a:spcPct val="0"/>
                </a:spcBef>
                <a:buClrTx/>
                <a:buSzTx/>
                <a:buFontTx/>
                <a:buNone/>
              </a:pPr>
              <a:t>56</a:t>
            </a:fld>
            <a:endParaRPr lang="en-US" altLang="en-US" sz="1400" smtClean="0"/>
          </a:p>
        </p:txBody>
      </p:sp>
      <p:sp>
        <p:nvSpPr>
          <p:cNvPr id="62468" name="Rectangle 2"/>
          <p:cNvSpPr>
            <a:spLocks noGrp="1" noChangeArrowheads="1"/>
          </p:cNvSpPr>
          <p:nvPr>
            <p:ph type="title"/>
          </p:nvPr>
        </p:nvSpPr>
        <p:spPr/>
        <p:txBody>
          <a:bodyPr/>
          <a:lstStyle/>
          <a:p>
            <a:pPr eaLnBrk="1" hangingPunct="1"/>
            <a:r>
              <a:rPr lang="en-US" altLang="en-US" smtClean="0"/>
              <a:t>Designing with</a:t>
            </a:r>
            <a:br>
              <a:rPr lang="en-US" altLang="en-US" smtClean="0"/>
            </a:br>
            <a:r>
              <a:rPr lang="en-US" altLang="en-US" smtClean="0"/>
              <a:t>Lists and Classes</a:t>
            </a:r>
          </a:p>
        </p:txBody>
      </p:sp>
      <p:sp>
        <p:nvSpPr>
          <p:cNvPr id="70659" name="Rectangle 3"/>
          <p:cNvSpPr>
            <a:spLocks noGrp="1" noChangeArrowheads="1"/>
          </p:cNvSpPr>
          <p:nvPr>
            <p:ph type="body" idx="1"/>
          </p:nvPr>
        </p:nvSpPr>
        <p:spPr/>
        <p:txBody>
          <a:bodyPr/>
          <a:lstStyle/>
          <a:p>
            <a:pPr eaLnBrk="1" hangingPunct="1">
              <a:defRPr/>
            </a:pPr>
            <a:r>
              <a:rPr lang="en-US" altLang="en-US" dirty="0" smtClean="0"/>
              <a:t>We can turn the pips back on using the pips list. Our original code looked like this:</a:t>
            </a:r>
          </a:p>
          <a:p>
            <a:pPr marL="0" indent="0" eaLnBrk="1" hangingPunct="1">
              <a:buFont typeface="Wingdings" panose="05000000000000000000" pitchFamily="2" charset="2"/>
              <a:buNone/>
              <a:defRPr/>
            </a:pPr>
            <a:r>
              <a:rPr lang="en-US" altLang="en-US" sz="2000" dirty="0" smtClean="0">
                <a:latin typeface="Courier New" panose="02070309020205020404" pitchFamily="49" charset="0"/>
              </a:rPr>
              <a:t>self.pip1.setFill(</a:t>
            </a:r>
            <a:r>
              <a:rPr lang="en-US" altLang="en-US" sz="2000" dirty="0" err="1" smtClean="0">
                <a:latin typeface="Courier New" panose="02070309020205020404" pitchFamily="49" charset="0"/>
              </a:rPr>
              <a:t>self.foreground</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self.pip4.setFill(</a:t>
            </a:r>
            <a:r>
              <a:rPr lang="en-US" altLang="en-US" sz="2000" dirty="0" err="1" smtClean="0">
                <a:latin typeface="Courier New" panose="02070309020205020404" pitchFamily="49" charset="0"/>
              </a:rPr>
              <a:t>self.foreground</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self.pip7.setFill(</a:t>
            </a:r>
            <a:r>
              <a:rPr lang="en-US" altLang="en-US" sz="2000" dirty="0" err="1" smtClean="0">
                <a:latin typeface="Courier New" panose="02070309020205020404" pitchFamily="49" charset="0"/>
              </a:rPr>
              <a:t>self.foreground</a:t>
            </a:r>
            <a:r>
              <a:rPr lang="en-US" altLang="en-US" sz="2000" dirty="0" smtClean="0">
                <a:latin typeface="Courier New" panose="02070309020205020404" pitchFamily="49" charset="0"/>
              </a:rPr>
              <a:t>)</a:t>
            </a:r>
          </a:p>
          <a:p>
            <a:pPr eaLnBrk="1" hangingPunct="1">
              <a:defRPr/>
            </a:pPr>
            <a:r>
              <a:rPr lang="en-US" altLang="en-US" dirty="0" smtClean="0"/>
              <a:t>Into this:</a:t>
            </a:r>
          </a:p>
          <a:p>
            <a:pPr marL="0" indent="0" eaLnBrk="1" hangingPunct="1">
              <a:buFont typeface="Wingdings" panose="05000000000000000000" pitchFamily="2" charset="2"/>
              <a:buNone/>
              <a:defRPr/>
            </a:pPr>
            <a:r>
              <a:rPr lang="en-US" altLang="en-US" sz="2000" dirty="0" err="1" smtClean="0">
                <a:latin typeface="Courier New" panose="02070309020205020404" pitchFamily="49" charset="0"/>
              </a:rPr>
              <a:t>self.pips</a:t>
            </a:r>
            <a:r>
              <a:rPr lang="en-US" altLang="en-US" sz="2000" dirty="0" smtClean="0">
                <a:latin typeface="Courier New" panose="02070309020205020404" pitchFamily="49" charset="0"/>
              </a:rPr>
              <a:t>[0].</a:t>
            </a:r>
            <a:r>
              <a:rPr lang="en-US" altLang="en-US" sz="2000" dirty="0" err="1" smtClean="0">
                <a:latin typeface="Courier New" panose="02070309020205020404" pitchFamily="49" charset="0"/>
              </a:rPr>
              <a:t>setFill</a:t>
            </a:r>
            <a:r>
              <a:rPr lang="en-US" altLang="en-US" sz="2000" dirty="0" smtClean="0">
                <a:latin typeface="Courier New" panose="02070309020205020404" pitchFamily="49" charset="0"/>
              </a:rPr>
              <a:t>(</a:t>
            </a:r>
            <a:r>
              <a:rPr lang="en-US" altLang="en-US" sz="2000" dirty="0" err="1" smtClean="0">
                <a:latin typeface="Courier New" panose="02070309020205020404" pitchFamily="49" charset="0"/>
              </a:rPr>
              <a:t>self.foreground</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err="1" smtClean="0">
                <a:latin typeface="Courier New" panose="02070309020205020404" pitchFamily="49" charset="0"/>
              </a:rPr>
              <a:t>self.pips</a:t>
            </a:r>
            <a:r>
              <a:rPr lang="en-US" altLang="en-US" sz="2000" dirty="0" smtClean="0">
                <a:latin typeface="Courier New" panose="02070309020205020404" pitchFamily="49" charset="0"/>
              </a:rPr>
              <a:t>[3].</a:t>
            </a:r>
            <a:r>
              <a:rPr lang="en-US" altLang="en-US" sz="2000" dirty="0" err="1" smtClean="0">
                <a:latin typeface="Courier New" panose="02070309020205020404" pitchFamily="49" charset="0"/>
              </a:rPr>
              <a:t>setFill</a:t>
            </a:r>
            <a:r>
              <a:rPr lang="en-US" altLang="en-US" sz="2000" dirty="0" smtClean="0">
                <a:latin typeface="Courier New" panose="02070309020205020404" pitchFamily="49" charset="0"/>
              </a:rPr>
              <a:t>(</a:t>
            </a:r>
            <a:r>
              <a:rPr lang="en-US" altLang="en-US" sz="2000" dirty="0" err="1" smtClean="0">
                <a:latin typeface="Courier New" panose="02070309020205020404" pitchFamily="49" charset="0"/>
              </a:rPr>
              <a:t>self.foreground</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err="1" smtClean="0">
                <a:latin typeface="Courier New" panose="02070309020205020404" pitchFamily="49" charset="0"/>
              </a:rPr>
              <a:t>self.pips</a:t>
            </a:r>
            <a:r>
              <a:rPr lang="en-US" altLang="en-US" sz="2000" dirty="0" smtClean="0">
                <a:latin typeface="Courier New" panose="02070309020205020404" pitchFamily="49" charset="0"/>
              </a:rPr>
              <a:t>[6].</a:t>
            </a:r>
            <a:r>
              <a:rPr lang="en-US" altLang="en-US" sz="2000" dirty="0" err="1" smtClean="0">
                <a:latin typeface="Courier New" panose="02070309020205020404" pitchFamily="49" charset="0"/>
              </a:rPr>
              <a:t>setFill</a:t>
            </a:r>
            <a:r>
              <a:rPr lang="en-US" altLang="en-US" sz="2000" dirty="0" smtClean="0">
                <a:latin typeface="Courier New" panose="02070309020205020404" pitchFamily="49" charset="0"/>
              </a:rPr>
              <a:t>(</a:t>
            </a:r>
            <a:r>
              <a:rPr lang="en-US" altLang="en-US" sz="2000" dirty="0" err="1" smtClean="0">
                <a:latin typeface="Courier New" panose="02070309020205020404" pitchFamily="49" charset="0"/>
              </a:rPr>
              <a:t>self.foreground</a:t>
            </a:r>
            <a:r>
              <a:rPr lang="en-US" altLang="en-US" sz="2000" dirty="0" smtClean="0">
                <a:latin typeface="Courier New" panose="02070309020205020404" pitchFamily="49" charset="0"/>
              </a:rPr>
              <a:t>)</a:t>
            </a:r>
            <a:endParaRPr lang="en-US" altLang="en-US" sz="18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634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31DDD3A5-DB13-40B2-92A4-B61ECB5A4138}" type="slidenum">
              <a:rPr lang="en-US" altLang="en-US" sz="1400" smtClean="0"/>
              <a:pPr>
                <a:spcBef>
                  <a:spcPct val="0"/>
                </a:spcBef>
                <a:buClrTx/>
                <a:buSzTx/>
                <a:buFontTx/>
                <a:buNone/>
              </a:pPr>
              <a:t>57</a:t>
            </a:fld>
            <a:endParaRPr lang="en-US" altLang="en-US" sz="1400" smtClean="0"/>
          </a:p>
        </p:txBody>
      </p:sp>
      <p:sp>
        <p:nvSpPr>
          <p:cNvPr id="63492" name="Rectangle 2"/>
          <p:cNvSpPr>
            <a:spLocks noGrp="1" noChangeArrowheads="1"/>
          </p:cNvSpPr>
          <p:nvPr>
            <p:ph type="title"/>
          </p:nvPr>
        </p:nvSpPr>
        <p:spPr/>
        <p:txBody>
          <a:bodyPr/>
          <a:lstStyle/>
          <a:p>
            <a:pPr eaLnBrk="1" hangingPunct="1"/>
            <a:r>
              <a:rPr lang="en-US" altLang="en-US" smtClean="0"/>
              <a:t>Designing with</a:t>
            </a:r>
            <a:br>
              <a:rPr lang="en-US" altLang="en-US" smtClean="0"/>
            </a:br>
            <a:r>
              <a:rPr lang="en-US" altLang="en-US" smtClean="0"/>
              <a:t>Lists and Classes</a:t>
            </a:r>
          </a:p>
        </p:txBody>
      </p:sp>
      <p:sp>
        <p:nvSpPr>
          <p:cNvPr id="63493" name="Rectangle 3"/>
          <p:cNvSpPr>
            <a:spLocks noGrp="1" noChangeArrowheads="1"/>
          </p:cNvSpPr>
          <p:nvPr>
            <p:ph type="body" idx="1"/>
          </p:nvPr>
        </p:nvSpPr>
        <p:spPr/>
        <p:txBody>
          <a:bodyPr/>
          <a:lstStyle/>
          <a:p>
            <a:pPr eaLnBrk="1" hangingPunct="1"/>
            <a:r>
              <a:rPr lang="en-US" altLang="en-US" smtClean="0"/>
              <a:t>Here’s an even easier way to access the same methods:</a:t>
            </a:r>
            <a:br>
              <a:rPr lang="en-US" altLang="en-US" smtClean="0"/>
            </a:br>
            <a:r>
              <a:rPr lang="en-US" altLang="en-US" sz="1800" smtClean="0">
                <a:latin typeface="Courier New" panose="02070309020205020404" pitchFamily="49" charset="0"/>
              </a:rPr>
              <a:t>for i in [0,3,6]:</a:t>
            </a:r>
            <a:br>
              <a:rPr lang="en-US" altLang="en-US" sz="1800" smtClean="0">
                <a:latin typeface="Courier New" panose="02070309020205020404" pitchFamily="49" charset="0"/>
              </a:rPr>
            </a:br>
            <a:r>
              <a:rPr lang="en-US" altLang="en-US" sz="1800" smtClean="0">
                <a:latin typeface="Courier New" panose="02070309020205020404" pitchFamily="49" charset="0"/>
              </a:rPr>
              <a:t>   self.pips[i].setFill(self.foreground)</a:t>
            </a:r>
          </a:p>
          <a:p>
            <a:pPr eaLnBrk="1" hangingPunct="1"/>
            <a:r>
              <a:rPr lang="en-US" altLang="en-US" smtClean="0"/>
              <a:t>We can take advantage of this approach by keeping a list of which pips to activate!</a:t>
            </a:r>
          </a:p>
          <a:p>
            <a:pPr eaLnBrk="1" hangingPunct="1"/>
            <a:r>
              <a:rPr lang="en-US" altLang="en-US" sz="1800" smtClean="0">
                <a:latin typeface="Courier New" panose="02070309020205020404" pitchFamily="49" charset="0"/>
              </a:rPr>
              <a:t>Loop through pips and turn them all off</a:t>
            </a:r>
            <a:br>
              <a:rPr lang="en-US" altLang="en-US" sz="1800" smtClean="0">
                <a:latin typeface="Courier New" panose="02070309020205020404" pitchFamily="49" charset="0"/>
              </a:rPr>
            </a:br>
            <a:r>
              <a:rPr lang="en-US" altLang="en-US" sz="1800" smtClean="0">
                <a:latin typeface="Courier New" panose="02070309020205020404" pitchFamily="49" charset="0"/>
              </a:rPr>
              <a:t>Determine the list of pip indexes to turn on</a:t>
            </a:r>
            <a:br>
              <a:rPr lang="en-US" altLang="en-US" sz="1800" smtClean="0">
                <a:latin typeface="Courier New" panose="02070309020205020404" pitchFamily="49" charset="0"/>
              </a:rPr>
            </a:br>
            <a:r>
              <a:rPr lang="en-US" altLang="en-US" sz="1800" smtClean="0">
                <a:latin typeface="Courier New" panose="02070309020205020404" pitchFamily="49" charset="0"/>
              </a:rPr>
              <a:t>Loop through the list of indexes - turn on those pips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645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076DC356-FFCB-4164-B926-749EDB64730D}" type="slidenum">
              <a:rPr lang="en-US" altLang="en-US" sz="1400" smtClean="0"/>
              <a:pPr>
                <a:spcBef>
                  <a:spcPct val="0"/>
                </a:spcBef>
                <a:buClrTx/>
                <a:buSzTx/>
                <a:buFontTx/>
                <a:buNone/>
              </a:pPr>
              <a:t>58</a:t>
            </a:fld>
            <a:endParaRPr lang="en-US" altLang="en-US" sz="1400" smtClean="0"/>
          </a:p>
        </p:txBody>
      </p:sp>
      <p:sp>
        <p:nvSpPr>
          <p:cNvPr id="64516" name="Rectangle 2"/>
          <p:cNvSpPr>
            <a:spLocks noGrp="1" noChangeArrowheads="1"/>
          </p:cNvSpPr>
          <p:nvPr>
            <p:ph type="title"/>
          </p:nvPr>
        </p:nvSpPr>
        <p:spPr/>
        <p:txBody>
          <a:bodyPr/>
          <a:lstStyle/>
          <a:p>
            <a:pPr eaLnBrk="1" hangingPunct="1"/>
            <a:r>
              <a:rPr lang="en-US" altLang="en-US" smtClean="0"/>
              <a:t>Designing with</a:t>
            </a:r>
            <a:br>
              <a:rPr lang="en-US" altLang="en-US" smtClean="0"/>
            </a:br>
            <a:r>
              <a:rPr lang="en-US" altLang="en-US" smtClean="0"/>
              <a:t>Lists and Classes</a:t>
            </a:r>
          </a:p>
        </p:txBody>
      </p:sp>
      <p:sp>
        <p:nvSpPr>
          <p:cNvPr id="64517" name="Rectangle 3"/>
          <p:cNvSpPr>
            <a:spLocks noGrp="1" noChangeArrowheads="1"/>
          </p:cNvSpPr>
          <p:nvPr>
            <p:ph type="body" idx="1"/>
          </p:nvPr>
        </p:nvSpPr>
        <p:spPr>
          <a:xfrm>
            <a:off x="1371600" y="1981200"/>
            <a:ext cx="7772400" cy="4114800"/>
          </a:xfrm>
        </p:spPr>
        <p:txBody>
          <a:bodyPr/>
          <a:lstStyle/>
          <a:p>
            <a:pPr eaLnBrk="1" hangingPunct="1">
              <a:lnSpc>
                <a:spcPct val="90000"/>
              </a:lnSpc>
              <a:buFont typeface="Wingdings" panose="05000000000000000000" pitchFamily="2" charset="2"/>
              <a:buNone/>
            </a:pPr>
            <a:r>
              <a:rPr lang="en-US" altLang="en-US" sz="1800" smtClean="0">
                <a:latin typeface="Courier New" panose="02070309020205020404" pitchFamily="49" charset="0"/>
              </a:rPr>
              <a:t>for pip in self.pips:</a:t>
            </a:r>
            <a:br>
              <a:rPr lang="en-US" altLang="en-US" sz="1800" smtClean="0">
                <a:latin typeface="Courier New" panose="02070309020205020404" pitchFamily="49" charset="0"/>
              </a:rPr>
            </a:br>
            <a:r>
              <a:rPr lang="en-US" altLang="en-US" sz="1800" smtClean="0">
                <a:latin typeface="Courier New" panose="02070309020205020404" pitchFamily="49" charset="0"/>
              </a:rPr>
              <a:t>self.pip.setFill(self.background)</a:t>
            </a:r>
          </a:p>
          <a:p>
            <a:pPr eaLnBrk="1" hangingPunct="1">
              <a:lnSpc>
                <a:spcPct val="90000"/>
              </a:lnSpc>
              <a:buFont typeface="Wingdings" panose="05000000000000000000" pitchFamily="2" charset="2"/>
              <a:buNone/>
            </a:pPr>
            <a:r>
              <a:rPr lang="en-US" altLang="en-US" sz="1800" smtClean="0">
                <a:latin typeface="Courier New" panose="02070309020205020404" pitchFamily="49" charset="0"/>
              </a:rPr>
              <a:t>if value == 1:</a:t>
            </a:r>
            <a:br>
              <a:rPr lang="en-US" altLang="en-US" sz="1800" smtClean="0">
                <a:latin typeface="Courier New" panose="02070309020205020404" pitchFamily="49" charset="0"/>
              </a:rPr>
            </a:br>
            <a:r>
              <a:rPr lang="en-US" altLang="en-US" sz="1800" smtClean="0">
                <a:latin typeface="Courier New" panose="02070309020205020404" pitchFamily="49" charset="0"/>
              </a:rPr>
              <a:t>on = [3]</a:t>
            </a:r>
          </a:p>
          <a:p>
            <a:pPr eaLnBrk="1" hangingPunct="1">
              <a:lnSpc>
                <a:spcPct val="90000"/>
              </a:lnSpc>
              <a:buFont typeface="Wingdings" panose="05000000000000000000" pitchFamily="2" charset="2"/>
              <a:buNone/>
            </a:pPr>
            <a:r>
              <a:rPr lang="en-US" altLang="en-US" sz="1800" smtClean="0">
                <a:latin typeface="Courier New" panose="02070309020205020404" pitchFamily="49" charset="0"/>
              </a:rPr>
              <a:t>elif value == 2:</a:t>
            </a:r>
            <a:br>
              <a:rPr lang="en-US" altLang="en-US" sz="1800" smtClean="0">
                <a:latin typeface="Courier New" panose="02070309020205020404" pitchFamily="49" charset="0"/>
              </a:rPr>
            </a:br>
            <a:r>
              <a:rPr lang="en-US" altLang="en-US" sz="1800" smtClean="0">
                <a:latin typeface="Courier New" panose="02070309020205020404" pitchFamily="49" charset="0"/>
              </a:rPr>
              <a:t>on = [0,6]</a:t>
            </a:r>
          </a:p>
          <a:p>
            <a:pPr eaLnBrk="1" hangingPunct="1">
              <a:lnSpc>
                <a:spcPct val="90000"/>
              </a:lnSpc>
              <a:buFont typeface="Wingdings" panose="05000000000000000000" pitchFamily="2" charset="2"/>
              <a:buNone/>
            </a:pPr>
            <a:r>
              <a:rPr lang="en-US" altLang="en-US" sz="1800" smtClean="0">
                <a:latin typeface="Courier New" panose="02070309020205020404" pitchFamily="49" charset="0"/>
              </a:rPr>
              <a:t>elif value == 3:</a:t>
            </a:r>
            <a:br>
              <a:rPr lang="en-US" altLang="en-US" sz="1800" smtClean="0">
                <a:latin typeface="Courier New" panose="02070309020205020404" pitchFamily="49" charset="0"/>
              </a:rPr>
            </a:br>
            <a:r>
              <a:rPr lang="en-US" altLang="en-US" sz="1800" smtClean="0">
                <a:latin typeface="Courier New" panose="02070309020205020404" pitchFamily="49" charset="0"/>
              </a:rPr>
              <a:t>on = [0,3,6]</a:t>
            </a:r>
          </a:p>
          <a:p>
            <a:pPr eaLnBrk="1" hangingPunct="1">
              <a:lnSpc>
                <a:spcPct val="90000"/>
              </a:lnSpc>
              <a:buFont typeface="Wingdings" panose="05000000000000000000" pitchFamily="2" charset="2"/>
              <a:buNone/>
            </a:pPr>
            <a:r>
              <a:rPr lang="en-US" altLang="en-US" sz="1800" smtClean="0">
                <a:latin typeface="Courier New" panose="02070309020205020404" pitchFamily="49" charset="0"/>
              </a:rPr>
              <a:t>elif value == 4:</a:t>
            </a:r>
            <a:br>
              <a:rPr lang="en-US" altLang="en-US" sz="1800" smtClean="0">
                <a:latin typeface="Courier New" panose="02070309020205020404" pitchFamily="49" charset="0"/>
              </a:rPr>
            </a:br>
            <a:r>
              <a:rPr lang="en-US" altLang="en-US" sz="1800" smtClean="0">
                <a:latin typeface="Courier New" panose="02070309020205020404" pitchFamily="49" charset="0"/>
              </a:rPr>
              <a:t>on = [0,2,4,6]</a:t>
            </a:r>
          </a:p>
          <a:p>
            <a:pPr eaLnBrk="1" hangingPunct="1">
              <a:lnSpc>
                <a:spcPct val="90000"/>
              </a:lnSpc>
              <a:buFont typeface="Wingdings" panose="05000000000000000000" pitchFamily="2" charset="2"/>
              <a:buNone/>
            </a:pPr>
            <a:r>
              <a:rPr lang="en-US" altLang="en-US" sz="1800" smtClean="0">
                <a:latin typeface="Courier New" panose="02070309020205020404" pitchFamily="49" charset="0"/>
              </a:rPr>
              <a:t>elif value == 5:</a:t>
            </a:r>
            <a:br>
              <a:rPr lang="en-US" altLang="en-US" sz="1800" smtClean="0">
                <a:latin typeface="Courier New" panose="02070309020205020404" pitchFamily="49" charset="0"/>
              </a:rPr>
            </a:br>
            <a:r>
              <a:rPr lang="en-US" altLang="en-US" sz="1800" smtClean="0">
                <a:latin typeface="Courier New" panose="02070309020205020404" pitchFamily="49" charset="0"/>
              </a:rPr>
              <a:t>on = [0,2,3,4,6]</a:t>
            </a:r>
          </a:p>
          <a:p>
            <a:pPr eaLnBrk="1" hangingPunct="1">
              <a:lnSpc>
                <a:spcPct val="90000"/>
              </a:lnSpc>
              <a:buFont typeface="Wingdings" panose="05000000000000000000" pitchFamily="2" charset="2"/>
              <a:buNone/>
            </a:pPr>
            <a:r>
              <a:rPr lang="en-US" altLang="en-US" sz="1800" smtClean="0">
                <a:latin typeface="Courier New" panose="02070309020205020404" pitchFamily="49" charset="0"/>
              </a:rPr>
              <a:t>else:</a:t>
            </a:r>
            <a:br>
              <a:rPr lang="en-US" altLang="en-US" sz="1800" smtClean="0">
                <a:latin typeface="Courier New" panose="02070309020205020404" pitchFamily="49" charset="0"/>
              </a:rPr>
            </a:br>
            <a:r>
              <a:rPr lang="en-US" altLang="en-US" sz="1800" smtClean="0">
                <a:latin typeface="Courier New" panose="02070309020205020404" pitchFamily="49" charset="0"/>
              </a:rPr>
              <a:t>on = [0,1,2,3,4,5,6]</a:t>
            </a:r>
          </a:p>
          <a:p>
            <a:pPr eaLnBrk="1" hangingPunct="1">
              <a:lnSpc>
                <a:spcPct val="90000"/>
              </a:lnSpc>
              <a:buFont typeface="Wingdings" panose="05000000000000000000" pitchFamily="2" charset="2"/>
              <a:buNone/>
            </a:pPr>
            <a:r>
              <a:rPr lang="en-US" altLang="en-US" sz="1800" smtClean="0">
                <a:latin typeface="Courier New" panose="02070309020205020404" pitchFamily="49" charset="0"/>
              </a:rPr>
              <a:t>for i in on:</a:t>
            </a:r>
            <a:br>
              <a:rPr lang="en-US" altLang="en-US" sz="1800" smtClean="0">
                <a:latin typeface="Courier New" panose="02070309020205020404" pitchFamily="49" charset="0"/>
              </a:rPr>
            </a:br>
            <a:r>
              <a:rPr lang="en-US" altLang="en-US" sz="1800" smtClean="0">
                <a:latin typeface="Courier New" panose="02070309020205020404" pitchFamily="49" charset="0"/>
              </a:rPr>
              <a:t>self.pips[i].setFill(self.foreground)</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655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A9AEFC3C-8F87-4480-9CD4-B8B10E76FB22}" type="slidenum">
              <a:rPr lang="en-US" altLang="en-US" sz="1400" smtClean="0"/>
              <a:pPr>
                <a:spcBef>
                  <a:spcPct val="0"/>
                </a:spcBef>
                <a:buClrTx/>
                <a:buSzTx/>
                <a:buFontTx/>
                <a:buNone/>
              </a:pPr>
              <a:t>59</a:t>
            </a:fld>
            <a:endParaRPr lang="en-US" altLang="en-US" sz="1400" smtClean="0"/>
          </a:p>
        </p:txBody>
      </p:sp>
      <p:sp>
        <p:nvSpPr>
          <p:cNvPr id="65540" name="Rectangle 2"/>
          <p:cNvSpPr>
            <a:spLocks noGrp="1" noChangeArrowheads="1"/>
          </p:cNvSpPr>
          <p:nvPr>
            <p:ph type="title"/>
          </p:nvPr>
        </p:nvSpPr>
        <p:spPr/>
        <p:txBody>
          <a:bodyPr/>
          <a:lstStyle/>
          <a:p>
            <a:pPr eaLnBrk="1" hangingPunct="1"/>
            <a:r>
              <a:rPr lang="en-US" altLang="en-US" smtClean="0"/>
              <a:t>Designing with</a:t>
            </a:r>
            <a:br>
              <a:rPr lang="en-US" altLang="en-US" smtClean="0"/>
            </a:br>
            <a:r>
              <a:rPr lang="en-US" altLang="en-US" smtClean="0"/>
              <a:t>Lists and Classes</a:t>
            </a:r>
          </a:p>
        </p:txBody>
      </p:sp>
      <p:sp>
        <p:nvSpPr>
          <p:cNvPr id="65541" name="Rectangle 3"/>
          <p:cNvSpPr>
            <a:spLocks noGrp="1" noChangeArrowheads="1"/>
          </p:cNvSpPr>
          <p:nvPr>
            <p:ph type="body" idx="1"/>
          </p:nvPr>
        </p:nvSpPr>
        <p:spPr/>
        <p:txBody>
          <a:bodyPr/>
          <a:lstStyle/>
          <a:p>
            <a:pPr eaLnBrk="1" hangingPunct="1">
              <a:lnSpc>
                <a:spcPct val="90000"/>
              </a:lnSpc>
            </a:pPr>
            <a:r>
              <a:rPr lang="en-US" altLang="en-US" sz="2800" smtClean="0"/>
              <a:t>We can do even better!</a:t>
            </a:r>
          </a:p>
          <a:p>
            <a:pPr eaLnBrk="1" hangingPunct="1">
              <a:lnSpc>
                <a:spcPct val="90000"/>
              </a:lnSpc>
            </a:pPr>
            <a:r>
              <a:rPr lang="en-US" altLang="en-US" sz="2800" smtClean="0"/>
              <a:t>The correct set of pips is determined by </a:t>
            </a:r>
            <a:r>
              <a:rPr lang="en-US" altLang="en-US" sz="2800" smtClean="0">
                <a:latin typeface="Courier New" panose="02070309020205020404" pitchFamily="49" charset="0"/>
              </a:rPr>
              <a:t>value</a:t>
            </a:r>
            <a:r>
              <a:rPr lang="en-US" altLang="en-US" sz="2800" smtClean="0"/>
              <a:t>. We can make this process </a:t>
            </a:r>
            <a:r>
              <a:rPr lang="en-US" altLang="en-US" sz="2800" i="1" smtClean="0"/>
              <a:t>table-driven</a:t>
            </a:r>
            <a:r>
              <a:rPr lang="en-US" altLang="en-US" sz="2800" smtClean="0"/>
              <a:t> instead.</a:t>
            </a:r>
          </a:p>
          <a:p>
            <a:pPr eaLnBrk="1" hangingPunct="1">
              <a:lnSpc>
                <a:spcPct val="90000"/>
              </a:lnSpc>
            </a:pPr>
            <a:r>
              <a:rPr lang="en-US" altLang="en-US" sz="2800" smtClean="0"/>
              <a:t>We can use a list where each item on the list is itself a list of pip indexes.</a:t>
            </a:r>
          </a:p>
          <a:p>
            <a:pPr eaLnBrk="1" hangingPunct="1">
              <a:lnSpc>
                <a:spcPct val="90000"/>
              </a:lnSpc>
            </a:pPr>
            <a:r>
              <a:rPr lang="en-US" altLang="en-US" sz="2800" smtClean="0"/>
              <a:t>For example, the item in position 3 should be the list </a:t>
            </a:r>
            <a:r>
              <a:rPr lang="en-US" altLang="en-US" sz="2800" smtClean="0">
                <a:latin typeface="Courier New" panose="02070309020205020404" pitchFamily="49" charset="0"/>
              </a:rPr>
              <a:t>[0,3,6] </a:t>
            </a:r>
            <a:r>
              <a:rPr lang="en-US" altLang="en-US" sz="2800" smtClean="0"/>
              <a:t>since these are the pips that must be turned on to show a value of 3.</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AD9586CB-77C0-46E9-B39E-1118B7CF3E12}" type="slidenum">
              <a:rPr lang="en-US" altLang="en-US" sz="1400" smtClean="0"/>
              <a:pPr>
                <a:spcBef>
                  <a:spcPct val="0"/>
                </a:spcBef>
                <a:buClrTx/>
                <a:buSzTx/>
                <a:buFontTx/>
                <a:buNone/>
              </a:pPr>
              <a:t>6</a:t>
            </a:fld>
            <a:endParaRPr lang="en-US" altLang="en-US" sz="1400" smtClean="0"/>
          </a:p>
        </p:txBody>
      </p:sp>
      <p:sp>
        <p:nvSpPr>
          <p:cNvPr id="11268" name="Rectangle 2"/>
          <p:cNvSpPr>
            <a:spLocks noGrp="1" noChangeArrowheads="1"/>
          </p:cNvSpPr>
          <p:nvPr>
            <p:ph type="title"/>
          </p:nvPr>
        </p:nvSpPr>
        <p:spPr/>
        <p:txBody>
          <a:bodyPr/>
          <a:lstStyle/>
          <a:p>
            <a:pPr eaLnBrk="1" hangingPunct="1"/>
            <a:r>
              <a:rPr lang="en-US" altLang="en-US" smtClean="0"/>
              <a:t>Sample Problem:</a:t>
            </a:r>
            <a:br>
              <a:rPr lang="en-US" altLang="en-US" smtClean="0"/>
            </a:br>
            <a:r>
              <a:rPr lang="en-US" altLang="en-US" smtClean="0"/>
              <a:t>Simple Statistics</a:t>
            </a:r>
          </a:p>
        </p:txBody>
      </p:sp>
      <p:sp>
        <p:nvSpPr>
          <p:cNvPr id="11269" name="Rectangle 3"/>
          <p:cNvSpPr>
            <a:spLocks noGrp="1" noChangeArrowheads="1"/>
          </p:cNvSpPr>
          <p:nvPr>
            <p:ph type="body" idx="1"/>
          </p:nvPr>
        </p:nvSpPr>
        <p:spPr/>
        <p:txBody>
          <a:bodyPr/>
          <a:lstStyle/>
          <a:p>
            <a:pPr eaLnBrk="1" hangingPunct="1"/>
            <a:r>
              <a:rPr lang="en-US" altLang="en-US" sz="3000" smtClean="0"/>
              <a:t>This program allows the user to enter a sequence of numbers, but the program itself doesn’t keep track of the numbers that were entered – it only keeps a running total.</a:t>
            </a:r>
          </a:p>
          <a:p>
            <a:pPr eaLnBrk="1" hangingPunct="1"/>
            <a:r>
              <a:rPr lang="en-US" altLang="en-US" sz="3000" smtClean="0"/>
              <a:t>Suppose we want to extend the program to compute not only the mean, but also the median and standard deviation.</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665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3578778E-9480-4962-9405-3B52C9AAEF6B}" type="slidenum">
              <a:rPr lang="en-US" altLang="en-US" sz="1400" smtClean="0"/>
              <a:pPr>
                <a:spcBef>
                  <a:spcPct val="0"/>
                </a:spcBef>
                <a:buClrTx/>
                <a:buSzTx/>
                <a:buFontTx/>
                <a:buNone/>
              </a:pPr>
              <a:t>60</a:t>
            </a:fld>
            <a:endParaRPr lang="en-US" altLang="en-US" sz="1400" smtClean="0"/>
          </a:p>
        </p:txBody>
      </p:sp>
      <p:sp>
        <p:nvSpPr>
          <p:cNvPr id="66564" name="Rectangle 2"/>
          <p:cNvSpPr>
            <a:spLocks noGrp="1" noChangeArrowheads="1"/>
          </p:cNvSpPr>
          <p:nvPr>
            <p:ph type="title"/>
          </p:nvPr>
        </p:nvSpPr>
        <p:spPr/>
        <p:txBody>
          <a:bodyPr/>
          <a:lstStyle/>
          <a:p>
            <a:pPr eaLnBrk="1" hangingPunct="1"/>
            <a:r>
              <a:rPr lang="en-US" altLang="en-US" smtClean="0"/>
              <a:t>Designing with</a:t>
            </a:r>
            <a:br>
              <a:rPr lang="en-US" altLang="en-US" smtClean="0"/>
            </a:br>
            <a:r>
              <a:rPr lang="en-US" altLang="en-US" smtClean="0"/>
              <a:t>Lists and Classes</a:t>
            </a:r>
          </a:p>
        </p:txBody>
      </p:sp>
      <p:sp>
        <p:nvSpPr>
          <p:cNvPr id="66565" name="Rectangle 3"/>
          <p:cNvSpPr>
            <a:spLocks noGrp="1" noChangeArrowheads="1"/>
          </p:cNvSpPr>
          <p:nvPr>
            <p:ph type="body" idx="1"/>
          </p:nvPr>
        </p:nvSpPr>
        <p:spPr/>
        <p:txBody>
          <a:bodyPr/>
          <a:lstStyle/>
          <a:p>
            <a:pPr eaLnBrk="1" hangingPunct="1"/>
            <a:r>
              <a:rPr lang="en-US" altLang="en-US" smtClean="0"/>
              <a:t>Here’s the table-driven code:</a:t>
            </a:r>
            <a:br>
              <a:rPr lang="en-US" altLang="en-US" smtClean="0"/>
            </a:br>
            <a:r>
              <a:rPr lang="en-US" altLang="en-US" sz="2000" smtClean="0">
                <a:latin typeface="Courier New" panose="02070309020205020404" pitchFamily="49" charset="0"/>
              </a:rPr>
              <a:t>onTable = [ [], [3], [2,4], [2,3,4], [0,2,4,6],</a:t>
            </a:r>
            <a:br>
              <a:rPr lang="en-US" altLang="en-US" sz="2000" smtClean="0">
                <a:latin typeface="Courier New" panose="02070309020205020404" pitchFamily="49" charset="0"/>
              </a:rPr>
            </a:br>
            <a:r>
              <a:rPr lang="en-US" altLang="en-US" sz="2000" smtClean="0">
                <a:latin typeface="Courier New" panose="02070309020205020404" pitchFamily="49" charset="0"/>
              </a:rPr>
              <a:t>            [0,2,3,4,6], [0,1,2,4,5,6] ]</a:t>
            </a:r>
            <a:br>
              <a:rPr lang="en-US" altLang="en-US" sz="2000" smtClean="0">
                <a:latin typeface="Courier New" panose="02070309020205020404" pitchFamily="49" charset="0"/>
              </a:rPr>
            </a:br>
            <a:r>
              <a:rPr lang="en-US" altLang="en-US" sz="2000" smtClean="0">
                <a:latin typeface="Courier New" panose="02070309020205020404" pitchFamily="49" charset="0"/>
              </a:rPr>
              <a:t/>
            </a:r>
            <a:br>
              <a:rPr lang="en-US" altLang="en-US" sz="2000" smtClean="0">
                <a:latin typeface="Courier New" panose="02070309020205020404" pitchFamily="49" charset="0"/>
              </a:rPr>
            </a:br>
            <a:r>
              <a:rPr lang="en-US" altLang="en-US" sz="2000" smtClean="0">
                <a:latin typeface="Courier New" panose="02070309020205020404" pitchFamily="49" charset="0"/>
              </a:rPr>
              <a:t>for pip in self.pips:</a:t>
            </a:r>
            <a:br>
              <a:rPr lang="en-US" altLang="en-US" sz="2000" smtClean="0">
                <a:latin typeface="Courier New" panose="02070309020205020404" pitchFamily="49" charset="0"/>
              </a:rPr>
            </a:br>
            <a:r>
              <a:rPr lang="en-US" altLang="en-US" sz="2000" smtClean="0">
                <a:latin typeface="Courier New" panose="02070309020205020404" pitchFamily="49" charset="0"/>
              </a:rPr>
              <a:t>   self.pip.setFill(self.background)</a:t>
            </a:r>
            <a:br>
              <a:rPr lang="en-US" altLang="en-US" sz="2000" smtClean="0">
                <a:latin typeface="Courier New" panose="02070309020205020404" pitchFamily="49" charset="0"/>
              </a:rPr>
            </a:br>
            <a:r>
              <a:rPr lang="en-US" altLang="en-US" sz="2000" smtClean="0">
                <a:latin typeface="Courier New" panose="02070309020205020404" pitchFamily="49" charset="0"/>
              </a:rPr>
              <a:t/>
            </a:r>
            <a:br>
              <a:rPr lang="en-US" altLang="en-US" sz="2000" smtClean="0">
                <a:latin typeface="Courier New" panose="02070309020205020404" pitchFamily="49" charset="0"/>
              </a:rPr>
            </a:br>
            <a:r>
              <a:rPr lang="en-US" altLang="en-US" sz="2000" smtClean="0">
                <a:latin typeface="Courier New" panose="02070309020205020404" pitchFamily="49" charset="0"/>
              </a:rPr>
              <a:t>on = onTable[value]</a:t>
            </a:r>
            <a:br>
              <a:rPr lang="en-US" altLang="en-US" sz="2000" smtClean="0">
                <a:latin typeface="Courier New" panose="02070309020205020404" pitchFamily="49" charset="0"/>
              </a:rPr>
            </a:br>
            <a:r>
              <a:rPr lang="en-US" altLang="en-US" sz="2000" smtClean="0">
                <a:latin typeface="Courier New" panose="02070309020205020404" pitchFamily="49" charset="0"/>
              </a:rPr>
              <a:t>for i in on:</a:t>
            </a:r>
            <a:br>
              <a:rPr lang="en-US" altLang="en-US" sz="2000" smtClean="0">
                <a:latin typeface="Courier New" panose="02070309020205020404" pitchFamily="49" charset="0"/>
              </a:rPr>
            </a:br>
            <a:r>
              <a:rPr lang="en-US" altLang="en-US" sz="2000" smtClean="0">
                <a:latin typeface="Courier New" panose="02070309020205020404" pitchFamily="49" charset="0"/>
              </a:rPr>
              <a:t>   self.pips[i].setFill(self.foreground)</a:t>
            </a:r>
            <a:endParaRPr lang="en-US" altLang="en-US" sz="200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675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83C82EA5-4AB0-4F01-BA40-7C5A202FD347}" type="slidenum">
              <a:rPr lang="en-US" altLang="en-US" sz="1400" smtClean="0"/>
              <a:pPr>
                <a:spcBef>
                  <a:spcPct val="0"/>
                </a:spcBef>
                <a:buClrTx/>
                <a:buSzTx/>
                <a:buFontTx/>
                <a:buNone/>
              </a:pPr>
              <a:t>61</a:t>
            </a:fld>
            <a:endParaRPr lang="en-US" altLang="en-US" sz="1400" smtClean="0"/>
          </a:p>
        </p:txBody>
      </p:sp>
      <p:sp>
        <p:nvSpPr>
          <p:cNvPr id="67588" name="Rectangle 2"/>
          <p:cNvSpPr>
            <a:spLocks noGrp="1" noChangeArrowheads="1"/>
          </p:cNvSpPr>
          <p:nvPr>
            <p:ph type="title"/>
          </p:nvPr>
        </p:nvSpPr>
        <p:spPr/>
        <p:txBody>
          <a:bodyPr/>
          <a:lstStyle/>
          <a:p>
            <a:pPr eaLnBrk="1" hangingPunct="1"/>
            <a:r>
              <a:rPr lang="en-US" altLang="en-US" smtClean="0"/>
              <a:t>Designing with</a:t>
            </a:r>
            <a:br>
              <a:rPr lang="en-US" altLang="en-US" smtClean="0"/>
            </a:br>
            <a:r>
              <a:rPr lang="en-US" altLang="en-US" smtClean="0"/>
              <a:t>Lists and Classes</a:t>
            </a:r>
          </a:p>
        </p:txBody>
      </p:sp>
      <p:sp>
        <p:nvSpPr>
          <p:cNvPr id="67589" name="Rectangle 3"/>
          <p:cNvSpPr>
            <a:spLocks noGrp="1" noChangeArrowheads="1"/>
          </p:cNvSpPr>
          <p:nvPr>
            <p:ph type="body" idx="1"/>
          </p:nvPr>
        </p:nvSpPr>
        <p:spPr/>
        <p:txBody>
          <a:bodyPr/>
          <a:lstStyle/>
          <a:p>
            <a:pPr eaLnBrk="1" hangingPunct="1"/>
            <a:r>
              <a:rPr lang="en-US" altLang="en-US" sz="2800" smtClean="0"/>
              <a:t>The table is padded with ‘[]’ in the 0 position, since it shouldn’t ever be used.</a:t>
            </a:r>
          </a:p>
          <a:p>
            <a:pPr eaLnBrk="1" hangingPunct="1"/>
            <a:r>
              <a:rPr lang="en-US" altLang="en-US" sz="2800" smtClean="0"/>
              <a:t>The </a:t>
            </a:r>
            <a:r>
              <a:rPr lang="en-US" altLang="en-US" sz="2800" smtClean="0">
                <a:latin typeface="Courier New" panose="02070309020205020404" pitchFamily="49" charset="0"/>
              </a:rPr>
              <a:t>onTable</a:t>
            </a:r>
            <a:r>
              <a:rPr lang="en-US" altLang="en-US" sz="2800" smtClean="0"/>
              <a:t> will remain unchanged through the life of a </a:t>
            </a:r>
            <a:r>
              <a:rPr lang="en-US" altLang="en-US" sz="2800" smtClean="0">
                <a:latin typeface="Courier New" panose="02070309020205020404" pitchFamily="49" charset="0"/>
              </a:rPr>
              <a:t>dieView</a:t>
            </a:r>
            <a:r>
              <a:rPr lang="en-US" altLang="en-US" sz="2800" smtClean="0"/>
              <a:t>, so it would make sense to store this table in the constructor and save it in an instance variable.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686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39A762EF-EC4D-4018-A09F-565C3BD710B2}" type="slidenum">
              <a:rPr lang="en-US" altLang="en-US" sz="1400" smtClean="0"/>
              <a:pPr>
                <a:spcBef>
                  <a:spcPct val="0"/>
                </a:spcBef>
                <a:buClrTx/>
                <a:buSzTx/>
                <a:buFontTx/>
                <a:buNone/>
              </a:pPr>
              <a:t>62</a:t>
            </a:fld>
            <a:endParaRPr lang="en-US" altLang="en-US" sz="1400" smtClean="0"/>
          </a:p>
        </p:txBody>
      </p:sp>
      <p:sp>
        <p:nvSpPr>
          <p:cNvPr id="68612" name="Rectangle 2"/>
          <p:cNvSpPr>
            <a:spLocks noGrp="1" noChangeArrowheads="1"/>
          </p:cNvSpPr>
          <p:nvPr>
            <p:ph type="title"/>
          </p:nvPr>
        </p:nvSpPr>
        <p:spPr/>
        <p:txBody>
          <a:bodyPr/>
          <a:lstStyle/>
          <a:p>
            <a:pPr eaLnBrk="1" hangingPunct="1"/>
            <a:r>
              <a:rPr lang="en-US" altLang="en-US" smtClean="0"/>
              <a:t>Designing with</a:t>
            </a:r>
            <a:br>
              <a:rPr lang="en-US" altLang="en-US" smtClean="0"/>
            </a:br>
            <a:r>
              <a:rPr lang="en-US" altLang="en-US" smtClean="0"/>
              <a:t>Lists and Classes</a:t>
            </a:r>
          </a:p>
        </p:txBody>
      </p:sp>
      <p:sp>
        <p:nvSpPr>
          <p:cNvPr id="68613" name="Rectangle 3"/>
          <p:cNvSpPr>
            <a:spLocks noGrp="1" noChangeArrowheads="1"/>
          </p:cNvSpPr>
          <p:nvPr>
            <p:ph type="body" idx="1"/>
          </p:nvPr>
        </p:nvSpPr>
        <p:spPr/>
        <p:txBody>
          <a:bodyPr/>
          <a:lstStyle/>
          <a:p>
            <a:pPr eaLnBrk="1" hangingPunct="1"/>
            <a:r>
              <a:rPr lang="en-US" altLang="en-US" sz="2800" smtClean="0"/>
              <a:t>Lastly, this example showcases the advantages of encapsulation.</a:t>
            </a:r>
          </a:p>
          <a:p>
            <a:pPr lvl="1" eaLnBrk="1" hangingPunct="1"/>
            <a:r>
              <a:rPr lang="en-US" altLang="en-US" sz="2400" smtClean="0"/>
              <a:t>We have improved the implementation of the </a:t>
            </a:r>
            <a:r>
              <a:rPr lang="en-US" altLang="en-US" sz="2400" smtClean="0">
                <a:latin typeface="Courier New" panose="02070309020205020404" pitchFamily="49" charset="0"/>
              </a:rPr>
              <a:t>dieView</a:t>
            </a:r>
            <a:r>
              <a:rPr lang="en-US" altLang="en-US" sz="2400" smtClean="0"/>
              <a:t> class, but we have not changed the set of methods it supports.</a:t>
            </a:r>
          </a:p>
          <a:p>
            <a:pPr lvl="1" eaLnBrk="1" hangingPunct="1"/>
            <a:r>
              <a:rPr lang="en-US" altLang="en-US" sz="2400" smtClean="0"/>
              <a:t>We can substitute this </a:t>
            </a:r>
            <a:r>
              <a:rPr lang="en-US" altLang="en-US" sz="2400" b="1" smtClean="0"/>
              <a:t>new</a:t>
            </a:r>
            <a:r>
              <a:rPr lang="en-US" altLang="en-US" sz="2400" smtClean="0"/>
              <a:t> version of the class without having to modify any other code!</a:t>
            </a:r>
          </a:p>
          <a:p>
            <a:pPr lvl="1" eaLnBrk="1" hangingPunct="1"/>
            <a:r>
              <a:rPr lang="en-US" altLang="en-US" sz="2400" smtClean="0"/>
              <a:t>Encapsulation allows us to build complex software systems as a set of “pluggable modules.”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696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D09A8E81-5ABC-43B4-ABC9-45EFF5F500CC}" type="slidenum">
              <a:rPr lang="en-US" altLang="en-US" sz="1400" smtClean="0"/>
              <a:pPr>
                <a:spcBef>
                  <a:spcPct val="0"/>
                </a:spcBef>
                <a:buClrTx/>
                <a:buSzTx/>
                <a:buFontTx/>
                <a:buNone/>
              </a:pPr>
              <a:t>63</a:t>
            </a:fld>
            <a:endParaRPr lang="en-US" altLang="en-US" sz="1400" smtClean="0"/>
          </a:p>
        </p:txBody>
      </p:sp>
      <p:sp>
        <p:nvSpPr>
          <p:cNvPr id="69636" name="Rectangle 2"/>
          <p:cNvSpPr>
            <a:spLocks noGrp="1" noChangeArrowheads="1"/>
          </p:cNvSpPr>
          <p:nvPr>
            <p:ph type="title"/>
          </p:nvPr>
        </p:nvSpPr>
        <p:spPr/>
        <p:txBody>
          <a:bodyPr/>
          <a:lstStyle/>
          <a:p>
            <a:pPr eaLnBrk="1" hangingPunct="1"/>
            <a:r>
              <a:rPr lang="en-US" altLang="en-US" smtClean="0"/>
              <a:t>Case Study: Python Calculator</a:t>
            </a:r>
          </a:p>
        </p:txBody>
      </p:sp>
      <p:sp>
        <p:nvSpPr>
          <p:cNvPr id="69637" name="Rectangle 3"/>
          <p:cNvSpPr>
            <a:spLocks noGrp="1" noChangeArrowheads="1"/>
          </p:cNvSpPr>
          <p:nvPr>
            <p:ph type="body" idx="1"/>
          </p:nvPr>
        </p:nvSpPr>
        <p:spPr/>
        <p:txBody>
          <a:bodyPr/>
          <a:lstStyle/>
          <a:p>
            <a:pPr eaLnBrk="1" hangingPunct="1">
              <a:lnSpc>
                <a:spcPct val="90000"/>
              </a:lnSpc>
            </a:pPr>
            <a:r>
              <a:rPr lang="en-US" altLang="en-US" sz="2800" smtClean="0"/>
              <a:t>The new </a:t>
            </a:r>
            <a:r>
              <a:rPr lang="en-US" altLang="en-US" sz="2800" smtClean="0">
                <a:latin typeface="Courier New" panose="02070309020205020404" pitchFamily="49" charset="0"/>
              </a:rPr>
              <a:t>dieView</a:t>
            </a:r>
            <a:r>
              <a:rPr lang="en-US" altLang="en-US" sz="2800" smtClean="0"/>
              <a:t> class shows how lists can be used effectively as instance variables of objects.</a:t>
            </a:r>
          </a:p>
          <a:p>
            <a:pPr eaLnBrk="1" hangingPunct="1">
              <a:lnSpc>
                <a:spcPct val="90000"/>
              </a:lnSpc>
            </a:pPr>
            <a:r>
              <a:rPr lang="en-US" altLang="en-US" sz="2800" smtClean="0"/>
              <a:t>Our pips list and </a:t>
            </a:r>
            <a:r>
              <a:rPr lang="en-US" altLang="en-US" sz="2800" smtClean="0">
                <a:latin typeface="Courier New" panose="02070309020205020404" pitchFamily="49" charset="0"/>
              </a:rPr>
              <a:t>onTable</a:t>
            </a:r>
            <a:r>
              <a:rPr lang="en-US" altLang="en-US" sz="2800" smtClean="0"/>
              <a:t> contain circles and lists, respectively, which are themselves objects.</a:t>
            </a:r>
          </a:p>
          <a:p>
            <a:pPr eaLnBrk="1" hangingPunct="1">
              <a:lnSpc>
                <a:spcPct val="90000"/>
              </a:lnSpc>
            </a:pPr>
            <a:r>
              <a:rPr lang="en-US" altLang="en-US" sz="2800" smtClean="0"/>
              <a:t>We can view a program itself as a collection of data structures (collections and objects) and a set of algorithms that operate on those data structures.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706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14EA8ED1-9E35-48FA-9597-D44B5660B786}" type="slidenum">
              <a:rPr lang="en-US" altLang="en-US" sz="1400" smtClean="0"/>
              <a:pPr>
                <a:spcBef>
                  <a:spcPct val="0"/>
                </a:spcBef>
                <a:buClrTx/>
                <a:buSzTx/>
                <a:buFontTx/>
                <a:buNone/>
              </a:pPr>
              <a:t>64</a:t>
            </a:fld>
            <a:endParaRPr lang="en-US" altLang="en-US" sz="1400" smtClean="0"/>
          </a:p>
        </p:txBody>
      </p:sp>
      <p:sp>
        <p:nvSpPr>
          <p:cNvPr id="70660" name="Rectangle 2"/>
          <p:cNvSpPr>
            <a:spLocks noGrp="1" noChangeArrowheads="1"/>
          </p:cNvSpPr>
          <p:nvPr>
            <p:ph type="title"/>
          </p:nvPr>
        </p:nvSpPr>
        <p:spPr/>
        <p:txBody>
          <a:bodyPr/>
          <a:lstStyle/>
          <a:p>
            <a:pPr eaLnBrk="1" hangingPunct="1"/>
            <a:r>
              <a:rPr lang="en-US" altLang="en-US" smtClean="0"/>
              <a:t>A Calculator as an Object</a:t>
            </a:r>
          </a:p>
        </p:txBody>
      </p:sp>
      <p:sp>
        <p:nvSpPr>
          <p:cNvPr id="70661" name="Rectangle 3"/>
          <p:cNvSpPr>
            <a:spLocks noGrp="1" noChangeArrowheads="1"/>
          </p:cNvSpPr>
          <p:nvPr>
            <p:ph type="body" idx="1"/>
          </p:nvPr>
        </p:nvSpPr>
        <p:spPr/>
        <p:txBody>
          <a:bodyPr/>
          <a:lstStyle/>
          <a:p>
            <a:pPr eaLnBrk="1" hangingPunct="1">
              <a:lnSpc>
                <a:spcPct val="90000"/>
              </a:lnSpc>
            </a:pPr>
            <a:r>
              <a:rPr lang="en-US" altLang="en-US" sz="2800" smtClean="0"/>
              <a:t>Let’s develop a program that implements a Python calculator.</a:t>
            </a:r>
          </a:p>
          <a:p>
            <a:pPr eaLnBrk="1" hangingPunct="1">
              <a:lnSpc>
                <a:spcPct val="90000"/>
              </a:lnSpc>
            </a:pPr>
            <a:r>
              <a:rPr lang="en-US" altLang="en-US" sz="2800" smtClean="0"/>
              <a:t>Our calculator will have buttons for</a:t>
            </a:r>
          </a:p>
          <a:p>
            <a:pPr lvl="1" eaLnBrk="1" hangingPunct="1">
              <a:lnSpc>
                <a:spcPct val="90000"/>
              </a:lnSpc>
            </a:pPr>
            <a:r>
              <a:rPr lang="en-US" altLang="en-US" sz="2400" smtClean="0"/>
              <a:t>The ten digits (0-9)</a:t>
            </a:r>
          </a:p>
          <a:p>
            <a:pPr lvl="1" eaLnBrk="1" hangingPunct="1">
              <a:lnSpc>
                <a:spcPct val="90000"/>
              </a:lnSpc>
            </a:pPr>
            <a:r>
              <a:rPr lang="en-US" altLang="en-US" sz="2400" smtClean="0"/>
              <a:t>A decimal point (.)</a:t>
            </a:r>
          </a:p>
          <a:p>
            <a:pPr lvl="1" eaLnBrk="1" hangingPunct="1">
              <a:lnSpc>
                <a:spcPct val="90000"/>
              </a:lnSpc>
            </a:pPr>
            <a:r>
              <a:rPr lang="en-US" altLang="en-US" sz="2400" smtClean="0"/>
              <a:t>Four operations (+,-,*,/)</a:t>
            </a:r>
          </a:p>
          <a:p>
            <a:pPr lvl="1" eaLnBrk="1" hangingPunct="1">
              <a:lnSpc>
                <a:spcPct val="90000"/>
              </a:lnSpc>
            </a:pPr>
            <a:r>
              <a:rPr lang="en-US" altLang="en-US" sz="2400" smtClean="0"/>
              <a:t>A few special keys</a:t>
            </a:r>
          </a:p>
          <a:p>
            <a:pPr lvl="2" eaLnBrk="1" hangingPunct="1">
              <a:lnSpc>
                <a:spcPct val="90000"/>
              </a:lnSpc>
            </a:pPr>
            <a:r>
              <a:rPr lang="en-US" altLang="en-US" sz="2000" smtClean="0"/>
              <a:t>‘C’ to clear the display</a:t>
            </a:r>
          </a:p>
          <a:p>
            <a:pPr lvl="2" eaLnBrk="1" hangingPunct="1">
              <a:lnSpc>
                <a:spcPct val="90000"/>
              </a:lnSpc>
            </a:pPr>
            <a:r>
              <a:rPr lang="en-US" altLang="en-US" sz="2000" smtClean="0"/>
              <a:t>‘&lt;-’ to backspace in the display</a:t>
            </a:r>
          </a:p>
          <a:p>
            <a:pPr lvl="2" eaLnBrk="1" hangingPunct="1">
              <a:lnSpc>
                <a:spcPct val="90000"/>
              </a:lnSpc>
            </a:pPr>
            <a:r>
              <a:rPr lang="en-US" altLang="en-US" sz="2000" smtClean="0"/>
              <a:t>‘=’ to do the calculation</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716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E4B90688-511E-40C1-935E-E4982C6F00BE}" type="slidenum">
              <a:rPr lang="en-US" altLang="en-US" sz="1400" smtClean="0"/>
              <a:pPr>
                <a:spcBef>
                  <a:spcPct val="0"/>
                </a:spcBef>
                <a:buClrTx/>
                <a:buSzTx/>
                <a:buFontTx/>
                <a:buNone/>
              </a:pPr>
              <a:t>65</a:t>
            </a:fld>
            <a:endParaRPr lang="en-US" altLang="en-US" sz="1400" smtClean="0"/>
          </a:p>
        </p:txBody>
      </p:sp>
      <p:sp>
        <p:nvSpPr>
          <p:cNvPr id="71684" name="Rectangle 2"/>
          <p:cNvSpPr>
            <a:spLocks noGrp="1" noChangeArrowheads="1"/>
          </p:cNvSpPr>
          <p:nvPr>
            <p:ph type="title"/>
          </p:nvPr>
        </p:nvSpPr>
        <p:spPr/>
        <p:txBody>
          <a:bodyPr/>
          <a:lstStyle/>
          <a:p>
            <a:pPr eaLnBrk="1" hangingPunct="1"/>
            <a:r>
              <a:rPr lang="en-US" altLang="en-US" smtClean="0"/>
              <a:t>A Calculator as an Object</a:t>
            </a:r>
          </a:p>
        </p:txBody>
      </p:sp>
      <p:pic>
        <p:nvPicPr>
          <p:cNvPr id="71685" name="Picture 4" descr="cal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971800" y="2268538"/>
            <a:ext cx="3154363" cy="3451225"/>
          </a:xfrm>
          <a:noFill/>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727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36F7C7E1-1B65-4E3B-B2C7-F51D33EE4DED}" type="slidenum">
              <a:rPr lang="en-US" altLang="en-US" sz="1400" smtClean="0"/>
              <a:pPr>
                <a:spcBef>
                  <a:spcPct val="0"/>
                </a:spcBef>
                <a:buClrTx/>
                <a:buSzTx/>
                <a:buFontTx/>
                <a:buNone/>
              </a:pPr>
              <a:t>66</a:t>
            </a:fld>
            <a:endParaRPr lang="en-US" altLang="en-US" sz="1400" smtClean="0"/>
          </a:p>
        </p:txBody>
      </p:sp>
      <p:sp>
        <p:nvSpPr>
          <p:cNvPr id="72708" name="Rectangle 2"/>
          <p:cNvSpPr>
            <a:spLocks noGrp="1" noChangeArrowheads="1"/>
          </p:cNvSpPr>
          <p:nvPr>
            <p:ph type="title"/>
          </p:nvPr>
        </p:nvSpPr>
        <p:spPr/>
        <p:txBody>
          <a:bodyPr/>
          <a:lstStyle/>
          <a:p>
            <a:pPr eaLnBrk="1" hangingPunct="1"/>
            <a:r>
              <a:rPr lang="en-US" altLang="en-US" smtClean="0"/>
              <a:t>A Calculator as an Object</a:t>
            </a:r>
          </a:p>
        </p:txBody>
      </p:sp>
      <p:sp>
        <p:nvSpPr>
          <p:cNvPr id="72709" name="Rectangle 3"/>
          <p:cNvSpPr>
            <a:spLocks noGrp="1" noChangeArrowheads="1"/>
          </p:cNvSpPr>
          <p:nvPr>
            <p:ph type="body" idx="1"/>
          </p:nvPr>
        </p:nvSpPr>
        <p:spPr/>
        <p:txBody>
          <a:bodyPr/>
          <a:lstStyle/>
          <a:p>
            <a:pPr eaLnBrk="1" hangingPunct="1"/>
            <a:r>
              <a:rPr lang="en-US" altLang="en-US" smtClean="0"/>
              <a:t>We can take a simple approach to performing the calculations. As buttons are pressed, they show up in the display, and are evaluated and the value displayed when the = is pressed.</a:t>
            </a:r>
          </a:p>
          <a:p>
            <a:pPr eaLnBrk="1" hangingPunct="1"/>
            <a:r>
              <a:rPr lang="en-US" altLang="en-US" smtClean="0"/>
              <a:t>We can divide the functioning of the calculator into two parts: creating the interface and interacting with the user.</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737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11741931-ECA6-4614-BFD5-F6DA1A44C505}" type="slidenum">
              <a:rPr lang="en-US" altLang="en-US" sz="1400" smtClean="0"/>
              <a:pPr>
                <a:spcBef>
                  <a:spcPct val="0"/>
                </a:spcBef>
                <a:buClrTx/>
                <a:buSzTx/>
                <a:buFontTx/>
                <a:buNone/>
              </a:pPr>
              <a:t>67</a:t>
            </a:fld>
            <a:endParaRPr lang="en-US" altLang="en-US" sz="1400" smtClean="0"/>
          </a:p>
        </p:txBody>
      </p:sp>
      <p:sp>
        <p:nvSpPr>
          <p:cNvPr id="73732" name="Rectangle 2"/>
          <p:cNvSpPr>
            <a:spLocks noGrp="1" noChangeArrowheads="1"/>
          </p:cNvSpPr>
          <p:nvPr>
            <p:ph type="title"/>
          </p:nvPr>
        </p:nvSpPr>
        <p:spPr/>
        <p:txBody>
          <a:bodyPr/>
          <a:lstStyle/>
          <a:p>
            <a:pPr eaLnBrk="1" hangingPunct="1"/>
            <a:r>
              <a:rPr lang="en-US" altLang="en-US" smtClean="0"/>
              <a:t>Constructing the Interface</a:t>
            </a:r>
          </a:p>
        </p:txBody>
      </p:sp>
      <p:sp>
        <p:nvSpPr>
          <p:cNvPr id="73733" name="Rectangle 3"/>
          <p:cNvSpPr>
            <a:spLocks noGrp="1" noChangeArrowheads="1"/>
          </p:cNvSpPr>
          <p:nvPr>
            <p:ph type="body" idx="1"/>
          </p:nvPr>
        </p:nvSpPr>
        <p:spPr/>
        <p:txBody>
          <a:bodyPr/>
          <a:lstStyle/>
          <a:p>
            <a:pPr eaLnBrk="1" hangingPunct="1">
              <a:lnSpc>
                <a:spcPct val="90000"/>
              </a:lnSpc>
            </a:pPr>
            <a:r>
              <a:rPr lang="en-US" altLang="en-US" sz="2400" smtClean="0"/>
              <a:t>First, we create a graphics window.</a:t>
            </a:r>
          </a:p>
          <a:p>
            <a:pPr eaLnBrk="1" hangingPunct="1">
              <a:lnSpc>
                <a:spcPct val="90000"/>
              </a:lnSpc>
            </a:pPr>
            <a:r>
              <a:rPr lang="en-US" altLang="en-US" sz="2400" smtClean="0"/>
              <a:t>The coordinates were chosen to simplify the layout of the buttons.</a:t>
            </a:r>
          </a:p>
          <a:p>
            <a:pPr eaLnBrk="1" hangingPunct="1">
              <a:lnSpc>
                <a:spcPct val="90000"/>
              </a:lnSpc>
            </a:pPr>
            <a:r>
              <a:rPr lang="en-US" altLang="en-US" sz="2400" smtClean="0"/>
              <a:t>In the last line, the window object is stored in an instance variable so that other methods can refer to it.</a:t>
            </a:r>
          </a:p>
          <a:p>
            <a:pPr eaLnBrk="1" hangingPunct="1">
              <a:lnSpc>
                <a:spcPct val="90000"/>
              </a:lnSpc>
            </a:pPr>
            <a:r>
              <a:rPr lang="en-US" altLang="en-US" sz="1800" smtClean="0">
                <a:latin typeface="Courier New" panose="02070309020205020404" pitchFamily="49" charset="0"/>
              </a:rPr>
              <a:t> def __init__(self):</a:t>
            </a:r>
            <a:br>
              <a:rPr lang="en-US" altLang="en-US" sz="1800" smtClean="0">
                <a:latin typeface="Courier New" panose="02070309020205020404" pitchFamily="49" charset="0"/>
              </a:rPr>
            </a:br>
            <a:r>
              <a:rPr lang="en-US" altLang="en-US" sz="1800" smtClean="0">
                <a:latin typeface="Courier New" panose="02070309020205020404" pitchFamily="49" charset="0"/>
              </a:rPr>
              <a:t>     # create the window for the calculator</a:t>
            </a:r>
            <a:br>
              <a:rPr lang="en-US" altLang="en-US" sz="1800" smtClean="0">
                <a:latin typeface="Courier New" panose="02070309020205020404" pitchFamily="49" charset="0"/>
              </a:rPr>
            </a:br>
            <a:r>
              <a:rPr lang="en-US" altLang="en-US" sz="1800" smtClean="0">
                <a:latin typeface="Courier New" panose="02070309020205020404" pitchFamily="49" charset="0"/>
              </a:rPr>
              <a:t>     win = GraphWin("calculator")</a:t>
            </a:r>
            <a:br>
              <a:rPr lang="en-US" altLang="en-US" sz="1800" smtClean="0">
                <a:latin typeface="Courier New" panose="02070309020205020404" pitchFamily="49" charset="0"/>
              </a:rPr>
            </a:br>
            <a:r>
              <a:rPr lang="en-US" altLang="en-US" sz="1800" smtClean="0">
                <a:latin typeface="Courier New" panose="02070309020205020404" pitchFamily="49" charset="0"/>
              </a:rPr>
              <a:t>     win.setCoords(0,0,6,7)</a:t>
            </a:r>
            <a:br>
              <a:rPr lang="en-US" altLang="en-US" sz="1800" smtClean="0">
                <a:latin typeface="Courier New" panose="02070309020205020404" pitchFamily="49" charset="0"/>
              </a:rPr>
            </a:br>
            <a:r>
              <a:rPr lang="en-US" altLang="en-US" sz="1800" smtClean="0">
                <a:latin typeface="Courier New" panose="02070309020205020404" pitchFamily="49" charset="0"/>
              </a:rPr>
              <a:t>     win.setBackground("slategray")</a:t>
            </a:r>
            <a:br>
              <a:rPr lang="en-US" altLang="en-US" sz="1800" smtClean="0">
                <a:latin typeface="Courier New" panose="02070309020205020404" pitchFamily="49" charset="0"/>
              </a:rPr>
            </a:br>
            <a:r>
              <a:rPr lang="en-US" altLang="en-US" sz="1800" smtClean="0">
                <a:latin typeface="Courier New" panose="02070309020205020404" pitchFamily="49" charset="0"/>
              </a:rPr>
              <a:t>     self.win = win</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747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6D5108D4-BBE6-4BD7-8AF0-49DCA41B26C1}" type="slidenum">
              <a:rPr lang="en-US" altLang="en-US" sz="1400" smtClean="0"/>
              <a:pPr>
                <a:spcBef>
                  <a:spcPct val="0"/>
                </a:spcBef>
                <a:buClrTx/>
                <a:buSzTx/>
                <a:buFontTx/>
                <a:buNone/>
              </a:pPr>
              <a:t>68</a:t>
            </a:fld>
            <a:endParaRPr lang="en-US" altLang="en-US" sz="1400" smtClean="0"/>
          </a:p>
        </p:txBody>
      </p:sp>
      <p:sp>
        <p:nvSpPr>
          <p:cNvPr id="74756" name="Rectangle 2"/>
          <p:cNvSpPr>
            <a:spLocks noGrp="1" noChangeArrowheads="1"/>
          </p:cNvSpPr>
          <p:nvPr>
            <p:ph type="title"/>
          </p:nvPr>
        </p:nvSpPr>
        <p:spPr/>
        <p:txBody>
          <a:bodyPr/>
          <a:lstStyle/>
          <a:p>
            <a:pPr eaLnBrk="1" hangingPunct="1"/>
            <a:r>
              <a:rPr lang="en-US" altLang="en-US" smtClean="0"/>
              <a:t>Constructing the Interface</a:t>
            </a:r>
          </a:p>
        </p:txBody>
      </p:sp>
      <p:sp>
        <p:nvSpPr>
          <p:cNvPr id="86019" name="Rectangle 3"/>
          <p:cNvSpPr>
            <a:spLocks noGrp="1" noChangeArrowheads="1"/>
          </p:cNvSpPr>
          <p:nvPr>
            <p:ph type="body" idx="1"/>
          </p:nvPr>
        </p:nvSpPr>
        <p:spPr>
          <a:xfrm>
            <a:off x="838200" y="2017713"/>
            <a:ext cx="8116888" cy="4114800"/>
          </a:xfrm>
        </p:spPr>
        <p:txBody>
          <a:bodyPr/>
          <a:lstStyle/>
          <a:p>
            <a:pPr eaLnBrk="1" hangingPunct="1">
              <a:lnSpc>
                <a:spcPct val="80000"/>
              </a:lnSpc>
              <a:defRPr/>
            </a:pPr>
            <a:r>
              <a:rPr lang="en-US" altLang="en-US" sz="2800" dirty="0" smtClean="0"/>
              <a:t>Our next step is to create the buttons, reusing the button class.</a:t>
            </a:r>
          </a:p>
          <a:p>
            <a:pPr marL="0" indent="0" eaLnBrk="1" hangingPunct="1">
              <a:lnSpc>
                <a:spcPct val="80000"/>
              </a:lnSpc>
              <a:buFont typeface="Wingdings" panose="05000000000000000000" pitchFamily="2" charset="2"/>
              <a:buNone/>
              <a:defRPr/>
            </a:pPr>
            <a:r>
              <a:rPr lang="en-US" altLang="en-US" sz="1400" dirty="0" smtClean="0">
                <a:latin typeface="Courier New" panose="02070309020205020404" pitchFamily="49" charset="0"/>
              </a:rPr>
              <a:t>     # create list of buttons</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 start with all the standard sized buttons</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 </a:t>
            </a:r>
            <a:r>
              <a:rPr lang="en-US" altLang="en-US" sz="1400" dirty="0" err="1" smtClean="0">
                <a:latin typeface="Courier New" panose="02070309020205020404" pitchFamily="49" charset="0"/>
              </a:rPr>
              <a:t>bSpecs</a:t>
            </a:r>
            <a:r>
              <a:rPr lang="en-US" altLang="en-US" sz="1400" dirty="0" smtClean="0">
                <a:latin typeface="Courier New" panose="02070309020205020404" pitchFamily="49" charset="0"/>
              </a:rPr>
              <a:t> gives center </a:t>
            </a:r>
            <a:r>
              <a:rPr lang="en-US" altLang="en-US" sz="1400" dirty="0" err="1" smtClean="0">
                <a:latin typeface="Courier New" panose="02070309020205020404" pitchFamily="49" charset="0"/>
              </a:rPr>
              <a:t>coords</a:t>
            </a:r>
            <a:r>
              <a:rPr lang="en-US" altLang="en-US" sz="1400" dirty="0" smtClean="0">
                <a:latin typeface="Courier New" panose="02070309020205020404" pitchFamily="49" charset="0"/>
              </a:rPr>
              <a:t> and label of buttons</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bSpecs</a:t>
            </a:r>
            <a:r>
              <a:rPr lang="en-US" altLang="en-US" sz="1400" dirty="0" smtClean="0">
                <a:latin typeface="Courier New" panose="02070309020205020404" pitchFamily="49" charset="0"/>
              </a:rPr>
              <a:t> = [(2,1,'0'), (3,1,'.'),</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(1,2,'1'), (2,2,'2'), (3,2,'3'), (4,2,'+'), (5,2,'-'),</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(1,3,'4'), (2,3,'5'), (3,3,'6'), (4,3,'*'), (5,3,'/'),</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(1,4,'7'), (2,4,'8'), (3,4,'9'), (4,4,'&lt;-'),(5,4,'C')]</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self.buttons</a:t>
            </a:r>
            <a:r>
              <a:rPr lang="en-US" altLang="en-US" sz="1400" dirty="0" smtClean="0">
                <a:latin typeface="Courier New" panose="02070309020205020404" pitchFamily="49" charset="0"/>
              </a:rPr>
              <a:t> = []</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for </a:t>
            </a:r>
            <a:r>
              <a:rPr lang="en-US" altLang="en-US" sz="1400" dirty="0" err="1" smtClean="0">
                <a:latin typeface="Courier New" panose="02070309020205020404" pitchFamily="49" charset="0"/>
              </a:rPr>
              <a:t>cx,cy,label</a:t>
            </a:r>
            <a:r>
              <a:rPr lang="en-US" altLang="en-US" sz="1400" dirty="0" smtClean="0">
                <a:latin typeface="Courier New" panose="02070309020205020404" pitchFamily="49" charset="0"/>
              </a:rPr>
              <a:t> in </a:t>
            </a:r>
            <a:r>
              <a:rPr lang="en-US" altLang="en-US" sz="1400" dirty="0" err="1" smtClean="0">
                <a:latin typeface="Courier New" panose="02070309020205020404" pitchFamily="49" charset="0"/>
              </a:rPr>
              <a:t>bSpecs</a:t>
            </a:r>
            <a:r>
              <a:rPr lang="en-US" altLang="en-US" sz="1400" dirty="0" smtClean="0">
                <a:latin typeface="Courier New" panose="02070309020205020404" pitchFamily="49" charset="0"/>
              </a:rPr>
              <a:t>:</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self.buttons.append</a:t>
            </a:r>
            <a:r>
              <a:rPr lang="en-US" altLang="en-US" sz="1400" dirty="0" smtClean="0">
                <a:latin typeface="Courier New" panose="02070309020205020404" pitchFamily="49" charset="0"/>
              </a:rPr>
              <a:t>(Button(</a:t>
            </a:r>
            <a:r>
              <a:rPr lang="en-US" altLang="en-US" sz="1400" dirty="0" err="1" smtClean="0">
                <a:latin typeface="Courier New" panose="02070309020205020404" pitchFamily="49" charset="0"/>
              </a:rPr>
              <a:t>self.win,Point</a:t>
            </a:r>
            <a:r>
              <a:rPr lang="en-US" altLang="en-US" sz="1400" dirty="0" smtClean="0">
                <a:latin typeface="Courier New" panose="02070309020205020404" pitchFamily="49" charset="0"/>
              </a:rPr>
              <a:t>(</a:t>
            </a:r>
            <a:r>
              <a:rPr lang="en-US" altLang="en-US" sz="1400" dirty="0" err="1" smtClean="0">
                <a:latin typeface="Courier New" panose="02070309020205020404" pitchFamily="49" charset="0"/>
              </a:rPr>
              <a:t>cx,cy</a:t>
            </a:r>
            <a:r>
              <a:rPr lang="en-US" altLang="en-US" sz="1400" dirty="0" smtClean="0">
                <a:latin typeface="Courier New" panose="02070309020205020404" pitchFamily="49" charset="0"/>
              </a:rPr>
              <a:t>),.75,.75,label))</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 create the larger = button</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self.buttons.append</a:t>
            </a:r>
            <a:r>
              <a:rPr lang="en-US" altLang="en-US" sz="1400" dirty="0" smtClean="0">
                <a:latin typeface="Courier New" panose="02070309020205020404" pitchFamily="49" charset="0"/>
              </a:rPr>
              <a:t>(Button(</a:t>
            </a:r>
            <a:r>
              <a:rPr lang="en-US" altLang="en-US" sz="1400" dirty="0" err="1" smtClean="0">
                <a:latin typeface="Courier New" panose="02070309020205020404" pitchFamily="49" charset="0"/>
              </a:rPr>
              <a:t>self.win</a:t>
            </a:r>
            <a:r>
              <a:rPr lang="en-US" altLang="en-US" sz="1400" dirty="0" smtClean="0">
                <a:latin typeface="Courier New" panose="02070309020205020404" pitchFamily="49" charset="0"/>
              </a:rPr>
              <a:t>, Point(4.5,1), 1.75, .75, "="))</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 activate all buttons</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for b in </a:t>
            </a:r>
            <a:r>
              <a:rPr lang="en-US" altLang="en-US" sz="1400" dirty="0" err="1" smtClean="0">
                <a:latin typeface="Courier New" panose="02070309020205020404" pitchFamily="49" charset="0"/>
              </a:rPr>
              <a:t>self.buttons</a:t>
            </a:r>
            <a:r>
              <a:rPr lang="en-US" altLang="en-US" sz="1400" dirty="0" smtClean="0">
                <a:latin typeface="Courier New" panose="02070309020205020404" pitchFamily="49" charset="0"/>
              </a:rPr>
              <a:t>:</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b.activate</a:t>
            </a:r>
            <a:r>
              <a:rPr lang="en-US" altLang="en-US" sz="1400" dirty="0" smtClean="0">
                <a:latin typeface="Courier New" panose="02070309020205020404" pitchFamily="49" charset="0"/>
              </a:rPr>
              <a:t>()</a:t>
            </a:r>
          </a:p>
          <a:p>
            <a:pPr eaLnBrk="1" hangingPunct="1">
              <a:lnSpc>
                <a:spcPct val="80000"/>
              </a:lnSpc>
              <a:defRPr/>
            </a:pPr>
            <a:r>
              <a:rPr lang="en-US" altLang="en-US" sz="2800" dirty="0" err="1" smtClean="0">
                <a:latin typeface="Courier New" panose="02070309020205020404" pitchFamily="49" charset="0"/>
              </a:rPr>
              <a:t>bspecs</a:t>
            </a:r>
            <a:r>
              <a:rPr lang="en-US" altLang="en-US" sz="2800" dirty="0" smtClean="0"/>
              <a:t> contains a list of button specifications, including the center point of the button and its label.</a:t>
            </a:r>
            <a:endParaRPr lang="en-US" altLang="en-US" sz="28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757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6DDC436F-619E-49F1-B472-505F8360416F}" type="slidenum">
              <a:rPr lang="en-US" altLang="en-US" sz="1400" smtClean="0"/>
              <a:pPr>
                <a:spcBef>
                  <a:spcPct val="0"/>
                </a:spcBef>
                <a:buClrTx/>
                <a:buSzTx/>
                <a:buFontTx/>
                <a:buNone/>
              </a:pPr>
              <a:t>69</a:t>
            </a:fld>
            <a:endParaRPr lang="en-US" altLang="en-US" sz="1400" smtClean="0"/>
          </a:p>
        </p:txBody>
      </p:sp>
      <p:sp>
        <p:nvSpPr>
          <p:cNvPr id="75780" name="Rectangle 2"/>
          <p:cNvSpPr>
            <a:spLocks noGrp="1" noChangeArrowheads="1"/>
          </p:cNvSpPr>
          <p:nvPr>
            <p:ph type="title"/>
          </p:nvPr>
        </p:nvSpPr>
        <p:spPr/>
        <p:txBody>
          <a:bodyPr/>
          <a:lstStyle/>
          <a:p>
            <a:pPr eaLnBrk="1" hangingPunct="1"/>
            <a:r>
              <a:rPr lang="en-US" altLang="en-US" smtClean="0"/>
              <a:t>Constructing the Interface</a:t>
            </a:r>
          </a:p>
        </p:txBody>
      </p:sp>
      <p:sp>
        <p:nvSpPr>
          <p:cNvPr id="75781" name="Rectangle 3"/>
          <p:cNvSpPr>
            <a:spLocks noGrp="1" noChangeArrowheads="1"/>
          </p:cNvSpPr>
          <p:nvPr>
            <p:ph type="body" idx="1"/>
          </p:nvPr>
        </p:nvSpPr>
        <p:spPr/>
        <p:txBody>
          <a:bodyPr/>
          <a:lstStyle/>
          <a:p>
            <a:pPr eaLnBrk="1" hangingPunct="1"/>
            <a:r>
              <a:rPr lang="en-US" altLang="en-US" smtClean="0"/>
              <a:t>Each specification is a </a:t>
            </a:r>
            <a:r>
              <a:rPr lang="en-US" altLang="en-US" i="1" smtClean="0"/>
              <a:t>tuple</a:t>
            </a:r>
            <a:r>
              <a:rPr lang="en-US" altLang="en-US" smtClean="0"/>
              <a:t>.</a:t>
            </a:r>
          </a:p>
          <a:p>
            <a:pPr eaLnBrk="1" hangingPunct="1"/>
            <a:r>
              <a:rPr lang="en-US" altLang="en-US" smtClean="0"/>
              <a:t>A </a:t>
            </a:r>
            <a:r>
              <a:rPr lang="en-US" altLang="en-US" i="1" smtClean="0"/>
              <a:t>tuple</a:t>
            </a:r>
            <a:r>
              <a:rPr lang="en-US" altLang="en-US" smtClean="0"/>
              <a:t> looks like a list but uses ‘()’ rather than ‘[]’.</a:t>
            </a:r>
          </a:p>
          <a:p>
            <a:pPr eaLnBrk="1" hangingPunct="1"/>
            <a:r>
              <a:rPr lang="en-US" altLang="en-US" smtClean="0"/>
              <a:t>Tuples are sequences that are immutable.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D218A201-C31F-4E4A-A205-8C8CE5C53BCF}" type="slidenum">
              <a:rPr lang="en-US" altLang="en-US" sz="1400" smtClean="0"/>
              <a:pPr>
                <a:spcBef>
                  <a:spcPct val="0"/>
                </a:spcBef>
                <a:buClrTx/>
                <a:buSzTx/>
                <a:buFontTx/>
                <a:buNone/>
              </a:pPr>
              <a:t>7</a:t>
            </a:fld>
            <a:endParaRPr lang="en-US" altLang="en-US" sz="1400" smtClean="0"/>
          </a:p>
        </p:txBody>
      </p:sp>
      <p:sp>
        <p:nvSpPr>
          <p:cNvPr id="12292" name="Rectangle 2"/>
          <p:cNvSpPr>
            <a:spLocks noGrp="1" noChangeArrowheads="1"/>
          </p:cNvSpPr>
          <p:nvPr>
            <p:ph type="title"/>
          </p:nvPr>
        </p:nvSpPr>
        <p:spPr/>
        <p:txBody>
          <a:bodyPr/>
          <a:lstStyle/>
          <a:p>
            <a:pPr eaLnBrk="1" hangingPunct="1"/>
            <a:r>
              <a:rPr lang="en-US" altLang="en-US" smtClean="0"/>
              <a:t>Sample Problem:</a:t>
            </a:r>
            <a:br>
              <a:rPr lang="en-US" altLang="en-US" smtClean="0"/>
            </a:br>
            <a:r>
              <a:rPr lang="en-US" altLang="en-US" smtClean="0"/>
              <a:t>Simple Statistics</a:t>
            </a:r>
          </a:p>
        </p:txBody>
      </p:sp>
      <p:sp>
        <p:nvSpPr>
          <p:cNvPr id="12293" name="Rectangle 3"/>
          <p:cNvSpPr>
            <a:spLocks noGrp="1" noChangeArrowheads="1"/>
          </p:cNvSpPr>
          <p:nvPr>
            <p:ph type="body" idx="1"/>
          </p:nvPr>
        </p:nvSpPr>
        <p:spPr/>
        <p:txBody>
          <a:bodyPr/>
          <a:lstStyle/>
          <a:p>
            <a:pPr eaLnBrk="1" hangingPunct="1">
              <a:lnSpc>
                <a:spcPct val="90000"/>
              </a:lnSpc>
            </a:pPr>
            <a:r>
              <a:rPr lang="en-US" altLang="en-US" smtClean="0"/>
              <a:t>The </a:t>
            </a:r>
            <a:r>
              <a:rPr lang="en-US" altLang="en-US" i="1" smtClean="0"/>
              <a:t>median</a:t>
            </a:r>
            <a:r>
              <a:rPr lang="en-US" altLang="en-US" smtClean="0"/>
              <a:t> is the data value that splits the data into equal-sized parts.</a:t>
            </a:r>
          </a:p>
          <a:p>
            <a:pPr eaLnBrk="1" hangingPunct="1">
              <a:lnSpc>
                <a:spcPct val="90000"/>
              </a:lnSpc>
            </a:pPr>
            <a:r>
              <a:rPr lang="en-US" altLang="en-US" smtClean="0"/>
              <a:t>For the data 2, 4, 6, 9, 13, the median is 6, since there are two values greater than 6 and two values that are smaller.</a:t>
            </a:r>
          </a:p>
          <a:p>
            <a:pPr eaLnBrk="1" hangingPunct="1">
              <a:lnSpc>
                <a:spcPct val="90000"/>
              </a:lnSpc>
            </a:pPr>
            <a:r>
              <a:rPr lang="en-US" altLang="en-US" smtClean="0"/>
              <a:t>One way to determine the median is to store all the numbers, sort them, and identify the middle value.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768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ACAA7FDC-F4AE-400E-8F57-ED657CE14965}" type="slidenum">
              <a:rPr lang="en-US" altLang="en-US" sz="1400" smtClean="0"/>
              <a:pPr>
                <a:spcBef>
                  <a:spcPct val="0"/>
                </a:spcBef>
                <a:buClrTx/>
                <a:buSzTx/>
                <a:buFontTx/>
                <a:buNone/>
              </a:pPr>
              <a:t>70</a:t>
            </a:fld>
            <a:endParaRPr lang="en-US" altLang="en-US" sz="1400" smtClean="0"/>
          </a:p>
        </p:txBody>
      </p:sp>
      <p:sp>
        <p:nvSpPr>
          <p:cNvPr id="76804" name="Rectangle 2"/>
          <p:cNvSpPr>
            <a:spLocks noGrp="1" noChangeArrowheads="1"/>
          </p:cNvSpPr>
          <p:nvPr>
            <p:ph type="title"/>
          </p:nvPr>
        </p:nvSpPr>
        <p:spPr/>
        <p:txBody>
          <a:bodyPr/>
          <a:lstStyle/>
          <a:p>
            <a:pPr eaLnBrk="1" hangingPunct="1"/>
            <a:r>
              <a:rPr lang="en-US" altLang="en-US" smtClean="0"/>
              <a:t>Constructing the Interface</a:t>
            </a:r>
          </a:p>
        </p:txBody>
      </p:sp>
      <p:sp>
        <p:nvSpPr>
          <p:cNvPr id="76805" name="Rectangle 3"/>
          <p:cNvSpPr>
            <a:spLocks noGrp="1" noChangeArrowheads="1"/>
          </p:cNvSpPr>
          <p:nvPr>
            <p:ph type="body" idx="1"/>
          </p:nvPr>
        </p:nvSpPr>
        <p:spPr/>
        <p:txBody>
          <a:bodyPr/>
          <a:lstStyle/>
          <a:p>
            <a:pPr eaLnBrk="1" hangingPunct="1">
              <a:lnSpc>
                <a:spcPct val="90000"/>
              </a:lnSpc>
            </a:pPr>
            <a:r>
              <a:rPr lang="en-US" altLang="en-US" sz="2800" smtClean="0"/>
              <a:t>Conceptually, each iteration of the loop starts with an assignment:</a:t>
            </a:r>
            <a:br>
              <a:rPr lang="en-US" altLang="en-US" sz="2800" smtClean="0"/>
            </a:br>
            <a:r>
              <a:rPr lang="en-US" altLang="en-US" sz="2000" smtClean="0">
                <a:latin typeface="Courier New" panose="02070309020205020404" pitchFamily="49" charset="0"/>
              </a:rPr>
              <a:t>(cx,cy,label)=&lt;next item from bSpecs&gt;</a:t>
            </a:r>
          </a:p>
          <a:p>
            <a:pPr eaLnBrk="1" hangingPunct="1">
              <a:lnSpc>
                <a:spcPct val="90000"/>
              </a:lnSpc>
            </a:pPr>
            <a:r>
              <a:rPr lang="en-US" altLang="en-US" sz="2800" smtClean="0"/>
              <a:t>Each item in </a:t>
            </a:r>
            <a:r>
              <a:rPr lang="en-US" altLang="en-US" sz="2800" smtClean="0">
                <a:latin typeface="Courier New" panose="02070309020205020404" pitchFamily="49" charset="0"/>
              </a:rPr>
              <a:t>bSpecs</a:t>
            </a:r>
            <a:r>
              <a:rPr lang="en-US" altLang="en-US" sz="2800" smtClean="0"/>
              <a:t> is also a tuple.</a:t>
            </a:r>
          </a:p>
          <a:p>
            <a:pPr eaLnBrk="1" hangingPunct="1">
              <a:lnSpc>
                <a:spcPct val="90000"/>
              </a:lnSpc>
            </a:pPr>
            <a:r>
              <a:rPr lang="en-US" altLang="en-US" sz="2800" smtClean="0"/>
              <a:t>When a tuple of variables is used on the left side of an assignment, the corresponding components of the tuple on the right side are </a:t>
            </a:r>
            <a:r>
              <a:rPr lang="en-US" altLang="en-US" sz="2800" i="1" smtClean="0"/>
              <a:t>unpacked</a:t>
            </a:r>
            <a:r>
              <a:rPr lang="en-US" altLang="en-US" sz="2800" smtClean="0"/>
              <a:t> into the variables on the left side.</a:t>
            </a:r>
          </a:p>
          <a:p>
            <a:pPr eaLnBrk="1" hangingPunct="1">
              <a:lnSpc>
                <a:spcPct val="90000"/>
              </a:lnSpc>
            </a:pPr>
            <a:r>
              <a:rPr lang="en-US" altLang="en-US" sz="2800" smtClean="0"/>
              <a:t>The first time through it’s as if we had:</a:t>
            </a:r>
            <a:br>
              <a:rPr lang="en-US" altLang="en-US" sz="2800" smtClean="0"/>
            </a:br>
            <a:r>
              <a:rPr lang="en-US" altLang="en-US" sz="2800" smtClean="0">
                <a:latin typeface="Courier New" panose="02070309020205020404" pitchFamily="49" charset="0"/>
              </a:rPr>
              <a:t>cx,cy,label = 2,1,"0"</a:t>
            </a:r>
            <a:endParaRPr lang="en-US" altLang="en-US" sz="280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778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18CFF6A6-76B0-48CF-BE00-92FB4979F3DD}" type="slidenum">
              <a:rPr lang="en-US" altLang="en-US" sz="1400" smtClean="0"/>
              <a:pPr>
                <a:spcBef>
                  <a:spcPct val="0"/>
                </a:spcBef>
                <a:buClrTx/>
                <a:buSzTx/>
                <a:buFontTx/>
                <a:buNone/>
              </a:pPr>
              <a:t>71</a:t>
            </a:fld>
            <a:endParaRPr lang="en-US" altLang="en-US" sz="1400" smtClean="0"/>
          </a:p>
        </p:txBody>
      </p:sp>
      <p:sp>
        <p:nvSpPr>
          <p:cNvPr id="77828" name="Rectangle 2"/>
          <p:cNvSpPr>
            <a:spLocks noGrp="1" noChangeArrowheads="1"/>
          </p:cNvSpPr>
          <p:nvPr>
            <p:ph type="title"/>
          </p:nvPr>
        </p:nvSpPr>
        <p:spPr/>
        <p:txBody>
          <a:bodyPr/>
          <a:lstStyle/>
          <a:p>
            <a:pPr eaLnBrk="1" hangingPunct="1"/>
            <a:r>
              <a:rPr lang="en-US" altLang="en-US" smtClean="0"/>
              <a:t>Constructing the Interface</a:t>
            </a:r>
          </a:p>
        </p:txBody>
      </p:sp>
      <p:sp>
        <p:nvSpPr>
          <p:cNvPr id="77829" name="Rectangle 3"/>
          <p:cNvSpPr>
            <a:spLocks noGrp="1" noChangeArrowheads="1"/>
          </p:cNvSpPr>
          <p:nvPr>
            <p:ph type="body" idx="1"/>
          </p:nvPr>
        </p:nvSpPr>
        <p:spPr/>
        <p:txBody>
          <a:bodyPr/>
          <a:lstStyle/>
          <a:p>
            <a:pPr eaLnBrk="1" hangingPunct="1">
              <a:lnSpc>
                <a:spcPct val="80000"/>
              </a:lnSpc>
            </a:pPr>
            <a:r>
              <a:rPr lang="en-US" altLang="en-US" sz="2800" smtClean="0"/>
              <a:t>Each time through the loop, another tuple from </a:t>
            </a:r>
            <a:r>
              <a:rPr lang="en-US" altLang="en-US" sz="2800" smtClean="0">
                <a:latin typeface="Courier New" panose="02070309020205020404" pitchFamily="49" charset="0"/>
              </a:rPr>
              <a:t>bSpecs</a:t>
            </a:r>
            <a:r>
              <a:rPr lang="en-US" altLang="en-US" sz="2800" smtClean="0"/>
              <a:t> is unpacked into the variables in the loop heading.</a:t>
            </a:r>
          </a:p>
          <a:p>
            <a:pPr eaLnBrk="1" hangingPunct="1">
              <a:lnSpc>
                <a:spcPct val="80000"/>
              </a:lnSpc>
            </a:pPr>
            <a:r>
              <a:rPr lang="en-US" altLang="en-US" sz="2800" smtClean="0"/>
              <a:t>These values are then used to create a </a:t>
            </a:r>
            <a:r>
              <a:rPr lang="en-US" altLang="en-US" sz="2800" smtClean="0">
                <a:latin typeface="Courier New" panose="02070309020205020404" pitchFamily="49" charset="0"/>
              </a:rPr>
              <a:t>Button</a:t>
            </a:r>
            <a:r>
              <a:rPr lang="en-US" altLang="en-US" sz="2800" smtClean="0"/>
              <a:t> that is appended to the list of buttons.</a:t>
            </a:r>
          </a:p>
          <a:p>
            <a:pPr eaLnBrk="1" hangingPunct="1">
              <a:lnSpc>
                <a:spcPct val="80000"/>
              </a:lnSpc>
            </a:pPr>
            <a:r>
              <a:rPr lang="en-US" altLang="en-US" sz="2800" smtClean="0"/>
              <a:t>Creating the display is simple – it’s just a rectangle with some text centered on it. We need to save the text object as an instance variable so its contents can be accessed and changed.</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788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2178B960-8A25-4F15-9719-E0F628E733A4}" type="slidenum">
              <a:rPr lang="en-US" altLang="en-US" sz="1400" smtClean="0"/>
              <a:pPr>
                <a:spcBef>
                  <a:spcPct val="0"/>
                </a:spcBef>
                <a:buClrTx/>
                <a:buSzTx/>
                <a:buFontTx/>
                <a:buNone/>
              </a:pPr>
              <a:t>72</a:t>
            </a:fld>
            <a:endParaRPr lang="en-US" altLang="en-US" sz="1400" smtClean="0"/>
          </a:p>
        </p:txBody>
      </p:sp>
      <p:sp>
        <p:nvSpPr>
          <p:cNvPr id="78852" name="Rectangle 2"/>
          <p:cNvSpPr>
            <a:spLocks noGrp="1" noChangeArrowheads="1"/>
          </p:cNvSpPr>
          <p:nvPr>
            <p:ph type="title"/>
          </p:nvPr>
        </p:nvSpPr>
        <p:spPr/>
        <p:txBody>
          <a:bodyPr/>
          <a:lstStyle/>
          <a:p>
            <a:pPr eaLnBrk="1" hangingPunct="1"/>
            <a:r>
              <a:rPr lang="en-US" altLang="en-US" smtClean="0"/>
              <a:t>Constructing the Interface</a:t>
            </a:r>
          </a:p>
        </p:txBody>
      </p:sp>
      <p:sp>
        <p:nvSpPr>
          <p:cNvPr id="90115" name="Rectangle 3"/>
          <p:cNvSpPr>
            <a:spLocks noGrp="1" noChangeArrowheads="1"/>
          </p:cNvSpPr>
          <p:nvPr>
            <p:ph type="body" idx="1"/>
          </p:nvPr>
        </p:nvSpPr>
        <p:spPr/>
        <p:txBody>
          <a:bodyPr/>
          <a:lstStyle/>
          <a:p>
            <a:pPr eaLnBrk="1" hangingPunct="1">
              <a:defRPr/>
            </a:pPr>
            <a:r>
              <a:rPr lang="en-US" altLang="en-US" dirty="0" smtClean="0"/>
              <a:t>Here’s the code to create the display</a:t>
            </a:r>
          </a:p>
          <a:p>
            <a:pPr marL="0" indent="0" eaLnBrk="1" hangingPunct="1">
              <a:buFont typeface="Wingdings" panose="05000000000000000000" pitchFamily="2" charset="2"/>
              <a:buNone/>
              <a:defRPr/>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bg</a:t>
            </a:r>
            <a:r>
              <a:rPr lang="en-US" altLang="en-US" sz="2000" dirty="0" smtClean="0">
                <a:latin typeface="Courier New" panose="02070309020205020404" pitchFamily="49" charset="0"/>
              </a:rPr>
              <a:t> = Rectangle(Point(.5,5.5), Point(5.5,6.5))</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bg.setFill</a:t>
            </a:r>
            <a:r>
              <a:rPr lang="en-US" altLang="en-US" sz="2000" dirty="0" smtClean="0">
                <a:latin typeface="Courier New" panose="02070309020205020404" pitchFamily="49" charset="0"/>
              </a:rPr>
              <a:t>('white')</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bg.draw</a:t>
            </a:r>
            <a:r>
              <a:rPr lang="en-US" altLang="en-US" sz="2000" dirty="0" smtClean="0">
                <a:latin typeface="Courier New" panose="02070309020205020404" pitchFamily="49" charset="0"/>
              </a:rPr>
              <a:t>(</a:t>
            </a:r>
            <a:r>
              <a:rPr lang="en-US" altLang="en-US" sz="2000" dirty="0" err="1" smtClean="0">
                <a:latin typeface="Courier New" panose="02070309020205020404" pitchFamily="49" charset="0"/>
              </a:rPr>
              <a:t>self.win</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text = Text(Point(3,6), "")</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text.draw</a:t>
            </a:r>
            <a:r>
              <a:rPr lang="en-US" altLang="en-US" sz="2000" dirty="0" smtClean="0">
                <a:latin typeface="Courier New" panose="02070309020205020404" pitchFamily="49" charset="0"/>
              </a:rPr>
              <a:t>(</a:t>
            </a:r>
            <a:r>
              <a:rPr lang="en-US" altLang="en-US" sz="2000" dirty="0" err="1" smtClean="0">
                <a:latin typeface="Courier New" panose="02070309020205020404" pitchFamily="49" charset="0"/>
              </a:rPr>
              <a:t>self.win</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text.setFace</a:t>
            </a:r>
            <a:r>
              <a:rPr lang="en-US" altLang="en-US" sz="2000" dirty="0" smtClean="0">
                <a:latin typeface="Courier New" panose="02070309020205020404" pitchFamily="49" charset="0"/>
              </a:rPr>
              <a:t>("courier")</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text.setStyle</a:t>
            </a:r>
            <a:r>
              <a:rPr lang="en-US" altLang="en-US" sz="2000" dirty="0" smtClean="0">
                <a:latin typeface="Courier New" panose="02070309020205020404" pitchFamily="49" charset="0"/>
              </a:rPr>
              <a:t>("bold")</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text.setSize</a:t>
            </a:r>
            <a:r>
              <a:rPr lang="en-US" altLang="en-US" sz="2000" dirty="0" smtClean="0">
                <a:latin typeface="Courier New" panose="02070309020205020404" pitchFamily="49" charset="0"/>
              </a:rPr>
              <a:t>(16)</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self.display</a:t>
            </a:r>
            <a:r>
              <a:rPr lang="en-US" altLang="en-US" sz="2000" dirty="0" smtClean="0">
                <a:latin typeface="Courier New" panose="02070309020205020404" pitchFamily="49" charset="0"/>
              </a:rPr>
              <a:t> = text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798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9CF2107F-100E-4BC8-B7BA-CAFE3DD0AA32}" type="slidenum">
              <a:rPr lang="en-US" altLang="en-US" sz="1400" smtClean="0"/>
              <a:pPr>
                <a:spcBef>
                  <a:spcPct val="0"/>
                </a:spcBef>
                <a:buClrTx/>
                <a:buSzTx/>
                <a:buFontTx/>
                <a:buNone/>
              </a:pPr>
              <a:t>73</a:t>
            </a:fld>
            <a:endParaRPr lang="en-US" altLang="en-US" sz="1400" smtClean="0"/>
          </a:p>
        </p:txBody>
      </p:sp>
      <p:sp>
        <p:nvSpPr>
          <p:cNvPr id="79876" name="Rectangle 2"/>
          <p:cNvSpPr>
            <a:spLocks noGrp="1" noChangeArrowheads="1"/>
          </p:cNvSpPr>
          <p:nvPr>
            <p:ph type="title"/>
          </p:nvPr>
        </p:nvSpPr>
        <p:spPr/>
        <p:txBody>
          <a:bodyPr/>
          <a:lstStyle/>
          <a:p>
            <a:pPr eaLnBrk="1" hangingPunct="1"/>
            <a:r>
              <a:rPr lang="en-US" altLang="en-US" smtClean="0"/>
              <a:t>Processing Buttons</a:t>
            </a:r>
          </a:p>
        </p:txBody>
      </p:sp>
      <p:sp>
        <p:nvSpPr>
          <p:cNvPr id="91139" name="Rectangle 3"/>
          <p:cNvSpPr>
            <a:spLocks noGrp="1" noChangeArrowheads="1"/>
          </p:cNvSpPr>
          <p:nvPr>
            <p:ph type="body" idx="1"/>
          </p:nvPr>
        </p:nvSpPr>
        <p:spPr/>
        <p:txBody>
          <a:bodyPr/>
          <a:lstStyle/>
          <a:p>
            <a:pPr eaLnBrk="1" hangingPunct="1">
              <a:defRPr/>
            </a:pPr>
            <a:r>
              <a:rPr lang="en-US" altLang="en-US" dirty="0" smtClean="0"/>
              <a:t>Now that the interface is drawn, we need a method to get it running.</a:t>
            </a:r>
          </a:p>
          <a:p>
            <a:pPr eaLnBrk="1" hangingPunct="1">
              <a:defRPr/>
            </a:pPr>
            <a:r>
              <a:rPr lang="en-US" altLang="en-US" dirty="0" smtClean="0"/>
              <a:t>We’ll use an event loop that waits for a button to be clicked and then processes that button.</a:t>
            </a:r>
          </a:p>
          <a:p>
            <a:pPr marL="0" indent="0" eaLnBrk="1" hangingPunct="1">
              <a:buFont typeface="Wingdings" panose="05000000000000000000" pitchFamily="2" charset="2"/>
              <a:buNone/>
              <a:defRPr/>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run(self):</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 Infinite 'event loop' to process button clicks.</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while True:</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key = </a:t>
            </a:r>
            <a:r>
              <a:rPr lang="en-US" altLang="en-US" sz="1800" dirty="0" err="1" smtClean="0">
                <a:latin typeface="Courier New" panose="02070309020205020404" pitchFamily="49" charset="0"/>
              </a:rPr>
              <a:t>self.getKeyPress</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self.processKey</a:t>
            </a:r>
            <a:r>
              <a:rPr lang="en-US" altLang="en-US" sz="1800" dirty="0" smtClean="0">
                <a:latin typeface="Courier New" panose="02070309020205020404" pitchFamily="49" charset="0"/>
              </a:rPr>
              <a:t>(key)</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08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EDDB21C1-BCBA-4F7B-A8B9-37AEF8798C74}" type="slidenum">
              <a:rPr lang="en-US" altLang="en-US" sz="1400" smtClean="0"/>
              <a:pPr>
                <a:spcBef>
                  <a:spcPct val="0"/>
                </a:spcBef>
                <a:buClrTx/>
                <a:buSzTx/>
                <a:buFontTx/>
                <a:buNone/>
              </a:pPr>
              <a:t>74</a:t>
            </a:fld>
            <a:endParaRPr lang="en-US" altLang="en-US" sz="1400" smtClean="0"/>
          </a:p>
        </p:txBody>
      </p:sp>
      <p:sp>
        <p:nvSpPr>
          <p:cNvPr id="80900" name="Rectangle 2"/>
          <p:cNvSpPr>
            <a:spLocks noGrp="1" noChangeArrowheads="1"/>
          </p:cNvSpPr>
          <p:nvPr>
            <p:ph type="title"/>
          </p:nvPr>
        </p:nvSpPr>
        <p:spPr/>
        <p:txBody>
          <a:bodyPr/>
          <a:lstStyle/>
          <a:p>
            <a:pPr eaLnBrk="1" hangingPunct="1"/>
            <a:r>
              <a:rPr lang="en-US" altLang="en-US" smtClean="0"/>
              <a:t>Processing Buttons</a:t>
            </a:r>
          </a:p>
        </p:txBody>
      </p:sp>
      <p:sp>
        <p:nvSpPr>
          <p:cNvPr id="92163" name="Rectangle 3"/>
          <p:cNvSpPr>
            <a:spLocks noGrp="1" noChangeArrowheads="1"/>
          </p:cNvSpPr>
          <p:nvPr>
            <p:ph type="body" idx="1"/>
          </p:nvPr>
        </p:nvSpPr>
        <p:spPr/>
        <p:txBody>
          <a:bodyPr/>
          <a:lstStyle/>
          <a:p>
            <a:pPr eaLnBrk="1" hangingPunct="1">
              <a:lnSpc>
                <a:spcPct val="80000"/>
              </a:lnSpc>
              <a:defRPr/>
            </a:pPr>
            <a:r>
              <a:rPr lang="en-US" altLang="en-US" sz="2800" dirty="0" smtClean="0"/>
              <a:t>We continue getting mouse clicks until a button is clicked.</a:t>
            </a:r>
          </a:p>
          <a:p>
            <a:pPr eaLnBrk="1" hangingPunct="1">
              <a:lnSpc>
                <a:spcPct val="80000"/>
              </a:lnSpc>
              <a:defRPr/>
            </a:pPr>
            <a:r>
              <a:rPr lang="en-US" altLang="en-US" sz="2800" dirty="0" smtClean="0"/>
              <a:t>To determine whether a button has been clicked, we loop through the list of buttons and check each one.</a:t>
            </a:r>
          </a:p>
          <a:p>
            <a:pPr marL="0" indent="0" eaLnBrk="1" hangingPunct="1">
              <a:lnSpc>
                <a:spcPct val="80000"/>
              </a:lnSpc>
              <a:buFont typeface="Wingdings" panose="05000000000000000000" pitchFamily="2" charset="2"/>
              <a:buNone/>
              <a:defRPr/>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getKeyPress</a:t>
            </a:r>
            <a:r>
              <a:rPr lang="en-US" altLang="en-US" sz="1800" dirty="0" smtClean="0">
                <a:latin typeface="Courier New" panose="02070309020205020404" pitchFamily="49" charset="0"/>
              </a:rPr>
              <a:t>(self):</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 Waits for a button to be clicked and </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    returns the label of</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    the button that was clicked.</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while True:</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p = </a:t>
            </a:r>
            <a:r>
              <a:rPr lang="en-US" altLang="en-US" sz="1800" dirty="0" err="1" smtClean="0">
                <a:latin typeface="Courier New" panose="02070309020205020404" pitchFamily="49" charset="0"/>
              </a:rPr>
              <a:t>self.win.getMouse</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for b in </a:t>
            </a:r>
            <a:r>
              <a:rPr lang="en-US" altLang="en-US" sz="1800" dirty="0" err="1" smtClean="0">
                <a:latin typeface="Courier New" panose="02070309020205020404" pitchFamily="49" charset="0"/>
              </a:rPr>
              <a:t>self.buttons</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if </a:t>
            </a:r>
            <a:r>
              <a:rPr lang="en-US" altLang="en-US" sz="1800" dirty="0" err="1" smtClean="0">
                <a:latin typeface="Courier New" panose="02070309020205020404" pitchFamily="49" charset="0"/>
              </a:rPr>
              <a:t>b.clicked</a:t>
            </a:r>
            <a:r>
              <a:rPr lang="en-US" altLang="en-US" sz="1800" dirty="0" smtClean="0">
                <a:latin typeface="Courier New" panose="02070309020205020404" pitchFamily="49" charset="0"/>
              </a:rPr>
              <a:t>(p):</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return </a:t>
            </a:r>
            <a:r>
              <a:rPr lang="en-US" altLang="en-US" sz="1800" dirty="0" err="1" smtClean="0">
                <a:latin typeface="Courier New" panose="02070309020205020404" pitchFamily="49" charset="0"/>
              </a:rPr>
              <a:t>b.getLabel</a:t>
            </a:r>
            <a:r>
              <a:rPr lang="en-US" altLang="en-US" sz="1800" dirty="0" smtClean="0">
                <a:latin typeface="Courier New" panose="02070309020205020404" pitchFamily="49" charset="0"/>
              </a:rPr>
              <a:t>() # method exit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19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7C7E7393-5B38-4998-8DFC-EE8D9281D39A}" type="slidenum">
              <a:rPr lang="en-US" altLang="en-US" sz="1400" smtClean="0"/>
              <a:pPr>
                <a:spcBef>
                  <a:spcPct val="0"/>
                </a:spcBef>
                <a:buClrTx/>
                <a:buSzTx/>
                <a:buFontTx/>
                <a:buNone/>
              </a:pPr>
              <a:t>75</a:t>
            </a:fld>
            <a:endParaRPr lang="en-US" altLang="en-US" sz="1400" smtClean="0"/>
          </a:p>
        </p:txBody>
      </p:sp>
      <p:sp>
        <p:nvSpPr>
          <p:cNvPr id="81924" name="Rectangle 2"/>
          <p:cNvSpPr>
            <a:spLocks noGrp="1" noChangeArrowheads="1"/>
          </p:cNvSpPr>
          <p:nvPr>
            <p:ph type="title"/>
          </p:nvPr>
        </p:nvSpPr>
        <p:spPr/>
        <p:txBody>
          <a:bodyPr/>
          <a:lstStyle/>
          <a:p>
            <a:pPr eaLnBrk="1" hangingPunct="1"/>
            <a:r>
              <a:rPr lang="en-US" altLang="en-US" smtClean="0"/>
              <a:t>Processing Buttons</a:t>
            </a:r>
          </a:p>
        </p:txBody>
      </p:sp>
      <p:sp>
        <p:nvSpPr>
          <p:cNvPr id="81925" name="Rectangle 3"/>
          <p:cNvSpPr>
            <a:spLocks noGrp="1" noChangeArrowheads="1"/>
          </p:cNvSpPr>
          <p:nvPr>
            <p:ph type="body" idx="1"/>
          </p:nvPr>
        </p:nvSpPr>
        <p:spPr/>
        <p:txBody>
          <a:bodyPr/>
          <a:lstStyle/>
          <a:p>
            <a:pPr eaLnBrk="1" hangingPunct="1"/>
            <a:r>
              <a:rPr lang="en-US" altLang="en-US" smtClean="0"/>
              <a:t>Having the buttons in a list like this is a big win. A </a:t>
            </a:r>
            <a:r>
              <a:rPr lang="en-US" altLang="en-US" smtClean="0">
                <a:latin typeface="Courier New" panose="02070309020205020404" pitchFamily="49" charset="0"/>
              </a:rPr>
              <a:t>for</a:t>
            </a:r>
            <a:r>
              <a:rPr lang="en-US" altLang="en-US" smtClean="0"/>
              <a:t> loop is used to look at each button in turn.</a:t>
            </a:r>
          </a:p>
          <a:p>
            <a:pPr eaLnBrk="1" hangingPunct="1"/>
            <a:r>
              <a:rPr lang="en-US" altLang="en-US" smtClean="0"/>
              <a:t>If the clicked point </a:t>
            </a:r>
            <a:r>
              <a:rPr lang="en-US" altLang="en-US" smtClean="0">
                <a:latin typeface="Courier New" panose="02070309020205020404" pitchFamily="49" charset="0"/>
              </a:rPr>
              <a:t>p</a:t>
            </a:r>
            <a:r>
              <a:rPr lang="en-US" altLang="en-US" smtClean="0"/>
              <a:t> turns out to be in one of the buttons, the label of the button is returned, providing an exit from the otherwise infinite loop.</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29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5196425C-2956-44D2-A946-8ABC890B3300}" type="slidenum">
              <a:rPr lang="en-US" altLang="en-US" sz="1400" smtClean="0"/>
              <a:pPr>
                <a:spcBef>
                  <a:spcPct val="0"/>
                </a:spcBef>
                <a:buClrTx/>
                <a:buSzTx/>
                <a:buFontTx/>
                <a:buNone/>
              </a:pPr>
              <a:t>76</a:t>
            </a:fld>
            <a:endParaRPr lang="en-US" altLang="en-US" sz="1400" smtClean="0"/>
          </a:p>
        </p:txBody>
      </p:sp>
      <p:sp>
        <p:nvSpPr>
          <p:cNvPr id="82948" name="Rectangle 2"/>
          <p:cNvSpPr>
            <a:spLocks noGrp="1" noChangeArrowheads="1"/>
          </p:cNvSpPr>
          <p:nvPr>
            <p:ph type="title"/>
          </p:nvPr>
        </p:nvSpPr>
        <p:spPr/>
        <p:txBody>
          <a:bodyPr/>
          <a:lstStyle/>
          <a:p>
            <a:pPr eaLnBrk="1" hangingPunct="1"/>
            <a:r>
              <a:rPr lang="en-US" altLang="en-US" smtClean="0"/>
              <a:t>Processing Buttons</a:t>
            </a:r>
          </a:p>
        </p:txBody>
      </p:sp>
      <p:sp>
        <p:nvSpPr>
          <p:cNvPr id="82949" name="Rectangle 3"/>
          <p:cNvSpPr>
            <a:spLocks noGrp="1" noChangeArrowheads="1"/>
          </p:cNvSpPr>
          <p:nvPr>
            <p:ph type="body" idx="1"/>
          </p:nvPr>
        </p:nvSpPr>
        <p:spPr/>
        <p:txBody>
          <a:bodyPr/>
          <a:lstStyle/>
          <a:p>
            <a:pPr eaLnBrk="1" hangingPunct="1"/>
            <a:r>
              <a:rPr lang="en-US" altLang="en-US" smtClean="0"/>
              <a:t>The last step is to update the display of the calculator according to which button was clicked.</a:t>
            </a:r>
          </a:p>
          <a:p>
            <a:pPr eaLnBrk="1" hangingPunct="1"/>
            <a:r>
              <a:rPr lang="en-US" altLang="en-US" smtClean="0"/>
              <a:t>A digit or operator is appended to the display. If </a:t>
            </a:r>
            <a:r>
              <a:rPr lang="en-US" altLang="en-US" smtClean="0">
                <a:latin typeface="Courier New" panose="02070309020205020404" pitchFamily="49" charset="0"/>
              </a:rPr>
              <a:t>key</a:t>
            </a:r>
            <a:r>
              <a:rPr lang="en-US" altLang="en-US" smtClean="0"/>
              <a:t> contains the label of the button, and </a:t>
            </a:r>
            <a:r>
              <a:rPr lang="en-US" altLang="en-US" smtClean="0">
                <a:latin typeface="Courier New" panose="02070309020205020404" pitchFamily="49" charset="0"/>
              </a:rPr>
              <a:t>text</a:t>
            </a:r>
            <a:r>
              <a:rPr lang="en-US" altLang="en-US" smtClean="0"/>
              <a:t> contains the current contents of the display, the code is:</a:t>
            </a:r>
            <a:br>
              <a:rPr lang="en-US" altLang="en-US" smtClean="0"/>
            </a:br>
            <a:r>
              <a:rPr lang="en-US" altLang="en-US" sz="2400" smtClean="0">
                <a:latin typeface="Courier New" panose="02070309020205020404" pitchFamily="49" charset="0"/>
              </a:rPr>
              <a:t>self.display.setText(text+key)</a:t>
            </a:r>
            <a:endParaRPr lang="en-US" altLang="en-US" sz="200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39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7BD66B20-D4A7-44E1-975F-C5F180ADE833}" type="slidenum">
              <a:rPr lang="en-US" altLang="en-US" sz="1400" smtClean="0"/>
              <a:pPr>
                <a:spcBef>
                  <a:spcPct val="0"/>
                </a:spcBef>
                <a:buClrTx/>
                <a:buSzTx/>
                <a:buFontTx/>
                <a:buNone/>
              </a:pPr>
              <a:t>77</a:t>
            </a:fld>
            <a:endParaRPr lang="en-US" altLang="en-US" sz="1400" smtClean="0"/>
          </a:p>
        </p:txBody>
      </p:sp>
      <p:sp>
        <p:nvSpPr>
          <p:cNvPr id="83972" name="Rectangle 2"/>
          <p:cNvSpPr>
            <a:spLocks noGrp="1" noChangeArrowheads="1"/>
          </p:cNvSpPr>
          <p:nvPr>
            <p:ph type="title"/>
          </p:nvPr>
        </p:nvSpPr>
        <p:spPr/>
        <p:txBody>
          <a:bodyPr/>
          <a:lstStyle/>
          <a:p>
            <a:pPr eaLnBrk="1" hangingPunct="1"/>
            <a:r>
              <a:rPr lang="en-US" altLang="en-US" smtClean="0"/>
              <a:t>Processing Buttons</a:t>
            </a:r>
          </a:p>
        </p:txBody>
      </p:sp>
      <p:sp>
        <p:nvSpPr>
          <p:cNvPr id="83973" name="Rectangle 3"/>
          <p:cNvSpPr>
            <a:spLocks noGrp="1" noChangeArrowheads="1"/>
          </p:cNvSpPr>
          <p:nvPr>
            <p:ph type="body" idx="1"/>
          </p:nvPr>
        </p:nvSpPr>
        <p:spPr/>
        <p:txBody>
          <a:bodyPr/>
          <a:lstStyle/>
          <a:p>
            <a:pPr eaLnBrk="1" hangingPunct="1"/>
            <a:r>
              <a:rPr lang="en-US" altLang="en-US" smtClean="0"/>
              <a:t>The clear key blanks the display:</a:t>
            </a:r>
            <a:br>
              <a:rPr lang="en-US" altLang="en-US" smtClean="0"/>
            </a:br>
            <a:r>
              <a:rPr lang="en-US" altLang="en-US" sz="2400" smtClean="0">
                <a:latin typeface="Courier New" panose="02070309020205020404" pitchFamily="49" charset="0"/>
              </a:rPr>
              <a:t>self.display.setText("")</a:t>
            </a:r>
          </a:p>
          <a:p>
            <a:pPr eaLnBrk="1" hangingPunct="1"/>
            <a:r>
              <a:rPr lang="en-US" altLang="en-US" smtClean="0"/>
              <a:t>The backspace key strips off one character:</a:t>
            </a:r>
            <a:br>
              <a:rPr lang="en-US" altLang="en-US" smtClean="0"/>
            </a:br>
            <a:r>
              <a:rPr lang="en-US" altLang="en-US" sz="2400" smtClean="0">
                <a:latin typeface="Courier New" panose="02070309020205020404" pitchFamily="49" charset="0"/>
              </a:rPr>
              <a:t>self.display.setText(text[:-1])</a:t>
            </a:r>
          </a:p>
          <a:p>
            <a:pPr eaLnBrk="1" hangingPunct="1"/>
            <a:r>
              <a:rPr lang="en-US" altLang="en-US" smtClean="0"/>
              <a:t>The equal key causes the expression to be evaluated and the result displayed.</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78</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smtClean="0"/>
              <a:t>Processing Buttons</a:t>
            </a:r>
          </a:p>
        </p:txBody>
      </p:sp>
      <p:sp>
        <p:nvSpPr>
          <p:cNvPr id="96259" name="Rectangle 3"/>
          <p:cNvSpPr>
            <a:spLocks noGrp="1" noChangeArrowheads="1"/>
          </p:cNvSpPr>
          <p:nvPr>
            <p:ph type="body" idx="1"/>
          </p:nvPr>
        </p:nvSpPr>
        <p:spPr/>
        <p:txBody>
          <a:bodyPr/>
          <a:lstStyle/>
          <a:p>
            <a:pPr marL="0" indent="0" eaLnBrk="1" hangingPunct="1">
              <a:buFont typeface="Wingdings" panose="05000000000000000000" pitchFamily="2" charset="2"/>
              <a:buNone/>
              <a:defRPr/>
            </a:pPr>
            <a:r>
              <a:rPr lang="en-US" altLang="en-US" sz="2000" dirty="0" smtClean="0">
                <a:latin typeface="Courier New" panose="02070309020205020404" pitchFamily="49" charset="0"/>
              </a:rPr>
              <a:t> try:</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result = </a:t>
            </a:r>
            <a:r>
              <a:rPr lang="en-US" altLang="en-US" sz="2000" dirty="0" err="1" smtClean="0">
                <a:latin typeface="Courier New" panose="02070309020205020404" pitchFamily="49" charset="0"/>
              </a:rPr>
              <a:t>eval</a:t>
            </a:r>
            <a:r>
              <a:rPr lang="en-US" altLang="en-US" sz="2000" dirty="0" smtClean="0">
                <a:latin typeface="Courier New" panose="02070309020205020404" pitchFamily="49" charset="0"/>
              </a:rPr>
              <a:t>(text)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except: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result = 'ERROR'</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self.display.setText</a:t>
            </a:r>
            <a:r>
              <a:rPr lang="en-US" altLang="en-US" sz="2000" dirty="0" smtClean="0">
                <a:latin typeface="Courier New" panose="02070309020205020404" pitchFamily="49" charset="0"/>
              </a:rPr>
              <a:t>(</a:t>
            </a:r>
            <a:r>
              <a:rPr lang="en-US" altLang="en-US" sz="2000" dirty="0" err="1" smtClean="0">
                <a:latin typeface="Courier New" panose="02070309020205020404" pitchFamily="49" charset="0"/>
              </a:rPr>
              <a:t>str</a:t>
            </a:r>
            <a:r>
              <a:rPr lang="en-US" altLang="en-US" sz="2000" dirty="0" smtClean="0">
                <a:latin typeface="Courier New" panose="02070309020205020404" pitchFamily="49" charset="0"/>
              </a:rPr>
              <a:t>(result))</a:t>
            </a:r>
          </a:p>
          <a:p>
            <a:pPr eaLnBrk="1" hangingPunct="1">
              <a:defRPr/>
            </a:pPr>
            <a:r>
              <a:rPr lang="en-US" altLang="en-US" sz="2800" dirty="0" smtClean="0"/>
              <a:t>Exception handling is necessary here to catch run-time errors if the expression being evaluated isn’t a legal Python expression. If there’s an error, the program will display </a:t>
            </a:r>
            <a:r>
              <a:rPr lang="en-US" altLang="en-US" sz="2800" dirty="0" smtClean="0">
                <a:latin typeface="Courier New" panose="02070309020205020404" pitchFamily="49" charset="0"/>
              </a:rPr>
              <a:t>ERROR</a:t>
            </a:r>
            <a:r>
              <a:rPr lang="en-US" altLang="en-US" sz="2800" dirty="0" smtClean="0"/>
              <a:t> rather than crash.</a:t>
            </a:r>
            <a:endParaRPr lang="en-US" altLang="en-US" sz="28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79</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Case Study:</a:t>
            </a:r>
            <a:br>
              <a:rPr lang="en-US" altLang="en-US" dirty="0" smtClean="0"/>
            </a:br>
            <a:r>
              <a:rPr lang="en-US" altLang="en-US" dirty="0" smtClean="0"/>
              <a:t>Better Cannon Ball Animation</a:t>
            </a:r>
          </a:p>
        </p:txBody>
      </p:sp>
      <p:sp>
        <p:nvSpPr>
          <p:cNvPr id="96259" name="Rectangle 3"/>
          <p:cNvSpPr>
            <a:spLocks noGrp="1" noChangeArrowheads="1"/>
          </p:cNvSpPr>
          <p:nvPr>
            <p:ph type="body" idx="1"/>
          </p:nvPr>
        </p:nvSpPr>
        <p:spPr/>
        <p:txBody>
          <a:bodyPr/>
          <a:lstStyle/>
          <a:p>
            <a:pPr eaLnBrk="1" hangingPunct="1">
              <a:defRPr/>
            </a:pPr>
            <a:r>
              <a:rPr lang="en-US" altLang="en-US" sz="2800" dirty="0" smtClean="0"/>
              <a:t>The calculator example used a list of </a:t>
            </a:r>
            <a:r>
              <a:rPr lang="en-US" altLang="en-US" sz="2400" dirty="0" smtClean="0">
                <a:latin typeface="Courier New" panose="02070309020205020404" pitchFamily="49" charset="0"/>
                <a:cs typeface="Courier New" panose="02070309020205020404" pitchFamily="49" charset="0"/>
              </a:rPr>
              <a:t>Button</a:t>
            </a:r>
            <a:r>
              <a:rPr lang="en-US" altLang="en-US" sz="2800" dirty="0" smtClean="0"/>
              <a:t> objects to simplify the code.</a:t>
            </a:r>
          </a:p>
          <a:p>
            <a:pPr eaLnBrk="1" hangingPunct="1">
              <a:defRPr/>
            </a:pPr>
            <a:r>
              <a:rPr lang="en-US" altLang="en-US" sz="2800" dirty="0" smtClean="0"/>
              <a:t>Maintaining a collection of similar objects as a list was strictly a programming convenience, because the contents of the button list never changed.</a:t>
            </a:r>
          </a:p>
          <a:p>
            <a:pPr eaLnBrk="1" hangingPunct="1">
              <a:defRPr/>
            </a:pPr>
            <a:r>
              <a:rPr lang="en-US" altLang="en-US" sz="2800" dirty="0" smtClean="0"/>
              <a:t>Lists become essential when the collection changes dynamically.</a:t>
            </a:r>
          </a:p>
        </p:txBody>
      </p:sp>
    </p:spTree>
    <p:extLst>
      <p:ext uri="{BB962C8B-B14F-4D97-AF65-F5344CB8AC3E}">
        <p14:creationId xmlns:p14="http://schemas.microsoft.com/office/powerpoint/2010/main" val="3541455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E3D68741-3B18-474E-A219-273DBAA99F04}" type="slidenum">
              <a:rPr lang="en-US" altLang="en-US" sz="1400" smtClean="0"/>
              <a:pPr>
                <a:spcBef>
                  <a:spcPct val="0"/>
                </a:spcBef>
                <a:buClrTx/>
                <a:buSzTx/>
                <a:buFontTx/>
                <a:buNone/>
              </a:pPr>
              <a:t>8</a:t>
            </a:fld>
            <a:endParaRPr lang="en-US" altLang="en-US" sz="1400" smtClean="0"/>
          </a:p>
        </p:txBody>
      </p:sp>
      <p:sp>
        <p:nvSpPr>
          <p:cNvPr id="13316" name="Rectangle 2"/>
          <p:cNvSpPr>
            <a:spLocks noGrp="1" noChangeArrowheads="1"/>
          </p:cNvSpPr>
          <p:nvPr>
            <p:ph type="title"/>
          </p:nvPr>
        </p:nvSpPr>
        <p:spPr/>
        <p:txBody>
          <a:bodyPr/>
          <a:lstStyle/>
          <a:p>
            <a:pPr eaLnBrk="1" hangingPunct="1"/>
            <a:r>
              <a:rPr lang="en-US" altLang="en-US" smtClean="0"/>
              <a:t>Sample Problem:</a:t>
            </a:r>
            <a:br>
              <a:rPr lang="en-US" altLang="en-US" smtClean="0"/>
            </a:br>
            <a:r>
              <a:rPr lang="en-US" altLang="en-US" smtClean="0"/>
              <a:t>Simple Statistics</a:t>
            </a:r>
          </a:p>
        </p:txBody>
      </p:sp>
      <p:sp>
        <p:nvSpPr>
          <p:cNvPr id="13317" name="Rectangle 3"/>
          <p:cNvSpPr>
            <a:spLocks noGrp="1" noChangeArrowheads="1"/>
          </p:cNvSpPr>
          <p:nvPr>
            <p:ph type="body" idx="1"/>
          </p:nvPr>
        </p:nvSpPr>
        <p:spPr/>
        <p:txBody>
          <a:bodyPr/>
          <a:lstStyle/>
          <a:p>
            <a:pPr eaLnBrk="1" hangingPunct="1"/>
            <a:r>
              <a:rPr lang="en-US" altLang="en-US" sz="2800" smtClean="0"/>
              <a:t>The </a:t>
            </a:r>
            <a:r>
              <a:rPr lang="en-US" altLang="en-US" sz="2800" i="1" smtClean="0"/>
              <a:t>standard deviation</a:t>
            </a:r>
            <a:r>
              <a:rPr lang="en-US" altLang="en-US" sz="2800" smtClean="0"/>
              <a:t> is a measure of how spread out the data is relative to the mean.</a:t>
            </a:r>
          </a:p>
          <a:p>
            <a:pPr eaLnBrk="1" hangingPunct="1"/>
            <a:r>
              <a:rPr lang="en-US" altLang="en-US" sz="2800" smtClean="0"/>
              <a:t>If the data is tightly clustered around the mean, then the standard deviation is small. If the data is more spread out, the standard deviation is larger.</a:t>
            </a:r>
          </a:p>
          <a:p>
            <a:pPr eaLnBrk="1" hangingPunct="1"/>
            <a:r>
              <a:rPr lang="en-US" altLang="en-US" sz="2800" smtClean="0"/>
              <a:t>The standard deviation is a yardstick to measure/express how exceptional a value is.</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80</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Case Study:</a:t>
            </a:r>
            <a:br>
              <a:rPr lang="en-US" altLang="en-US" dirty="0" smtClean="0"/>
            </a:br>
            <a:r>
              <a:rPr lang="en-US" altLang="en-US" dirty="0" smtClean="0"/>
              <a:t>Better Cannon Ball Animation</a:t>
            </a:r>
          </a:p>
        </p:txBody>
      </p:sp>
      <p:sp>
        <p:nvSpPr>
          <p:cNvPr id="96259" name="Rectangle 3"/>
          <p:cNvSpPr>
            <a:spLocks noGrp="1" noChangeArrowheads="1"/>
          </p:cNvSpPr>
          <p:nvPr>
            <p:ph type="body" idx="1"/>
          </p:nvPr>
        </p:nvSpPr>
        <p:spPr/>
        <p:txBody>
          <a:bodyPr/>
          <a:lstStyle/>
          <a:p>
            <a:pPr eaLnBrk="1" hangingPunct="1">
              <a:defRPr/>
            </a:pPr>
            <a:r>
              <a:rPr lang="en-US" altLang="en-US" sz="2800" dirty="0" smtClean="0"/>
              <a:t>In last chapter’s cannon ball animation, the </a:t>
            </a:r>
            <a:r>
              <a:rPr lang="en-US" altLang="en-US" sz="2800" dirty="0" err="1" smtClean="0"/>
              <a:t>proram</a:t>
            </a:r>
            <a:r>
              <a:rPr lang="en-US" altLang="en-US" sz="2800" dirty="0" smtClean="0"/>
              <a:t> could show only a single shot at a time.</a:t>
            </a:r>
          </a:p>
          <a:p>
            <a:pPr eaLnBrk="1" hangingPunct="1">
              <a:defRPr/>
            </a:pPr>
            <a:r>
              <a:rPr lang="en-US" altLang="en-US" sz="2800" dirty="0" smtClean="0"/>
              <a:t>Here we will extend the program to allow multiple shots.</a:t>
            </a:r>
            <a:r>
              <a:rPr lang="en-US" altLang="en-US" sz="1600" dirty="0" smtClean="0">
                <a:latin typeface="Courier New" panose="02070309020205020404" pitchFamily="49" charset="0"/>
              </a:rPr>
              <a:t> </a:t>
            </a:r>
          </a:p>
          <a:p>
            <a:pPr lvl="1" eaLnBrk="1" hangingPunct="1">
              <a:defRPr/>
            </a:pPr>
            <a:r>
              <a:rPr lang="en-US" altLang="en-US" sz="2400" dirty="0" smtClean="0"/>
              <a:t>Doing this requires keeping track of all the cannon balls currently in flight.</a:t>
            </a:r>
          </a:p>
          <a:p>
            <a:pPr lvl="1" eaLnBrk="1" hangingPunct="1">
              <a:defRPr/>
            </a:pPr>
            <a:r>
              <a:rPr lang="en-US" altLang="en-US" sz="2400" dirty="0" smtClean="0"/>
              <a:t>This is a constantly varying collection, and we can use a list to manage it.</a:t>
            </a:r>
          </a:p>
        </p:txBody>
      </p:sp>
    </p:spTree>
    <p:extLst>
      <p:ext uri="{BB962C8B-B14F-4D97-AF65-F5344CB8AC3E}">
        <p14:creationId xmlns:p14="http://schemas.microsoft.com/office/powerpoint/2010/main" val="173294806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81</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Creating a Launcher</a:t>
            </a:r>
          </a:p>
        </p:txBody>
      </p:sp>
      <p:sp>
        <p:nvSpPr>
          <p:cNvPr id="96259" name="Rectangle 3"/>
          <p:cNvSpPr>
            <a:spLocks noGrp="1" noChangeArrowheads="1"/>
          </p:cNvSpPr>
          <p:nvPr>
            <p:ph type="body" idx="1"/>
          </p:nvPr>
        </p:nvSpPr>
        <p:spPr/>
        <p:txBody>
          <a:bodyPr/>
          <a:lstStyle/>
          <a:p>
            <a:pPr eaLnBrk="1" hangingPunct="1">
              <a:defRPr/>
            </a:pPr>
            <a:r>
              <a:rPr lang="en-US" altLang="en-US" sz="2800" dirty="0" smtClean="0"/>
              <a:t>We need to update the program’s user interface so that firing multiple shots is feasible.</a:t>
            </a:r>
          </a:p>
          <a:p>
            <a:pPr eaLnBrk="1" hangingPunct="1">
              <a:defRPr/>
            </a:pPr>
            <a:r>
              <a:rPr lang="en-US" altLang="en-US" sz="2800" dirty="0" smtClean="0"/>
              <a:t>In the previous version, we got information from the user via a simple dialog window.</a:t>
            </a:r>
          </a:p>
          <a:p>
            <a:pPr eaLnBrk="1" hangingPunct="1">
              <a:defRPr/>
            </a:pPr>
            <a:r>
              <a:rPr lang="en-US" altLang="en-US" sz="2800" dirty="0" smtClean="0"/>
              <a:t>For this version we want to add a new widget that allows the user to rapidly fire shots with various starting angles and velocities, like in a video game.</a:t>
            </a:r>
            <a:endParaRPr lang="en-US" altLang="en-US" sz="2400" dirty="0" smtClean="0"/>
          </a:p>
        </p:txBody>
      </p:sp>
    </p:spTree>
    <p:extLst>
      <p:ext uri="{BB962C8B-B14F-4D97-AF65-F5344CB8AC3E}">
        <p14:creationId xmlns:p14="http://schemas.microsoft.com/office/powerpoint/2010/main" val="153199393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82</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Creating a Launcher</a:t>
            </a:r>
          </a:p>
        </p:txBody>
      </p:sp>
      <p:sp>
        <p:nvSpPr>
          <p:cNvPr id="96259" name="Rectangle 3"/>
          <p:cNvSpPr>
            <a:spLocks noGrp="1" noChangeArrowheads="1"/>
          </p:cNvSpPr>
          <p:nvPr>
            <p:ph type="body" idx="1"/>
          </p:nvPr>
        </p:nvSpPr>
        <p:spPr/>
        <p:txBody>
          <a:bodyPr/>
          <a:lstStyle/>
          <a:p>
            <a:pPr eaLnBrk="1" hangingPunct="1">
              <a:defRPr/>
            </a:pPr>
            <a:r>
              <a:rPr lang="en-US" altLang="en-US" sz="2800" dirty="0" smtClean="0"/>
              <a:t>The launcher widget will show a cannon ball ready to be launched along with an arrow representing the current settings for the angle and velocity of launch.</a:t>
            </a:r>
          </a:p>
          <a:p>
            <a:pPr eaLnBrk="1" hangingPunct="1">
              <a:defRPr/>
            </a:pPr>
            <a:r>
              <a:rPr lang="en-US" altLang="en-US" sz="2800" dirty="0" smtClean="0"/>
              <a:t>The angle of the arrow indicates the direction of the launch, and the length of the arrow represents the initial speed.</a:t>
            </a:r>
          </a:p>
          <a:p>
            <a:pPr lvl="1" eaLnBrk="1" hangingPunct="1">
              <a:defRPr/>
            </a:pPr>
            <a:r>
              <a:rPr lang="en-US" altLang="en-US" sz="2400" dirty="0" smtClean="0"/>
              <a:t>Mathematically inclined readers might recognize this as the standard vector representation of  the initial velocity.</a:t>
            </a:r>
          </a:p>
        </p:txBody>
      </p:sp>
    </p:spTree>
    <p:extLst>
      <p:ext uri="{BB962C8B-B14F-4D97-AF65-F5344CB8AC3E}">
        <p14:creationId xmlns:p14="http://schemas.microsoft.com/office/powerpoint/2010/main" val="162176790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a:xfrm>
            <a:off x="3060931" y="6235412"/>
            <a:ext cx="2895600" cy="457200"/>
          </a:xfrm>
        </p:spPr>
        <p:txBody>
          <a:bodyPr/>
          <a:lstStyle/>
          <a:p>
            <a:pPr>
              <a:defRPr/>
            </a:pPr>
            <a:r>
              <a:rPr lang="en-US" dirty="0"/>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83</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Creating a Launcher</a:t>
            </a:r>
          </a:p>
        </p:txBody>
      </p:sp>
      <p:pic>
        <p:nvPicPr>
          <p:cNvPr id="2" name="Picture 1"/>
          <p:cNvPicPr>
            <a:picLocks noChangeAspect="1"/>
          </p:cNvPicPr>
          <p:nvPr/>
        </p:nvPicPr>
        <p:blipFill>
          <a:blip r:embed="rId2"/>
          <a:stretch>
            <a:fillRect/>
          </a:stretch>
        </p:blipFill>
        <p:spPr>
          <a:xfrm>
            <a:off x="1905000" y="2005802"/>
            <a:ext cx="5383530" cy="4234372"/>
          </a:xfrm>
          <a:prstGeom prst="rect">
            <a:avLst/>
          </a:prstGeom>
        </p:spPr>
      </p:pic>
    </p:spTree>
    <p:extLst>
      <p:ext uri="{BB962C8B-B14F-4D97-AF65-F5344CB8AC3E}">
        <p14:creationId xmlns:p14="http://schemas.microsoft.com/office/powerpoint/2010/main" val="78444842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84</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Creating a Launcher</a:t>
            </a:r>
          </a:p>
        </p:txBody>
      </p:sp>
      <p:sp>
        <p:nvSpPr>
          <p:cNvPr id="96259" name="Rectangle 3"/>
          <p:cNvSpPr>
            <a:spLocks noGrp="1" noChangeArrowheads="1"/>
          </p:cNvSpPr>
          <p:nvPr>
            <p:ph type="body" idx="1"/>
          </p:nvPr>
        </p:nvSpPr>
        <p:spPr/>
        <p:txBody>
          <a:bodyPr/>
          <a:lstStyle/>
          <a:p>
            <a:pPr eaLnBrk="1" hangingPunct="1">
              <a:defRPr/>
            </a:pPr>
            <a:r>
              <a:rPr lang="en-US" altLang="en-US" sz="2800" dirty="0" smtClean="0"/>
              <a:t>The entire simulation will be under keyboard control, with keys to increase/decrease the launch angle, increase/decrease the speed, and fire the shot.</a:t>
            </a:r>
          </a:p>
          <a:p>
            <a:pPr eaLnBrk="1" hangingPunct="1">
              <a:defRPr/>
            </a:pPr>
            <a:r>
              <a:rPr lang="en-US" altLang="en-US" sz="2800" dirty="0" smtClean="0"/>
              <a:t>We start by defining a </a:t>
            </a:r>
            <a:r>
              <a:rPr lang="en-US" altLang="en-US" sz="2400" dirty="0" smtClean="0">
                <a:latin typeface="Courier New" panose="02070309020205020404" pitchFamily="49" charset="0"/>
                <a:cs typeface="Courier New" panose="02070309020205020404" pitchFamily="49" charset="0"/>
              </a:rPr>
              <a:t>Launcher</a:t>
            </a:r>
            <a:r>
              <a:rPr lang="en-US" altLang="en-US" sz="2800" dirty="0" smtClean="0"/>
              <a:t>.</a:t>
            </a:r>
          </a:p>
          <a:p>
            <a:pPr eaLnBrk="1" hangingPunct="1">
              <a:defRPr/>
            </a:pPr>
            <a:r>
              <a:rPr lang="en-US" altLang="en-US" sz="2800" dirty="0" smtClean="0"/>
              <a:t>The </a:t>
            </a:r>
            <a:r>
              <a:rPr lang="en-US" altLang="en-US" sz="2400" dirty="0" smtClean="0">
                <a:latin typeface="Courier New" panose="02070309020205020404" pitchFamily="49" charset="0"/>
                <a:cs typeface="Courier New" panose="02070309020205020404" pitchFamily="49" charset="0"/>
              </a:rPr>
              <a:t>Launcher</a:t>
            </a:r>
            <a:r>
              <a:rPr lang="en-US" altLang="en-US" sz="2800" dirty="0" smtClean="0"/>
              <a:t> will need to keep track of a current angle (</a:t>
            </a:r>
            <a:r>
              <a:rPr lang="en-US" altLang="en-US" sz="2400" dirty="0" err="1" smtClean="0">
                <a:latin typeface="Courier New" panose="02070309020205020404" pitchFamily="49" charset="0"/>
                <a:cs typeface="Courier New" panose="02070309020205020404" pitchFamily="49" charset="0"/>
              </a:rPr>
              <a:t>self.angle</a:t>
            </a:r>
            <a:r>
              <a:rPr lang="en-US" altLang="en-US" sz="2800" dirty="0" smtClean="0"/>
              <a:t>) and velocity (</a:t>
            </a:r>
            <a:r>
              <a:rPr lang="en-US" altLang="en-US" sz="2400" dirty="0" err="1" smtClean="0">
                <a:latin typeface="Courier New" panose="02070309020205020404" pitchFamily="49" charset="0"/>
                <a:cs typeface="Courier New" panose="02070309020205020404" pitchFamily="49" charset="0"/>
              </a:rPr>
              <a:t>self.vel</a:t>
            </a:r>
            <a:r>
              <a:rPr lang="en-US" altLang="en-US" sz="2800" dirty="0" smtClean="0"/>
              <a:t>).</a:t>
            </a:r>
          </a:p>
        </p:txBody>
      </p:sp>
    </p:spTree>
    <p:extLst>
      <p:ext uri="{BB962C8B-B14F-4D97-AF65-F5344CB8AC3E}">
        <p14:creationId xmlns:p14="http://schemas.microsoft.com/office/powerpoint/2010/main" val="328537068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85</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Creating a Launcher</a:t>
            </a:r>
          </a:p>
        </p:txBody>
      </p:sp>
      <p:sp>
        <p:nvSpPr>
          <p:cNvPr id="96259" name="Rectangle 3"/>
          <p:cNvSpPr>
            <a:spLocks noGrp="1" noChangeArrowheads="1"/>
          </p:cNvSpPr>
          <p:nvPr>
            <p:ph type="body" idx="1"/>
          </p:nvPr>
        </p:nvSpPr>
        <p:spPr/>
        <p:txBody>
          <a:bodyPr/>
          <a:lstStyle/>
          <a:p>
            <a:pPr eaLnBrk="1" hangingPunct="1">
              <a:defRPr/>
            </a:pPr>
            <a:r>
              <a:rPr lang="en-US" altLang="en-US" sz="2600" dirty="0" smtClean="0"/>
              <a:t>We need to first decide on units.</a:t>
            </a:r>
          </a:p>
          <a:p>
            <a:pPr lvl="1" eaLnBrk="1" hangingPunct="1">
              <a:defRPr/>
            </a:pPr>
            <a:r>
              <a:rPr lang="en-US" altLang="en-US" sz="2200" dirty="0" smtClean="0"/>
              <a:t>The obvious choice for velocity is meters per second, since that’s what </a:t>
            </a:r>
            <a:r>
              <a:rPr lang="en-US" altLang="en-US" sz="2200" dirty="0" smtClean="0">
                <a:latin typeface="Courier New" panose="02070309020205020404" pitchFamily="49" charset="0"/>
                <a:cs typeface="Courier New" panose="02070309020205020404" pitchFamily="49" charset="0"/>
              </a:rPr>
              <a:t>Projectile</a:t>
            </a:r>
            <a:r>
              <a:rPr lang="en-US" altLang="en-US" sz="2200" dirty="0" smtClean="0"/>
              <a:t> uses.</a:t>
            </a:r>
          </a:p>
          <a:p>
            <a:pPr lvl="1" eaLnBrk="1" hangingPunct="1">
              <a:defRPr/>
            </a:pPr>
            <a:r>
              <a:rPr lang="en-US" altLang="en-US" sz="2200" dirty="0" smtClean="0"/>
              <a:t>For the angle, it’s most efficient to work with radians since that’s what the Python library uses. For passing values in, degrees are useful as they are more intuitive for more programmers.</a:t>
            </a:r>
          </a:p>
          <a:p>
            <a:pPr eaLnBrk="1" hangingPunct="1">
              <a:defRPr/>
            </a:pPr>
            <a:r>
              <a:rPr lang="en-US" altLang="en-US" sz="2600" dirty="0" smtClean="0"/>
              <a:t>The constructor will be the hardest method to write, so let’s write some others first to gain insight into what the constructor will have to do.</a:t>
            </a:r>
          </a:p>
        </p:txBody>
      </p:sp>
    </p:spTree>
    <p:extLst>
      <p:ext uri="{BB962C8B-B14F-4D97-AF65-F5344CB8AC3E}">
        <p14:creationId xmlns:p14="http://schemas.microsoft.com/office/powerpoint/2010/main" val="289546152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86</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Creating a Launcher</a:t>
            </a:r>
          </a:p>
        </p:txBody>
      </p:sp>
      <p:sp>
        <p:nvSpPr>
          <p:cNvPr id="96259" name="Rectangle 3"/>
          <p:cNvSpPr>
            <a:spLocks noGrp="1" noChangeArrowheads="1"/>
          </p:cNvSpPr>
          <p:nvPr>
            <p:ph type="body" idx="1"/>
          </p:nvPr>
        </p:nvSpPr>
        <p:spPr/>
        <p:txBody>
          <a:bodyPr/>
          <a:lstStyle/>
          <a:p>
            <a:pPr eaLnBrk="1" hangingPunct="1">
              <a:defRPr/>
            </a:pPr>
            <a:r>
              <a:rPr lang="en-US" altLang="en-US" sz="2800" dirty="0" smtClean="0"/>
              <a:t>We need </a:t>
            </a:r>
            <a:r>
              <a:rPr lang="en-US" altLang="en-US" sz="2800" dirty="0" err="1" smtClean="0"/>
              <a:t>mutator</a:t>
            </a:r>
            <a:r>
              <a:rPr lang="en-US" altLang="en-US" sz="2800" dirty="0" smtClean="0"/>
              <a:t> methods to change the angle and velocity.</a:t>
            </a:r>
          </a:p>
          <a:p>
            <a:pPr eaLnBrk="1" hangingPunct="1">
              <a:defRPr/>
            </a:pPr>
            <a:r>
              <a:rPr lang="en-US" altLang="en-US" sz="2800" dirty="0" smtClean="0"/>
              <a:t>When we press a certain key, we want the angle to increase or decrease a fixed amount. The exact amount is up to the interface, so we will pass that as a parameter to the method.</a:t>
            </a:r>
          </a:p>
          <a:p>
            <a:pPr eaLnBrk="1" hangingPunct="1">
              <a:defRPr/>
            </a:pPr>
            <a:r>
              <a:rPr lang="en-US" altLang="en-US" sz="2800" dirty="0" smtClean="0"/>
              <a:t>When the angle changes, we also need to redraw the </a:t>
            </a:r>
            <a:r>
              <a:rPr lang="en-US" altLang="en-US" sz="2400" dirty="0" smtClean="0">
                <a:latin typeface="Courier New" panose="02070309020205020404" pitchFamily="49" charset="0"/>
                <a:cs typeface="Courier New" panose="02070309020205020404" pitchFamily="49" charset="0"/>
              </a:rPr>
              <a:t>Launcher</a:t>
            </a:r>
            <a:r>
              <a:rPr lang="en-US" altLang="en-US" sz="2800" dirty="0" smtClean="0"/>
              <a:t> to reflect the new value.</a:t>
            </a:r>
          </a:p>
        </p:txBody>
      </p:sp>
    </p:spTree>
    <p:extLst>
      <p:ext uri="{BB962C8B-B14F-4D97-AF65-F5344CB8AC3E}">
        <p14:creationId xmlns:p14="http://schemas.microsoft.com/office/powerpoint/2010/main" val="406284841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87</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Creating a Launcher</a:t>
            </a:r>
          </a:p>
        </p:txBody>
      </p:sp>
      <p:sp>
        <p:nvSpPr>
          <p:cNvPr id="96259" name="Rectangle 3"/>
          <p:cNvSpPr>
            <a:spLocks noGrp="1" noChangeArrowheads="1"/>
          </p:cNvSpPr>
          <p:nvPr>
            <p:ph type="body" idx="1"/>
          </p:nvPr>
        </p:nvSpPr>
        <p:spPr/>
        <p:txBody>
          <a:bodyPr/>
          <a:lstStyle/>
          <a:p>
            <a:pPr marL="0" indent="0" eaLnBrk="1" hangingPunct="1">
              <a:buNone/>
              <a:defRPr/>
            </a:pPr>
            <a:r>
              <a:rPr lang="en-US" altLang="en-US" sz="1800" dirty="0" smtClean="0">
                <a:latin typeface="Courier New" panose="02070309020205020404" pitchFamily="49" charset="0"/>
                <a:cs typeface="Courier New" panose="02070309020205020404" pitchFamily="49" charset="0"/>
              </a:rPr>
              <a:t>class Launcher:</a:t>
            </a:r>
          </a:p>
          <a:p>
            <a:pPr marL="0" indent="0" eaLnBrk="1" hangingPunct="1">
              <a:buNone/>
              <a:defRPr/>
            </a:pPr>
            <a:r>
              <a:rPr lang="en-US" altLang="en-US" sz="1800" dirty="0" smtClean="0">
                <a:latin typeface="Courier New" panose="02070309020205020404" pitchFamily="49" charset="0"/>
                <a:cs typeface="Courier New" panose="02070309020205020404" pitchFamily="49" charset="0"/>
              </a:rPr>
              <a:t>    </a:t>
            </a:r>
            <a:r>
              <a:rPr lang="en-US" altLang="en-US" sz="1800" dirty="0" err="1" smtClean="0">
                <a:latin typeface="Courier New" panose="02070309020205020404" pitchFamily="49" charset="0"/>
                <a:cs typeface="Courier New" panose="02070309020205020404" pitchFamily="49" charset="0"/>
              </a:rPr>
              <a:t>def</a:t>
            </a:r>
            <a:r>
              <a:rPr lang="en-US" altLang="en-US" sz="1800" dirty="0" smtClean="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adjAngle</a:t>
            </a:r>
            <a:r>
              <a:rPr lang="en-US" altLang="en-US" sz="1800" dirty="0">
                <a:latin typeface="Courier New" panose="02070309020205020404" pitchFamily="49" charset="0"/>
                <a:cs typeface="Courier New" panose="02070309020205020404" pitchFamily="49" charset="0"/>
              </a:rPr>
              <a:t>(self, </a:t>
            </a:r>
            <a:r>
              <a:rPr lang="en-US" altLang="en-US" sz="1800" dirty="0" err="1">
                <a:latin typeface="Courier New" panose="02070309020205020404" pitchFamily="49" charset="0"/>
                <a:cs typeface="Courier New" panose="02070309020205020404" pitchFamily="49" charset="0"/>
              </a:rPr>
              <a:t>amt</a:t>
            </a:r>
            <a:r>
              <a:rPr lang="en-US" altLang="en-US" sz="1800" dirty="0">
                <a:latin typeface="Courier New" panose="02070309020205020404" pitchFamily="49" charset="0"/>
                <a:cs typeface="Courier New" panose="02070309020205020404" pitchFamily="49" charset="0"/>
              </a:rPr>
              <a:t>):</a:t>
            </a:r>
          </a:p>
          <a:p>
            <a:pPr marL="0" indent="0" eaLnBrk="1" hangingPunct="1">
              <a:buNone/>
              <a:defRPr/>
            </a:pPr>
            <a:r>
              <a:rPr lang="en-US" altLang="en-US" sz="1800" dirty="0">
                <a:latin typeface="Courier New" panose="02070309020205020404" pitchFamily="49" charset="0"/>
                <a:cs typeface="Courier New" panose="02070309020205020404" pitchFamily="49" charset="0"/>
              </a:rPr>
              <a:t>        """ change angle by </a:t>
            </a:r>
            <a:r>
              <a:rPr lang="en-US" altLang="en-US" sz="1800" dirty="0" err="1">
                <a:latin typeface="Courier New" panose="02070309020205020404" pitchFamily="49" charset="0"/>
                <a:cs typeface="Courier New" panose="02070309020205020404" pitchFamily="49" charset="0"/>
              </a:rPr>
              <a:t>amt</a:t>
            </a:r>
            <a:r>
              <a:rPr lang="en-US" altLang="en-US" sz="1800" dirty="0">
                <a:latin typeface="Courier New" panose="02070309020205020404" pitchFamily="49" charset="0"/>
                <a:cs typeface="Courier New" panose="02070309020205020404" pitchFamily="49" charset="0"/>
              </a:rPr>
              <a:t> degrees """</a:t>
            </a:r>
          </a:p>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900" dirty="0">
                <a:latin typeface="Courier New" panose="02070309020205020404" pitchFamily="49" charset="0"/>
                <a:cs typeface="Courier New" panose="02070309020205020404" pitchFamily="49" charset="0"/>
              </a:rPr>
              <a:t>  </a:t>
            </a:r>
            <a:r>
              <a:rPr lang="en-US" altLang="en-US" sz="1800" dirty="0" smtClean="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self.angle</a:t>
            </a:r>
            <a:r>
              <a:rPr lang="en-US" altLang="en-US" sz="1800" dirty="0">
                <a:latin typeface="Courier New" panose="02070309020205020404" pitchFamily="49" charset="0"/>
                <a:cs typeface="Courier New" panose="02070309020205020404" pitchFamily="49" charset="0"/>
              </a:rPr>
              <a:t> = </a:t>
            </a:r>
            <a:r>
              <a:rPr lang="en-US" altLang="en-US" sz="1800" dirty="0" err="1">
                <a:latin typeface="Courier New" panose="02070309020205020404" pitchFamily="49" charset="0"/>
                <a:cs typeface="Courier New" panose="02070309020205020404" pitchFamily="49" charset="0"/>
              </a:rPr>
              <a:t>self.angle+radians</a:t>
            </a:r>
            <a:r>
              <a:rPr lang="en-US" altLang="en-US" sz="1800" dirty="0">
                <a:latin typeface="Courier New" panose="02070309020205020404" pitchFamily="49" charset="0"/>
                <a:cs typeface="Courier New" panose="02070309020205020404" pitchFamily="49" charset="0"/>
              </a:rPr>
              <a:t>(</a:t>
            </a:r>
            <a:r>
              <a:rPr lang="en-US" altLang="en-US" sz="1800" dirty="0" err="1">
                <a:latin typeface="Courier New" panose="02070309020205020404" pitchFamily="49" charset="0"/>
                <a:cs typeface="Courier New" panose="02070309020205020404" pitchFamily="49" charset="0"/>
              </a:rPr>
              <a:t>amt</a:t>
            </a:r>
            <a:r>
              <a:rPr lang="en-US" altLang="en-US" sz="1800" dirty="0">
                <a:latin typeface="Courier New" panose="02070309020205020404" pitchFamily="49" charset="0"/>
                <a:cs typeface="Courier New" panose="02070309020205020404" pitchFamily="49" charset="0"/>
              </a:rPr>
              <a:t>)</a:t>
            </a:r>
          </a:p>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self.redraw</a:t>
            </a:r>
            <a:r>
              <a:rPr lang="en-US" altLang="en-US" sz="1800" dirty="0">
                <a:latin typeface="Courier New" panose="02070309020205020404" pitchFamily="49" charset="0"/>
                <a:cs typeface="Courier New" panose="02070309020205020404" pitchFamily="49" charset="0"/>
              </a:rPr>
              <a:t>()</a:t>
            </a:r>
          </a:p>
          <a:p>
            <a:pPr eaLnBrk="1" hangingPunct="1">
              <a:defRPr/>
            </a:pPr>
            <a:r>
              <a:rPr lang="en-US" altLang="en-US" sz="2800" dirty="0" smtClean="0">
                <a:cs typeface="Courier New" panose="02070309020205020404" pitchFamily="49" charset="0"/>
              </a:rPr>
              <a:t>Redrawing will be done by an as-yet unwritten method (since adjusting the velocity will also need to redraw).</a:t>
            </a:r>
          </a:p>
          <a:p>
            <a:pPr eaLnBrk="1" hangingPunct="1">
              <a:defRPr/>
            </a:pPr>
            <a:r>
              <a:rPr lang="en-US" altLang="en-US" sz="2800" dirty="0" smtClean="0">
                <a:cs typeface="Courier New" panose="02070309020205020404" pitchFamily="49" charset="0"/>
              </a:rPr>
              <a:t>Positive values of </a:t>
            </a:r>
            <a:r>
              <a:rPr lang="en-US" altLang="en-US" sz="2400" dirty="0" err="1" smtClean="0">
                <a:latin typeface="Courier New" panose="02070309020205020404" pitchFamily="49" charset="0"/>
                <a:cs typeface="Courier New" panose="02070309020205020404" pitchFamily="49" charset="0"/>
              </a:rPr>
              <a:t>amt</a:t>
            </a:r>
            <a:r>
              <a:rPr lang="en-US" altLang="en-US" sz="2800" dirty="0" smtClean="0">
                <a:cs typeface="Courier New" panose="02070309020205020404" pitchFamily="49" charset="0"/>
              </a:rPr>
              <a:t> will raise the launch angle, negative will decrease it.</a:t>
            </a:r>
          </a:p>
        </p:txBody>
      </p:sp>
    </p:spTree>
    <p:extLst>
      <p:ext uri="{BB962C8B-B14F-4D97-AF65-F5344CB8AC3E}">
        <p14:creationId xmlns:p14="http://schemas.microsoft.com/office/powerpoint/2010/main" val="382783446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88</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Creating a Launcher</a:t>
            </a:r>
          </a:p>
        </p:txBody>
      </p:sp>
      <p:sp>
        <p:nvSpPr>
          <p:cNvPr id="96259" name="Rectangle 3"/>
          <p:cNvSpPr>
            <a:spLocks noGrp="1" noChangeArrowheads="1"/>
          </p:cNvSpPr>
          <p:nvPr>
            <p:ph type="body" idx="1"/>
          </p:nvPr>
        </p:nvSpPr>
        <p:spPr/>
        <p:txBody>
          <a:bodyPr/>
          <a:lstStyle/>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smtClean="0">
                <a:latin typeface="Courier New" panose="02070309020205020404" pitchFamily="49" charset="0"/>
                <a:cs typeface="Courier New" panose="02070309020205020404" pitchFamily="49" charset="0"/>
              </a:rPr>
              <a:t>   </a:t>
            </a:r>
            <a:r>
              <a:rPr lang="en-US" altLang="en-US" sz="1800" dirty="0" err="1" smtClean="0">
                <a:latin typeface="Courier New" panose="02070309020205020404" pitchFamily="49" charset="0"/>
                <a:cs typeface="Courier New" panose="02070309020205020404" pitchFamily="49" charset="0"/>
              </a:rPr>
              <a:t>def</a:t>
            </a:r>
            <a:r>
              <a:rPr lang="en-US" altLang="en-US" sz="1800" dirty="0" smtClean="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adjVel</a:t>
            </a:r>
            <a:r>
              <a:rPr lang="en-US" altLang="en-US" sz="1800" dirty="0">
                <a:latin typeface="Courier New" panose="02070309020205020404" pitchFamily="49" charset="0"/>
                <a:cs typeface="Courier New" panose="02070309020205020404" pitchFamily="49" charset="0"/>
              </a:rPr>
              <a:t>(self, </a:t>
            </a:r>
            <a:r>
              <a:rPr lang="en-US" altLang="en-US" sz="1800" dirty="0" err="1">
                <a:latin typeface="Courier New" panose="02070309020205020404" pitchFamily="49" charset="0"/>
                <a:cs typeface="Courier New" panose="02070309020205020404" pitchFamily="49" charset="0"/>
              </a:rPr>
              <a:t>amt</a:t>
            </a:r>
            <a:r>
              <a:rPr lang="en-US" altLang="en-US" sz="1800" dirty="0">
                <a:latin typeface="Courier New" panose="02070309020205020404" pitchFamily="49" charset="0"/>
                <a:cs typeface="Courier New" panose="02070309020205020404" pitchFamily="49" charset="0"/>
              </a:rPr>
              <a:t>):</a:t>
            </a:r>
          </a:p>
          <a:p>
            <a:pPr marL="0" indent="0" eaLnBrk="1" hangingPunct="1">
              <a:buNone/>
              <a:defRPr/>
            </a:pPr>
            <a:r>
              <a:rPr lang="en-US" altLang="en-US" sz="1800" dirty="0">
                <a:latin typeface="Courier New" panose="02070309020205020404" pitchFamily="49" charset="0"/>
                <a:cs typeface="Courier New" panose="02070309020205020404" pitchFamily="49" charset="0"/>
              </a:rPr>
              <a:t>        """ change velocity by </a:t>
            </a:r>
            <a:r>
              <a:rPr lang="en-US" altLang="en-US" sz="1800" dirty="0" err="1">
                <a:latin typeface="Courier New" panose="02070309020205020404" pitchFamily="49" charset="0"/>
                <a:cs typeface="Courier New" panose="02070309020205020404" pitchFamily="49" charset="0"/>
              </a:rPr>
              <a:t>amt</a:t>
            </a:r>
            <a:r>
              <a:rPr lang="en-US" altLang="en-US" sz="1800" dirty="0" smtClean="0">
                <a:latin typeface="Courier New" panose="02070309020205020404" pitchFamily="49" charset="0"/>
                <a:cs typeface="Courier New" panose="02070309020205020404" pitchFamily="49" charset="0"/>
              </a:rPr>
              <a:t>"""       </a:t>
            </a:r>
            <a:endParaRPr lang="en-US" altLang="en-US" sz="1800" dirty="0">
              <a:latin typeface="Courier New" panose="02070309020205020404" pitchFamily="49" charset="0"/>
              <a:cs typeface="Courier New" panose="02070309020205020404" pitchFamily="49" charset="0"/>
            </a:endParaRPr>
          </a:p>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self.vel</a:t>
            </a:r>
            <a:r>
              <a:rPr lang="en-US" altLang="en-US" sz="1800" dirty="0">
                <a:latin typeface="Courier New" panose="02070309020205020404" pitchFamily="49" charset="0"/>
                <a:cs typeface="Courier New" panose="02070309020205020404" pitchFamily="49" charset="0"/>
              </a:rPr>
              <a:t> = </a:t>
            </a:r>
            <a:r>
              <a:rPr lang="en-US" altLang="en-US" sz="1800" dirty="0" err="1">
                <a:latin typeface="Courier New" panose="02070309020205020404" pitchFamily="49" charset="0"/>
                <a:cs typeface="Courier New" panose="02070309020205020404" pitchFamily="49" charset="0"/>
              </a:rPr>
              <a:t>self.vel</a:t>
            </a:r>
            <a:r>
              <a:rPr lang="en-US" altLang="en-US" sz="1800" dirty="0">
                <a:latin typeface="Courier New" panose="02070309020205020404" pitchFamily="49" charset="0"/>
                <a:cs typeface="Courier New" panose="02070309020205020404" pitchFamily="49" charset="0"/>
              </a:rPr>
              <a:t> + </a:t>
            </a:r>
            <a:r>
              <a:rPr lang="en-US" altLang="en-US" sz="1800" dirty="0" err="1">
                <a:latin typeface="Courier New" panose="02070309020205020404" pitchFamily="49" charset="0"/>
                <a:cs typeface="Courier New" panose="02070309020205020404" pitchFamily="49" charset="0"/>
              </a:rPr>
              <a:t>amt</a:t>
            </a:r>
            <a:endParaRPr lang="en-US" altLang="en-US" sz="1800" dirty="0">
              <a:latin typeface="Courier New" panose="02070309020205020404" pitchFamily="49" charset="0"/>
              <a:cs typeface="Courier New" panose="02070309020205020404" pitchFamily="49" charset="0"/>
            </a:endParaRPr>
          </a:p>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self.redraw</a:t>
            </a:r>
            <a:r>
              <a:rPr lang="en-US" altLang="en-US" sz="1800" dirty="0" smtClean="0">
                <a:latin typeface="Courier New" panose="02070309020205020404" pitchFamily="49" charset="0"/>
                <a:cs typeface="Courier New" panose="02070309020205020404" pitchFamily="49" charset="0"/>
              </a:rPr>
              <a:t>()</a:t>
            </a:r>
          </a:p>
          <a:p>
            <a:pPr eaLnBrk="1" hangingPunct="1">
              <a:defRPr/>
            </a:pPr>
            <a:r>
              <a:rPr lang="en-US" altLang="en-US" sz="2800" dirty="0" smtClean="0"/>
              <a:t>Similarly, we can use positive or negative values of </a:t>
            </a:r>
            <a:r>
              <a:rPr lang="en-US" altLang="en-US" sz="2400" dirty="0" err="1" smtClean="0">
                <a:latin typeface="Courier New" panose="02070309020205020404" pitchFamily="49" charset="0"/>
                <a:cs typeface="Courier New" panose="02070309020205020404" pitchFamily="49" charset="0"/>
              </a:rPr>
              <a:t>amt</a:t>
            </a:r>
            <a:r>
              <a:rPr lang="en-US" altLang="en-US" sz="2800" dirty="0" smtClean="0"/>
              <a:t> to increase or decrease the velocity, respectively.</a:t>
            </a:r>
          </a:p>
        </p:txBody>
      </p:sp>
    </p:spTree>
    <p:extLst>
      <p:ext uri="{BB962C8B-B14F-4D97-AF65-F5344CB8AC3E}">
        <p14:creationId xmlns:p14="http://schemas.microsoft.com/office/powerpoint/2010/main" val="417152787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89</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Creating a Launcher</a:t>
            </a:r>
          </a:p>
        </p:txBody>
      </p:sp>
      <p:sp>
        <p:nvSpPr>
          <p:cNvPr id="96259" name="Rectangle 3"/>
          <p:cNvSpPr>
            <a:spLocks noGrp="1" noChangeArrowheads="1"/>
          </p:cNvSpPr>
          <p:nvPr>
            <p:ph type="body" idx="1"/>
          </p:nvPr>
        </p:nvSpPr>
        <p:spPr/>
        <p:txBody>
          <a:bodyPr/>
          <a:lstStyle/>
          <a:p>
            <a:pPr eaLnBrk="1" hangingPunct="1">
              <a:defRPr/>
            </a:pPr>
            <a:r>
              <a:rPr lang="en-US" altLang="en-US" sz="2800" dirty="0" smtClean="0"/>
              <a:t>What should </a:t>
            </a:r>
            <a:r>
              <a:rPr lang="en-US" altLang="en-US" sz="2400" dirty="0" smtClean="0">
                <a:latin typeface="Courier New" panose="02070309020205020404" pitchFamily="49" charset="0"/>
                <a:cs typeface="Courier New" panose="02070309020205020404" pitchFamily="49" charset="0"/>
              </a:rPr>
              <a:t>redraw</a:t>
            </a:r>
            <a:r>
              <a:rPr lang="en-US" altLang="en-US" sz="2800" dirty="0" smtClean="0"/>
              <a:t> do?</a:t>
            </a:r>
          </a:p>
          <a:p>
            <a:pPr lvl="1" eaLnBrk="1" hangingPunct="1">
              <a:defRPr/>
            </a:pPr>
            <a:r>
              <a:rPr lang="en-US" altLang="en-US" sz="2400" dirty="0" err="1" smtClean="0"/>
              <a:t>Undraw</a:t>
            </a:r>
            <a:r>
              <a:rPr lang="en-US" altLang="en-US" sz="2400" dirty="0" smtClean="0"/>
              <a:t> the current arrow</a:t>
            </a:r>
          </a:p>
          <a:p>
            <a:pPr lvl="1" eaLnBrk="1" hangingPunct="1">
              <a:defRPr/>
            </a:pPr>
            <a:r>
              <a:rPr lang="en-US" altLang="en-US" sz="2400" dirty="0" smtClean="0"/>
              <a:t>Use the values of </a:t>
            </a:r>
            <a:r>
              <a:rPr lang="en-US" altLang="en-US" sz="2000" dirty="0" err="1" smtClean="0">
                <a:latin typeface="Courier New" panose="02070309020205020404" pitchFamily="49" charset="0"/>
                <a:cs typeface="Courier New" panose="02070309020205020404" pitchFamily="49" charset="0"/>
              </a:rPr>
              <a:t>self.angle</a:t>
            </a:r>
            <a:r>
              <a:rPr lang="en-US" altLang="en-US" sz="2400" dirty="0" smtClean="0"/>
              <a:t> and </a:t>
            </a:r>
            <a:r>
              <a:rPr lang="en-US" altLang="en-US" sz="2000" dirty="0" err="1" smtClean="0">
                <a:latin typeface="Courier New" panose="02070309020205020404" pitchFamily="49" charset="0"/>
                <a:cs typeface="Courier New" panose="02070309020205020404" pitchFamily="49" charset="0"/>
              </a:rPr>
              <a:t>self.vel</a:t>
            </a:r>
            <a:r>
              <a:rPr lang="en-US" altLang="en-US" sz="2400" dirty="0" smtClean="0"/>
              <a:t> to draw a new one</a:t>
            </a:r>
          </a:p>
          <a:p>
            <a:pPr lvl="1" eaLnBrk="1" hangingPunct="1">
              <a:defRPr/>
            </a:pPr>
            <a:r>
              <a:rPr lang="en-US" altLang="en-US" sz="2400" dirty="0" smtClean="0"/>
              <a:t>We can use the </a:t>
            </a:r>
            <a:r>
              <a:rPr lang="en-US" altLang="en-US" sz="2000" dirty="0" err="1" smtClean="0">
                <a:latin typeface="Courier New" panose="02070309020205020404" pitchFamily="49" charset="0"/>
                <a:cs typeface="Courier New" panose="02070309020205020404" pitchFamily="49" charset="0"/>
              </a:rPr>
              <a:t>setArrow</a:t>
            </a:r>
            <a:r>
              <a:rPr lang="en-US" altLang="en-US" sz="2400" dirty="0" smtClean="0"/>
              <a:t> method of our graphics library to put an arrowhead at either or both ends of a line.</a:t>
            </a:r>
          </a:p>
          <a:p>
            <a:pPr lvl="1" eaLnBrk="1" hangingPunct="1">
              <a:defRPr/>
            </a:pPr>
            <a:r>
              <a:rPr lang="en-US" altLang="en-US" sz="2400" dirty="0" smtClean="0"/>
              <a:t>To </a:t>
            </a:r>
            <a:r>
              <a:rPr lang="en-US" altLang="en-US" sz="2400" dirty="0" err="1" smtClean="0"/>
              <a:t>undraw</a:t>
            </a:r>
            <a:r>
              <a:rPr lang="en-US" altLang="en-US" sz="2400" dirty="0" smtClean="0"/>
              <a:t> the arrow, we’ll need an instance variable to store it – let’s call it </a:t>
            </a:r>
            <a:r>
              <a:rPr lang="en-US" altLang="en-US" sz="2000" dirty="0" err="1" smtClean="0">
                <a:latin typeface="Courier New" panose="02070309020205020404" pitchFamily="49" charset="0"/>
                <a:cs typeface="Courier New" panose="02070309020205020404" pitchFamily="49" charset="0"/>
              </a:rPr>
              <a:t>self.arrow</a:t>
            </a:r>
            <a:r>
              <a:rPr lang="en-US" altLang="en-US" sz="2400" dirty="0" smtClean="0"/>
              <a:t>.</a:t>
            </a:r>
          </a:p>
        </p:txBody>
      </p:sp>
    </p:spTree>
    <p:extLst>
      <p:ext uri="{BB962C8B-B14F-4D97-AF65-F5344CB8AC3E}">
        <p14:creationId xmlns:p14="http://schemas.microsoft.com/office/powerpoint/2010/main" val="4285566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pPr>
              <a:defRPr/>
            </a:pPr>
            <a:r>
              <a:rPr lang="en-US"/>
              <a:t>Python Programming, 3/e</a:t>
            </a:r>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DC78E5ED-BC06-4280-BC2E-CDB2860EC119}" type="slidenum">
              <a:rPr lang="en-US" altLang="en-US" sz="1400" smtClean="0"/>
              <a:pPr>
                <a:spcBef>
                  <a:spcPct val="0"/>
                </a:spcBef>
                <a:buClrTx/>
                <a:buSzTx/>
                <a:buFontTx/>
                <a:buNone/>
              </a:pPr>
              <a:t>9</a:t>
            </a:fld>
            <a:endParaRPr lang="en-US" altLang="en-US" sz="1400" smtClean="0"/>
          </a:p>
        </p:txBody>
      </p:sp>
      <p:sp>
        <p:nvSpPr>
          <p:cNvPr id="14340" name="Rectangle 2"/>
          <p:cNvSpPr>
            <a:spLocks noGrp="1" noChangeArrowheads="1"/>
          </p:cNvSpPr>
          <p:nvPr>
            <p:ph type="title"/>
          </p:nvPr>
        </p:nvSpPr>
        <p:spPr/>
        <p:txBody>
          <a:bodyPr/>
          <a:lstStyle/>
          <a:p>
            <a:pPr eaLnBrk="1" hangingPunct="1"/>
            <a:r>
              <a:rPr lang="en-US" altLang="en-US" smtClean="0"/>
              <a:t>Sample Problem:</a:t>
            </a:r>
            <a:br>
              <a:rPr lang="en-US" altLang="en-US" smtClean="0"/>
            </a:br>
            <a:r>
              <a:rPr lang="en-US" altLang="en-US" smtClean="0"/>
              <a:t>Simple Statistics</a:t>
            </a:r>
          </a:p>
        </p:txBody>
      </p:sp>
      <p:sp>
        <p:nvSpPr>
          <p:cNvPr id="14341" name="Rectangle 3"/>
          <p:cNvSpPr>
            <a:spLocks noGrp="1" noChangeArrowheads="1"/>
          </p:cNvSpPr>
          <p:nvPr>
            <p:ph type="body" idx="1"/>
          </p:nvPr>
        </p:nvSpPr>
        <p:spPr/>
        <p:txBody>
          <a:bodyPr/>
          <a:lstStyle/>
          <a:p>
            <a:pPr eaLnBrk="1" hangingPunct="1"/>
            <a:r>
              <a:rPr lang="en-US" altLang="en-US" sz="2800" smtClean="0"/>
              <a:t>The standard deviation is </a:t>
            </a:r>
            <a:br>
              <a:rPr lang="en-US" altLang="en-US" sz="2800" smtClean="0"/>
            </a:br>
            <a:r>
              <a:rPr lang="en-US" altLang="en-US" sz="2800" smtClean="0"/>
              <a:t/>
            </a:r>
            <a:br>
              <a:rPr lang="en-US" altLang="en-US" sz="2800" smtClean="0"/>
            </a:br>
            <a:endParaRPr lang="en-US" altLang="en-US" sz="2800" smtClean="0"/>
          </a:p>
          <a:p>
            <a:pPr eaLnBrk="1" hangingPunct="1"/>
            <a:r>
              <a:rPr lang="en-US" altLang="en-US" sz="2800" smtClean="0"/>
              <a:t>Here      is the mean,       represents the </a:t>
            </a:r>
            <a:r>
              <a:rPr lang="en-US" altLang="en-US" sz="2800" i="1" smtClean="0"/>
              <a:t>i</a:t>
            </a:r>
            <a:r>
              <a:rPr lang="en-US" altLang="en-US" sz="2800" i="1" baseline="30000" smtClean="0"/>
              <a:t>th</a:t>
            </a:r>
            <a:r>
              <a:rPr lang="en-US" altLang="en-US" sz="2800" smtClean="0"/>
              <a:t> data value and </a:t>
            </a:r>
            <a:r>
              <a:rPr lang="en-US" altLang="en-US" sz="2800" i="1" smtClean="0"/>
              <a:t>n</a:t>
            </a:r>
            <a:r>
              <a:rPr lang="en-US" altLang="en-US" sz="2800" smtClean="0"/>
              <a:t> is the number of data values.</a:t>
            </a:r>
          </a:p>
          <a:p>
            <a:pPr eaLnBrk="1" hangingPunct="1"/>
            <a:r>
              <a:rPr lang="en-US" altLang="en-US" sz="2800" smtClean="0"/>
              <a:t>The expression          is the square of the “deviation” of an individual item from the mean.</a:t>
            </a:r>
          </a:p>
        </p:txBody>
      </p:sp>
      <p:graphicFrame>
        <p:nvGraphicFramePr>
          <p:cNvPr id="14342" name="Object 4"/>
          <p:cNvGraphicFramePr>
            <a:graphicFrameLocks noChangeAspect="1"/>
          </p:cNvGraphicFramePr>
          <p:nvPr/>
        </p:nvGraphicFramePr>
        <p:xfrm>
          <a:off x="3505200" y="2514600"/>
          <a:ext cx="2286000" cy="1025525"/>
        </p:xfrm>
        <a:graphic>
          <a:graphicData uri="http://schemas.openxmlformats.org/presentationml/2006/ole">
            <mc:AlternateContent xmlns:mc="http://schemas.openxmlformats.org/markup-compatibility/2006">
              <mc:Choice xmlns:v="urn:schemas-microsoft-com:vml" Requires="v">
                <p:oleObj spid="_x0000_s14362" name="Equation" r:id="rId3" imgW="1104421" imgH="495085" progId="Equation.DSMT4">
                  <p:embed/>
                </p:oleObj>
              </mc:Choice>
              <mc:Fallback>
                <p:oleObj name="Equation" r:id="rId3" imgW="1104421" imgH="495085"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514600"/>
                        <a:ext cx="2286000" cy="102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Object 5"/>
          <p:cNvGraphicFramePr>
            <a:graphicFrameLocks noChangeAspect="1"/>
          </p:cNvGraphicFramePr>
          <p:nvPr/>
        </p:nvGraphicFramePr>
        <p:xfrm>
          <a:off x="2514600" y="3429000"/>
          <a:ext cx="385763" cy="457200"/>
        </p:xfrm>
        <a:graphic>
          <a:graphicData uri="http://schemas.openxmlformats.org/presentationml/2006/ole">
            <mc:AlternateContent xmlns:mc="http://schemas.openxmlformats.org/markup-compatibility/2006">
              <mc:Choice xmlns:v="urn:schemas-microsoft-com:vml" Requires="v">
                <p:oleObj spid="_x0000_s14363" name="Equation" r:id="rId5" imgW="139579" imgH="164957" progId="Equation.DSMT4">
                  <p:embed/>
                </p:oleObj>
              </mc:Choice>
              <mc:Fallback>
                <p:oleObj name="Equation" r:id="rId5" imgW="139579" imgH="164957"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429000"/>
                        <a:ext cx="3857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4" name="Object 6"/>
          <p:cNvGraphicFramePr>
            <a:graphicFrameLocks noChangeAspect="1"/>
          </p:cNvGraphicFramePr>
          <p:nvPr/>
        </p:nvGraphicFramePr>
        <p:xfrm>
          <a:off x="5257800" y="3352800"/>
          <a:ext cx="406400" cy="609600"/>
        </p:xfrm>
        <a:graphic>
          <a:graphicData uri="http://schemas.openxmlformats.org/presentationml/2006/ole">
            <mc:AlternateContent xmlns:mc="http://schemas.openxmlformats.org/markup-compatibility/2006">
              <mc:Choice xmlns:v="urn:schemas-microsoft-com:vml" Requires="v">
                <p:oleObj spid="_x0000_s14364" name="Equation" r:id="rId7" imgW="152334" imgH="228501" progId="Equation.DSMT4">
                  <p:embed/>
                </p:oleObj>
              </mc:Choice>
              <mc:Fallback>
                <p:oleObj name="Equation" r:id="rId7" imgW="152334" imgH="228501"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3352800"/>
                        <a:ext cx="406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5" name="Object 7"/>
          <p:cNvGraphicFramePr>
            <a:graphicFrameLocks noChangeAspect="1"/>
          </p:cNvGraphicFramePr>
          <p:nvPr/>
        </p:nvGraphicFramePr>
        <p:xfrm>
          <a:off x="4114800" y="4724400"/>
          <a:ext cx="914400" cy="468313"/>
        </p:xfrm>
        <a:graphic>
          <a:graphicData uri="http://schemas.openxmlformats.org/presentationml/2006/ole">
            <mc:AlternateContent xmlns:mc="http://schemas.openxmlformats.org/markup-compatibility/2006">
              <mc:Choice xmlns:v="urn:schemas-microsoft-com:vml" Requires="v">
                <p:oleObj spid="_x0000_s14365" name="Equation" r:id="rId9" imgW="545863" imgH="279279" progId="Equation.DSMT4">
                  <p:embed/>
                </p:oleObj>
              </mc:Choice>
              <mc:Fallback>
                <p:oleObj name="Equation" r:id="rId9" imgW="545863" imgH="279279"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4724400"/>
                        <a:ext cx="914400"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42459" y="4876800"/>
            <a:ext cx="3863341" cy="1211453"/>
          </a:xfrm>
          <a:prstGeom prst="rect">
            <a:avLst/>
          </a:prstGeom>
        </p:spPr>
      </p:pic>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90</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Creating a Launcher</a:t>
            </a:r>
          </a:p>
        </p:txBody>
      </p:sp>
      <p:sp>
        <p:nvSpPr>
          <p:cNvPr id="96259" name="Rectangle 3"/>
          <p:cNvSpPr>
            <a:spLocks noGrp="1" noChangeArrowheads="1"/>
          </p:cNvSpPr>
          <p:nvPr>
            <p:ph type="body" idx="1"/>
          </p:nvPr>
        </p:nvSpPr>
        <p:spPr>
          <a:xfrm>
            <a:off x="304800" y="2125374"/>
            <a:ext cx="8001000" cy="4114800"/>
          </a:xfrm>
        </p:spPr>
        <p:txBody>
          <a:bodyPr/>
          <a:lstStyle/>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smtClean="0">
                <a:latin typeface="Courier New" panose="02070309020205020404" pitchFamily="49" charset="0"/>
                <a:cs typeface="Courier New" panose="02070309020205020404" pitchFamily="49" charset="0"/>
              </a:rPr>
              <a:t>   </a:t>
            </a:r>
            <a:r>
              <a:rPr lang="en-US" altLang="en-US" sz="1800" dirty="0" err="1" smtClean="0">
                <a:latin typeface="Courier New" panose="02070309020205020404" pitchFamily="49" charset="0"/>
                <a:cs typeface="Courier New" panose="02070309020205020404" pitchFamily="49" charset="0"/>
              </a:rPr>
              <a:t>def</a:t>
            </a:r>
            <a:r>
              <a:rPr lang="en-US" altLang="en-US" sz="1800" dirty="0" smtClean="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rPr>
              <a:t>redraw(self):</a:t>
            </a:r>
          </a:p>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undraw</a:t>
            </a:r>
            <a:r>
              <a:rPr lang="en-US" altLang="en-US" sz="1800" dirty="0">
                <a:latin typeface="Courier New" panose="02070309020205020404" pitchFamily="49" charset="0"/>
                <a:cs typeface="Courier New" panose="02070309020205020404" pitchFamily="49" charset="0"/>
              </a:rPr>
              <a:t> the arrow and draw a new one for the</a:t>
            </a:r>
          </a:p>
          <a:p>
            <a:pPr marL="0" indent="0" eaLnBrk="1" hangingPunct="1">
              <a:buNone/>
              <a:defRPr/>
            </a:pPr>
            <a:r>
              <a:rPr lang="en-US" altLang="en-US" sz="1800" dirty="0">
                <a:latin typeface="Courier New" panose="02070309020205020404" pitchFamily="49" charset="0"/>
                <a:cs typeface="Courier New" panose="02070309020205020404" pitchFamily="49" charset="0"/>
              </a:rPr>
              <a:t>        current values of angle and velocity.</a:t>
            </a:r>
          </a:p>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smtClean="0">
                <a:latin typeface="Courier New" panose="02070309020205020404" pitchFamily="49" charset="0"/>
                <a:cs typeface="Courier New" panose="02070309020205020404" pitchFamily="49" charset="0"/>
              </a:rPr>
              <a:t>"""      </a:t>
            </a:r>
            <a:endParaRPr lang="en-US" altLang="en-US" sz="1800" dirty="0">
              <a:latin typeface="Courier New" panose="02070309020205020404" pitchFamily="49" charset="0"/>
              <a:cs typeface="Courier New" panose="02070309020205020404" pitchFamily="49" charset="0"/>
            </a:endParaRPr>
          </a:p>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self.arrow.undraw</a:t>
            </a:r>
            <a:r>
              <a:rPr lang="en-US" altLang="en-US" sz="1800" dirty="0">
                <a:latin typeface="Courier New" panose="02070309020205020404" pitchFamily="49" charset="0"/>
                <a:cs typeface="Courier New" panose="02070309020205020404" pitchFamily="49" charset="0"/>
              </a:rPr>
              <a:t>()</a:t>
            </a:r>
          </a:p>
          <a:p>
            <a:pPr marL="0" indent="0" eaLnBrk="1" hangingPunct="1">
              <a:buNone/>
              <a:defRPr/>
            </a:pPr>
            <a:r>
              <a:rPr lang="en-US" altLang="en-US" sz="1800" dirty="0">
                <a:latin typeface="Courier New" panose="02070309020205020404" pitchFamily="49" charset="0"/>
                <a:cs typeface="Courier New" panose="02070309020205020404" pitchFamily="49" charset="0"/>
              </a:rPr>
              <a:t>        pt2 = Point(</a:t>
            </a:r>
            <a:r>
              <a:rPr lang="en-US" altLang="en-US" sz="1800" dirty="0" err="1">
                <a:latin typeface="Courier New" panose="02070309020205020404" pitchFamily="49" charset="0"/>
                <a:cs typeface="Courier New" panose="02070309020205020404" pitchFamily="49" charset="0"/>
              </a:rPr>
              <a:t>self.vel</a:t>
            </a:r>
            <a:r>
              <a:rPr lang="en-US" altLang="en-US" sz="1800" dirty="0">
                <a:latin typeface="Courier New" panose="02070309020205020404" pitchFamily="49" charset="0"/>
                <a:cs typeface="Courier New" panose="02070309020205020404" pitchFamily="49" charset="0"/>
              </a:rPr>
              <a:t>*cos(</a:t>
            </a:r>
            <a:r>
              <a:rPr lang="en-US" altLang="en-US" sz="1800" dirty="0" err="1">
                <a:latin typeface="Courier New" panose="02070309020205020404" pitchFamily="49" charset="0"/>
                <a:cs typeface="Courier New" panose="02070309020205020404" pitchFamily="49" charset="0"/>
              </a:rPr>
              <a:t>self.angle</a:t>
            </a:r>
            <a:r>
              <a:rPr lang="en-US" altLang="en-US" sz="1800" dirty="0">
                <a:latin typeface="Courier New" panose="02070309020205020404" pitchFamily="49" charset="0"/>
                <a:cs typeface="Courier New" panose="02070309020205020404" pitchFamily="49" charset="0"/>
              </a:rPr>
              <a:t>), </a:t>
            </a:r>
            <a:endParaRPr lang="en-US" altLang="en-US" sz="1800" dirty="0" smtClean="0">
              <a:latin typeface="Courier New" panose="02070309020205020404" pitchFamily="49" charset="0"/>
              <a:cs typeface="Courier New" panose="02070309020205020404" pitchFamily="49" charset="0"/>
            </a:endParaRPr>
          </a:p>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smtClean="0">
                <a:latin typeface="Courier New" panose="02070309020205020404" pitchFamily="49" charset="0"/>
                <a:cs typeface="Courier New" panose="02070309020205020404" pitchFamily="49" charset="0"/>
              </a:rPr>
              <a:t>                   </a:t>
            </a:r>
            <a:r>
              <a:rPr lang="en-US" altLang="en-US" sz="1800" dirty="0" err="1" smtClean="0">
                <a:latin typeface="Courier New" panose="02070309020205020404" pitchFamily="49" charset="0"/>
                <a:cs typeface="Courier New" panose="02070309020205020404" pitchFamily="49" charset="0"/>
              </a:rPr>
              <a:t>self.vel</a:t>
            </a:r>
            <a:r>
              <a:rPr lang="en-US" altLang="en-US" sz="1800" dirty="0" smtClean="0">
                <a:latin typeface="Courier New" panose="02070309020205020404" pitchFamily="49" charset="0"/>
                <a:cs typeface="Courier New" panose="02070309020205020404" pitchFamily="49" charset="0"/>
              </a:rPr>
              <a:t>*sin(</a:t>
            </a:r>
            <a:r>
              <a:rPr lang="en-US" altLang="en-US" sz="1800" dirty="0" err="1" smtClean="0">
                <a:latin typeface="Courier New" panose="02070309020205020404" pitchFamily="49" charset="0"/>
                <a:cs typeface="Courier New" panose="02070309020205020404" pitchFamily="49" charset="0"/>
              </a:rPr>
              <a:t>self.angle</a:t>
            </a:r>
            <a:r>
              <a:rPr lang="en-US" altLang="en-US" sz="1800" dirty="0" smtClean="0">
                <a:latin typeface="Courier New" panose="02070309020205020404" pitchFamily="49" charset="0"/>
                <a:cs typeface="Courier New" panose="02070309020205020404" pitchFamily="49" charset="0"/>
              </a:rPr>
              <a:t>)) # p. 321</a:t>
            </a:r>
            <a:endParaRPr lang="en-US" altLang="en-US" sz="1800" dirty="0">
              <a:latin typeface="Courier New" panose="02070309020205020404" pitchFamily="49" charset="0"/>
              <a:cs typeface="Courier New" panose="02070309020205020404" pitchFamily="49" charset="0"/>
            </a:endParaRPr>
          </a:p>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self.arrow</a:t>
            </a:r>
            <a:r>
              <a:rPr lang="en-US" altLang="en-US" sz="1800" dirty="0">
                <a:latin typeface="Courier New" panose="02070309020205020404" pitchFamily="49" charset="0"/>
                <a:cs typeface="Courier New" panose="02070309020205020404" pitchFamily="49" charset="0"/>
              </a:rPr>
              <a:t> = Line(Point(0,0), pt2).draw(</a:t>
            </a:r>
            <a:r>
              <a:rPr lang="en-US" altLang="en-US" sz="1800" dirty="0" err="1">
                <a:latin typeface="Courier New" panose="02070309020205020404" pitchFamily="49" charset="0"/>
                <a:cs typeface="Courier New" panose="02070309020205020404" pitchFamily="49" charset="0"/>
              </a:rPr>
              <a:t>self.win</a:t>
            </a:r>
            <a:r>
              <a:rPr lang="en-US" altLang="en-US" sz="1800" dirty="0">
                <a:latin typeface="Courier New" panose="02070309020205020404" pitchFamily="49" charset="0"/>
                <a:cs typeface="Courier New" panose="02070309020205020404" pitchFamily="49" charset="0"/>
              </a:rPr>
              <a:t>)</a:t>
            </a:r>
          </a:p>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self.arrow.setArrow</a:t>
            </a:r>
            <a:r>
              <a:rPr lang="en-US" altLang="en-US" sz="1800" dirty="0">
                <a:latin typeface="Courier New" panose="02070309020205020404" pitchFamily="49" charset="0"/>
                <a:cs typeface="Courier New" panose="02070309020205020404" pitchFamily="49" charset="0"/>
              </a:rPr>
              <a:t>("last")</a:t>
            </a:r>
          </a:p>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self.arrow.setWidth</a:t>
            </a:r>
            <a:r>
              <a:rPr lang="en-US" altLang="en-US" sz="1800" dirty="0">
                <a:latin typeface="Courier New" panose="02070309020205020404" pitchFamily="49" charset="0"/>
                <a:cs typeface="Courier New" panose="02070309020205020404" pitchFamily="49" charset="0"/>
              </a:rPr>
              <a:t>(3)</a:t>
            </a:r>
            <a:endParaRPr lang="en-US" altLang="en-US" sz="18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1723687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91</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Creating a Launcher</a:t>
            </a:r>
          </a:p>
        </p:txBody>
      </p:sp>
      <p:sp>
        <p:nvSpPr>
          <p:cNvPr id="96259" name="Rectangle 3"/>
          <p:cNvSpPr>
            <a:spLocks noGrp="1" noChangeArrowheads="1"/>
          </p:cNvSpPr>
          <p:nvPr>
            <p:ph type="body" idx="1"/>
          </p:nvPr>
        </p:nvSpPr>
        <p:spPr/>
        <p:txBody>
          <a:bodyPr/>
          <a:lstStyle/>
          <a:p>
            <a:pPr eaLnBrk="1" hangingPunct="1">
              <a:defRPr/>
            </a:pPr>
            <a:r>
              <a:rPr lang="en-US" altLang="en-US" sz="2800" dirty="0" smtClean="0"/>
              <a:t>We need a method to “fire” a shot from the Launcher.</a:t>
            </a:r>
          </a:p>
          <a:p>
            <a:pPr lvl="1" eaLnBrk="1" hangingPunct="1">
              <a:defRPr/>
            </a:pPr>
            <a:r>
              <a:rPr lang="en-US" altLang="en-US" sz="2400" dirty="0" smtClean="0"/>
              <a:t>Didn’t we just design a </a:t>
            </a:r>
            <a:r>
              <a:rPr lang="en-US" altLang="en-US" sz="2000" dirty="0" err="1" smtClean="0">
                <a:latin typeface="Courier New" panose="02070309020205020404" pitchFamily="49" charset="0"/>
                <a:cs typeface="Courier New" panose="02070309020205020404" pitchFamily="49" charset="0"/>
              </a:rPr>
              <a:t>ShotTracker</a:t>
            </a:r>
            <a:r>
              <a:rPr lang="en-US" altLang="en-US" sz="2400" dirty="0" smtClean="0"/>
              <a:t> class that we could reuse?</a:t>
            </a:r>
          </a:p>
          <a:p>
            <a:pPr lvl="1" eaLnBrk="1" hangingPunct="1">
              <a:defRPr/>
            </a:pPr>
            <a:r>
              <a:rPr lang="en-US" altLang="en-US" sz="2000" dirty="0" err="1" smtClean="0">
                <a:latin typeface="Courier New" panose="02070309020205020404" pitchFamily="49" charset="0"/>
                <a:cs typeface="Courier New" panose="02070309020205020404" pitchFamily="49" charset="0"/>
              </a:rPr>
              <a:t>ShotTracker</a:t>
            </a:r>
            <a:r>
              <a:rPr lang="en-US" altLang="en-US" sz="2400" dirty="0" smtClean="0"/>
              <a:t> requires window, angle, velocity, and height as parameters.</a:t>
            </a:r>
          </a:p>
          <a:p>
            <a:pPr lvl="1" eaLnBrk="1" hangingPunct="1">
              <a:defRPr/>
            </a:pPr>
            <a:r>
              <a:rPr lang="en-US" altLang="en-US" sz="2400" dirty="0" smtClean="0"/>
              <a:t>The initial height will be 0, angle and velocity are instance variables.</a:t>
            </a:r>
          </a:p>
          <a:p>
            <a:pPr lvl="1" eaLnBrk="1" hangingPunct="1">
              <a:defRPr/>
            </a:pPr>
            <a:r>
              <a:rPr lang="en-US" altLang="en-US" sz="2400" dirty="0" smtClean="0"/>
              <a:t>But what about the window? Do we want a new window, or use the existing one? We need a </a:t>
            </a:r>
            <a:r>
              <a:rPr lang="en-US" altLang="en-US" sz="2000" dirty="0" err="1" smtClean="0">
                <a:latin typeface="Courier New" panose="02070309020205020404" pitchFamily="49" charset="0"/>
                <a:cs typeface="Courier New" panose="02070309020205020404" pitchFamily="49" charset="0"/>
              </a:rPr>
              <a:t>self.win</a:t>
            </a:r>
            <a:endParaRPr lang="en-US" alt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4314916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92</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Creating a Launcher</a:t>
            </a:r>
          </a:p>
        </p:txBody>
      </p:sp>
      <p:sp>
        <p:nvSpPr>
          <p:cNvPr id="96259" name="Rectangle 3"/>
          <p:cNvSpPr>
            <a:spLocks noGrp="1" noChangeArrowheads="1"/>
          </p:cNvSpPr>
          <p:nvPr>
            <p:ph type="body" idx="1"/>
          </p:nvPr>
        </p:nvSpPr>
        <p:spPr>
          <a:xfrm>
            <a:off x="533400" y="2209800"/>
            <a:ext cx="7961312" cy="4114800"/>
          </a:xfrm>
        </p:spPr>
        <p:txBody>
          <a:bodyPr/>
          <a:lstStyle/>
          <a:p>
            <a:pPr marL="0" indent="0" eaLnBrk="1" hangingPunct="1">
              <a:buNone/>
              <a:defRPr/>
            </a:pPr>
            <a:r>
              <a:rPr lang="en-US" altLang="en-US" sz="2800" dirty="0"/>
              <a:t> </a:t>
            </a:r>
            <a:r>
              <a:rPr lang="en-US" altLang="en-US" sz="1800" dirty="0" err="1">
                <a:latin typeface="Courier New" panose="02070309020205020404" pitchFamily="49" charset="0"/>
                <a:cs typeface="Courier New" panose="02070309020205020404" pitchFamily="49" charset="0"/>
              </a:rPr>
              <a:t>def</a:t>
            </a:r>
            <a:r>
              <a:rPr lang="en-US" altLang="en-US" sz="1800" dirty="0">
                <a:latin typeface="Courier New" panose="02070309020205020404" pitchFamily="49" charset="0"/>
                <a:cs typeface="Courier New" panose="02070309020205020404" pitchFamily="49" charset="0"/>
              </a:rPr>
              <a:t> fire(self):</a:t>
            </a:r>
          </a:p>
          <a:p>
            <a:pPr marL="0" indent="0" eaLnBrk="1" hangingPunct="1">
              <a:buNone/>
              <a:defRPr/>
            </a:pPr>
            <a:r>
              <a:rPr lang="en-US" altLang="en-US" sz="1800" dirty="0">
                <a:latin typeface="Courier New" panose="02070309020205020404" pitchFamily="49" charset="0"/>
                <a:cs typeface="Courier New" panose="02070309020205020404" pitchFamily="49" charset="0"/>
              </a:rPr>
              <a:t>        return </a:t>
            </a:r>
            <a:r>
              <a:rPr lang="en-US" altLang="en-US" sz="1800" dirty="0" err="1">
                <a:latin typeface="Courier New" panose="02070309020205020404" pitchFamily="49" charset="0"/>
                <a:cs typeface="Courier New" panose="02070309020205020404" pitchFamily="49" charset="0"/>
              </a:rPr>
              <a:t>ShotTracker</a:t>
            </a:r>
            <a:r>
              <a:rPr lang="en-US" altLang="en-US" sz="1800" dirty="0">
                <a:latin typeface="Courier New" panose="02070309020205020404" pitchFamily="49" charset="0"/>
                <a:cs typeface="Courier New" panose="02070309020205020404" pitchFamily="49" charset="0"/>
              </a:rPr>
              <a:t>(</a:t>
            </a:r>
            <a:r>
              <a:rPr lang="en-US" altLang="en-US" sz="1800" dirty="0" err="1">
                <a:latin typeface="Courier New" panose="02070309020205020404" pitchFamily="49" charset="0"/>
                <a:cs typeface="Courier New" panose="02070309020205020404" pitchFamily="49" charset="0"/>
              </a:rPr>
              <a:t>self.win</a:t>
            </a:r>
            <a:r>
              <a:rPr lang="en-US" altLang="en-US" sz="1800" dirty="0">
                <a:latin typeface="Courier New" panose="02070309020205020404" pitchFamily="49" charset="0"/>
                <a:cs typeface="Courier New" panose="02070309020205020404" pitchFamily="49" charset="0"/>
              </a:rPr>
              <a:t>, </a:t>
            </a:r>
            <a:r>
              <a:rPr lang="en-US" altLang="en-US" sz="1800" dirty="0" smtClean="0">
                <a:latin typeface="Courier New" panose="02070309020205020404" pitchFamily="49" charset="0"/>
                <a:cs typeface="Courier New" panose="02070309020205020404" pitchFamily="49" charset="0"/>
              </a:rPr>
              <a:t/>
            </a:r>
            <a:br>
              <a:rPr lang="en-US" altLang="en-US" sz="1800" dirty="0" smtClean="0">
                <a:latin typeface="Courier New" panose="02070309020205020404" pitchFamily="49" charset="0"/>
                <a:cs typeface="Courier New" panose="02070309020205020404" pitchFamily="49" charset="0"/>
              </a:rPr>
            </a:br>
            <a:r>
              <a:rPr lang="en-US" altLang="en-US" sz="1800" dirty="0" smtClean="0">
                <a:latin typeface="Courier New" panose="02070309020205020404" pitchFamily="49" charset="0"/>
                <a:cs typeface="Courier New" panose="02070309020205020404" pitchFamily="49" charset="0"/>
              </a:rPr>
              <a:t>                     degrees(</a:t>
            </a:r>
            <a:r>
              <a:rPr lang="en-US" altLang="en-US" sz="1800" dirty="0" err="1" smtClean="0">
                <a:latin typeface="Courier New" panose="02070309020205020404" pitchFamily="49" charset="0"/>
                <a:cs typeface="Courier New" panose="02070309020205020404" pitchFamily="49" charset="0"/>
              </a:rPr>
              <a:t>self.angle</a:t>
            </a: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self.vel</a:t>
            </a:r>
            <a:r>
              <a:rPr lang="en-US" altLang="en-US" sz="1800" dirty="0">
                <a:latin typeface="Courier New" panose="02070309020205020404" pitchFamily="49" charset="0"/>
                <a:cs typeface="Courier New" panose="02070309020205020404" pitchFamily="49" charset="0"/>
              </a:rPr>
              <a:t>, 0.0</a:t>
            </a:r>
            <a:r>
              <a:rPr lang="en-US" altLang="en-US" sz="1800" dirty="0" smtClean="0">
                <a:latin typeface="Courier New" panose="02070309020205020404" pitchFamily="49" charset="0"/>
                <a:cs typeface="Courier New" panose="02070309020205020404" pitchFamily="49" charset="0"/>
              </a:rPr>
              <a:t>)</a:t>
            </a:r>
          </a:p>
          <a:p>
            <a:pPr eaLnBrk="1" hangingPunct="1">
              <a:defRPr/>
            </a:pPr>
            <a:r>
              <a:rPr lang="en-US" altLang="en-US" sz="2800" dirty="0" smtClean="0"/>
              <a:t>This method simply returns an appropriate </a:t>
            </a:r>
            <a:r>
              <a:rPr lang="en-US" altLang="en-US" sz="2400" dirty="0" err="1" smtClean="0">
                <a:latin typeface="Courier New" panose="02070309020205020404" pitchFamily="49" charset="0"/>
                <a:cs typeface="Courier New" panose="02070309020205020404" pitchFamily="49" charset="0"/>
              </a:rPr>
              <a:t>ShotTracker</a:t>
            </a:r>
            <a:r>
              <a:rPr lang="en-US" altLang="en-US" sz="2800" dirty="0" smtClean="0"/>
              <a:t> object.</a:t>
            </a:r>
          </a:p>
          <a:p>
            <a:pPr eaLnBrk="1" hangingPunct="1">
              <a:defRPr/>
            </a:pPr>
            <a:r>
              <a:rPr lang="en-US" altLang="en-US" sz="2800" dirty="0" smtClean="0"/>
              <a:t>It will be up to the interface to actually animate the shot.</a:t>
            </a:r>
          </a:p>
          <a:p>
            <a:pPr lvl="1" eaLnBrk="1" hangingPunct="1">
              <a:defRPr/>
            </a:pPr>
            <a:r>
              <a:rPr lang="en-US" altLang="en-US" sz="2400" dirty="0" smtClean="0"/>
              <a:t>Is the </a:t>
            </a:r>
            <a:r>
              <a:rPr lang="en-US" altLang="en-US" sz="2000" dirty="0" smtClean="0">
                <a:latin typeface="Courier New" panose="02070309020205020404" pitchFamily="49" charset="0"/>
                <a:cs typeface="Courier New" panose="02070309020205020404" pitchFamily="49" charset="0"/>
              </a:rPr>
              <a:t>fire</a:t>
            </a:r>
            <a:r>
              <a:rPr lang="en-US" altLang="en-US" sz="2400" dirty="0" smtClean="0"/>
              <a:t> method the right place?</a:t>
            </a:r>
          </a:p>
          <a:p>
            <a:pPr lvl="1" eaLnBrk="1" hangingPunct="1">
              <a:defRPr/>
            </a:pPr>
            <a:r>
              <a:rPr lang="en-US" altLang="en-US" sz="2400" dirty="0" smtClean="0"/>
              <a:t>Hint: Should launcher interaction be modal?</a:t>
            </a:r>
          </a:p>
        </p:txBody>
      </p:sp>
    </p:spTree>
    <p:extLst>
      <p:ext uri="{BB962C8B-B14F-4D97-AF65-F5344CB8AC3E}">
        <p14:creationId xmlns:p14="http://schemas.microsoft.com/office/powerpoint/2010/main" val="107756317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93</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Creating a Launcher</a:t>
            </a:r>
          </a:p>
        </p:txBody>
      </p:sp>
      <p:sp>
        <p:nvSpPr>
          <p:cNvPr id="96259" name="Rectangle 3"/>
          <p:cNvSpPr>
            <a:spLocks noGrp="1" noChangeArrowheads="1"/>
          </p:cNvSpPr>
          <p:nvPr>
            <p:ph type="body" idx="1"/>
          </p:nvPr>
        </p:nvSpPr>
        <p:spPr>
          <a:xfrm>
            <a:off x="228600" y="2114983"/>
            <a:ext cx="8915400" cy="4114800"/>
          </a:xfrm>
        </p:spPr>
        <p:txBody>
          <a:bodyPr/>
          <a:lstStyle/>
          <a:p>
            <a:pPr marL="0" indent="0" eaLnBrk="1" hangingPunct="1">
              <a:buNone/>
              <a:defRPr/>
            </a:pPr>
            <a:r>
              <a:rPr lang="en-US" altLang="en-US" sz="1600" dirty="0">
                <a:latin typeface="Courier New" panose="02070309020205020404" pitchFamily="49" charset="0"/>
                <a:cs typeface="Courier New" panose="02070309020205020404" pitchFamily="49" charset="0"/>
              </a:rPr>
              <a:t> </a:t>
            </a:r>
            <a:r>
              <a:rPr lang="en-US" altLang="en-US" sz="1600" dirty="0" smtClean="0">
                <a:latin typeface="Courier New" panose="02070309020205020404" pitchFamily="49" charset="0"/>
                <a:cs typeface="Courier New" panose="02070309020205020404" pitchFamily="49" charset="0"/>
              </a:rPr>
              <a:t>   </a:t>
            </a:r>
            <a:r>
              <a:rPr lang="en-US" altLang="en-US" sz="1600" dirty="0" err="1" smtClean="0">
                <a:latin typeface="Courier New" panose="02070309020205020404" pitchFamily="49" charset="0"/>
                <a:cs typeface="Courier New" panose="02070309020205020404" pitchFamily="49" charset="0"/>
              </a:rPr>
              <a:t>def</a:t>
            </a:r>
            <a:r>
              <a:rPr lang="en-US" altLang="en-US" sz="1600" dirty="0" smtClean="0">
                <a:latin typeface="Courier New" panose="02070309020205020404" pitchFamily="49" charset="0"/>
                <a:cs typeface="Courier New" panose="02070309020205020404" pitchFamily="49" charset="0"/>
              </a:rPr>
              <a:t> </a:t>
            </a:r>
            <a:r>
              <a:rPr lang="en-US" altLang="en-US" sz="1600" dirty="0">
                <a:latin typeface="Courier New" panose="02070309020205020404" pitchFamily="49" charset="0"/>
                <a:cs typeface="Courier New" panose="02070309020205020404" pitchFamily="49" charset="0"/>
              </a:rPr>
              <a:t>__</a:t>
            </a:r>
            <a:r>
              <a:rPr lang="en-US" altLang="en-US" sz="1600" dirty="0" err="1">
                <a:latin typeface="Courier New" panose="02070309020205020404" pitchFamily="49" charset="0"/>
                <a:cs typeface="Courier New" panose="02070309020205020404" pitchFamily="49" charset="0"/>
              </a:rPr>
              <a:t>init</a:t>
            </a:r>
            <a:r>
              <a:rPr lang="en-US" altLang="en-US" sz="1600" dirty="0">
                <a:latin typeface="Courier New" panose="02070309020205020404" pitchFamily="49" charset="0"/>
                <a:cs typeface="Courier New" panose="02070309020205020404" pitchFamily="49" charset="0"/>
              </a:rPr>
              <a:t>__(self, win):</a:t>
            </a:r>
          </a:p>
          <a:p>
            <a:pPr marL="0" indent="0" eaLnBrk="1" hangingPunct="1">
              <a:buNone/>
              <a:defRPr/>
            </a:pPr>
            <a:r>
              <a:rPr lang="en-US" altLang="en-US" sz="1600" dirty="0" smtClean="0">
                <a:latin typeface="Courier New" panose="02070309020205020404" pitchFamily="49" charset="0"/>
                <a:cs typeface="Courier New" panose="02070309020205020404" pitchFamily="49" charset="0"/>
              </a:rPr>
              <a:t>        # </a:t>
            </a:r>
            <a:r>
              <a:rPr lang="en-US" altLang="en-US" sz="1600" dirty="0">
                <a:latin typeface="Courier New" panose="02070309020205020404" pitchFamily="49" charset="0"/>
                <a:cs typeface="Courier New" panose="02070309020205020404" pitchFamily="49" charset="0"/>
              </a:rPr>
              <a:t>draw the base shot of the launcher</a:t>
            </a:r>
          </a:p>
          <a:p>
            <a:pPr marL="0" indent="0" eaLnBrk="1" hangingPunct="1">
              <a:buNone/>
              <a:defRPr/>
            </a:pPr>
            <a:r>
              <a:rPr lang="en-US" altLang="en-US" sz="1600" dirty="0">
                <a:latin typeface="Courier New" panose="02070309020205020404" pitchFamily="49" charset="0"/>
                <a:cs typeface="Courier New" panose="02070309020205020404" pitchFamily="49" charset="0"/>
              </a:rPr>
              <a:t>        base = Circle(Point(0,0), 3)</a:t>
            </a:r>
          </a:p>
          <a:p>
            <a:pPr marL="0" indent="0" eaLnBrk="1" hangingPunct="1">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base.setFill</a:t>
            </a:r>
            <a:r>
              <a:rPr lang="en-US" altLang="en-US" sz="1600" dirty="0">
                <a:latin typeface="Courier New" panose="02070309020205020404" pitchFamily="49" charset="0"/>
                <a:cs typeface="Courier New" panose="02070309020205020404" pitchFamily="49" charset="0"/>
              </a:rPr>
              <a:t>("red")</a:t>
            </a:r>
          </a:p>
          <a:p>
            <a:pPr marL="0" indent="0" eaLnBrk="1" hangingPunct="1">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base.setOutline</a:t>
            </a:r>
            <a:r>
              <a:rPr lang="en-US" altLang="en-US" sz="1600" dirty="0">
                <a:latin typeface="Courier New" panose="02070309020205020404" pitchFamily="49" charset="0"/>
                <a:cs typeface="Courier New" panose="02070309020205020404" pitchFamily="49" charset="0"/>
              </a:rPr>
              <a:t>("red")</a:t>
            </a:r>
          </a:p>
          <a:p>
            <a:pPr marL="0" indent="0" eaLnBrk="1" hangingPunct="1">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base.draw</a:t>
            </a:r>
            <a:r>
              <a:rPr lang="en-US" altLang="en-US" sz="1600" dirty="0">
                <a:latin typeface="Courier New" panose="02070309020205020404" pitchFamily="49" charset="0"/>
                <a:cs typeface="Courier New" panose="02070309020205020404" pitchFamily="49" charset="0"/>
              </a:rPr>
              <a:t>(win)</a:t>
            </a:r>
          </a:p>
          <a:p>
            <a:pPr marL="0" indent="0" eaLnBrk="1" hangingPunct="1">
              <a:buNone/>
              <a:defRPr/>
            </a:pPr>
            <a:endParaRPr lang="en-US" altLang="en-US" sz="800" dirty="0">
              <a:latin typeface="Courier New" panose="02070309020205020404" pitchFamily="49" charset="0"/>
              <a:cs typeface="Courier New" panose="02070309020205020404" pitchFamily="49" charset="0"/>
            </a:endParaRPr>
          </a:p>
          <a:p>
            <a:pPr marL="0" indent="0" eaLnBrk="1" hangingPunct="1">
              <a:buNone/>
              <a:defRPr/>
            </a:pPr>
            <a:r>
              <a:rPr lang="en-US" altLang="en-US" sz="1600" dirty="0">
                <a:latin typeface="Courier New" panose="02070309020205020404" pitchFamily="49" charset="0"/>
                <a:cs typeface="Courier New" panose="02070309020205020404" pitchFamily="49" charset="0"/>
              </a:rPr>
              <a:t>        # save the window and create initial angle and velocity</a:t>
            </a:r>
          </a:p>
          <a:p>
            <a:pPr marL="0" indent="0" eaLnBrk="1" hangingPunct="1">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self.win</a:t>
            </a:r>
            <a:r>
              <a:rPr lang="en-US" altLang="en-US" sz="1600" dirty="0">
                <a:latin typeface="Courier New" panose="02070309020205020404" pitchFamily="49" charset="0"/>
                <a:cs typeface="Courier New" panose="02070309020205020404" pitchFamily="49" charset="0"/>
              </a:rPr>
              <a:t> = win</a:t>
            </a:r>
          </a:p>
          <a:p>
            <a:pPr marL="0" indent="0" eaLnBrk="1" hangingPunct="1">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self.angle</a:t>
            </a:r>
            <a:r>
              <a:rPr lang="en-US" altLang="en-US" sz="1600" dirty="0">
                <a:latin typeface="Courier New" panose="02070309020205020404" pitchFamily="49" charset="0"/>
                <a:cs typeface="Courier New" panose="02070309020205020404" pitchFamily="49" charset="0"/>
              </a:rPr>
              <a:t> = radians(45.0)</a:t>
            </a:r>
          </a:p>
          <a:p>
            <a:pPr marL="0" indent="0" eaLnBrk="1" hangingPunct="1">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self.vel</a:t>
            </a:r>
            <a:r>
              <a:rPr lang="en-US" altLang="en-US" sz="1600" dirty="0">
                <a:latin typeface="Courier New" panose="02070309020205020404" pitchFamily="49" charset="0"/>
                <a:cs typeface="Courier New" panose="02070309020205020404" pitchFamily="49" charset="0"/>
              </a:rPr>
              <a:t> = 40.0</a:t>
            </a:r>
          </a:p>
          <a:p>
            <a:pPr marL="0" indent="0" eaLnBrk="1" hangingPunct="1">
              <a:buNone/>
              <a:defRPr/>
            </a:pPr>
            <a:r>
              <a:rPr lang="en-US" altLang="en-US" sz="800" dirty="0">
                <a:latin typeface="Courier New" panose="02070309020205020404" pitchFamily="49" charset="0"/>
                <a:cs typeface="Courier New" panose="02070309020205020404" pitchFamily="49" charset="0"/>
              </a:rPr>
              <a:t>        </a:t>
            </a:r>
          </a:p>
          <a:p>
            <a:pPr marL="0" indent="0" eaLnBrk="1" hangingPunct="1">
              <a:buNone/>
              <a:defRPr/>
            </a:pPr>
            <a:r>
              <a:rPr lang="en-US" altLang="en-US" sz="1600" dirty="0">
                <a:latin typeface="Courier New" panose="02070309020205020404" pitchFamily="49" charset="0"/>
                <a:cs typeface="Courier New" panose="02070309020205020404" pitchFamily="49" charset="0"/>
              </a:rPr>
              <a:t>        # create </a:t>
            </a:r>
            <a:r>
              <a:rPr lang="en-US" altLang="en-US" sz="1600" dirty="0" err="1">
                <a:latin typeface="Courier New" panose="02070309020205020404" pitchFamily="49" charset="0"/>
                <a:cs typeface="Courier New" panose="02070309020205020404" pitchFamily="49" charset="0"/>
              </a:rPr>
              <a:t>inital</a:t>
            </a:r>
            <a:r>
              <a:rPr lang="en-US" altLang="en-US" sz="1600" dirty="0">
                <a:latin typeface="Courier New" panose="02070309020205020404" pitchFamily="49" charset="0"/>
                <a:cs typeface="Courier New" panose="02070309020205020404" pitchFamily="49" charset="0"/>
              </a:rPr>
              <a:t> "dummy" arrow</a:t>
            </a:r>
          </a:p>
          <a:p>
            <a:pPr marL="0" indent="0" eaLnBrk="1" hangingPunct="1">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self.arrow</a:t>
            </a:r>
            <a:r>
              <a:rPr lang="en-US" altLang="en-US" sz="1600" dirty="0">
                <a:latin typeface="Courier New" panose="02070309020205020404" pitchFamily="49" charset="0"/>
                <a:cs typeface="Courier New" panose="02070309020205020404" pitchFamily="49" charset="0"/>
              </a:rPr>
              <a:t> = Line(Point(0,0), Point(0,0)).draw(win)</a:t>
            </a:r>
          </a:p>
          <a:p>
            <a:pPr marL="0" indent="0" eaLnBrk="1" hangingPunct="1">
              <a:buNone/>
              <a:defRPr/>
            </a:pPr>
            <a:r>
              <a:rPr lang="en-US" altLang="en-US" sz="1600" dirty="0">
                <a:latin typeface="Courier New" panose="02070309020205020404" pitchFamily="49" charset="0"/>
                <a:cs typeface="Courier New" panose="02070309020205020404" pitchFamily="49" charset="0"/>
              </a:rPr>
              <a:t>        # replace it with the correct arrow</a:t>
            </a:r>
          </a:p>
          <a:p>
            <a:pPr marL="0" indent="0" eaLnBrk="1" hangingPunct="1">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self.redraw</a:t>
            </a:r>
            <a:r>
              <a:rPr lang="en-US" altLang="en-US" sz="1600" dirty="0">
                <a:latin typeface="Courier New" panose="02070309020205020404" pitchFamily="49" charset="0"/>
                <a:cs typeface="Courier New" panose="02070309020205020404" pitchFamily="49" charset="0"/>
              </a:rPr>
              <a:t>()</a:t>
            </a:r>
            <a:endParaRPr lang="en-US" altLang="en-US" sz="16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736113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94</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Tracking Multiple Shots</a:t>
            </a:r>
          </a:p>
        </p:txBody>
      </p:sp>
      <p:sp>
        <p:nvSpPr>
          <p:cNvPr id="96259" name="Rectangle 3"/>
          <p:cNvSpPr>
            <a:spLocks noGrp="1" noChangeArrowheads="1"/>
          </p:cNvSpPr>
          <p:nvPr>
            <p:ph type="body" idx="1"/>
          </p:nvPr>
        </p:nvSpPr>
        <p:spPr/>
        <p:txBody>
          <a:bodyPr/>
          <a:lstStyle/>
          <a:p>
            <a:pPr eaLnBrk="1" hangingPunct="1">
              <a:defRPr/>
            </a:pPr>
            <a:r>
              <a:rPr lang="en-US" altLang="en-US" sz="2800" dirty="0" smtClean="0"/>
              <a:t>The more interesting problem is how to have multiple things happening at one time.</a:t>
            </a:r>
          </a:p>
          <a:p>
            <a:pPr eaLnBrk="1" hangingPunct="1">
              <a:defRPr/>
            </a:pPr>
            <a:r>
              <a:rPr lang="en-US" altLang="en-US" sz="2800" dirty="0" smtClean="0"/>
              <a:t>We want to be able to adjust the launcher and fire more shots while some shots are still in the air.</a:t>
            </a:r>
          </a:p>
          <a:p>
            <a:pPr eaLnBrk="1" hangingPunct="1">
              <a:defRPr/>
            </a:pPr>
            <a:r>
              <a:rPr lang="en-US" altLang="en-US" sz="2800" dirty="0" smtClean="0"/>
              <a:t>To do this, the event loop that monitors keyboard input has to run (to keep interaction active) while the cannon balls are flying.</a:t>
            </a:r>
          </a:p>
        </p:txBody>
      </p:sp>
    </p:spTree>
    <p:extLst>
      <p:ext uri="{BB962C8B-B14F-4D97-AF65-F5344CB8AC3E}">
        <p14:creationId xmlns:p14="http://schemas.microsoft.com/office/powerpoint/2010/main" val="399972009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95</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Tracking Multiple Shots</a:t>
            </a:r>
          </a:p>
        </p:txBody>
      </p:sp>
      <p:sp>
        <p:nvSpPr>
          <p:cNvPr id="96259" name="Rectangle 3"/>
          <p:cNvSpPr>
            <a:spLocks noGrp="1" noChangeArrowheads="1"/>
          </p:cNvSpPr>
          <p:nvPr>
            <p:ph type="body" idx="1"/>
          </p:nvPr>
        </p:nvSpPr>
        <p:spPr/>
        <p:txBody>
          <a:bodyPr/>
          <a:lstStyle/>
          <a:p>
            <a:pPr eaLnBrk="1" hangingPunct="1">
              <a:defRPr/>
            </a:pPr>
            <a:r>
              <a:rPr lang="en-US" altLang="en-US" sz="2800" dirty="0" smtClean="0"/>
              <a:t>Our event loop needs to also serve as the animation loop for all the shots that are “alive.”</a:t>
            </a:r>
          </a:p>
          <a:p>
            <a:pPr eaLnBrk="1" hangingPunct="1">
              <a:defRPr/>
            </a:pPr>
            <a:r>
              <a:rPr lang="en-US" altLang="en-US" sz="2800" dirty="0" smtClean="0"/>
              <a:t>The basic idea:</a:t>
            </a:r>
          </a:p>
          <a:p>
            <a:pPr eaLnBrk="1" hangingPunct="1">
              <a:defRPr/>
            </a:pPr>
            <a:r>
              <a:rPr lang="en-US" altLang="en-US" sz="2800" dirty="0" smtClean="0"/>
              <a:t>The event loop iterates at 30 iterations per second (for smooth animation)</a:t>
            </a:r>
          </a:p>
          <a:p>
            <a:pPr lvl="1" eaLnBrk="1" hangingPunct="1">
              <a:defRPr/>
            </a:pPr>
            <a:r>
              <a:rPr lang="en-US" altLang="en-US" sz="2400" dirty="0" smtClean="0"/>
              <a:t>Each time through the loop:</a:t>
            </a:r>
          </a:p>
          <a:p>
            <a:pPr lvl="2" eaLnBrk="1" hangingPunct="1">
              <a:defRPr/>
            </a:pPr>
            <a:r>
              <a:rPr lang="en-US" altLang="en-US" sz="2000" dirty="0" smtClean="0"/>
              <a:t>Move all the shots that are in flight</a:t>
            </a:r>
          </a:p>
          <a:p>
            <a:pPr lvl="2" eaLnBrk="1" hangingPunct="1">
              <a:defRPr/>
            </a:pPr>
            <a:r>
              <a:rPr lang="en-US" altLang="en-US" sz="2000" dirty="0" smtClean="0"/>
              <a:t>Perform any requested action</a:t>
            </a:r>
          </a:p>
        </p:txBody>
      </p:sp>
    </p:spTree>
    <p:extLst>
      <p:ext uri="{BB962C8B-B14F-4D97-AF65-F5344CB8AC3E}">
        <p14:creationId xmlns:p14="http://schemas.microsoft.com/office/powerpoint/2010/main" val="22623897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96</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Tracking Multiple Shots</a:t>
            </a:r>
          </a:p>
        </p:txBody>
      </p:sp>
      <p:sp>
        <p:nvSpPr>
          <p:cNvPr id="96259" name="Rectangle 3"/>
          <p:cNvSpPr>
            <a:spLocks noGrp="1" noChangeArrowheads="1"/>
          </p:cNvSpPr>
          <p:nvPr>
            <p:ph type="body" idx="1"/>
          </p:nvPr>
        </p:nvSpPr>
        <p:spPr/>
        <p:txBody>
          <a:bodyPr/>
          <a:lstStyle/>
          <a:p>
            <a:pPr eaLnBrk="1" hangingPunct="1">
              <a:defRPr/>
            </a:pPr>
            <a:r>
              <a:rPr lang="en-US" altLang="en-US" sz="2800" dirty="0" smtClean="0"/>
              <a:t>Let’s proceed like the calculator, and create an application object called </a:t>
            </a:r>
            <a:r>
              <a:rPr lang="en-US" altLang="en-US" sz="2400" dirty="0" err="1" smtClean="0">
                <a:latin typeface="Courier New" panose="02070309020205020404" pitchFamily="49" charset="0"/>
                <a:cs typeface="Courier New" panose="02070309020205020404" pitchFamily="49" charset="0"/>
              </a:rPr>
              <a:t>ProjectileApp</a:t>
            </a:r>
            <a:r>
              <a:rPr lang="en-US" altLang="en-US" sz="2800" dirty="0" smtClean="0"/>
              <a:t>.</a:t>
            </a:r>
          </a:p>
          <a:p>
            <a:pPr eaLnBrk="1" hangingPunct="1">
              <a:defRPr/>
            </a:pPr>
            <a:r>
              <a:rPr lang="en-US" altLang="en-US" sz="2800" dirty="0" smtClean="0"/>
              <a:t>The class will contain a constructor that draws the interface and initializes all the necessary variables, as well as a </a:t>
            </a:r>
            <a:r>
              <a:rPr lang="en-US" altLang="en-US" sz="2400" dirty="0" smtClean="0">
                <a:latin typeface="Courier New" panose="02070309020205020404" pitchFamily="49" charset="0"/>
                <a:cs typeface="Courier New" panose="02070309020205020404" pitchFamily="49" charset="0"/>
              </a:rPr>
              <a:t>run</a:t>
            </a:r>
            <a:r>
              <a:rPr lang="en-US" altLang="en-US" sz="2800" dirty="0" smtClean="0"/>
              <a:t> method to implement the combined event/animation loop.</a:t>
            </a:r>
          </a:p>
        </p:txBody>
      </p:sp>
    </p:spTree>
    <p:extLst>
      <p:ext uri="{BB962C8B-B14F-4D97-AF65-F5344CB8AC3E}">
        <p14:creationId xmlns:p14="http://schemas.microsoft.com/office/powerpoint/2010/main" val="76565757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97</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Tracking Multiple Shots</a:t>
            </a:r>
          </a:p>
        </p:txBody>
      </p:sp>
      <p:sp>
        <p:nvSpPr>
          <p:cNvPr id="96259" name="Rectangle 3"/>
          <p:cNvSpPr>
            <a:spLocks noGrp="1" noChangeArrowheads="1"/>
          </p:cNvSpPr>
          <p:nvPr>
            <p:ph type="body" idx="1"/>
          </p:nvPr>
        </p:nvSpPr>
        <p:spPr>
          <a:xfrm>
            <a:off x="304800" y="2017713"/>
            <a:ext cx="8650288" cy="4114800"/>
          </a:xfrm>
        </p:spPr>
        <p:txBody>
          <a:bodyPr/>
          <a:lstStyle/>
          <a:p>
            <a:pPr marL="0" indent="0" eaLnBrk="1" hangingPunct="1">
              <a:buNone/>
              <a:defRPr/>
            </a:pPr>
            <a:r>
              <a:rPr lang="en-US" altLang="en-US" sz="1800" dirty="0">
                <a:latin typeface="Courier New" panose="02070309020205020404" pitchFamily="49" charset="0"/>
                <a:cs typeface="Courier New" panose="02070309020205020404" pitchFamily="49" charset="0"/>
              </a:rPr>
              <a:t>class </a:t>
            </a:r>
            <a:r>
              <a:rPr lang="en-US" altLang="en-US" sz="1800" dirty="0" err="1">
                <a:latin typeface="Courier New" panose="02070309020205020404" pitchFamily="49" charset="0"/>
                <a:cs typeface="Courier New" panose="02070309020205020404" pitchFamily="49" charset="0"/>
              </a:rPr>
              <a:t>ProjectileApp</a:t>
            </a:r>
            <a:r>
              <a:rPr lang="en-US" altLang="en-US" sz="1800" dirty="0">
                <a:latin typeface="Courier New" panose="02070309020205020404" pitchFamily="49" charset="0"/>
                <a:cs typeface="Courier New" panose="02070309020205020404" pitchFamily="49" charset="0"/>
              </a:rPr>
              <a:t>:</a:t>
            </a:r>
          </a:p>
          <a:p>
            <a:pPr marL="0" indent="0" eaLnBrk="1" hangingPunct="1">
              <a:buNone/>
              <a:defRPr/>
            </a:pPr>
            <a:endParaRPr lang="en-US" altLang="en-US" sz="1800" dirty="0">
              <a:latin typeface="Courier New" panose="02070309020205020404" pitchFamily="49" charset="0"/>
              <a:cs typeface="Courier New" panose="02070309020205020404" pitchFamily="49" charset="0"/>
            </a:endParaRPr>
          </a:p>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def</a:t>
            </a:r>
            <a:r>
              <a:rPr lang="en-US" altLang="en-US" sz="1800" dirty="0">
                <a:latin typeface="Courier New" panose="02070309020205020404" pitchFamily="49" charset="0"/>
                <a:cs typeface="Courier New" panose="02070309020205020404" pitchFamily="49" charset="0"/>
              </a:rPr>
              <a:t> __</a:t>
            </a:r>
            <a:r>
              <a:rPr lang="en-US" altLang="en-US" sz="1800" dirty="0" err="1">
                <a:latin typeface="Courier New" panose="02070309020205020404" pitchFamily="49" charset="0"/>
                <a:cs typeface="Courier New" panose="02070309020205020404" pitchFamily="49" charset="0"/>
              </a:rPr>
              <a:t>init</a:t>
            </a:r>
            <a:r>
              <a:rPr lang="en-US" altLang="en-US" sz="1800" dirty="0">
                <a:latin typeface="Courier New" panose="02070309020205020404" pitchFamily="49" charset="0"/>
                <a:cs typeface="Courier New" panose="02070309020205020404" pitchFamily="49" charset="0"/>
              </a:rPr>
              <a:t>__(self):</a:t>
            </a:r>
          </a:p>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self.win</a:t>
            </a:r>
            <a:r>
              <a:rPr lang="en-US" altLang="en-US" sz="1800" dirty="0">
                <a:latin typeface="Courier New" panose="02070309020205020404" pitchFamily="49" charset="0"/>
                <a:cs typeface="Courier New" panose="02070309020205020404" pitchFamily="49" charset="0"/>
              </a:rPr>
              <a:t> = </a:t>
            </a:r>
            <a:r>
              <a:rPr lang="en-US" altLang="en-US" sz="1800" dirty="0" err="1">
                <a:latin typeface="Courier New" panose="02070309020205020404" pitchFamily="49" charset="0"/>
                <a:cs typeface="Courier New" panose="02070309020205020404" pitchFamily="49" charset="0"/>
              </a:rPr>
              <a:t>GraphWin</a:t>
            </a:r>
            <a:r>
              <a:rPr lang="en-US" altLang="en-US" sz="1800" dirty="0">
                <a:latin typeface="Courier New" panose="02070309020205020404" pitchFamily="49" charset="0"/>
                <a:cs typeface="Courier New" panose="02070309020205020404" pitchFamily="49" charset="0"/>
              </a:rPr>
              <a:t>("Projectile Animation", 640, 480)</a:t>
            </a:r>
          </a:p>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self.win.setCoords</a:t>
            </a:r>
            <a:r>
              <a:rPr lang="en-US" altLang="en-US" sz="1800" dirty="0">
                <a:latin typeface="Courier New" panose="02070309020205020404" pitchFamily="49" charset="0"/>
                <a:cs typeface="Courier New" panose="02070309020205020404" pitchFamily="49" charset="0"/>
              </a:rPr>
              <a:t>(-10, -10, 210, 155)</a:t>
            </a:r>
          </a:p>
          <a:p>
            <a:pPr marL="0" indent="0" eaLnBrk="1" hangingPunct="1">
              <a:buNone/>
              <a:defRPr/>
            </a:pPr>
            <a:r>
              <a:rPr lang="en-US" altLang="en-US" sz="1800" dirty="0">
                <a:latin typeface="Courier New" panose="02070309020205020404" pitchFamily="49" charset="0"/>
                <a:cs typeface="Courier New" panose="02070309020205020404" pitchFamily="49" charset="0"/>
              </a:rPr>
              <a:t>        Line(Point(-10,0), Point(210,0)).draw(</a:t>
            </a:r>
            <a:r>
              <a:rPr lang="en-US" altLang="en-US" sz="1800" dirty="0" err="1">
                <a:latin typeface="Courier New" panose="02070309020205020404" pitchFamily="49" charset="0"/>
                <a:cs typeface="Courier New" panose="02070309020205020404" pitchFamily="49" charset="0"/>
              </a:rPr>
              <a:t>self.win</a:t>
            </a:r>
            <a:r>
              <a:rPr lang="en-US" altLang="en-US" sz="1800" dirty="0">
                <a:latin typeface="Courier New" panose="02070309020205020404" pitchFamily="49" charset="0"/>
                <a:cs typeface="Courier New" panose="02070309020205020404" pitchFamily="49" charset="0"/>
              </a:rPr>
              <a:t>)</a:t>
            </a:r>
          </a:p>
          <a:p>
            <a:pPr marL="0" indent="0" eaLnBrk="1" hangingPunct="1">
              <a:buNone/>
              <a:defRPr/>
            </a:pPr>
            <a:r>
              <a:rPr lang="en-US" altLang="en-US" sz="1800" dirty="0">
                <a:latin typeface="Courier New" panose="02070309020205020404" pitchFamily="49" charset="0"/>
                <a:cs typeface="Courier New" panose="02070309020205020404" pitchFamily="49" charset="0"/>
              </a:rPr>
              <a:t>        for x in range(0, 210, 50):</a:t>
            </a:r>
          </a:p>
          <a:p>
            <a:pPr marL="0" indent="0" eaLnBrk="1" hangingPunct="1">
              <a:buNone/>
              <a:defRPr/>
            </a:pPr>
            <a:r>
              <a:rPr lang="en-US" altLang="en-US" sz="1800" dirty="0">
                <a:latin typeface="Courier New" panose="02070309020205020404" pitchFamily="49" charset="0"/>
                <a:cs typeface="Courier New" panose="02070309020205020404" pitchFamily="49" charset="0"/>
              </a:rPr>
              <a:t>            Text(Point(x,-7), </a:t>
            </a:r>
            <a:r>
              <a:rPr lang="en-US" altLang="en-US" sz="1800" dirty="0" err="1">
                <a:latin typeface="Courier New" panose="02070309020205020404" pitchFamily="49" charset="0"/>
                <a:cs typeface="Courier New" panose="02070309020205020404" pitchFamily="49" charset="0"/>
              </a:rPr>
              <a:t>str</a:t>
            </a:r>
            <a:r>
              <a:rPr lang="en-US" altLang="en-US" sz="1800" dirty="0">
                <a:latin typeface="Courier New" panose="02070309020205020404" pitchFamily="49" charset="0"/>
                <a:cs typeface="Courier New" panose="02070309020205020404" pitchFamily="49" charset="0"/>
              </a:rPr>
              <a:t>(x)).draw(</a:t>
            </a:r>
            <a:r>
              <a:rPr lang="en-US" altLang="en-US" sz="1800" dirty="0" err="1">
                <a:latin typeface="Courier New" panose="02070309020205020404" pitchFamily="49" charset="0"/>
                <a:cs typeface="Courier New" panose="02070309020205020404" pitchFamily="49" charset="0"/>
              </a:rPr>
              <a:t>self.win</a:t>
            </a:r>
            <a:r>
              <a:rPr lang="en-US" altLang="en-US" sz="1800" dirty="0">
                <a:latin typeface="Courier New" panose="02070309020205020404" pitchFamily="49" charset="0"/>
                <a:cs typeface="Courier New" panose="02070309020205020404" pitchFamily="49" charset="0"/>
              </a:rPr>
              <a:t>)</a:t>
            </a:r>
          </a:p>
          <a:p>
            <a:pPr marL="0" indent="0" eaLnBrk="1" hangingPunct="1">
              <a:buNone/>
              <a:defRPr/>
            </a:pPr>
            <a:r>
              <a:rPr lang="en-US" altLang="en-US" sz="1800" dirty="0">
                <a:latin typeface="Courier New" panose="02070309020205020404" pitchFamily="49" charset="0"/>
                <a:cs typeface="Courier New" panose="02070309020205020404" pitchFamily="49" charset="0"/>
              </a:rPr>
              <a:t>            Line(Point(x,0), Point(x,2)).draw(</a:t>
            </a:r>
            <a:r>
              <a:rPr lang="en-US" altLang="en-US" sz="1800" dirty="0" err="1">
                <a:latin typeface="Courier New" panose="02070309020205020404" pitchFamily="49" charset="0"/>
                <a:cs typeface="Courier New" panose="02070309020205020404" pitchFamily="49" charset="0"/>
              </a:rPr>
              <a:t>self.win</a:t>
            </a:r>
            <a:r>
              <a:rPr lang="en-US" altLang="en-US" sz="1800" dirty="0">
                <a:latin typeface="Courier New" panose="02070309020205020404" pitchFamily="49" charset="0"/>
                <a:cs typeface="Courier New" panose="02070309020205020404" pitchFamily="49" charset="0"/>
              </a:rPr>
              <a:t>)</a:t>
            </a:r>
          </a:p>
          <a:p>
            <a:pPr marL="0" indent="0" eaLnBrk="1" hangingPunct="1">
              <a:buNone/>
              <a:defRPr/>
            </a:pPr>
            <a:endParaRPr lang="en-US" altLang="en-US" sz="1800" dirty="0">
              <a:latin typeface="Courier New" panose="02070309020205020404" pitchFamily="49" charset="0"/>
              <a:cs typeface="Courier New" panose="02070309020205020404" pitchFamily="49" charset="0"/>
            </a:endParaRPr>
          </a:p>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self.launcher</a:t>
            </a:r>
            <a:r>
              <a:rPr lang="en-US" altLang="en-US" sz="1800" dirty="0">
                <a:latin typeface="Courier New" panose="02070309020205020404" pitchFamily="49" charset="0"/>
                <a:cs typeface="Courier New" panose="02070309020205020404" pitchFamily="49" charset="0"/>
              </a:rPr>
              <a:t> = Launcher(</a:t>
            </a:r>
            <a:r>
              <a:rPr lang="en-US" altLang="en-US" sz="1800" dirty="0" err="1">
                <a:latin typeface="Courier New" panose="02070309020205020404" pitchFamily="49" charset="0"/>
                <a:cs typeface="Courier New" panose="02070309020205020404" pitchFamily="49" charset="0"/>
              </a:rPr>
              <a:t>self.win</a:t>
            </a:r>
            <a:r>
              <a:rPr lang="en-US" altLang="en-US" sz="1800" dirty="0">
                <a:latin typeface="Courier New" panose="02070309020205020404" pitchFamily="49" charset="0"/>
                <a:cs typeface="Courier New" panose="02070309020205020404" pitchFamily="49" charset="0"/>
              </a:rPr>
              <a:t>)</a:t>
            </a:r>
          </a:p>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self.shots</a:t>
            </a:r>
            <a:r>
              <a:rPr lang="en-US" altLang="en-US" sz="1800" dirty="0">
                <a:latin typeface="Courier New" panose="02070309020205020404" pitchFamily="49" charset="0"/>
                <a:cs typeface="Courier New" panose="02070309020205020404" pitchFamily="49" charset="0"/>
              </a:rPr>
              <a:t> = []</a:t>
            </a:r>
            <a:endParaRPr lang="en-US" altLang="en-US" sz="18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2893841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noChangeArrowheads="1"/>
          </p:cNvSpPr>
          <p:nvPr>
            <p:ph type="title"/>
          </p:nvPr>
        </p:nvSpPr>
        <p:spPr/>
        <p:txBody>
          <a:bodyPr/>
          <a:lstStyle/>
          <a:p>
            <a:pPr eaLnBrk="1" hangingPunct="1"/>
            <a:r>
              <a:rPr lang="en-US" altLang="en-US" dirty="0" smtClean="0"/>
              <a:t>Tracking Multiple Shots</a:t>
            </a:r>
          </a:p>
        </p:txBody>
      </p:sp>
      <p:sp>
        <p:nvSpPr>
          <p:cNvPr id="96259" name="Rectangle 3"/>
          <p:cNvSpPr>
            <a:spLocks noGrp="1" noChangeArrowheads="1"/>
          </p:cNvSpPr>
          <p:nvPr>
            <p:ph sz="half" idx="1"/>
          </p:nvPr>
        </p:nvSpPr>
        <p:spPr>
          <a:xfrm>
            <a:off x="-457200" y="2086337"/>
            <a:ext cx="4800600" cy="4114800"/>
          </a:xfrm>
        </p:spPr>
        <p:txBody>
          <a:bodyPr/>
          <a:lstStyle/>
          <a:p>
            <a:pPr marL="0" indent="0" eaLnBrk="1" hangingPunct="1">
              <a:buNone/>
              <a:defRPr/>
            </a:pPr>
            <a:r>
              <a:rPr lang="en-US" altLang="en-US" sz="1600" dirty="0" smtClean="0">
                <a:latin typeface="Courier New" panose="02070309020205020404" pitchFamily="49" charset="0"/>
                <a:cs typeface="Courier New" panose="02070309020205020404" pitchFamily="49" charset="0"/>
              </a:rPr>
              <a:t>    </a:t>
            </a:r>
            <a:r>
              <a:rPr lang="en-US" altLang="en-US" sz="1600" dirty="0" err="1" smtClean="0">
                <a:latin typeface="Courier New" panose="02070309020205020404" pitchFamily="49" charset="0"/>
                <a:cs typeface="Courier New" panose="02070309020205020404" pitchFamily="49" charset="0"/>
              </a:rPr>
              <a:t>def</a:t>
            </a:r>
            <a:r>
              <a:rPr lang="en-US" altLang="en-US" sz="1600" dirty="0" smtClean="0">
                <a:latin typeface="Courier New" panose="02070309020205020404" pitchFamily="49" charset="0"/>
                <a:cs typeface="Courier New" panose="02070309020205020404" pitchFamily="49" charset="0"/>
              </a:rPr>
              <a:t> run(self):</a:t>
            </a:r>
          </a:p>
          <a:p>
            <a:pPr marL="0" indent="0" eaLnBrk="1" hangingPunct="1">
              <a:buNone/>
              <a:defRPr/>
            </a:pPr>
            <a:r>
              <a:rPr lang="en-US" altLang="en-US" sz="1600" dirty="0" smtClean="0">
                <a:latin typeface="Courier New" panose="02070309020205020404" pitchFamily="49" charset="0"/>
                <a:cs typeface="Courier New" panose="02070309020205020404" pitchFamily="49" charset="0"/>
              </a:rPr>
              <a:t>        launcher = </a:t>
            </a:r>
            <a:r>
              <a:rPr lang="en-US" altLang="en-US" sz="1600" dirty="0" err="1" smtClean="0">
                <a:latin typeface="Courier New" panose="02070309020205020404" pitchFamily="49" charset="0"/>
                <a:cs typeface="Courier New" panose="02070309020205020404" pitchFamily="49" charset="0"/>
              </a:rPr>
              <a:t>self.launcher</a:t>
            </a:r>
            <a:endParaRPr lang="en-US" altLang="en-US" sz="1600" dirty="0" smtClean="0">
              <a:latin typeface="Courier New" panose="02070309020205020404" pitchFamily="49" charset="0"/>
              <a:cs typeface="Courier New" panose="02070309020205020404" pitchFamily="49" charset="0"/>
            </a:endParaRPr>
          </a:p>
          <a:p>
            <a:pPr marL="0" indent="0" eaLnBrk="1" hangingPunct="1">
              <a:buNone/>
              <a:defRPr/>
            </a:pPr>
            <a:r>
              <a:rPr lang="en-US" altLang="en-US" sz="1600" dirty="0" smtClean="0">
                <a:latin typeface="Courier New" panose="02070309020205020404" pitchFamily="49" charset="0"/>
                <a:cs typeface="Courier New" panose="02070309020205020404" pitchFamily="49" charset="0"/>
              </a:rPr>
              <a:t>        win = </a:t>
            </a:r>
            <a:r>
              <a:rPr lang="en-US" altLang="en-US" sz="1600" dirty="0" err="1" smtClean="0">
                <a:latin typeface="Courier New" panose="02070309020205020404" pitchFamily="49" charset="0"/>
                <a:cs typeface="Courier New" panose="02070309020205020404" pitchFamily="49" charset="0"/>
              </a:rPr>
              <a:t>self.win</a:t>
            </a:r>
            <a:endParaRPr lang="en-US" altLang="en-US" sz="1600" dirty="0" smtClean="0">
              <a:latin typeface="Courier New" panose="02070309020205020404" pitchFamily="49" charset="0"/>
              <a:cs typeface="Courier New" panose="02070309020205020404" pitchFamily="49" charset="0"/>
            </a:endParaRPr>
          </a:p>
          <a:p>
            <a:pPr marL="0" indent="0" eaLnBrk="1" hangingPunct="1">
              <a:buNone/>
              <a:defRPr/>
            </a:pPr>
            <a:r>
              <a:rPr lang="en-US" altLang="en-US" sz="1600" dirty="0" smtClean="0">
                <a:latin typeface="Courier New" panose="02070309020205020404" pitchFamily="49" charset="0"/>
                <a:cs typeface="Courier New" panose="02070309020205020404" pitchFamily="49" charset="0"/>
              </a:rPr>
              <a:t>        while True:</a:t>
            </a:r>
          </a:p>
          <a:p>
            <a:pPr marL="0" indent="0" eaLnBrk="1" hangingPunct="1">
              <a:buNone/>
              <a:defRPr/>
            </a:pPr>
            <a:r>
              <a:rPr lang="en-US" altLang="en-US" sz="1600" dirty="0" smtClean="0">
                <a:latin typeface="Courier New" panose="02070309020205020404" pitchFamily="49" charset="0"/>
                <a:cs typeface="Courier New" panose="02070309020205020404" pitchFamily="49" charset="0"/>
              </a:rPr>
              <a:t>            </a:t>
            </a:r>
            <a:r>
              <a:rPr lang="en-US" altLang="en-US" sz="1600" dirty="0" err="1" smtClean="0">
                <a:latin typeface="Courier New" panose="02070309020205020404" pitchFamily="49" charset="0"/>
                <a:cs typeface="Courier New" panose="02070309020205020404" pitchFamily="49" charset="0"/>
              </a:rPr>
              <a:t>self.updateShots</a:t>
            </a:r>
            <a:r>
              <a:rPr lang="en-US" altLang="en-US" sz="1600" dirty="0" smtClean="0">
                <a:latin typeface="Courier New" panose="02070309020205020404" pitchFamily="49" charset="0"/>
                <a:cs typeface="Courier New" panose="02070309020205020404" pitchFamily="49" charset="0"/>
              </a:rPr>
              <a:t>(1/30)</a:t>
            </a:r>
          </a:p>
          <a:p>
            <a:pPr marL="0" indent="0" eaLnBrk="1" hangingPunct="1">
              <a:buNone/>
              <a:defRPr/>
            </a:pPr>
            <a:r>
              <a:rPr lang="en-US" altLang="en-US" sz="1600" dirty="0" smtClean="0">
                <a:latin typeface="Courier New" panose="02070309020205020404" pitchFamily="49" charset="0"/>
                <a:cs typeface="Courier New" panose="02070309020205020404" pitchFamily="49" charset="0"/>
              </a:rPr>
              <a:t>               </a:t>
            </a:r>
          </a:p>
          <a:p>
            <a:pPr marL="0" indent="0" eaLnBrk="1" hangingPunct="1">
              <a:buNone/>
              <a:defRPr/>
            </a:pPr>
            <a:r>
              <a:rPr lang="en-US" altLang="en-US" sz="1600" dirty="0" smtClean="0">
                <a:latin typeface="Courier New" panose="02070309020205020404" pitchFamily="49" charset="0"/>
                <a:cs typeface="Courier New" panose="02070309020205020404" pitchFamily="49" charset="0"/>
              </a:rPr>
              <a:t>            key = </a:t>
            </a:r>
            <a:r>
              <a:rPr lang="en-US" altLang="en-US" sz="1600" dirty="0" err="1" smtClean="0">
                <a:latin typeface="Courier New" panose="02070309020205020404" pitchFamily="49" charset="0"/>
                <a:cs typeface="Courier New" panose="02070309020205020404" pitchFamily="49" charset="0"/>
              </a:rPr>
              <a:t>win.checkKey</a:t>
            </a:r>
            <a:r>
              <a:rPr lang="en-US" altLang="en-US" sz="1600" dirty="0" smtClean="0">
                <a:latin typeface="Courier New" panose="02070309020205020404" pitchFamily="49" charset="0"/>
                <a:cs typeface="Courier New" panose="02070309020205020404" pitchFamily="49" charset="0"/>
              </a:rPr>
              <a:t>()</a:t>
            </a:r>
          </a:p>
          <a:p>
            <a:pPr marL="0" indent="0" eaLnBrk="1" hangingPunct="1">
              <a:buNone/>
              <a:defRPr/>
            </a:pPr>
            <a:r>
              <a:rPr lang="en-US" altLang="en-US" sz="1600" dirty="0">
                <a:latin typeface="Courier New" panose="02070309020205020404" pitchFamily="49" charset="0"/>
                <a:cs typeface="Courier New" panose="02070309020205020404" pitchFamily="49" charset="0"/>
              </a:rPr>
              <a:t> </a:t>
            </a:r>
            <a:r>
              <a:rPr lang="en-US" altLang="en-US" sz="1600" dirty="0" smtClean="0">
                <a:latin typeface="Courier New" panose="02070309020205020404" pitchFamily="49" charset="0"/>
                <a:cs typeface="Courier New" panose="02070309020205020404" pitchFamily="49" charset="0"/>
              </a:rPr>
              <a:t>           if </a:t>
            </a:r>
            <a:r>
              <a:rPr lang="en-US" altLang="en-US" sz="1600" dirty="0">
                <a:latin typeface="Courier New" panose="02070309020205020404" pitchFamily="49" charset="0"/>
                <a:cs typeface="Courier New" panose="02070309020205020404" pitchFamily="49" charset="0"/>
              </a:rPr>
              <a:t>key in ["q", "Q"]:</a:t>
            </a:r>
          </a:p>
          <a:p>
            <a:pPr marL="0" indent="0" eaLnBrk="1" hangingPunct="1">
              <a:buNone/>
              <a:defRPr/>
            </a:pPr>
            <a:r>
              <a:rPr lang="en-US" altLang="en-US" sz="1600" dirty="0">
                <a:latin typeface="Courier New" panose="02070309020205020404" pitchFamily="49" charset="0"/>
                <a:cs typeface="Courier New" panose="02070309020205020404" pitchFamily="49" charset="0"/>
              </a:rPr>
              <a:t>                break</a:t>
            </a:r>
          </a:p>
          <a:p>
            <a:pPr marL="0" indent="0" eaLnBrk="1" hangingPunct="1">
              <a:buNone/>
              <a:defRPr/>
            </a:pPr>
            <a:endParaRPr lang="en-US" altLang="en-US" sz="1600" dirty="0" smtClean="0">
              <a:latin typeface="Courier New" panose="02070309020205020404" pitchFamily="49" charset="0"/>
              <a:cs typeface="Courier New" panose="02070309020205020404" pitchFamily="49" charset="0"/>
            </a:endParaRPr>
          </a:p>
        </p:txBody>
      </p:sp>
      <p:sp>
        <p:nvSpPr>
          <p:cNvPr id="2" name="Content Placeholder 1"/>
          <p:cNvSpPr>
            <a:spLocks noGrp="1"/>
          </p:cNvSpPr>
          <p:nvPr>
            <p:ph sz="half" idx="2"/>
          </p:nvPr>
        </p:nvSpPr>
        <p:spPr>
          <a:xfrm>
            <a:off x="2819400" y="2043835"/>
            <a:ext cx="6324600" cy="4114800"/>
          </a:xfrm>
        </p:spPr>
        <p:txBody>
          <a:bodyPr/>
          <a:lstStyle/>
          <a:p>
            <a:pPr marL="0" indent="0" eaLnBrk="1" hangingPunct="1">
              <a:buNone/>
              <a:defRPr/>
            </a:pPr>
            <a:r>
              <a:rPr lang="en-US" altLang="en-US" sz="1600" dirty="0" smtClean="0">
                <a:latin typeface="Courier New" panose="02070309020205020404" pitchFamily="49" charset="0"/>
                <a:cs typeface="Courier New" panose="02070309020205020404" pitchFamily="49" charset="0"/>
              </a:rPr>
              <a:t>            </a:t>
            </a:r>
            <a:r>
              <a:rPr lang="en-US" altLang="en-US" sz="1600" dirty="0">
                <a:latin typeface="Courier New" panose="02070309020205020404" pitchFamily="49" charset="0"/>
                <a:cs typeface="Courier New" panose="02070309020205020404" pitchFamily="49" charset="0"/>
              </a:rPr>
              <a:t>if key == "Up":</a:t>
            </a:r>
          </a:p>
          <a:p>
            <a:pPr marL="0" indent="0" eaLnBrk="1" hangingPunct="1">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launcher.adjAngle</a:t>
            </a:r>
            <a:r>
              <a:rPr lang="en-US" altLang="en-US" sz="1600" dirty="0">
                <a:latin typeface="Courier New" panose="02070309020205020404" pitchFamily="49" charset="0"/>
                <a:cs typeface="Courier New" panose="02070309020205020404" pitchFamily="49" charset="0"/>
              </a:rPr>
              <a:t>(5)</a:t>
            </a:r>
          </a:p>
          <a:p>
            <a:pPr marL="0" indent="0" eaLnBrk="1" hangingPunct="1">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elif</a:t>
            </a:r>
            <a:r>
              <a:rPr lang="en-US" altLang="en-US" sz="1600" dirty="0">
                <a:latin typeface="Courier New" panose="02070309020205020404" pitchFamily="49" charset="0"/>
                <a:cs typeface="Courier New" panose="02070309020205020404" pitchFamily="49" charset="0"/>
              </a:rPr>
              <a:t> key == "Down":</a:t>
            </a:r>
          </a:p>
          <a:p>
            <a:pPr marL="0" indent="0" eaLnBrk="1" hangingPunct="1">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launcher.adjAngle</a:t>
            </a:r>
            <a:r>
              <a:rPr lang="en-US" altLang="en-US" sz="1600" dirty="0">
                <a:latin typeface="Courier New" panose="02070309020205020404" pitchFamily="49" charset="0"/>
                <a:cs typeface="Courier New" panose="02070309020205020404" pitchFamily="49" charset="0"/>
              </a:rPr>
              <a:t>(-5)</a:t>
            </a:r>
          </a:p>
          <a:p>
            <a:pPr marL="0" indent="0" eaLnBrk="1" hangingPunct="1">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elif</a:t>
            </a:r>
            <a:r>
              <a:rPr lang="en-US" altLang="en-US" sz="1600" dirty="0">
                <a:latin typeface="Courier New" panose="02070309020205020404" pitchFamily="49" charset="0"/>
                <a:cs typeface="Courier New" panose="02070309020205020404" pitchFamily="49" charset="0"/>
              </a:rPr>
              <a:t> key == "Right":</a:t>
            </a:r>
          </a:p>
          <a:p>
            <a:pPr marL="0" indent="0" eaLnBrk="1" hangingPunct="1">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launcher.adjVel</a:t>
            </a:r>
            <a:r>
              <a:rPr lang="en-US" altLang="en-US" sz="1600" dirty="0">
                <a:latin typeface="Courier New" panose="02070309020205020404" pitchFamily="49" charset="0"/>
                <a:cs typeface="Courier New" panose="02070309020205020404" pitchFamily="49" charset="0"/>
              </a:rPr>
              <a:t>(5)</a:t>
            </a:r>
          </a:p>
          <a:p>
            <a:pPr marL="0" indent="0" eaLnBrk="1" hangingPunct="1">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elif</a:t>
            </a:r>
            <a:r>
              <a:rPr lang="en-US" altLang="en-US" sz="1600" dirty="0">
                <a:latin typeface="Courier New" panose="02070309020205020404" pitchFamily="49" charset="0"/>
                <a:cs typeface="Courier New" panose="02070309020205020404" pitchFamily="49" charset="0"/>
              </a:rPr>
              <a:t> key == "Left":</a:t>
            </a:r>
          </a:p>
          <a:p>
            <a:pPr marL="0" indent="0" eaLnBrk="1" hangingPunct="1">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launcher.adjVel</a:t>
            </a:r>
            <a:r>
              <a:rPr lang="en-US" altLang="en-US" sz="1600" dirty="0">
                <a:latin typeface="Courier New" panose="02070309020205020404" pitchFamily="49" charset="0"/>
                <a:cs typeface="Courier New" panose="02070309020205020404" pitchFamily="49" charset="0"/>
              </a:rPr>
              <a:t>(-5)</a:t>
            </a:r>
          </a:p>
          <a:p>
            <a:pPr marL="0" indent="0" eaLnBrk="1" hangingPunct="1">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elif</a:t>
            </a:r>
            <a:r>
              <a:rPr lang="en-US" altLang="en-US" sz="1600" dirty="0">
                <a:latin typeface="Courier New" panose="02070309020205020404" pitchFamily="49" charset="0"/>
                <a:cs typeface="Courier New" panose="02070309020205020404" pitchFamily="49" charset="0"/>
              </a:rPr>
              <a:t> key == "f":</a:t>
            </a:r>
          </a:p>
          <a:p>
            <a:pPr marL="0" indent="0" eaLnBrk="1" hangingPunct="1">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self.shots.append</a:t>
            </a:r>
            <a:r>
              <a:rPr lang="en-US" altLang="en-US" sz="1600" dirty="0">
                <a:latin typeface="Courier New" panose="02070309020205020404" pitchFamily="49" charset="0"/>
                <a:cs typeface="Courier New" panose="02070309020205020404" pitchFamily="49" charset="0"/>
              </a:rPr>
              <a:t>(</a:t>
            </a:r>
            <a:r>
              <a:rPr lang="en-US" altLang="en-US" sz="1600" dirty="0" err="1">
                <a:latin typeface="Courier New" panose="02070309020205020404" pitchFamily="49" charset="0"/>
                <a:cs typeface="Courier New" panose="02070309020205020404" pitchFamily="49" charset="0"/>
              </a:rPr>
              <a:t>launcher.fire</a:t>
            </a:r>
            <a:r>
              <a:rPr lang="en-US" altLang="en-US" sz="1600" dirty="0">
                <a:latin typeface="Courier New" panose="02070309020205020404" pitchFamily="49" charset="0"/>
                <a:cs typeface="Courier New" panose="02070309020205020404" pitchFamily="49" charset="0"/>
              </a:rPr>
              <a:t>())</a:t>
            </a:r>
          </a:p>
          <a:p>
            <a:pPr marL="0" indent="0" eaLnBrk="1" hangingPunct="1">
              <a:buNone/>
              <a:defRPr/>
            </a:pPr>
            <a:r>
              <a:rPr lang="en-US" altLang="en-US" sz="1600" dirty="0">
                <a:latin typeface="Courier New" panose="02070309020205020404" pitchFamily="49" charset="0"/>
                <a:cs typeface="Courier New" panose="02070309020205020404" pitchFamily="49" charset="0"/>
              </a:rPr>
              <a:t>           </a:t>
            </a:r>
          </a:p>
          <a:p>
            <a:pPr marL="0" indent="0" eaLnBrk="1" hangingPunct="1">
              <a:buNone/>
              <a:defRPr/>
            </a:pPr>
            <a:r>
              <a:rPr lang="en-US" altLang="en-US" sz="1600" dirty="0">
                <a:latin typeface="Courier New" panose="02070309020205020404" pitchFamily="49" charset="0"/>
                <a:cs typeface="Courier New" panose="02070309020205020404" pitchFamily="49" charset="0"/>
              </a:rPr>
              <a:t>            update(30)</a:t>
            </a:r>
          </a:p>
          <a:p>
            <a:pPr marL="0" indent="0" eaLnBrk="1" hangingPunct="1">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win.close</a:t>
            </a:r>
            <a:r>
              <a:rPr lang="en-US" altLang="en-US" sz="1600" dirty="0">
                <a:latin typeface="Courier New" panose="02070309020205020404" pitchFamily="49" charset="0"/>
                <a:cs typeface="Courier New" panose="02070309020205020404" pitchFamily="49" charset="0"/>
              </a:rPr>
              <a:t>()</a:t>
            </a:r>
            <a:endParaRPr lang="en-US" sz="1600" dirty="0"/>
          </a:p>
        </p:txBody>
      </p:sp>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98</a:t>
            </a:fld>
            <a:endParaRPr lang="en-US" altLang="en-US" sz="1400" smtClean="0"/>
          </a:p>
        </p:txBody>
      </p:sp>
    </p:spTree>
    <p:extLst>
      <p:ext uri="{BB962C8B-B14F-4D97-AF65-F5344CB8AC3E}">
        <p14:creationId xmlns:p14="http://schemas.microsoft.com/office/powerpoint/2010/main" val="61707660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smtClean="0"/>
              <a:pPr>
                <a:spcBef>
                  <a:spcPct val="0"/>
                </a:spcBef>
                <a:buClrTx/>
                <a:buSzTx/>
                <a:buFontTx/>
                <a:buNone/>
              </a:pPr>
              <a:t>99</a:t>
            </a:fld>
            <a:endParaRPr lang="en-US" altLang="en-US" sz="1400" smtClean="0"/>
          </a:p>
        </p:txBody>
      </p:sp>
      <p:sp>
        <p:nvSpPr>
          <p:cNvPr id="84996" name="Rectangle 2"/>
          <p:cNvSpPr>
            <a:spLocks noGrp="1" noChangeArrowheads="1"/>
          </p:cNvSpPr>
          <p:nvPr>
            <p:ph type="title"/>
          </p:nvPr>
        </p:nvSpPr>
        <p:spPr/>
        <p:txBody>
          <a:bodyPr/>
          <a:lstStyle/>
          <a:p>
            <a:pPr eaLnBrk="1" hangingPunct="1"/>
            <a:r>
              <a:rPr lang="en-US" altLang="en-US" dirty="0" smtClean="0"/>
              <a:t>Tracking Multiple Shots</a:t>
            </a:r>
          </a:p>
        </p:txBody>
      </p:sp>
      <p:sp>
        <p:nvSpPr>
          <p:cNvPr id="96259" name="Rectangle 3"/>
          <p:cNvSpPr>
            <a:spLocks noGrp="1" noChangeArrowheads="1"/>
          </p:cNvSpPr>
          <p:nvPr>
            <p:ph type="body" idx="1"/>
          </p:nvPr>
        </p:nvSpPr>
        <p:spPr/>
        <p:txBody>
          <a:bodyPr/>
          <a:lstStyle/>
          <a:p>
            <a:pPr eaLnBrk="1" hangingPunct="1">
              <a:defRPr/>
            </a:pPr>
            <a:r>
              <a:rPr lang="en-US" altLang="en-US" sz="2800" dirty="0" smtClean="0"/>
              <a:t>The first line in the loop invokes a helper method that moves all of the live shots. (This is the animation portion of the loop.)</a:t>
            </a:r>
          </a:p>
          <a:p>
            <a:pPr eaLnBrk="1" hangingPunct="1">
              <a:defRPr/>
            </a:pPr>
            <a:r>
              <a:rPr lang="en-US" altLang="en-US" sz="2800" dirty="0" smtClean="0"/>
              <a:t>We use </a:t>
            </a:r>
            <a:r>
              <a:rPr lang="en-US" altLang="en-US" sz="2400" dirty="0" err="1" smtClean="0">
                <a:latin typeface="Courier New" panose="02070309020205020404" pitchFamily="49" charset="0"/>
                <a:cs typeface="Courier New" panose="02070309020205020404" pitchFamily="49" charset="0"/>
              </a:rPr>
              <a:t>checkKey</a:t>
            </a:r>
            <a:r>
              <a:rPr lang="en-US" altLang="en-US" sz="2800" dirty="0" smtClean="0"/>
              <a:t> to ensure that the loop keeps going around to keep the shots moving even when no key has been pressed.</a:t>
            </a:r>
          </a:p>
          <a:p>
            <a:pPr eaLnBrk="1" hangingPunct="1">
              <a:defRPr/>
            </a:pPr>
            <a:r>
              <a:rPr lang="en-US" altLang="en-US" sz="2800" dirty="0" smtClean="0"/>
              <a:t>When the user presses “f”, we get a </a:t>
            </a:r>
            <a:r>
              <a:rPr lang="en-US" altLang="en-US" sz="2400" dirty="0" err="1" smtClean="0">
                <a:latin typeface="Courier New" panose="02070309020205020404" pitchFamily="49" charset="0"/>
                <a:cs typeface="Courier New" panose="02070309020205020404" pitchFamily="49" charset="0"/>
              </a:rPr>
              <a:t>ShotTracker</a:t>
            </a:r>
            <a:r>
              <a:rPr lang="en-US" altLang="en-US" sz="2800" dirty="0" smtClean="0"/>
              <a:t> object from the launcher and simply add this to the list of live shots.</a:t>
            </a:r>
          </a:p>
        </p:txBody>
      </p:sp>
    </p:spTree>
    <p:extLst>
      <p:ext uri="{BB962C8B-B14F-4D97-AF65-F5344CB8AC3E}">
        <p14:creationId xmlns:p14="http://schemas.microsoft.com/office/powerpoint/2010/main" val="10397324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1" u="none" strike="noStrike" cap="none" normalizeH="0" baseline="0" smtClean="0">
            <a:ln>
              <a:noFill/>
            </a:ln>
            <a:solidFill>
              <a:schemeClr val="tx1"/>
            </a:solidFill>
            <a:effectLst/>
            <a:latin typeface="Courier New" pitchFamily="49"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1" u="none" strike="noStrike" cap="none" normalizeH="0" baseline="0" smtClean="0">
            <a:ln>
              <a:noFill/>
            </a:ln>
            <a:solidFill>
              <a:schemeClr val="tx1"/>
            </a:solidFill>
            <a:effectLst/>
            <a:latin typeface="Courier New" pitchFamily="49" charset="0"/>
            <a:cs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1382</TotalTime>
  <Words>7198</Words>
  <Application>Microsoft Office PowerPoint</Application>
  <PresentationFormat>On-screen Show (4:3)</PresentationFormat>
  <Paragraphs>1027</Paragraphs>
  <Slides>131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131</vt:i4>
      </vt:variant>
    </vt:vector>
  </HeadingPairs>
  <TitlesOfParts>
    <vt:vector size="137" baseType="lpstr">
      <vt:lpstr>Arial</vt:lpstr>
      <vt:lpstr>Courier New</vt:lpstr>
      <vt:lpstr>Tahoma</vt:lpstr>
      <vt:lpstr>Wingdings</vt:lpstr>
      <vt:lpstr>Blends</vt:lpstr>
      <vt:lpstr>Equation</vt:lpstr>
      <vt:lpstr>Python Programing: An Introduction to Computer Science</vt:lpstr>
      <vt:lpstr>Objectives</vt:lpstr>
      <vt:lpstr>Objectives</vt:lpstr>
      <vt:lpstr>Example Problem: Simple Statistics</vt:lpstr>
      <vt:lpstr>Sample Problem: Simple Statistics</vt:lpstr>
      <vt:lpstr>Sample Problem: Simple Statistics</vt:lpstr>
      <vt:lpstr>Sample Problem: Simple Statistics</vt:lpstr>
      <vt:lpstr>Sample Problem: Simple Statistics</vt:lpstr>
      <vt:lpstr>Sample Problem: Simple Statistics</vt:lpstr>
      <vt:lpstr>Sample Problem: Simple Statistics</vt:lpstr>
      <vt:lpstr>Sample Problem: Simple Statistics</vt:lpstr>
      <vt:lpstr>Applying Lists</vt:lpstr>
      <vt:lpstr>Lists and Arrays</vt:lpstr>
      <vt:lpstr>Lists and Arrays</vt:lpstr>
      <vt:lpstr>Lists and Arrays</vt:lpstr>
      <vt:lpstr>Lists and Arrays</vt:lpstr>
      <vt:lpstr>List Operations</vt:lpstr>
      <vt:lpstr>List Operations</vt:lpstr>
      <vt:lpstr>List Operations</vt:lpstr>
      <vt:lpstr>List Operations</vt:lpstr>
      <vt:lpstr>List Operations</vt:lpstr>
      <vt:lpstr>List Operations</vt:lpstr>
      <vt:lpstr>List Operations</vt:lpstr>
      <vt:lpstr>List Operations</vt:lpstr>
      <vt:lpstr>List Operations</vt:lpstr>
      <vt:lpstr>List Operations</vt:lpstr>
      <vt:lpstr>List Operations</vt:lpstr>
      <vt:lpstr>Statistics with Lists</vt:lpstr>
      <vt:lpstr>Statistics with Lists</vt:lpstr>
      <vt:lpstr>Statistics with Lists</vt:lpstr>
      <vt:lpstr>Statistics with Lists</vt:lpstr>
      <vt:lpstr>Statistics with Lists</vt:lpstr>
      <vt:lpstr>Statistics with Lists</vt:lpstr>
      <vt:lpstr>Statistics with Lists</vt:lpstr>
      <vt:lpstr>Statistics with Lists</vt:lpstr>
      <vt:lpstr>Statistics with Lists</vt:lpstr>
      <vt:lpstr>Statistics with Lists</vt:lpstr>
      <vt:lpstr>Statistics with Lists</vt:lpstr>
      <vt:lpstr>Statistics with Lists</vt:lpstr>
      <vt:lpstr>Lists of Records</vt:lpstr>
      <vt:lpstr>Lists of Objects</vt:lpstr>
      <vt:lpstr>Lists of Objects</vt:lpstr>
      <vt:lpstr>Lists of Records</vt:lpstr>
      <vt:lpstr>Lists of Records</vt:lpstr>
      <vt:lpstr>Lists of Objects</vt:lpstr>
      <vt:lpstr>Lists of Objects</vt:lpstr>
      <vt:lpstr>Lists of Objects</vt:lpstr>
      <vt:lpstr>Lists of Objects</vt:lpstr>
      <vt:lpstr>Lists of Objects</vt:lpstr>
      <vt:lpstr>Lists of Objects</vt:lpstr>
      <vt:lpstr>Designing with Lists and Classes</vt:lpstr>
      <vt:lpstr>Designing with Lists and Classes</vt:lpstr>
      <vt:lpstr>Designing with Lists and Classes</vt:lpstr>
      <vt:lpstr>Designing with Lists and Classes</vt:lpstr>
      <vt:lpstr>Designing with Lists and Classes</vt:lpstr>
      <vt:lpstr>Designing with Lists and Classes</vt:lpstr>
      <vt:lpstr>Designing with Lists and Classes</vt:lpstr>
      <vt:lpstr>Designing with Lists and Classes</vt:lpstr>
      <vt:lpstr>Designing with Lists and Classes</vt:lpstr>
      <vt:lpstr>Designing with Lists and Classes</vt:lpstr>
      <vt:lpstr>Designing with Lists and Classes</vt:lpstr>
      <vt:lpstr>Designing with Lists and Classes</vt:lpstr>
      <vt:lpstr>Case Study: Python Calculator</vt:lpstr>
      <vt:lpstr>A Calculator as an Object</vt:lpstr>
      <vt:lpstr>A Calculator as an Object</vt:lpstr>
      <vt:lpstr>A Calculator as an Object</vt:lpstr>
      <vt:lpstr>Constructing the Interface</vt:lpstr>
      <vt:lpstr>Constructing the Interface</vt:lpstr>
      <vt:lpstr>Constructing the Interface</vt:lpstr>
      <vt:lpstr>Constructing the Interface</vt:lpstr>
      <vt:lpstr>Constructing the Interface</vt:lpstr>
      <vt:lpstr>Constructing the Interface</vt:lpstr>
      <vt:lpstr>Processing Buttons</vt:lpstr>
      <vt:lpstr>Processing Buttons</vt:lpstr>
      <vt:lpstr>Processing Buttons</vt:lpstr>
      <vt:lpstr>Processing Buttons</vt:lpstr>
      <vt:lpstr>Processing Buttons</vt:lpstr>
      <vt:lpstr>Processing Buttons</vt:lpstr>
      <vt:lpstr>Case Study: Better Cannon Ball Animation</vt:lpstr>
      <vt:lpstr>Case Study: Better Cannon Ball Animation</vt:lpstr>
      <vt:lpstr>Creating a Launcher</vt:lpstr>
      <vt:lpstr>Creating a Launcher</vt:lpstr>
      <vt:lpstr>Creating a Launcher</vt:lpstr>
      <vt:lpstr>Creating a Launcher</vt:lpstr>
      <vt:lpstr>Creating a Launcher</vt:lpstr>
      <vt:lpstr>Creating a Launcher</vt:lpstr>
      <vt:lpstr>Creating a Launcher</vt:lpstr>
      <vt:lpstr>Creating a Launcher</vt:lpstr>
      <vt:lpstr>Creating a Launcher</vt:lpstr>
      <vt:lpstr>Creating a Launcher</vt:lpstr>
      <vt:lpstr>Creating a Launcher</vt:lpstr>
      <vt:lpstr>Creating a Launcher</vt:lpstr>
      <vt:lpstr>Creating a Launcher</vt:lpstr>
      <vt:lpstr>Tracking Multiple Shots</vt:lpstr>
      <vt:lpstr>Tracking Multiple Shots</vt:lpstr>
      <vt:lpstr>Tracking Multiple Shots</vt:lpstr>
      <vt:lpstr>Tracking Multiple Shots</vt:lpstr>
      <vt:lpstr>Tracking Multiple Shots</vt:lpstr>
      <vt:lpstr>Tracking Multiple Shots</vt:lpstr>
      <vt:lpstr>Creating a Launcher</vt:lpstr>
      <vt:lpstr>Creating a Launcher</vt:lpstr>
      <vt:lpstr>Creating a Launcher</vt:lpstr>
      <vt:lpstr>Creating a Launcher</vt:lpstr>
      <vt:lpstr>Creating a Launcher</vt:lpstr>
      <vt:lpstr>Creating a Launcher</vt:lpstr>
      <vt:lpstr>Non-sequential Collections</vt:lpstr>
      <vt:lpstr>Dictionary Basics</vt:lpstr>
      <vt:lpstr>Dictionary Basics</vt:lpstr>
      <vt:lpstr>Dictionary Basics</vt:lpstr>
      <vt:lpstr>Dictionary Basics</vt:lpstr>
      <vt:lpstr>Dictionary Basics</vt:lpstr>
      <vt:lpstr>Dictionary Operations</vt:lpstr>
      <vt:lpstr>Dictionary Operations</vt:lpstr>
      <vt:lpstr>Dictionary Operations</vt:lpstr>
      <vt:lpstr>Dictionary Operations</vt:lpstr>
      <vt:lpstr>Example Program: Word Frequency</vt:lpstr>
      <vt:lpstr>Example Program: Word Frequency</vt:lpstr>
      <vt:lpstr>Example Program: Word Frequency</vt:lpstr>
      <vt:lpstr>Example Program: Word Frequency</vt:lpstr>
      <vt:lpstr>Example Program: Word Frequency</vt:lpstr>
      <vt:lpstr>Example Program: Word Frequency</vt:lpstr>
      <vt:lpstr>Example Program: Word Frequency</vt:lpstr>
      <vt:lpstr>Example Program: Word Frequency</vt:lpstr>
      <vt:lpstr>Example Program: Word Frequency</vt:lpstr>
      <vt:lpstr>Example Program: Word Frequency</vt:lpstr>
      <vt:lpstr>Example Program: Word Frequency</vt:lpstr>
      <vt:lpstr>Example Program: Word Frequency</vt:lpstr>
      <vt:lpstr>Example Program: Word Frequency</vt:lpstr>
      <vt:lpstr>Example Program: Word Frequency</vt:lpstr>
      <vt:lpstr>Example Program: Word Frequency</vt:lpstr>
      <vt:lpstr>Example Program: Word Frequency</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Programing: An Introduction to Computer Science</dc:title>
  <dc:creator>Terry Letsche</dc:creator>
  <cp:lastModifiedBy>Terry Letsche</cp:lastModifiedBy>
  <cp:revision>49</cp:revision>
  <dcterms:created xsi:type="dcterms:W3CDTF">2004-03-29T02:57:47Z</dcterms:created>
  <dcterms:modified xsi:type="dcterms:W3CDTF">2016-07-28T17:59:40Z</dcterms:modified>
</cp:coreProperties>
</file>