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1"/>
  </p:notesMasterIdLst>
  <p:handoutMasterIdLst>
    <p:handoutMasterId r:id="rId142"/>
  </p:handoutMasterIdLst>
  <p:sldIdLst>
    <p:sldId id="256" r:id="rId2"/>
    <p:sldId id="257" r:id="rId3"/>
    <p:sldId id="258" r:id="rId4"/>
    <p:sldId id="259" r:id="rId5"/>
    <p:sldId id="260" r:id="rId6"/>
    <p:sldId id="261" r:id="rId7"/>
    <p:sldId id="262" r:id="rId8"/>
    <p:sldId id="263" r:id="rId9"/>
    <p:sldId id="264" r:id="rId10"/>
    <p:sldId id="265" r:id="rId11"/>
    <p:sldId id="397"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98"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99" r:id="rId111"/>
    <p:sldId id="369" r:id="rId112"/>
    <p:sldId id="370" r:id="rId113"/>
    <p:sldId id="371" r:id="rId114"/>
    <p:sldId id="372" r:id="rId115"/>
    <p:sldId id="373" r:id="rId116"/>
    <p:sldId id="374" r:id="rId117"/>
    <p:sldId id="400"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79" autoAdjust="0"/>
  </p:normalViewPr>
  <p:slideViewPr>
    <p:cSldViewPr>
      <p:cViewPr varScale="1">
        <p:scale>
          <a:sx n="93" d="100"/>
          <a:sy n="93" d="100"/>
        </p:scale>
        <p:origin x="20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smtClean="0"/>
              <a:t>Python Programming, 3/e</a:t>
            </a:r>
            <a:endParaRPr lang="en-US"/>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10C23BE-0356-4BF3-8BB7-1FA142B48F9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14746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smtClean="0"/>
              <a:t>Python Programming, 3/e</a:t>
            </a: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2C09EAD-1989-4BBA-A631-D986E7B385D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1484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1484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701C211-E7A1-4BCF-8EF4-F25B7EB83D16}" type="slidenum">
              <a:rPr lang="en-US" altLang="en-US"/>
              <a:pPr eaLnBrk="1" hangingPunct="1"/>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D4E53CF-CC6F-4EFA-B41C-55182170002C}" type="slidenum">
              <a:rPr lang="en-US" altLang="en-US"/>
              <a:pPr/>
              <a:t>‹#›</a:t>
            </a:fld>
            <a:endParaRPr lang="en-US" altLang="en-US"/>
          </a:p>
        </p:txBody>
      </p:sp>
    </p:spTree>
    <p:extLst>
      <p:ext uri="{BB962C8B-B14F-4D97-AF65-F5344CB8AC3E}">
        <p14:creationId xmlns:p14="http://schemas.microsoft.com/office/powerpoint/2010/main" val="76730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0B9B44BA-8586-4532-B9C2-2B3AB0D7C521}" type="slidenum">
              <a:rPr lang="en-US" altLang="en-US"/>
              <a:pPr/>
              <a:t>‹#›</a:t>
            </a:fld>
            <a:endParaRPr lang="en-US" altLang="en-US"/>
          </a:p>
        </p:txBody>
      </p:sp>
    </p:spTree>
    <p:extLst>
      <p:ext uri="{BB962C8B-B14F-4D97-AF65-F5344CB8AC3E}">
        <p14:creationId xmlns:p14="http://schemas.microsoft.com/office/powerpoint/2010/main" val="233632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F447BA53-9A50-4F19-97F9-609646C900A0}" type="slidenum">
              <a:rPr lang="en-US" altLang="en-US"/>
              <a:pPr/>
              <a:t>‹#›</a:t>
            </a:fld>
            <a:endParaRPr lang="en-US" altLang="en-US"/>
          </a:p>
        </p:txBody>
      </p:sp>
    </p:spTree>
    <p:extLst>
      <p:ext uri="{BB962C8B-B14F-4D97-AF65-F5344CB8AC3E}">
        <p14:creationId xmlns:p14="http://schemas.microsoft.com/office/powerpoint/2010/main" val="328652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C255EA29-3314-4113-8107-1250301938E3}" type="slidenum">
              <a:rPr lang="en-US" altLang="en-US"/>
              <a:pPr/>
              <a:t>‹#›</a:t>
            </a:fld>
            <a:endParaRPr lang="en-US" altLang="en-US"/>
          </a:p>
        </p:txBody>
      </p:sp>
    </p:spTree>
    <p:extLst>
      <p:ext uri="{BB962C8B-B14F-4D97-AF65-F5344CB8AC3E}">
        <p14:creationId xmlns:p14="http://schemas.microsoft.com/office/powerpoint/2010/main" val="19717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01178263-8C37-49A4-A652-01791DB205E6}" type="slidenum">
              <a:rPr lang="en-US" altLang="en-US"/>
              <a:pPr/>
              <a:t>‹#›</a:t>
            </a:fld>
            <a:endParaRPr lang="en-US" altLang="en-US"/>
          </a:p>
        </p:txBody>
      </p:sp>
    </p:spTree>
    <p:extLst>
      <p:ext uri="{BB962C8B-B14F-4D97-AF65-F5344CB8AC3E}">
        <p14:creationId xmlns:p14="http://schemas.microsoft.com/office/powerpoint/2010/main" val="203083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78C8ECCC-E287-4469-88DC-A8D39BB23849}" type="slidenum">
              <a:rPr lang="en-US" altLang="en-US"/>
              <a:pPr/>
              <a:t>‹#›</a:t>
            </a:fld>
            <a:endParaRPr lang="en-US" altLang="en-US"/>
          </a:p>
        </p:txBody>
      </p:sp>
    </p:spTree>
    <p:extLst>
      <p:ext uri="{BB962C8B-B14F-4D97-AF65-F5344CB8AC3E}">
        <p14:creationId xmlns:p14="http://schemas.microsoft.com/office/powerpoint/2010/main" val="581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7BFCB663-EC74-4CBD-8C23-0D01ECB7446C}" type="slidenum">
              <a:rPr lang="en-US" altLang="en-US"/>
              <a:pPr/>
              <a:t>‹#›</a:t>
            </a:fld>
            <a:endParaRPr lang="en-US" altLang="en-US"/>
          </a:p>
        </p:txBody>
      </p:sp>
    </p:spTree>
    <p:extLst>
      <p:ext uri="{BB962C8B-B14F-4D97-AF65-F5344CB8AC3E}">
        <p14:creationId xmlns:p14="http://schemas.microsoft.com/office/powerpoint/2010/main" val="293488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31349FAA-197E-4CA9-BE6F-23C44AF126CB}" type="slidenum">
              <a:rPr lang="en-US" altLang="en-US"/>
              <a:pPr/>
              <a:t>‹#›</a:t>
            </a:fld>
            <a:endParaRPr lang="en-US" altLang="en-US"/>
          </a:p>
        </p:txBody>
      </p:sp>
    </p:spTree>
    <p:extLst>
      <p:ext uri="{BB962C8B-B14F-4D97-AF65-F5344CB8AC3E}">
        <p14:creationId xmlns:p14="http://schemas.microsoft.com/office/powerpoint/2010/main" val="369003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539735E1-CAB4-4723-AC49-7AD5CCF55A6F}" type="slidenum">
              <a:rPr lang="en-US" altLang="en-US"/>
              <a:pPr/>
              <a:t>‹#›</a:t>
            </a:fld>
            <a:endParaRPr lang="en-US" altLang="en-US"/>
          </a:p>
        </p:txBody>
      </p:sp>
    </p:spTree>
    <p:extLst>
      <p:ext uri="{BB962C8B-B14F-4D97-AF65-F5344CB8AC3E}">
        <p14:creationId xmlns:p14="http://schemas.microsoft.com/office/powerpoint/2010/main" val="34202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ED253EC6-250F-4AE5-96DF-F086DDF1816A}" type="slidenum">
              <a:rPr lang="en-US" altLang="en-US"/>
              <a:pPr/>
              <a:t>‹#›</a:t>
            </a:fld>
            <a:endParaRPr lang="en-US" altLang="en-US"/>
          </a:p>
        </p:txBody>
      </p:sp>
    </p:spTree>
    <p:extLst>
      <p:ext uri="{BB962C8B-B14F-4D97-AF65-F5344CB8AC3E}">
        <p14:creationId xmlns:p14="http://schemas.microsoft.com/office/powerpoint/2010/main" val="201883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3EB4CE35-945C-483E-AE0A-0B0F1501A7EA}" type="slidenum">
              <a:rPr lang="en-US" altLang="en-US"/>
              <a:pPr/>
              <a:t>‹#›</a:t>
            </a:fld>
            <a:endParaRPr lang="en-US" altLang="en-US"/>
          </a:p>
        </p:txBody>
      </p:sp>
    </p:spTree>
    <p:extLst>
      <p:ext uri="{BB962C8B-B14F-4D97-AF65-F5344CB8AC3E}">
        <p14:creationId xmlns:p14="http://schemas.microsoft.com/office/powerpoint/2010/main" val="185793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50758527-5C1B-46BD-8987-E3A34846CFBF}" type="slidenum">
              <a:rPr lang="en-US" altLang="en-US"/>
              <a:pPr/>
              <a:t>‹#›</a:t>
            </a:fld>
            <a:endParaRPr lang="en-US" altLang="en-US"/>
          </a:p>
        </p:txBody>
      </p:sp>
    </p:spTree>
    <p:extLst>
      <p:ext uri="{BB962C8B-B14F-4D97-AF65-F5344CB8AC3E}">
        <p14:creationId xmlns:p14="http://schemas.microsoft.com/office/powerpoint/2010/main" val="413446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smtClean="0"/>
              <a:t>Python Programming, 3/e</a:t>
            </a:r>
            <a:endParaRPr lang="en-US"/>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30799C4-4F45-488C-A3B4-BCDEE56851A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latin typeface="Tahoma" pitchFamily="34" charset="0"/>
          <a:cs typeface="Times New Roman" pitchFamily="18" charset="0"/>
        </a:defRPr>
      </a:lvl5pPr>
      <a:lvl6pPr marL="457200" algn="l" rtl="0" fontAlgn="base">
        <a:spcBef>
          <a:spcPct val="0"/>
        </a:spcBef>
        <a:spcAft>
          <a:spcPct val="0"/>
        </a:spcAft>
        <a:defRPr sz="4400">
          <a:solidFill>
            <a:schemeClr val="tx2"/>
          </a:solidFill>
          <a:latin typeface="Tahoma" pitchFamily="34" charset="0"/>
          <a:cs typeface="Times New Roman" pitchFamily="18" charset="0"/>
        </a:defRPr>
      </a:lvl6pPr>
      <a:lvl7pPr marL="914400" algn="l" rtl="0" fontAlgn="base">
        <a:spcBef>
          <a:spcPct val="0"/>
        </a:spcBef>
        <a:spcAft>
          <a:spcPct val="0"/>
        </a:spcAft>
        <a:defRPr sz="4400">
          <a:solidFill>
            <a:schemeClr val="tx2"/>
          </a:solidFill>
          <a:latin typeface="Tahoma" pitchFamily="34" charset="0"/>
          <a:cs typeface="Times New Roman" pitchFamily="18" charset="0"/>
        </a:defRPr>
      </a:lvl7pPr>
      <a:lvl8pPr marL="1371600" algn="l" rtl="0" fontAlgn="base">
        <a:spcBef>
          <a:spcPct val="0"/>
        </a:spcBef>
        <a:spcAft>
          <a:spcPct val="0"/>
        </a:spcAft>
        <a:defRPr sz="4400">
          <a:solidFill>
            <a:schemeClr val="tx2"/>
          </a:solidFill>
          <a:latin typeface="Tahoma" pitchFamily="34" charset="0"/>
          <a:cs typeface="Times New Roman" pitchFamily="18" charset="0"/>
        </a:defRPr>
      </a:lvl8pPr>
      <a:lvl9pPr marL="1828800" algn="l" rtl="0" fontAlgn="base">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solidFill>
                  <a:schemeClr val="bg2"/>
                </a:solidFill>
              </a:rPr>
              <a:t>Python Programming, 3/e</a:t>
            </a:r>
            <a:endParaRPr lang="en-US" altLang="en-US" dirty="0">
              <a:solidFill>
                <a:schemeClr val="bg2"/>
              </a:solidFill>
            </a:endParaRP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CC93D4D-278E-4C94-83B3-72F18645FF83}" type="slidenum">
              <a:rPr lang="en-US" altLang="en-US">
                <a:solidFill>
                  <a:schemeClr val="bg2"/>
                </a:solidFill>
              </a:rPr>
              <a:pPr eaLnBrk="1" hangingPunct="1"/>
              <a:t>1</a:t>
            </a:fld>
            <a:endParaRPr lang="en-US" altLang="en-US" dirty="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dirty="0" smtClean="0"/>
              <a:t>Python Programming:</a:t>
            </a:r>
            <a:br>
              <a:rPr lang="en-US" altLang="en-US" dirty="0" smtClean="0"/>
            </a:br>
            <a:r>
              <a:rPr lang="en-US" altLang="en-US" dirty="0" smtClean="0"/>
              <a:t>An Introduction To</a:t>
            </a:r>
            <a:br>
              <a:rPr lang="en-US" altLang="en-US" dirty="0" smtClean="0"/>
            </a:br>
            <a:r>
              <a:rPr lang="en-US" altLang="en-US" dirty="0" smtClean="0"/>
              <a:t>Computer Science</a:t>
            </a:r>
          </a:p>
        </p:txBody>
      </p:sp>
      <p:sp>
        <p:nvSpPr>
          <p:cNvPr id="3077" name="Rectangle 3"/>
          <p:cNvSpPr>
            <a:spLocks noGrp="1" noChangeArrowheads="1"/>
          </p:cNvSpPr>
          <p:nvPr>
            <p:ph type="subTitle" idx="1"/>
          </p:nvPr>
        </p:nvSpPr>
        <p:spPr/>
        <p:txBody>
          <a:bodyPr/>
          <a:lstStyle/>
          <a:p>
            <a:pPr eaLnBrk="1" hangingPunct="1"/>
            <a:r>
              <a:rPr lang="en-US" altLang="en-US" dirty="0" smtClean="0"/>
              <a:t>Chapter 12</a:t>
            </a:r>
          </a:p>
          <a:p>
            <a:pPr eaLnBrk="1" hangingPunct="1"/>
            <a:r>
              <a:rPr lang="en-US" altLang="en-US" dirty="0" smtClean="0"/>
              <a:t>Object-Oriented Design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0DF51BE-324C-468B-8AD4-F058C38DD33D}" type="slidenum">
              <a:rPr lang="en-US" altLang="en-US"/>
              <a:pPr eaLnBrk="1" hangingPunct="1"/>
              <a:t>10</a:t>
            </a:fld>
            <a:endParaRPr lang="en-US" altLang="en-US"/>
          </a:p>
        </p:txBody>
      </p:sp>
      <p:sp>
        <p:nvSpPr>
          <p:cNvPr id="12292" name="Rectangle 2"/>
          <p:cNvSpPr>
            <a:spLocks noGrp="1" noChangeArrowheads="1"/>
          </p:cNvSpPr>
          <p:nvPr>
            <p:ph type="title"/>
          </p:nvPr>
        </p:nvSpPr>
        <p:spPr/>
        <p:txBody>
          <a:bodyPr/>
          <a:lstStyle/>
          <a:p>
            <a:pPr eaLnBrk="1" hangingPunct="1"/>
            <a:r>
              <a:rPr lang="en-US" altLang="en-US" smtClean="0"/>
              <a:t>The Process of OOD</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dirty="0" smtClean="0"/>
              <a:t>Here are some guidelines for OOD:</a:t>
            </a:r>
          </a:p>
          <a:p>
            <a:pPr marL="971550" lvl="1" indent="-514350" eaLnBrk="1" hangingPunct="1">
              <a:lnSpc>
                <a:spcPct val="90000"/>
              </a:lnSpc>
              <a:buFont typeface="+mj-lt"/>
              <a:buAutoNum type="arabicPeriod"/>
            </a:pPr>
            <a:r>
              <a:rPr lang="en-US" altLang="en-US" i="1" dirty="0" smtClean="0"/>
              <a:t>Look for object candidates</a:t>
            </a:r>
          </a:p>
          <a:p>
            <a:pPr lvl="2" eaLnBrk="1" hangingPunct="1">
              <a:lnSpc>
                <a:spcPct val="90000"/>
              </a:lnSpc>
            </a:pPr>
            <a:r>
              <a:rPr lang="en-US" altLang="en-US" sz="2000" dirty="0" smtClean="0"/>
              <a:t>The goal is to define a set of objects that will be helpful in solving the problem.</a:t>
            </a:r>
          </a:p>
          <a:p>
            <a:pPr lvl="2" eaLnBrk="1" hangingPunct="1">
              <a:lnSpc>
                <a:spcPct val="90000"/>
              </a:lnSpc>
            </a:pPr>
            <a:r>
              <a:rPr lang="en-US" altLang="en-US" sz="2000" dirty="0" smtClean="0"/>
              <a:t>Start with a careful consideration of the problem statement </a:t>
            </a:r>
            <a:r>
              <a:rPr lang="en-US" altLang="en-US" sz="2000" dirty="0" smtClean="0">
                <a:latin typeface="Times New Roman" panose="02020603050405020304" pitchFamily="18" charset="0"/>
              </a:rPr>
              <a:t>–</a:t>
            </a:r>
            <a:r>
              <a:rPr lang="en-US" altLang="en-US" sz="2000" dirty="0" smtClean="0"/>
              <a:t> objects are usually described by nouns. Which nouns in your problem statement would be represented in your program? Which have interesting behavior or properties?</a:t>
            </a:r>
          </a:p>
          <a:p>
            <a:pPr lvl="2" eaLnBrk="1" hangingPunct="1">
              <a:lnSpc>
                <a:spcPct val="90000"/>
              </a:lnSpc>
            </a:pPr>
            <a:r>
              <a:rPr lang="en-US" altLang="en-US" sz="2000" dirty="0" smtClean="0"/>
              <a:t>Things that can be represented as primitive data types (numbers or strings) are probably not important object candidates.</a:t>
            </a:r>
          </a:p>
          <a:p>
            <a:pPr lvl="2" eaLnBrk="1" hangingPunct="1">
              <a:lnSpc>
                <a:spcPct val="90000"/>
              </a:lnSpc>
            </a:pPr>
            <a:r>
              <a:rPr lang="en-US" altLang="en-US" sz="2000" dirty="0" smtClean="0"/>
              <a:t>Things to look for: a grouping of related data items (e.g., point coordinates, employee data)</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722B27A-5D18-44BC-A0D8-70B6E46B4DB3}" type="slidenum">
              <a:rPr lang="en-US" altLang="en-US"/>
              <a:pPr eaLnBrk="1" hangingPunct="1"/>
              <a:t>100</a:t>
            </a:fld>
            <a:endParaRPr lang="en-US" altLang="en-US"/>
          </a:p>
        </p:txBody>
      </p:sp>
      <p:sp>
        <p:nvSpPr>
          <p:cNvPr id="108548" name="Rectangle 2"/>
          <p:cNvSpPr>
            <a:spLocks noGrp="1" noChangeArrowheads="1"/>
          </p:cNvSpPr>
          <p:nvPr>
            <p:ph type="title"/>
          </p:nvPr>
        </p:nvSpPr>
        <p:spPr/>
        <p:txBody>
          <a:bodyPr/>
          <a:lstStyle/>
          <a:p>
            <a:pPr eaLnBrk="1" hangingPunct="1"/>
            <a:r>
              <a:rPr lang="en-US" altLang="en-US" smtClean="0"/>
              <a:t>Developing a GUI</a:t>
            </a:r>
          </a:p>
        </p:txBody>
      </p:sp>
      <p:sp>
        <p:nvSpPr>
          <p:cNvPr id="108549" name="Rectangle 3"/>
          <p:cNvSpPr>
            <a:spLocks noGrp="1" noChangeArrowheads="1"/>
          </p:cNvSpPr>
          <p:nvPr>
            <p:ph type="body" idx="1"/>
          </p:nvPr>
        </p:nvSpPr>
        <p:spPr/>
        <p:txBody>
          <a:bodyPr/>
          <a:lstStyle/>
          <a:p>
            <a:pPr eaLnBrk="1" hangingPunct="1"/>
            <a:r>
              <a:rPr lang="en-US" altLang="en-US" dirty="0" smtClean="0"/>
              <a:t>When user input is required, the valid buttons for that interaction will be set active and the others set inactive, using a helper method called </a:t>
            </a:r>
            <a:r>
              <a:rPr lang="en-US" altLang="en-US" dirty="0" smtClean="0">
                <a:latin typeface="Courier New" panose="02070309020205020404" pitchFamily="49" charset="0"/>
              </a:rPr>
              <a:t>choose</a:t>
            </a:r>
            <a:r>
              <a:rPr lang="en-US" altLang="en-US" dirty="0" smtClean="0"/>
              <a:t>.</a:t>
            </a:r>
          </a:p>
          <a:p>
            <a:pPr eaLnBrk="1" hangingPunct="1"/>
            <a:r>
              <a:rPr lang="en-US" altLang="en-US" dirty="0" smtClean="0"/>
              <a:t>The </a:t>
            </a:r>
            <a:r>
              <a:rPr lang="en-US" altLang="en-US" dirty="0" smtClean="0">
                <a:latin typeface="Courier New" panose="02070309020205020404" pitchFamily="49" charset="0"/>
              </a:rPr>
              <a:t>choose</a:t>
            </a:r>
            <a:r>
              <a:rPr lang="en-US" altLang="en-US" dirty="0" smtClean="0"/>
              <a:t> method takes a list of button labels as a parameter, activates them, and then waits for the user to click one of them.</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CF80B2-6268-49EE-BD41-83BA016B86C7}" type="slidenum">
              <a:rPr lang="en-US" altLang="en-US"/>
              <a:pPr eaLnBrk="1" hangingPunct="1"/>
              <a:t>101</a:t>
            </a:fld>
            <a:endParaRPr lang="en-US" altLang="en-US"/>
          </a:p>
        </p:txBody>
      </p:sp>
      <p:sp>
        <p:nvSpPr>
          <p:cNvPr id="109572" name="Rectangle 2"/>
          <p:cNvSpPr>
            <a:spLocks noGrp="1" noChangeArrowheads="1"/>
          </p:cNvSpPr>
          <p:nvPr>
            <p:ph type="title"/>
          </p:nvPr>
        </p:nvSpPr>
        <p:spPr/>
        <p:txBody>
          <a:bodyPr/>
          <a:lstStyle/>
          <a:p>
            <a:pPr eaLnBrk="1" hangingPunct="1"/>
            <a:r>
              <a:rPr lang="en-US" altLang="en-US" smtClean="0"/>
              <a:t>Developing a GUI</a:t>
            </a:r>
          </a:p>
        </p:txBody>
      </p:sp>
      <p:sp>
        <p:nvSpPr>
          <p:cNvPr id="109573" name="Rectangle 3"/>
          <p:cNvSpPr>
            <a:spLocks noGrp="1" noChangeArrowheads="1"/>
          </p:cNvSpPr>
          <p:nvPr>
            <p:ph type="body" idx="1"/>
          </p:nvPr>
        </p:nvSpPr>
        <p:spPr/>
        <p:txBody>
          <a:bodyPr/>
          <a:lstStyle/>
          <a:p>
            <a:pPr eaLnBrk="1" hangingPunct="1">
              <a:lnSpc>
                <a:spcPct val="90000"/>
              </a:lnSpc>
            </a:pPr>
            <a:r>
              <a:rPr lang="en-US" altLang="en-US" dirty="0" smtClean="0"/>
              <a:t>The return value is the label of the button that was clicked.</a:t>
            </a:r>
          </a:p>
          <a:p>
            <a:pPr eaLnBrk="1" hangingPunct="1">
              <a:lnSpc>
                <a:spcPct val="90000"/>
              </a:lnSpc>
            </a:pPr>
            <a:r>
              <a:rPr lang="en-US" altLang="en-US" dirty="0" smtClean="0"/>
              <a:t>For example, if we are waiting for the user to choose either the </a:t>
            </a:r>
            <a:r>
              <a:rPr lang="en-US" altLang="en-US" dirty="0" smtClean="0">
                <a:latin typeface="Times New Roman" panose="02020603050405020304" pitchFamily="18" charset="0"/>
              </a:rPr>
              <a:t>“</a:t>
            </a:r>
            <a:r>
              <a:rPr lang="en-US" altLang="en-US" dirty="0" smtClean="0"/>
              <a:t>Roll Dice</a:t>
            </a:r>
            <a:r>
              <a:rPr lang="en-US" altLang="en-US" dirty="0" smtClean="0">
                <a:latin typeface="Times New Roman" panose="02020603050405020304" pitchFamily="18" charset="0"/>
              </a:rPr>
              <a:t>”</a:t>
            </a:r>
            <a:r>
              <a:rPr lang="en-US" altLang="en-US" dirty="0" smtClean="0"/>
              <a:t> or </a:t>
            </a:r>
            <a:r>
              <a:rPr lang="en-US" altLang="en-US" dirty="0" smtClean="0">
                <a:latin typeface="Times New Roman" panose="02020603050405020304" pitchFamily="18" charset="0"/>
              </a:rPr>
              <a:t>“</a:t>
            </a:r>
            <a:r>
              <a:rPr lang="en-US" altLang="en-US" dirty="0" smtClean="0"/>
              <a:t>Quit</a:t>
            </a:r>
            <a:r>
              <a:rPr lang="en-US" altLang="en-US" dirty="0" smtClean="0">
                <a:latin typeface="Times New Roman" panose="02020603050405020304" pitchFamily="18" charset="0"/>
              </a:rPr>
              <a:t>”</a:t>
            </a:r>
            <a:r>
              <a:rPr lang="en-US" altLang="en-US" dirty="0" smtClean="0"/>
              <a:t> button, we could use this code:</a:t>
            </a:r>
          </a:p>
          <a:p>
            <a:pPr eaLnBrk="1" hangingPunct="1">
              <a:lnSpc>
                <a:spcPct val="90000"/>
              </a:lnSpc>
              <a:buFont typeface="Wingdings" panose="05000000000000000000" pitchFamily="2" charset="2"/>
              <a:buNone/>
            </a:pPr>
            <a:r>
              <a:rPr lang="en-US" altLang="en-US" dirty="0" smtClean="0"/>
              <a:t/>
            </a:r>
            <a:br>
              <a:rPr lang="en-US" altLang="en-US" dirty="0" smtClean="0"/>
            </a:br>
            <a:r>
              <a:rPr lang="fr-FR" altLang="en-US" sz="2000" dirty="0" err="1" smtClean="0">
                <a:latin typeface="Courier New" panose="02070309020205020404" pitchFamily="49" charset="0"/>
              </a:rPr>
              <a:t>choice</a:t>
            </a:r>
            <a:r>
              <a:rPr lang="fr-FR" altLang="en-US" sz="2000" dirty="0" smtClean="0">
                <a:latin typeface="Courier New" panose="02070309020205020404" pitchFamily="49" charset="0"/>
              </a:rPr>
              <a:t> = </a:t>
            </a:r>
            <a:r>
              <a:rPr lang="fr-FR" altLang="en-US" sz="2000" dirty="0" err="1" smtClean="0">
                <a:latin typeface="Courier New" panose="02070309020205020404" pitchFamily="49" charset="0"/>
              </a:rPr>
              <a:t>self.choose</a:t>
            </a:r>
            <a:r>
              <a:rPr lang="fr-FR" altLang="en-US" sz="2000" dirty="0" smtClean="0">
                <a:latin typeface="Courier New" panose="02070309020205020404" pitchFamily="49" charset="0"/>
              </a:rPr>
              <a:t>(["Roll </a:t>
            </a:r>
            <a:r>
              <a:rPr lang="fr-FR" altLang="en-US" sz="2000" dirty="0" err="1" smtClean="0">
                <a:latin typeface="Courier New" panose="02070309020205020404" pitchFamily="49" charset="0"/>
              </a:rPr>
              <a:t>Dice</a:t>
            </a:r>
            <a:r>
              <a:rPr lang="fr-FR" altLang="en-US" sz="2000" dirty="0" smtClean="0">
                <a:latin typeface="Courier New" panose="02070309020205020404" pitchFamily="49" charset="0"/>
              </a:rPr>
              <a:t>", "</a:t>
            </a:r>
            <a:r>
              <a:rPr lang="fr-FR" altLang="en-US" sz="2000" dirty="0" err="1" smtClean="0">
                <a:latin typeface="Courier New" panose="02070309020205020404" pitchFamily="49" charset="0"/>
              </a:rPr>
              <a:t>Quit</a:t>
            </a:r>
            <a:r>
              <a:rPr lang="fr-FR" altLang="en-US" sz="2000" dirty="0" smtClean="0">
                <a:latin typeface="Courier New" panose="02070309020205020404" pitchFamily="49" charset="0"/>
              </a:rPr>
              <a:t>"])</a:t>
            </a:r>
            <a:br>
              <a:rPr lang="fr-FR" altLang="en-US" sz="2000" dirty="0" smtClean="0">
                <a:latin typeface="Courier New" panose="02070309020205020404" pitchFamily="49" charset="0"/>
              </a:rPr>
            </a:br>
            <a:r>
              <a:rPr lang="fr-FR" altLang="en-US" sz="2000" dirty="0" smtClean="0">
                <a:latin typeface="Courier New" panose="02070309020205020404" pitchFamily="49" charset="0"/>
              </a:rPr>
              <a:t>if </a:t>
            </a:r>
            <a:r>
              <a:rPr lang="fr-FR" altLang="en-US" sz="2000" dirty="0" err="1" smtClean="0">
                <a:latin typeface="Courier New" panose="02070309020205020404" pitchFamily="49" charset="0"/>
              </a:rPr>
              <a:t>choice</a:t>
            </a:r>
            <a:r>
              <a:rPr lang="fr-FR" altLang="en-US" sz="2000" dirty="0" smtClean="0">
                <a:latin typeface="Courier New" panose="02070309020205020404" pitchFamily="49" charset="0"/>
              </a:rPr>
              <a:t> == ("Roll </a:t>
            </a:r>
            <a:r>
              <a:rPr lang="fr-FR" altLang="en-US" sz="2000" dirty="0" err="1" smtClean="0">
                <a:latin typeface="Courier New" panose="02070309020205020404" pitchFamily="49" charset="0"/>
              </a:rPr>
              <a:t>Dice</a:t>
            </a:r>
            <a:r>
              <a:rPr lang="fr-FR" altLang="en-US" sz="2000" dirty="0" smtClean="0">
                <a:latin typeface="Courier New" panose="02070309020205020404" pitchFamily="49" charset="0"/>
              </a:rPr>
              <a:t>"):</a:t>
            </a:r>
            <a:br>
              <a:rPr lang="fr-FR" altLang="en-US" sz="2000" dirty="0" smtClean="0">
                <a:latin typeface="Courier New" panose="02070309020205020404" pitchFamily="49" charset="0"/>
              </a:rPr>
            </a:br>
            <a:r>
              <a:rPr lang="fr-FR" altLang="en-US" sz="2000" dirty="0" smtClean="0">
                <a:latin typeface="Courier New" panose="02070309020205020404" pitchFamily="49" charset="0"/>
              </a:rPr>
              <a:t>   …</a:t>
            </a: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6937B16-6A66-423D-9AC2-3D73183FE13F}" type="slidenum">
              <a:rPr lang="en-US" altLang="en-US"/>
              <a:pPr eaLnBrk="1" hangingPunct="1"/>
              <a:t>102</a:t>
            </a:fld>
            <a:endParaRPr lang="en-US" altLang="en-US"/>
          </a:p>
        </p:txBody>
      </p:sp>
      <p:sp>
        <p:nvSpPr>
          <p:cNvPr id="110596" name="Rectangle 2"/>
          <p:cNvSpPr>
            <a:spLocks noGrp="1" noChangeArrowheads="1"/>
          </p:cNvSpPr>
          <p:nvPr>
            <p:ph type="title"/>
          </p:nvPr>
        </p:nvSpPr>
        <p:spPr/>
        <p:txBody>
          <a:bodyPr/>
          <a:lstStyle/>
          <a:p>
            <a:pPr eaLnBrk="1" hangingPunct="1"/>
            <a:r>
              <a:rPr lang="en-US" altLang="en-US" smtClean="0"/>
              <a:t>Developing a GUI</a:t>
            </a:r>
          </a:p>
        </p:txBody>
      </p:sp>
      <p:sp>
        <p:nvSpPr>
          <p:cNvPr id="110597" name="Rectangle 3"/>
          <p:cNvSpPr>
            <a:spLocks noGrp="1" noChangeArrowheads="1"/>
          </p:cNvSpPr>
          <p:nvPr>
            <p:ph type="body" idx="1"/>
          </p:nvPr>
        </p:nvSpPr>
        <p:spPr>
          <a:xfrm>
            <a:off x="152400" y="2197813"/>
            <a:ext cx="8991600" cy="4114800"/>
          </a:xfrm>
        </p:spPr>
        <p:txBody>
          <a:bodyPr/>
          <a:lstStyle/>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choose(self, choices):</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buttons = </a:t>
            </a:r>
            <a:r>
              <a:rPr lang="en-US" altLang="en-US" sz="2000" dirty="0" err="1" smtClean="0">
                <a:latin typeface="Courier New" panose="02070309020205020404" pitchFamily="49" charset="0"/>
              </a:rPr>
              <a:t>self.buttons</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activate choice buttons, deactivate others</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for b in buttons:</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if </a:t>
            </a:r>
            <a:r>
              <a:rPr lang="en-US" altLang="en-US" sz="2000" dirty="0" err="1" smtClean="0">
                <a:latin typeface="Courier New" panose="02070309020205020404" pitchFamily="49" charset="0"/>
              </a:rPr>
              <a:t>b.getLabel</a:t>
            </a:r>
            <a:r>
              <a:rPr lang="en-US" altLang="en-US" sz="2000" dirty="0" smtClean="0">
                <a:latin typeface="Courier New" panose="02070309020205020404" pitchFamily="49" charset="0"/>
              </a:rPr>
              <a:t>() in choices:</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b.activate</a:t>
            </a:r>
            <a:r>
              <a:rPr lang="en-US" altLang="en-US" sz="20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else:</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b.deactivate</a:t>
            </a:r>
            <a:r>
              <a:rPr lang="en-US" altLang="en-US" sz="20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 get mouse clicks until an active button is clicked</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p = </a:t>
            </a:r>
            <a:r>
              <a:rPr lang="en-US" altLang="en-US" sz="2000" dirty="0" err="1" smtClean="0">
                <a:latin typeface="Courier New" panose="02070309020205020404" pitchFamily="49" charset="0"/>
              </a:rPr>
              <a:t>self.win.getMouse</a:t>
            </a:r>
            <a:r>
              <a:rPr lang="en-US" altLang="en-US" sz="20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for b in buttons:</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if </a:t>
            </a:r>
            <a:r>
              <a:rPr lang="en-US" altLang="en-US" sz="2000" dirty="0" err="1" smtClean="0">
                <a:latin typeface="Courier New" panose="02070309020205020404" pitchFamily="49" charset="0"/>
              </a:rPr>
              <a:t>b.clicked</a:t>
            </a:r>
            <a:r>
              <a:rPr lang="en-US" altLang="en-US" sz="2000" dirty="0" smtClean="0">
                <a:latin typeface="Courier New" panose="02070309020205020404" pitchFamily="49" charset="0"/>
              </a:rPr>
              <a:t>(p):</a:t>
            </a:r>
          </a:p>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b.getLabel</a:t>
            </a:r>
            <a:r>
              <a:rPr lang="en-US" altLang="en-US" sz="2000" dirty="0" smtClean="0">
                <a:latin typeface="Courier New" panose="02070309020205020404" pitchFamily="49" charset="0"/>
              </a:rPr>
              <a:t>() # function exit here</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99CF29-CDC4-4371-BA0B-C94251D52E49}" type="slidenum">
              <a:rPr lang="en-US" altLang="en-US"/>
              <a:pPr eaLnBrk="1" hangingPunct="1"/>
              <a:t>103</a:t>
            </a:fld>
            <a:endParaRPr lang="en-US" altLang="en-US"/>
          </a:p>
        </p:txBody>
      </p:sp>
      <p:sp>
        <p:nvSpPr>
          <p:cNvPr id="111620" name="Rectangle 2"/>
          <p:cNvSpPr>
            <a:spLocks noGrp="1" noChangeArrowheads="1"/>
          </p:cNvSpPr>
          <p:nvPr>
            <p:ph type="title"/>
          </p:nvPr>
        </p:nvSpPr>
        <p:spPr/>
        <p:txBody>
          <a:bodyPr/>
          <a:lstStyle/>
          <a:p>
            <a:pPr eaLnBrk="1" hangingPunct="1"/>
            <a:r>
              <a:rPr lang="en-US" altLang="en-US" smtClean="0"/>
              <a:t>Developing a GUI</a:t>
            </a:r>
          </a:p>
        </p:txBody>
      </p:sp>
      <p:sp>
        <p:nvSpPr>
          <p:cNvPr id="111621" name="Rectangle 3"/>
          <p:cNvSpPr>
            <a:spLocks noGrp="1" noChangeArrowheads="1"/>
          </p:cNvSpPr>
          <p:nvPr>
            <p:ph type="body" idx="1"/>
          </p:nvPr>
        </p:nvSpPr>
        <p:spPr/>
        <p:txBody>
          <a:bodyPr/>
          <a:lstStyle/>
          <a:p>
            <a:pPr eaLnBrk="1" hangingPunct="1"/>
            <a:r>
              <a:rPr lang="en-US" altLang="en-US" sz="2800" smtClean="0"/>
              <a:t>The </a:t>
            </a:r>
            <a:r>
              <a:rPr lang="en-US" altLang="en-US" sz="2800" smtClean="0">
                <a:latin typeface="Courier New" panose="02070309020205020404" pitchFamily="49" charset="0"/>
              </a:rPr>
              <a:t>DieView</a:t>
            </a:r>
            <a:r>
              <a:rPr lang="en-US" altLang="en-US" sz="2800" smtClean="0"/>
              <a:t> class will be basically the same as we used before, but we want to add a new feature </a:t>
            </a:r>
            <a:r>
              <a:rPr lang="en-US" altLang="en-US" sz="2800" smtClean="0">
                <a:latin typeface="Times New Roman" panose="02020603050405020304" pitchFamily="18" charset="0"/>
              </a:rPr>
              <a:t>–</a:t>
            </a:r>
            <a:r>
              <a:rPr lang="en-US" altLang="en-US" sz="2800" smtClean="0"/>
              <a:t> the ability to change the color of a die to indicate when it is selected for rerolling.</a:t>
            </a:r>
          </a:p>
          <a:p>
            <a:pPr eaLnBrk="1" hangingPunct="1"/>
            <a:r>
              <a:rPr lang="en-US" altLang="en-US" sz="2800" smtClean="0"/>
              <a:t>The </a:t>
            </a:r>
            <a:r>
              <a:rPr lang="en-US" altLang="en-US" sz="2800" smtClean="0">
                <a:latin typeface="Courier New" panose="02070309020205020404" pitchFamily="49" charset="0"/>
              </a:rPr>
              <a:t>DieView</a:t>
            </a:r>
            <a:r>
              <a:rPr lang="en-US" altLang="en-US" sz="2800" smtClean="0"/>
              <a:t> constructor draws a square and seven circles to represent where the pips appear. </a:t>
            </a:r>
            <a:r>
              <a:rPr lang="en-US" altLang="en-US" sz="2800" smtClean="0">
                <a:latin typeface="Courier New" panose="02070309020205020404" pitchFamily="49" charset="0"/>
              </a:rPr>
              <a:t>setValue</a:t>
            </a:r>
            <a:r>
              <a:rPr lang="en-US" altLang="en-US" sz="2800" smtClean="0"/>
              <a:t> turns on the appropriate pips for a given value.</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F4F5421-A98E-4E8D-940D-E75402B11AD7}" type="slidenum">
              <a:rPr lang="en-US" altLang="en-US"/>
              <a:pPr eaLnBrk="1" hangingPunct="1"/>
              <a:t>104</a:t>
            </a:fld>
            <a:endParaRPr lang="en-US" altLang="en-US"/>
          </a:p>
        </p:txBody>
      </p:sp>
      <p:sp>
        <p:nvSpPr>
          <p:cNvPr id="112644" name="Rectangle 2"/>
          <p:cNvSpPr>
            <a:spLocks noGrp="1" noChangeArrowheads="1"/>
          </p:cNvSpPr>
          <p:nvPr>
            <p:ph type="title"/>
          </p:nvPr>
        </p:nvSpPr>
        <p:spPr/>
        <p:txBody>
          <a:bodyPr/>
          <a:lstStyle/>
          <a:p>
            <a:pPr eaLnBrk="1" hangingPunct="1"/>
            <a:r>
              <a:rPr lang="en-US" altLang="en-US" smtClean="0"/>
              <a:t>Developing a GUI</a:t>
            </a:r>
          </a:p>
        </p:txBody>
      </p:sp>
      <p:sp>
        <p:nvSpPr>
          <p:cNvPr id="112645" name="Rectangle 3"/>
          <p:cNvSpPr>
            <a:spLocks noGrp="1" noChangeArrowheads="1"/>
          </p:cNvSpPr>
          <p:nvPr>
            <p:ph type="body" idx="1"/>
          </p:nvPr>
        </p:nvSpPr>
        <p:spPr/>
        <p:txBody>
          <a:bodyPr/>
          <a:lstStyle/>
          <a:p>
            <a:pPr eaLnBrk="1" hangingPunct="1"/>
            <a:r>
              <a:rPr lang="en-US" altLang="en-US" sz="2800" dirty="0" smtClean="0"/>
              <a:t>Here</a:t>
            </a:r>
            <a:r>
              <a:rPr lang="en-US" altLang="en-US" sz="2800" dirty="0" smtClean="0">
                <a:latin typeface="Times New Roman" panose="02020603050405020304" pitchFamily="18" charset="0"/>
              </a:rPr>
              <a:t>’</a:t>
            </a:r>
            <a:r>
              <a:rPr lang="en-US" altLang="en-US" sz="2800" dirty="0" smtClean="0"/>
              <a:t>s the </a:t>
            </a:r>
            <a:r>
              <a:rPr lang="en-US" altLang="en-US" sz="2800" dirty="0" err="1" smtClean="0">
                <a:latin typeface="Courier New" panose="02070309020205020404" pitchFamily="49" charset="0"/>
              </a:rPr>
              <a:t>setValue</a:t>
            </a:r>
            <a:r>
              <a:rPr lang="en-US" altLang="en-US" sz="2800" dirty="0" smtClean="0"/>
              <a:t> method as it was:</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setValue</a:t>
            </a:r>
            <a:r>
              <a:rPr lang="en-US" altLang="en-US" sz="2000" dirty="0" smtClean="0">
                <a:latin typeface="Courier New" panose="02070309020205020404" pitchFamily="49" charset="0"/>
              </a:rPr>
              <a:t>(self, value):</a:t>
            </a:r>
          </a:p>
          <a:p>
            <a:pPr eaLnBrk="1" hangingPunct="1">
              <a:buFont typeface="Wingdings" panose="05000000000000000000" pitchFamily="2" charset="2"/>
              <a:buNone/>
            </a:pPr>
            <a:r>
              <a:rPr lang="en-US" altLang="en-US" sz="2000" dirty="0" smtClean="0">
                <a:latin typeface="Courier New" panose="02070309020205020404" pitchFamily="49" charset="0"/>
              </a:rPr>
              <a:t>     # Turn all the pips off</a:t>
            </a:r>
          </a:p>
          <a:p>
            <a:pPr eaLnBrk="1" hangingPunct="1">
              <a:buFont typeface="Wingdings" panose="05000000000000000000" pitchFamily="2" charset="2"/>
              <a:buNone/>
            </a:pPr>
            <a:r>
              <a:rPr lang="en-US" altLang="en-US" sz="2000" dirty="0" smtClean="0">
                <a:latin typeface="Courier New" panose="02070309020205020404" pitchFamily="49" charset="0"/>
              </a:rPr>
              <a:t>     for pip in </a:t>
            </a: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pip.setFill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self.background</a:t>
            </a:r>
            <a:r>
              <a:rPr lang="en-US" altLang="en-US" sz="2000" dirty="0" smtClean="0">
                <a:latin typeface="Courier New" panose="02070309020205020404" pitchFamily="49" charset="0"/>
              </a:rPr>
              <a:t>)</a:t>
            </a:r>
          </a:p>
          <a:p>
            <a:pPr eaLnBrk="1" hangingPunct="1">
              <a:buFont typeface="Wingdings" panose="05000000000000000000" pitchFamily="2" charset="2"/>
              <a:buNone/>
            </a:pPr>
            <a:endParaRPr lang="en-US" altLang="en-US" sz="2000" dirty="0" smtClean="0">
              <a:latin typeface="Courier New" panose="02070309020205020404" pitchFamily="49" charset="0"/>
            </a:endParaRPr>
          </a:p>
          <a:p>
            <a:pPr eaLnBrk="1" hangingPunct="1">
              <a:buFont typeface="Wingdings" panose="05000000000000000000" pitchFamily="2" charset="2"/>
              <a:buNone/>
            </a:pPr>
            <a:r>
              <a:rPr lang="en-US" altLang="en-US" sz="2000" dirty="0" smtClean="0">
                <a:latin typeface="Courier New" panose="02070309020205020404" pitchFamily="49" charset="0"/>
              </a:rPr>
              <a:t>     # Turn the appropriate pips back on</a:t>
            </a:r>
          </a:p>
          <a:p>
            <a:pPr eaLnBrk="1" hangingPunct="1">
              <a:buFont typeface="Wingdings" panose="05000000000000000000" pitchFamily="2" charset="2"/>
              <a:buNone/>
            </a:pPr>
            <a:r>
              <a:rPr lang="en-US" altLang="en-US" sz="2000" dirty="0" smtClean="0">
                <a:latin typeface="Courier New" panose="02070309020205020404" pitchFamily="49" charset="0"/>
              </a:rPr>
              <a:t>     for </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 in </a:t>
            </a:r>
            <a:r>
              <a:rPr lang="en-US" altLang="en-US" sz="2000" dirty="0" err="1" smtClean="0">
                <a:latin typeface="Courier New" panose="02070309020205020404" pitchFamily="49" charset="0"/>
              </a:rPr>
              <a:t>self.onTable</a:t>
            </a:r>
            <a:r>
              <a:rPr lang="en-US" altLang="en-US" sz="2000" dirty="0" smtClean="0">
                <a:latin typeface="Courier New" panose="02070309020205020404" pitchFamily="49" charset="0"/>
              </a:rPr>
              <a:t>[value]:</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self.pips</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i</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setFill</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43D324C-4FD4-442B-A540-114AB9C7F1BD}" type="slidenum">
              <a:rPr lang="en-US" altLang="en-US"/>
              <a:pPr eaLnBrk="1" hangingPunct="1"/>
              <a:t>105</a:t>
            </a:fld>
            <a:endParaRPr lang="en-US" altLang="en-US"/>
          </a:p>
        </p:txBody>
      </p:sp>
      <p:sp>
        <p:nvSpPr>
          <p:cNvPr id="113668" name="Rectangle 2"/>
          <p:cNvSpPr>
            <a:spLocks noGrp="1" noChangeArrowheads="1"/>
          </p:cNvSpPr>
          <p:nvPr>
            <p:ph type="title"/>
          </p:nvPr>
        </p:nvSpPr>
        <p:spPr/>
        <p:txBody>
          <a:bodyPr/>
          <a:lstStyle/>
          <a:p>
            <a:pPr eaLnBrk="1" hangingPunct="1"/>
            <a:r>
              <a:rPr lang="en-US" altLang="en-US" smtClean="0"/>
              <a:t>Developing a GUI</a:t>
            </a:r>
          </a:p>
        </p:txBody>
      </p:sp>
      <p:sp>
        <p:nvSpPr>
          <p:cNvPr id="113669" name="Rectangle 3"/>
          <p:cNvSpPr>
            <a:spLocks noGrp="1" noChangeArrowheads="1"/>
          </p:cNvSpPr>
          <p:nvPr>
            <p:ph type="body" idx="1"/>
          </p:nvPr>
        </p:nvSpPr>
        <p:spPr/>
        <p:txBody>
          <a:bodyPr/>
          <a:lstStyle/>
          <a:p>
            <a:pPr eaLnBrk="1" hangingPunct="1"/>
            <a:r>
              <a:rPr lang="en-US" altLang="en-US" smtClean="0"/>
              <a:t>We need to modify the </a:t>
            </a:r>
            <a:r>
              <a:rPr lang="en-US" altLang="en-US" smtClean="0">
                <a:latin typeface="Courier New" panose="02070309020205020404" pitchFamily="49" charset="0"/>
              </a:rPr>
              <a:t>DieView</a:t>
            </a:r>
            <a:r>
              <a:rPr lang="en-US" altLang="en-US" smtClean="0"/>
              <a:t> class by adding a </a:t>
            </a:r>
            <a:r>
              <a:rPr lang="en-US" altLang="en-US" smtClean="0">
                <a:latin typeface="Courier New" panose="02070309020205020404" pitchFamily="49" charset="0"/>
              </a:rPr>
              <a:t>setColor</a:t>
            </a:r>
            <a:r>
              <a:rPr lang="en-US" altLang="en-US" smtClean="0"/>
              <a:t> method to change the color used for drawing the pips.</a:t>
            </a:r>
          </a:p>
          <a:p>
            <a:pPr eaLnBrk="1" hangingPunct="1"/>
            <a:r>
              <a:rPr lang="en-US" altLang="en-US" smtClean="0"/>
              <a:t>In </a:t>
            </a:r>
            <a:r>
              <a:rPr lang="en-US" altLang="en-US" smtClean="0">
                <a:latin typeface="Courier New" panose="02070309020205020404" pitchFamily="49" charset="0"/>
              </a:rPr>
              <a:t>setValue</a:t>
            </a:r>
            <a:r>
              <a:rPr lang="en-US" altLang="en-US" smtClean="0"/>
              <a:t>, the color of the pips is determined by the value of the instance variable </a:t>
            </a:r>
            <a:r>
              <a:rPr lang="en-US" altLang="en-US" smtClean="0">
                <a:latin typeface="Courier New" panose="02070309020205020404" pitchFamily="49" charset="0"/>
              </a:rPr>
              <a:t>foreground</a:t>
            </a:r>
            <a:r>
              <a:rPr lang="en-US" altLang="en-US" smtClean="0"/>
              <a:t>.</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636E775-E5C1-490B-9FAC-81570AAA3F0B}" type="slidenum">
              <a:rPr lang="en-US" altLang="en-US"/>
              <a:pPr eaLnBrk="1" hangingPunct="1"/>
              <a:t>106</a:t>
            </a:fld>
            <a:endParaRPr lang="en-US" altLang="en-US"/>
          </a:p>
        </p:txBody>
      </p:sp>
      <p:sp>
        <p:nvSpPr>
          <p:cNvPr id="114692" name="Rectangle 2"/>
          <p:cNvSpPr>
            <a:spLocks noGrp="1" noChangeArrowheads="1"/>
          </p:cNvSpPr>
          <p:nvPr>
            <p:ph type="title"/>
          </p:nvPr>
        </p:nvSpPr>
        <p:spPr/>
        <p:txBody>
          <a:bodyPr/>
          <a:lstStyle/>
          <a:p>
            <a:pPr eaLnBrk="1" hangingPunct="1"/>
            <a:r>
              <a:rPr lang="en-US" altLang="en-US" smtClean="0"/>
              <a:t>Developing a GUI</a:t>
            </a:r>
          </a:p>
        </p:txBody>
      </p:sp>
      <p:sp>
        <p:nvSpPr>
          <p:cNvPr id="114693" name="Rectangle 3"/>
          <p:cNvSpPr>
            <a:spLocks noGrp="1" noChangeArrowheads="1"/>
          </p:cNvSpPr>
          <p:nvPr>
            <p:ph type="body" idx="1"/>
          </p:nvPr>
        </p:nvSpPr>
        <p:spPr/>
        <p:txBody>
          <a:bodyPr/>
          <a:lstStyle/>
          <a:p>
            <a:pPr eaLnBrk="1" hangingPunct="1"/>
            <a:r>
              <a:rPr lang="en-US" altLang="en-US" sz="2800" smtClean="0"/>
              <a:t>The algorithm for </a:t>
            </a:r>
            <a:r>
              <a:rPr lang="en-US" altLang="en-US" sz="2800" smtClean="0">
                <a:latin typeface="Courier New" panose="02070309020205020404" pitchFamily="49" charset="0"/>
              </a:rPr>
              <a:t>setColor</a:t>
            </a:r>
            <a:r>
              <a:rPr lang="en-US" altLang="en-US" sz="2800" smtClean="0"/>
              <a:t> seems straightforward.</a:t>
            </a:r>
          </a:p>
          <a:p>
            <a:pPr lvl="1" eaLnBrk="1" hangingPunct="1"/>
            <a:r>
              <a:rPr lang="en-US" altLang="en-US" sz="2400" smtClean="0"/>
              <a:t>Change </a:t>
            </a:r>
            <a:r>
              <a:rPr lang="en-US" altLang="en-US" sz="2400" smtClean="0">
                <a:latin typeface="Courier New" panose="02070309020205020404" pitchFamily="49" charset="0"/>
              </a:rPr>
              <a:t>foreground</a:t>
            </a:r>
            <a:r>
              <a:rPr lang="en-US" altLang="en-US" sz="2400" smtClean="0"/>
              <a:t> to the new color</a:t>
            </a:r>
          </a:p>
          <a:p>
            <a:pPr lvl="1" eaLnBrk="1" hangingPunct="1"/>
            <a:r>
              <a:rPr lang="en-US" altLang="en-US" sz="2400" smtClean="0"/>
              <a:t>Redraw the current value of the die</a:t>
            </a:r>
          </a:p>
          <a:p>
            <a:pPr eaLnBrk="1" hangingPunct="1"/>
            <a:r>
              <a:rPr lang="en-US" altLang="en-US" sz="2800" smtClean="0"/>
              <a:t>The second step is similar to </a:t>
            </a:r>
            <a:r>
              <a:rPr lang="en-US" altLang="en-US" sz="2800" smtClean="0">
                <a:latin typeface="Courier New" panose="02070309020205020404" pitchFamily="49" charset="0"/>
              </a:rPr>
              <a:t>setValue</a:t>
            </a:r>
            <a:r>
              <a:rPr lang="en-US" altLang="en-US" sz="2800" smtClean="0"/>
              <a:t>, but </a:t>
            </a:r>
            <a:r>
              <a:rPr lang="en-US" altLang="en-US" sz="2800" smtClean="0">
                <a:latin typeface="Courier New" panose="02070309020205020404" pitchFamily="49" charset="0"/>
              </a:rPr>
              <a:t>setValue</a:t>
            </a:r>
            <a:r>
              <a:rPr lang="en-US" altLang="en-US" sz="2800" smtClean="0"/>
              <a:t> requires the value to be sent as a parameter, and </a:t>
            </a:r>
            <a:r>
              <a:rPr lang="en-US" altLang="en-US" sz="2800" smtClean="0">
                <a:latin typeface="Courier New" panose="02070309020205020404" pitchFamily="49" charset="0"/>
              </a:rPr>
              <a:t>dieView</a:t>
            </a:r>
            <a:r>
              <a:rPr lang="en-US" altLang="en-US" sz="2800" smtClean="0"/>
              <a:t> doesn</a:t>
            </a:r>
            <a:r>
              <a:rPr lang="en-US" altLang="en-US" sz="2800" smtClean="0">
                <a:latin typeface="Times New Roman" panose="02020603050405020304" pitchFamily="18" charset="0"/>
              </a:rPr>
              <a:t>’</a:t>
            </a:r>
            <a:r>
              <a:rPr lang="en-US" altLang="en-US" sz="2800" smtClean="0"/>
              <a:t>t store this value anywhere. Once the pips have been turned on the value is discarded!</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3248346-0522-4720-AAF4-AFEFD4AB1416}" type="slidenum">
              <a:rPr lang="en-US" altLang="en-US"/>
              <a:pPr eaLnBrk="1" hangingPunct="1"/>
              <a:t>107</a:t>
            </a:fld>
            <a:endParaRPr lang="en-US" altLang="en-US"/>
          </a:p>
        </p:txBody>
      </p:sp>
      <p:sp>
        <p:nvSpPr>
          <p:cNvPr id="115716" name="Rectangle 2"/>
          <p:cNvSpPr>
            <a:spLocks noGrp="1" noChangeArrowheads="1"/>
          </p:cNvSpPr>
          <p:nvPr>
            <p:ph type="title"/>
          </p:nvPr>
        </p:nvSpPr>
        <p:spPr/>
        <p:txBody>
          <a:bodyPr/>
          <a:lstStyle/>
          <a:p>
            <a:pPr eaLnBrk="1" hangingPunct="1"/>
            <a:r>
              <a:rPr lang="en-US" altLang="en-US" smtClean="0"/>
              <a:t>Developing a GUI</a:t>
            </a:r>
          </a:p>
        </p:txBody>
      </p:sp>
      <p:sp>
        <p:nvSpPr>
          <p:cNvPr id="115717" name="Rectangle 3"/>
          <p:cNvSpPr>
            <a:spLocks noGrp="1" noChangeArrowheads="1"/>
          </p:cNvSpPr>
          <p:nvPr>
            <p:ph type="body" idx="1"/>
          </p:nvPr>
        </p:nvSpPr>
        <p:spPr/>
        <p:txBody>
          <a:bodyPr/>
          <a:lstStyle/>
          <a:p>
            <a:pPr eaLnBrk="1" hangingPunct="1">
              <a:lnSpc>
                <a:spcPct val="90000"/>
              </a:lnSpc>
            </a:pPr>
            <a:r>
              <a:rPr lang="en-US" altLang="en-US" smtClean="0"/>
              <a:t>To implement </a:t>
            </a:r>
            <a:r>
              <a:rPr lang="en-US" altLang="en-US" smtClean="0">
                <a:latin typeface="Courier New" panose="02070309020205020404" pitchFamily="49" charset="0"/>
              </a:rPr>
              <a:t>setColor</a:t>
            </a:r>
            <a:r>
              <a:rPr lang="en-US" altLang="en-US" smtClean="0"/>
              <a:t>, we tweak </a:t>
            </a:r>
            <a:r>
              <a:rPr lang="en-US" altLang="en-US" smtClean="0">
                <a:latin typeface="Courier New" panose="02070309020205020404" pitchFamily="49" charset="0"/>
              </a:rPr>
              <a:t>setValue</a:t>
            </a:r>
            <a:r>
              <a:rPr lang="en-US" altLang="en-US" smtClean="0"/>
              <a:t> so that it remembers the current value:</a:t>
            </a:r>
            <a:br>
              <a:rPr lang="en-US" altLang="en-US" smtClean="0"/>
            </a:br>
            <a:r>
              <a:rPr lang="en-US" altLang="en-US" smtClean="0">
                <a:latin typeface="Courier New" panose="02070309020205020404" pitchFamily="49" charset="0"/>
              </a:rPr>
              <a:t>self.value = value</a:t>
            </a:r>
          </a:p>
          <a:p>
            <a:pPr eaLnBrk="1" hangingPunct="1">
              <a:lnSpc>
                <a:spcPct val="90000"/>
              </a:lnSpc>
            </a:pPr>
            <a:r>
              <a:rPr lang="en-US" altLang="en-US" smtClean="0"/>
              <a:t>This line stores the value parameter in an instance variable called </a:t>
            </a:r>
            <a:r>
              <a:rPr lang="en-US" altLang="en-US" smtClean="0">
                <a:latin typeface="Courier New" panose="02070309020205020404" pitchFamily="49" charset="0"/>
              </a:rPr>
              <a:t>value</a:t>
            </a:r>
            <a:r>
              <a:rPr lang="en-US" altLang="en-US" smtClean="0"/>
              <a:t>.</a:t>
            </a:r>
          </a:p>
          <a:p>
            <a:pPr eaLnBrk="1" hangingPunct="1">
              <a:lnSpc>
                <a:spcPct val="90000"/>
              </a:lnSpc>
            </a:pPr>
            <a:r>
              <a:rPr lang="en-US" altLang="en-US" smtClean="0"/>
              <a:t>With the modification to </a:t>
            </a:r>
            <a:r>
              <a:rPr lang="en-US" altLang="en-US" smtClean="0">
                <a:latin typeface="Courier New" panose="02070309020205020404" pitchFamily="49" charset="0"/>
              </a:rPr>
              <a:t>setValue</a:t>
            </a:r>
            <a:r>
              <a:rPr lang="en-US" altLang="en-US" smtClean="0"/>
              <a:t>, </a:t>
            </a:r>
            <a:r>
              <a:rPr lang="en-US" altLang="en-US" smtClean="0">
                <a:latin typeface="Courier New" panose="02070309020205020404" pitchFamily="49" charset="0"/>
              </a:rPr>
              <a:t>setColor</a:t>
            </a:r>
            <a:r>
              <a:rPr lang="en-US" altLang="en-US" smtClean="0"/>
              <a:t> is a breeze.</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67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0D63F4-5C84-47E6-885E-F8F69E74EC7B}" type="slidenum">
              <a:rPr lang="en-US" altLang="en-US"/>
              <a:pPr eaLnBrk="1" hangingPunct="1"/>
              <a:t>108</a:t>
            </a:fld>
            <a:endParaRPr lang="en-US" altLang="en-US"/>
          </a:p>
        </p:txBody>
      </p:sp>
      <p:sp>
        <p:nvSpPr>
          <p:cNvPr id="116740" name="Rectangle 2"/>
          <p:cNvSpPr>
            <a:spLocks noGrp="1" noChangeArrowheads="1"/>
          </p:cNvSpPr>
          <p:nvPr>
            <p:ph type="title"/>
          </p:nvPr>
        </p:nvSpPr>
        <p:spPr/>
        <p:txBody>
          <a:bodyPr/>
          <a:lstStyle/>
          <a:p>
            <a:pPr eaLnBrk="1" hangingPunct="1"/>
            <a:r>
              <a:rPr lang="en-US" altLang="en-US" smtClean="0"/>
              <a:t>Developing a GUI</a:t>
            </a:r>
          </a:p>
        </p:txBody>
      </p:sp>
      <p:sp>
        <p:nvSpPr>
          <p:cNvPr id="11674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setColor</a:t>
            </a:r>
            <a:r>
              <a:rPr lang="en-US" altLang="en-US" sz="2000" dirty="0" smtClean="0">
                <a:latin typeface="Courier New" panose="02070309020205020404" pitchFamily="49" charset="0"/>
              </a:rPr>
              <a:t>(self, color):</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 = color</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self.setValue</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self.value</a:t>
            </a:r>
            <a:r>
              <a:rPr lang="en-US" altLang="en-US" sz="2000" dirty="0" smtClean="0">
                <a:latin typeface="Courier New" panose="02070309020205020404" pitchFamily="49" charset="0"/>
              </a:rPr>
              <a:t>)</a:t>
            </a:r>
          </a:p>
          <a:p>
            <a:pPr eaLnBrk="1" hangingPunct="1">
              <a:lnSpc>
                <a:spcPct val="90000"/>
              </a:lnSpc>
            </a:pPr>
            <a:r>
              <a:rPr lang="en-US" altLang="en-US" sz="2800" dirty="0" smtClean="0"/>
              <a:t>Notice how the last line calls </a:t>
            </a:r>
            <a:r>
              <a:rPr lang="en-US" altLang="en-US" sz="2800" dirty="0" err="1" smtClean="0">
                <a:latin typeface="Courier New" panose="02070309020205020404" pitchFamily="49" charset="0"/>
              </a:rPr>
              <a:t>setValue</a:t>
            </a:r>
            <a:r>
              <a:rPr lang="en-US" altLang="en-US" sz="2800" dirty="0" smtClean="0"/>
              <a:t> to draw the die, passing along the value from the last time </a:t>
            </a:r>
            <a:r>
              <a:rPr lang="en-US" altLang="en-US" sz="2800" dirty="0" err="1" smtClean="0">
                <a:latin typeface="Courier New" panose="02070309020205020404" pitchFamily="49" charset="0"/>
              </a:rPr>
              <a:t>setValue</a:t>
            </a:r>
            <a:r>
              <a:rPr lang="en-US" altLang="en-US" sz="2800" dirty="0" smtClean="0"/>
              <a:t> was called.</a:t>
            </a:r>
          </a:p>
          <a:p>
            <a:pPr eaLnBrk="1" hangingPunct="1">
              <a:lnSpc>
                <a:spcPct val="90000"/>
              </a:lnSpc>
            </a:pPr>
            <a:r>
              <a:rPr lang="en-US" altLang="en-US" sz="2800" dirty="0" smtClean="0"/>
              <a:t>Now that the widgets are under control, we can implement the poker GUI! The constructor will create all the widgets and set up the interface for later interactions.</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4D9277-8432-4634-9113-1889D9266800}" type="slidenum">
              <a:rPr lang="en-US" altLang="en-US"/>
              <a:pPr eaLnBrk="1" hangingPunct="1"/>
              <a:t>109</a:t>
            </a:fld>
            <a:endParaRPr lang="en-US" altLang="en-US"/>
          </a:p>
        </p:txBody>
      </p:sp>
      <p:sp>
        <p:nvSpPr>
          <p:cNvPr id="117764" name="Rectangle 2"/>
          <p:cNvSpPr>
            <a:spLocks noGrp="1" noChangeArrowheads="1"/>
          </p:cNvSpPr>
          <p:nvPr>
            <p:ph type="title"/>
          </p:nvPr>
        </p:nvSpPr>
        <p:spPr/>
        <p:txBody>
          <a:bodyPr/>
          <a:lstStyle/>
          <a:p>
            <a:pPr eaLnBrk="1" hangingPunct="1"/>
            <a:r>
              <a:rPr lang="en-US" altLang="en-US" smtClean="0"/>
              <a:t>Developing a GUI</a:t>
            </a:r>
          </a:p>
        </p:txBody>
      </p:sp>
      <p:sp>
        <p:nvSpPr>
          <p:cNvPr id="117765" name="Rectangle 3"/>
          <p:cNvSpPr>
            <a:spLocks noGrp="1" noChangeArrowheads="1"/>
          </p:cNvSpPr>
          <p:nvPr>
            <p:ph type="body" idx="1"/>
          </p:nvPr>
        </p:nvSpPr>
        <p:spPr>
          <a:xfrm>
            <a:off x="213741" y="2209800"/>
            <a:ext cx="8955088" cy="4114800"/>
          </a:xfrm>
        </p:spPr>
        <p:txBody>
          <a:bodyPr/>
          <a:lstStyle/>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class </a:t>
            </a:r>
            <a:r>
              <a:rPr lang="en-US" altLang="en-US" sz="1600" dirty="0" err="1" smtClean="0">
                <a:latin typeface="Courier New" panose="02070309020205020404" pitchFamily="49" charset="0"/>
              </a:rPr>
              <a:t>GraphicsInterface</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__</a:t>
            </a:r>
            <a:r>
              <a:rPr lang="en-US" altLang="en-US" sz="1600" dirty="0" err="1" smtClean="0">
                <a:latin typeface="Courier New" panose="02070309020205020404" pitchFamily="49" charset="0"/>
              </a:rPr>
              <a:t>init</a:t>
            </a:r>
            <a:r>
              <a:rPr lang="en-US" altLang="en-US" sz="1600" dirty="0" smtClean="0">
                <a:latin typeface="Courier New" panose="02070309020205020404" pitchFamily="49" charset="0"/>
              </a:rPr>
              <a:t>__(self):</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GraphWin</a:t>
            </a:r>
            <a:r>
              <a:rPr lang="en-US" altLang="en-US" sz="1600" dirty="0" smtClean="0">
                <a:latin typeface="Courier New" panose="02070309020205020404" pitchFamily="49" charset="0"/>
              </a:rPr>
              <a:t>("Dice Poker", 600, 400)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self.win.setBackground</a:t>
            </a:r>
            <a:r>
              <a:rPr lang="en-US" altLang="en-US" sz="1600" dirty="0" smtClean="0">
                <a:latin typeface="Courier New" panose="02070309020205020404" pitchFamily="49" charset="0"/>
              </a:rPr>
              <a:t>("green3")</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banner = Text(Point(300,30), "Python  Poker  Parlor")</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banner.setSize</a:t>
            </a:r>
            <a:r>
              <a:rPr lang="en-US" altLang="en-US" sz="1600" dirty="0" smtClean="0">
                <a:latin typeface="Courier New" panose="02070309020205020404" pitchFamily="49" charset="0"/>
              </a:rPr>
              <a:t>(24)</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banner.setFill</a:t>
            </a:r>
            <a:r>
              <a:rPr lang="en-US" altLang="en-US" sz="1600" dirty="0" smtClean="0">
                <a:latin typeface="Courier New" panose="02070309020205020404" pitchFamily="49" charset="0"/>
              </a:rPr>
              <a:t>("yellow2")</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banner.setStyle</a:t>
            </a:r>
            <a:r>
              <a:rPr lang="en-US" altLang="en-US" sz="1600" dirty="0" smtClean="0">
                <a:latin typeface="Courier New" panose="02070309020205020404" pitchFamily="49" charset="0"/>
              </a:rPr>
              <a:t>("bold")</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banner.draw</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self.msg = Text(Point(300,380), "Welcome to the dice table.")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self.msg.setSize</a:t>
            </a:r>
            <a:r>
              <a:rPr lang="en-US" altLang="en-US" sz="1600" dirty="0" smtClean="0">
                <a:latin typeface="Courier New" panose="02070309020205020404" pitchFamily="49" charset="0"/>
              </a:rPr>
              <a:t>(18)</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self.msg.draw</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606A550-5965-485B-A155-D82CD6C48606}" type="slidenum">
              <a:rPr lang="en-US" altLang="en-US"/>
              <a:pPr eaLnBrk="1" hangingPunct="1"/>
              <a:t>11</a:t>
            </a:fld>
            <a:endParaRPr lang="en-US" altLang="en-US"/>
          </a:p>
        </p:txBody>
      </p:sp>
      <p:sp>
        <p:nvSpPr>
          <p:cNvPr id="13316" name="Rectangle 2"/>
          <p:cNvSpPr>
            <a:spLocks noGrp="1" noChangeArrowheads="1"/>
          </p:cNvSpPr>
          <p:nvPr>
            <p:ph type="title"/>
          </p:nvPr>
        </p:nvSpPr>
        <p:spPr/>
        <p:txBody>
          <a:bodyPr/>
          <a:lstStyle/>
          <a:p>
            <a:pPr eaLnBrk="1" hangingPunct="1"/>
            <a:r>
              <a:rPr lang="en-US" altLang="en-US" smtClean="0"/>
              <a:t>The Process of OOD</a:t>
            </a:r>
          </a:p>
        </p:txBody>
      </p:sp>
      <p:sp>
        <p:nvSpPr>
          <p:cNvPr id="13317"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2"/>
            </a:pPr>
            <a:r>
              <a:rPr lang="en-US" altLang="en-US" i="1" dirty="0" smtClean="0"/>
              <a:t>Identify instance variables</a:t>
            </a:r>
          </a:p>
          <a:p>
            <a:pPr lvl="2" eaLnBrk="1" hangingPunct="1">
              <a:lnSpc>
                <a:spcPct val="90000"/>
              </a:lnSpc>
            </a:pPr>
            <a:r>
              <a:rPr lang="en-US" altLang="en-US" dirty="0" smtClean="0"/>
              <a:t>Once you think of some possible objects, think of the kinds of information each object will need to do its job.</a:t>
            </a:r>
          </a:p>
          <a:p>
            <a:pPr lvl="2" eaLnBrk="1" hangingPunct="1">
              <a:lnSpc>
                <a:spcPct val="90000"/>
              </a:lnSpc>
            </a:pPr>
            <a:r>
              <a:rPr lang="en-US" altLang="en-US" dirty="0" smtClean="0"/>
              <a:t>Some object attributes will have primitive data types, while others may be complex types that suggest other useful objects/classes.</a:t>
            </a:r>
          </a:p>
          <a:p>
            <a:pPr lvl="2" eaLnBrk="1" hangingPunct="1">
              <a:lnSpc>
                <a:spcPct val="90000"/>
              </a:lnSpc>
            </a:pPr>
            <a:r>
              <a:rPr lang="en-US" altLang="en-US" dirty="0" smtClean="0"/>
              <a:t>Strive to find good </a:t>
            </a:r>
            <a:r>
              <a:rPr lang="en-US" altLang="en-US" dirty="0" smtClean="0">
                <a:latin typeface="Times New Roman" panose="02020603050405020304" pitchFamily="18" charset="0"/>
              </a:rPr>
              <a:t>“</a:t>
            </a:r>
            <a:r>
              <a:rPr lang="en-US" altLang="en-US" dirty="0" smtClean="0"/>
              <a:t>home</a:t>
            </a:r>
            <a:r>
              <a:rPr lang="en-US" altLang="en-US" dirty="0" smtClean="0">
                <a:latin typeface="Times New Roman" panose="02020603050405020304" pitchFamily="18" charset="0"/>
              </a:rPr>
              <a:t>”</a:t>
            </a:r>
            <a:r>
              <a:rPr lang="en-US" altLang="en-US" dirty="0" smtClean="0"/>
              <a:t> classes for all the data in your program.</a:t>
            </a:r>
          </a:p>
          <a:p>
            <a:pPr lvl="2" eaLnBrk="1" hangingPunct="1">
              <a:lnSpc>
                <a:spcPct val="90000"/>
              </a:lnSpc>
            </a:pPr>
            <a:endParaRPr lang="en-US" altLang="en-US" i="1" dirty="0" smtClean="0"/>
          </a:p>
        </p:txBody>
      </p:sp>
    </p:spTree>
    <p:extLst>
      <p:ext uri="{BB962C8B-B14F-4D97-AF65-F5344CB8AC3E}">
        <p14:creationId xmlns:p14="http://schemas.microsoft.com/office/powerpoint/2010/main" val="257212584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4D9277-8432-4634-9113-1889D9266800}" type="slidenum">
              <a:rPr lang="en-US" altLang="en-US"/>
              <a:pPr eaLnBrk="1" hangingPunct="1"/>
              <a:t>110</a:t>
            </a:fld>
            <a:endParaRPr lang="en-US" altLang="en-US"/>
          </a:p>
        </p:txBody>
      </p:sp>
      <p:sp>
        <p:nvSpPr>
          <p:cNvPr id="117764" name="Rectangle 2"/>
          <p:cNvSpPr>
            <a:spLocks noGrp="1" noChangeArrowheads="1"/>
          </p:cNvSpPr>
          <p:nvPr>
            <p:ph type="title"/>
          </p:nvPr>
        </p:nvSpPr>
        <p:spPr/>
        <p:txBody>
          <a:bodyPr/>
          <a:lstStyle/>
          <a:p>
            <a:pPr eaLnBrk="1" hangingPunct="1"/>
            <a:r>
              <a:rPr lang="en-US" altLang="en-US" smtClean="0"/>
              <a:t>Developing a GUI</a:t>
            </a:r>
          </a:p>
        </p:txBody>
      </p:sp>
      <p:sp>
        <p:nvSpPr>
          <p:cNvPr id="117765" name="Rectangle 3"/>
          <p:cNvSpPr>
            <a:spLocks noGrp="1" noChangeArrowheads="1"/>
          </p:cNvSpPr>
          <p:nvPr>
            <p:ph type="body" idx="1"/>
          </p:nvPr>
        </p:nvSpPr>
        <p:spPr>
          <a:xfrm>
            <a:off x="381000" y="2017713"/>
            <a:ext cx="8574088" cy="4114800"/>
          </a:xfrm>
        </p:spPr>
        <p:txBody>
          <a:bodyPr/>
          <a:lstStyle/>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self.createDice</a:t>
            </a:r>
            <a:r>
              <a:rPr lang="en-US" altLang="en-US" sz="1600" dirty="0" smtClean="0">
                <a:latin typeface="Courier New" panose="02070309020205020404" pitchFamily="49" charset="0"/>
              </a:rPr>
              <a:t>(Point(300,100), 75)</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self.buttons</a:t>
            </a:r>
            <a:r>
              <a:rPr lang="en-US" altLang="en-US" sz="1600" dirty="0" smtClean="0">
                <a:latin typeface="Courier New" panose="02070309020205020404" pitchFamily="49" charset="0"/>
              </a:rPr>
              <a:t> = []</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self.addDiceButtons</a:t>
            </a:r>
            <a:r>
              <a:rPr lang="en-US" altLang="en-US" sz="1600" dirty="0" smtClean="0">
                <a:latin typeface="Courier New" panose="02070309020205020404" pitchFamily="49" charset="0"/>
              </a:rPr>
              <a:t>(Point(300,170), 75, 30)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b = Button(</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Point(300, 230), 400, 40, "Roll Dice")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self.buttons.append</a:t>
            </a:r>
            <a:r>
              <a:rPr lang="en-US" altLang="en-US" sz="1600" dirty="0" smtClean="0">
                <a:latin typeface="Courier New" panose="02070309020205020404" pitchFamily="49" charset="0"/>
              </a:rPr>
              <a:t>(b)</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b = Button(</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Point(300, 280), 150, 40, "Score")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self.buttons.append</a:t>
            </a:r>
            <a:r>
              <a:rPr lang="en-US" altLang="en-US" sz="1600" dirty="0" smtClean="0">
                <a:latin typeface="Courier New" panose="02070309020205020404" pitchFamily="49" charset="0"/>
              </a:rPr>
              <a:t>(b)</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b = Button(</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Point(570,375), 40, 30, "Quit")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self.buttons.append</a:t>
            </a:r>
            <a:r>
              <a:rPr lang="en-US" altLang="en-US" sz="1600" dirty="0" smtClean="0">
                <a:latin typeface="Courier New" panose="02070309020205020404" pitchFamily="49" charset="0"/>
              </a:rPr>
              <a:t>(b)</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self.money</a:t>
            </a:r>
            <a:r>
              <a:rPr lang="en-US" altLang="en-US" sz="1600" dirty="0" smtClean="0">
                <a:latin typeface="Courier New" panose="02070309020205020404" pitchFamily="49" charset="0"/>
              </a:rPr>
              <a:t> = Text(Point(300,325), "$100")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self.money.setSize</a:t>
            </a:r>
            <a:r>
              <a:rPr lang="en-US" altLang="en-US" sz="1600" dirty="0" smtClean="0">
                <a:latin typeface="Courier New" panose="02070309020205020404" pitchFamily="49" charset="0"/>
              </a:rPr>
              <a:t>(18)</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self.money.draw</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a:t>
            </a:r>
          </a:p>
        </p:txBody>
      </p:sp>
    </p:spTree>
    <p:extLst>
      <p:ext uri="{BB962C8B-B14F-4D97-AF65-F5344CB8AC3E}">
        <p14:creationId xmlns:p14="http://schemas.microsoft.com/office/powerpoint/2010/main" val="107301897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22FB9B9-0105-4316-9FFF-A9056F737056}" type="slidenum">
              <a:rPr lang="en-US" altLang="en-US"/>
              <a:pPr eaLnBrk="1" hangingPunct="1"/>
              <a:t>111</a:t>
            </a:fld>
            <a:endParaRPr lang="en-US" altLang="en-US"/>
          </a:p>
        </p:txBody>
      </p:sp>
      <p:sp>
        <p:nvSpPr>
          <p:cNvPr id="118788" name="Rectangle 2"/>
          <p:cNvSpPr>
            <a:spLocks noGrp="1" noChangeArrowheads="1"/>
          </p:cNvSpPr>
          <p:nvPr>
            <p:ph type="title"/>
          </p:nvPr>
        </p:nvSpPr>
        <p:spPr/>
        <p:txBody>
          <a:bodyPr/>
          <a:lstStyle/>
          <a:p>
            <a:pPr eaLnBrk="1" hangingPunct="1"/>
            <a:r>
              <a:rPr lang="en-US" altLang="en-US" smtClean="0"/>
              <a:t>Developing a GUI</a:t>
            </a:r>
          </a:p>
        </p:txBody>
      </p:sp>
      <p:sp>
        <p:nvSpPr>
          <p:cNvPr id="118789" name="Rectangle 3"/>
          <p:cNvSpPr>
            <a:spLocks noGrp="1" noChangeArrowheads="1"/>
          </p:cNvSpPr>
          <p:nvPr>
            <p:ph type="body" idx="1"/>
          </p:nvPr>
        </p:nvSpPr>
        <p:spPr>
          <a:xfrm>
            <a:off x="1148369" y="1962908"/>
            <a:ext cx="7772400" cy="4114800"/>
          </a:xfrm>
        </p:spPr>
        <p:txBody>
          <a:bodyPr/>
          <a:lstStyle/>
          <a:p>
            <a:pPr eaLnBrk="1" hangingPunct="1">
              <a:lnSpc>
                <a:spcPct val="80000"/>
              </a:lnSpc>
            </a:pPr>
            <a:r>
              <a:rPr lang="en-US" altLang="en-US" sz="2400" dirty="0" smtClean="0"/>
              <a:t>Did you notice that the creation of the dice and their associated buttons were moved into a couple of helper methods?</a:t>
            </a:r>
          </a:p>
          <a:p>
            <a:pPr marL="0" indent="0" eaLnBrk="1" hangingPunct="1">
              <a:lnSpc>
                <a:spcPct val="80000"/>
              </a:lnSpc>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createDice</a:t>
            </a:r>
            <a:r>
              <a:rPr lang="en-US" altLang="en-US" sz="1600" dirty="0" smtClean="0">
                <a:latin typeface="Courier New" panose="02070309020205020404" pitchFamily="49" charset="0"/>
              </a:rPr>
              <a:t>(self, center, size):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center.move</a:t>
            </a:r>
            <a:r>
              <a:rPr lang="en-US" altLang="en-US" sz="1600" dirty="0" smtClean="0">
                <a:latin typeface="Courier New" panose="02070309020205020404" pitchFamily="49" charset="0"/>
              </a:rPr>
              <a:t>(-3*size,0)</a:t>
            </a:r>
          </a:p>
          <a:p>
            <a:pPr marL="0" indent="0" eaLnBrk="1" hangingPunct="1">
              <a:lnSpc>
                <a:spcPct val="80000"/>
              </a:lnSpc>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self.dice</a:t>
            </a:r>
            <a:r>
              <a:rPr lang="en-US" altLang="en-US" sz="1600" dirty="0" smtClean="0">
                <a:latin typeface="Courier New" panose="02070309020205020404" pitchFamily="49" charset="0"/>
              </a:rPr>
              <a:t> = []</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range(5):</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view = </a:t>
            </a:r>
            <a:r>
              <a:rPr lang="en-US" altLang="en-US" sz="1600" dirty="0" err="1" smtClean="0">
                <a:latin typeface="Courier New" panose="02070309020205020404" pitchFamily="49" charset="0"/>
              </a:rPr>
              <a:t>ColorDieView</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center, size)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self.dice.append</a:t>
            </a:r>
            <a:r>
              <a:rPr lang="en-US" altLang="en-US" sz="1600" dirty="0" smtClean="0">
                <a:latin typeface="Courier New" panose="02070309020205020404" pitchFamily="49" charset="0"/>
              </a:rPr>
              <a:t>(view)</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center.move</a:t>
            </a:r>
            <a:r>
              <a:rPr lang="en-US" altLang="en-US" sz="1600" dirty="0" smtClean="0">
                <a:latin typeface="Courier New" panose="02070309020205020404" pitchFamily="49" charset="0"/>
              </a:rPr>
              <a:t>(1.5*size,0)</a:t>
            </a:r>
          </a:p>
          <a:p>
            <a:pPr eaLnBrk="1" hangingPunct="1">
              <a:lnSpc>
                <a:spcPct val="80000"/>
              </a:lnSpc>
              <a:buFont typeface="Wingdings" panose="05000000000000000000" pitchFamily="2" charset="2"/>
              <a:buNone/>
            </a:pPr>
            <a:endParaRPr lang="en-US" altLang="en-US" sz="16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addDiceButtons</a:t>
            </a:r>
            <a:r>
              <a:rPr lang="en-US" altLang="en-US" sz="1600" dirty="0" smtClean="0">
                <a:latin typeface="Courier New" panose="02070309020205020404" pitchFamily="49" charset="0"/>
              </a:rPr>
              <a:t>(self, center, width, height):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center.move</a:t>
            </a:r>
            <a:r>
              <a:rPr lang="en-US" altLang="en-US" sz="1600" dirty="0" smtClean="0">
                <a:latin typeface="Courier New" panose="02070309020205020404" pitchFamily="49" charset="0"/>
              </a:rPr>
              <a:t>(-3*width, 0)</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range(1,6):</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label = "Die %d" %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b = Button(</a:t>
            </a:r>
            <a:r>
              <a:rPr lang="en-US" altLang="en-US" sz="1600" dirty="0" err="1" smtClean="0">
                <a:latin typeface="Courier New" panose="02070309020205020404" pitchFamily="49" charset="0"/>
              </a:rPr>
              <a:t>self.win</a:t>
            </a:r>
            <a:r>
              <a:rPr lang="en-US" altLang="en-US" sz="1600" dirty="0" smtClean="0">
                <a:latin typeface="Courier New" panose="02070309020205020404" pitchFamily="49" charset="0"/>
              </a:rPr>
              <a:t>, center, width, height, label)</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self.buttons.append</a:t>
            </a:r>
            <a:r>
              <a:rPr lang="en-US" altLang="en-US" sz="1600" dirty="0" smtClean="0">
                <a:latin typeface="Courier New" panose="02070309020205020404" pitchFamily="49" charset="0"/>
              </a:rPr>
              <a:t>(b)</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center.move</a:t>
            </a:r>
            <a:r>
              <a:rPr lang="en-US" altLang="en-US" sz="1600" dirty="0" smtClean="0">
                <a:latin typeface="Courier New" panose="02070309020205020404" pitchFamily="49" charset="0"/>
              </a:rPr>
              <a:t>(1.5*width, 0)</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7EE35F7-B3C6-46FA-BDDA-8CC093FC0D81}" type="slidenum">
              <a:rPr lang="en-US" altLang="en-US"/>
              <a:pPr eaLnBrk="1" hangingPunct="1"/>
              <a:t>112</a:t>
            </a:fld>
            <a:endParaRPr lang="en-US" altLang="en-US"/>
          </a:p>
        </p:txBody>
      </p:sp>
      <p:sp>
        <p:nvSpPr>
          <p:cNvPr id="119812" name="Rectangle 2"/>
          <p:cNvSpPr>
            <a:spLocks noGrp="1" noChangeArrowheads="1"/>
          </p:cNvSpPr>
          <p:nvPr>
            <p:ph type="title"/>
          </p:nvPr>
        </p:nvSpPr>
        <p:spPr/>
        <p:txBody>
          <a:bodyPr/>
          <a:lstStyle/>
          <a:p>
            <a:pPr eaLnBrk="1" hangingPunct="1"/>
            <a:r>
              <a:rPr lang="en-US" altLang="en-US" smtClean="0"/>
              <a:t>Developing a GUI</a:t>
            </a:r>
          </a:p>
        </p:txBody>
      </p:sp>
      <p:sp>
        <p:nvSpPr>
          <p:cNvPr id="119813" name="Rectangle 3"/>
          <p:cNvSpPr>
            <a:spLocks noGrp="1" noChangeArrowheads="1"/>
          </p:cNvSpPr>
          <p:nvPr>
            <p:ph type="body" idx="1"/>
          </p:nvPr>
        </p:nvSpPr>
        <p:spPr/>
        <p:txBody>
          <a:bodyPr/>
          <a:lstStyle/>
          <a:p>
            <a:pPr eaLnBrk="1" hangingPunct="1"/>
            <a:r>
              <a:rPr lang="en-US" altLang="en-US" sz="2800" dirty="0" smtClean="0">
                <a:latin typeface="Courier New" panose="02070309020205020404" pitchFamily="49" charset="0"/>
              </a:rPr>
              <a:t>center</a:t>
            </a:r>
            <a:r>
              <a:rPr lang="en-US" altLang="en-US" sz="2800" dirty="0" smtClean="0"/>
              <a:t> is a </a:t>
            </a:r>
            <a:r>
              <a:rPr lang="en-US" altLang="en-US" sz="2800" dirty="0" smtClean="0">
                <a:latin typeface="Courier New" panose="02070309020205020404" pitchFamily="49" charset="0"/>
              </a:rPr>
              <a:t>Point</a:t>
            </a:r>
            <a:r>
              <a:rPr lang="en-US" altLang="en-US" sz="2800" dirty="0" smtClean="0"/>
              <a:t> variable used to calculate the positions of the widgets.</a:t>
            </a:r>
          </a:p>
          <a:p>
            <a:pPr eaLnBrk="1" hangingPunct="1"/>
            <a:r>
              <a:rPr lang="en-US" altLang="en-US" sz="2800" dirty="0" smtClean="0"/>
              <a:t>The methods </a:t>
            </a:r>
            <a:r>
              <a:rPr lang="en-US" altLang="en-US" sz="2800" dirty="0" err="1" smtClean="0">
                <a:latin typeface="Courier New" panose="02070309020205020404" pitchFamily="49" charset="0"/>
              </a:rPr>
              <a:t>setMoney</a:t>
            </a:r>
            <a:r>
              <a:rPr lang="en-US" altLang="en-US" sz="2800" dirty="0" smtClean="0"/>
              <a:t> and </a:t>
            </a:r>
            <a:r>
              <a:rPr lang="en-US" altLang="en-US" sz="2800" dirty="0" err="1" smtClean="0">
                <a:latin typeface="Courier New" panose="02070309020205020404" pitchFamily="49" charset="0"/>
              </a:rPr>
              <a:t>showResult</a:t>
            </a:r>
            <a:r>
              <a:rPr lang="en-US" altLang="en-US" sz="2800" dirty="0" smtClean="0"/>
              <a:t> display text in an interface window. Since the constructor created and positioned the </a:t>
            </a:r>
            <a:r>
              <a:rPr lang="en-US" altLang="en-US" sz="2800" dirty="0" smtClean="0">
                <a:latin typeface="Courier New" panose="02070309020205020404" pitchFamily="49" charset="0"/>
              </a:rPr>
              <a:t>Text</a:t>
            </a:r>
            <a:r>
              <a:rPr lang="en-US" altLang="en-US" sz="2800" dirty="0" smtClean="0"/>
              <a:t> objects, all we have to do is call </a:t>
            </a:r>
            <a:r>
              <a:rPr lang="en-US" altLang="en-US" sz="2800" dirty="0" err="1" smtClean="0">
                <a:latin typeface="Courier New" panose="02070309020205020404" pitchFamily="49" charset="0"/>
              </a:rPr>
              <a:t>setText</a:t>
            </a:r>
            <a:r>
              <a:rPr lang="en-US" altLang="en-US" sz="2800" dirty="0" smtClean="0"/>
              <a:t>!</a:t>
            </a:r>
          </a:p>
          <a:p>
            <a:pPr eaLnBrk="1" hangingPunct="1"/>
            <a:r>
              <a:rPr lang="en-US" altLang="en-US" sz="2800" dirty="0" smtClean="0"/>
              <a:t>Similarly, the output method </a:t>
            </a:r>
            <a:r>
              <a:rPr lang="en-US" altLang="en-US" sz="2800" dirty="0" err="1" smtClean="0">
                <a:latin typeface="Courier New" panose="02070309020205020404" pitchFamily="49" charset="0"/>
              </a:rPr>
              <a:t>setDice</a:t>
            </a:r>
            <a:r>
              <a:rPr lang="en-US" altLang="en-US" sz="2800" dirty="0" smtClean="0"/>
              <a:t> calls the </a:t>
            </a:r>
            <a:r>
              <a:rPr lang="en-US" altLang="en-US" sz="2800" dirty="0" err="1" smtClean="0">
                <a:latin typeface="Courier New" panose="02070309020205020404" pitchFamily="49" charset="0"/>
              </a:rPr>
              <a:t>setValue</a:t>
            </a:r>
            <a:r>
              <a:rPr lang="en-US" altLang="en-US" sz="2800" dirty="0" smtClean="0"/>
              <a:t> method of the appropriate </a:t>
            </a:r>
            <a:r>
              <a:rPr lang="en-US" altLang="en-US" sz="2800" dirty="0" err="1" smtClean="0">
                <a:latin typeface="Courier New" panose="02070309020205020404" pitchFamily="49" charset="0"/>
              </a:rPr>
              <a:t>DieView</a:t>
            </a:r>
            <a:r>
              <a:rPr lang="en-US" altLang="en-US" sz="2800" dirty="0" smtClean="0"/>
              <a:t> objects in </a:t>
            </a:r>
            <a:r>
              <a:rPr lang="en-US" altLang="en-US" sz="2800" dirty="0" smtClean="0">
                <a:latin typeface="Courier New" panose="02070309020205020404" pitchFamily="49" charset="0"/>
              </a:rPr>
              <a:t>dice</a:t>
            </a:r>
            <a:r>
              <a:rPr lang="en-US" altLang="en-US" sz="2800" dirty="0" smtClean="0"/>
              <a:t>.</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08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62D5E1A-F4A8-49A1-AA0C-67513DECE5DD}" type="slidenum">
              <a:rPr lang="en-US" altLang="en-US"/>
              <a:pPr eaLnBrk="1" hangingPunct="1"/>
              <a:t>113</a:t>
            </a:fld>
            <a:endParaRPr lang="en-US" altLang="en-US"/>
          </a:p>
        </p:txBody>
      </p:sp>
      <p:sp>
        <p:nvSpPr>
          <p:cNvPr id="120836" name="Rectangle 2"/>
          <p:cNvSpPr>
            <a:spLocks noGrp="1" noChangeArrowheads="1"/>
          </p:cNvSpPr>
          <p:nvPr>
            <p:ph type="title"/>
          </p:nvPr>
        </p:nvSpPr>
        <p:spPr/>
        <p:txBody>
          <a:bodyPr/>
          <a:lstStyle/>
          <a:p>
            <a:pPr eaLnBrk="1" hangingPunct="1"/>
            <a:r>
              <a:rPr lang="en-US" altLang="en-US" smtClean="0"/>
              <a:t>Developing a GUI</a:t>
            </a:r>
          </a:p>
        </p:txBody>
      </p:sp>
      <p:sp>
        <p:nvSpPr>
          <p:cNvPr id="120837" name="Rectangle 3"/>
          <p:cNvSpPr>
            <a:spLocks noGrp="1" noChangeArrowheads="1"/>
          </p:cNvSpPr>
          <p:nvPr>
            <p:ph type="body" idx="1"/>
          </p:nvPr>
        </p:nvSpPr>
        <p:spPr>
          <a:xfrm>
            <a:off x="762000" y="2017713"/>
            <a:ext cx="8193088" cy="4114800"/>
          </a:xfrm>
        </p:spPr>
        <p:txBody>
          <a:bodyPr/>
          <a:lstStyle/>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setMoney</a:t>
            </a:r>
            <a:r>
              <a:rPr lang="en-US" altLang="en-US" sz="1800" dirty="0" smtClean="0">
                <a:latin typeface="Courier New" panose="02070309020205020404" pitchFamily="49" charset="0"/>
              </a:rPr>
              <a:t>(self, </a:t>
            </a:r>
            <a:r>
              <a:rPr lang="en-US" altLang="en-US" sz="1800" dirty="0" err="1" smtClean="0">
                <a:latin typeface="Courier New" panose="02070309020205020404" pitchFamily="49" charset="0"/>
              </a:rPr>
              <a:t>amt</a:t>
            </a:r>
            <a:r>
              <a:rPr lang="en-US" altLang="en-US" sz="1800" dirty="0" smtClean="0">
                <a:latin typeface="Courier New" panose="02070309020205020404" pitchFamily="49" charset="0"/>
              </a:rPr>
              <a:t>):</a:t>
            </a:r>
          </a:p>
          <a:p>
            <a:pPr eaLnBrk="1" hangingPunct="1">
              <a:lnSpc>
                <a:spcPct val="90000"/>
              </a:lnSpc>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self.money.setText</a:t>
            </a:r>
            <a:r>
              <a:rPr lang="en-US" altLang="en-US" sz="1800" dirty="0" smtClean="0">
                <a:latin typeface="Courier New" panose="02070309020205020404" pitchFamily="49" charset="0"/>
              </a:rPr>
              <a:t>("${0}".format(</a:t>
            </a:r>
            <a:r>
              <a:rPr lang="en-US" altLang="en-US" sz="1800" dirty="0" err="1" smtClean="0">
                <a:latin typeface="Courier New" panose="02070309020205020404" pitchFamily="49" charset="0"/>
              </a:rPr>
              <a:t>amt</a:t>
            </a:r>
            <a:r>
              <a:rPr lang="en-US" altLang="en-US" sz="1800" dirty="0" smtClean="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18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showResult</a:t>
            </a:r>
            <a:r>
              <a:rPr lang="en-US" altLang="en-US" sz="1800" dirty="0" smtClean="0">
                <a:latin typeface="Courier New" panose="02070309020205020404" pitchFamily="49" charset="0"/>
              </a:rPr>
              <a:t>(self, </a:t>
            </a:r>
            <a:r>
              <a:rPr lang="en-US" altLang="en-US" sz="1800" dirty="0" err="1" smtClean="0">
                <a:latin typeface="Courier New" panose="02070309020205020404" pitchFamily="49" charset="0"/>
              </a:rPr>
              <a:t>msg</a:t>
            </a:r>
            <a:r>
              <a:rPr lang="en-US" altLang="en-US" sz="1800" dirty="0" smtClean="0">
                <a:latin typeface="Courier New" panose="02070309020205020404" pitchFamily="49" charset="0"/>
              </a:rPr>
              <a:t>, score):</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if score &gt; 0:</a:t>
            </a:r>
          </a:p>
          <a:p>
            <a:pPr eaLnBrk="1" hangingPunct="1">
              <a:lnSpc>
                <a:spcPct val="90000"/>
              </a:lnSpc>
              <a:buNone/>
            </a:pPr>
            <a:r>
              <a:rPr lang="en-US" altLang="en-US" sz="1800" dirty="0" smtClean="0">
                <a:latin typeface="Courier New" panose="02070309020205020404" pitchFamily="49" charset="0"/>
              </a:rPr>
              <a:t>            text = "{0}! You win ${1}".format(</a:t>
            </a:r>
            <a:r>
              <a:rPr lang="en-US" altLang="en-US" sz="1800" dirty="0" err="1" smtClean="0">
                <a:latin typeface="Courier New" panose="02070309020205020404" pitchFamily="49" charset="0"/>
              </a:rPr>
              <a:t>msg</a:t>
            </a:r>
            <a:r>
              <a:rPr lang="en-US" altLang="en-US" sz="1800" dirty="0" smtClean="0">
                <a:latin typeface="Courier New" panose="02070309020205020404" pitchFamily="49" charset="0"/>
              </a:rPr>
              <a:t>, score)</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else:</a:t>
            </a:r>
          </a:p>
          <a:p>
            <a:pPr eaLnBrk="1" hangingPunct="1">
              <a:lnSpc>
                <a:spcPct val="90000"/>
              </a:lnSpc>
              <a:buNone/>
            </a:pPr>
            <a:r>
              <a:rPr lang="en-US" altLang="en-US" sz="1800" dirty="0" smtClean="0">
                <a:latin typeface="Courier New" panose="02070309020205020404" pitchFamily="49" charset="0"/>
              </a:rPr>
              <a:t>            text = "You rolled {0}".format(</a:t>
            </a:r>
            <a:r>
              <a:rPr lang="en-US" altLang="en-US" sz="1800" dirty="0" err="1" smtClean="0">
                <a:latin typeface="Courier New" panose="02070309020205020404" pitchFamily="49" charset="0"/>
              </a:rPr>
              <a:t>msg</a:t>
            </a:r>
            <a:r>
              <a:rPr lang="en-US" altLang="en-US" sz="1800" dirty="0" smtClean="0">
                <a:latin typeface="Courier New" panose="02070309020205020404" pitchFamily="49" charset="0"/>
              </a:rPr>
              <a:t>)</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self.msg.setText</a:t>
            </a:r>
            <a:r>
              <a:rPr lang="en-US" altLang="en-US" sz="1800" dirty="0" smtClean="0">
                <a:latin typeface="Courier New" panose="02070309020205020404" pitchFamily="49" charset="0"/>
              </a:rPr>
              <a:t>(text)</a:t>
            </a:r>
          </a:p>
          <a:p>
            <a:pPr eaLnBrk="1" hangingPunct="1">
              <a:lnSpc>
                <a:spcPct val="90000"/>
              </a:lnSpc>
              <a:buFont typeface="Wingdings" panose="05000000000000000000" pitchFamily="2" charset="2"/>
              <a:buNone/>
            </a:pPr>
            <a:endParaRPr lang="en-US" altLang="en-US" sz="18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setDice</a:t>
            </a:r>
            <a:r>
              <a:rPr lang="en-US" altLang="en-US" sz="1800" dirty="0" smtClean="0">
                <a:latin typeface="Courier New" panose="02070309020205020404" pitchFamily="49" charset="0"/>
              </a:rPr>
              <a:t>(self, values):</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for </a:t>
            </a:r>
            <a:r>
              <a:rPr lang="en-US" altLang="en-US" sz="1800" dirty="0" err="1" smtClean="0">
                <a:latin typeface="Courier New" panose="02070309020205020404" pitchFamily="49" charset="0"/>
              </a:rPr>
              <a:t>i</a:t>
            </a:r>
            <a:r>
              <a:rPr lang="en-US" altLang="en-US" sz="1800" dirty="0" smtClean="0">
                <a:latin typeface="Courier New" panose="02070309020205020404" pitchFamily="49" charset="0"/>
              </a:rPr>
              <a:t> in range(5):</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self.dice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i</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setValue</a:t>
            </a:r>
            <a:r>
              <a:rPr lang="en-US" altLang="en-US" sz="1800" dirty="0" smtClean="0">
                <a:latin typeface="Courier New" panose="02070309020205020404" pitchFamily="49" charset="0"/>
              </a:rPr>
              <a:t>(values[</a:t>
            </a:r>
            <a:r>
              <a:rPr lang="en-US" altLang="en-US" sz="1800" dirty="0" err="1" smtClean="0">
                <a:latin typeface="Courier New" panose="02070309020205020404" pitchFamily="49" charset="0"/>
              </a:rPr>
              <a:t>i</a:t>
            </a:r>
            <a:r>
              <a:rPr lang="en-US" altLang="en-US" sz="18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107088-F0A2-44BC-A525-4CB9364F899F}" type="slidenum">
              <a:rPr lang="en-US" altLang="en-US"/>
              <a:pPr eaLnBrk="1" hangingPunct="1"/>
              <a:t>114</a:t>
            </a:fld>
            <a:endParaRPr lang="en-US" altLang="en-US"/>
          </a:p>
        </p:txBody>
      </p:sp>
      <p:sp>
        <p:nvSpPr>
          <p:cNvPr id="121860" name="Rectangle 2"/>
          <p:cNvSpPr>
            <a:spLocks noGrp="1" noChangeArrowheads="1"/>
          </p:cNvSpPr>
          <p:nvPr>
            <p:ph type="title"/>
          </p:nvPr>
        </p:nvSpPr>
        <p:spPr/>
        <p:txBody>
          <a:bodyPr/>
          <a:lstStyle/>
          <a:p>
            <a:pPr eaLnBrk="1" hangingPunct="1"/>
            <a:r>
              <a:rPr lang="en-US" altLang="en-US" dirty="0" smtClean="0"/>
              <a:t>Developing </a:t>
            </a:r>
            <a:r>
              <a:rPr lang="en-US" altLang="en-US" dirty="0"/>
              <a:t>a</a:t>
            </a:r>
            <a:r>
              <a:rPr lang="en-US" altLang="en-US" dirty="0" smtClean="0"/>
              <a:t> GUI</a:t>
            </a:r>
          </a:p>
        </p:txBody>
      </p:sp>
      <p:sp>
        <p:nvSpPr>
          <p:cNvPr id="121861" name="Rectangle 3"/>
          <p:cNvSpPr>
            <a:spLocks noGrp="1" noChangeArrowheads="1"/>
          </p:cNvSpPr>
          <p:nvPr>
            <p:ph type="body" idx="1"/>
          </p:nvPr>
        </p:nvSpPr>
        <p:spPr/>
        <p:txBody>
          <a:bodyPr/>
          <a:lstStyle/>
          <a:p>
            <a:pPr eaLnBrk="1" hangingPunct="1">
              <a:lnSpc>
                <a:spcPct val="90000"/>
              </a:lnSpc>
            </a:pPr>
            <a:r>
              <a:rPr lang="en-US" altLang="en-US" dirty="0" smtClean="0"/>
              <a:t>The </a:t>
            </a:r>
            <a:r>
              <a:rPr lang="en-US" altLang="en-US" dirty="0" err="1" smtClean="0">
                <a:latin typeface="Courier New" panose="02070309020205020404" pitchFamily="49" charset="0"/>
              </a:rPr>
              <a:t>wantToPlay</a:t>
            </a:r>
            <a:r>
              <a:rPr lang="en-US" altLang="en-US" dirty="0" smtClean="0"/>
              <a:t> method will wait for the user to click either </a:t>
            </a:r>
            <a:r>
              <a:rPr lang="en-US" altLang="en-US" dirty="0" smtClean="0">
                <a:latin typeface="Times New Roman" panose="02020603050405020304" pitchFamily="18" charset="0"/>
              </a:rPr>
              <a:t>“</a:t>
            </a:r>
            <a:r>
              <a:rPr lang="en-US" altLang="en-US" dirty="0" smtClean="0"/>
              <a:t>Roll Dice</a:t>
            </a:r>
            <a:r>
              <a:rPr lang="en-US" altLang="en-US" dirty="0" smtClean="0">
                <a:latin typeface="Times New Roman" panose="02020603050405020304" pitchFamily="18" charset="0"/>
              </a:rPr>
              <a:t>”</a:t>
            </a:r>
            <a:r>
              <a:rPr lang="en-US" altLang="en-US" dirty="0" smtClean="0"/>
              <a:t> or </a:t>
            </a:r>
            <a:r>
              <a:rPr lang="en-US" altLang="en-US" dirty="0" smtClean="0">
                <a:latin typeface="Times New Roman" panose="02020603050405020304" pitchFamily="18" charset="0"/>
              </a:rPr>
              <a:t>“</a:t>
            </a:r>
            <a:r>
              <a:rPr lang="en-US" altLang="en-US" dirty="0" smtClean="0"/>
              <a:t>Quit</a:t>
            </a:r>
            <a:r>
              <a:rPr lang="en-US" altLang="en-US" dirty="0" smtClean="0">
                <a:latin typeface="Times New Roman" panose="02020603050405020304" pitchFamily="18" charset="0"/>
              </a:rPr>
              <a:t>”</a:t>
            </a:r>
            <a:r>
              <a:rPr lang="en-US" altLang="en-US" dirty="0" smtClean="0"/>
              <a:t>. The </a:t>
            </a:r>
            <a:r>
              <a:rPr lang="en-US" altLang="en-US" dirty="0" smtClean="0">
                <a:latin typeface="Courier New" panose="02070309020205020404" pitchFamily="49" charset="0"/>
              </a:rPr>
              <a:t>chooser</a:t>
            </a:r>
            <a:r>
              <a:rPr lang="en-US" altLang="en-US" dirty="0" smtClean="0"/>
              <a:t> helper method can be used.</a:t>
            </a:r>
          </a:p>
          <a:p>
            <a:pPr eaLnBrk="1" hangingPunct="1">
              <a:lnSpc>
                <a:spcPct val="90000"/>
              </a:lnSpc>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wantToPlay</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self.choose</a:t>
            </a:r>
            <a:r>
              <a:rPr lang="en-US" altLang="en-US" sz="2000" dirty="0" smtClean="0">
                <a:latin typeface="Courier New" panose="02070309020205020404" pitchFamily="49" charset="0"/>
              </a:rPr>
              <a:t>(["Roll Dice", "Quit"])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self.msg.setText</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ans</a:t>
            </a:r>
            <a:r>
              <a:rPr lang="en-US" altLang="en-US" sz="2000" dirty="0" smtClean="0">
                <a:latin typeface="Courier New" panose="02070309020205020404" pitchFamily="49" charset="0"/>
              </a:rPr>
              <a:t> == "Roll Dice"</a:t>
            </a:r>
          </a:p>
          <a:p>
            <a:pPr eaLnBrk="1" hangingPunct="1">
              <a:lnSpc>
                <a:spcPct val="90000"/>
              </a:lnSpc>
            </a:pPr>
            <a:r>
              <a:rPr lang="en-US" altLang="en-US" dirty="0" smtClean="0"/>
              <a:t>After the user clicks a button, setting </a:t>
            </a:r>
            <a:r>
              <a:rPr lang="en-US" altLang="en-US" dirty="0" err="1" smtClean="0">
                <a:latin typeface="Courier New" panose="02070309020205020404" pitchFamily="49" charset="0"/>
              </a:rPr>
              <a:t>msg</a:t>
            </a:r>
            <a:r>
              <a:rPr lang="en-US" altLang="en-US" dirty="0" smtClean="0"/>
              <a:t> to </a:t>
            </a:r>
            <a:r>
              <a:rPr lang="en-US" altLang="en-US" dirty="0" smtClean="0">
                <a:latin typeface="Courier New" panose="02070309020205020404" pitchFamily="49" charset="0"/>
              </a:rPr>
              <a:t>""</a:t>
            </a:r>
            <a:r>
              <a:rPr lang="en-US" altLang="en-US" dirty="0" smtClean="0"/>
              <a:t> clears out any messages.</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28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AC12763-C321-4B2C-9D4E-AE0FCB839444}" type="slidenum">
              <a:rPr lang="en-US" altLang="en-US"/>
              <a:pPr eaLnBrk="1" hangingPunct="1"/>
              <a:t>115</a:t>
            </a:fld>
            <a:endParaRPr lang="en-US" altLang="en-US"/>
          </a:p>
        </p:txBody>
      </p:sp>
      <p:sp>
        <p:nvSpPr>
          <p:cNvPr id="122884" name="Rectangle 2"/>
          <p:cNvSpPr>
            <a:spLocks noGrp="1" noChangeArrowheads="1"/>
          </p:cNvSpPr>
          <p:nvPr>
            <p:ph type="title"/>
          </p:nvPr>
        </p:nvSpPr>
        <p:spPr/>
        <p:txBody>
          <a:bodyPr/>
          <a:lstStyle/>
          <a:p>
            <a:pPr eaLnBrk="1" hangingPunct="1"/>
            <a:r>
              <a:rPr lang="en-US" altLang="en-US" dirty="0" smtClean="0"/>
              <a:t>Developing </a:t>
            </a:r>
            <a:r>
              <a:rPr lang="en-US" altLang="en-US" dirty="0"/>
              <a:t>a</a:t>
            </a:r>
            <a:r>
              <a:rPr lang="en-US" altLang="en-US" dirty="0" smtClean="0"/>
              <a:t> GUI</a:t>
            </a:r>
          </a:p>
        </p:txBody>
      </p:sp>
      <p:sp>
        <p:nvSpPr>
          <p:cNvPr id="122885" name="Rectangle 3"/>
          <p:cNvSpPr>
            <a:spLocks noGrp="1" noChangeArrowheads="1"/>
          </p:cNvSpPr>
          <p:nvPr>
            <p:ph type="body" idx="1"/>
          </p:nvPr>
        </p:nvSpPr>
        <p:spPr/>
        <p:txBody>
          <a:bodyPr/>
          <a:lstStyle/>
          <a:p>
            <a:pPr eaLnBrk="1" hangingPunct="1">
              <a:lnSpc>
                <a:spcPct val="90000"/>
              </a:lnSpc>
            </a:pPr>
            <a:r>
              <a:rPr lang="en-US" altLang="en-US" smtClean="0"/>
              <a:t>The </a:t>
            </a:r>
            <a:r>
              <a:rPr lang="en-US" altLang="en-US" smtClean="0">
                <a:latin typeface="Courier New" panose="02070309020205020404" pitchFamily="49" charset="0"/>
              </a:rPr>
              <a:t>chooseDice</a:t>
            </a:r>
            <a:r>
              <a:rPr lang="en-US" altLang="en-US" smtClean="0"/>
              <a:t> method is a little more complicated </a:t>
            </a:r>
            <a:r>
              <a:rPr lang="en-US" altLang="en-US" smtClean="0">
                <a:latin typeface="Times New Roman" panose="02020603050405020304" pitchFamily="18" charset="0"/>
              </a:rPr>
              <a:t>–</a:t>
            </a:r>
            <a:r>
              <a:rPr lang="en-US" altLang="en-US" smtClean="0"/>
              <a:t> it will return a list of the indexes of the dice the user wishes to roll.</a:t>
            </a:r>
          </a:p>
          <a:p>
            <a:pPr eaLnBrk="1" hangingPunct="1">
              <a:lnSpc>
                <a:spcPct val="90000"/>
              </a:lnSpc>
            </a:pPr>
            <a:r>
              <a:rPr lang="en-US" altLang="en-US" smtClean="0"/>
              <a:t>In our GUI, the user chooses dice by clicking on the corresponding button.</a:t>
            </a:r>
          </a:p>
          <a:p>
            <a:pPr eaLnBrk="1" hangingPunct="1">
              <a:lnSpc>
                <a:spcPct val="90000"/>
              </a:lnSpc>
            </a:pPr>
            <a:r>
              <a:rPr lang="en-US" altLang="en-US" smtClean="0"/>
              <a:t>We need to maintain a list of selected buttons.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B5081DB-7C13-46EB-8B49-8837339A9F19}" type="slidenum">
              <a:rPr lang="en-US" altLang="en-US"/>
              <a:pPr eaLnBrk="1" hangingPunct="1"/>
              <a:t>116</a:t>
            </a:fld>
            <a:endParaRPr lang="en-US" altLang="en-US"/>
          </a:p>
        </p:txBody>
      </p:sp>
      <p:sp>
        <p:nvSpPr>
          <p:cNvPr id="123908" name="Rectangle 2"/>
          <p:cNvSpPr>
            <a:spLocks noGrp="1" noChangeArrowheads="1"/>
          </p:cNvSpPr>
          <p:nvPr>
            <p:ph type="title"/>
          </p:nvPr>
        </p:nvSpPr>
        <p:spPr/>
        <p:txBody>
          <a:bodyPr/>
          <a:lstStyle/>
          <a:p>
            <a:pPr eaLnBrk="1" hangingPunct="1"/>
            <a:r>
              <a:rPr lang="en-US" altLang="en-US" smtClean="0"/>
              <a:t>Developing a GUI</a:t>
            </a:r>
          </a:p>
        </p:txBody>
      </p:sp>
      <p:sp>
        <p:nvSpPr>
          <p:cNvPr id="123909" name="Rectangle 3"/>
          <p:cNvSpPr>
            <a:spLocks noGrp="1" noChangeArrowheads="1"/>
          </p:cNvSpPr>
          <p:nvPr>
            <p:ph type="body" idx="1"/>
          </p:nvPr>
        </p:nvSpPr>
        <p:spPr/>
        <p:txBody>
          <a:bodyPr/>
          <a:lstStyle/>
          <a:p>
            <a:pPr eaLnBrk="1" hangingPunct="1"/>
            <a:r>
              <a:rPr lang="en-US" altLang="en-US" dirty="0" smtClean="0"/>
              <a:t>Each time a button is clicked, that die is either chosen (its index appended to the list) or unchosen (its index removed from the list).</a:t>
            </a:r>
          </a:p>
          <a:p>
            <a:pPr eaLnBrk="1" hangingPunct="1"/>
            <a:r>
              <a:rPr lang="en-US" altLang="en-US" dirty="0" smtClean="0"/>
              <a:t>The color of the corresponding </a:t>
            </a:r>
            <a:r>
              <a:rPr lang="en-US" altLang="en-US" dirty="0" err="1" smtClean="0">
                <a:latin typeface="Courier New" panose="02070309020205020404" pitchFamily="49" charset="0"/>
              </a:rPr>
              <a:t>dieView</a:t>
            </a:r>
            <a:r>
              <a:rPr lang="en-US" altLang="en-US" dirty="0" smtClean="0"/>
              <a:t> will then reflect the current status of the dice.</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B5081DB-7C13-46EB-8B49-8837339A9F19}" type="slidenum">
              <a:rPr lang="en-US" altLang="en-US"/>
              <a:pPr eaLnBrk="1" hangingPunct="1"/>
              <a:t>117</a:t>
            </a:fld>
            <a:endParaRPr lang="en-US" altLang="en-US"/>
          </a:p>
        </p:txBody>
      </p:sp>
      <p:sp>
        <p:nvSpPr>
          <p:cNvPr id="123908" name="Rectangle 2"/>
          <p:cNvSpPr>
            <a:spLocks noGrp="1" noChangeArrowheads="1"/>
          </p:cNvSpPr>
          <p:nvPr>
            <p:ph type="title"/>
          </p:nvPr>
        </p:nvSpPr>
        <p:spPr/>
        <p:txBody>
          <a:bodyPr/>
          <a:lstStyle/>
          <a:p>
            <a:pPr eaLnBrk="1" hangingPunct="1"/>
            <a:r>
              <a:rPr lang="en-US" altLang="en-US" smtClean="0"/>
              <a:t>Developing a GUI</a:t>
            </a:r>
          </a:p>
        </p:txBody>
      </p:sp>
      <p:sp>
        <p:nvSpPr>
          <p:cNvPr id="123909" name="Rectangle 3"/>
          <p:cNvSpPr>
            <a:spLocks noGrp="1" noChangeArrowheads="1"/>
          </p:cNvSpPr>
          <p:nvPr>
            <p:ph type="body" idx="1"/>
          </p:nvPr>
        </p:nvSpPr>
        <p:spPr/>
        <p:txBody>
          <a:bodyPr/>
          <a:lstStyle/>
          <a:p>
            <a:pPr eaLnBrk="1" hangingPunct="1"/>
            <a:r>
              <a:rPr lang="en-US" altLang="en-US" dirty="0" smtClean="0"/>
              <a:t>If the roll button is clicked, the method returns the list of currently chosen indexes.</a:t>
            </a:r>
          </a:p>
          <a:p>
            <a:pPr eaLnBrk="1" hangingPunct="1"/>
            <a:r>
              <a:rPr lang="en-US" altLang="en-US" dirty="0" smtClean="0"/>
              <a:t>If the score button is clicked, the function returns an empty list to signal that the player is done rolling.</a:t>
            </a:r>
          </a:p>
        </p:txBody>
      </p:sp>
    </p:spTree>
    <p:extLst>
      <p:ext uri="{BB962C8B-B14F-4D97-AF65-F5344CB8AC3E}">
        <p14:creationId xmlns:p14="http://schemas.microsoft.com/office/powerpoint/2010/main" val="281726155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CA11089-1E0B-43A6-ADD4-17DB5525595F}" type="slidenum">
              <a:rPr lang="en-US" altLang="en-US"/>
              <a:pPr eaLnBrk="1" hangingPunct="1"/>
              <a:t>118</a:t>
            </a:fld>
            <a:endParaRPr lang="en-US" altLang="en-US"/>
          </a:p>
        </p:txBody>
      </p:sp>
      <p:sp>
        <p:nvSpPr>
          <p:cNvPr id="124932" name="Rectangle 2"/>
          <p:cNvSpPr>
            <a:spLocks noGrp="1" noChangeArrowheads="1"/>
          </p:cNvSpPr>
          <p:nvPr>
            <p:ph type="title"/>
          </p:nvPr>
        </p:nvSpPr>
        <p:spPr/>
        <p:txBody>
          <a:bodyPr/>
          <a:lstStyle/>
          <a:p>
            <a:pPr eaLnBrk="1" hangingPunct="1"/>
            <a:r>
              <a:rPr lang="en-US" altLang="en-US" smtClean="0"/>
              <a:t>Developing a GUI</a:t>
            </a:r>
          </a:p>
        </p:txBody>
      </p:sp>
      <p:sp>
        <p:nvSpPr>
          <p:cNvPr id="12493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def</a:t>
            </a: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chooseDice</a:t>
            </a:r>
            <a:r>
              <a:rPr lang="en-US" altLang="en-US" sz="1200" dirty="0" smtClean="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 choices is a list of the indexes of the selected dice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choices = []                    # No dice chosen yet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 Wait for user to click a valid button</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b = </a:t>
            </a:r>
            <a:r>
              <a:rPr lang="en-US" altLang="en-US" sz="1200" dirty="0" err="1" smtClean="0">
                <a:latin typeface="Courier New" panose="02070309020205020404" pitchFamily="49" charset="0"/>
              </a:rPr>
              <a:t>self.choose</a:t>
            </a:r>
            <a:r>
              <a:rPr lang="en-US" altLang="en-US" sz="1200" dirty="0" smtClean="0">
                <a:latin typeface="Courier New" panose="02070309020205020404" pitchFamily="49" charset="0"/>
              </a:rPr>
              <a:t>(["Die 1", "Die 2", "Die 3", "Die 4", "Die 5",</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"Roll Dice", "Score"])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if b[0] == "D":             # User clicked a die button</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 = </a:t>
            </a:r>
            <a:r>
              <a:rPr lang="en-US" altLang="en-US" sz="1200" dirty="0" err="1" smtClean="0">
                <a:latin typeface="Courier New" panose="02070309020205020404" pitchFamily="49" charset="0"/>
              </a:rPr>
              <a:t>eval</a:t>
            </a:r>
            <a:r>
              <a:rPr lang="en-US" altLang="en-US" sz="1200" dirty="0" smtClean="0">
                <a:latin typeface="Courier New" panose="02070309020205020404" pitchFamily="49" charset="0"/>
              </a:rPr>
              <a:t>(b[4]) - 1      # Translate label to die index</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if </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 in choices:        # Currently selected, unselect it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choices.remove</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self.dice</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setColor</a:t>
            </a:r>
            <a:r>
              <a:rPr lang="en-US" altLang="en-US" sz="1200" dirty="0" smtClean="0">
                <a:latin typeface="Courier New" panose="02070309020205020404" pitchFamily="49" charset="0"/>
              </a:rPr>
              <a:t>("black")</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else:                   # Currently unselected, select it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choices.append</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self.dice</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i</a:t>
            </a:r>
            <a:r>
              <a:rPr lang="en-US" altLang="en-US" sz="1200" dirty="0" smtClean="0">
                <a:latin typeface="Courier New" panose="02070309020205020404" pitchFamily="49" charset="0"/>
              </a:rPr>
              <a:t>].</a:t>
            </a:r>
            <a:r>
              <a:rPr lang="en-US" altLang="en-US" sz="1200" dirty="0" err="1" smtClean="0">
                <a:latin typeface="Courier New" panose="02070309020205020404" pitchFamily="49" charset="0"/>
              </a:rPr>
              <a:t>setColor</a:t>
            </a:r>
            <a:r>
              <a:rPr lang="en-US" altLang="en-US" sz="1200" dirty="0" smtClean="0">
                <a:latin typeface="Courier New" panose="02070309020205020404" pitchFamily="49" charset="0"/>
              </a:rPr>
              <a:t>("gray")</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else:                       # User clicked Roll or Score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for d in </a:t>
            </a:r>
            <a:r>
              <a:rPr lang="en-US" altLang="en-US" sz="1200" dirty="0" err="1" smtClean="0">
                <a:latin typeface="Courier New" panose="02070309020205020404" pitchFamily="49" charset="0"/>
              </a:rPr>
              <a:t>self.dice</a:t>
            </a:r>
            <a:r>
              <a:rPr lang="en-US" altLang="en-US" sz="1200" dirty="0" smtClean="0">
                <a:latin typeface="Courier New" panose="02070309020205020404" pitchFamily="49" charset="0"/>
              </a:rPr>
              <a:t>:     # Revert appearance of all dice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d.setColor</a:t>
            </a:r>
            <a:r>
              <a:rPr lang="en-US" altLang="en-US" sz="1200" dirty="0" smtClean="0">
                <a:latin typeface="Courier New" panose="02070309020205020404" pitchFamily="49" charset="0"/>
              </a:rPr>
              <a:t>("black")</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if b == "Score":        # Score clicked, ignore choices</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return []</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a:t>
            </a:r>
            <a:r>
              <a:rPr lang="en-US" altLang="en-US" sz="1200" dirty="0" err="1" smtClean="0">
                <a:latin typeface="Courier New" panose="02070309020205020404" pitchFamily="49" charset="0"/>
              </a:rPr>
              <a:t>elif</a:t>
            </a:r>
            <a:r>
              <a:rPr lang="en-US" altLang="en-US" sz="1200" dirty="0" smtClean="0">
                <a:latin typeface="Courier New" panose="02070309020205020404" pitchFamily="49" charset="0"/>
              </a:rPr>
              <a:t> choices != []:     # Don't accept Roll unless some</a:t>
            </a:r>
          </a:p>
          <a:p>
            <a:pPr eaLnBrk="1" hangingPunct="1">
              <a:lnSpc>
                <a:spcPct val="80000"/>
              </a:lnSpc>
              <a:buFont typeface="Wingdings" panose="05000000000000000000" pitchFamily="2" charset="2"/>
              <a:buNone/>
            </a:pPr>
            <a:r>
              <a:rPr lang="en-US" altLang="en-US" sz="1200" dirty="0" smtClean="0">
                <a:latin typeface="Courier New" panose="02070309020205020404" pitchFamily="49" charset="0"/>
              </a:rPr>
              <a:t>                   return choices      # dice are actually selected</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5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62C7AA1-A4F1-45E7-A31D-A4C7DC93EE1C}" type="slidenum">
              <a:rPr lang="en-US" altLang="en-US"/>
              <a:pPr eaLnBrk="1" hangingPunct="1"/>
              <a:t>119</a:t>
            </a:fld>
            <a:endParaRPr lang="en-US" altLang="en-US"/>
          </a:p>
        </p:txBody>
      </p:sp>
      <p:sp>
        <p:nvSpPr>
          <p:cNvPr id="125956" name="Rectangle 2"/>
          <p:cNvSpPr>
            <a:spLocks noGrp="1" noChangeArrowheads="1"/>
          </p:cNvSpPr>
          <p:nvPr>
            <p:ph type="title"/>
          </p:nvPr>
        </p:nvSpPr>
        <p:spPr/>
        <p:txBody>
          <a:bodyPr/>
          <a:lstStyle/>
          <a:p>
            <a:pPr eaLnBrk="1" hangingPunct="1"/>
            <a:r>
              <a:rPr lang="en-US" altLang="en-US" smtClean="0"/>
              <a:t>Developing a GUI</a:t>
            </a:r>
          </a:p>
        </p:txBody>
      </p:sp>
      <p:sp>
        <p:nvSpPr>
          <p:cNvPr id="125957" name="Rectangle 3"/>
          <p:cNvSpPr>
            <a:spLocks noGrp="1" noChangeArrowheads="1"/>
          </p:cNvSpPr>
          <p:nvPr>
            <p:ph type="body" idx="1"/>
          </p:nvPr>
        </p:nvSpPr>
        <p:spPr/>
        <p:txBody>
          <a:bodyPr/>
          <a:lstStyle/>
          <a:p>
            <a:pPr eaLnBrk="1" hangingPunct="1"/>
            <a:r>
              <a:rPr lang="en-US" altLang="en-US" dirty="0" smtClean="0"/>
              <a:t>The only missing piece of our interface class is the </a:t>
            </a:r>
            <a:r>
              <a:rPr lang="en-US" altLang="en-US" dirty="0" smtClean="0">
                <a:latin typeface="Courier New" panose="02070309020205020404" pitchFamily="49" charset="0"/>
              </a:rPr>
              <a:t>close</a:t>
            </a:r>
            <a:r>
              <a:rPr lang="en-US" altLang="en-US" dirty="0" smtClean="0"/>
              <a:t> method.</a:t>
            </a:r>
          </a:p>
          <a:p>
            <a:pPr eaLnBrk="1" hangingPunct="1"/>
            <a:r>
              <a:rPr lang="en-US" altLang="en-US" dirty="0" smtClean="0"/>
              <a:t>To close the graphical version, we just need to close the graphics window.</a:t>
            </a:r>
          </a:p>
          <a:p>
            <a:pPr eaLnBrk="1" hangingPunct="1"/>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close(self):</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self.win.close</a:t>
            </a:r>
            <a:r>
              <a:rPr lang="en-US" altLang="en-US" sz="2400" dirty="0" smtClean="0">
                <a:latin typeface="Courier New" panose="02070309020205020404" pitchFamily="49" charset="0"/>
              </a:rPr>
              <a:t>()</a:t>
            </a:r>
            <a:endParaRPr lang="en-US" altLang="en-US" sz="2400" dirty="0" smtClean="0"/>
          </a:p>
          <a:p>
            <a:pPr eaLnBrk="1" hangingPunct="1">
              <a:buFont typeface="Wingdings" panose="05000000000000000000" pitchFamily="2" charset="2"/>
              <a:buNone/>
            </a:pP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EAAB317-5242-46B7-B577-53642694296D}" type="slidenum">
              <a:rPr lang="en-US" altLang="en-US"/>
              <a:pPr eaLnBrk="1" hangingPunct="1"/>
              <a:t>12</a:t>
            </a:fld>
            <a:endParaRPr lang="en-US" altLang="en-US"/>
          </a:p>
        </p:txBody>
      </p:sp>
      <p:sp>
        <p:nvSpPr>
          <p:cNvPr id="14340" name="Rectangle 2"/>
          <p:cNvSpPr>
            <a:spLocks noGrp="1" noChangeArrowheads="1"/>
          </p:cNvSpPr>
          <p:nvPr>
            <p:ph type="title"/>
          </p:nvPr>
        </p:nvSpPr>
        <p:spPr/>
        <p:txBody>
          <a:bodyPr/>
          <a:lstStyle/>
          <a:p>
            <a:pPr eaLnBrk="1" hangingPunct="1"/>
            <a:r>
              <a:rPr lang="en-US" altLang="en-US" smtClean="0"/>
              <a:t>The Process of OOD</a:t>
            </a:r>
          </a:p>
        </p:txBody>
      </p:sp>
      <p:sp>
        <p:nvSpPr>
          <p:cNvPr id="14341"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3"/>
            </a:pPr>
            <a:r>
              <a:rPr lang="en-US" altLang="en-US" i="1" dirty="0" smtClean="0"/>
              <a:t>Think about interfaces</a:t>
            </a:r>
            <a:endParaRPr lang="en-US" altLang="en-US" dirty="0" smtClean="0"/>
          </a:p>
          <a:p>
            <a:pPr lvl="2" eaLnBrk="1" hangingPunct="1">
              <a:lnSpc>
                <a:spcPct val="90000"/>
              </a:lnSpc>
            </a:pPr>
            <a:r>
              <a:rPr lang="en-US" altLang="en-US" dirty="0" smtClean="0"/>
              <a:t>What operations would be required for objects of that class to be useful?</a:t>
            </a:r>
          </a:p>
          <a:p>
            <a:pPr lvl="2" eaLnBrk="1" hangingPunct="1">
              <a:lnSpc>
                <a:spcPct val="90000"/>
              </a:lnSpc>
            </a:pPr>
            <a:r>
              <a:rPr lang="en-US" altLang="en-US" dirty="0" smtClean="0"/>
              <a:t>Consider the verbs in the problem statement.</a:t>
            </a:r>
          </a:p>
          <a:p>
            <a:pPr lvl="2" eaLnBrk="1" hangingPunct="1">
              <a:lnSpc>
                <a:spcPct val="90000"/>
              </a:lnSpc>
            </a:pPr>
            <a:r>
              <a:rPr lang="en-US" altLang="en-US" dirty="0" smtClean="0"/>
              <a:t>Verbs describe actions.</a:t>
            </a:r>
          </a:p>
          <a:p>
            <a:pPr lvl="2" eaLnBrk="1" hangingPunct="1">
              <a:lnSpc>
                <a:spcPct val="90000"/>
              </a:lnSpc>
            </a:pPr>
            <a:r>
              <a:rPr lang="en-US" altLang="en-US" dirty="0" smtClean="0"/>
              <a:t>List the methods that the class will require.</a:t>
            </a:r>
          </a:p>
          <a:p>
            <a:pPr lvl="2" eaLnBrk="1" hangingPunct="1">
              <a:lnSpc>
                <a:spcPct val="90000"/>
              </a:lnSpc>
            </a:pPr>
            <a:r>
              <a:rPr lang="en-US" altLang="en-US" dirty="0" smtClean="0"/>
              <a:t>Remember </a:t>
            </a:r>
            <a:r>
              <a:rPr lang="en-US" altLang="en-US" dirty="0" smtClean="0">
                <a:latin typeface="Times New Roman" panose="02020603050405020304" pitchFamily="18" charset="0"/>
              </a:rPr>
              <a:t>–</a:t>
            </a:r>
            <a:r>
              <a:rPr lang="en-US" altLang="en-US" dirty="0" smtClean="0"/>
              <a:t> all of the manipulation of the object</a:t>
            </a:r>
            <a:r>
              <a:rPr lang="en-US" altLang="en-US" dirty="0" smtClean="0">
                <a:latin typeface="Times New Roman" panose="02020603050405020304" pitchFamily="18" charset="0"/>
              </a:rPr>
              <a:t>’</a:t>
            </a:r>
            <a:r>
              <a:rPr lang="en-US" altLang="en-US" dirty="0" smtClean="0"/>
              <a:t>s data should be done through the methods you provide.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1269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05E23AD-0568-4C87-B66E-E9FE0CE31E9D}" type="slidenum">
              <a:rPr lang="en-US" altLang="en-US"/>
              <a:pPr eaLnBrk="1" hangingPunct="1"/>
              <a:t>120</a:t>
            </a:fld>
            <a:endParaRPr lang="en-US" altLang="en-US" dirty="0"/>
          </a:p>
        </p:txBody>
      </p:sp>
      <p:sp>
        <p:nvSpPr>
          <p:cNvPr id="126980" name="Rectangle 2"/>
          <p:cNvSpPr>
            <a:spLocks noGrp="1" noChangeArrowheads="1"/>
          </p:cNvSpPr>
          <p:nvPr>
            <p:ph type="title"/>
          </p:nvPr>
        </p:nvSpPr>
        <p:spPr/>
        <p:txBody>
          <a:bodyPr/>
          <a:lstStyle/>
          <a:p>
            <a:pPr eaLnBrk="1" hangingPunct="1"/>
            <a:r>
              <a:rPr lang="en-US" altLang="en-US" dirty="0" smtClean="0"/>
              <a:t>Developing a GUI</a:t>
            </a:r>
          </a:p>
        </p:txBody>
      </p:sp>
      <p:sp>
        <p:nvSpPr>
          <p:cNvPr id="126981" name="Rectangle 3"/>
          <p:cNvSpPr>
            <a:spLocks noGrp="1" noChangeArrowheads="1"/>
          </p:cNvSpPr>
          <p:nvPr>
            <p:ph type="body" idx="1"/>
          </p:nvPr>
        </p:nvSpPr>
        <p:spPr/>
        <p:txBody>
          <a:bodyPr/>
          <a:lstStyle/>
          <a:p>
            <a:pPr eaLnBrk="1" hangingPunct="1"/>
            <a:r>
              <a:rPr lang="en-US" altLang="en-US" dirty="0" smtClean="0"/>
              <a:t>Lastly, we need a few lines to get the graphical poker playing program started! We use </a:t>
            </a:r>
            <a:r>
              <a:rPr lang="en-US" altLang="en-US" dirty="0" err="1" smtClean="0">
                <a:latin typeface="Courier New" panose="02070309020205020404" pitchFamily="49" charset="0"/>
              </a:rPr>
              <a:t>GraphicsInterface</a:t>
            </a:r>
            <a:r>
              <a:rPr lang="en-US" altLang="en-US" dirty="0" smtClean="0"/>
              <a:t> in place of </a:t>
            </a:r>
            <a:r>
              <a:rPr lang="en-US" altLang="en-US" dirty="0" err="1" smtClean="0">
                <a:latin typeface="Courier New" panose="02070309020205020404" pitchFamily="49" charset="0"/>
              </a:rPr>
              <a:t>TextInterface</a:t>
            </a:r>
            <a:r>
              <a:rPr lang="en-US" altLang="en-US" dirty="0" smtClean="0"/>
              <a:t>.</a:t>
            </a:r>
          </a:p>
          <a:p>
            <a:pPr eaLnBrk="1" hangingPunct="1"/>
            <a:r>
              <a:rPr lang="en-US" altLang="en-US" sz="2400" dirty="0" smtClean="0">
                <a:latin typeface="Courier New" panose="02070309020205020404" pitchFamily="49" charset="0"/>
              </a:rPr>
              <a:t>inter = </a:t>
            </a:r>
            <a:r>
              <a:rPr lang="en-US" altLang="en-US" sz="2400" dirty="0" err="1" smtClean="0">
                <a:latin typeface="Courier New" panose="02070309020205020404" pitchFamily="49" charset="0"/>
              </a:rPr>
              <a:t>GraphicsInterface</a:t>
            </a:r>
            <a:r>
              <a:rPr lang="en-US" altLang="en-US" sz="2400" dirty="0" smtClean="0">
                <a:latin typeface="Courier New" panose="02070309020205020404" pitchFamily="49" charset="0"/>
              </a:rPr>
              <a:t>()</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app = </a:t>
            </a:r>
            <a:r>
              <a:rPr lang="en-US" altLang="en-US" sz="2400" dirty="0" err="1" smtClean="0">
                <a:latin typeface="Courier New" panose="02070309020205020404" pitchFamily="49" charset="0"/>
              </a:rPr>
              <a:t>PokerApp</a:t>
            </a:r>
            <a:r>
              <a:rPr lang="en-US" altLang="en-US" sz="2400" dirty="0" smtClean="0">
                <a:latin typeface="Courier New" panose="02070309020205020404" pitchFamily="49" charset="0"/>
              </a:rPr>
              <a:t>(inter)</a:t>
            </a:r>
            <a:br>
              <a:rPr lang="en-US" altLang="en-US" sz="2400" dirty="0" smtClean="0">
                <a:latin typeface="Courier New" panose="02070309020205020404" pitchFamily="49" charset="0"/>
              </a:rPr>
            </a:br>
            <a:r>
              <a:rPr lang="en-US" altLang="en-US" sz="2400" dirty="0" err="1" smtClean="0">
                <a:latin typeface="Courier New" panose="02070309020205020404" pitchFamily="49" charset="0"/>
              </a:rPr>
              <a:t>app.run</a:t>
            </a:r>
            <a:r>
              <a:rPr lang="en-US" altLang="en-US" sz="24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046D0A8-8011-4FEF-8541-AF9DA0D4BA22}" type="slidenum">
              <a:rPr lang="en-US" altLang="en-US"/>
              <a:pPr eaLnBrk="1" hangingPunct="1"/>
              <a:t>121</a:t>
            </a:fld>
            <a:endParaRPr lang="en-US" altLang="en-US"/>
          </a:p>
        </p:txBody>
      </p:sp>
      <p:sp>
        <p:nvSpPr>
          <p:cNvPr id="128004" name="Rectangle 2"/>
          <p:cNvSpPr>
            <a:spLocks noGrp="1" noChangeArrowheads="1"/>
          </p:cNvSpPr>
          <p:nvPr>
            <p:ph type="title"/>
          </p:nvPr>
        </p:nvSpPr>
        <p:spPr/>
        <p:txBody>
          <a:bodyPr/>
          <a:lstStyle/>
          <a:p>
            <a:pPr eaLnBrk="1" hangingPunct="1"/>
            <a:r>
              <a:rPr lang="en-US" altLang="en-US" smtClean="0"/>
              <a:t>OO Concepts</a:t>
            </a:r>
          </a:p>
        </p:txBody>
      </p:sp>
      <p:sp>
        <p:nvSpPr>
          <p:cNvPr id="128005" name="Rectangle 3"/>
          <p:cNvSpPr>
            <a:spLocks noGrp="1" noChangeArrowheads="1"/>
          </p:cNvSpPr>
          <p:nvPr>
            <p:ph type="body" idx="1"/>
          </p:nvPr>
        </p:nvSpPr>
        <p:spPr/>
        <p:txBody>
          <a:bodyPr/>
          <a:lstStyle/>
          <a:p>
            <a:pPr eaLnBrk="1" hangingPunct="1"/>
            <a:r>
              <a:rPr lang="en-US" altLang="en-US" smtClean="0"/>
              <a:t>The OO approach helps us to produce complex software that is more reliable and cost-effective.</a:t>
            </a:r>
          </a:p>
          <a:p>
            <a:pPr eaLnBrk="1" hangingPunct="1"/>
            <a:r>
              <a:rPr lang="en-US" altLang="en-US" smtClean="0"/>
              <a:t>OO is comprised of three principles:</a:t>
            </a:r>
          </a:p>
          <a:p>
            <a:pPr lvl="1" eaLnBrk="1" hangingPunct="1"/>
            <a:r>
              <a:rPr lang="en-US" altLang="en-US" smtClean="0"/>
              <a:t>Encapsulation</a:t>
            </a:r>
          </a:p>
          <a:p>
            <a:pPr lvl="1" eaLnBrk="1" hangingPunct="1"/>
            <a:r>
              <a:rPr lang="en-US" altLang="en-US" smtClean="0"/>
              <a:t>Polymorphism</a:t>
            </a:r>
          </a:p>
          <a:p>
            <a:pPr lvl="1" eaLnBrk="1" hangingPunct="1"/>
            <a:r>
              <a:rPr lang="en-US" altLang="en-US" smtClean="0"/>
              <a:t>Inheritance</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290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30C6DDB-8728-4086-AE79-A2ADDF86D00C}" type="slidenum">
              <a:rPr lang="en-US" altLang="en-US"/>
              <a:pPr eaLnBrk="1" hangingPunct="1"/>
              <a:t>122</a:t>
            </a:fld>
            <a:endParaRPr lang="en-US" altLang="en-US"/>
          </a:p>
        </p:txBody>
      </p:sp>
      <p:sp>
        <p:nvSpPr>
          <p:cNvPr id="129028" name="Rectangle 2"/>
          <p:cNvSpPr>
            <a:spLocks noGrp="1" noChangeArrowheads="1"/>
          </p:cNvSpPr>
          <p:nvPr>
            <p:ph type="title"/>
          </p:nvPr>
        </p:nvSpPr>
        <p:spPr/>
        <p:txBody>
          <a:bodyPr/>
          <a:lstStyle/>
          <a:p>
            <a:pPr eaLnBrk="1" hangingPunct="1"/>
            <a:r>
              <a:rPr lang="en-US" altLang="en-US" smtClean="0"/>
              <a:t>Encapsulation</a:t>
            </a:r>
          </a:p>
        </p:txBody>
      </p:sp>
      <p:sp>
        <p:nvSpPr>
          <p:cNvPr id="129029" name="Rectangle 3"/>
          <p:cNvSpPr>
            <a:spLocks noGrp="1" noChangeArrowheads="1"/>
          </p:cNvSpPr>
          <p:nvPr>
            <p:ph type="body" idx="1"/>
          </p:nvPr>
        </p:nvSpPr>
        <p:spPr/>
        <p:txBody>
          <a:bodyPr/>
          <a:lstStyle/>
          <a:p>
            <a:pPr eaLnBrk="1" hangingPunct="1"/>
            <a:r>
              <a:rPr lang="en-US" altLang="en-US" sz="2800" smtClean="0"/>
              <a:t>As you</a:t>
            </a:r>
            <a:r>
              <a:rPr lang="en-US" altLang="en-US" sz="2800" smtClean="0">
                <a:latin typeface="Times New Roman" panose="02020603050405020304" pitchFamily="18" charset="0"/>
              </a:rPr>
              <a:t>’</a:t>
            </a:r>
            <a:r>
              <a:rPr lang="en-US" altLang="en-US" sz="2800" smtClean="0"/>
              <a:t>ll recall, objects know stuff and do stuff, combining data and operations.</a:t>
            </a:r>
          </a:p>
          <a:p>
            <a:pPr eaLnBrk="1" hangingPunct="1"/>
            <a:r>
              <a:rPr lang="en-US" altLang="en-US" sz="2800" smtClean="0"/>
              <a:t>This packaging of data with a set of operations that can be performed on the data is called </a:t>
            </a:r>
            <a:r>
              <a:rPr lang="en-US" altLang="en-US" sz="2800" i="1" smtClean="0"/>
              <a:t>encapsulation</a:t>
            </a:r>
            <a:r>
              <a:rPr lang="en-US" altLang="en-US" sz="2800" smtClean="0"/>
              <a:t>.</a:t>
            </a:r>
          </a:p>
          <a:p>
            <a:pPr eaLnBrk="1" hangingPunct="1"/>
            <a:r>
              <a:rPr lang="en-US" altLang="en-US" sz="2800" smtClean="0"/>
              <a:t>Encapsulation provides a convenient way to compose complex problems that corresponds to our intuitive view of how the world works.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9BA60BD-3374-41A9-B9D3-FE1C0B34ED82}" type="slidenum">
              <a:rPr lang="en-US" altLang="en-US"/>
              <a:pPr eaLnBrk="1" hangingPunct="1"/>
              <a:t>123</a:t>
            </a:fld>
            <a:endParaRPr lang="en-US" altLang="en-US"/>
          </a:p>
        </p:txBody>
      </p:sp>
      <p:sp>
        <p:nvSpPr>
          <p:cNvPr id="130052" name="Rectangle 2"/>
          <p:cNvSpPr>
            <a:spLocks noGrp="1" noChangeArrowheads="1"/>
          </p:cNvSpPr>
          <p:nvPr>
            <p:ph type="title"/>
          </p:nvPr>
        </p:nvSpPr>
        <p:spPr/>
        <p:txBody>
          <a:bodyPr/>
          <a:lstStyle/>
          <a:p>
            <a:pPr eaLnBrk="1" hangingPunct="1"/>
            <a:r>
              <a:rPr lang="en-US" altLang="en-US" smtClean="0"/>
              <a:t>Encapsulation</a:t>
            </a:r>
          </a:p>
        </p:txBody>
      </p:sp>
      <p:sp>
        <p:nvSpPr>
          <p:cNvPr id="130053" name="Rectangle 3"/>
          <p:cNvSpPr>
            <a:spLocks noGrp="1" noChangeArrowheads="1"/>
          </p:cNvSpPr>
          <p:nvPr>
            <p:ph type="body" idx="1"/>
          </p:nvPr>
        </p:nvSpPr>
        <p:spPr/>
        <p:txBody>
          <a:bodyPr/>
          <a:lstStyle/>
          <a:p>
            <a:pPr eaLnBrk="1" hangingPunct="1">
              <a:lnSpc>
                <a:spcPct val="90000"/>
              </a:lnSpc>
            </a:pPr>
            <a:r>
              <a:rPr lang="en-US" altLang="en-US" sz="2800" smtClean="0"/>
              <a:t>From a design standpoint, encapsulation separates the concerns of </a:t>
            </a:r>
            <a:r>
              <a:rPr lang="en-US" altLang="en-US" sz="2800" smtClean="0">
                <a:latin typeface="Times New Roman" panose="02020603050405020304" pitchFamily="18" charset="0"/>
              </a:rPr>
              <a:t>“</a:t>
            </a:r>
            <a:r>
              <a:rPr lang="en-US" altLang="en-US" sz="2800" smtClean="0"/>
              <a:t>what</a:t>
            </a:r>
            <a:r>
              <a:rPr lang="en-US" altLang="en-US" sz="2800" smtClean="0">
                <a:latin typeface="Times New Roman" panose="02020603050405020304" pitchFamily="18" charset="0"/>
              </a:rPr>
              <a:t>”</a:t>
            </a:r>
            <a:r>
              <a:rPr lang="en-US" altLang="en-US" sz="2800" smtClean="0"/>
              <a:t> vs. </a:t>
            </a:r>
            <a:r>
              <a:rPr lang="en-US" altLang="en-US" sz="2800" smtClean="0">
                <a:latin typeface="Times New Roman" panose="02020603050405020304" pitchFamily="18" charset="0"/>
              </a:rPr>
              <a:t>“</a:t>
            </a:r>
            <a:r>
              <a:rPr lang="en-US" altLang="en-US" sz="2800" smtClean="0"/>
              <a:t>how</a:t>
            </a:r>
            <a:r>
              <a:rPr lang="en-US" altLang="en-US" sz="2800" smtClean="0">
                <a:latin typeface="Times New Roman" panose="02020603050405020304" pitchFamily="18" charset="0"/>
              </a:rPr>
              <a:t>”</a:t>
            </a:r>
            <a:r>
              <a:rPr lang="en-US" altLang="en-US" sz="2800" smtClean="0"/>
              <a:t>. The implementation of an object is independent of its use.</a:t>
            </a:r>
          </a:p>
          <a:p>
            <a:pPr eaLnBrk="1" hangingPunct="1">
              <a:lnSpc>
                <a:spcPct val="90000"/>
              </a:lnSpc>
            </a:pPr>
            <a:r>
              <a:rPr lang="en-US" altLang="en-US" sz="2800" smtClean="0"/>
              <a:t>The implementation can change, but as long as the interface is preserved, the object will not break.</a:t>
            </a:r>
          </a:p>
          <a:p>
            <a:pPr eaLnBrk="1" hangingPunct="1">
              <a:lnSpc>
                <a:spcPct val="90000"/>
              </a:lnSpc>
            </a:pPr>
            <a:r>
              <a:rPr lang="en-US" altLang="en-US" sz="2800" smtClean="0"/>
              <a:t>Encapsulation allows us to isolate major design decisions, especially ones subject to change.</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1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A779693-FCDC-4FA9-9448-5D7481C1437C}" type="slidenum">
              <a:rPr lang="en-US" altLang="en-US"/>
              <a:pPr eaLnBrk="1" hangingPunct="1"/>
              <a:t>124</a:t>
            </a:fld>
            <a:endParaRPr lang="en-US" altLang="en-US"/>
          </a:p>
        </p:txBody>
      </p:sp>
      <p:sp>
        <p:nvSpPr>
          <p:cNvPr id="131076" name="Rectangle 2"/>
          <p:cNvSpPr>
            <a:spLocks noGrp="1" noChangeArrowheads="1"/>
          </p:cNvSpPr>
          <p:nvPr>
            <p:ph type="title"/>
          </p:nvPr>
        </p:nvSpPr>
        <p:spPr/>
        <p:txBody>
          <a:bodyPr/>
          <a:lstStyle/>
          <a:p>
            <a:pPr eaLnBrk="1" hangingPunct="1"/>
            <a:r>
              <a:rPr lang="en-US" altLang="en-US" smtClean="0"/>
              <a:t>Encapsulation</a:t>
            </a:r>
          </a:p>
        </p:txBody>
      </p:sp>
      <p:sp>
        <p:nvSpPr>
          <p:cNvPr id="131077" name="Rectangle 3"/>
          <p:cNvSpPr>
            <a:spLocks noGrp="1" noChangeArrowheads="1"/>
          </p:cNvSpPr>
          <p:nvPr>
            <p:ph type="body" idx="1"/>
          </p:nvPr>
        </p:nvSpPr>
        <p:spPr/>
        <p:txBody>
          <a:bodyPr/>
          <a:lstStyle/>
          <a:p>
            <a:pPr eaLnBrk="1" hangingPunct="1">
              <a:lnSpc>
                <a:spcPct val="90000"/>
              </a:lnSpc>
            </a:pPr>
            <a:r>
              <a:rPr lang="en-US" altLang="en-US" sz="2800" dirty="0" smtClean="0"/>
              <a:t>Another advantage is that it promotes code reuse. It allows us to package up general components that can be used from one program to the next.</a:t>
            </a:r>
          </a:p>
          <a:p>
            <a:pPr eaLnBrk="1" hangingPunct="1">
              <a:lnSpc>
                <a:spcPct val="90000"/>
              </a:lnSpc>
            </a:pPr>
            <a:r>
              <a:rPr lang="en-US" altLang="en-US" sz="2800" dirty="0" smtClean="0"/>
              <a:t>The </a:t>
            </a:r>
            <a:r>
              <a:rPr lang="en-US" altLang="en-US" sz="2800" dirty="0" err="1" smtClean="0">
                <a:latin typeface="Courier New" panose="02070309020205020404" pitchFamily="49" charset="0"/>
              </a:rPr>
              <a:t>DieView</a:t>
            </a:r>
            <a:r>
              <a:rPr lang="en-US" altLang="en-US" sz="2800" dirty="0" smtClean="0"/>
              <a:t> and </a:t>
            </a:r>
            <a:r>
              <a:rPr lang="en-US" altLang="en-US" sz="2800" dirty="0" smtClean="0">
                <a:latin typeface="Courier New" panose="02070309020205020404" pitchFamily="49" charset="0"/>
              </a:rPr>
              <a:t>Button</a:t>
            </a:r>
            <a:r>
              <a:rPr lang="en-US" altLang="en-US" sz="2800" dirty="0" smtClean="0"/>
              <a:t> classes are good examples of this.</a:t>
            </a:r>
          </a:p>
          <a:p>
            <a:pPr eaLnBrk="1" hangingPunct="1">
              <a:lnSpc>
                <a:spcPct val="90000"/>
              </a:lnSpc>
            </a:pPr>
            <a:r>
              <a:rPr lang="en-US" altLang="en-US" sz="2800" dirty="0" smtClean="0"/>
              <a:t>Encapsulation alone makes a system </a:t>
            </a:r>
            <a:r>
              <a:rPr lang="en-US" altLang="en-US" sz="2800" i="1" dirty="0" smtClean="0"/>
              <a:t>object-based</a:t>
            </a:r>
            <a:r>
              <a:rPr lang="en-US" altLang="en-US" sz="2800" dirty="0" smtClean="0"/>
              <a:t>. To be object-</a:t>
            </a:r>
            <a:r>
              <a:rPr lang="en-US" altLang="en-US" sz="2800" i="1" dirty="0" smtClean="0"/>
              <a:t>oriented</a:t>
            </a:r>
            <a:r>
              <a:rPr lang="en-US" altLang="en-US" sz="2800" dirty="0" smtClean="0"/>
              <a:t>, we must also have the properties of </a:t>
            </a:r>
            <a:r>
              <a:rPr lang="en-US" altLang="en-US" sz="2800" i="1" dirty="0" smtClean="0"/>
              <a:t>polymorphism</a:t>
            </a:r>
            <a:r>
              <a:rPr lang="en-US" altLang="en-US" sz="2800" dirty="0" smtClean="0"/>
              <a:t> and </a:t>
            </a:r>
            <a:r>
              <a:rPr lang="en-US" altLang="en-US" sz="2800" i="1" dirty="0" smtClean="0"/>
              <a:t>inheritance</a:t>
            </a:r>
            <a:r>
              <a:rPr lang="en-US" altLang="en-US" sz="2800" dirty="0" smtClean="0"/>
              <a:t>.</a:t>
            </a:r>
            <a:endParaRPr lang="en-US" altLang="en-US" sz="2800" i="1"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BF70D92-1D80-4907-928A-5F15EB2CC672}" type="slidenum">
              <a:rPr lang="en-US" altLang="en-US"/>
              <a:pPr eaLnBrk="1" hangingPunct="1"/>
              <a:t>125</a:t>
            </a:fld>
            <a:endParaRPr lang="en-US" altLang="en-US"/>
          </a:p>
        </p:txBody>
      </p:sp>
      <p:sp>
        <p:nvSpPr>
          <p:cNvPr id="132100" name="Rectangle 2"/>
          <p:cNvSpPr>
            <a:spLocks noGrp="1" noChangeArrowheads="1"/>
          </p:cNvSpPr>
          <p:nvPr>
            <p:ph type="title"/>
          </p:nvPr>
        </p:nvSpPr>
        <p:spPr/>
        <p:txBody>
          <a:bodyPr/>
          <a:lstStyle/>
          <a:p>
            <a:pPr eaLnBrk="1" hangingPunct="1"/>
            <a:r>
              <a:rPr lang="en-US" altLang="en-US" smtClean="0"/>
              <a:t>Polymorphism</a:t>
            </a:r>
          </a:p>
        </p:txBody>
      </p:sp>
      <p:sp>
        <p:nvSpPr>
          <p:cNvPr id="132101" name="Rectangle 3"/>
          <p:cNvSpPr>
            <a:spLocks noGrp="1" noChangeArrowheads="1"/>
          </p:cNvSpPr>
          <p:nvPr>
            <p:ph type="body" idx="1"/>
          </p:nvPr>
        </p:nvSpPr>
        <p:spPr/>
        <p:txBody>
          <a:bodyPr/>
          <a:lstStyle/>
          <a:p>
            <a:pPr eaLnBrk="1" hangingPunct="1"/>
            <a:r>
              <a:rPr lang="en-US" altLang="en-US" smtClean="0"/>
              <a:t>Literally, </a:t>
            </a:r>
            <a:r>
              <a:rPr lang="en-US" altLang="en-US" i="1" smtClean="0"/>
              <a:t>polymorphism</a:t>
            </a:r>
            <a:r>
              <a:rPr lang="en-US" altLang="en-US" smtClean="0"/>
              <a:t> means </a:t>
            </a:r>
            <a:r>
              <a:rPr lang="en-US" altLang="en-US" smtClean="0">
                <a:latin typeface="Times New Roman" panose="02020603050405020304" pitchFamily="18" charset="0"/>
              </a:rPr>
              <a:t>“</a:t>
            </a:r>
            <a:r>
              <a:rPr lang="en-US" altLang="en-US" smtClean="0"/>
              <a:t>many forms.</a:t>
            </a:r>
            <a:r>
              <a:rPr lang="en-US" altLang="en-US" smtClean="0">
                <a:latin typeface="Times New Roman" panose="02020603050405020304" pitchFamily="18" charset="0"/>
              </a:rPr>
              <a:t>”</a:t>
            </a:r>
            <a:endParaRPr lang="en-US" altLang="en-US" smtClean="0"/>
          </a:p>
          <a:p>
            <a:pPr eaLnBrk="1" hangingPunct="1"/>
            <a:r>
              <a:rPr lang="en-US" altLang="en-US" smtClean="0"/>
              <a:t>When used in object-oriented literature, this refers to the fact that what an object does in response to a message (a method call) depends on the type or class of the object.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3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98E764E-E67F-4D93-A856-FB1368C9F82D}" type="slidenum">
              <a:rPr lang="en-US" altLang="en-US"/>
              <a:pPr eaLnBrk="1" hangingPunct="1"/>
              <a:t>126</a:t>
            </a:fld>
            <a:endParaRPr lang="en-US" altLang="en-US"/>
          </a:p>
        </p:txBody>
      </p:sp>
      <p:sp>
        <p:nvSpPr>
          <p:cNvPr id="133124" name="Rectangle 2"/>
          <p:cNvSpPr>
            <a:spLocks noGrp="1" noChangeArrowheads="1"/>
          </p:cNvSpPr>
          <p:nvPr>
            <p:ph type="title"/>
          </p:nvPr>
        </p:nvSpPr>
        <p:spPr/>
        <p:txBody>
          <a:bodyPr/>
          <a:lstStyle/>
          <a:p>
            <a:pPr eaLnBrk="1" hangingPunct="1"/>
            <a:r>
              <a:rPr lang="en-US" altLang="en-US" smtClean="0"/>
              <a:t>Polymorphism</a:t>
            </a:r>
          </a:p>
        </p:txBody>
      </p:sp>
      <p:sp>
        <p:nvSpPr>
          <p:cNvPr id="133125" name="Rectangle 3"/>
          <p:cNvSpPr>
            <a:spLocks noGrp="1" noChangeArrowheads="1"/>
          </p:cNvSpPr>
          <p:nvPr>
            <p:ph type="body" idx="1"/>
          </p:nvPr>
        </p:nvSpPr>
        <p:spPr/>
        <p:txBody>
          <a:bodyPr/>
          <a:lstStyle/>
          <a:p>
            <a:pPr eaLnBrk="1" hangingPunct="1"/>
            <a:r>
              <a:rPr lang="en-US" altLang="en-US" sz="2800" dirty="0" smtClean="0"/>
              <a:t>Our poker program illustrated one aspect of this by the </a:t>
            </a:r>
            <a:r>
              <a:rPr lang="en-US" altLang="en-US" sz="2800" dirty="0" err="1" smtClean="0">
                <a:latin typeface="Courier New" panose="02070309020205020404" pitchFamily="49" charset="0"/>
              </a:rPr>
              <a:t>PokerApp</a:t>
            </a:r>
            <a:r>
              <a:rPr lang="en-US" altLang="en-US" sz="2800" dirty="0" smtClean="0"/>
              <a:t> class being used with both </a:t>
            </a:r>
            <a:r>
              <a:rPr lang="en-US" altLang="en-US" sz="2800" dirty="0" err="1" smtClean="0">
                <a:latin typeface="Courier New" panose="02070309020205020404" pitchFamily="49" charset="0"/>
              </a:rPr>
              <a:t>TextInterface</a:t>
            </a:r>
            <a:r>
              <a:rPr lang="en-US" altLang="en-US" sz="2800" dirty="0" smtClean="0"/>
              <a:t> and </a:t>
            </a:r>
            <a:r>
              <a:rPr lang="en-US" altLang="en-US" sz="2800" dirty="0" err="1" smtClean="0">
                <a:latin typeface="Courier New" panose="02070309020205020404" pitchFamily="49" charset="0"/>
              </a:rPr>
              <a:t>GraphicsInterface</a:t>
            </a:r>
            <a:r>
              <a:rPr lang="en-US" altLang="en-US" sz="2800" dirty="0" smtClean="0"/>
              <a:t>.</a:t>
            </a:r>
          </a:p>
          <a:p>
            <a:pPr eaLnBrk="1" hangingPunct="1"/>
            <a:r>
              <a:rPr lang="en-US" altLang="en-US" sz="2800" dirty="0" smtClean="0"/>
              <a:t>When </a:t>
            </a:r>
            <a:r>
              <a:rPr lang="en-US" altLang="en-US" sz="2800" dirty="0" err="1" smtClean="0">
                <a:latin typeface="Courier New" panose="02070309020205020404" pitchFamily="49" charset="0"/>
              </a:rPr>
              <a:t>PokerApp</a:t>
            </a:r>
            <a:r>
              <a:rPr lang="en-US" altLang="en-US" sz="2800" dirty="0" smtClean="0"/>
              <a:t> called the </a:t>
            </a:r>
            <a:r>
              <a:rPr lang="en-US" altLang="en-US" sz="2800" dirty="0" err="1" smtClean="0">
                <a:latin typeface="Courier New" panose="02070309020205020404" pitchFamily="49" charset="0"/>
                <a:cs typeface="Courier New" panose="02070309020205020404" pitchFamily="49" charset="0"/>
              </a:rPr>
              <a:t>showDice</a:t>
            </a:r>
            <a:r>
              <a:rPr lang="en-US" altLang="en-US" sz="2800" dirty="0" smtClean="0"/>
              <a:t> method, the </a:t>
            </a:r>
            <a:r>
              <a:rPr lang="en-US" altLang="en-US" sz="2800" dirty="0" err="1" smtClean="0">
                <a:latin typeface="Courier New" panose="02070309020205020404" pitchFamily="49" charset="0"/>
              </a:rPr>
              <a:t>TextInterface</a:t>
            </a:r>
            <a:r>
              <a:rPr lang="en-US" altLang="en-US" sz="2800" dirty="0" smtClean="0"/>
              <a:t> showed the dice one way and the </a:t>
            </a:r>
            <a:r>
              <a:rPr lang="en-US" altLang="en-US" sz="2800" dirty="0" err="1" smtClean="0">
                <a:latin typeface="Courier New" panose="02070309020205020404" pitchFamily="49" charset="0"/>
              </a:rPr>
              <a:t>GraphicsInterface</a:t>
            </a:r>
            <a:r>
              <a:rPr lang="en-US" altLang="en-US" sz="2800" dirty="0" smtClean="0"/>
              <a:t> did it another way.</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BBD0A00-12CC-4D7A-BB28-9DC03DBE0587}" type="slidenum">
              <a:rPr lang="en-US" altLang="en-US"/>
              <a:pPr eaLnBrk="1" hangingPunct="1"/>
              <a:t>127</a:t>
            </a:fld>
            <a:endParaRPr lang="en-US" altLang="en-US"/>
          </a:p>
        </p:txBody>
      </p:sp>
      <p:sp>
        <p:nvSpPr>
          <p:cNvPr id="134148" name="Rectangle 2"/>
          <p:cNvSpPr>
            <a:spLocks noGrp="1" noChangeArrowheads="1"/>
          </p:cNvSpPr>
          <p:nvPr>
            <p:ph type="title"/>
          </p:nvPr>
        </p:nvSpPr>
        <p:spPr/>
        <p:txBody>
          <a:bodyPr/>
          <a:lstStyle/>
          <a:p>
            <a:pPr eaLnBrk="1" hangingPunct="1"/>
            <a:r>
              <a:rPr lang="en-US" altLang="en-US" smtClean="0"/>
              <a:t>Polymorphism</a:t>
            </a:r>
          </a:p>
        </p:txBody>
      </p:sp>
      <p:sp>
        <p:nvSpPr>
          <p:cNvPr id="134149" name="Rectangle 3"/>
          <p:cNvSpPr>
            <a:spLocks noGrp="1" noChangeArrowheads="1"/>
          </p:cNvSpPr>
          <p:nvPr>
            <p:ph type="body" idx="1"/>
          </p:nvPr>
        </p:nvSpPr>
        <p:spPr/>
        <p:txBody>
          <a:bodyPr/>
          <a:lstStyle/>
          <a:p>
            <a:pPr eaLnBrk="1" hangingPunct="1"/>
            <a:r>
              <a:rPr lang="en-US" altLang="en-US" smtClean="0"/>
              <a:t>With polymorphism, a given line in a program may invoke a completely different method from one moment to the next.</a:t>
            </a:r>
          </a:p>
          <a:p>
            <a:pPr eaLnBrk="1" hangingPunct="1"/>
            <a:r>
              <a:rPr lang="en-US" altLang="en-US" smtClean="0"/>
              <a:t>Suppose you had a list of graphics objects to draw on the screen </a:t>
            </a:r>
            <a:r>
              <a:rPr lang="en-US" altLang="en-US" smtClean="0">
                <a:latin typeface="Times New Roman" panose="02020603050405020304" pitchFamily="18" charset="0"/>
              </a:rPr>
              <a:t>–</a:t>
            </a:r>
            <a:r>
              <a:rPr lang="en-US" altLang="en-US" smtClean="0"/>
              <a:t> a mixture of </a:t>
            </a:r>
            <a:r>
              <a:rPr lang="en-US" altLang="en-US" smtClean="0">
                <a:latin typeface="Courier New" panose="02070309020205020404" pitchFamily="49" charset="0"/>
              </a:rPr>
              <a:t>Circle</a:t>
            </a:r>
            <a:r>
              <a:rPr lang="en-US" altLang="en-US" smtClean="0"/>
              <a:t>, </a:t>
            </a:r>
            <a:r>
              <a:rPr lang="en-US" altLang="en-US" smtClean="0">
                <a:latin typeface="Courier New" panose="02070309020205020404" pitchFamily="49" charset="0"/>
              </a:rPr>
              <a:t>Rectangle</a:t>
            </a:r>
            <a:r>
              <a:rPr lang="en-US" altLang="en-US" smtClean="0"/>
              <a:t>, </a:t>
            </a:r>
            <a:r>
              <a:rPr lang="en-US" altLang="en-US" smtClean="0">
                <a:latin typeface="Courier New" panose="02070309020205020404" pitchFamily="49" charset="0"/>
              </a:rPr>
              <a:t>Polygon</a:t>
            </a:r>
            <a:r>
              <a:rPr lang="en-US" altLang="en-US" smtClean="0"/>
              <a:t>, etc.</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5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515B7C1-020A-4112-9F71-F2558C171CFF}" type="slidenum">
              <a:rPr lang="en-US" altLang="en-US"/>
              <a:pPr eaLnBrk="1" hangingPunct="1"/>
              <a:t>128</a:t>
            </a:fld>
            <a:endParaRPr lang="en-US" altLang="en-US"/>
          </a:p>
        </p:txBody>
      </p:sp>
      <p:sp>
        <p:nvSpPr>
          <p:cNvPr id="135172" name="Rectangle 2"/>
          <p:cNvSpPr>
            <a:spLocks noGrp="1" noChangeArrowheads="1"/>
          </p:cNvSpPr>
          <p:nvPr>
            <p:ph type="title"/>
          </p:nvPr>
        </p:nvSpPr>
        <p:spPr/>
        <p:txBody>
          <a:bodyPr/>
          <a:lstStyle/>
          <a:p>
            <a:pPr eaLnBrk="1" hangingPunct="1"/>
            <a:r>
              <a:rPr lang="en-US" altLang="en-US" smtClean="0"/>
              <a:t>Polymorphism</a:t>
            </a:r>
          </a:p>
        </p:txBody>
      </p:sp>
      <p:sp>
        <p:nvSpPr>
          <p:cNvPr id="135173" name="Rectangle 3"/>
          <p:cNvSpPr>
            <a:spLocks noGrp="1" noChangeArrowheads="1"/>
          </p:cNvSpPr>
          <p:nvPr>
            <p:ph type="body" idx="1"/>
          </p:nvPr>
        </p:nvSpPr>
        <p:spPr/>
        <p:txBody>
          <a:bodyPr/>
          <a:lstStyle/>
          <a:p>
            <a:pPr eaLnBrk="1" hangingPunct="1"/>
            <a:r>
              <a:rPr lang="en-US" altLang="en-US" smtClean="0"/>
              <a:t>You could draw all the items with this simple code:</a:t>
            </a:r>
            <a:br>
              <a:rPr lang="en-US" altLang="en-US" smtClean="0"/>
            </a:br>
            <a:r>
              <a:rPr lang="en-US" altLang="en-US" sz="2400" smtClean="0">
                <a:latin typeface="Courier New" panose="02070309020205020404" pitchFamily="49" charset="0"/>
              </a:rPr>
              <a:t>for obj in objects:</a:t>
            </a:r>
            <a:br>
              <a:rPr lang="en-US" altLang="en-US" sz="2400" smtClean="0">
                <a:latin typeface="Courier New" panose="02070309020205020404" pitchFamily="49" charset="0"/>
              </a:rPr>
            </a:br>
            <a:r>
              <a:rPr lang="en-US" altLang="en-US" sz="2400" smtClean="0">
                <a:latin typeface="Courier New" panose="02070309020205020404" pitchFamily="49" charset="0"/>
              </a:rPr>
              <a:t>    obj.draw(win)</a:t>
            </a:r>
          </a:p>
          <a:p>
            <a:pPr eaLnBrk="1" hangingPunct="1"/>
            <a:r>
              <a:rPr lang="en-US" altLang="en-US" smtClean="0"/>
              <a:t>What operation does this loop really execute?</a:t>
            </a:r>
          </a:p>
          <a:p>
            <a:pPr eaLnBrk="1" hangingPunct="1"/>
            <a:r>
              <a:rPr lang="en-US" altLang="en-US" smtClean="0"/>
              <a:t>When </a:t>
            </a:r>
            <a:r>
              <a:rPr lang="en-US" altLang="en-US" smtClean="0">
                <a:latin typeface="Courier New" panose="02070309020205020404" pitchFamily="49" charset="0"/>
              </a:rPr>
              <a:t>obj</a:t>
            </a:r>
            <a:r>
              <a:rPr lang="en-US" altLang="en-US" smtClean="0"/>
              <a:t> is a circle, it executes the draw method from the circle class, etc.</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6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78578F1-E33A-4660-B19A-6673AD6E1C5E}" type="slidenum">
              <a:rPr lang="en-US" altLang="en-US"/>
              <a:pPr eaLnBrk="1" hangingPunct="1"/>
              <a:t>129</a:t>
            </a:fld>
            <a:endParaRPr lang="en-US" altLang="en-US"/>
          </a:p>
        </p:txBody>
      </p:sp>
      <p:sp>
        <p:nvSpPr>
          <p:cNvPr id="136196" name="Rectangle 2"/>
          <p:cNvSpPr>
            <a:spLocks noGrp="1" noChangeArrowheads="1"/>
          </p:cNvSpPr>
          <p:nvPr>
            <p:ph type="title"/>
          </p:nvPr>
        </p:nvSpPr>
        <p:spPr/>
        <p:txBody>
          <a:bodyPr/>
          <a:lstStyle/>
          <a:p>
            <a:pPr eaLnBrk="1" hangingPunct="1"/>
            <a:r>
              <a:rPr lang="en-US" altLang="en-US" smtClean="0"/>
              <a:t>Polymorphism</a:t>
            </a:r>
          </a:p>
        </p:txBody>
      </p:sp>
      <p:sp>
        <p:nvSpPr>
          <p:cNvPr id="136197" name="Rectangle 3"/>
          <p:cNvSpPr>
            <a:spLocks noGrp="1" noChangeArrowheads="1"/>
          </p:cNvSpPr>
          <p:nvPr>
            <p:ph type="body" idx="1"/>
          </p:nvPr>
        </p:nvSpPr>
        <p:spPr/>
        <p:txBody>
          <a:bodyPr/>
          <a:lstStyle/>
          <a:p>
            <a:pPr eaLnBrk="1" hangingPunct="1"/>
            <a:r>
              <a:rPr lang="en-US" altLang="en-US" smtClean="0"/>
              <a:t>Polymorphism gives object-oriented systems the flexibility for each object to perform an action just the way that it should be performed for that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951577B-FEFB-490A-9525-3297C05F1F41}" type="slidenum">
              <a:rPr lang="en-US" altLang="en-US"/>
              <a:pPr eaLnBrk="1" hangingPunct="1"/>
              <a:t>13</a:t>
            </a:fld>
            <a:endParaRPr lang="en-US" altLang="en-US"/>
          </a:p>
        </p:txBody>
      </p:sp>
      <p:sp>
        <p:nvSpPr>
          <p:cNvPr id="16388" name="Rectangle 2"/>
          <p:cNvSpPr>
            <a:spLocks noGrp="1" noChangeArrowheads="1"/>
          </p:cNvSpPr>
          <p:nvPr>
            <p:ph type="title"/>
          </p:nvPr>
        </p:nvSpPr>
        <p:spPr/>
        <p:txBody>
          <a:bodyPr/>
          <a:lstStyle/>
          <a:p>
            <a:pPr eaLnBrk="1" hangingPunct="1"/>
            <a:r>
              <a:rPr lang="en-US" altLang="en-US" smtClean="0"/>
              <a:t>The Process of OOD</a:t>
            </a:r>
          </a:p>
        </p:txBody>
      </p:sp>
      <p:sp>
        <p:nvSpPr>
          <p:cNvPr id="16389"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4"/>
            </a:pPr>
            <a:r>
              <a:rPr lang="en-US" altLang="en-US" i="1" dirty="0" smtClean="0"/>
              <a:t>Refine the nontrivial methods</a:t>
            </a:r>
          </a:p>
          <a:p>
            <a:pPr lvl="2" eaLnBrk="1" hangingPunct="1">
              <a:lnSpc>
                <a:spcPct val="90000"/>
              </a:lnSpc>
            </a:pPr>
            <a:r>
              <a:rPr lang="en-US" altLang="en-US" sz="2000" dirty="0" smtClean="0"/>
              <a:t>Some methods will probably look like they can be accomplished in a few lines of code, while others may take more programming effort.</a:t>
            </a:r>
            <a:endParaRPr lang="en-US" altLang="en-US" sz="2000" i="1" dirty="0" smtClean="0"/>
          </a:p>
          <a:p>
            <a:pPr lvl="2" eaLnBrk="1" hangingPunct="1">
              <a:lnSpc>
                <a:spcPct val="90000"/>
              </a:lnSpc>
            </a:pPr>
            <a:r>
              <a:rPr lang="en-US" altLang="en-US" sz="2000" dirty="0" smtClean="0"/>
              <a:t>Use top-down design and stepwise refinement to flesh out the details of the more difficult methods.</a:t>
            </a:r>
          </a:p>
          <a:p>
            <a:pPr lvl="2" eaLnBrk="1" hangingPunct="1">
              <a:lnSpc>
                <a:spcPct val="90000"/>
              </a:lnSpc>
            </a:pPr>
            <a:r>
              <a:rPr lang="en-US" altLang="en-US" sz="2000" dirty="0" smtClean="0"/>
              <a:t>As you</a:t>
            </a:r>
            <a:r>
              <a:rPr lang="en-US" altLang="en-US" sz="2000" dirty="0" smtClean="0">
                <a:latin typeface="Times New Roman" panose="02020603050405020304" pitchFamily="18" charset="0"/>
              </a:rPr>
              <a:t>’</a:t>
            </a:r>
            <a:r>
              <a:rPr lang="en-US" altLang="en-US" sz="2000" dirty="0" smtClean="0"/>
              <a:t>re programming, you may discover that some new interactions with other classes are needed, and you may need to add new methods to other classes.</a:t>
            </a:r>
          </a:p>
          <a:p>
            <a:pPr lvl="2" eaLnBrk="1" hangingPunct="1">
              <a:lnSpc>
                <a:spcPct val="90000"/>
              </a:lnSpc>
            </a:pPr>
            <a:r>
              <a:rPr lang="en-US" altLang="en-US" sz="2000" dirty="0" smtClean="0"/>
              <a:t>Sometimes you may discover a need for a brand-new kind of object that calls for the definition of another class.</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7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08B92F-A45D-42A6-B381-B632FDAB5087}" type="slidenum">
              <a:rPr lang="en-US" altLang="en-US"/>
              <a:pPr eaLnBrk="1" hangingPunct="1"/>
              <a:t>130</a:t>
            </a:fld>
            <a:endParaRPr lang="en-US" altLang="en-US"/>
          </a:p>
        </p:txBody>
      </p:sp>
      <p:sp>
        <p:nvSpPr>
          <p:cNvPr id="137220" name="Rectangle 2"/>
          <p:cNvSpPr>
            <a:spLocks noGrp="1" noChangeArrowheads="1"/>
          </p:cNvSpPr>
          <p:nvPr>
            <p:ph type="title"/>
          </p:nvPr>
        </p:nvSpPr>
        <p:spPr/>
        <p:txBody>
          <a:bodyPr/>
          <a:lstStyle/>
          <a:p>
            <a:pPr eaLnBrk="1" hangingPunct="1"/>
            <a:r>
              <a:rPr lang="en-US" altLang="en-US" smtClean="0"/>
              <a:t>Inheritance</a:t>
            </a:r>
          </a:p>
        </p:txBody>
      </p:sp>
      <p:sp>
        <p:nvSpPr>
          <p:cNvPr id="137221" name="Rectangle 3"/>
          <p:cNvSpPr>
            <a:spLocks noGrp="1" noChangeArrowheads="1"/>
          </p:cNvSpPr>
          <p:nvPr>
            <p:ph type="body" idx="1"/>
          </p:nvPr>
        </p:nvSpPr>
        <p:spPr/>
        <p:txBody>
          <a:bodyPr/>
          <a:lstStyle/>
          <a:p>
            <a:pPr eaLnBrk="1" hangingPunct="1"/>
            <a:r>
              <a:rPr lang="en-US" altLang="en-US" sz="2800" smtClean="0"/>
              <a:t>The idea behind </a:t>
            </a:r>
            <a:r>
              <a:rPr lang="en-US" altLang="en-US" sz="2800" i="1" smtClean="0"/>
              <a:t>inheritance</a:t>
            </a:r>
            <a:r>
              <a:rPr lang="en-US" altLang="en-US" sz="2800" smtClean="0"/>
              <a:t> is that a new class can be defined to borrow behavior from another class.</a:t>
            </a:r>
          </a:p>
          <a:p>
            <a:pPr eaLnBrk="1" hangingPunct="1"/>
            <a:r>
              <a:rPr lang="en-US" altLang="en-US" sz="2800" smtClean="0"/>
              <a:t>The new class (the one doing the borrowing) is called a </a:t>
            </a:r>
            <a:r>
              <a:rPr lang="en-US" altLang="en-US" sz="2800" i="1" smtClean="0"/>
              <a:t>subclass</a:t>
            </a:r>
            <a:r>
              <a:rPr lang="en-US" altLang="en-US" sz="2800" smtClean="0"/>
              <a:t>, and the other (the one being borrowed from) is called a </a:t>
            </a:r>
            <a:r>
              <a:rPr lang="en-US" altLang="en-US" sz="2800" i="1" smtClean="0"/>
              <a:t>superclass</a:t>
            </a:r>
            <a:r>
              <a:rPr lang="en-US" altLang="en-US" sz="2800" smtClean="0"/>
              <a:t>.</a:t>
            </a:r>
          </a:p>
          <a:p>
            <a:pPr eaLnBrk="1" hangingPunct="1"/>
            <a:r>
              <a:rPr lang="en-US" altLang="en-US" sz="2800" smtClean="0"/>
              <a:t>This is an idea our examples have not included.</a:t>
            </a:r>
            <a:endParaRPr lang="en-US" altLang="en-US" sz="2800" i="1"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8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067C15A-90EE-476A-9FC5-543EFB9C57B9}" type="slidenum">
              <a:rPr lang="en-US" altLang="en-US"/>
              <a:pPr eaLnBrk="1" hangingPunct="1"/>
              <a:t>131</a:t>
            </a:fld>
            <a:endParaRPr lang="en-US" altLang="en-US"/>
          </a:p>
        </p:txBody>
      </p:sp>
      <p:sp>
        <p:nvSpPr>
          <p:cNvPr id="138244" name="Rectangle 2"/>
          <p:cNvSpPr>
            <a:spLocks noGrp="1" noChangeArrowheads="1"/>
          </p:cNvSpPr>
          <p:nvPr>
            <p:ph type="title"/>
          </p:nvPr>
        </p:nvSpPr>
        <p:spPr/>
        <p:txBody>
          <a:bodyPr/>
          <a:lstStyle/>
          <a:p>
            <a:pPr eaLnBrk="1" hangingPunct="1"/>
            <a:r>
              <a:rPr lang="en-US" altLang="en-US" smtClean="0"/>
              <a:t>Inheritance</a:t>
            </a:r>
          </a:p>
        </p:txBody>
      </p:sp>
      <p:sp>
        <p:nvSpPr>
          <p:cNvPr id="138245" name="Rectangle 3"/>
          <p:cNvSpPr>
            <a:spLocks noGrp="1" noChangeArrowheads="1"/>
          </p:cNvSpPr>
          <p:nvPr>
            <p:ph type="body" idx="1"/>
          </p:nvPr>
        </p:nvSpPr>
        <p:spPr/>
        <p:txBody>
          <a:bodyPr/>
          <a:lstStyle/>
          <a:p>
            <a:pPr eaLnBrk="1" hangingPunct="1"/>
            <a:r>
              <a:rPr lang="en-US" altLang="en-US" smtClean="0"/>
              <a:t>Say we</a:t>
            </a:r>
            <a:r>
              <a:rPr lang="en-US" altLang="en-US" smtClean="0">
                <a:latin typeface="Times New Roman" panose="02020603050405020304" pitchFamily="18" charset="0"/>
              </a:rPr>
              <a:t>’</a:t>
            </a:r>
            <a:r>
              <a:rPr lang="en-US" altLang="en-US" smtClean="0"/>
              <a:t>re building an employee management system.</a:t>
            </a:r>
          </a:p>
          <a:p>
            <a:pPr eaLnBrk="1" hangingPunct="1"/>
            <a:r>
              <a:rPr lang="en-US" altLang="en-US" smtClean="0"/>
              <a:t>We might have a class called </a:t>
            </a:r>
            <a:r>
              <a:rPr lang="en-US" altLang="en-US" smtClean="0">
                <a:latin typeface="Courier New" panose="02070309020205020404" pitchFamily="49" charset="0"/>
              </a:rPr>
              <a:t>Employee </a:t>
            </a:r>
            <a:r>
              <a:rPr lang="en-US" altLang="en-US" smtClean="0"/>
              <a:t>that contains general information common to all employees. There might be a method called </a:t>
            </a:r>
            <a:r>
              <a:rPr lang="en-US" altLang="en-US" smtClean="0">
                <a:latin typeface="Courier New" panose="02070309020205020404" pitchFamily="49" charset="0"/>
              </a:rPr>
              <a:t>homeAddress</a:t>
            </a:r>
            <a:r>
              <a:rPr lang="en-US" altLang="en-US" smtClean="0"/>
              <a:t> that returns an employee’s home address.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39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BDC093B-C180-409F-9AA8-F7617D46C876}" type="slidenum">
              <a:rPr lang="en-US" altLang="en-US"/>
              <a:pPr eaLnBrk="1" hangingPunct="1"/>
              <a:t>132</a:t>
            </a:fld>
            <a:endParaRPr lang="en-US" altLang="en-US"/>
          </a:p>
        </p:txBody>
      </p:sp>
      <p:sp>
        <p:nvSpPr>
          <p:cNvPr id="139268" name="Rectangle 2"/>
          <p:cNvSpPr>
            <a:spLocks noGrp="1" noChangeArrowheads="1"/>
          </p:cNvSpPr>
          <p:nvPr>
            <p:ph type="title"/>
          </p:nvPr>
        </p:nvSpPr>
        <p:spPr/>
        <p:txBody>
          <a:bodyPr/>
          <a:lstStyle/>
          <a:p>
            <a:pPr eaLnBrk="1" hangingPunct="1"/>
            <a:r>
              <a:rPr lang="en-US" altLang="en-US" smtClean="0"/>
              <a:t>Inheritance</a:t>
            </a:r>
          </a:p>
        </p:txBody>
      </p:sp>
      <p:sp>
        <p:nvSpPr>
          <p:cNvPr id="139269" name="Rectangle 3"/>
          <p:cNvSpPr>
            <a:spLocks noGrp="1" noChangeArrowheads="1"/>
          </p:cNvSpPr>
          <p:nvPr>
            <p:ph type="body" idx="1"/>
          </p:nvPr>
        </p:nvSpPr>
        <p:spPr/>
        <p:txBody>
          <a:bodyPr/>
          <a:lstStyle/>
          <a:p>
            <a:pPr eaLnBrk="1" hangingPunct="1"/>
            <a:r>
              <a:rPr lang="en-US" altLang="en-US" smtClean="0"/>
              <a:t>Within the class of employees, we might distinguish between salaried and hourly employees with </a:t>
            </a:r>
            <a:r>
              <a:rPr lang="en-US" altLang="en-US" smtClean="0">
                <a:latin typeface="Courier New" panose="02070309020205020404" pitchFamily="49" charset="0"/>
              </a:rPr>
              <a:t>SalariedEmployee</a:t>
            </a:r>
            <a:r>
              <a:rPr lang="en-US" altLang="en-US" smtClean="0"/>
              <a:t> and </a:t>
            </a:r>
            <a:r>
              <a:rPr lang="en-US" altLang="en-US" smtClean="0">
                <a:latin typeface="Courier New" panose="02070309020205020404" pitchFamily="49" charset="0"/>
              </a:rPr>
              <a:t>HourlyEmployee</a:t>
            </a:r>
            <a:r>
              <a:rPr lang="en-US" altLang="en-US" smtClean="0"/>
              <a:t>, respectively.</a:t>
            </a:r>
          </a:p>
          <a:p>
            <a:pPr eaLnBrk="1" hangingPunct="1"/>
            <a:r>
              <a:rPr lang="en-US" altLang="en-US" smtClean="0"/>
              <a:t>Each of these two classes would be a subclass of </a:t>
            </a:r>
            <a:r>
              <a:rPr lang="en-US" altLang="en-US" smtClean="0">
                <a:latin typeface="Courier New" panose="02070309020205020404" pitchFamily="49" charset="0"/>
              </a:rPr>
              <a:t>Employee</a:t>
            </a:r>
            <a:r>
              <a:rPr lang="en-US" altLang="en-US" smtClean="0"/>
              <a:t>, and would share the </a:t>
            </a:r>
            <a:r>
              <a:rPr lang="en-US" altLang="en-US" smtClean="0">
                <a:latin typeface="Courier New" panose="02070309020205020404" pitchFamily="49" charset="0"/>
              </a:rPr>
              <a:t>homeAddress</a:t>
            </a:r>
            <a:r>
              <a:rPr lang="en-US" altLang="en-US" smtClean="0"/>
              <a:t> method.</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0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E89959E-AF7E-447F-BBD2-292218510758}" type="slidenum">
              <a:rPr lang="en-US" altLang="en-US"/>
              <a:pPr eaLnBrk="1" hangingPunct="1"/>
              <a:t>133</a:t>
            </a:fld>
            <a:endParaRPr lang="en-US" altLang="en-US"/>
          </a:p>
        </p:txBody>
      </p:sp>
      <p:sp>
        <p:nvSpPr>
          <p:cNvPr id="140292" name="Rectangle 2"/>
          <p:cNvSpPr>
            <a:spLocks noGrp="1" noChangeArrowheads="1"/>
          </p:cNvSpPr>
          <p:nvPr>
            <p:ph type="title"/>
          </p:nvPr>
        </p:nvSpPr>
        <p:spPr/>
        <p:txBody>
          <a:bodyPr/>
          <a:lstStyle/>
          <a:p>
            <a:pPr eaLnBrk="1" hangingPunct="1"/>
            <a:r>
              <a:rPr lang="en-US" altLang="en-US" smtClean="0"/>
              <a:t>Inheritance</a:t>
            </a:r>
          </a:p>
        </p:txBody>
      </p:sp>
      <p:sp>
        <p:nvSpPr>
          <p:cNvPr id="140293" name="Rectangle 3"/>
          <p:cNvSpPr>
            <a:spLocks noGrp="1" noChangeArrowheads="1"/>
          </p:cNvSpPr>
          <p:nvPr>
            <p:ph type="body" idx="1"/>
          </p:nvPr>
        </p:nvSpPr>
        <p:spPr/>
        <p:txBody>
          <a:bodyPr/>
          <a:lstStyle/>
          <a:p>
            <a:pPr eaLnBrk="1" hangingPunct="1">
              <a:lnSpc>
                <a:spcPct val="90000"/>
              </a:lnSpc>
            </a:pPr>
            <a:r>
              <a:rPr lang="en-US" altLang="en-US" sz="2800" dirty="0" smtClean="0"/>
              <a:t>Each subclass could have its own </a:t>
            </a:r>
            <a:r>
              <a:rPr lang="en-US" altLang="en-US" sz="2800" dirty="0" err="1" smtClean="0">
                <a:latin typeface="Courier New" panose="02070309020205020404" pitchFamily="49" charset="0"/>
              </a:rPr>
              <a:t>monthlyPay</a:t>
            </a:r>
            <a:r>
              <a:rPr lang="en-US" altLang="en-US" sz="2800" dirty="0" smtClean="0"/>
              <a:t> function, since pay is computed differently for each class of employee.</a:t>
            </a:r>
          </a:p>
          <a:p>
            <a:pPr eaLnBrk="1" hangingPunct="1">
              <a:lnSpc>
                <a:spcPct val="90000"/>
              </a:lnSpc>
            </a:pPr>
            <a:r>
              <a:rPr lang="en-US" altLang="en-US" sz="2800" dirty="0" smtClean="0"/>
              <a:t>Inheritance has two benefits:</a:t>
            </a:r>
          </a:p>
          <a:p>
            <a:pPr marL="914400" lvl="1" indent="-457200" eaLnBrk="1" hangingPunct="1">
              <a:lnSpc>
                <a:spcPct val="90000"/>
              </a:lnSpc>
              <a:buFont typeface="+mj-lt"/>
              <a:buAutoNum type="arabicPeriod"/>
            </a:pPr>
            <a:r>
              <a:rPr lang="en-US" altLang="en-US" sz="2400" dirty="0" smtClean="0"/>
              <a:t>We can structure the classes of a system to avoid duplication of operations, e.g. there is one </a:t>
            </a:r>
            <a:r>
              <a:rPr lang="en-US" altLang="en-US" sz="2400" dirty="0" err="1" smtClean="0">
                <a:latin typeface="Courier New" panose="02070309020205020404" pitchFamily="49" charset="0"/>
              </a:rPr>
              <a:t>homeAddress</a:t>
            </a:r>
            <a:r>
              <a:rPr lang="en-US" altLang="en-US" sz="2400" dirty="0" smtClean="0"/>
              <a:t> method for </a:t>
            </a:r>
            <a:r>
              <a:rPr lang="en-US" altLang="en-US" sz="2400" dirty="0" err="1" smtClean="0">
                <a:latin typeface="Courier New" panose="02070309020205020404" pitchFamily="49" charset="0"/>
              </a:rPr>
              <a:t>HourlyEmployee</a:t>
            </a:r>
            <a:r>
              <a:rPr lang="en-US" altLang="en-US" sz="2400" dirty="0" smtClean="0"/>
              <a:t> and </a:t>
            </a:r>
            <a:r>
              <a:rPr lang="en-US" altLang="en-US" sz="2400" dirty="0" err="1" smtClean="0">
                <a:latin typeface="Courier New" panose="02070309020205020404" pitchFamily="49" charset="0"/>
              </a:rPr>
              <a:t>SalariedEmployee</a:t>
            </a:r>
            <a:r>
              <a:rPr lang="en-US" altLang="en-US" sz="2400" dirty="0" smtClean="0"/>
              <a:t>.</a:t>
            </a:r>
          </a:p>
          <a:p>
            <a:pPr marL="914400" lvl="1" indent="-457200" eaLnBrk="1" hangingPunct="1">
              <a:lnSpc>
                <a:spcPct val="90000"/>
              </a:lnSpc>
              <a:buFont typeface="+mj-lt"/>
              <a:buAutoNum type="arabicPeriod"/>
            </a:pPr>
            <a:r>
              <a:rPr lang="en-US" altLang="en-US" sz="2400" dirty="0" smtClean="0"/>
              <a:t>New classes can be based on existing classes, promoting code reuse.</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1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45B5429-C6AC-485E-84A6-A57C29D8E31A}" type="slidenum">
              <a:rPr lang="en-US" altLang="en-US"/>
              <a:pPr eaLnBrk="1" hangingPunct="1"/>
              <a:t>134</a:t>
            </a:fld>
            <a:endParaRPr lang="en-US" altLang="en-US"/>
          </a:p>
        </p:txBody>
      </p:sp>
      <p:sp>
        <p:nvSpPr>
          <p:cNvPr id="141316" name="Rectangle 2"/>
          <p:cNvSpPr>
            <a:spLocks noGrp="1" noChangeArrowheads="1"/>
          </p:cNvSpPr>
          <p:nvPr>
            <p:ph type="title"/>
          </p:nvPr>
        </p:nvSpPr>
        <p:spPr/>
        <p:txBody>
          <a:bodyPr/>
          <a:lstStyle/>
          <a:p>
            <a:pPr eaLnBrk="1" hangingPunct="1"/>
            <a:r>
              <a:rPr lang="en-US" altLang="en-US" smtClean="0"/>
              <a:t>Inheritance</a:t>
            </a:r>
          </a:p>
        </p:txBody>
      </p:sp>
      <p:sp>
        <p:nvSpPr>
          <p:cNvPr id="141317" name="Rectangle 3"/>
          <p:cNvSpPr>
            <a:spLocks noGrp="1" noChangeArrowheads="1"/>
          </p:cNvSpPr>
          <p:nvPr>
            <p:ph type="body" idx="1"/>
          </p:nvPr>
        </p:nvSpPr>
        <p:spPr/>
        <p:txBody>
          <a:bodyPr/>
          <a:lstStyle/>
          <a:p>
            <a:pPr eaLnBrk="1" hangingPunct="1"/>
            <a:r>
              <a:rPr lang="en-US" altLang="en-US" sz="2800" dirty="0" smtClean="0"/>
              <a:t>We could have used inheritance to build the </a:t>
            </a:r>
            <a:r>
              <a:rPr lang="en-US" altLang="en-US" sz="2800" dirty="0" err="1" smtClean="0">
                <a:latin typeface="Courier New" panose="02070309020205020404" pitchFamily="49" charset="0"/>
              </a:rPr>
              <a:t>DieView</a:t>
            </a:r>
            <a:r>
              <a:rPr lang="en-US" altLang="en-US" sz="2800" dirty="0" smtClean="0"/>
              <a:t> class.</a:t>
            </a:r>
          </a:p>
          <a:p>
            <a:pPr eaLnBrk="1" hangingPunct="1"/>
            <a:r>
              <a:rPr lang="en-US" altLang="en-US" sz="2800" dirty="0" smtClean="0"/>
              <a:t>Our first </a:t>
            </a:r>
            <a:r>
              <a:rPr lang="en-US" altLang="en-US" sz="2800" dirty="0" err="1" smtClean="0">
                <a:latin typeface="Courier New" panose="02070309020205020404" pitchFamily="49" charset="0"/>
              </a:rPr>
              <a:t>DieView</a:t>
            </a:r>
            <a:r>
              <a:rPr lang="en-US" altLang="en-US" sz="2800" dirty="0" smtClean="0"/>
              <a:t> class did not provide a way to change the appearance of the die.</a:t>
            </a:r>
          </a:p>
          <a:p>
            <a:pPr eaLnBrk="1" hangingPunct="1"/>
            <a:r>
              <a:rPr lang="en-US" altLang="en-US" sz="2800" dirty="0" smtClean="0"/>
              <a:t>Rather than modifying the original class definition, we could have left the original alone and created a new subclass called </a:t>
            </a:r>
            <a:r>
              <a:rPr lang="en-US" altLang="en-US" sz="2800" dirty="0" err="1" smtClean="0">
                <a:latin typeface="Courier New" panose="02070309020205020404" pitchFamily="49" charset="0"/>
              </a:rPr>
              <a:t>ColorDieView</a:t>
            </a:r>
            <a:r>
              <a:rPr lang="en-US" altLang="en-US" sz="2800" dirty="0" smtClean="0"/>
              <a: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2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E1A0F20-DAF4-4747-AAF3-1509A888EBDC}" type="slidenum">
              <a:rPr lang="en-US" altLang="en-US"/>
              <a:pPr eaLnBrk="1" hangingPunct="1"/>
              <a:t>135</a:t>
            </a:fld>
            <a:endParaRPr lang="en-US" altLang="en-US"/>
          </a:p>
        </p:txBody>
      </p:sp>
      <p:sp>
        <p:nvSpPr>
          <p:cNvPr id="142340" name="Rectangle 2"/>
          <p:cNvSpPr>
            <a:spLocks noGrp="1" noChangeArrowheads="1"/>
          </p:cNvSpPr>
          <p:nvPr>
            <p:ph type="title"/>
          </p:nvPr>
        </p:nvSpPr>
        <p:spPr/>
        <p:txBody>
          <a:bodyPr/>
          <a:lstStyle/>
          <a:p>
            <a:pPr eaLnBrk="1" hangingPunct="1"/>
            <a:r>
              <a:rPr lang="en-US" altLang="en-US" smtClean="0"/>
              <a:t>Inheritance</a:t>
            </a:r>
          </a:p>
        </p:txBody>
      </p:sp>
      <p:sp>
        <p:nvSpPr>
          <p:cNvPr id="142341" name="Rectangle 3"/>
          <p:cNvSpPr>
            <a:spLocks noGrp="1" noChangeArrowheads="1"/>
          </p:cNvSpPr>
          <p:nvPr>
            <p:ph type="body" idx="1"/>
          </p:nvPr>
        </p:nvSpPr>
        <p:spPr/>
        <p:txBody>
          <a:bodyPr/>
          <a:lstStyle/>
          <a:p>
            <a:pPr eaLnBrk="1" hangingPunct="1">
              <a:lnSpc>
                <a:spcPct val="90000"/>
              </a:lnSpc>
            </a:pPr>
            <a:r>
              <a:rPr lang="en-US" altLang="en-US" sz="2800" dirty="0" smtClean="0"/>
              <a:t>A </a:t>
            </a:r>
            <a:r>
              <a:rPr lang="en-US" altLang="en-US" sz="2800" dirty="0" err="1" smtClean="0">
                <a:latin typeface="Courier New" panose="02070309020205020404" pitchFamily="49" charset="0"/>
              </a:rPr>
              <a:t>ColorDieView</a:t>
            </a:r>
            <a:r>
              <a:rPr lang="en-US" altLang="en-US" sz="2800" dirty="0" smtClean="0"/>
              <a:t> is just like </a:t>
            </a:r>
            <a:r>
              <a:rPr lang="en-US" altLang="en-US" sz="2800" dirty="0" err="1" smtClean="0">
                <a:latin typeface="Courier New" panose="02070309020205020404" pitchFamily="49" charset="0"/>
              </a:rPr>
              <a:t>DieView</a:t>
            </a:r>
            <a:r>
              <a:rPr lang="en-US" altLang="en-US" sz="2800" dirty="0" smtClean="0"/>
              <a:t>, except it has an additional method!</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class </a:t>
            </a:r>
            <a:r>
              <a:rPr lang="en-US" altLang="en-US" sz="2000" dirty="0" err="1" smtClean="0">
                <a:latin typeface="Courier New" panose="02070309020205020404" pitchFamily="49" charset="0"/>
              </a:rPr>
              <a:t>ColorDieView</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DieView</a:t>
            </a:r>
            <a:r>
              <a:rPr lang="en-US" altLang="en-US" sz="2000" dirty="0" smtClean="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20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setValue</a:t>
            </a:r>
            <a:r>
              <a:rPr lang="en-US" altLang="en-US" sz="2000" dirty="0" smtClean="0">
                <a:latin typeface="Courier New" panose="02070309020205020404" pitchFamily="49" charset="0"/>
              </a:rPr>
              <a:t>(self, value):</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self.value</a:t>
            </a:r>
            <a:r>
              <a:rPr lang="en-US" altLang="en-US" sz="2000" dirty="0" smtClean="0">
                <a:latin typeface="Courier New" panose="02070309020205020404" pitchFamily="49" charset="0"/>
              </a:rPr>
              <a:t> = value</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DieView.setValue</a:t>
            </a:r>
            <a:r>
              <a:rPr lang="en-US" altLang="en-US" sz="2000" dirty="0" smtClean="0">
                <a:latin typeface="Courier New" panose="02070309020205020404" pitchFamily="49" charset="0"/>
              </a:rPr>
              <a:t>(self, value)</a:t>
            </a:r>
          </a:p>
          <a:p>
            <a:pPr eaLnBrk="1" hangingPunct="1">
              <a:lnSpc>
                <a:spcPct val="90000"/>
              </a:lnSpc>
              <a:buFont typeface="Wingdings" panose="05000000000000000000" pitchFamily="2" charset="2"/>
              <a:buNone/>
            </a:pPr>
            <a:endParaRPr lang="en-US" altLang="en-US" sz="2000" dirty="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setColor</a:t>
            </a:r>
            <a:r>
              <a:rPr lang="en-US" altLang="en-US" sz="2000" dirty="0" smtClean="0">
                <a:latin typeface="Courier New" panose="02070309020205020404" pitchFamily="49" charset="0"/>
              </a:rPr>
              <a:t>(self, color):</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self.foreground</a:t>
            </a:r>
            <a:r>
              <a:rPr lang="en-US" altLang="en-US" sz="2000" dirty="0" smtClean="0">
                <a:latin typeface="Courier New" panose="02070309020205020404" pitchFamily="49" charset="0"/>
              </a:rPr>
              <a:t> = color</a:t>
            </a:r>
          </a:p>
          <a:p>
            <a:pPr eaLnBrk="1" hangingPunct="1">
              <a:lnSpc>
                <a:spcPct val="90000"/>
              </a:lnSpc>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self.setValue</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self.value</a:t>
            </a:r>
            <a:r>
              <a:rPr lang="en-US" altLang="en-US" sz="20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3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B7940B4-7C88-4B13-B9CA-32D7A16C36DF}" type="slidenum">
              <a:rPr lang="en-US" altLang="en-US"/>
              <a:pPr eaLnBrk="1" hangingPunct="1"/>
              <a:t>136</a:t>
            </a:fld>
            <a:endParaRPr lang="en-US" altLang="en-US"/>
          </a:p>
        </p:txBody>
      </p:sp>
      <p:sp>
        <p:nvSpPr>
          <p:cNvPr id="143364" name="Rectangle 2"/>
          <p:cNvSpPr>
            <a:spLocks noGrp="1" noChangeArrowheads="1"/>
          </p:cNvSpPr>
          <p:nvPr>
            <p:ph type="title"/>
          </p:nvPr>
        </p:nvSpPr>
        <p:spPr/>
        <p:txBody>
          <a:bodyPr/>
          <a:lstStyle/>
          <a:p>
            <a:pPr eaLnBrk="1" hangingPunct="1"/>
            <a:r>
              <a:rPr lang="en-US" altLang="en-US" smtClean="0"/>
              <a:t>Inheritance</a:t>
            </a:r>
          </a:p>
        </p:txBody>
      </p:sp>
      <p:sp>
        <p:nvSpPr>
          <p:cNvPr id="143365" name="Rectangle 3"/>
          <p:cNvSpPr>
            <a:spLocks noGrp="1" noChangeArrowheads="1"/>
          </p:cNvSpPr>
          <p:nvPr>
            <p:ph type="body" idx="1"/>
          </p:nvPr>
        </p:nvSpPr>
        <p:spPr/>
        <p:txBody>
          <a:bodyPr/>
          <a:lstStyle/>
          <a:p>
            <a:pPr eaLnBrk="1" hangingPunct="1"/>
            <a:r>
              <a:rPr lang="en-US" altLang="en-US" sz="2800" dirty="0" smtClean="0"/>
              <a:t>The first line (</a:t>
            </a:r>
            <a:r>
              <a:rPr lang="en-US" altLang="en-US" sz="2000" dirty="0" smtClean="0">
                <a:latin typeface="Courier New" panose="02070309020205020404" pitchFamily="49" charset="0"/>
              </a:rPr>
              <a:t>class </a:t>
            </a:r>
            <a:r>
              <a:rPr lang="en-US" altLang="en-US" sz="2000" dirty="0" err="1" smtClean="0">
                <a:latin typeface="Courier New" panose="02070309020205020404" pitchFamily="49" charset="0"/>
              </a:rPr>
              <a:t>ColorDieView</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DieView</a:t>
            </a:r>
            <a:r>
              <a:rPr lang="en-US" altLang="en-US" sz="2000" dirty="0" smtClean="0">
                <a:latin typeface="Courier New" panose="02070309020205020404" pitchFamily="49" charset="0"/>
              </a:rPr>
              <a:t>)</a:t>
            </a:r>
            <a:r>
              <a:rPr lang="en-US" altLang="en-US" sz="2000" dirty="0" smtClean="0">
                <a:latin typeface="Courier New" panose="02070309020205020404" pitchFamily="49" charset="0"/>
                <a:sym typeface="Wingdings" panose="05000000000000000000" pitchFamily="2" charset="2"/>
              </a:rPr>
              <a:t>: </a:t>
            </a:r>
            <a:r>
              <a:rPr lang="en-US" altLang="en-US" sz="2800" dirty="0" smtClean="0">
                <a:sym typeface="Wingdings" panose="05000000000000000000" pitchFamily="2" charset="2"/>
              </a:rPr>
              <a:t>) says that we are defining a new class </a:t>
            </a:r>
            <a:r>
              <a:rPr lang="en-US" altLang="en-US" sz="2800" dirty="0" err="1" smtClean="0">
                <a:latin typeface="Courier New" panose="02070309020205020404" pitchFamily="49" charset="0"/>
                <a:sym typeface="Wingdings" panose="05000000000000000000" pitchFamily="2" charset="2"/>
              </a:rPr>
              <a:t>ColorDieView</a:t>
            </a:r>
            <a:r>
              <a:rPr lang="en-US" altLang="en-US" sz="2800" dirty="0" smtClean="0">
                <a:sym typeface="Wingdings" panose="05000000000000000000" pitchFamily="2" charset="2"/>
              </a:rPr>
              <a:t> that is based on (i.e. is a subclass of) </a:t>
            </a:r>
            <a:r>
              <a:rPr lang="en-US" altLang="en-US" sz="2800" dirty="0" err="1" smtClean="0">
                <a:latin typeface="Courier New" panose="02070309020205020404" pitchFamily="49" charset="0"/>
                <a:sym typeface="Wingdings" panose="05000000000000000000" pitchFamily="2" charset="2"/>
              </a:rPr>
              <a:t>DieView</a:t>
            </a:r>
            <a:r>
              <a:rPr lang="en-US" altLang="en-US" sz="2800" dirty="0" smtClean="0">
                <a:sym typeface="Wingdings" panose="05000000000000000000" pitchFamily="2" charset="2"/>
              </a:rPr>
              <a:t>.</a:t>
            </a:r>
          </a:p>
          <a:p>
            <a:pPr eaLnBrk="1" hangingPunct="1"/>
            <a:r>
              <a:rPr lang="en-US" altLang="en-US" sz="2800" dirty="0" smtClean="0">
                <a:sym typeface="Wingdings" panose="05000000000000000000" pitchFamily="2" charset="2"/>
              </a:rPr>
              <a:t>Inside the new class we define two methods.</a:t>
            </a:r>
          </a:p>
          <a:p>
            <a:pPr eaLnBrk="1" hangingPunct="1"/>
            <a:r>
              <a:rPr lang="en-US" altLang="en-US" sz="2800" dirty="0" smtClean="0"/>
              <a:t>The second method, </a:t>
            </a:r>
            <a:r>
              <a:rPr lang="en-US" altLang="en-US" sz="2800" dirty="0" err="1" smtClean="0">
                <a:latin typeface="Courier New" panose="02070309020205020404" pitchFamily="49" charset="0"/>
              </a:rPr>
              <a:t>setColor</a:t>
            </a:r>
            <a:r>
              <a:rPr lang="en-US" altLang="en-US" sz="2800" dirty="0" smtClean="0"/>
              <a:t>, adds the new operation. To make it work, </a:t>
            </a:r>
            <a:r>
              <a:rPr lang="en-US" altLang="en-US" sz="2800" dirty="0" err="1" smtClean="0">
                <a:latin typeface="Courier New" panose="02070309020205020404" pitchFamily="49" charset="0"/>
              </a:rPr>
              <a:t>setValue</a:t>
            </a:r>
            <a:r>
              <a:rPr lang="en-US" altLang="en-US" sz="2800" dirty="0" smtClean="0"/>
              <a:t> also needed to be slightly modified.</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58093D6-77F6-4D5F-8C01-A2356383B43E}" type="slidenum">
              <a:rPr lang="en-US" altLang="en-US"/>
              <a:pPr eaLnBrk="1" hangingPunct="1"/>
              <a:t>137</a:t>
            </a:fld>
            <a:endParaRPr lang="en-US" altLang="en-US"/>
          </a:p>
        </p:txBody>
      </p:sp>
      <p:sp>
        <p:nvSpPr>
          <p:cNvPr id="144388" name="Rectangle 2"/>
          <p:cNvSpPr>
            <a:spLocks noGrp="1" noChangeArrowheads="1"/>
          </p:cNvSpPr>
          <p:nvPr>
            <p:ph type="title"/>
          </p:nvPr>
        </p:nvSpPr>
        <p:spPr/>
        <p:txBody>
          <a:bodyPr/>
          <a:lstStyle/>
          <a:p>
            <a:pPr eaLnBrk="1" hangingPunct="1"/>
            <a:r>
              <a:rPr lang="en-US" altLang="en-US" smtClean="0"/>
              <a:t>Inheritance</a:t>
            </a:r>
          </a:p>
        </p:txBody>
      </p:sp>
      <p:sp>
        <p:nvSpPr>
          <p:cNvPr id="144389" name="Rectangle 3"/>
          <p:cNvSpPr>
            <a:spLocks noGrp="1" noChangeArrowheads="1"/>
          </p:cNvSpPr>
          <p:nvPr>
            <p:ph type="body" idx="1"/>
          </p:nvPr>
        </p:nvSpPr>
        <p:spPr/>
        <p:txBody>
          <a:bodyPr/>
          <a:lstStyle/>
          <a:p>
            <a:pPr eaLnBrk="1" hangingPunct="1"/>
            <a:r>
              <a:rPr lang="en-US" altLang="en-US" sz="2800" smtClean="0"/>
              <a:t>The </a:t>
            </a:r>
            <a:r>
              <a:rPr lang="en-US" altLang="en-US" sz="2800" smtClean="0">
                <a:latin typeface="Courier New" panose="02070309020205020404" pitchFamily="49" charset="0"/>
              </a:rPr>
              <a:t>setValue</a:t>
            </a:r>
            <a:r>
              <a:rPr lang="en-US" altLang="en-US" sz="2800" smtClean="0"/>
              <a:t> method in </a:t>
            </a:r>
            <a:r>
              <a:rPr lang="en-US" altLang="en-US" sz="2800" smtClean="0">
                <a:latin typeface="Courier New" panose="02070309020205020404" pitchFamily="49" charset="0"/>
              </a:rPr>
              <a:t>ColorDieView</a:t>
            </a:r>
            <a:r>
              <a:rPr lang="en-US" altLang="en-US" sz="2800" smtClean="0"/>
              <a:t> redefines or </a:t>
            </a:r>
            <a:r>
              <a:rPr lang="en-US" altLang="en-US" sz="2800" i="1" smtClean="0"/>
              <a:t>overrides</a:t>
            </a:r>
            <a:r>
              <a:rPr lang="en-US" altLang="en-US" sz="2800" smtClean="0"/>
              <a:t> the definition of </a:t>
            </a:r>
            <a:r>
              <a:rPr lang="en-US" altLang="en-US" sz="2800" smtClean="0">
                <a:latin typeface="Courier New" panose="02070309020205020404" pitchFamily="49" charset="0"/>
              </a:rPr>
              <a:t>setValue</a:t>
            </a:r>
            <a:r>
              <a:rPr lang="en-US" altLang="en-US" sz="2800" smtClean="0"/>
              <a:t> that was provided in the </a:t>
            </a:r>
            <a:r>
              <a:rPr lang="en-US" altLang="en-US" sz="2800" smtClean="0">
                <a:latin typeface="Courier New" panose="02070309020205020404" pitchFamily="49" charset="0"/>
              </a:rPr>
              <a:t>DieView</a:t>
            </a:r>
            <a:r>
              <a:rPr lang="en-US" altLang="en-US" sz="2800" smtClean="0"/>
              <a:t> class.</a:t>
            </a:r>
          </a:p>
          <a:p>
            <a:pPr eaLnBrk="1" hangingPunct="1"/>
            <a:r>
              <a:rPr lang="en-US" altLang="en-US" sz="2800" smtClean="0"/>
              <a:t>The </a:t>
            </a:r>
            <a:r>
              <a:rPr lang="en-US" altLang="en-US" sz="2800" smtClean="0">
                <a:latin typeface="Courier New" panose="02070309020205020404" pitchFamily="49" charset="0"/>
              </a:rPr>
              <a:t>setValue</a:t>
            </a:r>
            <a:r>
              <a:rPr lang="en-US" altLang="en-US" sz="2800" smtClean="0"/>
              <a:t> method in the new class first stores the value and then relies on the </a:t>
            </a:r>
            <a:r>
              <a:rPr lang="en-US" altLang="en-US" sz="2800" smtClean="0">
                <a:latin typeface="Courier New" panose="02070309020205020404" pitchFamily="49" charset="0"/>
              </a:rPr>
              <a:t>setValue</a:t>
            </a:r>
            <a:r>
              <a:rPr lang="en-US" altLang="en-US" sz="2800" smtClean="0"/>
              <a:t> method of the superclass </a:t>
            </a:r>
            <a:r>
              <a:rPr lang="en-US" altLang="en-US" sz="2800" smtClean="0">
                <a:latin typeface="Courier New" panose="02070309020205020404" pitchFamily="49" charset="0"/>
              </a:rPr>
              <a:t>DieView</a:t>
            </a:r>
            <a:r>
              <a:rPr lang="en-US" altLang="en-US" sz="2800" smtClean="0"/>
              <a:t> to actually draw the pips.</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C1388CB-A8E1-494B-9FA9-63024FE933F2}" type="slidenum">
              <a:rPr lang="en-US" altLang="en-US"/>
              <a:pPr eaLnBrk="1" hangingPunct="1"/>
              <a:t>138</a:t>
            </a:fld>
            <a:endParaRPr lang="en-US" altLang="en-US"/>
          </a:p>
        </p:txBody>
      </p:sp>
      <p:sp>
        <p:nvSpPr>
          <p:cNvPr id="145412" name="Rectangle 2"/>
          <p:cNvSpPr>
            <a:spLocks noGrp="1" noChangeArrowheads="1"/>
          </p:cNvSpPr>
          <p:nvPr>
            <p:ph type="title"/>
          </p:nvPr>
        </p:nvSpPr>
        <p:spPr/>
        <p:txBody>
          <a:bodyPr/>
          <a:lstStyle/>
          <a:p>
            <a:pPr eaLnBrk="1" hangingPunct="1"/>
            <a:r>
              <a:rPr lang="en-US" altLang="en-US" smtClean="0"/>
              <a:t>Inheritance</a:t>
            </a:r>
          </a:p>
        </p:txBody>
      </p:sp>
      <p:sp>
        <p:nvSpPr>
          <p:cNvPr id="145413" name="Rectangle 3"/>
          <p:cNvSpPr>
            <a:spLocks noGrp="1" noChangeArrowheads="1"/>
          </p:cNvSpPr>
          <p:nvPr>
            <p:ph type="body" idx="1"/>
          </p:nvPr>
        </p:nvSpPr>
        <p:spPr/>
        <p:txBody>
          <a:bodyPr/>
          <a:lstStyle/>
          <a:p>
            <a:pPr eaLnBrk="1" hangingPunct="1"/>
            <a:r>
              <a:rPr lang="en-US" altLang="en-US" sz="2800" smtClean="0"/>
              <a:t>The normal approach to set the value, </a:t>
            </a:r>
            <a:r>
              <a:rPr lang="en-US" altLang="en-US" sz="2800" smtClean="0">
                <a:latin typeface="Courier New" panose="02070309020205020404" pitchFamily="49" charset="0"/>
              </a:rPr>
              <a:t>self.setValue(value)</a:t>
            </a:r>
            <a:r>
              <a:rPr lang="en-US" altLang="en-US" sz="2800" smtClean="0"/>
              <a:t>, would refer to the </a:t>
            </a:r>
            <a:r>
              <a:rPr lang="en-US" altLang="en-US" sz="2800" smtClean="0">
                <a:latin typeface="Courier New" panose="02070309020205020404" pitchFamily="49" charset="0"/>
              </a:rPr>
              <a:t>setValue</a:t>
            </a:r>
            <a:r>
              <a:rPr lang="en-US" altLang="en-US" sz="2800" smtClean="0"/>
              <a:t> method of the </a:t>
            </a:r>
            <a:r>
              <a:rPr lang="en-US" altLang="en-US" sz="2800" smtClean="0">
                <a:latin typeface="Courier New" panose="02070309020205020404" pitchFamily="49" charset="0"/>
              </a:rPr>
              <a:t>ColorDieView</a:t>
            </a:r>
            <a:r>
              <a:rPr lang="en-US" altLang="en-US" sz="2800" smtClean="0"/>
              <a:t> class, since </a:t>
            </a:r>
            <a:r>
              <a:rPr lang="en-US" altLang="en-US" sz="2800" smtClean="0">
                <a:latin typeface="Courier New" panose="02070309020205020404" pitchFamily="49" charset="0"/>
              </a:rPr>
              <a:t>self</a:t>
            </a:r>
            <a:r>
              <a:rPr lang="en-US" altLang="en-US" sz="2800" smtClean="0"/>
              <a:t> is an instance of </a:t>
            </a:r>
            <a:r>
              <a:rPr lang="en-US" altLang="en-US" sz="2800" smtClean="0">
                <a:latin typeface="Courier New" panose="02070309020205020404" pitchFamily="49" charset="0"/>
              </a:rPr>
              <a:t>ColorDieView</a:t>
            </a:r>
            <a:r>
              <a:rPr lang="en-US" altLang="en-US" sz="2800" smtClean="0"/>
              <a:t>.</a:t>
            </a:r>
          </a:p>
          <a:p>
            <a:pPr eaLnBrk="1" hangingPunct="1"/>
            <a:r>
              <a:rPr lang="en-US" altLang="en-US" sz="2800" smtClean="0"/>
              <a:t>To call the superclass</a:t>
            </a:r>
            <a:r>
              <a:rPr lang="en-US" altLang="en-US" sz="2800" smtClean="0">
                <a:latin typeface="Times New Roman" panose="02020603050405020304" pitchFamily="18" charset="0"/>
              </a:rPr>
              <a:t>’</a:t>
            </a:r>
            <a:r>
              <a:rPr lang="en-US" altLang="en-US" sz="2800" smtClean="0"/>
              <a:t>s </a:t>
            </a:r>
            <a:r>
              <a:rPr lang="en-US" altLang="en-US" sz="2800" smtClean="0">
                <a:latin typeface="Courier New" panose="02070309020205020404" pitchFamily="49" charset="0"/>
              </a:rPr>
              <a:t>setValue</a:t>
            </a:r>
            <a:r>
              <a:rPr lang="en-US" altLang="en-US" sz="2800" smtClean="0"/>
              <a:t> method, it</a:t>
            </a:r>
            <a:r>
              <a:rPr lang="en-US" altLang="en-US" sz="2800" smtClean="0">
                <a:latin typeface="Times New Roman" panose="02020603050405020304" pitchFamily="18" charset="0"/>
              </a:rPr>
              <a:t>’</a:t>
            </a:r>
            <a:r>
              <a:rPr lang="en-US" altLang="en-US" sz="2800" smtClean="0"/>
              <a:t>s necessary to put the class name where the object would normally go:</a:t>
            </a:r>
            <a:br>
              <a:rPr lang="en-US" altLang="en-US" sz="2800" smtClean="0"/>
            </a:br>
            <a:r>
              <a:rPr lang="en-US" altLang="en-US" sz="2800" smtClean="0">
                <a:latin typeface="Courier New" panose="02070309020205020404" pitchFamily="49" charset="0"/>
              </a:rPr>
              <a:t>DieView.setValue(self,value)</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9902AB1-87B1-47D8-9573-409CC813E914}" type="slidenum">
              <a:rPr lang="en-US" altLang="en-US"/>
              <a:pPr eaLnBrk="1" hangingPunct="1"/>
              <a:t>139</a:t>
            </a:fld>
            <a:endParaRPr lang="en-US" altLang="en-US"/>
          </a:p>
        </p:txBody>
      </p:sp>
      <p:sp>
        <p:nvSpPr>
          <p:cNvPr id="146436" name="Rectangle 2"/>
          <p:cNvSpPr>
            <a:spLocks noGrp="1" noChangeArrowheads="1"/>
          </p:cNvSpPr>
          <p:nvPr>
            <p:ph type="title"/>
          </p:nvPr>
        </p:nvSpPr>
        <p:spPr/>
        <p:txBody>
          <a:bodyPr/>
          <a:lstStyle/>
          <a:p>
            <a:pPr eaLnBrk="1" hangingPunct="1"/>
            <a:r>
              <a:rPr lang="en-US" altLang="en-US" smtClean="0"/>
              <a:t>Inheritance</a:t>
            </a:r>
          </a:p>
        </p:txBody>
      </p:sp>
      <p:sp>
        <p:nvSpPr>
          <p:cNvPr id="146437" name="Rectangle 3"/>
          <p:cNvSpPr>
            <a:spLocks noGrp="1" noChangeArrowheads="1"/>
          </p:cNvSpPr>
          <p:nvPr>
            <p:ph type="body" idx="1"/>
          </p:nvPr>
        </p:nvSpPr>
        <p:spPr/>
        <p:txBody>
          <a:bodyPr/>
          <a:lstStyle/>
          <a:p>
            <a:pPr eaLnBrk="1" hangingPunct="1"/>
            <a:r>
              <a:rPr lang="en-US" altLang="en-US" smtClean="0">
                <a:latin typeface="Courier New" panose="02070309020205020404" pitchFamily="49" charset="0"/>
              </a:rPr>
              <a:t>DieView.setValue(self,value)</a:t>
            </a:r>
          </a:p>
          <a:p>
            <a:pPr eaLnBrk="1" hangingPunct="1"/>
            <a:r>
              <a:rPr lang="en-US" altLang="en-US" smtClean="0"/>
              <a:t>The actual object to which the method is applied is sent as the first parameter.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2001CF-629C-4563-9893-239CEE10E0AE}" type="slidenum">
              <a:rPr lang="en-US" altLang="en-US"/>
              <a:pPr eaLnBrk="1" hangingPunct="1"/>
              <a:t>14</a:t>
            </a:fld>
            <a:endParaRPr lang="en-US" altLang="en-US"/>
          </a:p>
        </p:txBody>
      </p:sp>
      <p:sp>
        <p:nvSpPr>
          <p:cNvPr id="17412" name="Rectangle 2"/>
          <p:cNvSpPr>
            <a:spLocks noGrp="1" noChangeArrowheads="1"/>
          </p:cNvSpPr>
          <p:nvPr>
            <p:ph type="title"/>
          </p:nvPr>
        </p:nvSpPr>
        <p:spPr/>
        <p:txBody>
          <a:bodyPr/>
          <a:lstStyle/>
          <a:p>
            <a:pPr eaLnBrk="1" hangingPunct="1"/>
            <a:r>
              <a:rPr lang="en-US" altLang="en-US" smtClean="0"/>
              <a:t>The Process of OOD</a:t>
            </a:r>
          </a:p>
        </p:txBody>
      </p:sp>
      <p:sp>
        <p:nvSpPr>
          <p:cNvPr id="17413" name="Rectangle 3"/>
          <p:cNvSpPr>
            <a:spLocks noGrp="1" noChangeArrowheads="1"/>
          </p:cNvSpPr>
          <p:nvPr>
            <p:ph type="body" idx="1"/>
          </p:nvPr>
        </p:nvSpPr>
        <p:spPr/>
        <p:txBody>
          <a:bodyPr/>
          <a:lstStyle/>
          <a:p>
            <a:pPr marL="971550" lvl="1" indent="-514350" eaLnBrk="1" hangingPunct="1">
              <a:buFont typeface="+mj-lt"/>
              <a:buAutoNum type="arabicPeriod" startAt="5"/>
            </a:pPr>
            <a:r>
              <a:rPr lang="en-US" altLang="en-US" dirty="0" smtClean="0"/>
              <a:t>Design iteratively</a:t>
            </a:r>
          </a:p>
          <a:p>
            <a:pPr lvl="2" eaLnBrk="1" hangingPunct="1"/>
            <a:r>
              <a:rPr lang="en-US" altLang="en-US" dirty="0" smtClean="0"/>
              <a:t>It</a:t>
            </a:r>
            <a:r>
              <a:rPr lang="en-US" altLang="en-US" dirty="0" smtClean="0">
                <a:latin typeface="Times New Roman" panose="02020603050405020304" pitchFamily="18" charset="0"/>
              </a:rPr>
              <a:t>’</a:t>
            </a:r>
            <a:r>
              <a:rPr lang="en-US" altLang="en-US" dirty="0" smtClean="0"/>
              <a:t>s not unusual to bounce back and forth between designing new classes and adding methods to existing classes.</a:t>
            </a:r>
          </a:p>
          <a:p>
            <a:pPr lvl="2" eaLnBrk="1" hangingPunct="1"/>
            <a:r>
              <a:rPr lang="en-US" altLang="en-US" dirty="0" smtClean="0"/>
              <a:t>Work on whatever is demanding your attention.</a:t>
            </a:r>
          </a:p>
          <a:p>
            <a:pPr lvl="2" eaLnBrk="1" hangingPunct="1"/>
            <a:r>
              <a:rPr lang="en-US" altLang="en-US" dirty="0" smtClean="0"/>
              <a:t>No one designs a program top to bottom in a linear, systematic fashion. Make progress wherever progress needs to be made.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EAD5C75-79D8-4A07-937B-72C18403EFAB}" type="slidenum">
              <a:rPr lang="en-US" altLang="en-US"/>
              <a:pPr eaLnBrk="1" hangingPunct="1"/>
              <a:t>15</a:t>
            </a:fld>
            <a:endParaRPr lang="en-US" altLang="en-US"/>
          </a:p>
        </p:txBody>
      </p:sp>
      <p:sp>
        <p:nvSpPr>
          <p:cNvPr id="18436" name="Rectangle 2"/>
          <p:cNvSpPr>
            <a:spLocks noGrp="1" noChangeArrowheads="1"/>
          </p:cNvSpPr>
          <p:nvPr>
            <p:ph type="title"/>
          </p:nvPr>
        </p:nvSpPr>
        <p:spPr/>
        <p:txBody>
          <a:bodyPr/>
          <a:lstStyle/>
          <a:p>
            <a:pPr eaLnBrk="1" hangingPunct="1"/>
            <a:r>
              <a:rPr lang="en-US" altLang="en-US" smtClean="0"/>
              <a:t>The Process of OOD</a:t>
            </a:r>
          </a:p>
        </p:txBody>
      </p:sp>
      <p:sp>
        <p:nvSpPr>
          <p:cNvPr id="18437"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6"/>
            </a:pPr>
            <a:r>
              <a:rPr lang="en-US" altLang="en-US" i="1" dirty="0" smtClean="0"/>
              <a:t>Try out alternatives</a:t>
            </a:r>
          </a:p>
          <a:p>
            <a:pPr lvl="2" eaLnBrk="1" hangingPunct="1">
              <a:lnSpc>
                <a:spcPct val="90000"/>
              </a:lnSpc>
            </a:pPr>
            <a:r>
              <a:rPr lang="en-US" altLang="en-US" dirty="0" smtClean="0"/>
              <a:t>Don</a:t>
            </a:r>
            <a:r>
              <a:rPr lang="en-US" altLang="en-US" dirty="0" smtClean="0">
                <a:latin typeface="Times New Roman" panose="02020603050405020304" pitchFamily="18" charset="0"/>
              </a:rPr>
              <a:t>’</a:t>
            </a:r>
            <a:r>
              <a:rPr lang="en-US" altLang="en-US" dirty="0" smtClean="0"/>
              <a:t>t be afraid to scrap an approach that doesn</a:t>
            </a:r>
            <a:r>
              <a:rPr lang="en-US" altLang="en-US" dirty="0" smtClean="0">
                <a:latin typeface="Times New Roman" panose="02020603050405020304" pitchFamily="18" charset="0"/>
              </a:rPr>
              <a:t>’</a:t>
            </a:r>
            <a:r>
              <a:rPr lang="en-US" altLang="en-US" dirty="0" smtClean="0"/>
              <a:t>t seem to be working, or to follow an idea and see where it leads. Good design involves a lot of trial and error!</a:t>
            </a:r>
          </a:p>
          <a:p>
            <a:pPr lvl="2" eaLnBrk="1" hangingPunct="1">
              <a:lnSpc>
                <a:spcPct val="90000"/>
              </a:lnSpc>
            </a:pPr>
            <a:r>
              <a:rPr lang="en-US" altLang="en-US" dirty="0" smtClean="0"/>
              <a:t>When you look at the programs of others, you are looking at finished work, not the process used to get there.</a:t>
            </a:r>
          </a:p>
          <a:p>
            <a:pPr lvl="2" eaLnBrk="1" hangingPunct="1">
              <a:lnSpc>
                <a:spcPct val="90000"/>
              </a:lnSpc>
            </a:pPr>
            <a:r>
              <a:rPr lang="en-US" altLang="en-US" dirty="0" smtClean="0"/>
              <a:t>Well-designed programs are probably not the result of a first try. As Fred Brooks said, </a:t>
            </a:r>
            <a:r>
              <a:rPr lang="en-US" altLang="en-US" dirty="0" smtClean="0">
                <a:latin typeface="Times New Roman" panose="02020603050405020304" pitchFamily="18" charset="0"/>
              </a:rPr>
              <a:t>“</a:t>
            </a:r>
            <a:r>
              <a:rPr lang="en-US" altLang="en-US" dirty="0" smtClean="0"/>
              <a:t>Plan to throw one away.</a:t>
            </a:r>
            <a:r>
              <a:rPr lang="en-US" altLang="en-US" dirty="0" smtClean="0">
                <a:latin typeface="Times New Roman" panose="02020603050405020304" pitchFamily="18" charset="0"/>
              </a:rPr>
              <a:t>”</a:t>
            </a:r>
            <a:endParaRPr lang="en-US"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F18CC79-E7D5-4145-A20B-543EDF4FF4E1}" type="slidenum">
              <a:rPr lang="en-US" altLang="en-US"/>
              <a:pPr eaLnBrk="1" hangingPunct="1"/>
              <a:t>16</a:t>
            </a:fld>
            <a:endParaRPr lang="en-US" altLang="en-US"/>
          </a:p>
        </p:txBody>
      </p:sp>
      <p:sp>
        <p:nvSpPr>
          <p:cNvPr id="19460" name="Rectangle 2"/>
          <p:cNvSpPr>
            <a:spLocks noGrp="1" noChangeArrowheads="1"/>
          </p:cNvSpPr>
          <p:nvPr>
            <p:ph type="title"/>
          </p:nvPr>
        </p:nvSpPr>
        <p:spPr/>
        <p:txBody>
          <a:bodyPr/>
          <a:lstStyle/>
          <a:p>
            <a:pPr eaLnBrk="1" hangingPunct="1"/>
            <a:r>
              <a:rPr lang="en-US" altLang="en-US" smtClean="0"/>
              <a:t>The Process of OOD</a:t>
            </a:r>
          </a:p>
        </p:txBody>
      </p:sp>
      <p:sp>
        <p:nvSpPr>
          <p:cNvPr id="19461" name="Rectangle 3"/>
          <p:cNvSpPr>
            <a:spLocks noGrp="1" noChangeArrowheads="1"/>
          </p:cNvSpPr>
          <p:nvPr>
            <p:ph type="body" idx="1"/>
          </p:nvPr>
        </p:nvSpPr>
        <p:spPr/>
        <p:txBody>
          <a:bodyPr/>
          <a:lstStyle/>
          <a:p>
            <a:pPr marL="971550" lvl="1" indent="-514350" eaLnBrk="1" hangingPunct="1">
              <a:buFont typeface="+mj-lt"/>
              <a:buAutoNum type="arabicPeriod" startAt="7"/>
            </a:pPr>
            <a:r>
              <a:rPr lang="en-US" altLang="en-US" i="1" dirty="0" smtClean="0"/>
              <a:t>Keep it simple</a:t>
            </a:r>
          </a:p>
          <a:p>
            <a:pPr lvl="2" eaLnBrk="1" hangingPunct="1"/>
            <a:r>
              <a:rPr lang="en-US" altLang="en-US" dirty="0" smtClean="0"/>
              <a:t>At each step in the design, try to find the simplest approach that will solve the problem.</a:t>
            </a:r>
          </a:p>
          <a:p>
            <a:pPr lvl="2" eaLnBrk="1" hangingPunct="1"/>
            <a:r>
              <a:rPr lang="en-US" altLang="en-US" dirty="0" smtClean="0"/>
              <a:t>Don</a:t>
            </a:r>
            <a:r>
              <a:rPr lang="en-US" altLang="en-US" dirty="0" smtClean="0">
                <a:latin typeface="Times New Roman" panose="02020603050405020304" pitchFamily="18" charset="0"/>
              </a:rPr>
              <a:t>’</a:t>
            </a:r>
            <a:r>
              <a:rPr lang="en-US" altLang="en-US" dirty="0" smtClean="0"/>
              <a:t>t design in extra complexity until it is clear that a more complex approach is needed.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CF5678-604F-450E-8561-FACB7459CA5D}" type="slidenum">
              <a:rPr lang="en-US" altLang="en-US"/>
              <a:pPr eaLnBrk="1" hangingPunct="1"/>
              <a:t>17</a:t>
            </a:fld>
            <a:endParaRPr lang="en-US" altLang="en-US"/>
          </a:p>
        </p:txBody>
      </p:sp>
      <p:sp>
        <p:nvSpPr>
          <p:cNvPr id="20484" name="Rectangle 2"/>
          <p:cNvSpPr>
            <a:spLocks noGrp="1" noChangeArrowheads="1"/>
          </p:cNvSpPr>
          <p:nvPr>
            <p:ph type="title"/>
          </p:nvPr>
        </p:nvSpPr>
        <p:spPr/>
        <p:txBody>
          <a:bodyPr/>
          <a:lstStyle/>
          <a:p>
            <a:pPr eaLnBrk="1" hangingPunct="1"/>
            <a:r>
              <a:rPr lang="en-US" altLang="en-US" sz="4000" smtClean="0"/>
              <a:t>Case Study:</a:t>
            </a:r>
            <a:br>
              <a:rPr lang="en-US" altLang="en-US" sz="4000" smtClean="0"/>
            </a:br>
            <a:r>
              <a:rPr lang="en-US" altLang="en-US" sz="4000" smtClean="0"/>
              <a:t>Racquetball Simulation</a:t>
            </a:r>
          </a:p>
        </p:txBody>
      </p:sp>
      <p:sp>
        <p:nvSpPr>
          <p:cNvPr id="20485" name="Rectangle 3"/>
          <p:cNvSpPr>
            <a:spLocks noGrp="1" noChangeArrowheads="1"/>
          </p:cNvSpPr>
          <p:nvPr>
            <p:ph type="body" idx="1"/>
          </p:nvPr>
        </p:nvSpPr>
        <p:spPr/>
        <p:txBody>
          <a:bodyPr/>
          <a:lstStyle/>
          <a:p>
            <a:pPr eaLnBrk="1" hangingPunct="1"/>
            <a:r>
              <a:rPr lang="en-US" altLang="en-US" smtClean="0"/>
              <a:t>You may want to review our top-down design of the racquetball simulation from Chapter 9.</a:t>
            </a:r>
          </a:p>
          <a:p>
            <a:pPr eaLnBrk="1" hangingPunct="1"/>
            <a:r>
              <a:rPr lang="en-US" altLang="en-US" smtClean="0"/>
              <a:t>We want to simulate multiple games of racquetball where the ability of the two opponents is represented by the probability that they win a point when they are serving.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D36E677-3D5E-49D2-864A-A70C818A7D0F}" type="slidenum">
              <a:rPr lang="en-US" altLang="en-US"/>
              <a:pPr eaLnBrk="1" hangingPunct="1"/>
              <a:t>18</a:t>
            </a:fld>
            <a:endParaRPr lang="en-US" altLang="en-US"/>
          </a:p>
        </p:txBody>
      </p:sp>
      <p:sp>
        <p:nvSpPr>
          <p:cNvPr id="21508" name="Rectangle 2"/>
          <p:cNvSpPr>
            <a:spLocks noGrp="1" noChangeArrowheads="1"/>
          </p:cNvSpPr>
          <p:nvPr>
            <p:ph type="title"/>
          </p:nvPr>
        </p:nvSpPr>
        <p:spPr/>
        <p:txBody>
          <a:bodyPr/>
          <a:lstStyle/>
          <a:p>
            <a:pPr eaLnBrk="1" hangingPunct="1"/>
            <a:r>
              <a:rPr lang="en-US" altLang="en-US" sz="4000" smtClean="0"/>
              <a:t>Case Study:</a:t>
            </a:r>
            <a:br>
              <a:rPr lang="en-US" altLang="en-US" sz="4000" smtClean="0"/>
            </a:br>
            <a:r>
              <a:rPr lang="en-US" altLang="en-US" sz="4000" smtClean="0"/>
              <a:t>Racquetball Simulation</a:t>
            </a:r>
          </a:p>
        </p:txBody>
      </p:sp>
      <p:sp>
        <p:nvSpPr>
          <p:cNvPr id="21509" name="Rectangle 3"/>
          <p:cNvSpPr>
            <a:spLocks noGrp="1" noChangeArrowheads="1"/>
          </p:cNvSpPr>
          <p:nvPr>
            <p:ph type="body" idx="1"/>
          </p:nvPr>
        </p:nvSpPr>
        <p:spPr/>
        <p:txBody>
          <a:bodyPr/>
          <a:lstStyle/>
          <a:p>
            <a:pPr eaLnBrk="1" hangingPunct="1"/>
            <a:r>
              <a:rPr lang="en-US" altLang="en-US" smtClean="0"/>
              <a:t>Inputs:</a:t>
            </a:r>
          </a:p>
          <a:p>
            <a:pPr lvl="1" eaLnBrk="1" hangingPunct="1"/>
            <a:r>
              <a:rPr lang="en-US" altLang="en-US" smtClean="0"/>
              <a:t>Probability for player A</a:t>
            </a:r>
          </a:p>
          <a:p>
            <a:pPr lvl="1" eaLnBrk="1" hangingPunct="1"/>
            <a:r>
              <a:rPr lang="en-US" altLang="en-US" smtClean="0"/>
              <a:t>Probability for player B</a:t>
            </a:r>
          </a:p>
          <a:p>
            <a:pPr lvl="1" eaLnBrk="1" hangingPunct="1"/>
            <a:r>
              <a:rPr lang="en-US" altLang="en-US" smtClean="0"/>
              <a:t>The number of games to simulate</a:t>
            </a:r>
          </a:p>
          <a:p>
            <a:pPr eaLnBrk="1" hangingPunct="1"/>
            <a:r>
              <a:rPr lang="en-US" altLang="en-US" smtClean="0"/>
              <a:t>Output:</a:t>
            </a:r>
          </a:p>
          <a:p>
            <a:pPr lvl="1" eaLnBrk="1" hangingPunct="1"/>
            <a:r>
              <a:rPr lang="en-US" altLang="en-US" smtClean="0"/>
              <a:t>A nicely formatted summary of the results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5991D28-A290-4FCA-9087-AFD48F4D2441}" type="slidenum">
              <a:rPr lang="en-US" altLang="en-US"/>
              <a:pPr eaLnBrk="1" hangingPunct="1"/>
              <a:t>19</a:t>
            </a:fld>
            <a:endParaRPr lang="en-US" altLang="en-US"/>
          </a:p>
        </p:txBody>
      </p:sp>
      <p:sp>
        <p:nvSpPr>
          <p:cNvPr id="22532" name="Rectangle 2"/>
          <p:cNvSpPr>
            <a:spLocks noGrp="1" noChangeArrowheads="1"/>
          </p:cNvSpPr>
          <p:nvPr>
            <p:ph type="title"/>
          </p:nvPr>
        </p:nvSpPr>
        <p:spPr/>
        <p:txBody>
          <a:bodyPr/>
          <a:lstStyle/>
          <a:p>
            <a:pPr eaLnBrk="1" hangingPunct="1"/>
            <a:r>
              <a:rPr lang="en-US" altLang="en-US" sz="4000" smtClean="0"/>
              <a:t>Case Study:</a:t>
            </a:r>
            <a:br>
              <a:rPr lang="en-US" altLang="en-US" sz="4000" smtClean="0"/>
            </a:br>
            <a:r>
              <a:rPr lang="en-US" altLang="en-US" sz="4000" smtClean="0"/>
              <a:t>Racquetball Simulation</a:t>
            </a:r>
          </a:p>
        </p:txBody>
      </p:sp>
      <p:sp>
        <p:nvSpPr>
          <p:cNvPr id="22533" name="Rectangle 3"/>
          <p:cNvSpPr>
            <a:spLocks noGrp="1" noChangeArrowheads="1"/>
          </p:cNvSpPr>
          <p:nvPr>
            <p:ph type="body" idx="1"/>
          </p:nvPr>
        </p:nvSpPr>
        <p:spPr/>
        <p:txBody>
          <a:bodyPr/>
          <a:lstStyle/>
          <a:p>
            <a:pPr eaLnBrk="1" hangingPunct="1"/>
            <a:r>
              <a:rPr lang="en-US" altLang="en-US" sz="2800" smtClean="0"/>
              <a:t>Previously, we ended a game when one of the players reached 15 points.</a:t>
            </a:r>
          </a:p>
          <a:p>
            <a:pPr eaLnBrk="1" hangingPunct="1"/>
            <a:r>
              <a:rPr lang="en-US" altLang="en-US" sz="2800" smtClean="0"/>
              <a:t>This time, let</a:t>
            </a:r>
            <a:r>
              <a:rPr lang="en-US" altLang="en-US" sz="2800" smtClean="0">
                <a:latin typeface="Times New Roman" panose="02020603050405020304" pitchFamily="18" charset="0"/>
              </a:rPr>
              <a:t>’</a:t>
            </a:r>
            <a:r>
              <a:rPr lang="en-US" altLang="en-US" sz="2800" smtClean="0"/>
              <a:t>s also consider shutouts. If one player gets to 7 points before the other player has scored a point, the game ends.</a:t>
            </a:r>
          </a:p>
          <a:p>
            <a:pPr eaLnBrk="1" hangingPunct="1"/>
            <a:r>
              <a:rPr lang="en-US" altLang="en-US" sz="2800" smtClean="0"/>
              <a:t>The simulation should keep track of each players</a:t>
            </a:r>
            <a:r>
              <a:rPr lang="en-US" altLang="en-US" sz="2800" smtClean="0">
                <a:latin typeface="Times New Roman" panose="02020603050405020304" pitchFamily="18" charset="0"/>
              </a:rPr>
              <a:t>’</a:t>
            </a:r>
            <a:r>
              <a:rPr lang="en-US" altLang="en-US" sz="2800" smtClean="0"/>
              <a:t> wins and the number of wins that are shutouts.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71C7339-D029-4C48-936B-4A4AF8958339}" type="slidenum">
              <a:rPr lang="en-US" altLang="en-US"/>
              <a:pPr eaLnBrk="1" hangingPunct="1"/>
              <a:t>2</a:t>
            </a:fld>
            <a:endParaRPr lang="en-US" altLang="en-US" dirty="0"/>
          </a:p>
        </p:txBody>
      </p:sp>
      <p:sp>
        <p:nvSpPr>
          <p:cNvPr id="4100" name="Rectangle 3"/>
          <p:cNvSpPr>
            <a:spLocks noGrp="1" noChangeArrowheads="1"/>
          </p:cNvSpPr>
          <p:nvPr>
            <p:ph type="body" idx="1"/>
          </p:nvPr>
        </p:nvSpPr>
        <p:spPr/>
        <p:txBody>
          <a:bodyPr/>
          <a:lstStyle/>
          <a:p>
            <a:pPr eaLnBrk="1" hangingPunct="1">
              <a:lnSpc>
                <a:spcPct val="90000"/>
              </a:lnSpc>
            </a:pPr>
            <a:r>
              <a:rPr lang="en-US" altLang="en-US" dirty="0" smtClean="0"/>
              <a:t>To understand the process of object-oriented design.</a:t>
            </a:r>
          </a:p>
          <a:p>
            <a:pPr eaLnBrk="1" hangingPunct="1">
              <a:lnSpc>
                <a:spcPct val="90000"/>
              </a:lnSpc>
            </a:pPr>
            <a:r>
              <a:rPr lang="en-US" altLang="en-US" dirty="0" smtClean="0"/>
              <a:t>To be able to read and understand object-oriented programs.</a:t>
            </a:r>
          </a:p>
          <a:p>
            <a:pPr eaLnBrk="1" hangingPunct="1">
              <a:lnSpc>
                <a:spcPct val="90000"/>
              </a:lnSpc>
            </a:pPr>
            <a:r>
              <a:rPr lang="en-US" altLang="en-US" dirty="0" smtClean="0"/>
              <a:t>To understand the concepts of encapsulation, polymorphism and inheritance as they pertain to object-oriented design and programming.        </a:t>
            </a:r>
          </a:p>
        </p:txBody>
      </p:sp>
      <p:sp>
        <p:nvSpPr>
          <p:cNvPr id="4101" name="Rectangle 4"/>
          <p:cNvSpPr>
            <a:spLocks noGrp="1" noChangeArrowheads="1"/>
          </p:cNvSpPr>
          <p:nvPr>
            <p:ph type="title"/>
          </p:nvPr>
        </p:nvSpPr>
        <p:spPr/>
        <p:txBody>
          <a:bodyPr/>
          <a:lstStyle/>
          <a:p>
            <a:pPr eaLnBrk="1" hangingPunct="1"/>
            <a:r>
              <a:rPr lang="en-US" altLang="en-US" dirty="0" smtClean="0"/>
              <a:t>Objectives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B363C42-F064-415E-AD60-B623BD9946FF}" type="slidenum">
              <a:rPr lang="en-US" altLang="en-US"/>
              <a:pPr eaLnBrk="1" hangingPunct="1"/>
              <a:t>20</a:t>
            </a:fld>
            <a:endParaRPr lang="en-US" altLang="en-US"/>
          </a:p>
        </p:txBody>
      </p:sp>
      <p:sp>
        <p:nvSpPr>
          <p:cNvPr id="23556"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sz="2800" smtClean="0"/>
              <a:t>Our first task </a:t>
            </a:r>
            <a:r>
              <a:rPr lang="en-US" altLang="en-US" sz="2800" smtClean="0">
                <a:latin typeface="Times New Roman" panose="02020603050405020304" pitchFamily="18" charset="0"/>
              </a:rPr>
              <a:t>–</a:t>
            </a:r>
            <a:r>
              <a:rPr lang="en-US" altLang="en-US" sz="2800" smtClean="0"/>
              <a:t> find a set of objects that could be useful in solving this problem.</a:t>
            </a:r>
          </a:p>
          <a:p>
            <a:pPr eaLnBrk="1" hangingPunct="1">
              <a:lnSpc>
                <a:spcPct val="90000"/>
              </a:lnSpc>
            </a:pPr>
            <a:r>
              <a:rPr lang="en-US" altLang="en-US" sz="2800" smtClean="0"/>
              <a:t>Problem statement </a:t>
            </a:r>
            <a:r>
              <a:rPr lang="en-US" altLang="en-US" sz="2800" smtClean="0">
                <a:latin typeface="Times New Roman" panose="02020603050405020304" pitchFamily="18" charset="0"/>
              </a:rPr>
              <a:t>–</a:t>
            </a:r>
            <a:r>
              <a:rPr lang="en-US" altLang="en-US" sz="2800" smtClean="0"/>
              <a:t> </a:t>
            </a:r>
            <a:r>
              <a:rPr lang="en-US" altLang="en-US" sz="2800" smtClean="0">
                <a:latin typeface="Times New Roman" panose="02020603050405020304" pitchFamily="18" charset="0"/>
              </a:rPr>
              <a:t>“</a:t>
            </a:r>
            <a:r>
              <a:rPr lang="en-US" altLang="en-US" sz="2800" smtClean="0"/>
              <a:t>Simulate a series of racquetball games between two players and record some statistics about the series of games.</a:t>
            </a:r>
            <a:r>
              <a:rPr lang="en-US" altLang="en-US" sz="2800" smtClean="0">
                <a:latin typeface="Times New Roman" panose="02020603050405020304" pitchFamily="18" charset="0"/>
              </a:rPr>
              <a:t>”</a:t>
            </a:r>
            <a:endParaRPr lang="en-US" altLang="en-US" sz="2800" smtClean="0"/>
          </a:p>
          <a:p>
            <a:pPr eaLnBrk="1" hangingPunct="1">
              <a:lnSpc>
                <a:spcPct val="90000"/>
              </a:lnSpc>
            </a:pPr>
            <a:r>
              <a:rPr lang="en-US" altLang="en-US" sz="2800" smtClean="0"/>
              <a:t>This suggests two things</a:t>
            </a:r>
          </a:p>
          <a:p>
            <a:pPr lvl="1" eaLnBrk="1" hangingPunct="1">
              <a:lnSpc>
                <a:spcPct val="90000"/>
              </a:lnSpc>
            </a:pPr>
            <a:r>
              <a:rPr lang="en-US" altLang="en-US" sz="2400" smtClean="0"/>
              <a:t>Simulate a game</a:t>
            </a:r>
          </a:p>
          <a:p>
            <a:pPr lvl="1" eaLnBrk="1" hangingPunct="1">
              <a:lnSpc>
                <a:spcPct val="90000"/>
              </a:lnSpc>
            </a:pPr>
            <a:r>
              <a:rPr lang="en-US" altLang="en-US" sz="2400" smtClean="0"/>
              <a:t>Keep track of some statistics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A06E9B9-CC9E-4938-B5E0-C73F34DB8D51}" type="slidenum">
              <a:rPr lang="en-US" altLang="en-US"/>
              <a:pPr eaLnBrk="1" hangingPunct="1"/>
              <a:t>21</a:t>
            </a:fld>
            <a:endParaRPr lang="en-US" altLang="en-US"/>
          </a:p>
        </p:txBody>
      </p:sp>
      <p:sp>
        <p:nvSpPr>
          <p:cNvPr id="24580"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4581" name="Rectangle 3"/>
          <p:cNvSpPr>
            <a:spLocks noGrp="1" noChangeArrowheads="1"/>
          </p:cNvSpPr>
          <p:nvPr>
            <p:ph type="body" idx="1"/>
          </p:nvPr>
        </p:nvSpPr>
        <p:spPr/>
        <p:txBody>
          <a:bodyPr/>
          <a:lstStyle/>
          <a:p>
            <a:pPr eaLnBrk="1" hangingPunct="1">
              <a:lnSpc>
                <a:spcPct val="90000"/>
              </a:lnSpc>
            </a:pPr>
            <a:r>
              <a:rPr lang="en-US" altLang="en-US" smtClean="0"/>
              <a:t>First, let</a:t>
            </a:r>
            <a:r>
              <a:rPr lang="en-US" altLang="en-US" smtClean="0">
                <a:latin typeface="Times New Roman" panose="02020603050405020304" pitchFamily="18" charset="0"/>
              </a:rPr>
              <a:t>’</a:t>
            </a:r>
            <a:r>
              <a:rPr lang="en-US" altLang="en-US" smtClean="0"/>
              <a:t>s simulate the game.</a:t>
            </a:r>
          </a:p>
          <a:p>
            <a:pPr lvl="1" eaLnBrk="1" hangingPunct="1">
              <a:lnSpc>
                <a:spcPct val="90000"/>
              </a:lnSpc>
            </a:pPr>
            <a:r>
              <a:rPr lang="en-US" altLang="en-US" smtClean="0"/>
              <a:t>Use an object to represent a single game of racquetball.</a:t>
            </a:r>
          </a:p>
          <a:p>
            <a:pPr lvl="1" eaLnBrk="1" hangingPunct="1">
              <a:lnSpc>
                <a:spcPct val="90000"/>
              </a:lnSpc>
            </a:pPr>
            <a:r>
              <a:rPr lang="en-US" altLang="en-US" smtClean="0"/>
              <a:t>This game will have to keep track of some information, namely, the skill levels of the two players.</a:t>
            </a:r>
          </a:p>
          <a:p>
            <a:pPr lvl="1" eaLnBrk="1" hangingPunct="1">
              <a:lnSpc>
                <a:spcPct val="90000"/>
              </a:lnSpc>
            </a:pPr>
            <a:r>
              <a:rPr lang="en-US" altLang="en-US" smtClean="0"/>
              <a:t>Let</a:t>
            </a:r>
            <a:r>
              <a:rPr lang="en-US" altLang="en-US" smtClean="0">
                <a:latin typeface="Times New Roman" panose="02020603050405020304" pitchFamily="18" charset="0"/>
              </a:rPr>
              <a:t>’</a:t>
            </a:r>
            <a:r>
              <a:rPr lang="en-US" altLang="en-US" smtClean="0"/>
              <a:t>s call this class </a:t>
            </a:r>
            <a:r>
              <a:rPr lang="en-US" altLang="en-US" smtClean="0">
                <a:latin typeface="Courier New" panose="02070309020205020404" pitchFamily="49" charset="0"/>
              </a:rPr>
              <a:t>RBallGame</a:t>
            </a:r>
            <a:r>
              <a:rPr lang="en-US" altLang="en-US" smtClean="0"/>
              <a:t>. Its constructor requires parameters for the probabilities of the two players.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7FF88AC-2A3D-4D59-80F7-2D6AA7C7023C}" type="slidenum">
              <a:rPr lang="en-US" altLang="en-US"/>
              <a:pPr eaLnBrk="1" hangingPunct="1"/>
              <a:t>22</a:t>
            </a:fld>
            <a:endParaRPr lang="en-US" altLang="en-US"/>
          </a:p>
        </p:txBody>
      </p:sp>
      <p:sp>
        <p:nvSpPr>
          <p:cNvPr id="25604"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5605" name="Rectangle 3"/>
          <p:cNvSpPr>
            <a:spLocks noGrp="1" noChangeArrowheads="1"/>
          </p:cNvSpPr>
          <p:nvPr>
            <p:ph type="body" idx="1"/>
          </p:nvPr>
        </p:nvSpPr>
        <p:spPr/>
        <p:txBody>
          <a:bodyPr/>
          <a:lstStyle/>
          <a:p>
            <a:pPr eaLnBrk="1" hangingPunct="1"/>
            <a:r>
              <a:rPr lang="en-US" altLang="en-US" sz="2800" dirty="0" smtClean="0"/>
              <a:t>What else do we need? We need to </a:t>
            </a:r>
            <a:r>
              <a:rPr lang="en-US" altLang="en-US" sz="2800" i="1" dirty="0" smtClean="0"/>
              <a:t>play</a:t>
            </a:r>
            <a:r>
              <a:rPr lang="en-US" altLang="en-US" sz="2800" dirty="0" smtClean="0"/>
              <a:t> the game.</a:t>
            </a:r>
          </a:p>
          <a:p>
            <a:pPr eaLnBrk="1" hangingPunct="1"/>
            <a:r>
              <a:rPr lang="en-US" altLang="en-US" sz="2800" dirty="0" smtClean="0"/>
              <a:t>We can give the class a </a:t>
            </a:r>
            <a:r>
              <a:rPr lang="en-US" altLang="en-US" sz="2800" dirty="0" smtClean="0">
                <a:latin typeface="Courier New" panose="02070309020205020404" pitchFamily="49" charset="0"/>
              </a:rPr>
              <a:t>play</a:t>
            </a:r>
            <a:r>
              <a:rPr lang="en-US" altLang="en-US" sz="2800" dirty="0" smtClean="0"/>
              <a:t> method that simulates the game until it’s over.</a:t>
            </a:r>
          </a:p>
          <a:p>
            <a:pPr eaLnBrk="1" hangingPunct="1"/>
            <a:r>
              <a:rPr lang="en-US" altLang="en-US" sz="2800" dirty="0" smtClean="0"/>
              <a:t>We could then create and play a racquetball game with two lines of code!</a:t>
            </a:r>
          </a:p>
          <a:p>
            <a:pPr eaLnBrk="1" hangingPunct="1">
              <a:buFont typeface="Wingdings" panose="05000000000000000000" pitchFamily="2" charset="2"/>
              <a:buNone/>
            </a:pPr>
            <a:endParaRPr lang="en-US" altLang="en-US" sz="2000" dirty="0" smtClean="0">
              <a:latin typeface="Courier New" panose="02070309020205020404" pitchFamily="49" charset="0"/>
            </a:endParaRPr>
          </a:p>
          <a:p>
            <a:pPr eaLnBrk="1" hangingPunct="1">
              <a:buFont typeface="Wingdings" panose="05000000000000000000" pitchFamily="2" charset="2"/>
              <a:buNone/>
            </a:pPr>
            <a:r>
              <a:rPr lang="en-US" altLang="en-US" sz="2000" dirty="0" err="1" smtClean="0">
                <a:latin typeface="Courier New" panose="02070309020205020404" pitchFamily="49" charset="0"/>
              </a:rPr>
              <a:t>theGame</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RBallGame</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probA</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probB</a:t>
            </a:r>
            <a:r>
              <a:rPr lang="en-US" altLang="en-US" sz="2000" dirty="0" smtClean="0">
                <a:latin typeface="Courier New" panose="02070309020205020404" pitchFamily="49" charset="0"/>
              </a:rPr>
              <a:t>)</a:t>
            </a:r>
          </a:p>
          <a:p>
            <a:pPr eaLnBrk="1" hangingPunct="1">
              <a:buFont typeface="Wingdings" panose="05000000000000000000" pitchFamily="2" charset="2"/>
              <a:buNone/>
            </a:pPr>
            <a:r>
              <a:rPr lang="en-US" altLang="en-US" sz="2000" dirty="0" err="1" smtClean="0">
                <a:latin typeface="Courier New" panose="02070309020205020404" pitchFamily="49" charset="0"/>
              </a:rPr>
              <a:t>theGame.play</a:t>
            </a:r>
            <a:r>
              <a:rPr lang="en-US" altLang="en-US" sz="2000" dirty="0" smtClean="0">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4CF40EC-7EC4-4634-8BF0-7F9835C833BC}" type="slidenum">
              <a:rPr lang="en-US" altLang="en-US"/>
              <a:pPr eaLnBrk="1" hangingPunct="1"/>
              <a:t>23</a:t>
            </a:fld>
            <a:endParaRPr lang="en-US" altLang="en-US"/>
          </a:p>
        </p:txBody>
      </p:sp>
      <p:sp>
        <p:nvSpPr>
          <p:cNvPr id="26628"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6629" name="Rectangle 3"/>
          <p:cNvSpPr>
            <a:spLocks noGrp="1" noChangeArrowheads="1"/>
          </p:cNvSpPr>
          <p:nvPr>
            <p:ph type="body" idx="1"/>
          </p:nvPr>
        </p:nvSpPr>
        <p:spPr/>
        <p:txBody>
          <a:bodyPr/>
          <a:lstStyle/>
          <a:p>
            <a:pPr eaLnBrk="1" hangingPunct="1"/>
            <a:r>
              <a:rPr lang="en-US" altLang="en-US" sz="2800" dirty="0" smtClean="0"/>
              <a:t>To play several games, we just need to put a loop around this code.</a:t>
            </a:r>
          </a:p>
          <a:p>
            <a:pPr eaLnBrk="1" hangingPunct="1"/>
            <a:r>
              <a:rPr lang="en-US" altLang="en-US" sz="2800" dirty="0" smtClean="0"/>
              <a:t>We</a:t>
            </a:r>
            <a:r>
              <a:rPr lang="en-US" altLang="en-US" sz="2800" dirty="0" smtClean="0">
                <a:latin typeface="Times New Roman" panose="02020603050405020304" pitchFamily="18" charset="0"/>
              </a:rPr>
              <a:t>’</a:t>
            </a:r>
            <a:r>
              <a:rPr lang="en-US" altLang="en-US" sz="2800" dirty="0" smtClean="0"/>
              <a:t>ll need at least four counts to print the results of our simulation: wins for A, wins for B, shutouts for A, and shutouts for B</a:t>
            </a:r>
          </a:p>
          <a:p>
            <a:pPr eaLnBrk="1" hangingPunct="1"/>
            <a:r>
              <a:rPr lang="en-US" altLang="en-US" sz="2800" dirty="0" smtClean="0"/>
              <a:t>We could also include the number of games played, but we can calculate this from the counts above.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997CD21-C67C-431E-9A9F-54F98A7D69BB}" type="slidenum">
              <a:rPr lang="en-US" altLang="en-US"/>
              <a:pPr eaLnBrk="1" hangingPunct="1"/>
              <a:t>24</a:t>
            </a:fld>
            <a:endParaRPr lang="en-US" altLang="en-US"/>
          </a:p>
        </p:txBody>
      </p:sp>
      <p:sp>
        <p:nvSpPr>
          <p:cNvPr id="27652"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7653" name="Rectangle 3"/>
          <p:cNvSpPr>
            <a:spLocks noGrp="1" noChangeArrowheads="1"/>
          </p:cNvSpPr>
          <p:nvPr>
            <p:ph type="body" idx="1"/>
          </p:nvPr>
        </p:nvSpPr>
        <p:spPr/>
        <p:txBody>
          <a:bodyPr/>
          <a:lstStyle/>
          <a:p>
            <a:pPr eaLnBrk="1" hangingPunct="1"/>
            <a:r>
              <a:rPr lang="en-US" altLang="en-US" smtClean="0"/>
              <a:t>These four related pieces of information could be grouped into a single object, which could be an instance of the class </a:t>
            </a:r>
            <a:r>
              <a:rPr lang="en-US" altLang="en-US" smtClean="0">
                <a:latin typeface="Courier New" panose="02070309020205020404" pitchFamily="49" charset="0"/>
              </a:rPr>
              <a:t>SimStats</a:t>
            </a:r>
            <a:r>
              <a:rPr lang="en-US" altLang="en-US" smtClean="0"/>
              <a:t>.</a:t>
            </a:r>
          </a:p>
          <a:p>
            <a:pPr eaLnBrk="1" hangingPunct="1"/>
            <a:r>
              <a:rPr lang="en-US" altLang="en-US" smtClean="0"/>
              <a:t>A </a:t>
            </a:r>
            <a:r>
              <a:rPr lang="en-US" altLang="en-US" smtClean="0">
                <a:latin typeface="Courier New" panose="02070309020205020404" pitchFamily="49" charset="0"/>
              </a:rPr>
              <a:t>SimStats</a:t>
            </a:r>
            <a:r>
              <a:rPr lang="en-US" altLang="en-US" smtClean="0"/>
              <a:t> object will keep track of all the information about a series of games.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47F1698-15F9-46B8-AD39-FFFFCCD65BAA}" type="slidenum">
              <a:rPr lang="en-US" altLang="en-US"/>
              <a:pPr eaLnBrk="1" hangingPunct="1"/>
              <a:t>25</a:t>
            </a:fld>
            <a:endParaRPr lang="en-US" altLang="en-US"/>
          </a:p>
        </p:txBody>
      </p:sp>
      <p:sp>
        <p:nvSpPr>
          <p:cNvPr id="28676"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en-US" sz="2800" smtClean="0"/>
              <a:t>What operations would be useful on these statistics?</a:t>
            </a:r>
          </a:p>
          <a:p>
            <a:pPr lvl="1" eaLnBrk="1" hangingPunct="1">
              <a:lnSpc>
                <a:spcPct val="90000"/>
              </a:lnSpc>
            </a:pPr>
            <a:r>
              <a:rPr lang="en-US" altLang="en-US" sz="2400" smtClean="0"/>
              <a:t>The constructor should initialize the counts to 0.</a:t>
            </a:r>
          </a:p>
          <a:p>
            <a:pPr lvl="1" eaLnBrk="1" hangingPunct="1">
              <a:lnSpc>
                <a:spcPct val="90000"/>
              </a:lnSpc>
            </a:pPr>
            <a:r>
              <a:rPr lang="en-US" altLang="en-US" sz="2400" smtClean="0"/>
              <a:t>We need a way to update these counts while the games are simulated. How can we do this?</a:t>
            </a:r>
          </a:p>
          <a:p>
            <a:pPr lvl="1" eaLnBrk="1" hangingPunct="1">
              <a:lnSpc>
                <a:spcPct val="90000"/>
              </a:lnSpc>
            </a:pPr>
            <a:r>
              <a:rPr lang="en-US" altLang="en-US" sz="2400" smtClean="0"/>
              <a:t>The easiest approach would be to send the entire game object to the method and let it extract the appropriate information.</a:t>
            </a:r>
          </a:p>
          <a:p>
            <a:pPr lvl="1" eaLnBrk="1" hangingPunct="1">
              <a:lnSpc>
                <a:spcPct val="90000"/>
              </a:lnSpc>
            </a:pPr>
            <a:r>
              <a:rPr lang="en-US" altLang="en-US" sz="2400" smtClean="0"/>
              <a:t>Once the games are done, we need a method to print out the results </a:t>
            </a:r>
            <a:r>
              <a:rPr lang="en-US" altLang="en-US" sz="2400" smtClean="0">
                <a:latin typeface="Times New Roman" panose="02020603050405020304" pitchFamily="18" charset="0"/>
              </a:rPr>
              <a:t>–</a:t>
            </a:r>
            <a:r>
              <a:rPr lang="en-US" altLang="en-US" sz="2400" smtClean="0"/>
              <a:t> </a:t>
            </a:r>
            <a:r>
              <a:rPr lang="en-US" altLang="en-US" sz="2400" smtClean="0">
                <a:latin typeface="Courier New" panose="02070309020205020404" pitchFamily="49" charset="0"/>
              </a:rPr>
              <a:t>printReport</a:t>
            </a:r>
            <a:r>
              <a:rPr lang="en-US" altLang="en-US" sz="240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986FA89-BAF3-41B7-869B-9E75A63DB785}" type="slidenum">
              <a:rPr lang="en-US" altLang="en-US"/>
              <a:pPr eaLnBrk="1" hangingPunct="1"/>
              <a:t>26</a:t>
            </a:fld>
            <a:endParaRPr lang="en-US" altLang="en-US"/>
          </a:p>
        </p:txBody>
      </p:sp>
      <p:sp>
        <p:nvSpPr>
          <p:cNvPr id="29700" name="Rectangle 2"/>
          <p:cNvSpPr>
            <a:spLocks noGrp="1" noChangeArrowheads="1"/>
          </p:cNvSpPr>
          <p:nvPr>
            <p:ph type="title"/>
          </p:nvPr>
        </p:nvSpPr>
        <p:spPr/>
        <p:txBody>
          <a:bodyPr/>
          <a:lstStyle/>
          <a:p>
            <a:pPr eaLnBrk="1" hangingPunct="1"/>
            <a:r>
              <a:rPr lang="en-US" altLang="en-US" sz="4000" smtClean="0"/>
              <a:t>Candidate Objects and Methods</a:t>
            </a:r>
          </a:p>
        </p:txBody>
      </p:sp>
      <p:sp>
        <p:nvSpPr>
          <p:cNvPr id="29701" name="Rectangle 3"/>
          <p:cNvSpPr>
            <a:spLocks noGrp="1" noChangeArrowheads="1"/>
          </p:cNvSpPr>
          <p:nvPr>
            <p:ph type="body" idx="1"/>
          </p:nvPr>
        </p:nvSpPr>
        <p:spPr>
          <a:xfrm>
            <a:off x="195008" y="2021745"/>
            <a:ext cx="8955088" cy="4114800"/>
          </a:xfrm>
        </p:spPr>
        <p:txBody>
          <a:bodyPr/>
          <a:lstStyle/>
          <a:p>
            <a:pPr eaLnBrk="1" hangingPunct="1">
              <a:lnSpc>
                <a:spcPct val="80000"/>
              </a:lnSpc>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main():</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printIntro</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probA</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probB</a:t>
            </a:r>
            <a:r>
              <a:rPr lang="en-US" altLang="en-US" sz="1600" dirty="0" smtClean="0">
                <a:latin typeface="Courier New" panose="02070309020205020404" pitchFamily="49" charset="0"/>
              </a:rPr>
              <a:t>, n = </a:t>
            </a:r>
            <a:r>
              <a:rPr lang="en-US" altLang="en-US" sz="1600" dirty="0" err="1" smtClean="0">
                <a:latin typeface="Courier New" panose="02070309020205020404" pitchFamily="49" charset="0"/>
              </a:rPr>
              <a:t>getInputs</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Play the games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stats = </a:t>
            </a:r>
            <a:r>
              <a:rPr lang="en-US" altLang="en-US" sz="1600" dirty="0" err="1" smtClean="0">
                <a:latin typeface="Courier New" panose="02070309020205020404" pitchFamily="49" charset="0"/>
              </a:rPr>
              <a:t>SimStats</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range(n):</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theGame</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RBallGame</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probA</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probB</a:t>
            </a:r>
            <a:r>
              <a:rPr lang="en-US" altLang="en-US" sz="1600" dirty="0" smtClean="0">
                <a:latin typeface="Courier New" panose="02070309020205020404" pitchFamily="49" charset="0"/>
              </a:rPr>
              <a:t>)   # Create a new game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theGame.play</a:t>
            </a:r>
            <a:r>
              <a:rPr lang="en-US" altLang="en-US" sz="1600" dirty="0" smtClean="0">
                <a:latin typeface="Courier New" panose="02070309020205020404" pitchFamily="49" charset="0"/>
              </a:rPr>
              <a:t>()                      # Play it</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stats.update</a:t>
            </a:r>
            <a:r>
              <a:rPr lang="en-US" altLang="en-US" sz="1600" dirty="0" smtClean="0">
                <a:latin typeface="Courier New" panose="02070309020205020404" pitchFamily="49" charset="0"/>
              </a:rPr>
              <a:t>(</a:t>
            </a:r>
            <a:r>
              <a:rPr lang="en-US" altLang="en-US" sz="1600" dirty="0" err="1" smtClean="0">
                <a:latin typeface="Courier New" panose="02070309020205020404" pitchFamily="49" charset="0"/>
              </a:rPr>
              <a:t>theGame</a:t>
            </a:r>
            <a:r>
              <a:rPr lang="en-US" altLang="en-US" sz="1600" dirty="0" smtClean="0">
                <a:latin typeface="Courier New" panose="02070309020205020404" pitchFamily="49" charset="0"/>
              </a:rPr>
              <a:t>)           # Get info about completed game</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 Print the results</a:t>
            </a:r>
          </a:p>
          <a:p>
            <a:pPr eaLnBrk="1" hangingPunct="1">
              <a:lnSpc>
                <a:spcPct val="80000"/>
              </a:lnSpc>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stats.printReport</a:t>
            </a:r>
            <a:r>
              <a:rPr lang="en-US" altLang="en-US" sz="16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smtClean="0">
              <a:latin typeface="Courier New" panose="02070309020205020404" pitchFamily="49" charset="0"/>
            </a:endParaRPr>
          </a:p>
          <a:p>
            <a:pPr eaLnBrk="1" hangingPunct="1">
              <a:lnSpc>
                <a:spcPct val="80000"/>
              </a:lnSpc>
            </a:pPr>
            <a:r>
              <a:rPr lang="en-US" altLang="en-US" sz="2800" dirty="0" smtClean="0"/>
              <a:t>The helper functions that print an introduction and get inputs should be easy. Let’s work on the </a:t>
            </a:r>
            <a:r>
              <a:rPr lang="en-US" altLang="en-US" sz="2800" dirty="0" err="1" smtClean="0">
                <a:latin typeface="Courier New" panose="02070309020205020404" pitchFamily="49" charset="0"/>
              </a:rPr>
              <a:t>SimStats</a:t>
            </a:r>
            <a:r>
              <a:rPr lang="en-US" altLang="en-US" sz="2800" dirty="0" smtClean="0"/>
              <a:t> class!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2639347-A3B6-44D2-9F19-6770817BCFCD}" type="slidenum">
              <a:rPr lang="en-US" altLang="en-US"/>
              <a:pPr eaLnBrk="1" hangingPunct="1"/>
              <a:t>27</a:t>
            </a:fld>
            <a:endParaRPr lang="en-US" altLang="en-US"/>
          </a:p>
        </p:txBody>
      </p:sp>
      <p:sp>
        <p:nvSpPr>
          <p:cNvPr id="3072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0725" name="Rectangle 3"/>
          <p:cNvSpPr>
            <a:spLocks noGrp="1" noChangeArrowheads="1"/>
          </p:cNvSpPr>
          <p:nvPr>
            <p:ph type="body" idx="1"/>
          </p:nvPr>
        </p:nvSpPr>
        <p:spPr/>
        <p:txBody>
          <a:bodyPr/>
          <a:lstStyle/>
          <a:p>
            <a:pPr eaLnBrk="1" hangingPunct="1"/>
            <a:r>
              <a:rPr lang="en-US" altLang="en-US" dirty="0" smtClean="0"/>
              <a:t>The constructor for </a:t>
            </a:r>
            <a:r>
              <a:rPr lang="en-US" altLang="en-US" dirty="0" err="1" smtClean="0">
                <a:latin typeface="Courier New" panose="02070309020205020404" pitchFamily="49" charset="0"/>
              </a:rPr>
              <a:t>SimStats</a:t>
            </a:r>
            <a:r>
              <a:rPr lang="en-US" altLang="en-US" dirty="0" smtClean="0"/>
              <a:t> just needs to initialize the four counts to 0.</a:t>
            </a:r>
          </a:p>
          <a:p>
            <a:pPr eaLnBrk="1" hangingPunct="1"/>
            <a:r>
              <a:rPr lang="en-US" altLang="en-US" sz="2000" dirty="0" smtClean="0">
                <a:latin typeface="Courier New" panose="02070309020205020404" pitchFamily="49" charset="0"/>
              </a:rPr>
              <a:t>class </a:t>
            </a:r>
            <a:r>
              <a:rPr lang="en-US" altLang="en-US" sz="2000" dirty="0" err="1" smtClean="0">
                <a:latin typeface="Courier New" panose="02070309020205020404" pitchFamily="49" charset="0"/>
              </a:rPr>
              <a:t>SimStats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__</a:t>
            </a:r>
            <a:r>
              <a:rPr lang="en-US" altLang="en-US" sz="2000" dirty="0" err="1" smtClean="0">
                <a:latin typeface="Courier New" panose="02070309020205020404" pitchFamily="49" charset="0"/>
              </a:rPr>
              <a:t>init</a:t>
            </a:r>
            <a:r>
              <a:rPr lang="en-US" altLang="en-US" sz="2000" dirty="0" smtClean="0">
                <a:latin typeface="Courier New" panose="02070309020205020404" pitchFamily="49" charset="0"/>
              </a:rPr>
              <a:t>__(self):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self.winA</a:t>
            </a:r>
            <a:r>
              <a:rPr lang="en-US" altLang="en-US" sz="2000" dirty="0" smtClean="0">
                <a:latin typeface="Courier New" panose="02070309020205020404" pitchFamily="49" charset="0"/>
              </a:rPr>
              <a:t> = 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self.winB</a:t>
            </a:r>
            <a:r>
              <a:rPr lang="en-US" altLang="en-US" sz="2000" dirty="0" smtClean="0">
                <a:latin typeface="Courier New" panose="02070309020205020404" pitchFamily="49" charset="0"/>
              </a:rPr>
              <a:t> = 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self.shutsA</a:t>
            </a:r>
            <a:r>
              <a:rPr lang="en-US" altLang="en-US" sz="2000" dirty="0" smtClean="0">
                <a:latin typeface="Courier New" panose="02070309020205020404" pitchFamily="49" charset="0"/>
              </a:rPr>
              <a:t> = 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self.shutsB</a:t>
            </a:r>
            <a:r>
              <a:rPr lang="en-US" altLang="en-US" sz="2000" dirty="0" smtClean="0">
                <a:latin typeface="Courier New" panose="02070309020205020404" pitchFamily="49" charset="0"/>
              </a:rPr>
              <a:t> = 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9F084E3-BCA6-4985-AF07-10B7300F4BF3}" type="slidenum">
              <a:rPr lang="en-US" altLang="en-US"/>
              <a:pPr eaLnBrk="1" hangingPunct="1"/>
              <a:t>28</a:t>
            </a:fld>
            <a:endParaRPr lang="en-US" altLang="en-US"/>
          </a:p>
        </p:txBody>
      </p:sp>
      <p:sp>
        <p:nvSpPr>
          <p:cNvPr id="3174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1749" name="Rectangle 3"/>
          <p:cNvSpPr>
            <a:spLocks noGrp="1" noChangeArrowheads="1"/>
          </p:cNvSpPr>
          <p:nvPr>
            <p:ph type="body" idx="1"/>
          </p:nvPr>
        </p:nvSpPr>
        <p:spPr/>
        <p:txBody>
          <a:bodyPr/>
          <a:lstStyle/>
          <a:p>
            <a:pPr eaLnBrk="1" hangingPunct="1">
              <a:lnSpc>
                <a:spcPct val="90000"/>
              </a:lnSpc>
            </a:pPr>
            <a:r>
              <a:rPr lang="en-US" altLang="en-US" dirty="0" smtClean="0"/>
              <a:t>The update method takes a game as a parameter and updates the four counts appropriately. The heading will look like this:</a:t>
            </a:r>
            <a:br>
              <a:rPr lang="en-US" altLang="en-US" dirty="0" smtClean="0"/>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update(self, </a:t>
            </a:r>
            <a:r>
              <a:rPr lang="en-US" altLang="en-US" sz="2400" dirty="0" err="1" smtClean="0">
                <a:latin typeface="Courier New" panose="02070309020205020404" pitchFamily="49" charset="0"/>
              </a:rPr>
              <a:t>aGame</a:t>
            </a:r>
            <a:r>
              <a:rPr lang="en-US" altLang="en-US" sz="2400" dirty="0" smtClean="0">
                <a:latin typeface="Courier New" panose="02070309020205020404" pitchFamily="49" charset="0"/>
              </a:rPr>
              <a:t>):</a:t>
            </a:r>
          </a:p>
          <a:p>
            <a:pPr eaLnBrk="1" hangingPunct="1">
              <a:lnSpc>
                <a:spcPct val="90000"/>
              </a:lnSpc>
            </a:pPr>
            <a:r>
              <a:rPr lang="en-US" altLang="en-US" dirty="0" smtClean="0"/>
              <a:t>We need to know the final score of the game, but we can’t directly access that information since it is in instance variables of </a:t>
            </a:r>
            <a:r>
              <a:rPr lang="en-US" altLang="en-US" dirty="0" err="1" smtClean="0">
                <a:latin typeface="Courier New" panose="02070309020205020404" pitchFamily="49" charset="0"/>
              </a:rPr>
              <a:t>aGame</a:t>
            </a:r>
            <a:r>
              <a:rPr lang="en-US" altLang="en-US"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7DA5C10-1332-4E48-9A44-4DD238C81DCC}" type="slidenum">
              <a:rPr lang="en-US" altLang="en-US"/>
              <a:pPr eaLnBrk="1" hangingPunct="1"/>
              <a:t>29</a:t>
            </a:fld>
            <a:endParaRPr lang="en-US" altLang="en-US"/>
          </a:p>
        </p:txBody>
      </p:sp>
      <p:sp>
        <p:nvSpPr>
          <p:cNvPr id="3277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2773" name="Rectangle 3"/>
          <p:cNvSpPr>
            <a:spLocks noGrp="1" noChangeArrowheads="1"/>
          </p:cNvSpPr>
          <p:nvPr>
            <p:ph type="body" idx="1"/>
          </p:nvPr>
        </p:nvSpPr>
        <p:spPr/>
        <p:txBody>
          <a:bodyPr/>
          <a:lstStyle/>
          <a:p>
            <a:pPr eaLnBrk="1" hangingPunct="1"/>
            <a:r>
              <a:rPr lang="en-US" altLang="en-US" smtClean="0"/>
              <a:t>We need a new method in </a:t>
            </a:r>
            <a:r>
              <a:rPr lang="en-US" altLang="en-US" smtClean="0">
                <a:latin typeface="Courier New" panose="02070309020205020404" pitchFamily="49" charset="0"/>
              </a:rPr>
              <a:t>RBallGame</a:t>
            </a:r>
            <a:r>
              <a:rPr lang="en-US" altLang="en-US" smtClean="0"/>
              <a:t> that will report the final score.</a:t>
            </a:r>
          </a:p>
          <a:p>
            <a:pPr eaLnBrk="1" hangingPunct="1"/>
            <a:r>
              <a:rPr lang="en-US" altLang="en-US" smtClean="0"/>
              <a:t>Let’s call this new method </a:t>
            </a:r>
            <a:r>
              <a:rPr lang="en-US" altLang="en-US" smtClean="0">
                <a:latin typeface="Courier New" panose="02070309020205020404" pitchFamily="49" charset="0"/>
              </a:rPr>
              <a:t>getScores</a:t>
            </a:r>
            <a:r>
              <a:rPr lang="en-US" altLang="en-US" smtClean="0"/>
              <a:t>, and it will return the scores for player A and player B.</a:t>
            </a:r>
          </a:p>
          <a:p>
            <a:pPr eaLnBrk="1" hangingPunct="1"/>
            <a:r>
              <a:rPr lang="en-US" altLang="en-US" smtClean="0"/>
              <a:t>Now the algorithm for </a:t>
            </a:r>
            <a:r>
              <a:rPr lang="en-US" altLang="en-US" smtClean="0">
                <a:latin typeface="Courier New" panose="02070309020205020404" pitchFamily="49" charset="0"/>
              </a:rPr>
              <a:t>update</a:t>
            </a:r>
            <a:r>
              <a:rPr lang="en-US" altLang="en-US" smtClean="0"/>
              <a:t> is straightforward.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52B8537-B13D-4082-A43E-70AF3116B897}" type="slidenum">
              <a:rPr lang="en-US" altLang="en-US"/>
              <a:pPr eaLnBrk="1" hangingPunct="1"/>
              <a:t>3</a:t>
            </a:fld>
            <a:endParaRPr lang="en-US" altLang="en-US" dirty="0"/>
          </a:p>
        </p:txBody>
      </p:sp>
      <p:sp>
        <p:nvSpPr>
          <p:cNvPr id="5124" name="Rectangle 2"/>
          <p:cNvSpPr>
            <a:spLocks noGrp="1" noChangeArrowheads="1"/>
          </p:cNvSpPr>
          <p:nvPr>
            <p:ph type="title"/>
          </p:nvPr>
        </p:nvSpPr>
        <p:spPr/>
        <p:txBody>
          <a:bodyPr/>
          <a:lstStyle/>
          <a:p>
            <a:pPr eaLnBrk="1" hangingPunct="1"/>
            <a:r>
              <a:rPr lang="en-US" altLang="en-US" dirty="0" smtClean="0"/>
              <a:t>Objectives</a:t>
            </a:r>
          </a:p>
        </p:txBody>
      </p:sp>
      <p:sp>
        <p:nvSpPr>
          <p:cNvPr id="5125" name="Rectangle 3"/>
          <p:cNvSpPr>
            <a:spLocks noGrp="1" noChangeArrowheads="1"/>
          </p:cNvSpPr>
          <p:nvPr>
            <p:ph type="body" idx="1"/>
          </p:nvPr>
        </p:nvSpPr>
        <p:spPr/>
        <p:txBody>
          <a:bodyPr/>
          <a:lstStyle/>
          <a:p>
            <a:pPr eaLnBrk="1" hangingPunct="1"/>
            <a:r>
              <a:rPr lang="en-US" altLang="en-US" dirty="0" smtClean="0"/>
              <a:t>To be able to design moderately complex software using object-oriented design.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2F7BD4E-142A-4F55-BC8A-D9AFDBEF80E9}" type="slidenum">
              <a:rPr lang="en-US" altLang="en-US"/>
              <a:pPr eaLnBrk="1" hangingPunct="1"/>
              <a:t>30</a:t>
            </a:fld>
            <a:endParaRPr lang="en-US" altLang="en-US"/>
          </a:p>
        </p:txBody>
      </p:sp>
      <p:sp>
        <p:nvSpPr>
          <p:cNvPr id="33796"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3797" name="Rectangle 3"/>
          <p:cNvSpPr>
            <a:spLocks noGrp="1" noChangeArrowheads="1"/>
          </p:cNvSpPr>
          <p:nvPr>
            <p:ph type="body" idx="1"/>
          </p:nvPr>
        </p:nvSpPr>
        <p:spPr>
          <a:xfrm>
            <a:off x="304800" y="2017713"/>
            <a:ext cx="8650288" cy="4114800"/>
          </a:xfrm>
        </p:spPr>
        <p:txBody>
          <a:bodyPr/>
          <a:lstStyle/>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update(self, </a:t>
            </a:r>
            <a:r>
              <a:rPr lang="en-US" altLang="en-US" sz="1800" dirty="0" err="1" smtClean="0">
                <a:latin typeface="Courier New" panose="02070309020205020404" pitchFamily="49" charset="0"/>
              </a:rPr>
              <a:t>aGame</a:t>
            </a:r>
            <a:r>
              <a:rPr lang="en-US" altLang="en-US" sz="18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 b = </a:t>
            </a:r>
            <a:r>
              <a:rPr lang="en-US" altLang="en-US" sz="1800" dirty="0" err="1" smtClean="0">
                <a:latin typeface="Courier New" panose="02070309020205020404" pitchFamily="49" charset="0"/>
              </a:rPr>
              <a:t>aGame.getScores</a:t>
            </a:r>
            <a:r>
              <a:rPr lang="en-US" altLang="en-US" sz="1800" dirty="0" smtClean="0">
                <a:latin typeface="Courier New" panose="02070309020205020404" pitchFamily="49" charset="0"/>
              </a:rPr>
              <a:t>()</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if a &gt; b:                           # A won the game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self.winsA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self.winsA</a:t>
            </a:r>
            <a:r>
              <a:rPr lang="en-US" altLang="en-US" sz="1800" dirty="0" smtClean="0">
                <a:latin typeface="Courier New" panose="02070309020205020404" pitchFamily="49" charset="0"/>
              </a:rPr>
              <a:t> + 1</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if b == 0:</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self.shutsA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self.shutsA</a:t>
            </a:r>
            <a:r>
              <a:rPr lang="en-US" altLang="en-US" sz="1800" dirty="0" smtClean="0">
                <a:latin typeface="Courier New" panose="02070309020205020404" pitchFamily="49" charset="0"/>
              </a:rPr>
              <a:t> + 1</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else:                               # B won the game</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self.winsB</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self.winsB</a:t>
            </a:r>
            <a:r>
              <a:rPr lang="en-US" altLang="en-US" sz="1800" dirty="0" smtClean="0">
                <a:latin typeface="Courier New" panose="02070309020205020404" pitchFamily="49" charset="0"/>
              </a:rPr>
              <a:t> + 1</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if a == 0:</a:t>
            </a:r>
          </a:p>
          <a:p>
            <a:pPr eaLnBrk="1" hangingPunct="1">
              <a:lnSpc>
                <a:spcPct val="80000"/>
              </a:lnSpc>
              <a:buFont typeface="Wingdings" panose="05000000000000000000" pitchFamily="2" charset="2"/>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self.shutsB</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self.shutsB</a:t>
            </a:r>
            <a:r>
              <a:rPr lang="en-US" altLang="en-US" sz="1800" dirty="0" smtClean="0">
                <a:latin typeface="Courier New" panose="02070309020205020404" pitchFamily="49" charset="0"/>
              </a:rPr>
              <a:t> + 1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4DE26A3-6072-4A11-AFB2-F8BE21609222}" type="slidenum">
              <a:rPr lang="en-US" altLang="en-US"/>
              <a:pPr eaLnBrk="1" hangingPunct="1"/>
              <a:t>31</a:t>
            </a:fld>
            <a:endParaRPr lang="en-US" altLang="en-US"/>
          </a:p>
        </p:txBody>
      </p:sp>
      <p:sp>
        <p:nvSpPr>
          <p:cNvPr id="34820"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4821" name="Rectangle 3"/>
          <p:cNvSpPr>
            <a:spLocks noGrp="1" noChangeArrowheads="1"/>
          </p:cNvSpPr>
          <p:nvPr>
            <p:ph type="body" idx="1"/>
          </p:nvPr>
        </p:nvSpPr>
        <p:spPr/>
        <p:txBody>
          <a:bodyPr/>
          <a:lstStyle/>
          <a:p>
            <a:pPr eaLnBrk="1" hangingPunct="1">
              <a:lnSpc>
                <a:spcPct val="90000"/>
              </a:lnSpc>
            </a:pPr>
            <a:r>
              <a:rPr lang="en-US" altLang="en-US" smtClean="0"/>
              <a:t>The only thing left is a method to print out the results.</a:t>
            </a:r>
          </a:p>
          <a:p>
            <a:pPr eaLnBrk="1" hangingPunct="1">
              <a:lnSpc>
                <a:spcPct val="90000"/>
              </a:lnSpc>
            </a:pPr>
            <a:r>
              <a:rPr lang="en-US" altLang="en-US" smtClean="0"/>
              <a:t>The method </a:t>
            </a:r>
            <a:r>
              <a:rPr lang="en-US" altLang="en-US" smtClean="0">
                <a:latin typeface="Courier New" panose="02070309020205020404" pitchFamily="49" charset="0"/>
              </a:rPr>
              <a:t>printReport</a:t>
            </a:r>
            <a:r>
              <a:rPr lang="en-US" altLang="en-US" smtClean="0"/>
              <a:t> will generate a table showing the </a:t>
            </a:r>
          </a:p>
          <a:p>
            <a:pPr lvl="1" eaLnBrk="1" hangingPunct="1">
              <a:lnSpc>
                <a:spcPct val="90000"/>
              </a:lnSpc>
            </a:pPr>
            <a:r>
              <a:rPr lang="en-US" altLang="en-US" smtClean="0"/>
              <a:t>wins</a:t>
            </a:r>
          </a:p>
          <a:p>
            <a:pPr lvl="1" eaLnBrk="1" hangingPunct="1">
              <a:lnSpc>
                <a:spcPct val="90000"/>
              </a:lnSpc>
            </a:pPr>
            <a:r>
              <a:rPr lang="en-US" altLang="en-US" smtClean="0"/>
              <a:t>win percentage</a:t>
            </a:r>
          </a:p>
          <a:p>
            <a:pPr lvl="1" eaLnBrk="1" hangingPunct="1">
              <a:lnSpc>
                <a:spcPct val="90000"/>
              </a:lnSpc>
            </a:pPr>
            <a:r>
              <a:rPr lang="en-US" altLang="en-US" smtClean="0"/>
              <a:t>shutouts</a:t>
            </a:r>
          </a:p>
          <a:p>
            <a:pPr lvl="1" eaLnBrk="1" hangingPunct="1">
              <a:lnSpc>
                <a:spcPct val="90000"/>
              </a:lnSpc>
            </a:pPr>
            <a:r>
              <a:rPr lang="en-US" altLang="en-US" smtClean="0"/>
              <a:t>and shutout percentage for each player.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E2B4C8-707A-4C5C-B68D-A61F81E3C4E0}" type="slidenum">
              <a:rPr lang="en-US" altLang="en-US"/>
              <a:pPr eaLnBrk="1" hangingPunct="1"/>
              <a:t>32</a:t>
            </a:fld>
            <a:endParaRPr lang="en-US" altLang="en-US"/>
          </a:p>
        </p:txBody>
      </p:sp>
      <p:sp>
        <p:nvSpPr>
          <p:cNvPr id="3584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5845" name="Rectangle 3"/>
          <p:cNvSpPr>
            <a:spLocks noGrp="1" noChangeArrowheads="1"/>
          </p:cNvSpPr>
          <p:nvPr>
            <p:ph type="body" idx="1"/>
          </p:nvPr>
        </p:nvSpPr>
        <p:spPr/>
        <p:txBody>
          <a:bodyPr/>
          <a:lstStyle/>
          <a:p>
            <a:pPr eaLnBrk="1" hangingPunct="1">
              <a:lnSpc>
                <a:spcPct val="90000"/>
              </a:lnSpc>
            </a:pPr>
            <a:r>
              <a:rPr lang="en-US" altLang="en-US" dirty="0" smtClean="0"/>
              <a:t>Here</a:t>
            </a:r>
            <a:r>
              <a:rPr lang="en-US" altLang="en-US" dirty="0" smtClean="0">
                <a:latin typeface="Times New Roman" panose="02020603050405020304" pitchFamily="18" charset="0"/>
              </a:rPr>
              <a:t>’</a:t>
            </a:r>
            <a:r>
              <a:rPr lang="en-US" altLang="en-US" dirty="0" smtClean="0"/>
              <a:t>s sample output:</a:t>
            </a:r>
            <a:br>
              <a:rPr lang="en-US" altLang="en-US" dirty="0" smtClean="0"/>
            </a:br>
            <a:r>
              <a:rPr lang="en-US" altLang="en-US" sz="1800" dirty="0" smtClean="0">
                <a:latin typeface="Courier New" panose="02070309020205020404" pitchFamily="49" charset="0"/>
              </a:rPr>
              <a:t>Summary of 500 games:</a:t>
            </a:r>
          </a:p>
          <a:p>
            <a:pPr eaLnBrk="1" hangingPunct="1">
              <a:lnSpc>
                <a:spcPct val="90000"/>
              </a:lnSpc>
              <a:buFont typeface="Wingdings" panose="05000000000000000000" pitchFamily="2" charset="2"/>
              <a:buNone/>
            </a:pP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wins (% total)   shutouts (% wins)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Player A:   393  78.6%          72  18.3%</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Player B:   107  21.4%           8   7.5%</a:t>
            </a:r>
          </a:p>
          <a:p>
            <a:pPr eaLnBrk="1" hangingPunct="1">
              <a:lnSpc>
                <a:spcPct val="90000"/>
              </a:lnSpc>
            </a:pPr>
            <a:r>
              <a:rPr lang="en-US" altLang="en-US" dirty="0" smtClean="0"/>
              <a:t>The headings are easy to handle, but printing the output in nice columns is harder. We also need to avoid division by 0 when calculating percentages.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979ACE4-3333-4984-8651-5B04FB5C6589}" type="slidenum">
              <a:rPr lang="en-US" altLang="en-US"/>
              <a:pPr eaLnBrk="1" hangingPunct="1"/>
              <a:t>33</a:t>
            </a:fld>
            <a:endParaRPr lang="en-US" altLang="en-US"/>
          </a:p>
        </p:txBody>
      </p:sp>
      <p:sp>
        <p:nvSpPr>
          <p:cNvPr id="3686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6869" name="Rectangle 3"/>
          <p:cNvSpPr>
            <a:spLocks noGrp="1" noChangeArrowheads="1"/>
          </p:cNvSpPr>
          <p:nvPr>
            <p:ph type="body" idx="1"/>
          </p:nvPr>
        </p:nvSpPr>
        <p:spPr/>
        <p:txBody>
          <a:bodyPr/>
          <a:lstStyle/>
          <a:p>
            <a:pPr eaLnBrk="1" hangingPunct="1"/>
            <a:r>
              <a:rPr lang="en-US" altLang="en-US" smtClean="0"/>
              <a:t>Let</a:t>
            </a:r>
            <a:r>
              <a:rPr lang="en-US" altLang="en-US" smtClean="0">
                <a:latin typeface="Times New Roman" panose="02020603050405020304" pitchFamily="18" charset="0"/>
              </a:rPr>
              <a:t>’</a:t>
            </a:r>
            <a:r>
              <a:rPr lang="en-US" altLang="en-US" smtClean="0"/>
              <a:t>s move printing the lines of the table into the method </a:t>
            </a:r>
            <a:r>
              <a:rPr lang="en-US" altLang="en-US" smtClean="0">
                <a:latin typeface="Courier New" panose="02070309020205020404" pitchFamily="49" charset="0"/>
              </a:rPr>
              <a:t>printLine</a:t>
            </a:r>
            <a:r>
              <a:rPr lang="en-US" altLang="en-US" smtClean="0"/>
              <a:t>.</a:t>
            </a:r>
          </a:p>
          <a:p>
            <a:pPr eaLnBrk="1" hangingPunct="1"/>
            <a:r>
              <a:rPr lang="en-US" altLang="en-US" smtClean="0"/>
              <a:t>The </a:t>
            </a:r>
            <a:r>
              <a:rPr lang="en-US" altLang="en-US" smtClean="0">
                <a:latin typeface="Courier New" panose="02070309020205020404" pitchFamily="49" charset="0"/>
              </a:rPr>
              <a:t>printLine</a:t>
            </a:r>
            <a:r>
              <a:rPr lang="en-US" altLang="en-US" smtClean="0"/>
              <a:t> method will need the player label (A or B), number of wins and shutouts, and the total number of games (for calculating percentages).</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AE4B6CA-FF91-49A2-B936-6050013127C5}" type="slidenum">
              <a:rPr lang="en-US" altLang="en-US"/>
              <a:pPr eaLnBrk="1" hangingPunct="1"/>
              <a:t>34</a:t>
            </a:fld>
            <a:endParaRPr lang="en-US" altLang="en-US"/>
          </a:p>
        </p:txBody>
      </p:sp>
      <p:sp>
        <p:nvSpPr>
          <p:cNvPr id="3789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7893" name="Rectangle 3"/>
          <p:cNvSpPr>
            <a:spLocks noGrp="1" noChangeArrowheads="1"/>
          </p:cNvSpPr>
          <p:nvPr>
            <p:ph type="body" idx="1"/>
          </p:nvPr>
        </p:nvSpPr>
        <p:spPr>
          <a:xfrm>
            <a:off x="685800" y="2017713"/>
            <a:ext cx="8269288" cy="4114800"/>
          </a:xfrm>
        </p:spPr>
        <p:txBody>
          <a:bodyPr/>
          <a:lstStyle/>
          <a:p>
            <a:pPr marL="0" indent="0" eaLnBrk="1" hangingPunct="1">
              <a:lnSpc>
                <a:spcPct val="80000"/>
              </a:lnSpc>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printReport</a:t>
            </a:r>
            <a:r>
              <a:rPr lang="en-US" altLang="en-US" sz="1800" dirty="0" smtClean="0">
                <a:latin typeface="Courier New" panose="02070309020205020404" pitchFamily="49" charset="0"/>
              </a:rPr>
              <a:t>(self):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Print a nicely formatted report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n = </a:t>
            </a:r>
            <a:r>
              <a:rPr lang="en-US" altLang="en-US" sz="1800" dirty="0" err="1" smtClean="0">
                <a:latin typeface="Courier New" panose="02070309020205020404" pitchFamily="49" charset="0"/>
              </a:rPr>
              <a:t>self.winsA</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self.winsB</a:t>
            </a: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print("Summary of", n , "games:\n")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r>
              <a:rPr lang="en-US" altLang="en-US" sz="1800" dirty="0">
                <a:latin typeface="Courier New" panose="02070309020205020404" pitchFamily="49" charset="0"/>
              </a:rPr>
              <a:t>(</a:t>
            </a:r>
            <a:r>
              <a:rPr lang="en-US" altLang="en-US" sz="1800" dirty="0" smtClean="0">
                <a:latin typeface="Courier New" panose="02070309020205020404" pitchFamily="49" charset="0"/>
              </a:rPr>
              <a:t>"          wins (% total)   shutouts (% wins)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self.printLine</a:t>
            </a:r>
            <a:r>
              <a:rPr lang="en-US" altLang="en-US" sz="1800" dirty="0" smtClean="0">
                <a:latin typeface="Courier New" panose="02070309020205020404" pitchFamily="49" charset="0"/>
              </a:rPr>
              <a:t>("A", </a:t>
            </a:r>
            <a:r>
              <a:rPr lang="en-US" altLang="en-US" sz="1800" dirty="0" err="1" smtClean="0">
                <a:latin typeface="Courier New" panose="02070309020205020404" pitchFamily="49" charset="0"/>
              </a:rPr>
              <a:t>self.winsA</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self.shutsA</a:t>
            </a:r>
            <a:r>
              <a:rPr lang="en-US" altLang="en-US" sz="1800" dirty="0" smtClean="0">
                <a:latin typeface="Courier New" panose="02070309020205020404" pitchFamily="49" charset="0"/>
              </a:rPr>
              <a:t>, 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self.printLine</a:t>
            </a:r>
            <a:r>
              <a:rPr lang="en-US" altLang="en-US" sz="1800" dirty="0" smtClean="0">
                <a:latin typeface="Courier New" panose="02070309020205020404" pitchFamily="49" charset="0"/>
              </a:rPr>
              <a:t>("B", </a:t>
            </a:r>
            <a:r>
              <a:rPr lang="en-US" altLang="en-US" sz="1800" dirty="0" err="1" smtClean="0">
                <a:latin typeface="Courier New" panose="02070309020205020404" pitchFamily="49" charset="0"/>
              </a:rPr>
              <a:t>self.winsB</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self.shutsB</a:t>
            </a:r>
            <a:r>
              <a:rPr lang="en-US" altLang="en-US" sz="1800" dirty="0" smtClean="0">
                <a:latin typeface="Courier New" panose="02070309020205020404" pitchFamily="49" charset="0"/>
              </a:rPr>
              <a:t>, n)</a:t>
            </a:r>
          </a:p>
          <a:p>
            <a:pPr eaLnBrk="1" hangingPunct="1">
              <a:lnSpc>
                <a:spcPct val="80000"/>
              </a:lnSpc>
            </a:pPr>
            <a:r>
              <a:rPr lang="en-US" altLang="en-US" dirty="0" smtClean="0"/>
              <a:t>To finish the class, we will implement </a:t>
            </a:r>
            <a:r>
              <a:rPr lang="en-US" altLang="en-US" dirty="0" err="1" smtClean="0">
                <a:latin typeface="Courier New" panose="02070309020205020404" pitchFamily="49" charset="0"/>
              </a:rPr>
              <a:t>printLine</a:t>
            </a:r>
            <a:r>
              <a:rPr lang="en-US" altLang="en-US" dirty="0" smtClean="0"/>
              <a:t>. This method makes heavy use of string formatting.</a:t>
            </a:r>
          </a:p>
          <a:p>
            <a:pPr eaLnBrk="1" hangingPunct="1">
              <a:lnSpc>
                <a:spcPct val="80000"/>
              </a:lnSpc>
            </a:pPr>
            <a:r>
              <a:rPr lang="en-US" altLang="en-US" dirty="0" smtClean="0"/>
              <a:t>You may want to review string formatting in chapter 5.8.2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6BAD4FC-F25F-4A54-BEAF-939EECD297AA}" type="slidenum">
              <a:rPr lang="en-US" altLang="en-US"/>
              <a:pPr eaLnBrk="1" hangingPunct="1"/>
              <a:t>35</a:t>
            </a:fld>
            <a:endParaRPr lang="en-US" altLang="en-US"/>
          </a:p>
        </p:txBody>
      </p:sp>
      <p:sp>
        <p:nvSpPr>
          <p:cNvPr id="38916"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SimStats</a:t>
            </a:r>
          </a:p>
        </p:txBody>
      </p:sp>
      <p:sp>
        <p:nvSpPr>
          <p:cNvPr id="38917" name="Rectangle 3"/>
          <p:cNvSpPr>
            <a:spLocks noGrp="1" noChangeArrowheads="1"/>
          </p:cNvSpPr>
          <p:nvPr>
            <p:ph type="body" idx="1"/>
          </p:nvPr>
        </p:nvSpPr>
        <p:spPr>
          <a:xfrm>
            <a:off x="304800" y="2017713"/>
            <a:ext cx="8650288" cy="4114800"/>
          </a:xfrm>
        </p:spPr>
        <p:txBody>
          <a:bodyPr/>
          <a:lstStyle/>
          <a:p>
            <a:pPr marL="0" indent="0" eaLnBrk="1" hangingPunct="1">
              <a:lnSpc>
                <a:spcPct val="80000"/>
              </a:lnSpc>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printLine</a:t>
            </a:r>
            <a:r>
              <a:rPr lang="en-US" altLang="en-US" sz="1800" dirty="0" smtClean="0">
                <a:latin typeface="Courier New" panose="02070309020205020404" pitchFamily="49" charset="0"/>
              </a:rPr>
              <a:t>(self, label, wins, shuts, 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template = "Player {0}:{1:5}  ({2:5.1%}) {3:11}   ({4})"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wins == 0:        # Avoid division by zero!</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shutStr</a:t>
            </a:r>
            <a:r>
              <a:rPr lang="en-US" altLang="en-US" sz="1800" dirty="0" smtClean="0">
                <a:latin typeface="Courier New" panose="02070309020205020404" pitchFamily="49" charset="0"/>
              </a:rPr>
              <a:t> = "----- "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else:</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shutStr</a:t>
            </a:r>
            <a:r>
              <a:rPr lang="en-US" altLang="en-US" sz="1800" dirty="0" smtClean="0">
                <a:latin typeface="Courier New" panose="02070309020205020404" pitchFamily="49" charset="0"/>
              </a:rPr>
              <a:t> = "{0:4.1%}".format(float(shuts)/wins)</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 </a:t>
            </a:r>
            <a:r>
              <a:rPr lang="en-US" altLang="en-US" sz="1800" dirty="0" err="1" smtClean="0">
                <a:latin typeface="Courier New" panose="02070309020205020404" pitchFamily="49" charset="0"/>
              </a:rPr>
              <a:t>template.format</a:t>
            </a:r>
            <a:r>
              <a:rPr lang="en-US" altLang="en-US" sz="1800" dirty="0" smtClean="0">
                <a:latin typeface="Courier New" panose="02070309020205020404" pitchFamily="49" charset="0"/>
              </a:rPr>
              <a:t>(label, wins, float(wins)/n,\ 		shuts, </a:t>
            </a:r>
            <a:r>
              <a:rPr lang="en-US" altLang="en-US" sz="1800" dirty="0" err="1" smtClean="0">
                <a:latin typeface="Courier New" panose="02070309020205020404" pitchFamily="49" charset="0"/>
              </a:rPr>
              <a:t>shutStr</a:t>
            </a:r>
            <a:r>
              <a:rPr lang="en-US" altLang="en-US" sz="1800" dirty="0" smtClean="0">
                <a:latin typeface="Courier New" panose="02070309020205020404" pitchFamily="49" charset="0"/>
              </a:rPr>
              <a:t>) </a:t>
            </a:r>
          </a:p>
          <a:p>
            <a:pPr eaLnBrk="1" hangingPunct="1">
              <a:lnSpc>
                <a:spcPct val="80000"/>
              </a:lnSpc>
            </a:pPr>
            <a:r>
              <a:rPr lang="en-US" altLang="en-US" dirty="0" smtClean="0"/>
              <a:t>We define a </a:t>
            </a:r>
            <a:r>
              <a:rPr lang="en-US" altLang="en-US" i="1" dirty="0" smtClean="0"/>
              <a:t>template</a:t>
            </a:r>
            <a:r>
              <a:rPr lang="en-US" altLang="en-US" dirty="0" smtClean="0"/>
              <a:t> for the information that will appear in each line.</a:t>
            </a:r>
          </a:p>
          <a:p>
            <a:pPr eaLnBrk="1" hangingPunct="1">
              <a:lnSpc>
                <a:spcPct val="80000"/>
              </a:lnSpc>
            </a:pPr>
            <a:r>
              <a:rPr lang="en-US" altLang="en-US" dirty="0" smtClean="0"/>
              <a:t>The </a:t>
            </a:r>
            <a:r>
              <a:rPr lang="en-US" altLang="en-US" dirty="0" smtClean="0">
                <a:latin typeface="Courier New" panose="02070309020205020404" pitchFamily="49" charset="0"/>
              </a:rPr>
              <a:t>if</a:t>
            </a:r>
            <a:r>
              <a:rPr lang="en-US" altLang="en-US" dirty="0" smtClean="0"/>
              <a:t> ensures we don’t divide by 0, and the template treats it as a string.</a:t>
            </a:r>
          </a:p>
          <a:p>
            <a:pPr eaLnBrk="1" hangingPunct="1">
              <a:lnSpc>
                <a:spcPct val="80000"/>
              </a:lnSpc>
            </a:pPr>
            <a:endParaRPr lang="en-US" altLang="en-US" sz="1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0F248C-8C81-484C-841C-9CEB2D3C79AD}" type="slidenum">
              <a:rPr lang="en-US" altLang="en-US"/>
              <a:pPr eaLnBrk="1" hangingPunct="1"/>
              <a:t>36</a:t>
            </a:fld>
            <a:endParaRPr lang="en-US" altLang="en-US"/>
          </a:p>
        </p:txBody>
      </p:sp>
      <p:sp>
        <p:nvSpPr>
          <p:cNvPr id="39940"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39941" name="Rectangle 3"/>
          <p:cNvSpPr>
            <a:spLocks noGrp="1" noChangeArrowheads="1"/>
          </p:cNvSpPr>
          <p:nvPr>
            <p:ph type="body" idx="1"/>
          </p:nvPr>
        </p:nvSpPr>
        <p:spPr/>
        <p:txBody>
          <a:bodyPr/>
          <a:lstStyle/>
          <a:p>
            <a:pPr eaLnBrk="1" hangingPunct="1"/>
            <a:r>
              <a:rPr lang="en-US" altLang="en-US" smtClean="0"/>
              <a:t>This class needs a constructor that accepts two probabilities as parameters, a </a:t>
            </a:r>
            <a:r>
              <a:rPr lang="en-US" altLang="en-US" smtClean="0">
                <a:latin typeface="Courier New" panose="02070309020205020404" pitchFamily="49" charset="0"/>
              </a:rPr>
              <a:t>play</a:t>
            </a:r>
            <a:r>
              <a:rPr lang="en-US" altLang="en-US" smtClean="0"/>
              <a:t> method that plays the game, and a </a:t>
            </a:r>
            <a:r>
              <a:rPr lang="en-US" altLang="en-US" smtClean="0">
                <a:latin typeface="Courier New" panose="02070309020205020404" pitchFamily="49" charset="0"/>
              </a:rPr>
              <a:t>getScores</a:t>
            </a:r>
            <a:r>
              <a:rPr lang="en-US" altLang="en-US" smtClean="0"/>
              <a:t> method that reports the scores.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4366309-1DA5-478A-97BC-53F7F8BD6AE2}" type="slidenum">
              <a:rPr lang="en-US" altLang="en-US"/>
              <a:pPr eaLnBrk="1" hangingPunct="1"/>
              <a:t>37</a:t>
            </a:fld>
            <a:endParaRPr lang="en-US" altLang="en-US"/>
          </a:p>
        </p:txBody>
      </p:sp>
      <p:sp>
        <p:nvSpPr>
          <p:cNvPr id="4096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0965" name="Rectangle 3"/>
          <p:cNvSpPr>
            <a:spLocks noGrp="1" noChangeArrowheads="1"/>
          </p:cNvSpPr>
          <p:nvPr>
            <p:ph type="body" idx="1"/>
          </p:nvPr>
        </p:nvSpPr>
        <p:spPr/>
        <p:txBody>
          <a:bodyPr/>
          <a:lstStyle/>
          <a:p>
            <a:pPr eaLnBrk="1" hangingPunct="1"/>
            <a:r>
              <a:rPr lang="en-US" altLang="en-US" sz="2800" smtClean="0"/>
              <a:t>What will a racquetball game need to know?</a:t>
            </a:r>
          </a:p>
          <a:p>
            <a:pPr lvl="1" eaLnBrk="1" hangingPunct="1"/>
            <a:r>
              <a:rPr lang="en-US" altLang="en-US" sz="2400" smtClean="0"/>
              <a:t>To play the game, we need to know</a:t>
            </a:r>
          </a:p>
          <a:p>
            <a:pPr lvl="2" eaLnBrk="1" hangingPunct="1"/>
            <a:r>
              <a:rPr lang="en-US" altLang="en-US" sz="2000" smtClean="0"/>
              <a:t>The probability for each player</a:t>
            </a:r>
          </a:p>
          <a:p>
            <a:pPr lvl="2" eaLnBrk="1" hangingPunct="1"/>
            <a:r>
              <a:rPr lang="en-US" altLang="en-US" sz="2000" smtClean="0"/>
              <a:t>The score for each player</a:t>
            </a:r>
          </a:p>
          <a:p>
            <a:pPr lvl="2" eaLnBrk="1" hangingPunct="1"/>
            <a:r>
              <a:rPr lang="en-US" altLang="en-US" sz="2000" smtClean="0"/>
              <a:t>Which player is serving</a:t>
            </a:r>
          </a:p>
          <a:p>
            <a:pPr lvl="1" eaLnBrk="1" hangingPunct="1"/>
            <a:r>
              <a:rPr lang="en-US" altLang="en-US" sz="2400" smtClean="0"/>
              <a:t>The probability and score are more related to a particular </a:t>
            </a:r>
            <a:r>
              <a:rPr lang="en-US" altLang="en-US" sz="2400" i="1" smtClean="0"/>
              <a:t>player</a:t>
            </a:r>
            <a:r>
              <a:rPr lang="en-US" altLang="en-US" sz="2400" smtClean="0"/>
              <a:t>, while the server is a property of the </a:t>
            </a:r>
            <a:r>
              <a:rPr lang="en-US" altLang="en-US" sz="2400" i="1" smtClean="0"/>
              <a:t>game</a:t>
            </a:r>
            <a:r>
              <a:rPr lang="en-US" altLang="en-US" sz="2400" smtClean="0"/>
              <a:t> between the two players.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F8986BD-3127-4CAB-B187-94EDD451B4A2}" type="slidenum">
              <a:rPr lang="en-US" altLang="en-US"/>
              <a:pPr eaLnBrk="1" hangingPunct="1"/>
              <a:t>38</a:t>
            </a:fld>
            <a:endParaRPr lang="en-US" altLang="en-US"/>
          </a:p>
        </p:txBody>
      </p:sp>
      <p:sp>
        <p:nvSpPr>
          <p:cNvPr id="4198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1989" name="Rectangle 3"/>
          <p:cNvSpPr>
            <a:spLocks noGrp="1" noChangeArrowheads="1"/>
          </p:cNvSpPr>
          <p:nvPr>
            <p:ph type="body" idx="1"/>
          </p:nvPr>
        </p:nvSpPr>
        <p:spPr/>
        <p:txBody>
          <a:bodyPr/>
          <a:lstStyle/>
          <a:p>
            <a:pPr lvl="1" eaLnBrk="1" hangingPunct="1"/>
            <a:r>
              <a:rPr lang="en-US" altLang="en-US" smtClean="0"/>
              <a:t>So, a game needs to know who the players are</a:t>
            </a:r>
          </a:p>
          <a:p>
            <a:pPr lvl="2" eaLnBrk="1" hangingPunct="1"/>
            <a:r>
              <a:rPr lang="en-US" altLang="en-US" smtClean="0"/>
              <a:t>The players themselves could be objects that know their probability and score</a:t>
            </a:r>
          </a:p>
          <a:p>
            <a:pPr lvl="1" eaLnBrk="1" hangingPunct="1"/>
            <a:r>
              <a:rPr lang="en-US" altLang="en-US" smtClean="0"/>
              <a:t>and which is serving.</a:t>
            </a:r>
          </a:p>
          <a:p>
            <a:pPr eaLnBrk="1" hangingPunct="1"/>
            <a:r>
              <a:rPr lang="en-US" altLang="en-US" smtClean="0"/>
              <a:t>If the players are objects, then we need a class to define their behavior. Let</a:t>
            </a:r>
            <a:r>
              <a:rPr lang="en-US" altLang="en-US" smtClean="0">
                <a:latin typeface="Times New Roman" panose="02020603050405020304" pitchFamily="18" charset="0"/>
              </a:rPr>
              <a:t>’</a:t>
            </a:r>
            <a:r>
              <a:rPr lang="en-US" altLang="en-US" smtClean="0"/>
              <a:t>s call it </a:t>
            </a:r>
            <a:r>
              <a:rPr lang="en-US" altLang="en-US" smtClean="0">
                <a:latin typeface="Courier New" panose="02070309020205020404" pitchFamily="49" charset="0"/>
              </a:rPr>
              <a:t>Player</a:t>
            </a:r>
            <a:r>
              <a:rPr lang="en-US" altLang="en-US" smtClean="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CDA4A46-35C7-4EE2-9063-FB87BC141264}" type="slidenum">
              <a:rPr lang="en-US" altLang="en-US"/>
              <a:pPr eaLnBrk="1" hangingPunct="1"/>
              <a:t>39</a:t>
            </a:fld>
            <a:endParaRPr lang="en-US" altLang="en-US"/>
          </a:p>
        </p:txBody>
      </p:sp>
      <p:sp>
        <p:nvSpPr>
          <p:cNvPr id="4301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3013" name="Rectangle 3"/>
          <p:cNvSpPr>
            <a:spLocks noGrp="1" noChangeArrowheads="1"/>
          </p:cNvSpPr>
          <p:nvPr>
            <p:ph type="body" idx="1"/>
          </p:nvPr>
        </p:nvSpPr>
        <p:spPr/>
        <p:txBody>
          <a:bodyPr/>
          <a:lstStyle/>
          <a:p>
            <a:pPr eaLnBrk="1" hangingPunct="1"/>
            <a:r>
              <a:rPr lang="en-US" altLang="en-US" smtClean="0"/>
              <a:t>The </a:t>
            </a:r>
            <a:r>
              <a:rPr lang="en-US" altLang="en-US" smtClean="0">
                <a:latin typeface="Courier New" panose="02070309020205020404" pitchFamily="49" charset="0"/>
              </a:rPr>
              <a:t>Player</a:t>
            </a:r>
            <a:r>
              <a:rPr lang="en-US" altLang="en-US" smtClean="0"/>
              <a:t> object will keep track of a player’s probability and score.</a:t>
            </a:r>
          </a:p>
          <a:p>
            <a:pPr eaLnBrk="1" hangingPunct="1"/>
            <a:r>
              <a:rPr lang="en-US" altLang="en-US" smtClean="0"/>
              <a:t>When a </a:t>
            </a:r>
            <a:r>
              <a:rPr lang="en-US" altLang="en-US" smtClean="0">
                <a:latin typeface="Courier New" panose="02070309020205020404" pitchFamily="49" charset="0"/>
              </a:rPr>
              <a:t>Player</a:t>
            </a:r>
            <a:r>
              <a:rPr lang="en-US" altLang="en-US" smtClean="0"/>
              <a:t> is initialized, the probability will be passed as a parameter. Its score will be set to 0.</a:t>
            </a:r>
          </a:p>
          <a:p>
            <a:pPr eaLnBrk="1" hangingPunct="1"/>
            <a:r>
              <a:rPr lang="en-US" altLang="en-US" smtClean="0"/>
              <a:t>Let’s develop </a:t>
            </a:r>
            <a:r>
              <a:rPr lang="en-US" altLang="en-US" smtClean="0">
                <a:latin typeface="Courier New" panose="02070309020205020404" pitchFamily="49" charset="0"/>
              </a:rPr>
              <a:t>Player </a:t>
            </a:r>
            <a:r>
              <a:rPr lang="en-US" altLang="en-US" smtClean="0"/>
              <a:t>as we work on </a:t>
            </a:r>
            <a:r>
              <a:rPr lang="en-US" altLang="en-US" smtClean="0">
                <a:latin typeface="Courier New" panose="02070309020205020404" pitchFamily="49" charset="0"/>
              </a:rPr>
              <a:t>RBallGame</a:t>
            </a:r>
            <a:r>
              <a:rPr lang="en-US" altLang="en-US" smtClean="0"/>
              <a:t>.</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569A230-B782-43C2-BB7D-CFCBCCA01C1E}" type="slidenum">
              <a:rPr lang="en-US" altLang="en-US"/>
              <a:pPr eaLnBrk="1" hangingPunct="1"/>
              <a:t>4</a:t>
            </a:fld>
            <a:endParaRPr lang="en-US" altLang="en-US" dirty="0"/>
          </a:p>
        </p:txBody>
      </p:sp>
      <p:sp>
        <p:nvSpPr>
          <p:cNvPr id="6148" name="Rectangle 2"/>
          <p:cNvSpPr>
            <a:spLocks noGrp="1" noChangeArrowheads="1"/>
          </p:cNvSpPr>
          <p:nvPr>
            <p:ph type="title"/>
          </p:nvPr>
        </p:nvSpPr>
        <p:spPr/>
        <p:txBody>
          <a:bodyPr/>
          <a:lstStyle/>
          <a:p>
            <a:pPr eaLnBrk="1" hangingPunct="1"/>
            <a:r>
              <a:rPr lang="en-US" altLang="en-US" dirty="0" smtClean="0"/>
              <a:t>The Process of OOD</a:t>
            </a:r>
          </a:p>
        </p:txBody>
      </p:sp>
      <p:sp>
        <p:nvSpPr>
          <p:cNvPr id="6149" name="Rectangle 3"/>
          <p:cNvSpPr>
            <a:spLocks noGrp="1" noChangeArrowheads="1"/>
          </p:cNvSpPr>
          <p:nvPr>
            <p:ph type="body" idx="1"/>
          </p:nvPr>
        </p:nvSpPr>
        <p:spPr/>
        <p:txBody>
          <a:bodyPr/>
          <a:lstStyle/>
          <a:p>
            <a:pPr eaLnBrk="1" hangingPunct="1"/>
            <a:r>
              <a:rPr lang="en-US" altLang="en-US" dirty="0" smtClean="0"/>
              <a:t>Most modern computer applications are designed using a data-centered view of computing called object-oriented design (OOD).</a:t>
            </a:r>
          </a:p>
          <a:p>
            <a:pPr eaLnBrk="1" hangingPunct="1"/>
            <a:r>
              <a:rPr lang="en-US" altLang="en-US" dirty="0" smtClean="0"/>
              <a:t>The essence of OOD is describing a system in terms of magical black boxes and their interfaces.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BEF485F-52D5-4318-BDD6-760E1D883942}" type="slidenum">
              <a:rPr lang="en-US" altLang="en-US"/>
              <a:pPr eaLnBrk="1" hangingPunct="1"/>
              <a:t>40</a:t>
            </a:fld>
            <a:endParaRPr lang="en-US" altLang="en-US"/>
          </a:p>
        </p:txBody>
      </p:sp>
      <p:sp>
        <p:nvSpPr>
          <p:cNvPr id="44036"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endParaRPr lang="en-US" altLang="en-US" smtClean="0"/>
          </a:p>
        </p:txBody>
      </p:sp>
      <p:sp>
        <p:nvSpPr>
          <p:cNvPr id="44037" name="Rectangle 3"/>
          <p:cNvSpPr>
            <a:spLocks noGrp="1" noChangeArrowheads="1"/>
          </p:cNvSpPr>
          <p:nvPr>
            <p:ph type="body" idx="1"/>
          </p:nvPr>
        </p:nvSpPr>
        <p:spPr>
          <a:xfrm>
            <a:off x="446087" y="1981200"/>
            <a:ext cx="8497888" cy="4114800"/>
          </a:xfrm>
        </p:spPr>
        <p:txBody>
          <a:bodyPr/>
          <a:lstStyle/>
          <a:p>
            <a:pPr eaLnBrk="1" hangingPunct="1"/>
            <a:r>
              <a:rPr lang="en-US" altLang="en-US" dirty="0" smtClean="0"/>
              <a:t>The game will need instance variables for the two players, and another variable to keep track of which player has service.</a:t>
            </a:r>
            <a:br>
              <a:rPr lang="en-US" altLang="en-US" dirty="0" smtClean="0"/>
            </a:br>
            <a:endParaRPr lang="en-US" altLang="en-US" dirty="0" smtClean="0"/>
          </a:p>
          <a:p>
            <a:pPr marL="0" indent="0" eaLnBrk="1" hangingPunct="1">
              <a:buNone/>
            </a:pPr>
            <a:r>
              <a:rPr lang="en-US" altLang="en-US" sz="1600" dirty="0" smtClean="0">
                <a:latin typeface="Courier New" panose="02070309020205020404" pitchFamily="49" charset="0"/>
              </a:rPr>
              <a:t>class </a:t>
            </a:r>
            <a:r>
              <a:rPr lang="en-US" altLang="en-US" sz="1600" dirty="0" err="1" smtClean="0">
                <a:latin typeface="Courier New" panose="02070309020205020404" pitchFamily="49" charset="0"/>
              </a:rPr>
              <a:t>RBallGame</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__</a:t>
            </a:r>
            <a:r>
              <a:rPr lang="en-US" altLang="en-US" sz="1600" dirty="0" err="1" smtClean="0">
                <a:latin typeface="Courier New" panose="02070309020205020404" pitchFamily="49" charset="0"/>
              </a:rPr>
              <a:t>init</a:t>
            </a:r>
            <a:r>
              <a:rPr lang="en-US" altLang="en-US" sz="1600" dirty="0" smtClean="0">
                <a:latin typeface="Courier New" panose="02070309020205020404" pitchFamily="49" charset="0"/>
              </a:rPr>
              <a:t>__(self, </a:t>
            </a:r>
            <a:r>
              <a:rPr lang="en-US" altLang="en-US" sz="1600" dirty="0" err="1" smtClean="0">
                <a:latin typeface="Courier New" panose="02070309020205020404" pitchFamily="49" charset="0"/>
              </a:rPr>
              <a:t>probA</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probB</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 Create a new game having players with the given probs.</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self.playerA</a:t>
            </a:r>
            <a:r>
              <a:rPr lang="en-US" altLang="en-US" sz="1600" dirty="0" smtClean="0">
                <a:latin typeface="Courier New" panose="02070309020205020404" pitchFamily="49" charset="0"/>
              </a:rPr>
              <a:t> = Player(</a:t>
            </a:r>
            <a:r>
              <a:rPr lang="en-US" altLang="en-US" sz="1600" dirty="0" err="1" smtClean="0">
                <a:latin typeface="Courier New" panose="02070309020205020404" pitchFamily="49" charset="0"/>
              </a:rPr>
              <a:t>probA</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self.playerB</a:t>
            </a:r>
            <a:r>
              <a:rPr lang="en-US" altLang="en-US" sz="1600" dirty="0" smtClean="0">
                <a:latin typeface="Courier New" panose="02070309020205020404" pitchFamily="49" charset="0"/>
              </a:rPr>
              <a:t> = Player(</a:t>
            </a:r>
            <a:r>
              <a:rPr lang="en-US" altLang="en-US" sz="1600" dirty="0" err="1" smtClean="0">
                <a:latin typeface="Courier New" panose="02070309020205020404" pitchFamily="49" charset="0"/>
              </a:rPr>
              <a:t>probB</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self.server</a:t>
            </a:r>
            <a:r>
              <a:rPr lang="en-US" altLang="en-US" sz="1600" dirty="0" smtClean="0">
                <a:latin typeface="Courier New" panose="02070309020205020404" pitchFamily="49" charset="0"/>
              </a:rPr>
              <a:t> = </a:t>
            </a:r>
            <a:r>
              <a:rPr lang="en-US" altLang="en-US" sz="1600" dirty="0" err="1" smtClean="0">
                <a:latin typeface="Courier New" panose="02070309020205020404" pitchFamily="49" charset="0"/>
              </a:rPr>
              <a:t>self.playerA</a:t>
            </a:r>
            <a:r>
              <a:rPr lang="en-US" altLang="en-US" sz="1600" dirty="0" smtClean="0">
                <a:latin typeface="Courier New" panose="02070309020205020404" pitchFamily="49" charset="0"/>
              </a:rPr>
              <a:t>  # Player A always serves first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50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F9774D3-11BE-40AD-86E1-6D59DC45A7FB}" type="slidenum">
              <a:rPr lang="en-US" altLang="en-US"/>
              <a:pPr eaLnBrk="1" hangingPunct="1"/>
              <a:t>41</a:t>
            </a:fld>
            <a:endParaRPr lang="en-US" altLang="en-US"/>
          </a:p>
        </p:txBody>
      </p:sp>
      <p:sp>
        <p:nvSpPr>
          <p:cNvPr id="45060"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5061" name="Rectangle 3"/>
          <p:cNvSpPr>
            <a:spLocks noGrp="1" noChangeArrowheads="1"/>
          </p:cNvSpPr>
          <p:nvPr>
            <p:ph type="body" sz="half" idx="1"/>
          </p:nvPr>
        </p:nvSpPr>
        <p:spPr>
          <a:xfrm>
            <a:off x="86474" y="2209800"/>
            <a:ext cx="4724400" cy="4114800"/>
          </a:xfrm>
        </p:spPr>
        <p:txBody>
          <a:bodyPr/>
          <a:lstStyle/>
          <a:p>
            <a:pPr eaLnBrk="1" hangingPunct="1"/>
            <a:r>
              <a:rPr lang="en-US" altLang="en-US" sz="2800" dirty="0" smtClean="0"/>
              <a:t>Suppose we create an instance of </a:t>
            </a:r>
            <a:r>
              <a:rPr lang="en-US" altLang="en-US" sz="2800" dirty="0" err="1" smtClean="0">
                <a:latin typeface="Courier New" panose="02070309020205020404" pitchFamily="49" charset="0"/>
              </a:rPr>
              <a:t>RBallGame</a:t>
            </a:r>
            <a:r>
              <a:rPr lang="en-US" altLang="en-US" sz="2800" dirty="0" smtClean="0"/>
              <a:t> like this:</a:t>
            </a:r>
            <a:br>
              <a:rPr lang="en-US" altLang="en-US" sz="2800" dirty="0" smtClean="0"/>
            </a:br>
            <a:r>
              <a:rPr lang="en-US" altLang="en-US" sz="2000" dirty="0" err="1" smtClean="0">
                <a:latin typeface="Courier New" panose="02070309020205020404" pitchFamily="49" charset="0"/>
              </a:rPr>
              <a:t>theGame</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RBallGame</a:t>
            </a:r>
            <a:r>
              <a:rPr lang="en-US" altLang="en-US" sz="2000" dirty="0" smtClean="0">
                <a:latin typeface="Courier New" panose="02070309020205020404" pitchFamily="49" charset="0"/>
              </a:rPr>
              <a:t>(.6, .5)</a:t>
            </a:r>
          </a:p>
        </p:txBody>
      </p:sp>
      <p:pic>
        <p:nvPicPr>
          <p:cNvPr id="3" name="Picture 2"/>
          <p:cNvPicPr>
            <a:picLocks noChangeAspect="1"/>
          </p:cNvPicPr>
          <p:nvPr/>
        </p:nvPicPr>
        <p:blipFill>
          <a:blip r:embed="rId2"/>
          <a:stretch>
            <a:fillRect/>
          </a:stretch>
        </p:blipFill>
        <p:spPr>
          <a:xfrm>
            <a:off x="4706998" y="2209800"/>
            <a:ext cx="4290060" cy="37338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A6DFC9E-96CE-4AD8-90D0-72B14B37C146}" type="slidenum">
              <a:rPr lang="en-US" altLang="en-US"/>
              <a:pPr eaLnBrk="1" hangingPunct="1"/>
              <a:t>42</a:t>
            </a:fld>
            <a:endParaRPr lang="en-US" altLang="en-US"/>
          </a:p>
        </p:txBody>
      </p:sp>
      <p:sp>
        <p:nvSpPr>
          <p:cNvPr id="4608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6085" name="Rectangle 3"/>
          <p:cNvSpPr>
            <a:spLocks noGrp="1" noChangeArrowheads="1"/>
          </p:cNvSpPr>
          <p:nvPr>
            <p:ph type="body" idx="1"/>
          </p:nvPr>
        </p:nvSpPr>
        <p:spPr/>
        <p:txBody>
          <a:bodyPr/>
          <a:lstStyle/>
          <a:p>
            <a:pPr eaLnBrk="1" hangingPunct="1">
              <a:lnSpc>
                <a:spcPct val="90000"/>
              </a:lnSpc>
            </a:pPr>
            <a:r>
              <a:rPr lang="en-US" altLang="en-US" smtClean="0"/>
              <a:t>Our next step is to code how to play the game!</a:t>
            </a:r>
          </a:p>
          <a:p>
            <a:pPr eaLnBrk="1" hangingPunct="1">
              <a:lnSpc>
                <a:spcPct val="90000"/>
              </a:lnSpc>
            </a:pPr>
            <a:r>
              <a:rPr lang="en-US" altLang="en-US" smtClean="0"/>
              <a:t>In chapter 9 we developed an algorithm that continues to serve rallies and awards points or changes service as appropriate until the game is over.</a:t>
            </a:r>
          </a:p>
          <a:p>
            <a:pPr eaLnBrk="1" hangingPunct="1">
              <a:lnSpc>
                <a:spcPct val="90000"/>
              </a:lnSpc>
            </a:pPr>
            <a:r>
              <a:rPr lang="en-US" altLang="en-US" smtClean="0"/>
              <a:t>Let</a:t>
            </a:r>
            <a:r>
              <a:rPr lang="en-US" altLang="en-US" smtClean="0">
                <a:latin typeface="Times New Roman" panose="02020603050405020304" pitchFamily="18" charset="0"/>
              </a:rPr>
              <a:t>’</a:t>
            </a:r>
            <a:r>
              <a:rPr lang="en-US" altLang="en-US" smtClean="0"/>
              <a:t>s translate this algorithm into our object-based code!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A9D6C48-B2AC-4779-94F4-2C86EDC4BD0D}" type="slidenum">
              <a:rPr lang="en-US" altLang="en-US"/>
              <a:pPr eaLnBrk="1" hangingPunct="1"/>
              <a:t>43</a:t>
            </a:fld>
            <a:endParaRPr lang="en-US" altLang="en-US"/>
          </a:p>
        </p:txBody>
      </p:sp>
      <p:sp>
        <p:nvSpPr>
          <p:cNvPr id="4710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7109" name="Rectangle 3"/>
          <p:cNvSpPr>
            <a:spLocks noGrp="1" noChangeArrowheads="1"/>
          </p:cNvSpPr>
          <p:nvPr>
            <p:ph type="body" idx="1"/>
          </p:nvPr>
        </p:nvSpPr>
        <p:spPr/>
        <p:txBody>
          <a:bodyPr/>
          <a:lstStyle/>
          <a:p>
            <a:pPr eaLnBrk="1" hangingPunct="1"/>
            <a:r>
              <a:rPr lang="en-US" altLang="en-US" smtClean="0"/>
              <a:t>Firstly, we need a loop that continues as long as the game is not over.</a:t>
            </a:r>
          </a:p>
          <a:p>
            <a:pPr eaLnBrk="1" hangingPunct="1"/>
            <a:r>
              <a:rPr lang="en-US" altLang="en-US" smtClean="0"/>
              <a:t>The decision whether a game is over or not can only be done by looking at the game object itself.</a:t>
            </a:r>
          </a:p>
          <a:p>
            <a:pPr eaLnBrk="1" hangingPunct="1"/>
            <a:r>
              <a:rPr lang="en-US" altLang="en-US" smtClean="0"/>
              <a:t>Let</a:t>
            </a:r>
            <a:r>
              <a:rPr lang="en-US" altLang="en-US" smtClean="0">
                <a:latin typeface="Times New Roman" panose="02020603050405020304" pitchFamily="18" charset="0"/>
              </a:rPr>
              <a:t>’</a:t>
            </a:r>
            <a:r>
              <a:rPr lang="en-US" altLang="en-US" smtClean="0"/>
              <a:t>s assume we have an </a:t>
            </a:r>
            <a:r>
              <a:rPr lang="en-US" altLang="en-US" smtClean="0">
                <a:latin typeface="Courier New" panose="02070309020205020404" pitchFamily="49" charset="0"/>
              </a:rPr>
              <a:t>isOver</a:t>
            </a:r>
            <a:r>
              <a:rPr lang="en-US" altLang="en-US" smtClean="0"/>
              <a:t> method which can be used.</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7A36DC5-417E-4C21-982B-C52622A62996}" type="slidenum">
              <a:rPr lang="en-US" altLang="en-US"/>
              <a:pPr eaLnBrk="1" hangingPunct="1"/>
              <a:t>44</a:t>
            </a:fld>
            <a:endParaRPr lang="en-US" altLang="en-US"/>
          </a:p>
        </p:txBody>
      </p:sp>
      <p:sp>
        <p:nvSpPr>
          <p:cNvPr id="4813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8133" name="Rectangle 3"/>
          <p:cNvSpPr>
            <a:spLocks noGrp="1" noChangeArrowheads="1"/>
          </p:cNvSpPr>
          <p:nvPr>
            <p:ph type="body" idx="1"/>
          </p:nvPr>
        </p:nvSpPr>
        <p:spPr/>
        <p:txBody>
          <a:bodyPr/>
          <a:lstStyle/>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play(self):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Play the game to completion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while not </a:t>
            </a:r>
            <a:r>
              <a:rPr lang="en-US" altLang="en-US" sz="2000" dirty="0" err="1" smtClean="0">
                <a:latin typeface="Courier New" panose="02070309020205020404" pitchFamily="49" charset="0"/>
              </a:rPr>
              <a:t>self.isOver</a:t>
            </a:r>
            <a:r>
              <a:rPr lang="en-US" altLang="en-US" sz="2000" dirty="0" smtClean="0">
                <a:latin typeface="Courier New" panose="02070309020205020404" pitchFamily="49" charset="0"/>
              </a:rPr>
              <a:t>():</a:t>
            </a:r>
          </a:p>
          <a:p>
            <a:pPr eaLnBrk="1" hangingPunct="1"/>
            <a:r>
              <a:rPr lang="en-US" altLang="en-US" dirty="0" smtClean="0"/>
              <a:t>Within the loop, the serving player needs to serve, and, based on the result, we decide what to do.</a:t>
            </a:r>
          </a:p>
          <a:p>
            <a:pPr eaLnBrk="1" hangingPunct="1"/>
            <a:r>
              <a:rPr lang="en-US" altLang="en-US" dirty="0" smtClean="0"/>
              <a:t>This suggests that the </a:t>
            </a:r>
            <a:r>
              <a:rPr lang="en-US" altLang="en-US" dirty="0" smtClean="0">
                <a:latin typeface="Courier New" panose="02070309020205020404" pitchFamily="49" charset="0"/>
              </a:rPr>
              <a:t>Player</a:t>
            </a:r>
            <a:r>
              <a:rPr lang="en-US" altLang="en-US" dirty="0" smtClean="0"/>
              <a:t> objects should have a method that performs a serve.</a:t>
            </a:r>
            <a:endParaRPr lang="en-US" altLang="en-US" sz="1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F7D3A75-C45A-4B41-9E88-1CCDEB0C79E0}" type="slidenum">
              <a:rPr lang="en-US" altLang="en-US"/>
              <a:pPr eaLnBrk="1" hangingPunct="1"/>
              <a:t>45</a:t>
            </a:fld>
            <a:endParaRPr lang="en-US" altLang="en-US"/>
          </a:p>
        </p:txBody>
      </p:sp>
      <p:sp>
        <p:nvSpPr>
          <p:cNvPr id="49156"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49157" name="Rectangle 3"/>
          <p:cNvSpPr>
            <a:spLocks noGrp="1" noChangeArrowheads="1"/>
          </p:cNvSpPr>
          <p:nvPr>
            <p:ph type="body" idx="1"/>
          </p:nvPr>
        </p:nvSpPr>
        <p:spPr/>
        <p:txBody>
          <a:bodyPr/>
          <a:lstStyle/>
          <a:p>
            <a:pPr eaLnBrk="1" hangingPunct="1">
              <a:lnSpc>
                <a:spcPct val="90000"/>
              </a:lnSpc>
            </a:pPr>
            <a:r>
              <a:rPr lang="en-US" altLang="en-US" sz="2800" dirty="0" smtClean="0"/>
              <a:t>Whether the serve is won or not depends on the probability stored within each player object, so, one can ask the server if the serve was won or lost!</a:t>
            </a:r>
          </a:p>
          <a:p>
            <a:pPr eaLnBrk="1" hangingPunct="1">
              <a:lnSpc>
                <a:spcPct val="90000"/>
              </a:lnSpc>
            </a:pPr>
            <a:r>
              <a:rPr lang="en-US" altLang="en-US" sz="2000" dirty="0" smtClean="0">
                <a:latin typeface="Courier New" panose="02070309020205020404" pitchFamily="49" charset="0"/>
              </a:rPr>
              <a:t> if </a:t>
            </a:r>
            <a:r>
              <a:rPr lang="en-US" altLang="en-US" sz="2000" dirty="0" err="1" smtClean="0">
                <a:latin typeface="Courier New" panose="02070309020205020404" pitchFamily="49" charset="0"/>
              </a:rPr>
              <a:t>self.server.winsServe</a:t>
            </a:r>
            <a:r>
              <a:rPr lang="en-US" altLang="en-US" sz="2000" dirty="0" smtClean="0">
                <a:latin typeface="Courier New" panose="02070309020205020404" pitchFamily="49" charset="0"/>
              </a:rPr>
              <a:t>():</a:t>
            </a:r>
          </a:p>
          <a:p>
            <a:pPr eaLnBrk="1" hangingPunct="1">
              <a:lnSpc>
                <a:spcPct val="90000"/>
              </a:lnSpc>
            </a:pPr>
            <a:r>
              <a:rPr lang="en-US" altLang="en-US" sz="2800" dirty="0" smtClean="0"/>
              <a:t>Based on the result, a point is awarded or service changes.</a:t>
            </a:r>
          </a:p>
          <a:p>
            <a:pPr eaLnBrk="1" hangingPunct="1">
              <a:lnSpc>
                <a:spcPct val="90000"/>
              </a:lnSpc>
            </a:pPr>
            <a:r>
              <a:rPr lang="en-US" altLang="en-US" sz="2800" dirty="0" smtClean="0"/>
              <a:t>To award a point, the player’s score needs to be changed, which requires the player object to increment the score.</a:t>
            </a:r>
          </a:p>
          <a:p>
            <a:pPr eaLnBrk="1" hangingPunct="1">
              <a:lnSpc>
                <a:spcPct val="90000"/>
              </a:lnSpc>
            </a:pP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7157C20-5237-43D0-88C1-ACDA43F6B603}" type="slidenum">
              <a:rPr lang="en-US" altLang="en-US"/>
              <a:pPr eaLnBrk="1" hangingPunct="1"/>
              <a:t>46</a:t>
            </a:fld>
            <a:endParaRPr lang="en-US" altLang="en-US"/>
          </a:p>
        </p:txBody>
      </p:sp>
      <p:sp>
        <p:nvSpPr>
          <p:cNvPr id="50180"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50181" name="Rectangle 3"/>
          <p:cNvSpPr>
            <a:spLocks noGrp="1" noChangeArrowheads="1"/>
          </p:cNvSpPr>
          <p:nvPr>
            <p:ph type="body" idx="1"/>
          </p:nvPr>
        </p:nvSpPr>
        <p:spPr/>
        <p:txBody>
          <a:bodyPr/>
          <a:lstStyle/>
          <a:p>
            <a:pPr eaLnBrk="1" hangingPunct="1"/>
            <a:r>
              <a:rPr lang="en-US" altLang="en-US" smtClean="0"/>
              <a:t>Changing servers is done at the game level, since this information is kept in the </a:t>
            </a:r>
            <a:r>
              <a:rPr lang="en-US" altLang="en-US" smtClean="0">
                <a:latin typeface="Courier New" panose="02070309020205020404" pitchFamily="49" charset="0"/>
              </a:rPr>
              <a:t>server</a:t>
            </a:r>
            <a:r>
              <a:rPr lang="en-US" altLang="en-US" smtClean="0"/>
              <a:t> instance variable of </a:t>
            </a:r>
            <a:r>
              <a:rPr lang="en-US" altLang="en-US" smtClean="0">
                <a:latin typeface="Courier New" panose="02070309020205020404" pitchFamily="49" charset="0"/>
              </a:rPr>
              <a:t>RBallGame</a:t>
            </a:r>
            <a:r>
              <a:rPr lang="en-US" altLang="en-US" smtClean="0"/>
              <a:t>.</a:t>
            </a:r>
          </a:p>
          <a:p>
            <a:pPr eaLnBrk="1" hangingPunct="1"/>
            <a:r>
              <a:rPr lang="en-US" altLang="en-US" smtClean="0"/>
              <a:t>Here’s the completed </a:t>
            </a:r>
            <a:r>
              <a:rPr lang="en-US" altLang="en-US" smtClean="0">
                <a:latin typeface="Courier New" panose="02070309020205020404" pitchFamily="49" charset="0"/>
              </a:rPr>
              <a:t>play</a:t>
            </a:r>
            <a:r>
              <a:rPr lang="en-US" altLang="en-US" smtClean="0"/>
              <a:t> method:</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AD88A52-9E92-489D-AD5F-0413F41DBBE0}" type="slidenum">
              <a:rPr lang="en-US" altLang="en-US"/>
              <a:pPr eaLnBrk="1" hangingPunct="1"/>
              <a:t>47</a:t>
            </a:fld>
            <a:endParaRPr lang="en-US" altLang="en-US"/>
          </a:p>
        </p:txBody>
      </p:sp>
      <p:sp>
        <p:nvSpPr>
          <p:cNvPr id="5120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51205" name="Rectangle 3"/>
          <p:cNvSpPr>
            <a:spLocks noGrp="1" noChangeArrowheads="1"/>
          </p:cNvSpPr>
          <p:nvPr>
            <p:ph type="body" idx="1"/>
          </p:nvPr>
        </p:nvSpPr>
        <p:spPr/>
        <p:txBody>
          <a:bodyPr/>
          <a:lstStyle/>
          <a:p>
            <a:pPr marL="0" indent="0" eaLnBrk="1" hangingPunct="1">
              <a:lnSpc>
                <a:spcPct val="80000"/>
              </a:lnSpc>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play(self):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Play the game to completion</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while not </a:t>
            </a:r>
            <a:r>
              <a:rPr lang="en-US" altLang="en-US" sz="2000" dirty="0" err="1" smtClean="0">
                <a:latin typeface="Courier New" panose="02070309020205020404" pitchFamily="49" charset="0"/>
              </a:rPr>
              <a:t>self.isOver</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if </a:t>
            </a:r>
            <a:r>
              <a:rPr lang="en-US" altLang="en-US" sz="2000" dirty="0" err="1" smtClean="0">
                <a:latin typeface="Courier New" panose="02070309020205020404" pitchFamily="49" charset="0"/>
              </a:rPr>
              <a:t>self.server.winsServe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self.server.incScore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self.changeServer</a:t>
            </a:r>
            <a:r>
              <a:rPr lang="en-US" altLang="en-US" sz="2000" dirty="0" smtClean="0">
                <a:latin typeface="Courier New" panose="02070309020205020404" pitchFamily="49" charset="0"/>
              </a:rPr>
              <a:t>()</a:t>
            </a:r>
          </a:p>
          <a:p>
            <a:pPr eaLnBrk="1" hangingPunct="1">
              <a:lnSpc>
                <a:spcPct val="80000"/>
              </a:lnSpc>
            </a:pPr>
            <a:r>
              <a:rPr lang="en-US" altLang="en-US" sz="2800" dirty="0" smtClean="0"/>
              <a:t>Remember, </a:t>
            </a:r>
            <a:r>
              <a:rPr lang="en-US" altLang="en-US" sz="2800" dirty="0" smtClean="0">
                <a:latin typeface="Courier New" panose="02070309020205020404" pitchFamily="49" charset="0"/>
              </a:rPr>
              <a:t>self</a:t>
            </a:r>
            <a:r>
              <a:rPr lang="en-US" altLang="en-US" sz="2800" dirty="0" smtClean="0"/>
              <a:t> is an </a:t>
            </a:r>
            <a:r>
              <a:rPr lang="en-US" altLang="en-US" sz="2800" dirty="0" err="1" smtClean="0">
                <a:latin typeface="Courier New" panose="02070309020205020404" pitchFamily="49" charset="0"/>
              </a:rPr>
              <a:t>RBallGame</a:t>
            </a:r>
            <a:r>
              <a:rPr lang="en-US" altLang="en-US" sz="2800" dirty="0" smtClean="0"/>
              <a:t>!</a:t>
            </a:r>
          </a:p>
          <a:p>
            <a:pPr eaLnBrk="1" hangingPunct="1">
              <a:lnSpc>
                <a:spcPct val="80000"/>
              </a:lnSpc>
            </a:pPr>
            <a:r>
              <a:rPr lang="en-US" altLang="en-US" sz="2800" dirty="0" smtClean="0"/>
              <a:t>While this algorithm is simple, we need two more methods (</a:t>
            </a:r>
            <a:r>
              <a:rPr lang="en-US" altLang="en-US" sz="2800" dirty="0" err="1" smtClean="0">
                <a:latin typeface="Courier New" panose="02070309020205020404" pitchFamily="49" charset="0"/>
              </a:rPr>
              <a:t>isOver</a:t>
            </a:r>
            <a:r>
              <a:rPr lang="en-US" altLang="en-US" sz="2800" dirty="0" smtClean="0"/>
              <a:t> and </a:t>
            </a:r>
            <a:r>
              <a:rPr lang="en-US" altLang="en-US" sz="2800" dirty="0" err="1" smtClean="0">
                <a:latin typeface="Courier New" panose="02070309020205020404" pitchFamily="49" charset="0"/>
              </a:rPr>
              <a:t>changeServer</a:t>
            </a:r>
            <a:r>
              <a:rPr lang="en-US" altLang="en-US" sz="2800" dirty="0" smtClean="0"/>
              <a:t>) in the </a:t>
            </a:r>
            <a:r>
              <a:rPr lang="en-US" altLang="en-US" sz="2800" dirty="0" err="1" smtClean="0">
                <a:latin typeface="Courier New" panose="02070309020205020404" pitchFamily="49" charset="0"/>
              </a:rPr>
              <a:t>RBallGame</a:t>
            </a:r>
            <a:r>
              <a:rPr lang="en-US" altLang="en-US" sz="2800" dirty="0" smtClean="0"/>
              <a:t> class and two more (</a:t>
            </a:r>
            <a:r>
              <a:rPr lang="en-US" altLang="en-US" sz="2800" dirty="0" err="1" smtClean="0">
                <a:latin typeface="Courier New" panose="02070309020205020404" pitchFamily="49" charset="0"/>
              </a:rPr>
              <a:t>winsServe</a:t>
            </a:r>
            <a:r>
              <a:rPr lang="en-US" altLang="en-US" sz="2800" dirty="0" smtClean="0"/>
              <a:t> and </a:t>
            </a:r>
            <a:r>
              <a:rPr lang="en-US" altLang="en-US" sz="2800" dirty="0" err="1" smtClean="0">
                <a:latin typeface="Courier New" panose="02070309020205020404" pitchFamily="49" charset="0"/>
              </a:rPr>
              <a:t>incScore</a:t>
            </a:r>
            <a:r>
              <a:rPr lang="en-US" altLang="en-US" sz="2800" dirty="0" smtClean="0"/>
              <a:t>) for the </a:t>
            </a:r>
            <a:r>
              <a:rPr lang="en-US" altLang="en-US" sz="2800" dirty="0" smtClean="0">
                <a:latin typeface="Courier New" panose="02070309020205020404" pitchFamily="49" charset="0"/>
              </a:rPr>
              <a:t>Player</a:t>
            </a:r>
            <a:r>
              <a:rPr lang="en-US" altLang="en-US" sz="2800" dirty="0" smtClean="0"/>
              <a:t> class.</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96A05C1-B7A0-461D-BA8B-3F9D7E820977}" type="slidenum">
              <a:rPr lang="en-US" altLang="en-US"/>
              <a:pPr eaLnBrk="1" hangingPunct="1"/>
              <a:t>48</a:t>
            </a:fld>
            <a:endParaRPr lang="en-US" altLang="en-US"/>
          </a:p>
        </p:txBody>
      </p:sp>
      <p:sp>
        <p:nvSpPr>
          <p:cNvPr id="5222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52229" name="Rectangle 3"/>
          <p:cNvSpPr>
            <a:spLocks noGrp="1" noChangeArrowheads="1"/>
          </p:cNvSpPr>
          <p:nvPr>
            <p:ph type="body" idx="1"/>
          </p:nvPr>
        </p:nvSpPr>
        <p:spPr/>
        <p:txBody>
          <a:bodyPr/>
          <a:lstStyle/>
          <a:p>
            <a:pPr eaLnBrk="1" hangingPunct="1"/>
            <a:r>
              <a:rPr lang="en-US" altLang="en-US" smtClean="0"/>
              <a:t>Before working on these methods, let</a:t>
            </a:r>
            <a:r>
              <a:rPr lang="en-US" altLang="en-US" smtClean="0">
                <a:latin typeface="Times New Roman" panose="02020603050405020304" pitchFamily="18" charset="0"/>
              </a:rPr>
              <a:t>’</a:t>
            </a:r>
            <a:r>
              <a:rPr lang="en-US" altLang="en-US" smtClean="0"/>
              <a:t>s go back and finish the other top-level method of the </a:t>
            </a:r>
            <a:r>
              <a:rPr lang="en-US" altLang="en-US" smtClean="0">
                <a:latin typeface="Courier New" panose="02070309020205020404" pitchFamily="49" charset="0"/>
              </a:rPr>
              <a:t>RBallGame</a:t>
            </a:r>
            <a:r>
              <a:rPr lang="en-US" altLang="en-US" smtClean="0"/>
              <a:t> class, </a:t>
            </a:r>
            <a:r>
              <a:rPr lang="en-US" altLang="en-US" smtClean="0">
                <a:latin typeface="Courier New" panose="02070309020205020404" pitchFamily="49" charset="0"/>
              </a:rPr>
              <a:t>getScores</a:t>
            </a:r>
            <a:r>
              <a:rPr lang="en-US" altLang="en-US" smtClean="0"/>
              <a:t>, which returns the scores of the two players.</a:t>
            </a:r>
          </a:p>
          <a:p>
            <a:pPr eaLnBrk="1" hangingPunct="1"/>
            <a:r>
              <a:rPr lang="en-US" altLang="en-US" smtClean="0"/>
              <a:t>The </a:t>
            </a:r>
            <a:r>
              <a:rPr lang="en-US" altLang="en-US" smtClean="0">
                <a:latin typeface="Courier New" panose="02070309020205020404" pitchFamily="49" charset="0"/>
              </a:rPr>
              <a:t>player</a:t>
            </a:r>
            <a:r>
              <a:rPr lang="en-US" altLang="en-US" smtClean="0"/>
              <a:t> objects actually know the scores, so we need a method that asks a </a:t>
            </a:r>
            <a:r>
              <a:rPr lang="en-US" altLang="en-US" smtClean="0">
                <a:latin typeface="Courier New" panose="02070309020205020404" pitchFamily="49" charset="0"/>
              </a:rPr>
              <a:t>player</a:t>
            </a:r>
            <a:r>
              <a:rPr lang="en-US" altLang="en-US" smtClean="0"/>
              <a:t> to return its score.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D13411-D4B2-42C9-8E49-BCBAE5C03345}" type="slidenum">
              <a:rPr lang="en-US" altLang="en-US"/>
              <a:pPr eaLnBrk="1" hangingPunct="1"/>
              <a:t>49</a:t>
            </a:fld>
            <a:endParaRPr lang="en-US" altLang="en-US"/>
          </a:p>
        </p:txBody>
      </p:sp>
      <p:sp>
        <p:nvSpPr>
          <p:cNvPr id="5325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RBallGame</a:t>
            </a:r>
          </a:p>
        </p:txBody>
      </p:sp>
      <p:sp>
        <p:nvSpPr>
          <p:cNvPr id="53253" name="Rectangle 3"/>
          <p:cNvSpPr>
            <a:spLocks noGrp="1" noChangeArrowheads="1"/>
          </p:cNvSpPr>
          <p:nvPr>
            <p:ph type="body" idx="1"/>
          </p:nvPr>
        </p:nvSpPr>
        <p:spPr>
          <a:xfrm>
            <a:off x="347305" y="2133600"/>
            <a:ext cx="8802688" cy="4114800"/>
          </a:xfrm>
        </p:spPr>
        <p:txBody>
          <a:bodyPr/>
          <a:lstStyle/>
          <a:p>
            <a:pPr marL="0" indent="0" eaLnBrk="1" hangingPunct="1">
              <a:lnSpc>
                <a:spcPct val="90000"/>
              </a:lnSpc>
              <a:buNone/>
            </a:pPr>
            <a:r>
              <a:rPr lang="en-US" altLang="en-US" sz="15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getScores</a:t>
            </a:r>
            <a:r>
              <a:rPr lang="en-US" altLang="en-US" sz="1800" dirty="0" smtClean="0">
                <a:latin typeface="Courier New" panose="02070309020205020404" pitchFamily="49" charset="0"/>
              </a:rPr>
              <a:t>(self):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RETURNS the current scores of player A and player B</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self.playerA.getScore</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self.playerB.getScore</a:t>
            </a:r>
            <a:r>
              <a:rPr lang="en-US" altLang="en-US" sz="1800" dirty="0" smtClean="0">
                <a:latin typeface="Courier New" panose="02070309020205020404" pitchFamily="49" charset="0"/>
              </a:rPr>
              <a:t>()</a:t>
            </a:r>
          </a:p>
          <a:p>
            <a:pPr eaLnBrk="1" hangingPunct="1">
              <a:lnSpc>
                <a:spcPct val="90000"/>
              </a:lnSpc>
            </a:pPr>
            <a:r>
              <a:rPr lang="en-US" altLang="en-US" dirty="0" smtClean="0"/>
              <a:t>This adds one more method to be implemented in the </a:t>
            </a:r>
            <a:r>
              <a:rPr lang="en-US" altLang="en-US" dirty="0" smtClean="0">
                <a:latin typeface="Courier New" panose="02070309020205020404" pitchFamily="49" charset="0"/>
              </a:rPr>
              <a:t>Player</a:t>
            </a:r>
            <a:r>
              <a:rPr lang="en-US" altLang="en-US" dirty="0" smtClean="0"/>
              <a:t> class! Don’t forget it!!</a:t>
            </a:r>
          </a:p>
          <a:p>
            <a:pPr eaLnBrk="1" hangingPunct="1">
              <a:lnSpc>
                <a:spcPct val="90000"/>
              </a:lnSpc>
            </a:pPr>
            <a:r>
              <a:rPr lang="en-US" altLang="en-US" dirty="0" smtClean="0"/>
              <a:t>To finish the </a:t>
            </a:r>
            <a:r>
              <a:rPr lang="en-US" altLang="en-US" dirty="0" err="1" smtClean="0"/>
              <a:t>RBallGame</a:t>
            </a:r>
            <a:r>
              <a:rPr lang="en-US" altLang="en-US" dirty="0" smtClean="0"/>
              <a:t> class, all that is needed is to write the </a:t>
            </a:r>
            <a:r>
              <a:rPr lang="en-US" altLang="en-US" dirty="0" err="1" smtClean="0">
                <a:latin typeface="Courier New" panose="02070309020205020404" pitchFamily="49" charset="0"/>
              </a:rPr>
              <a:t>isOver</a:t>
            </a:r>
            <a:r>
              <a:rPr lang="en-US" altLang="en-US" dirty="0" smtClean="0"/>
              <a:t> and </a:t>
            </a:r>
            <a:r>
              <a:rPr lang="en-US" altLang="en-US" dirty="0" err="1" smtClean="0">
                <a:latin typeface="Courier New" panose="02070309020205020404" pitchFamily="49" charset="0"/>
              </a:rPr>
              <a:t>changeServer</a:t>
            </a:r>
            <a:r>
              <a:rPr lang="en-US" altLang="en-US" dirty="0" smtClean="0"/>
              <a:t> methods (left as an exercise).</a:t>
            </a:r>
          </a:p>
          <a:p>
            <a:pPr eaLnBrk="1" hangingPunct="1">
              <a:lnSpc>
                <a:spcPct val="90000"/>
              </a:lnSpc>
              <a:buFont typeface="Wingdings" panose="05000000000000000000" pitchFamily="2" charset="2"/>
              <a:buNone/>
            </a:pPr>
            <a:endParaRPr lang="en-US" altLang="en-US" sz="15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F57CF69-BDF0-4CD3-B026-07E300D8A77A}" type="slidenum">
              <a:rPr lang="en-US" altLang="en-US"/>
              <a:pPr eaLnBrk="1" hangingPunct="1"/>
              <a:t>5</a:t>
            </a:fld>
            <a:endParaRPr lang="en-US" altLang="en-US" dirty="0"/>
          </a:p>
        </p:txBody>
      </p:sp>
      <p:sp>
        <p:nvSpPr>
          <p:cNvPr id="7172" name="Rectangle 2"/>
          <p:cNvSpPr>
            <a:spLocks noGrp="1" noChangeArrowheads="1"/>
          </p:cNvSpPr>
          <p:nvPr>
            <p:ph type="title"/>
          </p:nvPr>
        </p:nvSpPr>
        <p:spPr/>
        <p:txBody>
          <a:bodyPr/>
          <a:lstStyle/>
          <a:p>
            <a:pPr eaLnBrk="1" hangingPunct="1"/>
            <a:r>
              <a:rPr lang="en-US" altLang="en-US" dirty="0" smtClean="0"/>
              <a:t>The Process of OOD</a:t>
            </a:r>
          </a:p>
        </p:txBody>
      </p:sp>
      <p:sp>
        <p:nvSpPr>
          <p:cNvPr id="7173" name="Rectangle 3"/>
          <p:cNvSpPr>
            <a:spLocks noGrp="1" noChangeArrowheads="1"/>
          </p:cNvSpPr>
          <p:nvPr>
            <p:ph type="body" idx="1"/>
          </p:nvPr>
        </p:nvSpPr>
        <p:spPr/>
        <p:txBody>
          <a:bodyPr/>
          <a:lstStyle/>
          <a:p>
            <a:pPr eaLnBrk="1" hangingPunct="1"/>
            <a:r>
              <a:rPr lang="en-US" altLang="en-US" sz="2800" dirty="0" smtClean="0"/>
              <a:t>Each component provides a service or set of services through its interface. </a:t>
            </a:r>
          </a:p>
          <a:p>
            <a:pPr eaLnBrk="1" hangingPunct="1"/>
            <a:r>
              <a:rPr lang="en-US" altLang="en-US" sz="2800" dirty="0" smtClean="0"/>
              <a:t>Other components are users or </a:t>
            </a:r>
            <a:r>
              <a:rPr lang="en-US" altLang="en-US" sz="2800" i="1" dirty="0" smtClean="0"/>
              <a:t>clients</a:t>
            </a:r>
            <a:r>
              <a:rPr lang="en-US" altLang="en-US" sz="2800" dirty="0" smtClean="0"/>
              <a:t> of the services.</a:t>
            </a:r>
          </a:p>
          <a:p>
            <a:pPr eaLnBrk="1" hangingPunct="1"/>
            <a:r>
              <a:rPr lang="en-US" altLang="en-US" sz="2800" dirty="0" smtClean="0"/>
              <a:t>A client only needs to understand the interface of a service </a:t>
            </a:r>
            <a:r>
              <a:rPr lang="en-US" altLang="en-US" sz="2800" dirty="0" smtClean="0">
                <a:latin typeface="Times New Roman" panose="02020603050405020304" pitchFamily="18" charset="0"/>
              </a:rPr>
              <a:t>–</a:t>
            </a:r>
            <a:r>
              <a:rPr lang="en-US" altLang="en-US" sz="2800" dirty="0" smtClean="0"/>
              <a:t> implementation details are not important; they may be changed and shouldn</a:t>
            </a:r>
            <a:r>
              <a:rPr lang="en-US" altLang="en-US" sz="2800" dirty="0" smtClean="0">
                <a:latin typeface="Times New Roman" panose="02020603050405020304" pitchFamily="18" charset="0"/>
              </a:rPr>
              <a:t>’</a:t>
            </a:r>
            <a:r>
              <a:rPr lang="en-US" altLang="en-US" sz="2800" dirty="0" smtClean="0"/>
              <a:t>t affect the client at all!</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76CE477-5A0B-40B5-A786-06F45F04B3FA}" type="slidenum">
              <a:rPr lang="en-US" altLang="en-US"/>
              <a:pPr eaLnBrk="1" hangingPunct="1"/>
              <a:t>50</a:t>
            </a:fld>
            <a:endParaRPr lang="en-US" altLang="en-US"/>
          </a:p>
        </p:txBody>
      </p:sp>
      <p:sp>
        <p:nvSpPr>
          <p:cNvPr id="54276"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Player</a:t>
            </a:r>
          </a:p>
        </p:txBody>
      </p:sp>
      <p:sp>
        <p:nvSpPr>
          <p:cNvPr id="54277" name="Rectangle 3"/>
          <p:cNvSpPr>
            <a:spLocks noGrp="1" noChangeArrowheads="1"/>
          </p:cNvSpPr>
          <p:nvPr>
            <p:ph type="body" idx="1"/>
          </p:nvPr>
        </p:nvSpPr>
        <p:spPr/>
        <p:txBody>
          <a:bodyPr/>
          <a:lstStyle/>
          <a:p>
            <a:pPr eaLnBrk="1" hangingPunct="1"/>
            <a:r>
              <a:rPr lang="en-US" altLang="en-US" sz="2800" smtClean="0"/>
              <a:t>While developing the </a:t>
            </a:r>
            <a:r>
              <a:rPr lang="en-US" altLang="en-US" sz="2800" smtClean="0">
                <a:latin typeface="Courier New" panose="02070309020205020404" pitchFamily="49" charset="0"/>
              </a:rPr>
              <a:t>RBallGame</a:t>
            </a:r>
            <a:r>
              <a:rPr lang="en-US" altLang="en-US" sz="2800" smtClean="0"/>
              <a:t> class, we discovered the need for a </a:t>
            </a:r>
            <a:r>
              <a:rPr lang="en-US" altLang="en-US" sz="2800" smtClean="0">
                <a:latin typeface="Courier New" panose="02070309020205020404" pitchFamily="49" charset="0"/>
              </a:rPr>
              <a:t>Player</a:t>
            </a:r>
            <a:r>
              <a:rPr lang="en-US" altLang="en-US" sz="2800" smtClean="0"/>
              <a:t> class that encapsulates the service probability and current score for a player.</a:t>
            </a:r>
          </a:p>
          <a:p>
            <a:pPr eaLnBrk="1" hangingPunct="1"/>
            <a:r>
              <a:rPr lang="en-US" altLang="en-US" sz="2800" smtClean="0"/>
              <a:t>The </a:t>
            </a:r>
            <a:r>
              <a:rPr lang="en-US" altLang="en-US" sz="2800" smtClean="0">
                <a:latin typeface="Courier New" panose="02070309020205020404" pitchFamily="49" charset="0"/>
              </a:rPr>
              <a:t>Player</a:t>
            </a:r>
            <a:r>
              <a:rPr lang="en-US" altLang="en-US" sz="2800" smtClean="0"/>
              <a:t> class needs a suitable constructor and methods for </a:t>
            </a:r>
            <a:r>
              <a:rPr lang="en-US" altLang="en-US" sz="2800" smtClean="0">
                <a:latin typeface="Courier New" panose="02070309020205020404" pitchFamily="49" charset="0"/>
              </a:rPr>
              <a:t>winsServe</a:t>
            </a:r>
            <a:r>
              <a:rPr lang="en-US" altLang="en-US" sz="2800" smtClean="0"/>
              <a:t>, </a:t>
            </a:r>
            <a:r>
              <a:rPr lang="en-US" altLang="en-US" sz="2800" smtClean="0">
                <a:latin typeface="Courier New" panose="02070309020205020404" pitchFamily="49" charset="0"/>
              </a:rPr>
              <a:t>incScore</a:t>
            </a:r>
            <a:r>
              <a:rPr lang="en-US" altLang="en-US" sz="2800" smtClean="0"/>
              <a:t>, and </a:t>
            </a:r>
            <a:r>
              <a:rPr lang="en-US" altLang="en-US" sz="2800" smtClean="0">
                <a:latin typeface="Courier New" panose="02070309020205020404" pitchFamily="49" charset="0"/>
              </a:rPr>
              <a:t>getScore</a:t>
            </a:r>
            <a:r>
              <a:rPr lang="en-US" altLang="en-US" sz="2800" smtClean="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EF773AE-0FA8-4EC3-9D00-8F9945795034}" type="slidenum">
              <a:rPr lang="en-US" altLang="en-US"/>
              <a:pPr eaLnBrk="1" hangingPunct="1"/>
              <a:t>51</a:t>
            </a:fld>
            <a:endParaRPr lang="en-US" altLang="en-US"/>
          </a:p>
        </p:txBody>
      </p:sp>
      <p:sp>
        <p:nvSpPr>
          <p:cNvPr id="55300"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Player</a:t>
            </a:r>
          </a:p>
        </p:txBody>
      </p:sp>
      <p:sp>
        <p:nvSpPr>
          <p:cNvPr id="55301" name="Rectangle 3"/>
          <p:cNvSpPr>
            <a:spLocks noGrp="1" noChangeArrowheads="1"/>
          </p:cNvSpPr>
          <p:nvPr>
            <p:ph type="body" idx="1"/>
          </p:nvPr>
        </p:nvSpPr>
        <p:spPr/>
        <p:txBody>
          <a:bodyPr/>
          <a:lstStyle/>
          <a:p>
            <a:pPr eaLnBrk="1" hangingPunct="1"/>
            <a:r>
              <a:rPr lang="en-US" altLang="en-US" dirty="0" smtClean="0"/>
              <a:t>In the class constructor, we need to initialize the instance variables. The probability will be passed as a variable, and the score is set to 0.</a:t>
            </a:r>
          </a:p>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__</a:t>
            </a:r>
            <a:r>
              <a:rPr lang="en-US" altLang="en-US" sz="2000" dirty="0" err="1" smtClean="0">
                <a:latin typeface="Courier New" panose="02070309020205020404" pitchFamily="49" charset="0"/>
              </a:rPr>
              <a:t>init</a:t>
            </a:r>
            <a:r>
              <a:rPr lang="en-US" altLang="en-US" sz="2000" dirty="0" smtClean="0">
                <a:latin typeface="Courier New" panose="02070309020205020404" pitchFamily="49" charset="0"/>
              </a:rPr>
              <a:t>__(self, </a:t>
            </a:r>
            <a:r>
              <a:rPr lang="en-US" altLang="en-US" sz="2000" dirty="0" err="1" smtClean="0">
                <a:latin typeface="Courier New" panose="02070309020205020404" pitchFamily="49" charset="0"/>
              </a:rPr>
              <a:t>prob</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Create a player with this probability</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self.prob</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prob</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self.score</a:t>
            </a:r>
            <a:r>
              <a:rPr lang="en-US" altLang="en-US" sz="2000" dirty="0" smtClean="0">
                <a:latin typeface="Courier New" panose="02070309020205020404" pitchFamily="49" charset="0"/>
              </a:rPr>
              <a:t> = 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9575871-67EE-4D27-A14B-E12AD193E653}" type="slidenum">
              <a:rPr lang="en-US" altLang="en-US"/>
              <a:pPr eaLnBrk="1" hangingPunct="1"/>
              <a:t>52</a:t>
            </a:fld>
            <a:endParaRPr lang="en-US" altLang="en-US"/>
          </a:p>
        </p:txBody>
      </p:sp>
      <p:sp>
        <p:nvSpPr>
          <p:cNvPr id="56324"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Player</a:t>
            </a:r>
          </a:p>
        </p:txBody>
      </p:sp>
      <p:sp>
        <p:nvSpPr>
          <p:cNvPr id="56325" name="Rectangle 3"/>
          <p:cNvSpPr>
            <a:spLocks noGrp="1" noChangeArrowheads="1"/>
          </p:cNvSpPr>
          <p:nvPr>
            <p:ph type="body" idx="1"/>
          </p:nvPr>
        </p:nvSpPr>
        <p:spPr/>
        <p:txBody>
          <a:bodyPr/>
          <a:lstStyle/>
          <a:p>
            <a:pPr eaLnBrk="1" hangingPunct="1"/>
            <a:r>
              <a:rPr lang="en-US" altLang="en-US" dirty="0" smtClean="0"/>
              <a:t>To see if a player wins a serve, compare the probability of service win to a random number between 0 and 1.</a:t>
            </a:r>
          </a:p>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winsServe</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RETURNS true with probability </a:t>
            </a:r>
            <a:r>
              <a:rPr lang="en-US" altLang="en-US" sz="2000" dirty="0" err="1" smtClean="0">
                <a:latin typeface="Courier New" panose="02070309020205020404" pitchFamily="49" charset="0"/>
              </a:rPr>
              <a:t>self.prob</a:t>
            </a:r>
            <a:r>
              <a:rPr lang="en-US" altLang="en-US" sz="2000" dirty="0" smtClean="0">
                <a:latin typeface="Courier New" panose="02070309020205020404" pitchFamily="49" charset="0"/>
              </a:rPr>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random() &lt;= </a:t>
            </a:r>
            <a:r>
              <a:rPr lang="en-US" altLang="en-US" sz="2000" dirty="0" err="1" smtClean="0">
                <a:latin typeface="Courier New" panose="02070309020205020404" pitchFamily="49" charset="0"/>
              </a:rPr>
              <a:t>self.prob</a:t>
            </a:r>
            <a:endParaRPr lang="en-US" altLang="en-US" sz="2000" dirty="0" smtClean="0">
              <a:latin typeface="Courier New" panose="02070309020205020404" pitchFamily="49" charset="0"/>
            </a:endParaRPr>
          </a:p>
          <a:p>
            <a:pPr eaLnBrk="1" hangingPunct="1">
              <a:buFont typeface="Wingdings" panose="05000000000000000000" pitchFamily="2" charset="2"/>
              <a:buNone/>
            </a:pPr>
            <a:endParaRPr lang="en-US" altLang="en-US" sz="1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A08C1C7-D312-4EBD-B2A3-E938FAF5C471}" type="slidenum">
              <a:rPr lang="en-US" altLang="en-US"/>
              <a:pPr eaLnBrk="1" hangingPunct="1"/>
              <a:t>53</a:t>
            </a:fld>
            <a:endParaRPr lang="en-US" altLang="en-US"/>
          </a:p>
        </p:txBody>
      </p:sp>
      <p:sp>
        <p:nvSpPr>
          <p:cNvPr id="57348"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Player</a:t>
            </a:r>
          </a:p>
        </p:txBody>
      </p:sp>
      <p:sp>
        <p:nvSpPr>
          <p:cNvPr id="57349" name="Rectangle 3"/>
          <p:cNvSpPr>
            <a:spLocks noGrp="1" noChangeArrowheads="1"/>
          </p:cNvSpPr>
          <p:nvPr>
            <p:ph type="body" idx="1"/>
          </p:nvPr>
        </p:nvSpPr>
        <p:spPr/>
        <p:txBody>
          <a:bodyPr/>
          <a:lstStyle/>
          <a:p>
            <a:pPr eaLnBrk="1" hangingPunct="1"/>
            <a:r>
              <a:rPr lang="en-US" altLang="en-US" dirty="0" smtClean="0"/>
              <a:t>To give a player a point, we add one to the score.</a:t>
            </a:r>
          </a:p>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incScore</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Add a point to this player's score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self.score</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self.score</a:t>
            </a:r>
            <a:r>
              <a:rPr lang="en-US" altLang="en-US" sz="2000" dirty="0" smtClean="0">
                <a:latin typeface="Courier New" panose="02070309020205020404" pitchFamily="49" charset="0"/>
              </a:rPr>
              <a:t> + 1</a:t>
            </a:r>
          </a:p>
          <a:p>
            <a:pPr eaLnBrk="1" hangingPunct="1"/>
            <a:r>
              <a:rPr lang="en-US" altLang="en-US" dirty="0" smtClean="0"/>
              <a:t>The final method returns the value of the score.</a:t>
            </a:r>
          </a:p>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getScore</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RETURN this player's current score</a:t>
            </a:r>
          </a:p>
          <a:p>
            <a:pPr eaLnBrk="1" hangingPunct="1">
              <a:buFont typeface="Wingdings" panose="05000000000000000000" pitchFamily="2" charset="2"/>
              <a:buNone/>
            </a:pP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self.score</a:t>
            </a: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F442457-C3E5-43D9-B950-9C5D8E359CA2}" type="slidenum">
              <a:rPr lang="en-US" altLang="en-US"/>
              <a:pPr eaLnBrk="1" hangingPunct="1"/>
              <a:t>54</a:t>
            </a:fld>
            <a:endParaRPr lang="en-US" altLang="en-US"/>
          </a:p>
        </p:txBody>
      </p:sp>
      <p:sp>
        <p:nvSpPr>
          <p:cNvPr id="58372" name="Rectangle 2"/>
          <p:cNvSpPr>
            <a:spLocks noGrp="1" noChangeArrowheads="1"/>
          </p:cNvSpPr>
          <p:nvPr>
            <p:ph type="title"/>
          </p:nvPr>
        </p:nvSpPr>
        <p:spPr/>
        <p:txBody>
          <a:bodyPr/>
          <a:lstStyle/>
          <a:p>
            <a:pPr eaLnBrk="1" hangingPunct="1"/>
            <a:r>
              <a:rPr lang="en-US" altLang="en-US" smtClean="0"/>
              <a:t>Implementing </a:t>
            </a:r>
            <a:r>
              <a:rPr lang="en-US" altLang="en-US" smtClean="0">
                <a:latin typeface="Courier New" panose="02070309020205020404" pitchFamily="49" charset="0"/>
              </a:rPr>
              <a:t>Player</a:t>
            </a:r>
          </a:p>
        </p:txBody>
      </p:sp>
      <p:sp>
        <p:nvSpPr>
          <p:cNvPr id="58373" name="Rectangle 3"/>
          <p:cNvSpPr>
            <a:spLocks noGrp="1" noChangeArrowheads="1"/>
          </p:cNvSpPr>
          <p:nvPr>
            <p:ph type="body" idx="1"/>
          </p:nvPr>
        </p:nvSpPr>
        <p:spPr/>
        <p:txBody>
          <a:bodyPr/>
          <a:lstStyle/>
          <a:p>
            <a:pPr eaLnBrk="1" hangingPunct="1"/>
            <a:r>
              <a:rPr lang="en-US" altLang="en-US" smtClean="0"/>
              <a:t>You may think it</a:t>
            </a:r>
            <a:r>
              <a:rPr lang="en-US" altLang="en-US" smtClean="0">
                <a:latin typeface="Times New Roman" panose="02020603050405020304" pitchFamily="18" charset="0"/>
              </a:rPr>
              <a:t>’</a:t>
            </a:r>
            <a:r>
              <a:rPr lang="en-US" altLang="en-US" smtClean="0"/>
              <a:t>s silly to create a class with many one or two-line methods.</a:t>
            </a:r>
          </a:p>
          <a:p>
            <a:pPr eaLnBrk="1" hangingPunct="1"/>
            <a:r>
              <a:rPr lang="en-US" altLang="en-US" smtClean="0"/>
              <a:t>This is quite common in well-modularized, object-oriented programs.</a:t>
            </a:r>
          </a:p>
          <a:p>
            <a:pPr eaLnBrk="1" hangingPunct="1"/>
            <a:r>
              <a:rPr lang="en-US" altLang="en-US" smtClean="0"/>
              <a:t>If the pieces are so simple that their implementation is obvious, we have confidence that it must be right!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A2332A6-FBA2-4C2B-978E-90B5DE2D58D9}" type="slidenum">
              <a:rPr lang="en-US" altLang="en-US"/>
              <a:pPr eaLnBrk="1" hangingPunct="1"/>
              <a:t>55</a:t>
            </a:fld>
            <a:endParaRPr lang="en-US" altLang="en-US"/>
          </a:p>
        </p:txBody>
      </p:sp>
      <p:sp>
        <p:nvSpPr>
          <p:cNvPr id="63492" name="Rectangle 2"/>
          <p:cNvSpPr>
            <a:spLocks noGrp="1" noChangeArrowheads="1"/>
          </p:cNvSpPr>
          <p:nvPr>
            <p:ph type="title"/>
          </p:nvPr>
        </p:nvSpPr>
        <p:spPr/>
        <p:txBody>
          <a:bodyPr/>
          <a:lstStyle/>
          <a:p>
            <a:pPr eaLnBrk="1" hangingPunct="1"/>
            <a:r>
              <a:rPr lang="en-US" altLang="en-US" smtClean="0"/>
              <a:t>Case Study: Dice Poker</a:t>
            </a:r>
          </a:p>
        </p:txBody>
      </p:sp>
      <p:sp>
        <p:nvSpPr>
          <p:cNvPr id="63493" name="Rectangle 3"/>
          <p:cNvSpPr>
            <a:spLocks noGrp="1" noChangeArrowheads="1"/>
          </p:cNvSpPr>
          <p:nvPr>
            <p:ph type="body" idx="1"/>
          </p:nvPr>
        </p:nvSpPr>
        <p:spPr/>
        <p:txBody>
          <a:bodyPr/>
          <a:lstStyle/>
          <a:p>
            <a:pPr eaLnBrk="1" hangingPunct="1"/>
            <a:r>
              <a:rPr lang="en-US" altLang="en-US" smtClean="0"/>
              <a:t>Objects are very useful when designing graphical user interfaces.</a:t>
            </a:r>
          </a:p>
          <a:p>
            <a:pPr eaLnBrk="1" hangingPunct="1"/>
            <a:r>
              <a:rPr lang="en-US" altLang="en-US" smtClean="0"/>
              <a:t>Let</a:t>
            </a:r>
            <a:r>
              <a:rPr lang="en-US" altLang="en-US" smtClean="0">
                <a:latin typeface="Times New Roman" panose="02020603050405020304" pitchFamily="18" charset="0"/>
              </a:rPr>
              <a:t>’</a:t>
            </a:r>
            <a:r>
              <a:rPr lang="en-US" altLang="en-US" smtClean="0"/>
              <a:t>s look at a graphical application using some of the widgets developed in previous chapters.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FD70846-C278-46FF-8847-4C499493F964}" type="slidenum">
              <a:rPr lang="en-US" altLang="en-US"/>
              <a:pPr eaLnBrk="1" hangingPunct="1"/>
              <a:t>56</a:t>
            </a:fld>
            <a:endParaRPr lang="en-US" altLang="en-US"/>
          </a:p>
        </p:txBody>
      </p:sp>
      <p:sp>
        <p:nvSpPr>
          <p:cNvPr id="64516" name="Rectangle 2"/>
          <p:cNvSpPr>
            <a:spLocks noGrp="1" noChangeArrowheads="1"/>
          </p:cNvSpPr>
          <p:nvPr>
            <p:ph type="title"/>
          </p:nvPr>
        </p:nvSpPr>
        <p:spPr/>
        <p:txBody>
          <a:bodyPr/>
          <a:lstStyle/>
          <a:p>
            <a:pPr eaLnBrk="1" hangingPunct="1"/>
            <a:r>
              <a:rPr lang="en-US" altLang="en-US" smtClean="0"/>
              <a:t>Program Specification</a:t>
            </a:r>
          </a:p>
        </p:txBody>
      </p:sp>
      <p:sp>
        <p:nvSpPr>
          <p:cNvPr id="64517" name="Rectangle 3"/>
          <p:cNvSpPr>
            <a:spLocks noGrp="1" noChangeArrowheads="1"/>
          </p:cNvSpPr>
          <p:nvPr>
            <p:ph type="body" idx="1"/>
          </p:nvPr>
        </p:nvSpPr>
        <p:spPr/>
        <p:txBody>
          <a:bodyPr/>
          <a:lstStyle/>
          <a:p>
            <a:pPr eaLnBrk="1" hangingPunct="1"/>
            <a:r>
              <a:rPr lang="en-US" altLang="en-US" smtClean="0"/>
              <a:t>Our goal is to write a program that allows a user to play video poker using dice.</a:t>
            </a:r>
          </a:p>
          <a:p>
            <a:pPr eaLnBrk="1" hangingPunct="1"/>
            <a:r>
              <a:rPr lang="en-US" altLang="en-US" smtClean="0"/>
              <a:t>The program will display a hand consisting of five dice.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CDB5101-8CF2-45CF-8876-8A22EB0ED5D1}" type="slidenum">
              <a:rPr lang="en-US" altLang="en-US"/>
              <a:pPr eaLnBrk="1" hangingPunct="1"/>
              <a:t>57</a:t>
            </a:fld>
            <a:endParaRPr lang="en-US" altLang="en-US"/>
          </a:p>
        </p:txBody>
      </p:sp>
      <p:sp>
        <p:nvSpPr>
          <p:cNvPr id="65540" name="Rectangle 2"/>
          <p:cNvSpPr>
            <a:spLocks noGrp="1" noChangeArrowheads="1"/>
          </p:cNvSpPr>
          <p:nvPr>
            <p:ph type="title"/>
          </p:nvPr>
        </p:nvSpPr>
        <p:spPr/>
        <p:txBody>
          <a:bodyPr/>
          <a:lstStyle/>
          <a:p>
            <a:pPr eaLnBrk="1" hangingPunct="1"/>
            <a:r>
              <a:rPr lang="en-US" altLang="en-US" smtClean="0"/>
              <a:t>Program Specification</a:t>
            </a:r>
          </a:p>
        </p:txBody>
      </p:sp>
      <p:sp>
        <p:nvSpPr>
          <p:cNvPr id="65541" name="Rectangle 3"/>
          <p:cNvSpPr>
            <a:spLocks noGrp="1" noChangeArrowheads="1"/>
          </p:cNvSpPr>
          <p:nvPr>
            <p:ph type="body" idx="1"/>
          </p:nvPr>
        </p:nvSpPr>
        <p:spPr/>
        <p:txBody>
          <a:bodyPr/>
          <a:lstStyle/>
          <a:p>
            <a:pPr eaLnBrk="1" hangingPunct="1"/>
            <a:r>
              <a:rPr lang="en-US" altLang="en-US" sz="2800" smtClean="0"/>
              <a:t>The basic rules</a:t>
            </a:r>
          </a:p>
          <a:p>
            <a:pPr lvl="1" eaLnBrk="1" hangingPunct="1"/>
            <a:r>
              <a:rPr lang="en-US" altLang="en-US" sz="2400" smtClean="0"/>
              <a:t>The player starts with $100</a:t>
            </a:r>
          </a:p>
          <a:p>
            <a:pPr lvl="1" eaLnBrk="1" hangingPunct="1"/>
            <a:r>
              <a:rPr lang="en-US" altLang="en-US" sz="2400" smtClean="0"/>
              <a:t>Each round costs $10 to play. This amount is subtracted from the user</a:t>
            </a:r>
            <a:r>
              <a:rPr lang="en-US" altLang="en-US" sz="2400" smtClean="0">
                <a:latin typeface="Times New Roman" panose="02020603050405020304" pitchFamily="18" charset="0"/>
              </a:rPr>
              <a:t>’</a:t>
            </a:r>
            <a:r>
              <a:rPr lang="en-US" altLang="en-US" sz="2400" smtClean="0"/>
              <a:t>s money at the start of the round.</a:t>
            </a:r>
          </a:p>
          <a:p>
            <a:pPr lvl="1" eaLnBrk="1" hangingPunct="1"/>
            <a:r>
              <a:rPr lang="en-US" altLang="en-US" sz="2400" smtClean="0"/>
              <a:t>The player initially rolls a completely random hand (all 5 dice are rolled).</a:t>
            </a:r>
          </a:p>
          <a:p>
            <a:pPr lvl="1" eaLnBrk="1" hangingPunct="1"/>
            <a:r>
              <a:rPr lang="en-US" altLang="en-US" sz="2400" smtClean="0"/>
              <a:t>The player gets two chances to enhance the hand by rerolling some or all of the dice.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57C10F9-8323-4B35-B595-F1ADDF5C77F2}" type="slidenum">
              <a:rPr lang="en-US" altLang="en-US"/>
              <a:pPr eaLnBrk="1" hangingPunct="1"/>
              <a:t>58</a:t>
            </a:fld>
            <a:endParaRPr lang="en-US" altLang="en-US"/>
          </a:p>
        </p:txBody>
      </p:sp>
      <p:sp>
        <p:nvSpPr>
          <p:cNvPr id="66564" name="Rectangle 2"/>
          <p:cNvSpPr>
            <a:spLocks noGrp="1" noChangeArrowheads="1"/>
          </p:cNvSpPr>
          <p:nvPr>
            <p:ph type="title"/>
          </p:nvPr>
        </p:nvSpPr>
        <p:spPr/>
        <p:txBody>
          <a:bodyPr/>
          <a:lstStyle/>
          <a:p>
            <a:pPr eaLnBrk="1" hangingPunct="1"/>
            <a:r>
              <a:rPr lang="en-US" altLang="en-US" smtClean="0"/>
              <a:t>Program Specification</a:t>
            </a:r>
          </a:p>
        </p:txBody>
      </p:sp>
      <p:sp>
        <p:nvSpPr>
          <p:cNvPr id="66565" name="Rectangle 3"/>
          <p:cNvSpPr>
            <a:spLocks noGrp="1" noChangeArrowheads="1"/>
          </p:cNvSpPr>
          <p:nvPr>
            <p:ph type="body" idx="1"/>
          </p:nvPr>
        </p:nvSpPr>
        <p:spPr/>
        <p:txBody>
          <a:bodyPr/>
          <a:lstStyle/>
          <a:p>
            <a:pPr lvl="1" eaLnBrk="1" hangingPunct="1"/>
            <a:r>
              <a:rPr lang="en-US" altLang="en-US" smtClean="0"/>
              <a:t>At the end of the hand, the player</a:t>
            </a:r>
            <a:r>
              <a:rPr lang="en-US" altLang="en-US" smtClean="0">
                <a:latin typeface="Times New Roman" panose="02020603050405020304" pitchFamily="18" charset="0"/>
              </a:rPr>
              <a:t>’</a:t>
            </a:r>
            <a:r>
              <a:rPr lang="en-US" altLang="en-US" smtClean="0"/>
              <a:t>s money is updated according to the following payout schedule:</a:t>
            </a:r>
            <a:br>
              <a:rPr lang="en-US" altLang="en-US" smtClean="0"/>
            </a:br>
            <a:endParaRPr lang="en-US" altLang="en-US" smtClean="0"/>
          </a:p>
        </p:txBody>
      </p:sp>
      <p:graphicFrame>
        <p:nvGraphicFramePr>
          <p:cNvPr id="196782" name="Group 174"/>
          <p:cNvGraphicFramePr>
            <a:graphicFrameLocks noGrp="1"/>
          </p:cNvGraphicFramePr>
          <p:nvPr>
            <p:extLst>
              <p:ext uri="{D42A27DB-BD31-4B8C-83A1-F6EECF244321}">
                <p14:modId xmlns:p14="http://schemas.microsoft.com/office/powerpoint/2010/main" val="452404499"/>
              </p:ext>
            </p:extLst>
          </p:nvPr>
        </p:nvGraphicFramePr>
        <p:xfrm>
          <a:off x="2781300" y="3385816"/>
          <a:ext cx="4038600" cy="3032126"/>
        </p:xfrm>
        <a:graphic>
          <a:graphicData uri="http://schemas.openxmlformats.org/drawingml/2006/table">
            <a:tbl>
              <a:tblPr firstRow="1" bandRow="1">
                <a:tableStyleId>{073A0DAA-6AF3-43AB-8588-CEC1D06C72B9}</a:tableStyleId>
              </a:tblPr>
              <a:tblGrid>
                <a:gridCol w="33909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Hand</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Pay</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Two Pairs</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5</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1"/>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Three of a Kind</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8</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2"/>
                  </a:ext>
                </a:extLst>
              </a:tr>
              <a:tr h="579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Full House</a:t>
                      </a:r>
                      <a:br>
                        <a:rPr kumimoji="0" lang="en-US" sz="1600" u="none" strike="noStrike" cap="none" normalizeH="0" baseline="0" smtClean="0">
                          <a:ln>
                            <a:noFill/>
                          </a:ln>
                          <a:effectLst/>
                        </a:rPr>
                      </a:br>
                      <a:r>
                        <a:rPr kumimoji="0" lang="en-US" sz="1600" u="none" strike="noStrike" cap="none" normalizeH="0" baseline="0" smtClean="0">
                          <a:ln>
                            <a:noFill/>
                          </a:ln>
                          <a:effectLst/>
                        </a:rPr>
                        <a:t>(A Pair and a Three of a Kind)</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12</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3"/>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Four of a Kind</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15</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4"/>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Straight (1-5 or 2-6)</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20</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5"/>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smtClean="0">
                          <a:ln>
                            <a:noFill/>
                          </a:ln>
                          <a:effectLst/>
                        </a:rPr>
                        <a:t>Five of a Kind</a:t>
                      </a:r>
                      <a:endParaRPr kumimoji="0" lang="en-US" sz="1600" b="0" i="0" u="none" strike="noStrike" cap="none" normalizeH="0" baseline="0" smtClean="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smtClean="0">
                          <a:ln>
                            <a:noFill/>
                          </a:ln>
                          <a:effectLst/>
                        </a:rPr>
                        <a:t>30</a:t>
                      </a:r>
                      <a:endParaRPr kumimoji="0" lang="en-US" sz="1600" b="0" i="0" u="none" strike="noStrike" cap="none" normalizeH="0" baseline="0" dirty="0" smtClean="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C7A69C3-F77C-41D4-9687-DD9BBD8864EF}" type="slidenum">
              <a:rPr lang="en-US" altLang="en-US"/>
              <a:pPr eaLnBrk="1" hangingPunct="1"/>
              <a:t>59</a:t>
            </a:fld>
            <a:endParaRPr lang="en-US" altLang="en-US"/>
          </a:p>
        </p:txBody>
      </p:sp>
      <p:sp>
        <p:nvSpPr>
          <p:cNvPr id="67588" name="Rectangle 2"/>
          <p:cNvSpPr>
            <a:spLocks noGrp="1" noChangeArrowheads="1"/>
          </p:cNvSpPr>
          <p:nvPr>
            <p:ph type="title"/>
          </p:nvPr>
        </p:nvSpPr>
        <p:spPr/>
        <p:txBody>
          <a:bodyPr/>
          <a:lstStyle/>
          <a:p>
            <a:pPr eaLnBrk="1" hangingPunct="1"/>
            <a:r>
              <a:rPr lang="en-US" altLang="en-US" smtClean="0"/>
              <a:t>Program Specification</a:t>
            </a:r>
          </a:p>
        </p:txBody>
      </p:sp>
      <p:sp>
        <p:nvSpPr>
          <p:cNvPr id="67589" name="Rectangle 3"/>
          <p:cNvSpPr>
            <a:spLocks noGrp="1" noChangeArrowheads="1"/>
          </p:cNvSpPr>
          <p:nvPr>
            <p:ph type="body" idx="1"/>
          </p:nvPr>
        </p:nvSpPr>
        <p:spPr/>
        <p:txBody>
          <a:bodyPr/>
          <a:lstStyle/>
          <a:p>
            <a:pPr eaLnBrk="1" hangingPunct="1">
              <a:lnSpc>
                <a:spcPct val="80000"/>
              </a:lnSpc>
            </a:pPr>
            <a:r>
              <a:rPr lang="en-US" altLang="en-US" sz="2800" dirty="0" smtClean="0"/>
              <a:t>Since we want a nice graphical interface, we will be interacting with our program through mouse clicks.</a:t>
            </a:r>
          </a:p>
          <a:p>
            <a:pPr eaLnBrk="1" hangingPunct="1">
              <a:lnSpc>
                <a:spcPct val="80000"/>
              </a:lnSpc>
            </a:pPr>
            <a:r>
              <a:rPr lang="en-US" altLang="en-US" sz="2800" dirty="0" smtClean="0"/>
              <a:t>The interface should have:</a:t>
            </a:r>
          </a:p>
          <a:p>
            <a:pPr lvl="1" eaLnBrk="1" hangingPunct="1">
              <a:lnSpc>
                <a:spcPct val="80000"/>
              </a:lnSpc>
            </a:pPr>
            <a:r>
              <a:rPr lang="en-US" altLang="en-US" sz="2000" dirty="0" smtClean="0"/>
              <a:t>The current score (amount of money) is constantly displayed.</a:t>
            </a:r>
          </a:p>
          <a:p>
            <a:pPr lvl="1" eaLnBrk="1" hangingPunct="1">
              <a:lnSpc>
                <a:spcPct val="80000"/>
              </a:lnSpc>
            </a:pPr>
            <a:r>
              <a:rPr lang="en-US" altLang="en-US" sz="2000" dirty="0" smtClean="0"/>
              <a:t>The program automatically terminates if the player goes broke.</a:t>
            </a:r>
          </a:p>
          <a:p>
            <a:pPr lvl="1" eaLnBrk="1" hangingPunct="1">
              <a:lnSpc>
                <a:spcPct val="80000"/>
              </a:lnSpc>
            </a:pPr>
            <a:r>
              <a:rPr lang="en-US" altLang="en-US" sz="2000" dirty="0" smtClean="0"/>
              <a:t>The player may choose to quit at appropriate points during play.</a:t>
            </a:r>
          </a:p>
          <a:p>
            <a:pPr lvl="1" eaLnBrk="1" hangingPunct="1">
              <a:lnSpc>
                <a:spcPct val="80000"/>
              </a:lnSpc>
            </a:pPr>
            <a:r>
              <a:rPr lang="en-US" altLang="en-US" sz="2000" dirty="0" smtClean="0"/>
              <a:t>The interface will present visual cues to indicate what is going on at any given moment and what the valid user responses are.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671943E-3C02-4C78-A249-AAFB1CDB6AE8}" type="slidenum">
              <a:rPr lang="en-US" altLang="en-US"/>
              <a:pPr eaLnBrk="1" hangingPunct="1"/>
              <a:t>6</a:t>
            </a:fld>
            <a:endParaRPr lang="en-US" altLang="en-US" dirty="0"/>
          </a:p>
        </p:txBody>
      </p:sp>
      <p:sp>
        <p:nvSpPr>
          <p:cNvPr id="8196" name="Rectangle 2"/>
          <p:cNvSpPr>
            <a:spLocks noGrp="1" noChangeArrowheads="1"/>
          </p:cNvSpPr>
          <p:nvPr>
            <p:ph type="title"/>
          </p:nvPr>
        </p:nvSpPr>
        <p:spPr/>
        <p:txBody>
          <a:bodyPr/>
          <a:lstStyle/>
          <a:p>
            <a:pPr eaLnBrk="1" hangingPunct="1"/>
            <a:r>
              <a:rPr lang="en-US" altLang="en-US" dirty="0" smtClean="0"/>
              <a:t>The Process of OOD</a:t>
            </a:r>
          </a:p>
        </p:txBody>
      </p:sp>
      <p:sp>
        <p:nvSpPr>
          <p:cNvPr id="8197" name="Rectangle 3"/>
          <p:cNvSpPr>
            <a:spLocks noGrp="1" noChangeArrowheads="1"/>
          </p:cNvSpPr>
          <p:nvPr>
            <p:ph type="body" idx="1"/>
          </p:nvPr>
        </p:nvSpPr>
        <p:spPr/>
        <p:txBody>
          <a:bodyPr/>
          <a:lstStyle/>
          <a:p>
            <a:pPr eaLnBrk="1" hangingPunct="1"/>
            <a:r>
              <a:rPr lang="en-US" altLang="en-US" dirty="0" smtClean="0"/>
              <a:t>The component providing the service shouldn</a:t>
            </a:r>
            <a:r>
              <a:rPr lang="en-US" altLang="en-US" dirty="0" smtClean="0">
                <a:latin typeface="Times New Roman" panose="02020603050405020304" pitchFamily="18" charset="0"/>
              </a:rPr>
              <a:t>’</a:t>
            </a:r>
            <a:r>
              <a:rPr lang="en-US" altLang="en-US" dirty="0" smtClean="0"/>
              <a:t>t have to consider how the service is used </a:t>
            </a:r>
            <a:r>
              <a:rPr lang="en-US" altLang="en-US" dirty="0" smtClean="0">
                <a:latin typeface="Times New Roman" panose="02020603050405020304" pitchFamily="18" charset="0"/>
              </a:rPr>
              <a:t>–</a:t>
            </a:r>
            <a:r>
              <a:rPr lang="en-US" altLang="en-US" dirty="0" smtClean="0"/>
              <a:t> it just needs to provide the service </a:t>
            </a:r>
            <a:r>
              <a:rPr lang="en-US" altLang="en-US" dirty="0" smtClean="0">
                <a:latin typeface="Times New Roman" panose="02020603050405020304" pitchFamily="18" charset="0"/>
              </a:rPr>
              <a:t>“</a:t>
            </a:r>
            <a:r>
              <a:rPr lang="en-US" altLang="en-US" dirty="0" smtClean="0"/>
              <a:t>as advertised</a:t>
            </a:r>
            <a:r>
              <a:rPr lang="en-US" altLang="en-US" dirty="0" smtClean="0">
                <a:latin typeface="Times New Roman" panose="02020603050405020304" pitchFamily="18" charset="0"/>
              </a:rPr>
              <a:t>”</a:t>
            </a:r>
            <a:r>
              <a:rPr lang="en-US" altLang="en-US" dirty="0" smtClean="0"/>
              <a:t> via the interface.</a:t>
            </a:r>
          </a:p>
          <a:p>
            <a:pPr eaLnBrk="1" hangingPunct="1"/>
            <a:r>
              <a:rPr lang="en-US" altLang="en-US" dirty="0" smtClean="0"/>
              <a:t>This </a:t>
            </a:r>
            <a:r>
              <a:rPr lang="en-US" altLang="en-US" i="1" dirty="0" smtClean="0"/>
              <a:t>separation of concerns</a:t>
            </a:r>
            <a:r>
              <a:rPr lang="en-US" altLang="en-US" dirty="0" smtClean="0"/>
              <a:t> makes the design of complex systems possible.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50BCD19-2431-41DF-ADF4-BFC51F4C48CC}" type="slidenum">
              <a:rPr lang="en-US" altLang="en-US"/>
              <a:pPr eaLnBrk="1" hangingPunct="1"/>
              <a:t>60</a:t>
            </a:fld>
            <a:endParaRPr lang="en-US" altLang="en-US"/>
          </a:p>
        </p:txBody>
      </p:sp>
      <p:sp>
        <p:nvSpPr>
          <p:cNvPr id="68612"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68613" name="Rectangle 3"/>
          <p:cNvSpPr>
            <a:spLocks noGrp="1" noChangeArrowheads="1"/>
          </p:cNvSpPr>
          <p:nvPr>
            <p:ph type="body" idx="1"/>
          </p:nvPr>
        </p:nvSpPr>
        <p:spPr/>
        <p:txBody>
          <a:bodyPr/>
          <a:lstStyle/>
          <a:p>
            <a:pPr eaLnBrk="1" hangingPunct="1">
              <a:lnSpc>
                <a:spcPct val="90000"/>
              </a:lnSpc>
            </a:pPr>
            <a:r>
              <a:rPr lang="en-US" altLang="en-US" smtClean="0"/>
              <a:t>The first step is to analyze the program description and identify some objects that will be useful in solving the problem.</a:t>
            </a:r>
          </a:p>
          <a:p>
            <a:pPr eaLnBrk="1" hangingPunct="1">
              <a:lnSpc>
                <a:spcPct val="90000"/>
              </a:lnSpc>
            </a:pPr>
            <a:r>
              <a:rPr lang="en-US" altLang="en-US" smtClean="0"/>
              <a:t>This game involves dice and money. Are they good object candidates?</a:t>
            </a:r>
          </a:p>
          <a:p>
            <a:pPr eaLnBrk="1" hangingPunct="1">
              <a:lnSpc>
                <a:spcPct val="90000"/>
              </a:lnSpc>
            </a:pPr>
            <a:r>
              <a:rPr lang="en-US" altLang="en-US" smtClean="0"/>
              <a:t>On their own, a single die and the money can be represented as numbers.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38513A7-B3D7-4180-AB1C-AF420173588A}" type="slidenum">
              <a:rPr lang="en-US" altLang="en-US"/>
              <a:pPr eaLnBrk="1" hangingPunct="1"/>
              <a:t>61</a:t>
            </a:fld>
            <a:endParaRPr lang="en-US" altLang="en-US"/>
          </a:p>
        </p:txBody>
      </p:sp>
      <p:sp>
        <p:nvSpPr>
          <p:cNvPr id="69636"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69637" name="Rectangle 3"/>
          <p:cNvSpPr>
            <a:spLocks noGrp="1" noChangeArrowheads="1"/>
          </p:cNvSpPr>
          <p:nvPr>
            <p:ph type="body" idx="1"/>
          </p:nvPr>
        </p:nvSpPr>
        <p:spPr/>
        <p:txBody>
          <a:bodyPr/>
          <a:lstStyle/>
          <a:p>
            <a:pPr eaLnBrk="1" hangingPunct="1"/>
            <a:r>
              <a:rPr lang="en-US" altLang="en-US" dirty="0" smtClean="0"/>
              <a:t>However, the game uses five dice, and we need to be able to roll all or a selection of the dice, as well as analyze the collection to see what it scores.</a:t>
            </a:r>
          </a:p>
          <a:p>
            <a:pPr eaLnBrk="1" hangingPunct="1"/>
            <a:r>
              <a:rPr lang="en-US" altLang="en-US" dirty="0" smtClean="0"/>
              <a:t>This can be encapsulated in a </a:t>
            </a:r>
            <a:r>
              <a:rPr lang="en-US" altLang="en-US" dirty="0" smtClean="0">
                <a:latin typeface="Courier New" panose="02070309020205020404" pitchFamily="49" charset="0"/>
              </a:rPr>
              <a:t>Dice</a:t>
            </a:r>
            <a:r>
              <a:rPr lang="en-US" altLang="en-US" dirty="0" smtClean="0"/>
              <a:t> class.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DDDF208-FC4A-4C2E-AE0F-86FBD4241BFD}" type="slidenum">
              <a:rPr lang="en-US" altLang="en-US"/>
              <a:pPr eaLnBrk="1" hangingPunct="1"/>
              <a:t>62</a:t>
            </a:fld>
            <a:endParaRPr lang="en-US" altLang="en-US"/>
          </a:p>
        </p:txBody>
      </p:sp>
      <p:sp>
        <p:nvSpPr>
          <p:cNvPr id="70660"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70661" name="Rectangle 3"/>
          <p:cNvSpPr>
            <a:spLocks noGrp="1" noChangeArrowheads="1"/>
          </p:cNvSpPr>
          <p:nvPr>
            <p:ph type="body" idx="1"/>
          </p:nvPr>
        </p:nvSpPr>
        <p:spPr/>
        <p:txBody>
          <a:bodyPr/>
          <a:lstStyle/>
          <a:p>
            <a:pPr eaLnBrk="1" hangingPunct="1"/>
            <a:r>
              <a:rPr lang="en-US" altLang="en-US" smtClean="0"/>
              <a:t>Here are some obvious operations to implement:</a:t>
            </a:r>
          </a:p>
          <a:p>
            <a:pPr lvl="1" eaLnBrk="1" hangingPunct="1"/>
            <a:r>
              <a:rPr lang="en-US" altLang="en-US" smtClean="0"/>
              <a:t>Constructor </a:t>
            </a:r>
            <a:r>
              <a:rPr lang="en-US" altLang="en-US" smtClean="0">
                <a:latin typeface="Times New Roman" panose="02020603050405020304" pitchFamily="18" charset="0"/>
              </a:rPr>
              <a:t>–</a:t>
            </a:r>
            <a:r>
              <a:rPr lang="en-US" altLang="en-US" smtClean="0"/>
              <a:t> Create the initial collection</a:t>
            </a:r>
          </a:p>
          <a:p>
            <a:pPr lvl="1" eaLnBrk="1" hangingPunct="1"/>
            <a:r>
              <a:rPr lang="en-US" altLang="en-US" smtClean="0">
                <a:latin typeface="Courier New" panose="02070309020205020404" pitchFamily="49" charset="0"/>
              </a:rPr>
              <a:t>rollAll</a:t>
            </a:r>
            <a:r>
              <a:rPr lang="en-US" altLang="en-US" smtClean="0"/>
              <a:t> </a:t>
            </a:r>
            <a:r>
              <a:rPr lang="en-US" altLang="en-US" smtClean="0">
                <a:latin typeface="Times New Roman" panose="02020603050405020304" pitchFamily="18" charset="0"/>
              </a:rPr>
              <a:t>–</a:t>
            </a:r>
            <a:r>
              <a:rPr lang="en-US" altLang="en-US" smtClean="0"/>
              <a:t> Assign random values to each of the five dice</a:t>
            </a:r>
          </a:p>
          <a:p>
            <a:pPr lvl="1" eaLnBrk="1" hangingPunct="1"/>
            <a:r>
              <a:rPr lang="en-US" altLang="en-US" smtClean="0">
                <a:latin typeface="Courier New" panose="02070309020205020404" pitchFamily="49" charset="0"/>
              </a:rPr>
              <a:t>roll</a:t>
            </a:r>
            <a:r>
              <a:rPr lang="en-US" altLang="en-US" smtClean="0"/>
              <a:t> </a:t>
            </a:r>
            <a:r>
              <a:rPr lang="en-US" altLang="en-US" smtClean="0">
                <a:latin typeface="Times New Roman" panose="02020603050405020304" pitchFamily="18" charset="0"/>
              </a:rPr>
              <a:t>–</a:t>
            </a:r>
            <a:r>
              <a:rPr lang="en-US" altLang="en-US" smtClean="0"/>
              <a:t> Assign a random value to some subset of the dice, while maintaining the current value of the others.</a:t>
            </a:r>
            <a:endParaRPr lang="en-US" altLang="en-US" b="1" smtClean="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3E513D4-8EDD-4829-A5CF-4BC323C6602D}" type="slidenum">
              <a:rPr lang="en-US" altLang="en-US"/>
              <a:pPr eaLnBrk="1" hangingPunct="1"/>
              <a:t>63</a:t>
            </a:fld>
            <a:endParaRPr lang="en-US" altLang="en-US"/>
          </a:p>
        </p:txBody>
      </p:sp>
      <p:sp>
        <p:nvSpPr>
          <p:cNvPr id="71684"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71685" name="Rectangle 3"/>
          <p:cNvSpPr>
            <a:spLocks noGrp="1" noChangeArrowheads="1"/>
          </p:cNvSpPr>
          <p:nvPr>
            <p:ph type="body" idx="1"/>
          </p:nvPr>
        </p:nvSpPr>
        <p:spPr/>
        <p:txBody>
          <a:bodyPr/>
          <a:lstStyle/>
          <a:p>
            <a:pPr lvl="1" eaLnBrk="1" hangingPunct="1">
              <a:lnSpc>
                <a:spcPct val="90000"/>
              </a:lnSpc>
            </a:pPr>
            <a:r>
              <a:rPr lang="en-US" altLang="en-US" sz="2400" smtClean="0">
                <a:latin typeface="Courier New" panose="02070309020205020404" pitchFamily="49" charset="0"/>
              </a:rPr>
              <a:t>values</a:t>
            </a:r>
            <a:r>
              <a:rPr lang="en-US" altLang="en-US" sz="2400" smtClean="0"/>
              <a:t> </a:t>
            </a:r>
            <a:r>
              <a:rPr lang="en-US" altLang="en-US" sz="2400" smtClean="0">
                <a:latin typeface="Times New Roman" panose="02020603050405020304" pitchFamily="18" charset="0"/>
              </a:rPr>
              <a:t>–</a:t>
            </a:r>
            <a:r>
              <a:rPr lang="en-US" altLang="en-US" sz="2400" smtClean="0"/>
              <a:t> Return the current values of the five dice</a:t>
            </a:r>
          </a:p>
          <a:p>
            <a:pPr lvl="1" eaLnBrk="1" hangingPunct="1">
              <a:lnSpc>
                <a:spcPct val="90000"/>
              </a:lnSpc>
            </a:pPr>
            <a:r>
              <a:rPr lang="en-US" altLang="en-US" sz="2400" smtClean="0">
                <a:latin typeface="Courier New" panose="02070309020205020404" pitchFamily="49" charset="0"/>
              </a:rPr>
              <a:t>score</a:t>
            </a:r>
            <a:r>
              <a:rPr lang="en-US" altLang="en-US" sz="2400" smtClean="0"/>
              <a:t> </a:t>
            </a:r>
            <a:r>
              <a:rPr lang="en-US" altLang="en-US" sz="2400" smtClean="0">
                <a:latin typeface="Times New Roman" panose="02020603050405020304" pitchFamily="18" charset="0"/>
              </a:rPr>
              <a:t>–</a:t>
            </a:r>
            <a:r>
              <a:rPr lang="en-US" altLang="en-US" sz="2400" smtClean="0"/>
              <a:t> Return the score for the dice</a:t>
            </a:r>
          </a:p>
          <a:p>
            <a:pPr eaLnBrk="1" hangingPunct="1">
              <a:lnSpc>
                <a:spcPct val="90000"/>
              </a:lnSpc>
            </a:pPr>
            <a:r>
              <a:rPr lang="en-US" altLang="en-US" sz="2800" smtClean="0"/>
              <a:t>The entire program can be thought of as an object. Let</a:t>
            </a:r>
            <a:r>
              <a:rPr lang="en-US" altLang="en-US" sz="2800" smtClean="0">
                <a:latin typeface="Times New Roman" panose="02020603050405020304" pitchFamily="18" charset="0"/>
              </a:rPr>
              <a:t>’</a:t>
            </a:r>
            <a:r>
              <a:rPr lang="en-US" altLang="en-US" sz="2800" smtClean="0"/>
              <a:t>s call the class </a:t>
            </a:r>
            <a:r>
              <a:rPr lang="en-US" altLang="en-US" sz="2800" smtClean="0">
                <a:latin typeface="Courier New" panose="02070309020205020404" pitchFamily="49" charset="0"/>
              </a:rPr>
              <a:t>PokerApp</a:t>
            </a:r>
            <a:r>
              <a:rPr lang="en-US" altLang="en-US" sz="2800" smtClean="0"/>
              <a:t>.</a:t>
            </a:r>
          </a:p>
          <a:p>
            <a:pPr eaLnBrk="1" hangingPunct="1">
              <a:lnSpc>
                <a:spcPct val="90000"/>
              </a:lnSpc>
            </a:pPr>
            <a:r>
              <a:rPr lang="en-US" altLang="en-US" sz="2800" smtClean="0"/>
              <a:t>The </a:t>
            </a:r>
            <a:r>
              <a:rPr lang="en-US" altLang="en-US" sz="2800" smtClean="0">
                <a:latin typeface="Courier New" panose="02070309020205020404" pitchFamily="49" charset="0"/>
              </a:rPr>
              <a:t>PokerApp</a:t>
            </a:r>
            <a:r>
              <a:rPr lang="en-US" altLang="en-US" sz="2800" smtClean="0"/>
              <a:t> object will keep track of the current amount of money, the dice, the number of rolls, etc.</a:t>
            </a:r>
          </a:p>
          <a:p>
            <a:pPr eaLnBrk="1" hangingPunct="1">
              <a:lnSpc>
                <a:spcPct val="90000"/>
              </a:lnSpc>
            </a:pPr>
            <a:r>
              <a:rPr lang="en-US" altLang="en-US" sz="2800" smtClean="0">
                <a:latin typeface="Courier New" panose="02070309020205020404" pitchFamily="49" charset="0"/>
              </a:rPr>
              <a:t>PokerApp</a:t>
            </a:r>
            <a:r>
              <a:rPr lang="en-US" altLang="en-US" sz="2800" smtClean="0"/>
              <a:t> will use a method called </a:t>
            </a:r>
            <a:r>
              <a:rPr lang="en-US" altLang="en-US" sz="2800" smtClean="0">
                <a:latin typeface="Courier New" panose="02070309020205020404" pitchFamily="49" charset="0"/>
              </a:rPr>
              <a:t>run</a:t>
            </a:r>
            <a:r>
              <a:rPr lang="en-US" altLang="en-US" sz="2800" smtClean="0"/>
              <a:t> to start the game.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F3842D9-A3AD-482E-8826-F5DF4B0D5860}" type="slidenum">
              <a:rPr lang="en-US" altLang="en-US"/>
              <a:pPr eaLnBrk="1" hangingPunct="1"/>
              <a:t>64</a:t>
            </a:fld>
            <a:endParaRPr lang="en-US" altLang="en-US"/>
          </a:p>
        </p:txBody>
      </p:sp>
      <p:sp>
        <p:nvSpPr>
          <p:cNvPr id="72708"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72709" name="Rectangle 3"/>
          <p:cNvSpPr>
            <a:spLocks noGrp="1" noChangeArrowheads="1"/>
          </p:cNvSpPr>
          <p:nvPr>
            <p:ph type="body" idx="1"/>
          </p:nvPr>
        </p:nvSpPr>
        <p:spPr/>
        <p:txBody>
          <a:bodyPr/>
          <a:lstStyle/>
          <a:p>
            <a:pPr eaLnBrk="1" hangingPunct="1"/>
            <a:r>
              <a:rPr lang="en-US" altLang="en-US" sz="2800" smtClean="0"/>
              <a:t>Another component of the game is the user interface.</a:t>
            </a:r>
          </a:p>
          <a:p>
            <a:pPr eaLnBrk="1" hangingPunct="1"/>
            <a:r>
              <a:rPr lang="en-US" altLang="en-US" sz="2800" smtClean="0"/>
              <a:t>A good way to break down the complexity of a more sophisticated problem is to separate the UI from the main program.</a:t>
            </a:r>
          </a:p>
          <a:p>
            <a:pPr eaLnBrk="1" hangingPunct="1"/>
            <a:r>
              <a:rPr lang="en-US" altLang="en-US" sz="2800" smtClean="0"/>
              <a:t>This is often called the </a:t>
            </a:r>
            <a:r>
              <a:rPr lang="en-US" altLang="en-US" sz="2800" i="1" smtClean="0"/>
              <a:t>model-view</a:t>
            </a:r>
            <a:r>
              <a:rPr lang="en-US" altLang="en-US" sz="2800" smtClean="0"/>
              <a:t> approach, where the program implements some model and the interface is a view of the current state of the model.</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CA7584A-4D08-4B0C-9597-444530B70A64}" type="slidenum">
              <a:rPr lang="en-US" altLang="en-US"/>
              <a:pPr eaLnBrk="1" hangingPunct="1"/>
              <a:t>65</a:t>
            </a:fld>
            <a:endParaRPr lang="en-US" altLang="en-US"/>
          </a:p>
        </p:txBody>
      </p:sp>
      <p:sp>
        <p:nvSpPr>
          <p:cNvPr id="73732" name="Rectangle 2"/>
          <p:cNvSpPr>
            <a:spLocks noGrp="1" noChangeArrowheads="1"/>
          </p:cNvSpPr>
          <p:nvPr>
            <p:ph type="title"/>
          </p:nvPr>
        </p:nvSpPr>
        <p:spPr/>
        <p:txBody>
          <a:bodyPr/>
          <a:lstStyle/>
          <a:p>
            <a:pPr eaLnBrk="1" hangingPunct="1"/>
            <a:r>
              <a:rPr lang="en-US" altLang="en-US" smtClean="0"/>
              <a:t>Identifying Candidate Objects</a:t>
            </a:r>
          </a:p>
        </p:txBody>
      </p:sp>
      <p:sp>
        <p:nvSpPr>
          <p:cNvPr id="73733" name="Rectangle 3"/>
          <p:cNvSpPr>
            <a:spLocks noGrp="1" noChangeArrowheads="1"/>
          </p:cNvSpPr>
          <p:nvPr>
            <p:ph type="body" idx="1"/>
          </p:nvPr>
        </p:nvSpPr>
        <p:spPr/>
        <p:txBody>
          <a:bodyPr/>
          <a:lstStyle/>
          <a:p>
            <a:pPr eaLnBrk="1" hangingPunct="1"/>
            <a:r>
              <a:rPr lang="en-US" altLang="en-US" sz="2800" smtClean="0"/>
              <a:t>We can encapsulate the decisions about the interface in a separate interface object.</a:t>
            </a:r>
          </a:p>
          <a:p>
            <a:pPr eaLnBrk="1" hangingPunct="1"/>
            <a:r>
              <a:rPr lang="en-US" altLang="en-US" sz="2800" smtClean="0"/>
              <a:t>One advantage of this approach is that we can change the look and feel of the program by substituting a different interface object.</a:t>
            </a:r>
          </a:p>
          <a:p>
            <a:pPr eaLnBrk="1" hangingPunct="1"/>
            <a:r>
              <a:rPr lang="en-US" altLang="en-US" sz="2800" smtClean="0"/>
              <a:t>Let</a:t>
            </a:r>
            <a:r>
              <a:rPr lang="en-US" altLang="en-US" sz="2800" smtClean="0">
                <a:latin typeface="Times New Roman" panose="02020603050405020304" pitchFamily="18" charset="0"/>
              </a:rPr>
              <a:t>’</a:t>
            </a:r>
            <a:r>
              <a:rPr lang="en-US" altLang="en-US" sz="2800" smtClean="0"/>
              <a:t>s call our interface object </a:t>
            </a:r>
            <a:r>
              <a:rPr lang="en-US" altLang="en-US" sz="2800" smtClean="0">
                <a:latin typeface="Courier New" panose="02070309020205020404" pitchFamily="49" charset="0"/>
              </a:rPr>
              <a:t>PokerInterface.</a:t>
            </a:r>
            <a:endParaRPr lang="en-US" altLang="en-US" sz="28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0726CDC-6D06-4BC0-8449-59FE137CEF31}" type="slidenum">
              <a:rPr lang="en-US" altLang="en-US"/>
              <a:pPr eaLnBrk="1" hangingPunct="1"/>
              <a:t>66</a:t>
            </a:fld>
            <a:endParaRPr lang="en-US" altLang="en-US"/>
          </a:p>
        </p:txBody>
      </p:sp>
      <p:sp>
        <p:nvSpPr>
          <p:cNvPr id="74756" name="Rectangle 2"/>
          <p:cNvSpPr>
            <a:spLocks noGrp="1" noChangeArrowheads="1"/>
          </p:cNvSpPr>
          <p:nvPr>
            <p:ph type="title"/>
          </p:nvPr>
        </p:nvSpPr>
        <p:spPr/>
        <p:txBody>
          <a:bodyPr/>
          <a:lstStyle/>
          <a:p>
            <a:pPr eaLnBrk="1" hangingPunct="1"/>
            <a:r>
              <a:rPr lang="en-US" altLang="en-US" smtClean="0"/>
              <a:t>Implementing the Model</a:t>
            </a:r>
          </a:p>
        </p:txBody>
      </p:sp>
      <p:sp>
        <p:nvSpPr>
          <p:cNvPr id="74757" name="Rectangle 3"/>
          <p:cNvSpPr>
            <a:spLocks noGrp="1" noChangeArrowheads="1"/>
          </p:cNvSpPr>
          <p:nvPr>
            <p:ph type="body" idx="1"/>
          </p:nvPr>
        </p:nvSpPr>
        <p:spPr/>
        <p:txBody>
          <a:bodyPr/>
          <a:lstStyle/>
          <a:p>
            <a:pPr eaLnBrk="1" hangingPunct="1"/>
            <a:r>
              <a:rPr lang="en-US" altLang="en-US" dirty="0" smtClean="0"/>
              <a:t>The </a:t>
            </a:r>
            <a:r>
              <a:rPr lang="en-US" altLang="en-US" dirty="0" smtClean="0">
                <a:latin typeface="Courier New" panose="02070309020205020404" pitchFamily="49" charset="0"/>
              </a:rPr>
              <a:t>Dice</a:t>
            </a:r>
            <a:r>
              <a:rPr lang="en-US" altLang="en-US" dirty="0" smtClean="0"/>
              <a:t> class implements a collection of dice, which are just changing numbers.</a:t>
            </a:r>
          </a:p>
          <a:p>
            <a:pPr eaLnBrk="1" hangingPunct="1"/>
            <a:r>
              <a:rPr lang="en-US" altLang="en-US" dirty="0" smtClean="0"/>
              <a:t>The obvious representation is a list of five </a:t>
            </a:r>
            <a:r>
              <a:rPr lang="en-US" altLang="en-US" dirty="0" err="1" smtClean="0">
                <a:latin typeface="Courier New" panose="02070309020205020404" pitchFamily="49" charset="0"/>
              </a:rPr>
              <a:t>int</a:t>
            </a:r>
            <a:r>
              <a:rPr lang="en-US" altLang="en-US" dirty="0" err="1" smtClean="0"/>
              <a:t>s</a:t>
            </a:r>
            <a:r>
              <a:rPr lang="en-US" altLang="en-US" dirty="0" smtClean="0"/>
              <a:t>. The constructor needs to create a list and assign some initial values.</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7E226B3-F60B-4636-B565-2D7F49228EB0}" type="slidenum">
              <a:rPr lang="en-US" altLang="en-US"/>
              <a:pPr eaLnBrk="1" hangingPunct="1"/>
              <a:t>67</a:t>
            </a:fld>
            <a:endParaRPr lang="en-US" altLang="en-US"/>
          </a:p>
        </p:txBody>
      </p:sp>
      <p:sp>
        <p:nvSpPr>
          <p:cNvPr id="75780" name="Rectangle 2"/>
          <p:cNvSpPr>
            <a:spLocks noGrp="1" noChangeArrowheads="1"/>
          </p:cNvSpPr>
          <p:nvPr>
            <p:ph type="title"/>
          </p:nvPr>
        </p:nvSpPr>
        <p:spPr/>
        <p:txBody>
          <a:bodyPr/>
          <a:lstStyle/>
          <a:p>
            <a:pPr eaLnBrk="1" hangingPunct="1"/>
            <a:r>
              <a:rPr lang="en-US" altLang="en-US" smtClean="0"/>
              <a:t>Implementing the Model</a:t>
            </a:r>
          </a:p>
        </p:txBody>
      </p:sp>
      <p:sp>
        <p:nvSpPr>
          <p:cNvPr id="75781" name="Rectangle 3"/>
          <p:cNvSpPr>
            <a:spLocks noGrp="1" noChangeArrowheads="1"/>
          </p:cNvSpPr>
          <p:nvPr>
            <p:ph type="body" idx="1"/>
          </p:nvPr>
        </p:nvSpPr>
        <p:spPr/>
        <p:txBody>
          <a:bodyPr/>
          <a:lstStyle/>
          <a:p>
            <a:pPr eaLnBrk="1" hangingPunct="1"/>
            <a:r>
              <a:rPr lang="en-US" altLang="en-US" sz="2400" dirty="0" smtClean="0">
                <a:latin typeface="Courier New" panose="02070309020205020404" pitchFamily="49" charset="0"/>
              </a:rPr>
              <a:t> class Dice: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__</a:t>
            </a:r>
            <a:r>
              <a:rPr lang="en-US" altLang="en-US" sz="2400" dirty="0" err="1" smtClean="0">
                <a:latin typeface="Courier New" panose="02070309020205020404" pitchFamily="49" charset="0"/>
              </a:rPr>
              <a:t>init</a:t>
            </a:r>
            <a:r>
              <a:rPr lang="en-US" altLang="en-US" sz="2400" dirty="0" smtClean="0">
                <a:latin typeface="Courier New" panose="02070309020205020404" pitchFamily="49" charset="0"/>
              </a:rPr>
              <a:t>__(self):</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self.dice</a:t>
            </a:r>
            <a:r>
              <a:rPr lang="en-US" altLang="en-US" sz="2400" dirty="0" smtClean="0">
                <a:latin typeface="Courier New" panose="02070309020205020404" pitchFamily="49" charset="0"/>
              </a:rPr>
              <a:t> = [0]*5</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self.rollAll</a:t>
            </a:r>
            <a:r>
              <a:rPr lang="en-US" altLang="en-US" sz="2400" dirty="0" smtClean="0">
                <a:latin typeface="Courier New" panose="02070309020205020404" pitchFamily="49" charset="0"/>
              </a:rPr>
              <a:t>()</a:t>
            </a:r>
          </a:p>
          <a:p>
            <a:pPr eaLnBrk="1" hangingPunct="1"/>
            <a:r>
              <a:rPr lang="en-US" altLang="en-US" dirty="0" smtClean="0"/>
              <a:t>This code first creates a list of five zeroes. Then they need to be set to random values.</a:t>
            </a:r>
          </a:p>
          <a:p>
            <a:pPr eaLnBrk="1" hangingPunct="1"/>
            <a:r>
              <a:rPr lang="en-US" altLang="en-US" dirty="0" smtClean="0"/>
              <a:t>We need methods to roll selected dice and to roll all of the dice.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CFBB8C5-C77B-4ABD-804D-089CF1ED2D08}" type="slidenum">
              <a:rPr lang="en-US" altLang="en-US"/>
              <a:pPr eaLnBrk="1" hangingPunct="1"/>
              <a:t>68</a:t>
            </a:fld>
            <a:endParaRPr lang="en-US" altLang="en-US"/>
          </a:p>
        </p:txBody>
      </p:sp>
      <p:sp>
        <p:nvSpPr>
          <p:cNvPr id="76804" name="Rectangle 2"/>
          <p:cNvSpPr>
            <a:spLocks noGrp="1" noChangeArrowheads="1"/>
          </p:cNvSpPr>
          <p:nvPr>
            <p:ph type="title"/>
          </p:nvPr>
        </p:nvSpPr>
        <p:spPr/>
        <p:txBody>
          <a:bodyPr/>
          <a:lstStyle/>
          <a:p>
            <a:pPr eaLnBrk="1" hangingPunct="1"/>
            <a:r>
              <a:rPr lang="en-US" altLang="en-US" smtClean="0"/>
              <a:t>Implementing the Model</a:t>
            </a:r>
          </a:p>
        </p:txBody>
      </p:sp>
      <p:sp>
        <p:nvSpPr>
          <p:cNvPr id="76805" name="Rectangle 3"/>
          <p:cNvSpPr>
            <a:spLocks noGrp="1" noChangeArrowheads="1"/>
          </p:cNvSpPr>
          <p:nvPr>
            <p:ph type="body" idx="1"/>
          </p:nvPr>
        </p:nvSpPr>
        <p:spPr/>
        <p:txBody>
          <a:bodyPr/>
          <a:lstStyle/>
          <a:p>
            <a:pPr eaLnBrk="1" hangingPunct="1">
              <a:lnSpc>
                <a:spcPct val="90000"/>
              </a:lnSpc>
            </a:pPr>
            <a:r>
              <a:rPr lang="en-US" altLang="en-US" sz="2800" smtClean="0"/>
              <a:t>Since rolling all dice is a special case of rolling selected dice, we can implement  the former with the latter.</a:t>
            </a:r>
          </a:p>
          <a:p>
            <a:pPr eaLnBrk="1" hangingPunct="1">
              <a:lnSpc>
                <a:spcPct val="90000"/>
              </a:lnSpc>
            </a:pPr>
            <a:r>
              <a:rPr lang="en-US" altLang="en-US" sz="2800" smtClean="0"/>
              <a:t>We can specify which dice to roll by passing a list of indexes. For example, </a:t>
            </a:r>
            <a:r>
              <a:rPr lang="en-US" altLang="en-US" sz="2800" smtClean="0">
                <a:latin typeface="Courier New" panose="02070309020205020404" pitchFamily="49" charset="0"/>
              </a:rPr>
              <a:t>roll([0,3,4])</a:t>
            </a:r>
            <a:r>
              <a:rPr lang="en-US" altLang="en-US" sz="2800" smtClean="0"/>
              <a:t> will roll the dice in positions 0, 3, and 4.</a:t>
            </a:r>
          </a:p>
          <a:p>
            <a:pPr eaLnBrk="1" hangingPunct="1">
              <a:lnSpc>
                <a:spcPct val="90000"/>
              </a:lnSpc>
            </a:pPr>
            <a:r>
              <a:rPr lang="en-US" altLang="en-US" sz="2800" smtClean="0"/>
              <a:t>We can use a loop to go through the list, generating a new random value for each listed position.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0579BB6-D63B-4589-B99E-441ACF0B0847}" type="slidenum">
              <a:rPr lang="en-US" altLang="en-US"/>
              <a:pPr eaLnBrk="1" hangingPunct="1"/>
              <a:t>69</a:t>
            </a:fld>
            <a:endParaRPr lang="en-US" altLang="en-US"/>
          </a:p>
        </p:txBody>
      </p:sp>
      <p:sp>
        <p:nvSpPr>
          <p:cNvPr id="77828" name="Rectangle 2"/>
          <p:cNvSpPr>
            <a:spLocks noGrp="1" noChangeArrowheads="1"/>
          </p:cNvSpPr>
          <p:nvPr>
            <p:ph type="title"/>
          </p:nvPr>
        </p:nvSpPr>
        <p:spPr/>
        <p:txBody>
          <a:bodyPr/>
          <a:lstStyle/>
          <a:p>
            <a:pPr eaLnBrk="1" hangingPunct="1"/>
            <a:r>
              <a:rPr lang="en-US" altLang="en-US" smtClean="0"/>
              <a:t>Implementing the Model</a:t>
            </a:r>
          </a:p>
        </p:txBody>
      </p:sp>
      <p:sp>
        <p:nvSpPr>
          <p:cNvPr id="77829" name="Rectangle 3"/>
          <p:cNvSpPr>
            <a:spLocks noGrp="1" noChangeArrowheads="1"/>
          </p:cNvSpPr>
          <p:nvPr>
            <p:ph type="body" idx="1"/>
          </p:nvPr>
        </p:nvSpPr>
        <p:spPr/>
        <p:txBody>
          <a:bodyPr/>
          <a:lstStyle/>
          <a:p>
            <a:pPr marL="0" indent="0" eaLnBrk="1" hangingPunct="1">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roll(self, which)</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a:t>
            </a:r>
            <a:r>
              <a:rPr lang="en-US" altLang="en-US" sz="2000" dirty="0" err="1" smtClean="0">
                <a:latin typeface="Courier New" panose="02070309020205020404" pitchFamily="49" charset="0"/>
              </a:rPr>
              <a:t>pos</a:t>
            </a:r>
            <a:r>
              <a:rPr lang="en-US" altLang="en-US" sz="2000" dirty="0" smtClean="0">
                <a:latin typeface="Courier New" panose="02070309020205020404" pitchFamily="49" charset="0"/>
              </a:rPr>
              <a:t> in which:</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self.dice</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pos</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randrange</a:t>
            </a:r>
            <a:r>
              <a:rPr lang="en-US" altLang="en-US" sz="2000" dirty="0" smtClean="0">
                <a:latin typeface="Courier New" panose="02070309020205020404" pitchFamily="49" charset="0"/>
              </a:rPr>
              <a:t>(1,7)</a:t>
            </a:r>
          </a:p>
          <a:p>
            <a:pPr eaLnBrk="1" hangingPunct="1"/>
            <a:r>
              <a:rPr lang="en-US" altLang="en-US" dirty="0" smtClean="0"/>
              <a:t>We can use roll to implement </a:t>
            </a:r>
            <a:r>
              <a:rPr lang="en-US" altLang="en-US" dirty="0" err="1" smtClean="0">
                <a:latin typeface="Courier New" panose="02070309020205020404" pitchFamily="49" charset="0"/>
              </a:rPr>
              <a:t>rollAll</a:t>
            </a:r>
            <a:r>
              <a:rPr lang="en-US" altLang="en-US" dirty="0" smtClean="0"/>
              <a:t>…</a:t>
            </a:r>
          </a:p>
          <a:p>
            <a:pPr marL="0" indent="0" eaLnBrk="1" hangingPunct="1">
              <a:buNone/>
            </a:pPr>
            <a:r>
              <a:rPr lang="en-US" altLang="en-US" sz="2000" dirty="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rollAll</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self.roll</a:t>
            </a:r>
            <a:r>
              <a:rPr lang="en-US" altLang="en-US" sz="2000" dirty="0" smtClean="0">
                <a:latin typeface="Courier New" panose="02070309020205020404" pitchFamily="49" charset="0"/>
              </a:rPr>
              <a:t>(range(5))</a:t>
            </a:r>
          </a:p>
          <a:p>
            <a:pPr eaLnBrk="1" hangingPunct="1"/>
            <a:r>
              <a:rPr lang="en-US" altLang="en-US" dirty="0" smtClean="0"/>
              <a:t>Here, </a:t>
            </a:r>
            <a:r>
              <a:rPr lang="en-US" altLang="en-US" dirty="0" smtClean="0">
                <a:latin typeface="Courier New" panose="02070309020205020404" pitchFamily="49" charset="0"/>
              </a:rPr>
              <a:t>range(5)</a:t>
            </a:r>
            <a:r>
              <a:rPr lang="en-US" altLang="en-US" dirty="0" smtClean="0"/>
              <a:t> is used to generate a list of all the indexes.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CEE2521-2804-4F80-A415-B29A7F3AF48B}" type="slidenum">
              <a:rPr lang="en-US" altLang="en-US"/>
              <a:pPr eaLnBrk="1" hangingPunct="1"/>
              <a:t>7</a:t>
            </a:fld>
            <a:endParaRPr lang="en-US" altLang="en-US" dirty="0"/>
          </a:p>
        </p:txBody>
      </p:sp>
      <p:sp>
        <p:nvSpPr>
          <p:cNvPr id="9220" name="Rectangle 2"/>
          <p:cNvSpPr>
            <a:spLocks noGrp="1" noChangeArrowheads="1"/>
          </p:cNvSpPr>
          <p:nvPr>
            <p:ph type="title"/>
          </p:nvPr>
        </p:nvSpPr>
        <p:spPr/>
        <p:txBody>
          <a:bodyPr/>
          <a:lstStyle/>
          <a:p>
            <a:pPr eaLnBrk="1" hangingPunct="1"/>
            <a:r>
              <a:rPr lang="en-US" altLang="en-US" dirty="0" smtClean="0"/>
              <a:t>The Process of OOD</a:t>
            </a:r>
          </a:p>
        </p:txBody>
      </p:sp>
      <p:sp>
        <p:nvSpPr>
          <p:cNvPr id="9221" name="Rectangle 3"/>
          <p:cNvSpPr>
            <a:spLocks noGrp="1" noChangeArrowheads="1"/>
          </p:cNvSpPr>
          <p:nvPr>
            <p:ph type="body" idx="1"/>
          </p:nvPr>
        </p:nvSpPr>
        <p:spPr/>
        <p:txBody>
          <a:bodyPr/>
          <a:lstStyle/>
          <a:p>
            <a:pPr eaLnBrk="1" hangingPunct="1"/>
            <a:r>
              <a:rPr lang="en-US" altLang="en-US" dirty="0" smtClean="0"/>
              <a:t>In top-down design, functions serve the role of the black box.</a:t>
            </a:r>
          </a:p>
          <a:p>
            <a:pPr lvl="1" eaLnBrk="1" hangingPunct="1"/>
            <a:r>
              <a:rPr lang="en-US" altLang="en-US" dirty="0" smtClean="0"/>
              <a:t>Client programs can use the functions as long as it understands </a:t>
            </a:r>
            <a:r>
              <a:rPr lang="en-US" altLang="en-US" b="1" dirty="0" smtClean="0"/>
              <a:t>what</a:t>
            </a:r>
            <a:r>
              <a:rPr lang="en-US" altLang="en-US" dirty="0" smtClean="0"/>
              <a:t> the function does.</a:t>
            </a:r>
          </a:p>
          <a:p>
            <a:pPr lvl="1" eaLnBrk="1" hangingPunct="1"/>
            <a:r>
              <a:rPr lang="en-US" altLang="en-US" b="1" dirty="0" smtClean="0"/>
              <a:t>How</a:t>
            </a:r>
            <a:r>
              <a:rPr lang="en-US" altLang="en-US" dirty="0" smtClean="0"/>
              <a:t> the function accomplishes its task is </a:t>
            </a:r>
            <a:r>
              <a:rPr lang="en-US" altLang="en-US" i="1" dirty="0" smtClean="0"/>
              <a:t>encapsulated</a:t>
            </a:r>
            <a:r>
              <a:rPr lang="en-US" altLang="en-US" dirty="0" smtClean="0"/>
              <a:t> within the function.</a:t>
            </a:r>
            <a:endParaRPr lang="en-US" altLang="en-US" b="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8C9C2F8-D0F4-47AD-934C-039A48811106}" type="slidenum">
              <a:rPr lang="en-US" altLang="en-US"/>
              <a:pPr eaLnBrk="1" hangingPunct="1"/>
              <a:t>70</a:t>
            </a:fld>
            <a:endParaRPr lang="en-US" altLang="en-US"/>
          </a:p>
        </p:txBody>
      </p:sp>
      <p:sp>
        <p:nvSpPr>
          <p:cNvPr id="78852" name="Rectangle 2"/>
          <p:cNvSpPr>
            <a:spLocks noGrp="1" noChangeArrowheads="1"/>
          </p:cNvSpPr>
          <p:nvPr>
            <p:ph type="title"/>
          </p:nvPr>
        </p:nvSpPr>
        <p:spPr/>
        <p:txBody>
          <a:bodyPr/>
          <a:lstStyle/>
          <a:p>
            <a:pPr eaLnBrk="1" hangingPunct="1"/>
            <a:r>
              <a:rPr lang="en-US" altLang="en-US" smtClean="0"/>
              <a:t>Implementing the Model</a:t>
            </a:r>
          </a:p>
        </p:txBody>
      </p:sp>
      <p:sp>
        <p:nvSpPr>
          <p:cNvPr id="78853" name="Rectangle 3"/>
          <p:cNvSpPr>
            <a:spLocks noGrp="1" noChangeArrowheads="1"/>
          </p:cNvSpPr>
          <p:nvPr>
            <p:ph type="body" idx="1"/>
          </p:nvPr>
        </p:nvSpPr>
        <p:spPr/>
        <p:txBody>
          <a:bodyPr/>
          <a:lstStyle/>
          <a:p>
            <a:pPr eaLnBrk="1" hangingPunct="1">
              <a:lnSpc>
                <a:spcPct val="90000"/>
              </a:lnSpc>
            </a:pPr>
            <a:r>
              <a:rPr lang="en-US" altLang="en-US" dirty="0" smtClean="0"/>
              <a:t>The </a:t>
            </a:r>
            <a:r>
              <a:rPr lang="en-US" altLang="en-US" dirty="0" smtClean="0">
                <a:latin typeface="Courier New" panose="02070309020205020404" pitchFamily="49" charset="0"/>
              </a:rPr>
              <a:t>values</a:t>
            </a:r>
            <a:r>
              <a:rPr lang="en-US" altLang="en-US" dirty="0" smtClean="0"/>
              <a:t> function returns the values of the dice so they can be displayed.</a:t>
            </a:r>
          </a:p>
          <a:p>
            <a:pPr eaLnBrk="1" hangingPunct="1">
              <a:lnSpc>
                <a:spcPct val="90000"/>
              </a:lnSpc>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values(self):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self.dice</a:t>
            </a:r>
            <a:r>
              <a:rPr lang="en-US" altLang="en-US" sz="2000" dirty="0" smtClean="0">
                <a:latin typeface="Courier New" panose="02070309020205020404" pitchFamily="49" charset="0"/>
              </a:rPr>
              <a:t>[:]</a:t>
            </a:r>
          </a:p>
          <a:p>
            <a:pPr eaLnBrk="1" hangingPunct="1">
              <a:lnSpc>
                <a:spcPct val="90000"/>
              </a:lnSpc>
            </a:pPr>
            <a:r>
              <a:rPr lang="en-US" altLang="en-US" dirty="0" smtClean="0"/>
              <a:t>Why did we create a copy of the dice list by slicing it? Defensive Programming!</a:t>
            </a:r>
          </a:p>
          <a:p>
            <a:pPr eaLnBrk="1" hangingPunct="1">
              <a:lnSpc>
                <a:spcPct val="90000"/>
              </a:lnSpc>
            </a:pPr>
            <a:r>
              <a:rPr lang="en-US" altLang="en-US" dirty="0" smtClean="0"/>
              <a:t>If a </a:t>
            </a:r>
            <a:r>
              <a:rPr lang="en-US" altLang="en-US" dirty="0" smtClean="0">
                <a:latin typeface="Courier New" panose="02070309020205020404" pitchFamily="49" charset="0"/>
              </a:rPr>
              <a:t>Dice</a:t>
            </a:r>
            <a:r>
              <a:rPr lang="en-US" altLang="en-US" dirty="0" smtClean="0"/>
              <a:t> client modifies the list it gets back from </a:t>
            </a:r>
            <a:r>
              <a:rPr lang="en-US" altLang="en-US" dirty="0" smtClean="0">
                <a:latin typeface="Courier New" panose="02070309020205020404" pitchFamily="49" charset="0"/>
              </a:rPr>
              <a:t>values</a:t>
            </a:r>
            <a:r>
              <a:rPr lang="en-US" altLang="en-US" dirty="0" smtClean="0"/>
              <a:t>, it will not affect the original copy stored in the </a:t>
            </a:r>
            <a:r>
              <a:rPr lang="en-US" altLang="en-US" dirty="0" smtClean="0">
                <a:latin typeface="Courier New" panose="02070309020205020404" pitchFamily="49" charset="0"/>
              </a:rPr>
              <a:t>Dice</a:t>
            </a:r>
            <a:r>
              <a:rPr lang="en-US" altLang="en-US" dirty="0" smtClean="0"/>
              <a:t> object.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17E3021-3FAD-4A4B-92DB-57A93C12BD5C}" type="slidenum">
              <a:rPr lang="en-US" altLang="en-US"/>
              <a:pPr eaLnBrk="1" hangingPunct="1"/>
              <a:t>71</a:t>
            </a:fld>
            <a:endParaRPr lang="en-US" altLang="en-US"/>
          </a:p>
        </p:txBody>
      </p:sp>
      <p:sp>
        <p:nvSpPr>
          <p:cNvPr id="79876" name="Rectangle 2"/>
          <p:cNvSpPr>
            <a:spLocks noGrp="1" noChangeArrowheads="1"/>
          </p:cNvSpPr>
          <p:nvPr>
            <p:ph type="title"/>
          </p:nvPr>
        </p:nvSpPr>
        <p:spPr/>
        <p:txBody>
          <a:bodyPr/>
          <a:lstStyle/>
          <a:p>
            <a:pPr eaLnBrk="1" hangingPunct="1"/>
            <a:r>
              <a:rPr lang="en-US" altLang="en-US" smtClean="0"/>
              <a:t>Implementing the Model</a:t>
            </a:r>
          </a:p>
        </p:txBody>
      </p:sp>
      <p:sp>
        <p:nvSpPr>
          <p:cNvPr id="79877" name="Rectangle 3"/>
          <p:cNvSpPr>
            <a:spLocks noGrp="1" noChangeArrowheads="1"/>
          </p:cNvSpPr>
          <p:nvPr>
            <p:ph type="body" idx="1"/>
          </p:nvPr>
        </p:nvSpPr>
        <p:spPr/>
        <p:txBody>
          <a:bodyPr/>
          <a:lstStyle/>
          <a:p>
            <a:pPr eaLnBrk="1" hangingPunct="1">
              <a:lnSpc>
                <a:spcPct val="90000"/>
              </a:lnSpc>
            </a:pPr>
            <a:r>
              <a:rPr lang="en-US" altLang="en-US" smtClean="0"/>
              <a:t>The </a:t>
            </a:r>
            <a:r>
              <a:rPr lang="en-US" altLang="en-US" smtClean="0">
                <a:latin typeface="Courier New" panose="02070309020205020404" pitchFamily="49" charset="0"/>
              </a:rPr>
              <a:t>score</a:t>
            </a:r>
            <a:r>
              <a:rPr lang="en-US" altLang="en-US" smtClean="0"/>
              <a:t> method will determine the worth of the current dice.</a:t>
            </a:r>
          </a:p>
          <a:p>
            <a:pPr eaLnBrk="1" hangingPunct="1">
              <a:lnSpc>
                <a:spcPct val="90000"/>
              </a:lnSpc>
            </a:pPr>
            <a:r>
              <a:rPr lang="en-US" altLang="en-US" smtClean="0"/>
              <a:t>We need to examine the values and determine whether we have any of the patterns in the table.</a:t>
            </a:r>
          </a:p>
          <a:p>
            <a:pPr eaLnBrk="1" hangingPunct="1">
              <a:lnSpc>
                <a:spcPct val="90000"/>
              </a:lnSpc>
            </a:pPr>
            <a:r>
              <a:rPr lang="en-US" altLang="en-US" smtClean="0"/>
              <a:t>Let</a:t>
            </a:r>
            <a:r>
              <a:rPr lang="en-US" altLang="en-US" smtClean="0">
                <a:latin typeface="Times New Roman" panose="02020603050405020304" pitchFamily="18" charset="0"/>
              </a:rPr>
              <a:t>’</a:t>
            </a:r>
            <a:r>
              <a:rPr lang="en-US" altLang="en-US" smtClean="0"/>
              <a:t>s return a string with what the hand is and an int that gives the payoff amount.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D407D25-E256-46C4-95D4-977C37E8F287}" type="slidenum">
              <a:rPr lang="en-US" altLang="en-US"/>
              <a:pPr eaLnBrk="1" hangingPunct="1"/>
              <a:t>72</a:t>
            </a:fld>
            <a:endParaRPr lang="en-US" altLang="en-US"/>
          </a:p>
        </p:txBody>
      </p:sp>
      <p:sp>
        <p:nvSpPr>
          <p:cNvPr id="80900" name="Rectangle 2"/>
          <p:cNvSpPr>
            <a:spLocks noGrp="1" noChangeArrowheads="1"/>
          </p:cNvSpPr>
          <p:nvPr>
            <p:ph type="title"/>
          </p:nvPr>
        </p:nvSpPr>
        <p:spPr/>
        <p:txBody>
          <a:bodyPr/>
          <a:lstStyle/>
          <a:p>
            <a:pPr eaLnBrk="1" hangingPunct="1"/>
            <a:r>
              <a:rPr lang="en-US" altLang="en-US" smtClean="0"/>
              <a:t>Implementing the Model</a:t>
            </a:r>
          </a:p>
        </p:txBody>
      </p:sp>
      <p:sp>
        <p:nvSpPr>
          <p:cNvPr id="80901" name="Rectangle 3"/>
          <p:cNvSpPr>
            <a:spLocks noGrp="1" noChangeArrowheads="1"/>
          </p:cNvSpPr>
          <p:nvPr>
            <p:ph type="body" idx="1"/>
          </p:nvPr>
        </p:nvSpPr>
        <p:spPr/>
        <p:txBody>
          <a:bodyPr/>
          <a:lstStyle/>
          <a:p>
            <a:pPr eaLnBrk="1" hangingPunct="1"/>
            <a:r>
              <a:rPr lang="en-US" altLang="en-US" smtClean="0"/>
              <a:t>We can think of this function as a multi-way decision, checking for each possible hand.</a:t>
            </a:r>
          </a:p>
          <a:p>
            <a:pPr eaLnBrk="1" hangingPunct="1"/>
            <a:r>
              <a:rPr lang="en-US" altLang="en-US" smtClean="0"/>
              <a:t>The order that we do the check is important! A full house also contains a three of a kind, but the payout should be for a full house!</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9D628C4-A827-4162-9F74-B00228855480}" type="slidenum">
              <a:rPr lang="en-US" altLang="en-US"/>
              <a:pPr eaLnBrk="1" hangingPunct="1"/>
              <a:t>73</a:t>
            </a:fld>
            <a:endParaRPr lang="en-US" altLang="en-US"/>
          </a:p>
        </p:txBody>
      </p:sp>
      <p:sp>
        <p:nvSpPr>
          <p:cNvPr id="81924" name="Rectangle 2"/>
          <p:cNvSpPr>
            <a:spLocks noGrp="1" noChangeArrowheads="1"/>
          </p:cNvSpPr>
          <p:nvPr>
            <p:ph type="title"/>
          </p:nvPr>
        </p:nvSpPr>
        <p:spPr/>
        <p:txBody>
          <a:bodyPr/>
          <a:lstStyle/>
          <a:p>
            <a:pPr eaLnBrk="1" hangingPunct="1"/>
            <a:r>
              <a:rPr lang="en-US" altLang="en-US" smtClean="0"/>
              <a:t>Implementing the Model</a:t>
            </a:r>
          </a:p>
        </p:txBody>
      </p:sp>
      <p:sp>
        <p:nvSpPr>
          <p:cNvPr id="81925" name="Rectangle 3"/>
          <p:cNvSpPr>
            <a:spLocks noGrp="1" noChangeArrowheads="1"/>
          </p:cNvSpPr>
          <p:nvPr>
            <p:ph type="body" idx="1"/>
          </p:nvPr>
        </p:nvSpPr>
        <p:spPr/>
        <p:txBody>
          <a:bodyPr/>
          <a:lstStyle/>
          <a:p>
            <a:pPr eaLnBrk="1" hangingPunct="1">
              <a:lnSpc>
                <a:spcPct val="90000"/>
              </a:lnSpc>
            </a:pPr>
            <a:r>
              <a:rPr lang="en-US" altLang="en-US" smtClean="0"/>
              <a:t>One simple way to check the hand is to create a list of the counts of each value.</a:t>
            </a:r>
          </a:p>
          <a:p>
            <a:pPr eaLnBrk="1" hangingPunct="1">
              <a:lnSpc>
                <a:spcPct val="90000"/>
              </a:lnSpc>
            </a:pPr>
            <a:r>
              <a:rPr lang="en-US" altLang="en-US" smtClean="0">
                <a:latin typeface="Courier New" panose="02070309020205020404" pitchFamily="49" charset="0"/>
              </a:rPr>
              <a:t>counts[i]</a:t>
            </a:r>
            <a:r>
              <a:rPr lang="en-US" altLang="en-US" smtClean="0"/>
              <a:t> will be the number of times that </a:t>
            </a:r>
            <a:r>
              <a:rPr lang="en-US" altLang="en-US" smtClean="0">
                <a:latin typeface="Courier New" panose="02070309020205020404" pitchFamily="49" charset="0"/>
              </a:rPr>
              <a:t>i</a:t>
            </a:r>
            <a:r>
              <a:rPr lang="en-US" altLang="en-US" smtClean="0"/>
              <a:t> occurs in the roll.</a:t>
            </a:r>
          </a:p>
          <a:p>
            <a:pPr eaLnBrk="1" hangingPunct="1">
              <a:lnSpc>
                <a:spcPct val="90000"/>
              </a:lnSpc>
            </a:pPr>
            <a:r>
              <a:rPr lang="en-US" altLang="en-US" smtClean="0"/>
              <a:t>If the dice are </a:t>
            </a:r>
            <a:r>
              <a:rPr lang="en-US" altLang="en-US" smtClean="0">
                <a:latin typeface="Courier New" panose="02070309020205020404" pitchFamily="49" charset="0"/>
              </a:rPr>
              <a:t>[3,2,5,2,3]</a:t>
            </a:r>
            <a:r>
              <a:rPr lang="en-US" altLang="en-US" smtClean="0"/>
              <a:t>, then the count list will be </a:t>
            </a:r>
            <a:r>
              <a:rPr lang="en-US" altLang="en-US" smtClean="0">
                <a:latin typeface="Courier New" panose="02070309020205020404" pitchFamily="49" charset="0"/>
              </a:rPr>
              <a:t>[0,0,2,2,0,1,0]</a:t>
            </a:r>
            <a:r>
              <a:rPr lang="en-US" altLang="en-US" smtClean="0"/>
              <a:t>.</a:t>
            </a:r>
          </a:p>
          <a:p>
            <a:pPr eaLnBrk="1" hangingPunct="1">
              <a:lnSpc>
                <a:spcPct val="90000"/>
              </a:lnSpc>
            </a:pPr>
            <a:r>
              <a:rPr lang="en-US" altLang="en-US" smtClean="0">
                <a:latin typeface="Courier New" panose="02070309020205020404" pitchFamily="49" charset="0"/>
              </a:rPr>
              <a:t>counts[0]</a:t>
            </a:r>
            <a:r>
              <a:rPr lang="en-US" altLang="en-US" smtClean="0"/>
              <a:t> will always be 0 since dice go from 1 – 6.</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2B24EA5-FA96-4A6A-8DF1-BC1EDEB47804}" type="slidenum">
              <a:rPr lang="en-US" altLang="en-US"/>
              <a:pPr eaLnBrk="1" hangingPunct="1"/>
              <a:t>74</a:t>
            </a:fld>
            <a:endParaRPr lang="en-US" altLang="en-US"/>
          </a:p>
        </p:txBody>
      </p:sp>
      <p:sp>
        <p:nvSpPr>
          <p:cNvPr id="82948" name="Rectangle 2"/>
          <p:cNvSpPr>
            <a:spLocks noGrp="1" noChangeArrowheads="1"/>
          </p:cNvSpPr>
          <p:nvPr>
            <p:ph type="title"/>
          </p:nvPr>
        </p:nvSpPr>
        <p:spPr/>
        <p:txBody>
          <a:bodyPr/>
          <a:lstStyle/>
          <a:p>
            <a:pPr eaLnBrk="1" hangingPunct="1"/>
            <a:r>
              <a:rPr lang="en-US" altLang="en-US" smtClean="0"/>
              <a:t>Implementing the Model</a:t>
            </a:r>
          </a:p>
        </p:txBody>
      </p:sp>
      <p:sp>
        <p:nvSpPr>
          <p:cNvPr id="82949" name="Rectangle 3"/>
          <p:cNvSpPr>
            <a:spLocks noGrp="1" noChangeArrowheads="1"/>
          </p:cNvSpPr>
          <p:nvPr>
            <p:ph type="body" idx="1"/>
          </p:nvPr>
        </p:nvSpPr>
        <p:spPr/>
        <p:txBody>
          <a:bodyPr/>
          <a:lstStyle/>
          <a:p>
            <a:pPr eaLnBrk="1" hangingPunct="1"/>
            <a:r>
              <a:rPr lang="en-US" altLang="en-US" dirty="0" smtClean="0"/>
              <a:t>With this approach, checking for a full house entails looking for a 3 and a 2 in </a:t>
            </a:r>
            <a:r>
              <a:rPr lang="en-US" altLang="en-US" dirty="0" smtClean="0">
                <a:latin typeface="Courier New" panose="02070309020205020404" pitchFamily="49" charset="0"/>
              </a:rPr>
              <a:t>counts</a:t>
            </a:r>
            <a:r>
              <a:rPr lang="en-US" altLang="en-US" dirty="0" smtClean="0"/>
              <a:t>.</a:t>
            </a:r>
          </a:p>
          <a:p>
            <a:pPr eaLnBrk="1" hangingPunct="1"/>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score(self):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 Create the counts list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counts = [0] * 7</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for value in </a:t>
            </a:r>
            <a:r>
              <a:rPr lang="en-US" altLang="en-US" sz="2000" dirty="0" err="1" smtClean="0">
                <a:latin typeface="Courier New" panose="02070309020205020404" pitchFamily="49" charset="0"/>
              </a:rPr>
              <a:t>self.dice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counts[value] = counts[value] + 1</a:t>
            </a:r>
          </a:p>
          <a:p>
            <a:pPr eaLnBrk="1" hangingPunct="1">
              <a:buFont typeface="Wingdings" panose="05000000000000000000" pitchFamily="2" charset="2"/>
              <a:buNone/>
            </a:pPr>
            <a:endParaRPr lang="en-US" altLang="en-US" sz="2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3AB3C03-B3CF-44DE-97E4-BCEA63598C5E}" type="slidenum">
              <a:rPr lang="en-US" altLang="en-US"/>
              <a:pPr eaLnBrk="1" hangingPunct="1"/>
              <a:t>75</a:t>
            </a:fld>
            <a:endParaRPr lang="en-US" altLang="en-US"/>
          </a:p>
        </p:txBody>
      </p:sp>
      <p:sp>
        <p:nvSpPr>
          <p:cNvPr id="83972" name="Rectangle 2"/>
          <p:cNvSpPr>
            <a:spLocks noGrp="1" noChangeArrowheads="1"/>
          </p:cNvSpPr>
          <p:nvPr>
            <p:ph type="title"/>
          </p:nvPr>
        </p:nvSpPr>
        <p:spPr/>
        <p:txBody>
          <a:bodyPr/>
          <a:lstStyle/>
          <a:p>
            <a:pPr eaLnBrk="1" hangingPunct="1"/>
            <a:r>
              <a:rPr lang="en-US" altLang="en-US" dirty="0" smtClean="0"/>
              <a:t>Implementing the Model</a:t>
            </a:r>
          </a:p>
        </p:txBody>
      </p:sp>
      <p:sp>
        <p:nvSpPr>
          <p:cNvPr id="83973" name="Rectangle 3"/>
          <p:cNvSpPr>
            <a:spLocks noGrp="1" noChangeArrowheads="1"/>
          </p:cNvSpPr>
          <p:nvPr>
            <p:ph type="body" idx="1"/>
          </p:nvPr>
        </p:nvSpPr>
        <p:spPr>
          <a:xfrm>
            <a:off x="-228600" y="1985169"/>
            <a:ext cx="9372600" cy="4114800"/>
          </a:xfrm>
        </p:spPr>
        <p:txBody>
          <a:bodyPr/>
          <a:lstStyle/>
          <a:p>
            <a:pPr eaLnBrk="1" hangingPunct="1">
              <a:lnSpc>
                <a:spcPct val="80000"/>
              </a:lnSpc>
              <a:buFont typeface="Wingdings" panose="05000000000000000000" pitchFamily="2" charset="2"/>
              <a:buNone/>
            </a:pPr>
            <a:r>
              <a:rPr lang="en-US" altLang="en-US" sz="2000" dirty="0" smtClean="0">
                <a:latin typeface="Courier New" panose="02070309020205020404" pitchFamily="49" charset="0"/>
              </a:rPr>
              <a:t>          if 5 in counts: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"Five of a Kind", 30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4 in counts: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"Four of a Kind", 15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(3 in counts) and (2 in counts):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"Full House", 12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(not (3 in counts)) and (not (2 in counts)) \</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and (counts[1]==0 or counts[6] == 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"Straight", 20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3 in counts:</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"Three of a Kind", 8</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elif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counts.count</a:t>
            </a:r>
            <a:r>
              <a:rPr lang="en-US" altLang="en-US" sz="2000" dirty="0" smtClean="0">
                <a:latin typeface="Courier New" panose="02070309020205020404" pitchFamily="49" charset="0"/>
              </a:rPr>
              <a:t>(2) == 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"Two Pairs", 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else: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"Garbage", 0</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3AB3C03-B3CF-44DE-97E4-BCEA63598C5E}" type="slidenum">
              <a:rPr lang="en-US" altLang="en-US"/>
              <a:pPr eaLnBrk="1" hangingPunct="1"/>
              <a:t>76</a:t>
            </a:fld>
            <a:endParaRPr lang="en-US" altLang="en-US"/>
          </a:p>
        </p:txBody>
      </p:sp>
      <p:sp>
        <p:nvSpPr>
          <p:cNvPr id="83972" name="Rectangle 2"/>
          <p:cNvSpPr>
            <a:spLocks noGrp="1" noChangeArrowheads="1"/>
          </p:cNvSpPr>
          <p:nvPr>
            <p:ph type="title"/>
          </p:nvPr>
        </p:nvSpPr>
        <p:spPr/>
        <p:txBody>
          <a:bodyPr/>
          <a:lstStyle/>
          <a:p>
            <a:pPr eaLnBrk="1" hangingPunct="1"/>
            <a:r>
              <a:rPr lang="en-US" altLang="en-US" dirty="0" smtClean="0"/>
              <a:t>Implementing the Model</a:t>
            </a:r>
          </a:p>
        </p:txBody>
      </p:sp>
      <p:sp>
        <p:nvSpPr>
          <p:cNvPr id="83973" name="Rectangle 3"/>
          <p:cNvSpPr>
            <a:spLocks noGrp="1" noChangeArrowheads="1"/>
          </p:cNvSpPr>
          <p:nvPr>
            <p:ph type="body" idx="1"/>
          </p:nvPr>
        </p:nvSpPr>
        <p:spPr>
          <a:xfrm>
            <a:off x="381000" y="2017713"/>
            <a:ext cx="8574088" cy="4114800"/>
          </a:xfrm>
        </p:spPr>
        <p:txBody>
          <a:bodyPr/>
          <a:lstStyle/>
          <a:p>
            <a:pPr eaLnBrk="1" hangingPunct="1">
              <a:lnSpc>
                <a:spcPct val="80000"/>
              </a:lnSpc>
            </a:pPr>
            <a:r>
              <a:rPr lang="en-US" altLang="en-US" sz="2400" dirty="0" smtClean="0"/>
              <a:t>Since we’ve already checked for 5, 4, and 3 of a kind, checking that there are no pairs -- </a:t>
            </a:r>
            <a:r>
              <a:rPr lang="en-US" altLang="en-US" sz="2400" dirty="0" smtClean="0">
                <a:latin typeface="Courier New" panose="02070309020205020404" pitchFamily="49" charset="0"/>
              </a:rPr>
              <a:t>(not (2 in counts))</a:t>
            </a:r>
            <a:r>
              <a:rPr lang="en-US" altLang="en-US" sz="2400" dirty="0" smtClean="0"/>
              <a:t> guarantees that the dice show five distinct values. If there is no 6, then the values must be 1-5, and if there is no 1, the values must be 2-6.</a:t>
            </a:r>
            <a:endParaRPr lang="en-US" altLang="en-US" sz="2400" dirty="0" smtClean="0">
              <a:latin typeface="Courier New" panose="02070309020205020404" pitchFamily="49" charset="0"/>
            </a:endParaRPr>
          </a:p>
        </p:txBody>
      </p:sp>
    </p:spTree>
    <p:extLst>
      <p:ext uri="{BB962C8B-B14F-4D97-AF65-F5344CB8AC3E}">
        <p14:creationId xmlns:p14="http://schemas.microsoft.com/office/powerpoint/2010/main" val="8335897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D4EE35B-E6D5-4353-B626-0D489E28F2F0}" type="slidenum">
              <a:rPr lang="en-US" altLang="en-US"/>
              <a:pPr eaLnBrk="1" hangingPunct="1"/>
              <a:t>77</a:t>
            </a:fld>
            <a:endParaRPr lang="en-US" altLang="en-US"/>
          </a:p>
        </p:txBody>
      </p:sp>
      <p:sp>
        <p:nvSpPr>
          <p:cNvPr id="84996" name="Rectangle 2"/>
          <p:cNvSpPr>
            <a:spLocks noGrp="1" noChangeArrowheads="1"/>
          </p:cNvSpPr>
          <p:nvPr>
            <p:ph type="title"/>
          </p:nvPr>
        </p:nvSpPr>
        <p:spPr/>
        <p:txBody>
          <a:bodyPr/>
          <a:lstStyle/>
          <a:p>
            <a:pPr eaLnBrk="1" hangingPunct="1"/>
            <a:r>
              <a:rPr lang="en-US" altLang="en-US" smtClean="0"/>
              <a:t>Implementing the Model</a:t>
            </a:r>
          </a:p>
        </p:txBody>
      </p:sp>
      <p:sp>
        <p:nvSpPr>
          <p:cNvPr id="84997" name="Rectangle 3"/>
          <p:cNvSpPr>
            <a:spLocks noGrp="1" noChangeArrowheads="1"/>
          </p:cNvSpPr>
          <p:nvPr>
            <p:ph type="body" idx="1"/>
          </p:nvPr>
        </p:nvSpPr>
        <p:spPr/>
        <p:txBody>
          <a:bodyPr/>
          <a:lstStyle/>
          <a:p>
            <a:pPr eaLnBrk="1" hangingPunct="1"/>
            <a:r>
              <a:rPr lang="en-US" altLang="en-US" sz="2800" dirty="0" smtClean="0"/>
              <a:t>Let</a:t>
            </a:r>
            <a:r>
              <a:rPr lang="en-US" altLang="en-US" sz="2800" dirty="0" smtClean="0">
                <a:latin typeface="Times New Roman" panose="02020603050405020304" pitchFamily="18" charset="0"/>
              </a:rPr>
              <a:t>’</a:t>
            </a:r>
            <a:r>
              <a:rPr lang="en-US" altLang="en-US" sz="2800" dirty="0" smtClean="0"/>
              <a:t>s try it out!</a:t>
            </a:r>
          </a:p>
          <a:p>
            <a:pPr eaLnBrk="1" hangingPunct="1"/>
            <a:r>
              <a:rPr lang="en-US" altLang="en-US" sz="2000" dirty="0" smtClean="0">
                <a:latin typeface="Courier New" panose="02070309020205020404" pitchFamily="49" charset="0"/>
              </a:rPr>
              <a:t>&gt;&gt;&gt; from dice import Dice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d = Dice()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d.values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[2, 3, 2, 6, 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d.score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('Two Pairs', 5)</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d.roll</a:t>
            </a:r>
            <a:r>
              <a:rPr lang="en-US" altLang="en-US" sz="2000" dirty="0" smtClean="0">
                <a:latin typeface="Courier New" panose="02070309020205020404" pitchFamily="49" charset="0"/>
              </a:rPr>
              <a:t>([3])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d.values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[2, 3, 2, 2, 3]</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&gt;&gt;&gt; </a:t>
            </a:r>
            <a:r>
              <a:rPr lang="en-US" altLang="en-US" sz="2000" dirty="0" err="1" smtClean="0">
                <a:latin typeface="Courier New" panose="02070309020205020404" pitchFamily="49" charset="0"/>
              </a:rPr>
              <a:t>d.score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('Full House', 12)</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A801331-5B7B-45C7-A82A-3381A6D036C5}" type="slidenum">
              <a:rPr lang="en-US" altLang="en-US"/>
              <a:pPr eaLnBrk="1" hangingPunct="1"/>
              <a:t>78</a:t>
            </a:fld>
            <a:endParaRPr lang="en-US" altLang="en-US"/>
          </a:p>
        </p:txBody>
      </p:sp>
      <p:sp>
        <p:nvSpPr>
          <p:cNvPr id="86020" name="Rectangle 2"/>
          <p:cNvSpPr>
            <a:spLocks noGrp="1" noChangeArrowheads="1"/>
          </p:cNvSpPr>
          <p:nvPr>
            <p:ph type="title"/>
          </p:nvPr>
        </p:nvSpPr>
        <p:spPr/>
        <p:txBody>
          <a:bodyPr/>
          <a:lstStyle/>
          <a:p>
            <a:pPr eaLnBrk="1" hangingPunct="1"/>
            <a:r>
              <a:rPr lang="en-US" altLang="en-US" smtClean="0"/>
              <a:t>Implementing the Model</a:t>
            </a:r>
          </a:p>
        </p:txBody>
      </p:sp>
      <p:sp>
        <p:nvSpPr>
          <p:cNvPr id="86021" name="Rectangle 3"/>
          <p:cNvSpPr>
            <a:spLocks noGrp="1" noChangeArrowheads="1"/>
          </p:cNvSpPr>
          <p:nvPr>
            <p:ph type="body" idx="1"/>
          </p:nvPr>
        </p:nvSpPr>
        <p:spPr/>
        <p:txBody>
          <a:bodyPr/>
          <a:lstStyle/>
          <a:p>
            <a:pPr eaLnBrk="1" hangingPunct="1"/>
            <a:r>
              <a:rPr lang="en-US" altLang="en-US" sz="2800" smtClean="0"/>
              <a:t>We now are at the point where we can implement the poker game.</a:t>
            </a:r>
          </a:p>
          <a:p>
            <a:pPr eaLnBrk="1" hangingPunct="1"/>
            <a:r>
              <a:rPr lang="en-US" altLang="en-US" sz="2800" smtClean="0"/>
              <a:t>We can use top-down design to flesh out the details and suggest which methods will need to be implemented in the </a:t>
            </a:r>
            <a:r>
              <a:rPr lang="en-US" altLang="en-US" sz="2800" smtClean="0">
                <a:latin typeface="Courier New" panose="02070309020205020404" pitchFamily="49" charset="0"/>
              </a:rPr>
              <a:t>PokerInterface</a:t>
            </a:r>
            <a:r>
              <a:rPr lang="en-US" altLang="en-US" sz="2800" smtClean="0"/>
              <a:t> class.</a:t>
            </a:r>
          </a:p>
          <a:p>
            <a:pPr eaLnBrk="1" hangingPunct="1"/>
            <a:r>
              <a:rPr lang="en-US" altLang="en-US" sz="2800" smtClean="0"/>
              <a:t>Initially, </a:t>
            </a:r>
            <a:r>
              <a:rPr lang="en-US" altLang="en-US" sz="2800" smtClean="0">
                <a:latin typeface="Courier New" panose="02070309020205020404" pitchFamily="49" charset="0"/>
              </a:rPr>
              <a:t>PokerApp</a:t>
            </a:r>
            <a:r>
              <a:rPr lang="en-US" altLang="en-US" sz="2800" smtClean="0"/>
              <a:t> will need to keep track of the dice, the amount of money, and the interface. Let</a:t>
            </a:r>
            <a:r>
              <a:rPr lang="en-US" altLang="en-US" sz="2800" smtClean="0">
                <a:latin typeface="Times New Roman" panose="02020603050405020304" pitchFamily="18" charset="0"/>
              </a:rPr>
              <a:t>’</a:t>
            </a:r>
            <a:r>
              <a:rPr lang="en-US" altLang="en-US" sz="2800" smtClean="0"/>
              <a:t>s initialize these values first.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5DF2F3F-640A-4016-B87D-B3413689CF60}" type="slidenum">
              <a:rPr lang="en-US" altLang="en-US"/>
              <a:pPr eaLnBrk="1" hangingPunct="1"/>
              <a:t>79</a:t>
            </a:fld>
            <a:endParaRPr lang="en-US" altLang="en-US"/>
          </a:p>
        </p:txBody>
      </p:sp>
      <p:sp>
        <p:nvSpPr>
          <p:cNvPr id="87044" name="Rectangle 2"/>
          <p:cNvSpPr>
            <a:spLocks noGrp="1" noChangeArrowheads="1"/>
          </p:cNvSpPr>
          <p:nvPr>
            <p:ph type="title"/>
          </p:nvPr>
        </p:nvSpPr>
        <p:spPr/>
        <p:txBody>
          <a:bodyPr/>
          <a:lstStyle/>
          <a:p>
            <a:pPr eaLnBrk="1" hangingPunct="1"/>
            <a:r>
              <a:rPr lang="en-US" altLang="en-US" smtClean="0"/>
              <a:t>Implementing the Model</a:t>
            </a:r>
          </a:p>
        </p:txBody>
      </p:sp>
      <p:sp>
        <p:nvSpPr>
          <p:cNvPr id="8704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dirty="0" smtClean="0">
                <a:latin typeface="Courier New" panose="02070309020205020404" pitchFamily="49" charset="0"/>
              </a:rPr>
              <a:t>class </a:t>
            </a:r>
            <a:r>
              <a:rPr lang="en-US" altLang="en-US" sz="2000" dirty="0" err="1" smtClean="0">
                <a:latin typeface="Courier New" panose="02070309020205020404" pitchFamily="49" charset="0"/>
              </a:rPr>
              <a:t>PokerApp</a:t>
            </a:r>
            <a:r>
              <a:rPr lang="en-US" altLang="en-US" sz="2000" dirty="0" smtClean="0">
                <a:latin typeface="Courier New" panose="02070309020205020404" pitchFamily="49" charset="0"/>
              </a:rPr>
              <a:t>:</a:t>
            </a:r>
          </a:p>
          <a:p>
            <a:pPr eaLnBrk="1" hangingPunct="1">
              <a:buFont typeface="Wingdings" panose="05000000000000000000" pitchFamily="2" charset="2"/>
              <a:buNone/>
            </a:pP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__</a:t>
            </a:r>
            <a:r>
              <a:rPr lang="en-US" altLang="en-US" sz="2000" dirty="0" err="1" smtClean="0">
                <a:latin typeface="Courier New" panose="02070309020205020404" pitchFamily="49" charset="0"/>
              </a:rPr>
              <a:t>init</a:t>
            </a:r>
            <a:r>
              <a:rPr lang="en-US" altLang="en-US" sz="2000" dirty="0" smtClean="0">
                <a:latin typeface="Courier New" panose="02070309020205020404" pitchFamily="49" charset="0"/>
              </a:rPr>
              <a:t>__(self):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self.dice</a:t>
            </a:r>
            <a:r>
              <a:rPr lang="en-US" altLang="en-US" sz="2000" dirty="0" smtClean="0">
                <a:latin typeface="Courier New" panose="02070309020205020404" pitchFamily="49" charset="0"/>
              </a:rPr>
              <a:t> = Dice()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 100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self.interface</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PokerInterface</a:t>
            </a:r>
            <a:r>
              <a:rPr lang="en-US" altLang="en-US" sz="2000" dirty="0" smtClean="0">
                <a:latin typeface="Courier New" panose="02070309020205020404" pitchFamily="49" charset="0"/>
              </a:rPr>
              <a:t>()</a:t>
            </a:r>
          </a:p>
          <a:p>
            <a:pPr eaLnBrk="1" hangingPunct="1"/>
            <a:r>
              <a:rPr lang="en-US" altLang="en-US" sz="2800" dirty="0" smtClean="0"/>
              <a:t>To run the program, we create an instance of this class and call its </a:t>
            </a:r>
            <a:r>
              <a:rPr lang="en-US" altLang="en-US" sz="2800" dirty="0" smtClean="0">
                <a:latin typeface="Courier New" panose="02070309020205020404" pitchFamily="49" charset="0"/>
              </a:rPr>
              <a:t>run</a:t>
            </a:r>
            <a:r>
              <a:rPr lang="en-US" altLang="en-US" sz="2800" dirty="0" smtClean="0"/>
              <a:t> method.</a:t>
            </a:r>
          </a:p>
          <a:p>
            <a:pPr eaLnBrk="1" hangingPunct="1"/>
            <a:r>
              <a:rPr lang="en-US" altLang="en-US" sz="2800" dirty="0" smtClean="0"/>
              <a:t>The program will loop, allowing the user to continue playing hands until they are either out of money or choose to quit.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smtClean="0"/>
              <a:t>Python Programming, 3/e</a:t>
            </a:r>
            <a:endParaRPr lang="en-US" altLang="en-US" dirty="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F945618-FDF4-4C0D-8744-56556965B487}" type="slidenum">
              <a:rPr lang="en-US" altLang="en-US"/>
              <a:pPr eaLnBrk="1" hangingPunct="1"/>
              <a:t>8</a:t>
            </a:fld>
            <a:endParaRPr lang="en-US" altLang="en-US" dirty="0"/>
          </a:p>
        </p:txBody>
      </p:sp>
      <p:sp>
        <p:nvSpPr>
          <p:cNvPr id="10244" name="Rectangle 2"/>
          <p:cNvSpPr>
            <a:spLocks noGrp="1" noChangeArrowheads="1"/>
          </p:cNvSpPr>
          <p:nvPr>
            <p:ph type="title"/>
          </p:nvPr>
        </p:nvSpPr>
        <p:spPr/>
        <p:txBody>
          <a:bodyPr/>
          <a:lstStyle/>
          <a:p>
            <a:pPr eaLnBrk="1" hangingPunct="1"/>
            <a:r>
              <a:rPr lang="en-US" altLang="en-US" dirty="0" smtClean="0"/>
              <a:t>The Process of OOD</a:t>
            </a:r>
          </a:p>
        </p:txBody>
      </p:sp>
      <p:sp>
        <p:nvSpPr>
          <p:cNvPr id="10245" name="Rectangle 3"/>
          <p:cNvSpPr>
            <a:spLocks noGrp="1" noChangeArrowheads="1"/>
          </p:cNvSpPr>
          <p:nvPr>
            <p:ph type="body" idx="1"/>
          </p:nvPr>
        </p:nvSpPr>
        <p:spPr/>
        <p:txBody>
          <a:bodyPr/>
          <a:lstStyle/>
          <a:p>
            <a:pPr eaLnBrk="1" hangingPunct="1">
              <a:lnSpc>
                <a:spcPct val="90000"/>
              </a:lnSpc>
            </a:pPr>
            <a:r>
              <a:rPr lang="en-US" altLang="en-US" sz="2800" dirty="0" smtClean="0"/>
              <a:t>In OOD, the black boxes are objects.</a:t>
            </a:r>
          </a:p>
          <a:p>
            <a:pPr eaLnBrk="1" hangingPunct="1">
              <a:lnSpc>
                <a:spcPct val="90000"/>
              </a:lnSpc>
            </a:pPr>
            <a:r>
              <a:rPr lang="en-US" altLang="en-US" sz="2800" dirty="0" smtClean="0"/>
              <a:t>The magic behind the objects is in the class definitions. Once a class definition is written, we can ignore </a:t>
            </a:r>
            <a:r>
              <a:rPr lang="en-US" altLang="en-US" sz="2800" i="1" dirty="0" smtClean="0"/>
              <a:t>how</a:t>
            </a:r>
            <a:r>
              <a:rPr lang="en-US" altLang="en-US" sz="2800" dirty="0" smtClean="0"/>
              <a:t> the class works and rely on the external interface, its </a:t>
            </a:r>
            <a:r>
              <a:rPr lang="en-US" altLang="en-US" sz="2800" i="1" dirty="0" smtClean="0"/>
              <a:t>methods</a:t>
            </a:r>
            <a:r>
              <a:rPr lang="en-US" altLang="en-US" sz="2800" dirty="0" smtClean="0"/>
              <a:t>.</a:t>
            </a:r>
          </a:p>
          <a:p>
            <a:pPr eaLnBrk="1" hangingPunct="1">
              <a:lnSpc>
                <a:spcPct val="90000"/>
              </a:lnSpc>
            </a:pPr>
            <a:r>
              <a:rPr lang="en-US" altLang="en-US" sz="2800" dirty="0" smtClean="0"/>
              <a:t>You</a:t>
            </a:r>
            <a:r>
              <a:rPr lang="en-US" altLang="en-US" sz="2800" dirty="0" smtClean="0">
                <a:latin typeface="Times New Roman" panose="02020603050405020304" pitchFamily="18" charset="0"/>
              </a:rPr>
              <a:t>’</a:t>
            </a:r>
            <a:r>
              <a:rPr lang="en-US" altLang="en-US" sz="2800" dirty="0" smtClean="0"/>
              <a:t>ve seen this when using the graphics library </a:t>
            </a:r>
            <a:r>
              <a:rPr lang="en-US" altLang="en-US" sz="2800" dirty="0" smtClean="0">
                <a:latin typeface="Times New Roman" panose="02020603050405020304" pitchFamily="18" charset="0"/>
              </a:rPr>
              <a:t>–</a:t>
            </a:r>
            <a:r>
              <a:rPr lang="en-US" altLang="en-US" sz="2800" dirty="0" smtClean="0"/>
              <a:t> you were able to draw a circle without having to know all the nitty-gritty details encapsulated in class definitions for </a:t>
            </a:r>
            <a:r>
              <a:rPr lang="en-US" altLang="en-US" sz="2800" dirty="0" err="1" smtClean="0">
                <a:latin typeface="Courier New" panose="02070309020205020404" pitchFamily="49" charset="0"/>
              </a:rPr>
              <a:t>GraphWin</a:t>
            </a:r>
            <a:r>
              <a:rPr lang="en-US" altLang="en-US" sz="2800" smtClean="0"/>
              <a:t> and </a:t>
            </a:r>
            <a:r>
              <a:rPr lang="en-US" altLang="en-US" sz="2800" smtClean="0">
                <a:latin typeface="Courier New" panose="02070309020205020404" pitchFamily="49" charset="0"/>
              </a:rPr>
              <a:t>Circle</a:t>
            </a:r>
            <a:r>
              <a:rPr lang="en-US" altLang="en-US" sz="2800" smtClean="0"/>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BF160B7-DF17-4112-AED1-92BF79352C66}" type="slidenum">
              <a:rPr lang="en-US" altLang="en-US"/>
              <a:pPr eaLnBrk="1" hangingPunct="1"/>
              <a:t>80</a:t>
            </a:fld>
            <a:endParaRPr lang="en-US" altLang="en-US"/>
          </a:p>
        </p:txBody>
      </p:sp>
      <p:sp>
        <p:nvSpPr>
          <p:cNvPr id="88068" name="Rectangle 2"/>
          <p:cNvSpPr>
            <a:spLocks noGrp="1" noChangeArrowheads="1"/>
          </p:cNvSpPr>
          <p:nvPr>
            <p:ph type="title"/>
          </p:nvPr>
        </p:nvSpPr>
        <p:spPr/>
        <p:txBody>
          <a:bodyPr/>
          <a:lstStyle/>
          <a:p>
            <a:pPr eaLnBrk="1" hangingPunct="1"/>
            <a:r>
              <a:rPr lang="en-US" altLang="en-US" smtClean="0"/>
              <a:t>Implementing the Model</a:t>
            </a:r>
          </a:p>
        </p:txBody>
      </p:sp>
      <p:sp>
        <p:nvSpPr>
          <p:cNvPr id="88069" name="Rectangle 3"/>
          <p:cNvSpPr>
            <a:spLocks noGrp="1" noChangeArrowheads="1"/>
          </p:cNvSpPr>
          <p:nvPr>
            <p:ph type="body" idx="1"/>
          </p:nvPr>
        </p:nvSpPr>
        <p:spPr/>
        <p:txBody>
          <a:bodyPr/>
          <a:lstStyle/>
          <a:p>
            <a:pPr eaLnBrk="1" hangingPunct="1"/>
            <a:r>
              <a:rPr lang="en-US" altLang="en-US" smtClean="0"/>
              <a:t>Since it costs $10 to play a hand, we can continue as long as</a:t>
            </a:r>
            <a:br>
              <a:rPr lang="en-US" altLang="en-US" smtClean="0"/>
            </a:br>
            <a:r>
              <a:rPr lang="en-US" altLang="en-US" smtClean="0">
                <a:latin typeface="Courier New" panose="02070309020205020404" pitchFamily="49" charset="0"/>
              </a:rPr>
              <a:t>self.money &gt;= 10</a:t>
            </a:r>
            <a:r>
              <a:rPr lang="en-US" altLang="en-US" smtClean="0"/>
              <a:t>.</a:t>
            </a:r>
          </a:p>
          <a:p>
            <a:pPr eaLnBrk="1" hangingPunct="1"/>
            <a:r>
              <a:rPr lang="en-US" altLang="en-US" smtClean="0"/>
              <a:t>Determining whether the player wants to continue or not must come from the user interface.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ACD99DA-FE3C-4FB3-9F9C-46382EB9A497}" type="slidenum">
              <a:rPr lang="en-US" altLang="en-US"/>
              <a:pPr eaLnBrk="1" hangingPunct="1"/>
              <a:t>81</a:t>
            </a:fld>
            <a:endParaRPr lang="en-US" altLang="en-US"/>
          </a:p>
        </p:txBody>
      </p:sp>
      <p:sp>
        <p:nvSpPr>
          <p:cNvPr id="89092" name="Rectangle 2"/>
          <p:cNvSpPr>
            <a:spLocks noGrp="1" noChangeArrowheads="1"/>
          </p:cNvSpPr>
          <p:nvPr>
            <p:ph type="title"/>
          </p:nvPr>
        </p:nvSpPr>
        <p:spPr/>
        <p:txBody>
          <a:bodyPr/>
          <a:lstStyle/>
          <a:p>
            <a:pPr eaLnBrk="1" hangingPunct="1"/>
            <a:r>
              <a:rPr lang="en-US" altLang="en-US" smtClean="0"/>
              <a:t>Implementing the Model</a:t>
            </a:r>
          </a:p>
        </p:txBody>
      </p:sp>
      <p:sp>
        <p:nvSpPr>
          <p:cNvPr id="89093" name="Rectangle 3"/>
          <p:cNvSpPr>
            <a:spLocks noGrp="1" noChangeArrowheads="1"/>
          </p:cNvSpPr>
          <p:nvPr>
            <p:ph type="body" idx="1"/>
          </p:nvPr>
        </p:nvSpPr>
        <p:spPr>
          <a:xfrm>
            <a:off x="457200" y="2017713"/>
            <a:ext cx="8497888" cy="4114800"/>
          </a:xfrm>
        </p:spPr>
        <p:txBody>
          <a:bodyPr/>
          <a:lstStyle/>
          <a:p>
            <a:pPr marL="0" indent="0" eaLnBrk="1" hangingPunct="1">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run(self):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a:t>
            </a:r>
            <a:r>
              <a:rPr lang="en-US" altLang="en-US" sz="1800" dirty="0" err="1" smtClean="0">
                <a:latin typeface="Courier New" panose="02070309020205020404" pitchFamily="49" charset="0"/>
              </a:rPr>
              <a:t>self.money</a:t>
            </a:r>
            <a:r>
              <a:rPr lang="en-US" altLang="en-US" sz="1800" dirty="0" smtClean="0">
                <a:latin typeface="Courier New" panose="02070309020205020404" pitchFamily="49" charset="0"/>
              </a:rPr>
              <a:t> &gt;= 10 and </a:t>
            </a:r>
            <a:r>
              <a:rPr lang="en-US" altLang="en-US" sz="1800" dirty="0" err="1" smtClean="0">
                <a:latin typeface="Courier New" panose="02070309020205020404" pitchFamily="49" charset="0"/>
              </a:rPr>
              <a:t>self.interface.wantToPlay</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self.playRound</a:t>
            </a:r>
            <a:r>
              <a:rPr lang="en-US" altLang="en-US" sz="1800" dirty="0" smtClean="0">
                <a:latin typeface="Courier New" panose="02070309020205020404" pitchFamily="49" charset="0"/>
              </a:rPr>
              <a:t>()            </a:t>
            </a:r>
            <a:endParaRPr lang="en-US" altLang="en-US" sz="1800" dirty="0">
              <a:latin typeface="Courier New" panose="02070309020205020404" pitchFamily="49" charset="0"/>
            </a:endParaRPr>
          </a:p>
          <a:p>
            <a:pPr marL="0" indent="0" eaLnBrk="1" hangingPunct="1">
              <a:buNone/>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self.interface.close</a:t>
            </a:r>
            <a:r>
              <a:rPr lang="en-US" altLang="en-US" sz="1800" dirty="0" smtClean="0">
                <a:latin typeface="Courier New" panose="02070309020205020404" pitchFamily="49" charset="0"/>
              </a:rPr>
              <a:t>()</a:t>
            </a:r>
          </a:p>
          <a:p>
            <a:pPr eaLnBrk="1" hangingPunct="1"/>
            <a:r>
              <a:rPr lang="en-US" altLang="en-US" sz="3000" dirty="0" smtClean="0"/>
              <a:t>The </a:t>
            </a:r>
            <a:r>
              <a:rPr lang="en-US" altLang="en-US" sz="3000" dirty="0" err="1" smtClean="0">
                <a:latin typeface="Courier New" panose="02070309020205020404" pitchFamily="49" charset="0"/>
              </a:rPr>
              <a:t>interface.close</a:t>
            </a:r>
            <a:r>
              <a:rPr lang="en-US" altLang="en-US" sz="3000" dirty="0" smtClean="0">
                <a:latin typeface="Courier New" panose="02070309020205020404" pitchFamily="49" charset="0"/>
              </a:rPr>
              <a:t>()</a:t>
            </a:r>
            <a:r>
              <a:rPr lang="en-US" altLang="en-US" sz="3000" dirty="0" smtClean="0"/>
              <a:t> call at the bottom will let us do any necessary clean-up, such as printing a final message, closing graphics windows, etc.</a:t>
            </a:r>
          </a:p>
          <a:p>
            <a:pPr eaLnBrk="1" hangingPunct="1"/>
            <a:r>
              <a:rPr lang="en-US" altLang="en-US" sz="3000" dirty="0" smtClean="0"/>
              <a:t>Now we’ll focus on the </a:t>
            </a:r>
            <a:r>
              <a:rPr lang="en-US" altLang="en-US" sz="2800" dirty="0" err="1" smtClean="0">
                <a:latin typeface="Courier New" panose="02070309020205020404" pitchFamily="49" charset="0"/>
                <a:cs typeface="Courier New" panose="02070309020205020404" pitchFamily="49" charset="0"/>
              </a:rPr>
              <a:t>playRound</a:t>
            </a:r>
            <a:r>
              <a:rPr lang="en-US" altLang="en-US" sz="3000" dirty="0" smtClean="0"/>
              <a:t> method.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FDB62A3-DF5D-4873-AD4C-FFFCC4FDA876}" type="slidenum">
              <a:rPr lang="en-US" altLang="en-US"/>
              <a:pPr eaLnBrk="1" hangingPunct="1"/>
              <a:t>82</a:t>
            </a:fld>
            <a:endParaRPr lang="en-US" altLang="en-US"/>
          </a:p>
        </p:txBody>
      </p:sp>
      <p:sp>
        <p:nvSpPr>
          <p:cNvPr id="90116" name="Rectangle 2"/>
          <p:cNvSpPr>
            <a:spLocks noGrp="1" noChangeArrowheads="1"/>
          </p:cNvSpPr>
          <p:nvPr>
            <p:ph type="title"/>
          </p:nvPr>
        </p:nvSpPr>
        <p:spPr/>
        <p:txBody>
          <a:bodyPr/>
          <a:lstStyle/>
          <a:p>
            <a:pPr eaLnBrk="1" hangingPunct="1"/>
            <a:r>
              <a:rPr lang="en-US" altLang="en-US" smtClean="0"/>
              <a:t>Implementing the Model</a:t>
            </a:r>
          </a:p>
        </p:txBody>
      </p:sp>
      <p:sp>
        <p:nvSpPr>
          <p:cNvPr id="90117" name="Rectangle 3"/>
          <p:cNvSpPr>
            <a:spLocks noGrp="1" noChangeArrowheads="1"/>
          </p:cNvSpPr>
          <p:nvPr>
            <p:ph type="body" idx="1"/>
          </p:nvPr>
        </p:nvSpPr>
        <p:spPr/>
        <p:txBody>
          <a:bodyPr/>
          <a:lstStyle/>
          <a:p>
            <a:pPr eaLnBrk="1" hangingPunct="1"/>
            <a:r>
              <a:rPr lang="en-US" altLang="en-US" dirty="0" smtClean="0"/>
              <a:t>Each round consists of a series of rolls. Based on the rolls, the player</a:t>
            </a:r>
            <a:r>
              <a:rPr lang="en-US" altLang="en-US" dirty="0" smtClean="0">
                <a:latin typeface="Times New Roman" panose="02020603050405020304" pitchFamily="18" charset="0"/>
              </a:rPr>
              <a:t>’</a:t>
            </a:r>
            <a:r>
              <a:rPr lang="en-US" altLang="en-US" dirty="0" smtClean="0"/>
              <a:t>s score will be adjusted.</a:t>
            </a:r>
          </a:p>
          <a:p>
            <a:pPr eaLnBrk="1" hangingPunct="1"/>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playRound</a:t>
            </a:r>
            <a:r>
              <a:rPr lang="en-US" altLang="en-US" sz="2000" dirty="0" smtClean="0">
                <a:latin typeface="Courier New" panose="02070309020205020404" pitchFamily="49" charset="0"/>
              </a:rPr>
              <a:t>(self):</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 10</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self.interface.setMoney</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self.doRolls</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result, score = </a:t>
            </a:r>
            <a:r>
              <a:rPr lang="en-US" altLang="en-US" sz="2000" dirty="0" err="1" smtClean="0">
                <a:latin typeface="Courier New" panose="02070309020205020404" pitchFamily="49" charset="0"/>
              </a:rPr>
              <a:t>self.dice.score</a:t>
            </a:r>
            <a:r>
              <a:rPr lang="en-US" altLang="en-US" sz="2000" dirty="0" smtClean="0">
                <a:latin typeface="Courier New" panose="02070309020205020404" pitchFamily="49" charset="0"/>
              </a:rPr>
              <a: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self.interface.showResult</a:t>
            </a:r>
            <a:r>
              <a:rPr lang="en-US" altLang="en-US" sz="2000" dirty="0" smtClean="0">
                <a:latin typeface="Courier New" panose="02070309020205020404" pitchFamily="49" charset="0"/>
              </a:rPr>
              <a:t>(result, score)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 score</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self.interface.setMoney</a:t>
            </a:r>
            <a:r>
              <a:rPr lang="en-US" altLang="en-US" sz="2000" dirty="0" smtClean="0">
                <a:latin typeface="Courier New" panose="02070309020205020404" pitchFamily="49" charset="0"/>
              </a:rPr>
              <a:t>(</a:t>
            </a:r>
            <a:r>
              <a:rPr lang="en-US" altLang="en-US" sz="2000" dirty="0" err="1" smtClean="0">
                <a:latin typeface="Courier New" panose="02070309020205020404" pitchFamily="49" charset="0"/>
              </a:rPr>
              <a:t>self.money</a:t>
            </a:r>
            <a:r>
              <a:rPr lang="en-US" altLang="en-US" sz="2000" dirty="0" smtClean="0">
                <a:latin typeface="Courier New" panose="02070309020205020404" pitchFamily="49" charset="0"/>
              </a:rPr>
              <a:t>)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C64177-6EC7-4A9A-A4B0-C4186EFE08F4}" type="slidenum">
              <a:rPr lang="en-US" altLang="en-US"/>
              <a:pPr eaLnBrk="1" hangingPunct="1"/>
              <a:t>83</a:t>
            </a:fld>
            <a:endParaRPr lang="en-US" altLang="en-US"/>
          </a:p>
        </p:txBody>
      </p:sp>
      <p:sp>
        <p:nvSpPr>
          <p:cNvPr id="91140" name="Rectangle 2"/>
          <p:cNvSpPr>
            <a:spLocks noGrp="1" noChangeArrowheads="1"/>
          </p:cNvSpPr>
          <p:nvPr>
            <p:ph type="title"/>
          </p:nvPr>
        </p:nvSpPr>
        <p:spPr/>
        <p:txBody>
          <a:bodyPr/>
          <a:lstStyle/>
          <a:p>
            <a:pPr eaLnBrk="1" hangingPunct="1"/>
            <a:r>
              <a:rPr lang="en-US" altLang="en-US" smtClean="0"/>
              <a:t>Implementing the Model</a:t>
            </a:r>
          </a:p>
        </p:txBody>
      </p:sp>
      <p:sp>
        <p:nvSpPr>
          <p:cNvPr id="91141" name="Rectangle 3"/>
          <p:cNvSpPr>
            <a:spLocks noGrp="1" noChangeArrowheads="1"/>
          </p:cNvSpPr>
          <p:nvPr>
            <p:ph type="body" idx="1"/>
          </p:nvPr>
        </p:nvSpPr>
        <p:spPr/>
        <p:txBody>
          <a:bodyPr/>
          <a:lstStyle/>
          <a:p>
            <a:pPr eaLnBrk="1" hangingPunct="1"/>
            <a:r>
              <a:rPr lang="en-US" altLang="en-US" sz="2800" smtClean="0"/>
              <a:t>When new information is to be presented to the user, the proper method from </a:t>
            </a:r>
            <a:r>
              <a:rPr lang="en-US" altLang="en-US" sz="2800" smtClean="0">
                <a:latin typeface="Courier New" panose="02070309020205020404" pitchFamily="49" charset="0"/>
              </a:rPr>
              <a:t>interface</a:t>
            </a:r>
            <a:r>
              <a:rPr lang="en-US" altLang="en-US" sz="2800" smtClean="0"/>
              <a:t> is invoked.</a:t>
            </a:r>
          </a:p>
          <a:p>
            <a:pPr eaLnBrk="1" hangingPunct="1"/>
            <a:r>
              <a:rPr lang="en-US" altLang="en-US" sz="2800" smtClean="0"/>
              <a:t>The $10 fee to play is first deducted, and the interface is updated with the new amount of money remaining.</a:t>
            </a:r>
          </a:p>
          <a:p>
            <a:pPr eaLnBrk="1" hangingPunct="1"/>
            <a:r>
              <a:rPr lang="en-US" altLang="en-US" sz="2800" smtClean="0"/>
              <a:t>The program processes a series of rolls (</a:t>
            </a:r>
            <a:r>
              <a:rPr lang="en-US" altLang="en-US" sz="2800" smtClean="0">
                <a:latin typeface="Courier New" panose="02070309020205020404" pitchFamily="49" charset="0"/>
              </a:rPr>
              <a:t>doRolls</a:t>
            </a:r>
            <a:r>
              <a:rPr lang="en-US" altLang="en-US" sz="2800" smtClean="0"/>
              <a:t>), displays the result, and updates the money.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F87412B-914A-4DA4-8E75-5266F013F186}" type="slidenum">
              <a:rPr lang="en-US" altLang="en-US"/>
              <a:pPr eaLnBrk="1" hangingPunct="1"/>
              <a:t>84</a:t>
            </a:fld>
            <a:endParaRPr lang="en-US" altLang="en-US"/>
          </a:p>
        </p:txBody>
      </p:sp>
      <p:sp>
        <p:nvSpPr>
          <p:cNvPr id="92164" name="Rectangle 2"/>
          <p:cNvSpPr>
            <a:spLocks noGrp="1" noChangeArrowheads="1"/>
          </p:cNvSpPr>
          <p:nvPr>
            <p:ph type="title"/>
          </p:nvPr>
        </p:nvSpPr>
        <p:spPr/>
        <p:txBody>
          <a:bodyPr/>
          <a:lstStyle/>
          <a:p>
            <a:pPr eaLnBrk="1" hangingPunct="1"/>
            <a:r>
              <a:rPr lang="en-US" altLang="en-US" smtClean="0"/>
              <a:t>Implementing the Model</a:t>
            </a:r>
          </a:p>
        </p:txBody>
      </p:sp>
      <p:sp>
        <p:nvSpPr>
          <p:cNvPr id="92165" name="Rectangle 3"/>
          <p:cNvSpPr>
            <a:spLocks noGrp="1" noChangeArrowheads="1"/>
          </p:cNvSpPr>
          <p:nvPr>
            <p:ph type="body" idx="1"/>
          </p:nvPr>
        </p:nvSpPr>
        <p:spPr/>
        <p:txBody>
          <a:bodyPr/>
          <a:lstStyle/>
          <a:p>
            <a:pPr eaLnBrk="1" hangingPunct="1"/>
            <a:r>
              <a:rPr lang="en-US" altLang="en-US" sz="2800" dirty="0" smtClean="0"/>
              <a:t>Lastly, we need to implement the dice rolling process.</a:t>
            </a:r>
          </a:p>
          <a:p>
            <a:pPr eaLnBrk="1" hangingPunct="1"/>
            <a:r>
              <a:rPr lang="en-US" altLang="en-US" sz="2800" dirty="0" smtClean="0"/>
              <a:t>Initially, all the dice are rolled.</a:t>
            </a:r>
          </a:p>
          <a:p>
            <a:pPr eaLnBrk="1" hangingPunct="1"/>
            <a:r>
              <a:rPr lang="en-US" altLang="en-US" sz="2800" dirty="0" smtClean="0"/>
              <a:t>Then, we need a loop that continues rolling user-selected dice until either the user quits rolling or the limit of three rolls is reached.</a:t>
            </a:r>
          </a:p>
          <a:p>
            <a:pPr eaLnBrk="1" hangingPunct="1"/>
            <a:r>
              <a:rPr lang="en-US" altLang="en-US" sz="2800" dirty="0" smtClean="0">
                <a:latin typeface="Courier New" panose="02070309020205020404" pitchFamily="49" charset="0"/>
              </a:rPr>
              <a:t>rolls</a:t>
            </a:r>
            <a:r>
              <a:rPr lang="en-US" altLang="en-US" sz="2800" dirty="0" smtClean="0"/>
              <a:t> keeps track of how many times the dice have been rolled.</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EE3CF6-AFB4-4D3F-AB44-43ADCF2B1489}" type="slidenum">
              <a:rPr lang="en-US" altLang="en-US"/>
              <a:pPr eaLnBrk="1" hangingPunct="1"/>
              <a:t>85</a:t>
            </a:fld>
            <a:endParaRPr lang="en-US" altLang="en-US"/>
          </a:p>
        </p:txBody>
      </p:sp>
      <p:sp>
        <p:nvSpPr>
          <p:cNvPr id="93188" name="Rectangle 2"/>
          <p:cNvSpPr>
            <a:spLocks noGrp="1" noChangeArrowheads="1"/>
          </p:cNvSpPr>
          <p:nvPr>
            <p:ph type="title"/>
          </p:nvPr>
        </p:nvSpPr>
        <p:spPr/>
        <p:txBody>
          <a:bodyPr/>
          <a:lstStyle/>
          <a:p>
            <a:pPr eaLnBrk="1" hangingPunct="1"/>
            <a:r>
              <a:rPr lang="en-US" altLang="en-US" smtClean="0"/>
              <a:t>Implementing the Model</a:t>
            </a:r>
          </a:p>
        </p:txBody>
      </p:sp>
      <p:sp>
        <p:nvSpPr>
          <p:cNvPr id="93189" name="Rectangle 3"/>
          <p:cNvSpPr>
            <a:spLocks noGrp="1" noChangeArrowheads="1"/>
          </p:cNvSpPr>
          <p:nvPr>
            <p:ph type="body" idx="1"/>
          </p:nvPr>
        </p:nvSpPr>
        <p:spPr/>
        <p:txBody>
          <a:bodyPr/>
          <a:lstStyle/>
          <a:p>
            <a:pPr eaLnBrk="1" hangingPunct="1">
              <a:lnSpc>
                <a:spcPct val="80000"/>
              </a:lnSpc>
            </a:pP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doRolls</a:t>
            </a:r>
            <a:r>
              <a:rPr lang="en-US" altLang="en-US" sz="1800" dirty="0" smtClean="0">
                <a:latin typeface="Courier New" panose="02070309020205020404" pitchFamily="49" charset="0"/>
              </a:rPr>
              <a:t>(self):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self.dice.rollAll</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roll =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self.interface.setDice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self.dice.values</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toRoll</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self.interface.chooseDice</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while roll &lt; 3 and </a:t>
            </a:r>
            <a:r>
              <a:rPr lang="en-US" altLang="en-US" sz="1800" dirty="0" err="1" smtClean="0">
                <a:latin typeface="Courier New" panose="02070309020205020404" pitchFamily="49" charset="0"/>
              </a:rPr>
              <a:t>toRoll</a:t>
            </a:r>
            <a:r>
              <a:rPr lang="en-US" altLang="en-US" sz="1800" dirty="0" smtClean="0">
                <a:latin typeface="Courier New" panose="02070309020205020404" pitchFamily="49" charset="0"/>
              </a:rPr>
              <a:t> !=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self.dice.roll</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toRoll</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roll = roll + 1</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self.interface.setDice</a:t>
            </a:r>
            <a:r>
              <a:rPr lang="en-US" altLang="en-US" sz="1800" dirty="0" smtClean="0">
                <a:latin typeface="Courier New" panose="02070309020205020404" pitchFamily="49" charset="0"/>
              </a:rPr>
              <a:t>(</a:t>
            </a:r>
            <a:r>
              <a:rPr lang="en-US" altLang="en-US" sz="1800" dirty="0" err="1" smtClean="0">
                <a:latin typeface="Courier New" panose="02070309020205020404" pitchFamily="49" charset="0"/>
              </a:rPr>
              <a:t>self.dice.values</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if roll &lt; 3:</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toRoll</a:t>
            </a:r>
            <a:r>
              <a:rPr lang="en-US" altLang="en-US" sz="1800" dirty="0" smtClean="0">
                <a:latin typeface="Courier New" panose="02070309020205020404" pitchFamily="49" charset="0"/>
              </a:rPr>
              <a:t> = </a:t>
            </a:r>
            <a:r>
              <a:rPr lang="en-US" altLang="en-US" sz="1800" dirty="0" err="1" smtClean="0">
                <a:latin typeface="Courier New" panose="02070309020205020404" pitchFamily="49" charset="0"/>
              </a:rPr>
              <a:t>self.interface.chooseDice</a:t>
            </a:r>
            <a:r>
              <a:rPr lang="en-US" altLang="en-US" sz="1800" dirty="0" smtClean="0">
                <a:latin typeface="Courier New" panose="02070309020205020404" pitchFamily="49" charset="0"/>
              </a:rPr>
              <a:t>()</a:t>
            </a:r>
          </a:p>
          <a:p>
            <a:pPr eaLnBrk="1" hangingPunct="1">
              <a:lnSpc>
                <a:spcPct val="80000"/>
              </a:lnSpc>
            </a:pPr>
            <a:r>
              <a:rPr lang="en-US" altLang="en-US" sz="2800" dirty="0" smtClean="0"/>
              <a:t>Whew! We’ve completed the basic functions of our interactive poker program.</a:t>
            </a:r>
          </a:p>
          <a:p>
            <a:pPr eaLnBrk="1" hangingPunct="1">
              <a:lnSpc>
                <a:spcPct val="80000"/>
              </a:lnSpc>
            </a:pPr>
            <a:r>
              <a:rPr lang="en-US" altLang="en-US" sz="2800" dirty="0" smtClean="0"/>
              <a:t>We can’t test it yet because we don’t have a user interface…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3EBFEE7-7E07-42C7-AEAA-C8B2E8F8B5CD}" type="slidenum">
              <a:rPr lang="en-US" altLang="en-US"/>
              <a:pPr eaLnBrk="1" hangingPunct="1"/>
              <a:t>86</a:t>
            </a:fld>
            <a:endParaRPr lang="en-US" altLang="en-US"/>
          </a:p>
        </p:txBody>
      </p:sp>
      <p:sp>
        <p:nvSpPr>
          <p:cNvPr id="94212" name="Rectangle 2"/>
          <p:cNvSpPr>
            <a:spLocks noGrp="1" noChangeArrowheads="1"/>
          </p:cNvSpPr>
          <p:nvPr>
            <p:ph type="title"/>
          </p:nvPr>
        </p:nvSpPr>
        <p:spPr/>
        <p:txBody>
          <a:bodyPr/>
          <a:lstStyle/>
          <a:p>
            <a:pPr eaLnBrk="1" hangingPunct="1"/>
            <a:r>
              <a:rPr lang="en-US" altLang="en-US" smtClean="0"/>
              <a:t>A Text-Based UI</a:t>
            </a:r>
          </a:p>
        </p:txBody>
      </p:sp>
      <p:sp>
        <p:nvSpPr>
          <p:cNvPr id="94213" name="Rectangle 3"/>
          <p:cNvSpPr>
            <a:spLocks noGrp="1" noChangeArrowheads="1"/>
          </p:cNvSpPr>
          <p:nvPr>
            <p:ph type="body" idx="1"/>
          </p:nvPr>
        </p:nvSpPr>
        <p:spPr/>
        <p:txBody>
          <a:bodyPr/>
          <a:lstStyle/>
          <a:p>
            <a:pPr eaLnBrk="1" hangingPunct="1">
              <a:lnSpc>
                <a:spcPct val="90000"/>
              </a:lnSpc>
            </a:pPr>
            <a:r>
              <a:rPr lang="en-US" altLang="en-US" smtClean="0"/>
              <a:t>In the process of designing </a:t>
            </a:r>
            <a:r>
              <a:rPr lang="en-US" altLang="en-US" smtClean="0">
                <a:latin typeface="Courier New" panose="02070309020205020404" pitchFamily="49" charset="0"/>
              </a:rPr>
              <a:t>PokerApp</a:t>
            </a:r>
            <a:r>
              <a:rPr lang="en-US" altLang="en-US" smtClean="0"/>
              <a:t>, we also developed a specification for a generic </a:t>
            </a:r>
            <a:r>
              <a:rPr lang="en-US" altLang="en-US" smtClean="0">
                <a:latin typeface="Courier New" panose="02070309020205020404" pitchFamily="49" charset="0"/>
              </a:rPr>
              <a:t>PokerInterface</a:t>
            </a:r>
            <a:r>
              <a:rPr lang="en-US" altLang="en-US" smtClean="0"/>
              <a:t> class.</a:t>
            </a:r>
          </a:p>
          <a:p>
            <a:pPr eaLnBrk="1" hangingPunct="1">
              <a:lnSpc>
                <a:spcPct val="90000"/>
              </a:lnSpc>
            </a:pPr>
            <a:r>
              <a:rPr lang="en-US" altLang="en-US" smtClean="0"/>
              <a:t>The interface must support methods for displaying information </a:t>
            </a:r>
            <a:r>
              <a:rPr lang="en-US" altLang="en-US" smtClean="0">
                <a:latin typeface="Times New Roman" panose="02020603050405020304" pitchFamily="18" charset="0"/>
              </a:rPr>
              <a:t>–</a:t>
            </a:r>
            <a:endParaRPr lang="en-US" altLang="en-US" smtClean="0"/>
          </a:p>
          <a:p>
            <a:pPr lvl="1" eaLnBrk="1" hangingPunct="1">
              <a:lnSpc>
                <a:spcPct val="90000"/>
              </a:lnSpc>
            </a:pPr>
            <a:r>
              <a:rPr lang="en-US" altLang="en-US" smtClean="0">
                <a:latin typeface="Courier New" panose="02070309020205020404" pitchFamily="49" charset="0"/>
              </a:rPr>
              <a:t>setMoney</a:t>
            </a:r>
          </a:p>
          <a:p>
            <a:pPr lvl="1" eaLnBrk="1" hangingPunct="1">
              <a:lnSpc>
                <a:spcPct val="90000"/>
              </a:lnSpc>
            </a:pPr>
            <a:r>
              <a:rPr lang="en-US" altLang="en-US" smtClean="0">
                <a:latin typeface="Courier New" panose="02070309020205020404" pitchFamily="49" charset="0"/>
              </a:rPr>
              <a:t>setDice</a:t>
            </a:r>
          </a:p>
          <a:p>
            <a:pPr lvl="1" eaLnBrk="1" hangingPunct="1">
              <a:lnSpc>
                <a:spcPct val="90000"/>
              </a:lnSpc>
            </a:pPr>
            <a:r>
              <a:rPr lang="en-US" altLang="en-US" smtClean="0">
                <a:latin typeface="Courier New" panose="02070309020205020404" pitchFamily="49" charset="0"/>
              </a:rPr>
              <a:t>showResult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E368A9-31BB-40AF-A8F6-8C0FAE6EF8BA}" type="slidenum">
              <a:rPr lang="en-US" altLang="en-US"/>
              <a:pPr eaLnBrk="1" hangingPunct="1"/>
              <a:t>87</a:t>
            </a:fld>
            <a:endParaRPr lang="en-US" altLang="en-US"/>
          </a:p>
        </p:txBody>
      </p:sp>
      <p:sp>
        <p:nvSpPr>
          <p:cNvPr id="95236" name="Rectangle 2"/>
          <p:cNvSpPr>
            <a:spLocks noGrp="1" noChangeArrowheads="1"/>
          </p:cNvSpPr>
          <p:nvPr>
            <p:ph type="title"/>
          </p:nvPr>
        </p:nvSpPr>
        <p:spPr/>
        <p:txBody>
          <a:bodyPr/>
          <a:lstStyle/>
          <a:p>
            <a:pPr eaLnBrk="1" hangingPunct="1"/>
            <a:r>
              <a:rPr lang="en-US" altLang="en-US" smtClean="0"/>
              <a:t>A Text-Based UI</a:t>
            </a:r>
          </a:p>
        </p:txBody>
      </p:sp>
      <p:sp>
        <p:nvSpPr>
          <p:cNvPr id="95237" name="Rectangle 3"/>
          <p:cNvSpPr>
            <a:spLocks noGrp="1" noChangeArrowheads="1"/>
          </p:cNvSpPr>
          <p:nvPr>
            <p:ph type="body" idx="1"/>
          </p:nvPr>
        </p:nvSpPr>
        <p:spPr/>
        <p:txBody>
          <a:bodyPr/>
          <a:lstStyle/>
          <a:p>
            <a:pPr eaLnBrk="1" hangingPunct="1"/>
            <a:r>
              <a:rPr lang="en-US" altLang="en-US" sz="2800" smtClean="0"/>
              <a:t>It also must have methods that allow input from the user </a:t>
            </a:r>
            <a:r>
              <a:rPr lang="en-US" altLang="en-US" sz="2800" smtClean="0">
                <a:latin typeface="Times New Roman" panose="02020603050405020304" pitchFamily="18" charset="0"/>
              </a:rPr>
              <a:t>–</a:t>
            </a:r>
            <a:endParaRPr lang="en-US" altLang="en-US" sz="2800" smtClean="0"/>
          </a:p>
          <a:p>
            <a:pPr lvl="1" eaLnBrk="1" hangingPunct="1"/>
            <a:r>
              <a:rPr lang="en-US" altLang="en-US" sz="2400" smtClean="0">
                <a:latin typeface="Courier New" panose="02070309020205020404" pitchFamily="49" charset="0"/>
              </a:rPr>
              <a:t>wantToPlay</a:t>
            </a:r>
          </a:p>
          <a:p>
            <a:pPr lvl="1" eaLnBrk="1" hangingPunct="1"/>
            <a:r>
              <a:rPr lang="en-US" altLang="en-US" sz="2400" smtClean="0">
                <a:latin typeface="Courier New" panose="02070309020205020404" pitchFamily="49" charset="0"/>
              </a:rPr>
              <a:t>chooseDice</a:t>
            </a:r>
          </a:p>
          <a:p>
            <a:pPr eaLnBrk="1" hangingPunct="1"/>
            <a:r>
              <a:rPr lang="en-US" altLang="en-US" sz="2800" smtClean="0"/>
              <a:t>These methods can be implemented in many different ways, producing programs that look quite different, even while the underlying model, </a:t>
            </a:r>
            <a:r>
              <a:rPr lang="en-US" altLang="en-US" sz="2800" smtClean="0">
                <a:latin typeface="Courier New" panose="02070309020205020404" pitchFamily="49" charset="0"/>
              </a:rPr>
              <a:t>PokerApp</a:t>
            </a:r>
            <a:r>
              <a:rPr lang="en-US" altLang="en-US" sz="2800" smtClean="0"/>
              <a:t>, remains the same.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99591B9-9942-43EA-9651-8264C7884B24}" type="slidenum">
              <a:rPr lang="en-US" altLang="en-US"/>
              <a:pPr eaLnBrk="1" hangingPunct="1"/>
              <a:t>88</a:t>
            </a:fld>
            <a:endParaRPr lang="en-US" altLang="en-US"/>
          </a:p>
        </p:txBody>
      </p:sp>
      <p:sp>
        <p:nvSpPr>
          <p:cNvPr id="96260" name="Rectangle 2"/>
          <p:cNvSpPr>
            <a:spLocks noGrp="1" noChangeArrowheads="1"/>
          </p:cNvSpPr>
          <p:nvPr>
            <p:ph type="title"/>
          </p:nvPr>
        </p:nvSpPr>
        <p:spPr/>
        <p:txBody>
          <a:bodyPr/>
          <a:lstStyle/>
          <a:p>
            <a:pPr eaLnBrk="1" hangingPunct="1"/>
            <a:r>
              <a:rPr lang="en-US" altLang="en-US" smtClean="0"/>
              <a:t>A Text-Based UI</a:t>
            </a:r>
          </a:p>
        </p:txBody>
      </p:sp>
      <p:sp>
        <p:nvSpPr>
          <p:cNvPr id="96261" name="Rectangle 3"/>
          <p:cNvSpPr>
            <a:spLocks noGrp="1" noChangeArrowheads="1"/>
          </p:cNvSpPr>
          <p:nvPr>
            <p:ph type="body" idx="1"/>
          </p:nvPr>
        </p:nvSpPr>
        <p:spPr/>
        <p:txBody>
          <a:bodyPr/>
          <a:lstStyle/>
          <a:p>
            <a:pPr eaLnBrk="1" hangingPunct="1"/>
            <a:r>
              <a:rPr lang="en-US" altLang="en-US" smtClean="0"/>
              <a:t>Graphical interfaces are usually more complicated to build, so we might want to build a text-based interface first for testing and debugging purposes.</a:t>
            </a:r>
          </a:p>
          <a:p>
            <a:pPr eaLnBrk="1" hangingPunct="1"/>
            <a:r>
              <a:rPr lang="en-US" altLang="en-US" smtClean="0"/>
              <a:t>We can tweak the </a:t>
            </a:r>
            <a:r>
              <a:rPr lang="en-US" altLang="en-US" smtClean="0">
                <a:latin typeface="Courier New" panose="02070309020205020404" pitchFamily="49" charset="0"/>
              </a:rPr>
              <a:t>PokerApp</a:t>
            </a:r>
            <a:r>
              <a:rPr lang="en-US" altLang="en-US" smtClean="0"/>
              <a:t> class so that the user interface is supplied as a parameter to the constructor.</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B600AAF-282F-4C31-B4C5-4CC08ABD0965}" type="slidenum">
              <a:rPr lang="en-US" altLang="en-US"/>
              <a:pPr eaLnBrk="1" hangingPunct="1"/>
              <a:t>89</a:t>
            </a:fld>
            <a:endParaRPr lang="en-US" altLang="en-US"/>
          </a:p>
        </p:txBody>
      </p:sp>
      <p:sp>
        <p:nvSpPr>
          <p:cNvPr id="97284" name="Rectangle 2"/>
          <p:cNvSpPr>
            <a:spLocks noGrp="1" noChangeArrowheads="1"/>
          </p:cNvSpPr>
          <p:nvPr>
            <p:ph type="title"/>
          </p:nvPr>
        </p:nvSpPr>
        <p:spPr/>
        <p:txBody>
          <a:bodyPr/>
          <a:lstStyle/>
          <a:p>
            <a:pPr eaLnBrk="1" hangingPunct="1"/>
            <a:r>
              <a:rPr lang="en-US" altLang="en-US" smtClean="0"/>
              <a:t>A Text-Based UI</a:t>
            </a:r>
          </a:p>
        </p:txBody>
      </p:sp>
      <p:sp>
        <p:nvSpPr>
          <p:cNvPr id="97285" name="Rectangle 3"/>
          <p:cNvSpPr>
            <a:spLocks noGrp="1" noChangeArrowheads="1"/>
          </p:cNvSpPr>
          <p:nvPr>
            <p:ph type="body" idx="1"/>
          </p:nvPr>
        </p:nvSpPr>
        <p:spPr/>
        <p:txBody>
          <a:bodyPr/>
          <a:lstStyle/>
          <a:p>
            <a:pPr eaLnBrk="1" hangingPunct="1">
              <a:lnSpc>
                <a:spcPct val="90000"/>
              </a:lnSpc>
            </a:pP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__</a:t>
            </a:r>
            <a:r>
              <a:rPr lang="en-US" altLang="en-US" sz="2400" dirty="0" err="1" smtClean="0">
                <a:latin typeface="Courier New" panose="02070309020205020404" pitchFamily="49" charset="0"/>
              </a:rPr>
              <a:t>init</a:t>
            </a:r>
            <a:r>
              <a:rPr lang="en-US" altLang="en-US" sz="2400" dirty="0" smtClean="0">
                <a:latin typeface="Courier New" panose="02070309020205020404" pitchFamily="49" charset="0"/>
              </a:rPr>
              <a:t>__(self, interface):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self.dice</a:t>
            </a:r>
            <a:r>
              <a:rPr lang="en-US" altLang="en-US" sz="2400" dirty="0" smtClean="0">
                <a:latin typeface="Courier New" panose="02070309020205020404" pitchFamily="49" charset="0"/>
              </a:rPr>
              <a:t> = Dice()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self.money</a:t>
            </a:r>
            <a:r>
              <a:rPr lang="en-US" altLang="en-US" sz="2400" dirty="0" smtClean="0">
                <a:latin typeface="Courier New" panose="02070309020205020404" pitchFamily="49" charset="0"/>
              </a:rPr>
              <a:t> = 100</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self.interface</a:t>
            </a:r>
            <a:r>
              <a:rPr lang="en-US" altLang="en-US" sz="2400" dirty="0" smtClean="0">
                <a:latin typeface="Courier New" panose="02070309020205020404" pitchFamily="49" charset="0"/>
              </a:rPr>
              <a:t> = interface</a:t>
            </a:r>
          </a:p>
          <a:p>
            <a:pPr eaLnBrk="1" hangingPunct="1">
              <a:lnSpc>
                <a:spcPct val="90000"/>
              </a:lnSpc>
            </a:pPr>
            <a:r>
              <a:rPr lang="en-US" altLang="en-US" dirty="0" smtClean="0"/>
              <a:t>By setting the interface up as a parameter, we can easily use different interfaces with our poker program.</a:t>
            </a:r>
          </a:p>
          <a:p>
            <a:pPr eaLnBrk="1" hangingPunct="1">
              <a:lnSpc>
                <a:spcPct val="90000"/>
              </a:lnSpc>
            </a:pPr>
            <a:r>
              <a:rPr lang="en-US" altLang="en-US" dirty="0" smtClean="0"/>
              <a:t>Here’s a bare-bones text-based interface: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16494DA-8546-4456-9590-CDED8ACADE61}" type="slidenum">
              <a:rPr lang="en-US" altLang="en-US"/>
              <a:pPr eaLnBrk="1" hangingPunct="1"/>
              <a:t>9</a:t>
            </a:fld>
            <a:endParaRPr lang="en-US" altLang="en-US"/>
          </a:p>
        </p:txBody>
      </p:sp>
      <p:sp>
        <p:nvSpPr>
          <p:cNvPr id="11268" name="Rectangle 2"/>
          <p:cNvSpPr>
            <a:spLocks noGrp="1" noChangeArrowheads="1"/>
          </p:cNvSpPr>
          <p:nvPr>
            <p:ph type="title"/>
          </p:nvPr>
        </p:nvSpPr>
        <p:spPr/>
        <p:txBody>
          <a:bodyPr/>
          <a:lstStyle/>
          <a:p>
            <a:pPr eaLnBrk="1" hangingPunct="1"/>
            <a:r>
              <a:rPr lang="en-US" altLang="en-US" smtClean="0"/>
              <a:t>The Process of OOD</a:t>
            </a:r>
          </a:p>
        </p:txBody>
      </p:sp>
      <p:sp>
        <p:nvSpPr>
          <p:cNvPr id="11269" name="Rectangle 3"/>
          <p:cNvSpPr>
            <a:spLocks noGrp="1" noChangeArrowheads="1"/>
          </p:cNvSpPr>
          <p:nvPr>
            <p:ph type="body" idx="1"/>
          </p:nvPr>
        </p:nvSpPr>
        <p:spPr/>
        <p:txBody>
          <a:bodyPr/>
          <a:lstStyle/>
          <a:p>
            <a:pPr eaLnBrk="1" hangingPunct="1"/>
            <a:r>
              <a:rPr lang="en-US" altLang="en-US" sz="2800" smtClean="0"/>
              <a:t>Breaking a large problem into a set of cooperating classes reduces the complexity that must be considered to understand any given part of the program. </a:t>
            </a:r>
            <a:r>
              <a:rPr lang="en-US" altLang="en-US" sz="2800" i="1" smtClean="0"/>
              <a:t>Each class stands on its own!</a:t>
            </a:r>
            <a:endParaRPr lang="en-US" altLang="en-US" sz="2800" smtClean="0"/>
          </a:p>
          <a:p>
            <a:pPr eaLnBrk="1" hangingPunct="1"/>
            <a:r>
              <a:rPr lang="en-US" altLang="en-US" sz="2800" smtClean="0"/>
              <a:t>OOD is the process of finding and defining a </a:t>
            </a:r>
            <a:r>
              <a:rPr lang="en-US" altLang="en-US" sz="2800" i="1" smtClean="0"/>
              <a:t>useful</a:t>
            </a:r>
            <a:r>
              <a:rPr lang="en-US" altLang="en-US" sz="2800" smtClean="0"/>
              <a:t> set of classes for a given problem.</a:t>
            </a:r>
          </a:p>
          <a:p>
            <a:pPr eaLnBrk="1" hangingPunct="1"/>
            <a:r>
              <a:rPr lang="en-US" altLang="en-US" sz="2800" smtClean="0"/>
              <a:t>Like design, it</a:t>
            </a:r>
            <a:r>
              <a:rPr lang="en-US" altLang="en-US" sz="2800" smtClean="0">
                <a:latin typeface="Times New Roman" panose="02020603050405020304" pitchFamily="18" charset="0"/>
              </a:rPr>
              <a:t>’</a:t>
            </a:r>
            <a:r>
              <a:rPr lang="en-US" altLang="en-US" sz="2800" smtClean="0"/>
              <a:t>s part art and part science. The more you design, the better you</a:t>
            </a:r>
            <a:r>
              <a:rPr lang="en-US" altLang="en-US" sz="2800" smtClean="0">
                <a:latin typeface="Times New Roman" panose="02020603050405020304" pitchFamily="18" charset="0"/>
              </a:rPr>
              <a:t>’</a:t>
            </a:r>
            <a:r>
              <a:rPr lang="en-US" altLang="en-US" sz="2800" smtClean="0"/>
              <a:t>ll get.</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006FB4-DBE5-4973-9355-7748B89A3563}" type="slidenum">
              <a:rPr lang="en-US" altLang="en-US"/>
              <a:pPr eaLnBrk="1" hangingPunct="1"/>
              <a:t>90</a:t>
            </a:fld>
            <a:endParaRPr lang="en-US" altLang="en-US"/>
          </a:p>
        </p:txBody>
      </p:sp>
      <p:sp>
        <p:nvSpPr>
          <p:cNvPr id="98308" name="Rectangle 2"/>
          <p:cNvSpPr>
            <a:spLocks noGrp="1" noChangeArrowheads="1"/>
          </p:cNvSpPr>
          <p:nvPr>
            <p:ph type="title"/>
          </p:nvPr>
        </p:nvSpPr>
        <p:spPr/>
        <p:txBody>
          <a:bodyPr/>
          <a:lstStyle/>
          <a:p>
            <a:pPr eaLnBrk="1" hangingPunct="1"/>
            <a:r>
              <a:rPr lang="en-US" altLang="en-US" smtClean="0"/>
              <a:t>A Text-Based UI</a:t>
            </a:r>
          </a:p>
        </p:txBody>
      </p:sp>
      <p:sp>
        <p:nvSpPr>
          <p:cNvPr id="98309" name="Rectangle 3"/>
          <p:cNvSpPr>
            <a:spLocks noGrp="1" noChangeArrowheads="1"/>
          </p:cNvSpPr>
          <p:nvPr>
            <p:ph type="body" idx="1"/>
          </p:nvPr>
        </p:nvSpPr>
        <p:spPr/>
        <p:txBody>
          <a:bodyPr/>
          <a:lstStyle/>
          <a:p>
            <a:pPr marL="0" indent="0" eaLnBrk="1" hangingPunct="1">
              <a:lnSpc>
                <a:spcPct val="80000"/>
              </a:lnSpc>
              <a:buNone/>
            </a:pPr>
            <a:r>
              <a:rPr lang="en-US" altLang="en-US" sz="1800" dirty="0" smtClean="0">
                <a:latin typeface="Courier New" panose="02070309020205020404" pitchFamily="49" charset="0"/>
              </a:rPr>
              <a:t># textinter.py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class </a:t>
            </a:r>
            <a:r>
              <a:rPr lang="en-US" altLang="en-US" sz="1800" dirty="0" err="1" smtClean="0">
                <a:latin typeface="Courier New" panose="02070309020205020404" pitchFamily="49" charset="0"/>
              </a:rPr>
              <a:t>TextInterface</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__</a:t>
            </a:r>
            <a:r>
              <a:rPr lang="en-US" altLang="en-US" sz="1800" dirty="0" err="1" smtClean="0">
                <a:latin typeface="Courier New" panose="02070309020205020404" pitchFamily="49" charset="0"/>
              </a:rPr>
              <a:t>init</a:t>
            </a:r>
            <a:r>
              <a:rPr lang="en-US" altLang="en-US" sz="1800" dirty="0" smtClean="0">
                <a:latin typeface="Courier New" panose="02070309020205020404" pitchFamily="49" charset="0"/>
              </a:rPr>
              <a:t>__(self):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print("Welcome to video poker.")</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setMoney</a:t>
            </a:r>
            <a:r>
              <a:rPr lang="en-US" altLang="en-US" sz="1800" dirty="0" smtClean="0">
                <a:latin typeface="Courier New" panose="02070309020205020404" pitchFamily="49" charset="0"/>
              </a:rPr>
              <a:t>(self, </a:t>
            </a:r>
            <a:r>
              <a:rPr lang="en-US" altLang="en-US" sz="1800" dirty="0" err="1" smtClean="0">
                <a:latin typeface="Courier New" panose="02070309020205020404" pitchFamily="49" charset="0"/>
              </a:rPr>
              <a:t>amt</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print("You currently have ${0}.".format(</a:t>
            </a:r>
            <a:r>
              <a:rPr lang="en-US" altLang="en-US" sz="1800" dirty="0" err="1" smtClean="0">
                <a:latin typeface="Courier New" panose="02070309020205020404" pitchFamily="49" charset="0"/>
              </a:rPr>
              <a:t>amt</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setDice</a:t>
            </a:r>
            <a:r>
              <a:rPr lang="en-US" altLang="en-US" sz="1800" dirty="0" smtClean="0">
                <a:latin typeface="Courier New" panose="02070309020205020404" pitchFamily="49" charset="0"/>
              </a:rPr>
              <a:t>(self, values):</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print("Dice:", values)</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wantToPlay</a:t>
            </a:r>
            <a:r>
              <a:rPr lang="en-US" altLang="en-US" sz="1800" dirty="0" smtClean="0">
                <a:latin typeface="Courier New" panose="02070309020205020404" pitchFamily="49" charset="0"/>
              </a:rPr>
              <a:t>(self):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ans</a:t>
            </a:r>
            <a:r>
              <a:rPr lang="en-US" altLang="en-US" sz="1800" dirty="0" smtClean="0">
                <a:latin typeface="Courier New" panose="02070309020205020404" pitchFamily="49" charset="0"/>
              </a:rPr>
              <a:t> = input("Do you wish to try your luck?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return </a:t>
            </a:r>
            <a:r>
              <a:rPr lang="en-US" altLang="en-US" sz="1800" dirty="0" err="1" smtClean="0">
                <a:latin typeface="Courier New" panose="02070309020205020404" pitchFamily="49" charset="0"/>
              </a:rPr>
              <a:t>ans</a:t>
            </a:r>
            <a:r>
              <a:rPr lang="en-US" altLang="en-US" sz="1800" dirty="0" smtClean="0">
                <a:latin typeface="Courier New" panose="02070309020205020404" pitchFamily="49" charset="0"/>
              </a:rPr>
              <a:t>[0] in "</a:t>
            </a:r>
            <a:r>
              <a:rPr lang="en-US" altLang="en-US" sz="1800" dirty="0" err="1" smtClean="0">
                <a:latin typeface="Courier New" panose="02070309020205020404" pitchFamily="49" charset="0"/>
              </a:rPr>
              <a:t>yY</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close(self):</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r>
              <a:rPr lang="en-US" altLang="en-US" sz="1800" dirty="0" err="1" smtClean="0">
                <a:latin typeface="Courier New" panose="02070309020205020404" pitchFamily="49" charset="0"/>
              </a:rPr>
              <a:t>nThanks</a:t>
            </a:r>
            <a:r>
              <a:rPr lang="en-US" altLang="en-US" sz="1800" dirty="0" smtClean="0">
                <a:latin typeface="Courier New" panose="02070309020205020404" pitchFamily="49" charset="0"/>
              </a:rPr>
              <a:t> for playing!")</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12D8724-72F6-4C9B-93DA-01A0AB2C7D18}" type="slidenum">
              <a:rPr lang="en-US" altLang="en-US"/>
              <a:pPr eaLnBrk="1" hangingPunct="1"/>
              <a:t>91</a:t>
            </a:fld>
            <a:endParaRPr lang="en-US" altLang="en-US"/>
          </a:p>
        </p:txBody>
      </p:sp>
      <p:sp>
        <p:nvSpPr>
          <p:cNvPr id="99332" name="Rectangle 2"/>
          <p:cNvSpPr>
            <a:spLocks noGrp="1" noChangeArrowheads="1"/>
          </p:cNvSpPr>
          <p:nvPr>
            <p:ph type="title"/>
          </p:nvPr>
        </p:nvSpPr>
        <p:spPr/>
        <p:txBody>
          <a:bodyPr/>
          <a:lstStyle/>
          <a:p>
            <a:pPr eaLnBrk="1" hangingPunct="1"/>
            <a:r>
              <a:rPr lang="en-US" altLang="en-US" smtClean="0"/>
              <a:t>A Text-Based UI</a:t>
            </a:r>
          </a:p>
        </p:txBody>
      </p:sp>
      <p:sp>
        <p:nvSpPr>
          <p:cNvPr id="99333" name="Rectangle 3"/>
          <p:cNvSpPr>
            <a:spLocks noGrp="1" noChangeArrowheads="1"/>
          </p:cNvSpPr>
          <p:nvPr>
            <p:ph type="body" idx="1"/>
          </p:nvPr>
        </p:nvSpPr>
        <p:spPr>
          <a:xfrm>
            <a:off x="246856" y="2209800"/>
            <a:ext cx="9107488" cy="4114800"/>
          </a:xfrm>
        </p:spPr>
        <p:txBody>
          <a:bodyPr/>
          <a:lstStyle/>
          <a:p>
            <a:pPr marL="0" indent="0" eaLnBrk="1" hangingPunct="1">
              <a:lnSpc>
                <a:spcPct val="80000"/>
              </a:lnSpc>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showResult</a:t>
            </a:r>
            <a:r>
              <a:rPr lang="en-US" altLang="en-US" sz="1600" dirty="0" smtClean="0">
                <a:latin typeface="Courier New" panose="02070309020205020404" pitchFamily="49" charset="0"/>
              </a:rPr>
              <a:t>(self, </a:t>
            </a:r>
            <a:r>
              <a:rPr lang="en-US" altLang="en-US" sz="1600" dirty="0" err="1" smtClean="0">
                <a:latin typeface="Courier New" panose="02070309020205020404" pitchFamily="49" charset="0"/>
              </a:rPr>
              <a:t>msg</a:t>
            </a:r>
            <a:r>
              <a:rPr lang="en-US" altLang="en-US" sz="1600" dirty="0" smtClean="0">
                <a:latin typeface="Courier New" panose="02070309020205020404" pitchFamily="49" charset="0"/>
              </a:rPr>
              <a:t>, score):</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print("{0}. You win ${1}.".format(</a:t>
            </a:r>
            <a:r>
              <a:rPr lang="en-US" altLang="en-US" sz="1600" dirty="0" err="1" smtClean="0">
                <a:latin typeface="Courier New" panose="02070309020205020404" pitchFamily="49" charset="0"/>
              </a:rPr>
              <a:t>msg,score</a:t>
            </a:r>
            <a:r>
              <a:rPr lang="en-US" altLang="en-US" sz="1600" dirty="0" smtClean="0">
                <a:latin typeface="Courier New" panose="02070309020205020404" pitchFamily="49" charset="0"/>
              </a:rPr>
              <a:t>))</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chooseDice</a:t>
            </a:r>
            <a:r>
              <a:rPr lang="en-US" altLang="en-US" sz="1600" dirty="0" smtClean="0">
                <a:latin typeface="Courier New" panose="02070309020205020404" pitchFamily="49" charset="0"/>
              </a:rPr>
              <a:t>(self):</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return </a:t>
            </a:r>
            <a:r>
              <a:rPr lang="en-US" altLang="en-US" sz="1600" dirty="0" err="1" smtClean="0">
                <a:latin typeface="Courier New" panose="02070309020205020404" pitchFamily="49" charset="0"/>
              </a:rPr>
              <a:t>eval</a:t>
            </a:r>
            <a:r>
              <a:rPr lang="en-US" altLang="en-US" sz="1600" dirty="0" smtClean="0">
                <a:latin typeface="Courier New" panose="02070309020205020404" pitchFamily="49" charset="0"/>
              </a:rPr>
              <a:t>(input("Enter list of which to change ([] to stop) "))</a:t>
            </a:r>
          </a:p>
          <a:p>
            <a:pPr marL="0" indent="0" eaLnBrk="1" hangingPunct="1">
              <a:lnSpc>
                <a:spcPct val="80000"/>
              </a:lnSpc>
              <a:buNone/>
            </a:pPr>
            <a:endParaRPr lang="en-US" altLang="en-US" sz="1200" dirty="0" smtClean="0">
              <a:latin typeface="Courier New" panose="02070309020205020404" pitchFamily="49" charset="0"/>
            </a:endParaRPr>
          </a:p>
          <a:p>
            <a:pPr eaLnBrk="1" hangingPunct="1">
              <a:lnSpc>
                <a:spcPct val="80000"/>
              </a:lnSpc>
            </a:pPr>
            <a:r>
              <a:rPr lang="en-US" altLang="en-US" sz="2400" dirty="0" smtClean="0"/>
              <a:t>Using this interface, we can test our </a:t>
            </a:r>
            <a:r>
              <a:rPr lang="en-US" altLang="en-US" sz="2400" dirty="0" err="1" smtClean="0">
                <a:latin typeface="Courier New" panose="02070309020205020404" pitchFamily="49" charset="0"/>
              </a:rPr>
              <a:t>PokerApp</a:t>
            </a:r>
            <a:r>
              <a:rPr lang="en-US" altLang="en-US" sz="2400" dirty="0" smtClean="0"/>
              <a:t> program. Here’s a complete program:</a:t>
            </a:r>
            <a:br>
              <a:rPr lang="en-US" altLang="en-US" sz="2400" dirty="0" smtClean="0"/>
            </a:br>
            <a:r>
              <a:rPr lang="en-US" altLang="en-US" sz="2400" dirty="0" smtClean="0"/>
              <a:t/>
            </a:r>
            <a:br>
              <a:rPr lang="en-US" altLang="en-US" sz="2400" dirty="0" smtClean="0"/>
            </a:br>
            <a:r>
              <a:rPr lang="en-US" altLang="en-US" sz="1800" dirty="0" smtClean="0">
                <a:latin typeface="Courier New" panose="02070309020205020404" pitchFamily="49" charset="0"/>
              </a:rPr>
              <a:t>from </a:t>
            </a:r>
            <a:r>
              <a:rPr lang="en-US" altLang="en-US" sz="1800" dirty="0" err="1" smtClean="0">
                <a:latin typeface="Courier New" panose="02070309020205020404" pitchFamily="49" charset="0"/>
              </a:rPr>
              <a:t>pokerapp</a:t>
            </a:r>
            <a:r>
              <a:rPr lang="en-US" altLang="en-US" sz="1800" dirty="0" smtClean="0">
                <a:latin typeface="Courier New" panose="02070309020205020404" pitchFamily="49" charset="0"/>
              </a:rPr>
              <a:t> import </a:t>
            </a:r>
            <a:r>
              <a:rPr lang="en-US" altLang="en-US" sz="1800" dirty="0" err="1" smtClean="0">
                <a:latin typeface="Courier New" panose="02070309020205020404" pitchFamily="49" charset="0"/>
              </a:rPr>
              <a:t>PokerApp</a:t>
            </a: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from </a:t>
            </a:r>
            <a:r>
              <a:rPr lang="en-US" altLang="en-US" sz="1800" dirty="0" err="1" smtClean="0">
                <a:latin typeface="Courier New" panose="02070309020205020404" pitchFamily="49" charset="0"/>
              </a:rPr>
              <a:t>textinter</a:t>
            </a:r>
            <a:r>
              <a:rPr lang="en-US" altLang="en-US" sz="1800" dirty="0" smtClean="0">
                <a:latin typeface="Courier New" panose="02070309020205020404" pitchFamily="49" charset="0"/>
              </a:rPr>
              <a:t> import </a:t>
            </a:r>
            <a:r>
              <a:rPr lang="en-US" altLang="en-US" sz="1800" dirty="0" err="1" smtClean="0">
                <a:latin typeface="Courier New" panose="02070309020205020404" pitchFamily="49" charset="0"/>
              </a:rPr>
              <a:t>TextInterface</a:t>
            </a: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inter = </a:t>
            </a:r>
            <a:r>
              <a:rPr lang="en-US" altLang="en-US" sz="1800" dirty="0" err="1" smtClean="0">
                <a:latin typeface="Courier New" panose="02070309020205020404" pitchFamily="49" charset="0"/>
              </a:rPr>
              <a:t>TextInterface</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app = </a:t>
            </a:r>
            <a:r>
              <a:rPr lang="en-US" altLang="en-US" sz="1800" dirty="0" err="1" smtClean="0">
                <a:latin typeface="Courier New" panose="02070309020205020404" pitchFamily="49" charset="0"/>
              </a:rPr>
              <a:t>PokerApp</a:t>
            </a:r>
            <a:r>
              <a:rPr lang="en-US" altLang="en-US" sz="1800" dirty="0" smtClean="0">
                <a:latin typeface="Courier New" panose="02070309020205020404" pitchFamily="49" charset="0"/>
              </a:rPr>
              <a:t>(inter)</a:t>
            </a:r>
            <a:br>
              <a:rPr lang="en-US" altLang="en-US" sz="1800" dirty="0" smtClean="0">
                <a:latin typeface="Courier New" panose="02070309020205020404" pitchFamily="49" charset="0"/>
              </a:rPr>
            </a:br>
            <a:r>
              <a:rPr lang="en-US" altLang="en-US" sz="1800" dirty="0" err="1" smtClean="0">
                <a:latin typeface="Courier New" panose="02070309020205020404" pitchFamily="49" charset="0"/>
              </a:rPr>
              <a:t>app.run</a:t>
            </a:r>
            <a:r>
              <a:rPr lang="en-US" altLang="en-US" sz="1800" dirty="0" smtClean="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340012F-2708-45EA-A127-EF7CC3830A6D}" type="slidenum">
              <a:rPr lang="en-US" altLang="en-US"/>
              <a:pPr eaLnBrk="1" hangingPunct="1"/>
              <a:t>92</a:t>
            </a:fld>
            <a:endParaRPr lang="en-US" altLang="en-US"/>
          </a:p>
        </p:txBody>
      </p:sp>
      <p:sp>
        <p:nvSpPr>
          <p:cNvPr id="100356" name="Rectangle 2"/>
          <p:cNvSpPr>
            <a:spLocks noGrp="1" noChangeArrowheads="1"/>
          </p:cNvSpPr>
          <p:nvPr>
            <p:ph type="title"/>
          </p:nvPr>
        </p:nvSpPr>
        <p:spPr/>
        <p:txBody>
          <a:bodyPr/>
          <a:lstStyle/>
          <a:p>
            <a:pPr eaLnBrk="1" hangingPunct="1"/>
            <a:r>
              <a:rPr lang="en-US" altLang="en-US" smtClean="0"/>
              <a:t>A Text-Based UI</a:t>
            </a:r>
          </a:p>
        </p:txBody>
      </p:sp>
      <p:sp>
        <p:nvSpPr>
          <p:cNvPr id="10035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Welcome to video poker.</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Do you wish to try your luck? 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You currently have $90.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Dice: [6, 4, 1, 1, 6]</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Enter list of which to change ([] to stop) [1]</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Dice: [6, 3, 1, 1, 6]</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Enter list of which to change ([] to stop) [1]</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Dice: [6, 4, 1, 1, 6]</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Two Pairs. You win $5.</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You currently have $95.</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Do you wish to try your luck? y</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You currently have $85.</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Dice: [5, 1, 3, 6, 4]</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Enter list of which to change ([] to stop) [1]</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Dice: [5, 2, 3, 6, 4]</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Enter list of which to change ([] to stop) []</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Straight. You win $20.</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You currently have $105.</a:t>
            </a: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Do you wish to try your luck? n</a:t>
            </a:r>
          </a:p>
          <a:p>
            <a:pPr eaLnBrk="1" hangingPunct="1">
              <a:lnSpc>
                <a:spcPct val="80000"/>
              </a:lnSpc>
              <a:buFont typeface="Wingdings" panose="05000000000000000000" pitchFamily="2" charset="2"/>
              <a:buNone/>
            </a:pPr>
            <a:endParaRPr lang="en-US" altLang="en-US" sz="1400" dirty="0" smtClean="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smtClean="0">
                <a:latin typeface="Courier New" panose="02070309020205020404" pitchFamily="49" charset="0"/>
              </a:rPr>
              <a:t>Thanks for playing!</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F778F5B-AFBB-4847-A019-F79DC33360B2}" type="slidenum">
              <a:rPr lang="en-US" altLang="en-US"/>
              <a:pPr eaLnBrk="1" hangingPunct="1"/>
              <a:t>93</a:t>
            </a:fld>
            <a:endParaRPr lang="en-US" altLang="en-US"/>
          </a:p>
        </p:txBody>
      </p:sp>
      <p:sp>
        <p:nvSpPr>
          <p:cNvPr id="101380" name="Rectangle 2"/>
          <p:cNvSpPr>
            <a:spLocks noGrp="1" noChangeArrowheads="1"/>
          </p:cNvSpPr>
          <p:nvPr>
            <p:ph type="title"/>
          </p:nvPr>
        </p:nvSpPr>
        <p:spPr/>
        <p:txBody>
          <a:bodyPr/>
          <a:lstStyle/>
          <a:p>
            <a:pPr eaLnBrk="1" hangingPunct="1"/>
            <a:r>
              <a:rPr lang="en-US" altLang="en-US" smtClean="0"/>
              <a:t>Developing a GUI</a:t>
            </a:r>
          </a:p>
        </p:txBody>
      </p:sp>
      <p:sp>
        <p:nvSpPr>
          <p:cNvPr id="101381" name="Rectangle 3"/>
          <p:cNvSpPr>
            <a:spLocks noGrp="1" noChangeArrowheads="1"/>
          </p:cNvSpPr>
          <p:nvPr>
            <p:ph type="body" idx="1"/>
          </p:nvPr>
        </p:nvSpPr>
        <p:spPr/>
        <p:txBody>
          <a:bodyPr/>
          <a:lstStyle/>
          <a:p>
            <a:pPr eaLnBrk="1" hangingPunct="1"/>
            <a:r>
              <a:rPr lang="en-US" altLang="en-US" smtClean="0"/>
              <a:t>Now that we</a:t>
            </a:r>
            <a:r>
              <a:rPr lang="en-US" altLang="en-US" smtClean="0">
                <a:latin typeface="Times New Roman" panose="02020603050405020304" pitchFamily="18" charset="0"/>
              </a:rPr>
              <a:t>’</a:t>
            </a:r>
            <a:r>
              <a:rPr lang="en-US" altLang="en-US" smtClean="0"/>
              <a:t>ve verified that our program works, we can start work on the GUI user interface.</a:t>
            </a:r>
          </a:p>
          <a:p>
            <a:pPr eaLnBrk="1" hangingPunct="1"/>
            <a:r>
              <a:rPr lang="en-US" altLang="en-US" smtClean="0"/>
              <a:t>This new interface will support the various methods found in the text-based version, and will likely have additional helper methods.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24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5B29F2E-CC1C-49B6-97AD-B83EE7ADBFA5}" type="slidenum">
              <a:rPr lang="en-US" altLang="en-US"/>
              <a:pPr eaLnBrk="1" hangingPunct="1"/>
              <a:t>94</a:t>
            </a:fld>
            <a:endParaRPr lang="en-US" altLang="en-US"/>
          </a:p>
        </p:txBody>
      </p:sp>
      <p:sp>
        <p:nvSpPr>
          <p:cNvPr id="102404" name="Rectangle 2"/>
          <p:cNvSpPr>
            <a:spLocks noGrp="1" noChangeArrowheads="1"/>
          </p:cNvSpPr>
          <p:nvPr>
            <p:ph type="title"/>
          </p:nvPr>
        </p:nvSpPr>
        <p:spPr/>
        <p:txBody>
          <a:bodyPr/>
          <a:lstStyle/>
          <a:p>
            <a:pPr eaLnBrk="1" hangingPunct="1"/>
            <a:r>
              <a:rPr lang="en-US" altLang="en-US" smtClean="0"/>
              <a:t>Developing a GUI</a:t>
            </a:r>
          </a:p>
        </p:txBody>
      </p:sp>
      <p:sp>
        <p:nvSpPr>
          <p:cNvPr id="102405" name="Rectangle 3"/>
          <p:cNvSpPr>
            <a:spLocks noGrp="1" noChangeArrowheads="1"/>
          </p:cNvSpPr>
          <p:nvPr>
            <p:ph type="body" idx="1"/>
          </p:nvPr>
        </p:nvSpPr>
        <p:spPr/>
        <p:txBody>
          <a:bodyPr/>
          <a:lstStyle/>
          <a:p>
            <a:pPr eaLnBrk="1" hangingPunct="1"/>
            <a:r>
              <a:rPr lang="en-US" altLang="en-US" sz="2800" smtClean="0"/>
              <a:t>Requirements</a:t>
            </a:r>
          </a:p>
          <a:p>
            <a:pPr lvl="1" eaLnBrk="1" hangingPunct="1"/>
            <a:r>
              <a:rPr lang="en-US" altLang="en-US" sz="2400" smtClean="0"/>
              <a:t>The faces of the dice and the current score will be continuously displayed.</a:t>
            </a:r>
          </a:p>
          <a:p>
            <a:pPr lvl="1" eaLnBrk="1" hangingPunct="1"/>
            <a:r>
              <a:rPr lang="en-US" altLang="en-US" sz="2400" smtClean="0"/>
              <a:t>The </a:t>
            </a:r>
            <a:r>
              <a:rPr lang="en-US" altLang="en-US" sz="2400" smtClean="0">
                <a:latin typeface="Courier New" panose="02070309020205020404" pitchFamily="49" charset="0"/>
              </a:rPr>
              <a:t>setDice</a:t>
            </a:r>
            <a:r>
              <a:rPr lang="en-US" altLang="en-US" sz="2400" smtClean="0"/>
              <a:t> and </a:t>
            </a:r>
            <a:r>
              <a:rPr lang="en-US" altLang="en-US" sz="2400" smtClean="0">
                <a:latin typeface="Courier New" panose="02070309020205020404" pitchFamily="49" charset="0"/>
              </a:rPr>
              <a:t>setMoney</a:t>
            </a:r>
            <a:r>
              <a:rPr lang="en-US" altLang="en-US" sz="2400" smtClean="0"/>
              <a:t> methods will be used to change these displays.</a:t>
            </a:r>
          </a:p>
          <a:p>
            <a:pPr lvl="1" eaLnBrk="1" hangingPunct="1"/>
            <a:r>
              <a:rPr lang="en-US" altLang="en-US" sz="2400" smtClean="0"/>
              <a:t>We have one output method, </a:t>
            </a:r>
            <a:r>
              <a:rPr lang="en-US" altLang="en-US" sz="2400" smtClean="0">
                <a:latin typeface="Courier New" panose="02070309020205020404" pitchFamily="49" charset="0"/>
              </a:rPr>
              <a:t>showResult</a:t>
            </a:r>
            <a:r>
              <a:rPr lang="en-US" altLang="en-US" sz="2400" smtClean="0"/>
              <a:t>. One way we can display this information is at the bottom of the window, in what is sometimes called a </a:t>
            </a:r>
            <a:r>
              <a:rPr lang="en-US" altLang="en-US" sz="2400" i="1" smtClean="0"/>
              <a:t>status bar</a:t>
            </a:r>
            <a:r>
              <a:rPr lang="en-US" altLang="en-US" sz="2400" smtClean="0"/>
              <a:t>.</a:t>
            </a:r>
          </a:p>
          <a:p>
            <a:pPr eaLnBrk="1" hangingPunct="1"/>
            <a:endParaRPr lang="en-US" altLang="en-US" sz="280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3FAB056-1F0F-4153-BA16-F3BB58255E19}" type="slidenum">
              <a:rPr lang="en-US" altLang="en-US"/>
              <a:pPr eaLnBrk="1" hangingPunct="1"/>
              <a:t>95</a:t>
            </a:fld>
            <a:endParaRPr lang="en-US" altLang="en-US"/>
          </a:p>
        </p:txBody>
      </p:sp>
      <p:sp>
        <p:nvSpPr>
          <p:cNvPr id="103428" name="Rectangle 2"/>
          <p:cNvSpPr>
            <a:spLocks noGrp="1" noChangeArrowheads="1"/>
          </p:cNvSpPr>
          <p:nvPr>
            <p:ph type="title"/>
          </p:nvPr>
        </p:nvSpPr>
        <p:spPr/>
        <p:txBody>
          <a:bodyPr/>
          <a:lstStyle/>
          <a:p>
            <a:pPr eaLnBrk="1" hangingPunct="1"/>
            <a:r>
              <a:rPr lang="en-US" altLang="en-US" smtClean="0"/>
              <a:t>Developing a GUI</a:t>
            </a:r>
          </a:p>
        </p:txBody>
      </p:sp>
      <p:sp>
        <p:nvSpPr>
          <p:cNvPr id="103429" name="Rectangle 3"/>
          <p:cNvSpPr>
            <a:spLocks noGrp="1" noChangeArrowheads="1"/>
          </p:cNvSpPr>
          <p:nvPr>
            <p:ph type="body" idx="1"/>
          </p:nvPr>
        </p:nvSpPr>
        <p:spPr/>
        <p:txBody>
          <a:bodyPr/>
          <a:lstStyle/>
          <a:p>
            <a:pPr lvl="1" eaLnBrk="1" hangingPunct="1">
              <a:lnSpc>
                <a:spcPct val="90000"/>
              </a:lnSpc>
            </a:pPr>
            <a:r>
              <a:rPr lang="en-US" altLang="en-US" smtClean="0"/>
              <a:t>We can use buttons to get information from the user.</a:t>
            </a:r>
          </a:p>
          <a:p>
            <a:pPr lvl="1" eaLnBrk="1" hangingPunct="1">
              <a:lnSpc>
                <a:spcPct val="90000"/>
              </a:lnSpc>
            </a:pPr>
            <a:r>
              <a:rPr lang="en-US" altLang="en-US" smtClean="0"/>
              <a:t>In </a:t>
            </a:r>
            <a:r>
              <a:rPr lang="en-US" altLang="en-US" smtClean="0">
                <a:latin typeface="Courier New" panose="02070309020205020404" pitchFamily="49" charset="0"/>
              </a:rPr>
              <a:t>wantToPlay</a:t>
            </a:r>
            <a:r>
              <a:rPr lang="en-US" altLang="en-US" smtClean="0"/>
              <a:t>, the user can choose between rolling the dice or quitting by selecting the </a:t>
            </a:r>
            <a:r>
              <a:rPr lang="en-US" altLang="en-US" smtClean="0">
                <a:latin typeface="Times New Roman" panose="02020603050405020304" pitchFamily="18" charset="0"/>
              </a:rPr>
              <a:t>“</a:t>
            </a:r>
            <a:r>
              <a:rPr lang="en-US" altLang="en-US" smtClean="0"/>
              <a:t>Roll Dice</a:t>
            </a:r>
            <a:r>
              <a:rPr lang="en-US" altLang="en-US" smtClean="0">
                <a:latin typeface="Times New Roman" panose="02020603050405020304" pitchFamily="18" charset="0"/>
              </a:rPr>
              <a:t>”</a:t>
            </a:r>
            <a:r>
              <a:rPr lang="en-US" altLang="en-US" smtClean="0"/>
              <a:t> or </a:t>
            </a:r>
            <a:r>
              <a:rPr lang="en-US" altLang="en-US" smtClean="0">
                <a:latin typeface="Times New Roman" panose="02020603050405020304" pitchFamily="18" charset="0"/>
              </a:rPr>
              <a:t>“</a:t>
            </a:r>
            <a:r>
              <a:rPr lang="en-US" altLang="en-US" smtClean="0"/>
              <a:t>Quit</a:t>
            </a:r>
            <a:r>
              <a:rPr lang="en-US" altLang="en-US" smtClean="0">
                <a:latin typeface="Times New Roman" panose="02020603050405020304" pitchFamily="18" charset="0"/>
              </a:rPr>
              <a:t>”</a:t>
            </a:r>
            <a:r>
              <a:rPr lang="en-US" altLang="en-US" smtClean="0"/>
              <a:t> buttons.</a:t>
            </a:r>
          </a:p>
          <a:p>
            <a:pPr lvl="1" eaLnBrk="1" hangingPunct="1">
              <a:lnSpc>
                <a:spcPct val="90000"/>
              </a:lnSpc>
            </a:pPr>
            <a:r>
              <a:rPr lang="en-US" altLang="en-US" smtClean="0"/>
              <a:t>To implement </a:t>
            </a:r>
            <a:r>
              <a:rPr lang="en-US" altLang="en-US" smtClean="0">
                <a:latin typeface="Courier New" panose="02070309020205020404" pitchFamily="49" charset="0"/>
              </a:rPr>
              <a:t>chooseDice</a:t>
            </a:r>
            <a:r>
              <a:rPr lang="en-US" altLang="en-US" smtClean="0"/>
              <a:t>, we could have a button to push for each die to be rolled. When done selecting the dice to roll, the </a:t>
            </a:r>
            <a:r>
              <a:rPr lang="en-US" altLang="en-US" smtClean="0">
                <a:latin typeface="Times New Roman" panose="02020603050405020304" pitchFamily="18" charset="0"/>
              </a:rPr>
              <a:t>“</a:t>
            </a:r>
            <a:r>
              <a:rPr lang="en-US" altLang="en-US" smtClean="0"/>
              <a:t>Roll Dice</a:t>
            </a:r>
            <a:r>
              <a:rPr lang="en-US" altLang="en-US" smtClean="0">
                <a:latin typeface="Times New Roman" panose="02020603050405020304" pitchFamily="18" charset="0"/>
              </a:rPr>
              <a:t>”</a:t>
            </a:r>
            <a:r>
              <a:rPr lang="en-US" altLang="en-US" smtClean="0"/>
              <a:t> button could be pushed.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BC222FF-29EA-4DED-BA18-C1568B190822}" type="slidenum">
              <a:rPr lang="en-US" altLang="en-US"/>
              <a:pPr eaLnBrk="1" hangingPunct="1"/>
              <a:t>96</a:t>
            </a:fld>
            <a:endParaRPr lang="en-US" altLang="en-US"/>
          </a:p>
        </p:txBody>
      </p:sp>
      <p:sp>
        <p:nvSpPr>
          <p:cNvPr id="104452" name="Rectangle 2"/>
          <p:cNvSpPr>
            <a:spLocks noGrp="1" noChangeArrowheads="1"/>
          </p:cNvSpPr>
          <p:nvPr>
            <p:ph type="title"/>
          </p:nvPr>
        </p:nvSpPr>
        <p:spPr/>
        <p:txBody>
          <a:bodyPr/>
          <a:lstStyle/>
          <a:p>
            <a:pPr eaLnBrk="1" hangingPunct="1"/>
            <a:r>
              <a:rPr lang="en-US" altLang="en-US" smtClean="0"/>
              <a:t>Developing a GUI</a:t>
            </a:r>
          </a:p>
        </p:txBody>
      </p:sp>
      <p:sp>
        <p:nvSpPr>
          <p:cNvPr id="104453" name="Rectangle 3"/>
          <p:cNvSpPr>
            <a:spLocks noGrp="1" noChangeArrowheads="1"/>
          </p:cNvSpPr>
          <p:nvPr>
            <p:ph type="body" idx="1"/>
          </p:nvPr>
        </p:nvSpPr>
        <p:spPr/>
        <p:txBody>
          <a:bodyPr/>
          <a:lstStyle/>
          <a:p>
            <a:pPr lvl="1" eaLnBrk="1" hangingPunct="1"/>
            <a:r>
              <a:rPr lang="en-US" altLang="en-US" smtClean="0"/>
              <a:t>We could allow the users to change their mind on which dice to choose by having the button be a toggle that selects/unselects a particular die.</a:t>
            </a:r>
          </a:p>
          <a:p>
            <a:pPr lvl="1" eaLnBrk="1" hangingPunct="1"/>
            <a:r>
              <a:rPr lang="en-US" altLang="en-US" smtClean="0"/>
              <a:t>This enhancement suggests that we want a way to show which dice are currently selected. We could easily </a:t>
            </a:r>
            <a:r>
              <a:rPr lang="en-US" altLang="en-US" smtClean="0">
                <a:latin typeface="Times New Roman" panose="02020603050405020304" pitchFamily="18" charset="0"/>
              </a:rPr>
              <a:t>“</a:t>
            </a:r>
            <a:r>
              <a:rPr lang="en-US" altLang="en-US" smtClean="0"/>
              <a:t>gray out</a:t>
            </a:r>
            <a:r>
              <a:rPr lang="en-US" altLang="en-US" smtClean="0">
                <a:latin typeface="Times New Roman" panose="02020603050405020304" pitchFamily="18" charset="0"/>
              </a:rPr>
              <a:t>”</a:t>
            </a:r>
            <a:r>
              <a:rPr lang="en-US" altLang="en-US" smtClean="0"/>
              <a:t> the pips on dice selected for rolling.</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A5FF850-EACC-4654-A11A-C0DF3091C3EE}" type="slidenum">
              <a:rPr lang="en-US" altLang="en-US"/>
              <a:pPr eaLnBrk="1" hangingPunct="1"/>
              <a:t>97</a:t>
            </a:fld>
            <a:endParaRPr lang="en-US" altLang="en-US"/>
          </a:p>
        </p:txBody>
      </p:sp>
      <p:sp>
        <p:nvSpPr>
          <p:cNvPr id="105476" name="Rectangle 2"/>
          <p:cNvSpPr>
            <a:spLocks noGrp="1" noChangeArrowheads="1"/>
          </p:cNvSpPr>
          <p:nvPr>
            <p:ph type="title"/>
          </p:nvPr>
        </p:nvSpPr>
        <p:spPr/>
        <p:txBody>
          <a:bodyPr/>
          <a:lstStyle/>
          <a:p>
            <a:pPr eaLnBrk="1" hangingPunct="1"/>
            <a:r>
              <a:rPr lang="en-US" altLang="en-US" smtClean="0"/>
              <a:t>Developing a GUI</a:t>
            </a:r>
          </a:p>
        </p:txBody>
      </p:sp>
      <p:sp>
        <p:nvSpPr>
          <p:cNvPr id="105477" name="Rectangle 3"/>
          <p:cNvSpPr>
            <a:spLocks noGrp="1" noChangeArrowheads="1"/>
          </p:cNvSpPr>
          <p:nvPr>
            <p:ph type="body" idx="1"/>
          </p:nvPr>
        </p:nvSpPr>
        <p:spPr/>
        <p:txBody>
          <a:bodyPr/>
          <a:lstStyle/>
          <a:p>
            <a:pPr lvl="1" eaLnBrk="1" hangingPunct="1"/>
            <a:r>
              <a:rPr lang="en-US" altLang="en-US" smtClean="0"/>
              <a:t>We also need a way to indicate that we want to stop rolling and score the dice as they are. One way to do this could be by not having any selected dice and choosing </a:t>
            </a:r>
            <a:r>
              <a:rPr lang="en-US" altLang="en-US" smtClean="0">
                <a:latin typeface="Times New Roman" panose="02020603050405020304" pitchFamily="18" charset="0"/>
              </a:rPr>
              <a:t>“</a:t>
            </a:r>
            <a:r>
              <a:rPr lang="en-US" altLang="en-US" smtClean="0"/>
              <a:t>Roll Dice</a:t>
            </a:r>
            <a:r>
              <a:rPr lang="en-US" altLang="en-US" smtClean="0">
                <a:latin typeface="Times New Roman" panose="02020603050405020304" pitchFamily="18" charset="0"/>
              </a:rPr>
              <a:t>”</a:t>
            </a:r>
            <a:r>
              <a:rPr lang="en-US" altLang="en-US" smtClean="0"/>
              <a:t>. A more intuitive solution would be to add a new button called </a:t>
            </a:r>
            <a:r>
              <a:rPr lang="en-US" altLang="en-US" smtClean="0">
                <a:latin typeface="Times New Roman" panose="02020603050405020304" pitchFamily="18" charset="0"/>
              </a:rPr>
              <a:t>“</a:t>
            </a:r>
            <a:r>
              <a:rPr lang="en-US" altLang="en-US" smtClean="0"/>
              <a:t>Score</a:t>
            </a:r>
            <a:r>
              <a:rPr lang="en-US" altLang="en-US" smtClean="0">
                <a:latin typeface="Times New Roman" panose="02020603050405020304" pitchFamily="18" charset="0"/>
              </a:rPr>
              <a:t>”</a:t>
            </a:r>
            <a:r>
              <a:rPr lang="en-US" altLang="en-US" smtClean="0"/>
              <a:t>.</a:t>
            </a:r>
          </a:p>
          <a:p>
            <a:pPr eaLnBrk="1" hangingPunct="1"/>
            <a:r>
              <a:rPr lang="en-US" altLang="en-US" smtClean="0"/>
              <a:t>Now that the functional aspects are decided, how should the GUI look?</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1483CB1-FA6B-4037-8A1D-C1D34657D58A}" type="slidenum">
              <a:rPr lang="en-US" altLang="en-US"/>
              <a:pPr eaLnBrk="1" hangingPunct="1"/>
              <a:t>98</a:t>
            </a:fld>
            <a:endParaRPr lang="en-US" altLang="en-US"/>
          </a:p>
        </p:txBody>
      </p:sp>
      <p:sp>
        <p:nvSpPr>
          <p:cNvPr id="106500" name="Rectangle 2"/>
          <p:cNvSpPr>
            <a:spLocks noGrp="1" noChangeArrowheads="1"/>
          </p:cNvSpPr>
          <p:nvPr>
            <p:ph type="title"/>
          </p:nvPr>
        </p:nvSpPr>
        <p:spPr/>
        <p:txBody>
          <a:bodyPr/>
          <a:lstStyle/>
          <a:p>
            <a:pPr eaLnBrk="1" hangingPunct="1"/>
            <a:r>
              <a:rPr lang="en-US" altLang="en-US" smtClean="0"/>
              <a:t>Developing a GUI</a:t>
            </a:r>
          </a:p>
        </p:txBody>
      </p:sp>
      <p:pic>
        <p:nvPicPr>
          <p:cNvPr id="106501" name="Picture 4" descr="pokergu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133600"/>
            <a:ext cx="5543550" cy="3905250"/>
          </a:xfr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smtClean="0"/>
              <a:t>Python Programming, 3/e</a:t>
            </a:r>
            <a:endParaRPr lang="en-US" altLang="en-US"/>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92CF541-F417-4EC5-BC17-3521EAFA5572}" type="slidenum">
              <a:rPr lang="en-US" altLang="en-US"/>
              <a:pPr eaLnBrk="1" hangingPunct="1"/>
              <a:t>99</a:t>
            </a:fld>
            <a:endParaRPr lang="en-US" altLang="en-US"/>
          </a:p>
        </p:txBody>
      </p:sp>
      <p:sp>
        <p:nvSpPr>
          <p:cNvPr id="107524" name="Rectangle 2"/>
          <p:cNvSpPr>
            <a:spLocks noGrp="1" noChangeArrowheads="1"/>
          </p:cNvSpPr>
          <p:nvPr>
            <p:ph type="title"/>
          </p:nvPr>
        </p:nvSpPr>
        <p:spPr/>
        <p:txBody>
          <a:bodyPr/>
          <a:lstStyle/>
          <a:p>
            <a:pPr eaLnBrk="1" hangingPunct="1"/>
            <a:r>
              <a:rPr lang="en-US" altLang="en-US" smtClean="0"/>
              <a:t>Developing a GUI</a:t>
            </a:r>
          </a:p>
        </p:txBody>
      </p:sp>
      <p:sp>
        <p:nvSpPr>
          <p:cNvPr id="107525" name="Rectangle 3"/>
          <p:cNvSpPr>
            <a:spLocks noGrp="1" noChangeArrowheads="1"/>
          </p:cNvSpPr>
          <p:nvPr>
            <p:ph type="body" idx="1"/>
          </p:nvPr>
        </p:nvSpPr>
        <p:spPr/>
        <p:txBody>
          <a:bodyPr/>
          <a:lstStyle/>
          <a:p>
            <a:pPr eaLnBrk="1" hangingPunct="1"/>
            <a:r>
              <a:rPr lang="en-US" altLang="en-US" sz="2800" dirty="0" smtClean="0"/>
              <a:t>Our GUI makes use of buttons and dice. We can reuse our </a:t>
            </a:r>
            <a:r>
              <a:rPr lang="en-US" altLang="en-US" sz="2800" dirty="0" smtClean="0">
                <a:latin typeface="Courier New" panose="02070309020205020404" pitchFamily="49" charset="0"/>
              </a:rPr>
              <a:t>Button</a:t>
            </a:r>
            <a:r>
              <a:rPr lang="en-US" altLang="en-US" sz="2800" dirty="0" smtClean="0"/>
              <a:t> and </a:t>
            </a:r>
            <a:r>
              <a:rPr lang="en-US" altLang="en-US" sz="2800" dirty="0" err="1" smtClean="0">
                <a:latin typeface="Courier New" panose="02070309020205020404" pitchFamily="49" charset="0"/>
              </a:rPr>
              <a:t>DieView</a:t>
            </a:r>
            <a:r>
              <a:rPr lang="en-US" altLang="en-US" sz="2800" dirty="0" smtClean="0"/>
              <a:t> classes from previous chapters!</a:t>
            </a:r>
          </a:p>
          <a:p>
            <a:pPr eaLnBrk="1" hangingPunct="1"/>
            <a:r>
              <a:rPr lang="en-US" altLang="en-US" sz="2800" dirty="0" smtClean="0"/>
              <a:t>We</a:t>
            </a:r>
            <a:r>
              <a:rPr lang="en-US" altLang="en-US" sz="2800" dirty="0" smtClean="0">
                <a:latin typeface="Times New Roman" panose="02020603050405020304" pitchFamily="18" charset="0"/>
              </a:rPr>
              <a:t>’</a:t>
            </a:r>
            <a:r>
              <a:rPr lang="en-US" altLang="en-US" sz="2800" dirty="0" smtClean="0"/>
              <a:t>ll use a list of </a:t>
            </a:r>
            <a:r>
              <a:rPr lang="en-US" altLang="en-US" sz="2800" dirty="0" smtClean="0">
                <a:latin typeface="Courier New" panose="02070309020205020404" pitchFamily="49" charset="0"/>
              </a:rPr>
              <a:t>Button</a:t>
            </a:r>
            <a:r>
              <a:rPr lang="en-US" altLang="en-US" sz="2800" dirty="0" smtClean="0"/>
              <a:t>s as we did in the calculator program in Chapter 11.</a:t>
            </a:r>
          </a:p>
          <a:p>
            <a:pPr eaLnBrk="1" hangingPunct="1"/>
            <a:r>
              <a:rPr lang="en-US" altLang="en-US" sz="2800" dirty="0" smtClean="0"/>
              <a:t>The buttons of the poker interface will not be active all of the time. E.g., the dice buttons are only active when the user is choosing dice.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5613</TotalTime>
  <Words>7425</Words>
  <Application>Microsoft Office PowerPoint</Application>
  <PresentationFormat>On-screen Show (4:3)</PresentationFormat>
  <Paragraphs>965</Paragraphs>
  <Slides>139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139</vt:i4>
      </vt:variant>
    </vt:vector>
  </HeadingPairs>
  <TitlesOfParts>
    <vt:vector size="144" baseType="lpstr">
      <vt:lpstr>Courier New</vt:lpstr>
      <vt:lpstr>Tahoma</vt:lpstr>
      <vt:lpstr>Times New Roman</vt:lpstr>
      <vt:lpstr>Wingdings</vt:lpstr>
      <vt:lpstr>Blends</vt:lpstr>
      <vt:lpstr>Python Programming: An Introduction To Computer Science</vt:lpstr>
      <vt:lpstr>Objectives</vt:lpstr>
      <vt:lpstr>Objectives</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Case Study: Racquetball Simulation</vt:lpstr>
      <vt:lpstr>Case Study: Racquetball Simulation</vt:lpstr>
      <vt:lpstr>Case Study: Racquetball Simulation</vt:lpstr>
      <vt:lpstr>Candidate Objects and Methods</vt:lpstr>
      <vt:lpstr>Candidate Objects and Methods</vt:lpstr>
      <vt:lpstr>Candidate Objects and Methods</vt:lpstr>
      <vt:lpstr>Candidate Objects and Methods</vt:lpstr>
      <vt:lpstr>Candidate Objects and Methods</vt:lpstr>
      <vt:lpstr>Candidate Objects and Methods</vt:lpstr>
      <vt:lpstr>Candidate Objects and Methods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Player</vt:lpstr>
      <vt:lpstr>Implementing Player</vt:lpstr>
      <vt:lpstr>Implementing Player</vt:lpstr>
      <vt:lpstr>Implementing Player</vt:lpstr>
      <vt:lpstr>Implementing Player</vt:lpstr>
      <vt:lpstr>Case Study: Dice Poker</vt:lpstr>
      <vt:lpstr>Program Specification</vt:lpstr>
      <vt:lpstr>Program Specification</vt:lpstr>
      <vt:lpstr>Program Specification</vt:lpstr>
      <vt:lpstr>Program Specification</vt:lpstr>
      <vt:lpstr>Identifying Candidate Objects</vt:lpstr>
      <vt:lpstr>Identifying Candidate Objects</vt:lpstr>
      <vt:lpstr>Identifying Candidate Objects</vt:lpstr>
      <vt:lpstr>Identifying Candidate Objects</vt:lpstr>
      <vt:lpstr>Identifying Candidate Objects</vt:lpstr>
      <vt:lpstr>Identifying Candidate Objects</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A Text-Based UI</vt:lpstr>
      <vt:lpstr>A Text-Based UI</vt:lpstr>
      <vt:lpstr>A Text-Based UI</vt:lpstr>
      <vt:lpstr>A Text-Based UI</vt:lpstr>
      <vt:lpstr>A Text-Based UI</vt:lpstr>
      <vt:lpstr>A Text-Based UI</vt:lpstr>
      <vt:lpstr>A Text-Based 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OO Concepts</vt:lpstr>
      <vt:lpstr>Encapsulation</vt:lpstr>
      <vt:lpstr>Encapsulation</vt:lpstr>
      <vt:lpstr>Encapsulation</vt:lpstr>
      <vt:lpstr>Polymorphism</vt:lpstr>
      <vt:lpstr>Polymorphism</vt:lpstr>
      <vt:lpstr>Polymorphism</vt:lpstr>
      <vt:lpstr>Polymorphism</vt:lpstr>
      <vt:lpstr>Polymorphism</vt:lpstr>
      <vt:lpstr>Inheritance</vt:lpstr>
      <vt:lpstr>Inheritance</vt:lpstr>
      <vt:lpstr>Inheritance</vt:lpstr>
      <vt:lpstr>Inheritance</vt:lpstr>
      <vt:lpstr>Inheritance</vt:lpstr>
      <vt:lpstr>Inheritance</vt:lpstr>
      <vt:lpstr>Inheritance</vt:lpstr>
      <vt:lpstr>Inheritance</vt:lpstr>
      <vt:lpstr>Inheritance</vt:lpstr>
      <vt:lpstr>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46</cp:revision>
  <dcterms:created xsi:type="dcterms:W3CDTF">2004-03-15T01:34:38Z</dcterms:created>
  <dcterms:modified xsi:type="dcterms:W3CDTF">2016-07-28T17:59:16Z</dcterms:modified>
</cp:coreProperties>
</file>