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7" r:id="rId2"/>
    <p:sldId id="418" r:id="rId3"/>
    <p:sldId id="429" r:id="rId4"/>
    <p:sldId id="448" r:id="rId5"/>
    <p:sldId id="449" r:id="rId6"/>
    <p:sldId id="450" r:id="rId7"/>
    <p:sldId id="435" r:id="rId8"/>
    <p:sldId id="451" r:id="rId9"/>
    <p:sldId id="430" r:id="rId10"/>
    <p:sldId id="295" r:id="rId11"/>
  </p:sldIdLst>
  <p:sldSz cx="12192000" cy="6858000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20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30.5.2022.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390776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11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komunikacije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800" dirty="0" err="1"/>
              <a:t>Gordana</a:t>
            </a:r>
            <a:r>
              <a:rPr lang="en-US" altLang="sr-Latn-RS" sz="1800" dirty="0"/>
              <a:t> </a:t>
            </a:r>
            <a:r>
              <a:rPr lang="en-US" altLang="sr-Latn-RS" sz="1800" dirty="0" err="1"/>
              <a:t>Milosavljevi</a:t>
            </a:r>
            <a:r>
              <a:rPr lang="sr-Latn-CS" altLang="sr-Latn-RS" sz="18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400"/>
              <a:t>2022.</a:t>
            </a:r>
            <a:endParaRPr lang="sr-Latn-CS" altLang="sr-Latn-R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8229600" cy="4525963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altLang="sr-Latn-RS" sz="2400" dirty="0"/>
              <a:t>James Rumbaugh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Ivar Jacobson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Grady </a:t>
            </a:r>
            <a:r>
              <a:rPr lang="en-US" altLang="sr-Latn-RS" sz="2400" dirty="0" err="1"/>
              <a:t>Booch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The Unified Modeling Language </a:t>
            </a:r>
            <a:r>
              <a:rPr lang="sr-Latn-RS" altLang="sr-Latn-RS" sz="2400" dirty="0"/>
              <a:t> </a:t>
            </a:r>
            <a:r>
              <a:rPr lang="en-US" altLang="sr-Latn-RS" sz="2400" dirty="0"/>
              <a:t>Reference Manual</a:t>
            </a:r>
            <a:r>
              <a:rPr lang="sr-Latn-RS" altLang="sr-Latn-RS" sz="2400" dirty="0"/>
              <a:t>, </a:t>
            </a:r>
            <a:r>
              <a:rPr lang="en-US" altLang="sr-Latn-RS" sz="2400" dirty="0"/>
              <a:t>Second Edition</a:t>
            </a:r>
            <a:r>
              <a:rPr lang="sr-Latn-RS" altLang="sr-Latn-RS" sz="2400" dirty="0"/>
              <a:t>, Addison-Wesley,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sr-Latn-RS" altLang="sr-Latn-RS" sz="2400" dirty="0"/>
              <a:t>Scott W. Ambler, The Object Primer: </a:t>
            </a:r>
            <a:r>
              <a:rPr lang="en-US" altLang="sr-Latn-RS" sz="2400" dirty="0"/>
              <a:t>Agile Model-Driven Development with UML 2.0</a:t>
            </a:r>
            <a:r>
              <a:rPr lang="sr-Latn-RS" altLang="sr-Latn-RS" sz="2400" dirty="0"/>
              <a:t>, </a:t>
            </a:r>
            <a:r>
              <a:rPr lang="pt-BR" altLang="sr-Latn-RS" sz="2400" dirty="0"/>
              <a:t>Cambridge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University</a:t>
            </a:r>
            <a:r>
              <a:rPr lang="sr-Latn-RS" altLang="sr-Latn-RS" sz="2400" dirty="0"/>
              <a:t> </a:t>
            </a:r>
            <a:r>
              <a:rPr lang="pt-BR" altLang="sr-Latn-RS" sz="2400" dirty="0"/>
              <a:t>Press</a:t>
            </a:r>
            <a:r>
              <a:rPr lang="sr-Latn-RS" altLang="sr-Latn-RS" sz="2400" dirty="0"/>
              <a:t>, 2004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M. Fowler, UML Distilled - A Brief Guide to the Standard Object Modeling Language, Third Edition, Addison Wesley, Boston, 2004.</a:t>
            </a:r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RS" altLang="sr-Latn-RS" sz="2400" dirty="0"/>
          </a:p>
          <a:p>
            <a:pPr marL="533400" indent="-533400" eaLnBrk="1" hangingPunct="1">
              <a:buFontTx/>
              <a:buAutoNum type="arabicPeriod"/>
            </a:pPr>
            <a:endParaRPr lang="sr-Latn-CS" alt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sr-Latn-RS" dirty="0"/>
              <a:t>komunikacije, kao i dijagram sekvence, prikazuje interakciju (razmenu poruka) između uloga (</a:t>
            </a:r>
            <a:r>
              <a:rPr lang="sr-Latn-RS" i="1" dirty="0"/>
              <a:t>role</a:t>
            </a:r>
            <a:r>
              <a:rPr lang="sr-Latn-RS" dirty="0"/>
              <a:t>) sistema u vremenu</a:t>
            </a:r>
          </a:p>
          <a:p>
            <a:r>
              <a:rPr lang="sr-Latn-RS" dirty="0"/>
              <a:t>Za razliku od dijagrama sekvenci, ne prikazuje interakciju na vremenskoj osi</a:t>
            </a:r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Namena dijagrama sekvenci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Modelovanje i dokumentovanje interakcije delova sistema i učesnika tokom analize zahteva i specifik</a:t>
            </a:r>
            <a:r>
              <a:rPr lang="en-US" dirty="0"/>
              <a:t>a</a:t>
            </a:r>
            <a:r>
              <a:rPr lang="sr-Latn-RS" dirty="0"/>
              <a:t>cije dizajna</a:t>
            </a:r>
            <a:endParaRPr lang="en-US" dirty="0"/>
          </a:p>
          <a:p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, </a:t>
            </a:r>
            <a:r>
              <a:rPr lang="sr-Latn-RS" dirty="0"/>
              <a:t>može pomoći u </a:t>
            </a:r>
            <a:r>
              <a:rPr lang="en-US" dirty="0" err="1"/>
              <a:t>otkrivanj</a:t>
            </a:r>
            <a:r>
              <a:rPr lang="sr-Latn-RS" dirty="0"/>
              <a:t>u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sr-Latn-RS" dirty="0"/>
          </a:p>
          <a:p>
            <a:r>
              <a:rPr lang="sr-Latn-RS" dirty="0"/>
              <a:t>Pogodniji je za uočavanje zavisnosti između uloga u sistemu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E679-3DA3-4F96-A6B9-B230CB52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/>
          <a:p>
            <a:r>
              <a:rPr lang="sr-Latn-RS" dirty="0"/>
              <a:t>Primer: oslobađanje objekata posle zatvaranja prozora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78CD9-1B51-4DBD-846A-B8F4EF3A7A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619250"/>
            <a:ext cx="8915400" cy="424815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9F4EDB9-5EF8-4BDE-B1EE-ED309421EBE5}"/>
              </a:ext>
            </a:extLst>
          </p:cNvPr>
          <p:cNvSpPr/>
          <p:nvPr/>
        </p:nvSpPr>
        <p:spPr>
          <a:xfrm>
            <a:off x="4144010" y="2133600"/>
            <a:ext cx="990600" cy="386080"/>
          </a:xfrm>
          <a:prstGeom prst="borderCallout1">
            <a:avLst>
              <a:gd name="adj1" fmla="val 103767"/>
              <a:gd name="adj2" fmla="val 22387"/>
              <a:gd name="adj3" fmla="val 134942"/>
              <a:gd name="adj4" fmla="val 40325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Poruka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7130D86-8224-4124-9B8D-959A9A388928}"/>
              </a:ext>
            </a:extLst>
          </p:cNvPr>
          <p:cNvSpPr/>
          <p:nvPr/>
        </p:nvSpPr>
        <p:spPr>
          <a:xfrm>
            <a:off x="3610610" y="3886200"/>
            <a:ext cx="1524000" cy="752475"/>
          </a:xfrm>
          <a:prstGeom prst="borderCallout1">
            <a:avLst>
              <a:gd name="adj1" fmla="val -3588"/>
              <a:gd name="adj2" fmla="val 38319"/>
              <a:gd name="adj3" fmla="val -46370"/>
              <a:gd name="adj4" fmla="val 55397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Linija komunikacije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D796FD9-B318-43A2-B889-09E34FDFF3C1}"/>
              </a:ext>
            </a:extLst>
          </p:cNvPr>
          <p:cNvSpPr/>
          <p:nvPr/>
        </p:nvSpPr>
        <p:spPr>
          <a:xfrm>
            <a:off x="5094606" y="5466715"/>
            <a:ext cx="990600" cy="386080"/>
          </a:xfrm>
          <a:prstGeom prst="borderCallout1">
            <a:avLst>
              <a:gd name="adj1" fmla="val 17674"/>
              <a:gd name="adj2" fmla="val 130584"/>
              <a:gd name="adj3" fmla="val 34500"/>
              <a:gd name="adj4" fmla="val 9926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Uloga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6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5459-8808-4852-B542-9B447B44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Redni brojevi poruka – određuju „ugnježdene“ poruke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E9C5F-0EBB-4CD9-9A22-35CF9D233C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133600"/>
            <a:ext cx="876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F817-1D0A-4162-98A3-1600F8D0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4335"/>
            <a:ext cx="10972800" cy="639762"/>
          </a:xfrm>
        </p:spPr>
        <p:txBody>
          <a:bodyPr/>
          <a:lstStyle/>
          <a:p>
            <a:r>
              <a:rPr lang="sr-Latn-RS" sz="2800" dirty="0"/>
              <a:t>Redni brojevi poruka – unos temperature u prozoru meteorološke stanice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D3154-99BE-4FF0-8FEF-0E048F93A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1120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BD5F-0554-498E-AF5B-5C58543D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161"/>
            <a:ext cx="11887200" cy="579440"/>
          </a:xfrm>
        </p:spPr>
        <p:txBody>
          <a:bodyPr/>
          <a:lstStyle/>
          <a:p>
            <a:r>
              <a:rPr lang="sr-Latn-RS" sz="2800" dirty="0"/>
              <a:t>Unos temperature u prozoru meteorološke stanice - ekvivalentan dijagram sekvence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75AB2-AA8B-4915-8CF3-BF3C0EA1DB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609600"/>
            <a:ext cx="7772400" cy="62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2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A588-C387-4728-B86A-B0BF3B5F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0972800" cy="538480"/>
          </a:xfrm>
        </p:spPr>
        <p:txBody>
          <a:bodyPr/>
          <a:lstStyle/>
          <a:p>
            <a:r>
              <a:rPr lang="en-US" dirty="0" err="1"/>
              <a:t>Uslovno</a:t>
            </a:r>
            <a:r>
              <a:rPr lang="en-US" dirty="0"/>
              <a:t> </a:t>
            </a:r>
            <a:r>
              <a:rPr lang="en-US" dirty="0" err="1"/>
              <a:t>izvr</a:t>
            </a:r>
            <a:r>
              <a:rPr lang="sr-Latn-RS" dirty="0"/>
              <a:t>šavanje, vrste poruka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AD2FE-44E0-4226-B00F-555CFC6B3C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0996" y="1582420"/>
            <a:ext cx="8950008" cy="449580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6B035A4-E2A5-4134-938F-D0D7276CE11B}"/>
              </a:ext>
            </a:extLst>
          </p:cNvPr>
          <p:cNvSpPr/>
          <p:nvPr/>
        </p:nvSpPr>
        <p:spPr>
          <a:xfrm>
            <a:off x="9982200" y="1828800"/>
            <a:ext cx="1981200" cy="386080"/>
          </a:xfrm>
          <a:prstGeom prst="borderCallout1">
            <a:avLst>
              <a:gd name="adj1" fmla="val 103767"/>
              <a:gd name="adj2" fmla="val 22387"/>
              <a:gd name="adj3" fmla="val 111916"/>
              <a:gd name="adj4" fmla="val -4044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fontAlgn="base">
              <a:spcBef>
                <a:spcPts val="0"/>
              </a:spcBef>
              <a:spcAft>
                <a:spcPts val="700"/>
              </a:spcAft>
            </a:pPr>
            <a:r>
              <a:rPr lang="sr-Latn-RS" sz="16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Paralelno izvršavanje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8" y="82519"/>
            <a:ext cx="10972800" cy="761870"/>
          </a:xfrm>
        </p:spPr>
        <p:txBody>
          <a:bodyPr/>
          <a:lstStyle/>
          <a:p>
            <a:r>
              <a:rPr lang="sr-Latn-RS" dirty="0"/>
              <a:t>Iterativno izvršavanje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5518"/>
            <a:ext cx="10972800" cy="4906964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RS" sz="3200" dirty="0">
                <a:ea typeface="Calibri" panose="020F0502020204030204" pitchFamily="34" charset="0"/>
                <a:cs typeface="Arial" panose="020B0604020202020204" pitchFamily="34" charset="0"/>
              </a:rPr>
              <a:t>„Zvezdica“ ispred imena poruke, npr:</a:t>
            </a:r>
            <a:endParaRPr lang="sr-Latn-RS" sz="3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700"/>
              </a:spcAft>
              <a:buNone/>
            </a:pPr>
            <a:r>
              <a:rPr lang="sr-Latn-R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sz="32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zavrsiTest</a:t>
            </a:r>
            <a:r>
              <a:rPr lang="en-US" sz="3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C45A163463434FB4CFC5E267A8D8DB" ma:contentTypeVersion="0" ma:contentTypeDescription="Create a new document." ma:contentTypeScope="" ma:versionID="dbd9a383fc697ad2ce2b515ce71486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040F6B-2845-4318-97CD-E3572BF91276}"/>
</file>

<file path=customXml/itemProps2.xml><?xml version="1.0" encoding="utf-8"?>
<ds:datastoreItem xmlns:ds="http://schemas.openxmlformats.org/officeDocument/2006/customXml" ds:itemID="{5BBB3BA5-657E-4133-B748-0F5C80D1EEFA}"/>
</file>

<file path=customXml/itemProps3.xml><?xml version="1.0" encoding="utf-8"?>
<ds:datastoreItem xmlns:ds="http://schemas.openxmlformats.org/officeDocument/2006/customXml" ds:itemID="{DC6F4AD9-BB1B-40B5-B87C-DAB88D6D1CC2}"/>
</file>

<file path=docProps/app.xml><?xml version="1.0" encoding="utf-8"?>
<Properties xmlns="http://schemas.openxmlformats.org/officeDocument/2006/extended-properties" xmlns:vt="http://schemas.openxmlformats.org/officeDocument/2006/docPropsVTypes">
  <TotalTime>20081</TotalTime>
  <Words>237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Calibri</vt:lpstr>
      <vt:lpstr>Office Theme</vt:lpstr>
      <vt:lpstr>Specifikacija i modeliranje softvera Predavanje br. 11 – Dijagram komunikacije</vt:lpstr>
      <vt:lpstr>Dijagram sekvenci</vt:lpstr>
      <vt:lpstr>Namena dijagrama sekvenci</vt:lpstr>
      <vt:lpstr>Primer: oslobađanje objekata posle zatvaranja prozora</vt:lpstr>
      <vt:lpstr>Redni brojevi poruka – određuju „ugnježdene“ poruke</vt:lpstr>
      <vt:lpstr>Redni brojevi poruka – unos temperature u prozoru meteorološke stanice</vt:lpstr>
      <vt:lpstr>Unos temperature u prozoru meteorološke stanice - ekvivalentan dijagram sekvence</vt:lpstr>
      <vt:lpstr>Uslovno izvršavanje, vrste poruka</vt:lpstr>
      <vt:lpstr>Iterativno izvršavanje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466</cp:revision>
  <dcterms:created xsi:type="dcterms:W3CDTF">2015-03-01T19:57:14Z</dcterms:created>
  <dcterms:modified xsi:type="dcterms:W3CDTF">2022-05-30T13:45:50Z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0x010100D0C45A163463434FB4CFC5E267A8D8DB</vt:lpwstr>
  </property>
  <property fmtid="{D5CDD505-2E9C-101B-9397-08002B2CF9AE}" pid="3" name="Order">
    <vt:r8>12200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