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5.xml.rels" ContentType="application/vnd.openxmlformats-package.relationships+xml"/>
  <Override PartName="/ppt/notesSlides/notesSlide15.xml" ContentType="application/vnd.openxmlformats-officedocument.presentationml.notes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8.wmf" ContentType="image/x-wmf"/>
  <Override PartName="/ppt/media/image9.wmf" ContentType="image/x-wmf"/>
  <Override PartName="/ppt/media/image7.jpeg" ContentType="image/jpe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D73B229-F501-400A-8974-8C83F182C3C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C8528C6A-5C79-4CC1-A48E-551331148C44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2489760" y="2017440"/>
            <a:ext cx="5157000" cy="411444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2489760" y="2017440"/>
            <a:ext cx="515700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1150920" y="617400"/>
            <a:ext cx="77925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489760" y="2017440"/>
            <a:ext cx="5157000" cy="41144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2489760" y="2017440"/>
            <a:ext cx="515700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1150920" y="617400"/>
            <a:ext cx="77925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2489760" y="2017440"/>
            <a:ext cx="5157000" cy="411444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2489760" y="2017440"/>
            <a:ext cx="515700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150920" y="617400"/>
            <a:ext cx="77925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293760" y="2546280"/>
            <a:ext cx="4381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677520" y="2546280"/>
            <a:ext cx="328680" cy="47448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417600" y="2968560"/>
            <a:ext cx="42228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87320" y="2968560"/>
            <a:ext cx="369360" cy="47448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2895480"/>
            <a:ext cx="560160" cy="421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635040" y="2438280"/>
            <a:ext cx="3132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316080" y="3260160"/>
            <a:ext cx="8692920" cy="5508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990720" y="182880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990720" y="6248520"/>
            <a:ext cx="190476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95120" cy="456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9047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BF5B416-0837-4B20-9454-B9A1EAEC8830}" type="slidenum">
              <a:rPr b="0" lang="en-US" sz="1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6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7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PlaceHolder 8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143000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3" marL="1600200" indent="-228240">
              <a:lnSpc>
                <a:spcPct val="100000"/>
              </a:lnSpc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4" marL="2057400" indent="-228240">
              <a:lnSpc>
                <a:spcPct val="100000"/>
              </a:lnSpc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" name="PlaceHolder 10"/>
          <p:cNvSpPr>
            <a:spLocks noGrp="1"/>
          </p:cNvSpPr>
          <p:nvPr>
            <p:ph type="dt"/>
          </p:nvPr>
        </p:nvSpPr>
        <p:spPr>
          <a:xfrm>
            <a:off x="914400" y="6324480"/>
            <a:ext cx="190476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11"/>
          <p:cNvSpPr>
            <a:spLocks noGrp="1"/>
          </p:cNvSpPr>
          <p:nvPr>
            <p:ph type="ftr"/>
          </p:nvPr>
        </p:nvSpPr>
        <p:spPr>
          <a:xfrm>
            <a:off x="3352680" y="6324480"/>
            <a:ext cx="2895120" cy="456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12"/>
          <p:cNvSpPr>
            <a:spLocks noGrp="1"/>
          </p:cNvSpPr>
          <p:nvPr>
            <p:ph type="sldNum"/>
          </p:nvPr>
        </p:nvSpPr>
        <p:spPr>
          <a:xfrm>
            <a:off x="6781680" y="6324480"/>
            <a:ext cx="19047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27007FF-5125-4461-90B7-15322AC1474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17600" y="109872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541440" y="152100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911160" y="1521000"/>
            <a:ext cx="367920" cy="47448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127080" y="1447920"/>
            <a:ext cx="560160" cy="421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"/>
          <p:cNvSpPr/>
          <p:nvPr/>
        </p:nvSpPr>
        <p:spPr>
          <a:xfrm>
            <a:off x="762120" y="990720"/>
            <a:ext cx="3132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7"/>
          <p:cNvSpPr/>
          <p:nvPr/>
        </p:nvSpPr>
        <p:spPr>
          <a:xfrm>
            <a:off x="442800" y="1781280"/>
            <a:ext cx="8226000" cy="3132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PlaceHolder 8"/>
          <p:cNvSpPr>
            <a:spLocks noGrp="1"/>
          </p:cNvSpPr>
          <p:nvPr>
            <p:ph type="title"/>
          </p:nvPr>
        </p:nvSpPr>
        <p:spPr>
          <a:xfrm>
            <a:off x="1150920" y="61740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7" name="PlaceHolder 9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809520" cy="4114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143000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3" marL="1600200" indent="-228240">
              <a:lnSpc>
                <a:spcPct val="100000"/>
              </a:lnSpc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4" marL="2057400" indent="-228240">
              <a:lnSpc>
                <a:spcPct val="100000"/>
              </a:lnSpc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8" name="PlaceHolder 10"/>
          <p:cNvSpPr>
            <a:spLocks noGrp="1"/>
          </p:cNvSpPr>
          <p:nvPr>
            <p:ph type="body"/>
          </p:nvPr>
        </p:nvSpPr>
        <p:spPr>
          <a:xfrm>
            <a:off x="5145120" y="2017800"/>
            <a:ext cx="3809520" cy="4114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143000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3" marL="1600200" indent="-228240">
              <a:lnSpc>
                <a:spcPct val="100000"/>
              </a:lnSpc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4" marL="2057400" indent="-228240">
              <a:lnSpc>
                <a:spcPct val="100000"/>
              </a:lnSpc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9" name="PlaceHolder 11"/>
          <p:cNvSpPr>
            <a:spLocks noGrp="1"/>
          </p:cNvSpPr>
          <p:nvPr>
            <p:ph type="dt"/>
          </p:nvPr>
        </p:nvSpPr>
        <p:spPr>
          <a:xfrm>
            <a:off x="914400" y="6324480"/>
            <a:ext cx="190476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12"/>
          <p:cNvSpPr>
            <a:spLocks noGrp="1"/>
          </p:cNvSpPr>
          <p:nvPr>
            <p:ph type="ftr"/>
          </p:nvPr>
        </p:nvSpPr>
        <p:spPr>
          <a:xfrm>
            <a:off x="3352680" y="6324480"/>
            <a:ext cx="2895120" cy="456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13"/>
          <p:cNvSpPr>
            <a:spLocks noGrp="1"/>
          </p:cNvSpPr>
          <p:nvPr>
            <p:ph type="sldNum"/>
          </p:nvPr>
        </p:nvSpPr>
        <p:spPr>
          <a:xfrm>
            <a:off x="6781680" y="6324480"/>
            <a:ext cx="19047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D4990EA-1588-4547-97C6-EB2DAA87A15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42900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8580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FECABF-9F7A-425A-AE36-0377EE9EA691}" type="slidenum">
              <a:rPr b="0" lang="en-US" sz="1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990720" y="18288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Programming:</a:t>
            </a: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 Introduction to</a:t>
            </a: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Computer Science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Chapter 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Writing Simple Programs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1" descr=""/>
          <p:cNvPicPr/>
          <p:nvPr/>
        </p:nvPicPr>
        <p:blipFill>
          <a:blip r:embed="rId1"/>
          <a:stretch/>
        </p:blipFill>
        <p:spPr>
          <a:xfrm>
            <a:off x="6931080" y="1069920"/>
            <a:ext cx="1612800" cy="198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835FBFF-C963-4539-8694-DF42EC06A83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1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Maintain the Program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Continue developing the program in response to the needs of your users.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 the real world, most programs are never completely finished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they evolve over time.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nodeType="clickEffect" fill="hold">
                      <p:stCondLst>
                        <p:cond delay="indefinite"/>
                      </p:stCondLst>
                      <p:childTnLst>
                        <p:par>
                          <p:cTn id="1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91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191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nodeType="clickEffect" fill="hold">
                      <p:stCondLst>
                        <p:cond delay="indefinite"/>
                      </p:stCondLst>
                      <p:childTnLst>
                        <p:par>
                          <p:cTn id="1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91">
                                            <p:txEl>
                                              <p:pRg st="2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91">
                                            <p:txEl>
                                              <p:pRg st="2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nodeType="clickEffect" fill="hold">
                      <p:stCondLst>
                        <p:cond delay="indefinite"/>
                      </p:stCondLst>
                      <p:childTnLst>
                        <p:par>
                          <p:cTn id="1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91">
                                            <p:txEl>
                                              <p:pRg st="9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191">
                                            <p:txEl>
                                              <p:pRg st="9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B31DE49-5979-40DD-886B-EB887FD8492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5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Analysis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temperature is given in Celsius, user wants it expressed in degrees Fahrenheit.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Specification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temperature in Celsius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temperature in Fahrenheit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= 9/5(input) + 32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nodeType="clickEffect" fill="hold">
                      <p:stCondLst>
                        <p:cond delay="indefinite"/>
                      </p:stCondLst>
                      <p:childTnLst>
                        <p:par>
                          <p:cTn id="1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195">
                                            <p:txEl>
                                              <p:p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195">
                                            <p:txEl>
                                              <p:p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nodeType="clickEffect" fill="hold">
                      <p:stCondLst>
                        <p:cond delay="indefinite"/>
                      </p:stCondLst>
                      <p:childTnLst>
                        <p:par>
                          <p:cTn id="1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5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195">
                                            <p:txEl>
                                              <p:pRg st="95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195">
                                            <p:txEl>
                                              <p:pRg st="95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nodeType="clickEffect" fill="hold">
                      <p:stCondLst>
                        <p:cond delay="indefinite"/>
                      </p:stCondLst>
                      <p:childTnLst>
                        <p:par>
                          <p:cTn id="1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9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195">
                                            <p:txEl>
                                              <p:pRg st="109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195">
                                            <p:txEl>
                                              <p:pRg st="109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nodeType="clickEffect" fill="hold">
                      <p:stCondLst>
                        <p:cond delay="indefinite"/>
                      </p:stCondLst>
                      <p:childTnLst>
                        <p:par>
                          <p:cTn id="1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4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195">
                                            <p:txEl>
                                              <p:pRg st="14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95">
                                            <p:txEl>
                                              <p:pRg st="14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nodeType="clickEffect" fill="hold">
                      <p:stCondLst>
                        <p:cond delay="indefinite"/>
                      </p:stCondLst>
                      <p:childTnLst>
                        <p:par>
                          <p:cTn id="1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75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95">
                                            <p:txEl>
                                              <p:pRg st="175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95">
                                            <p:txEl>
                                              <p:pRg st="175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1349A6E-3FF1-4F72-B079-977A726892B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Design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Input, Process, Output (IPO)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Prompt the user for input (Celsius temperature)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Process it to convert it to Fahrenheit using F = 9/5(C) + 32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the result by displaying it on the screen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nodeType="clickEffect" fill="hold">
                      <p:stCondLst>
                        <p:cond delay="indefinite"/>
                      </p:stCondLst>
                      <p:childTnLst>
                        <p:par>
                          <p:cTn id="1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199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199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nodeType="clickEffect" fill="hold">
                      <p:stCondLst>
                        <p:cond delay="indefinite"/>
                      </p:stCondLst>
                      <p:childTnLst>
                        <p:par>
                          <p:cTn id="1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199">
                                            <p:txEl>
                                              <p:pRg st="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99">
                                            <p:txEl>
                                              <p:pRg st="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nodeType="clickEffect" fill="hold">
                      <p:stCondLst>
                        <p:cond delay="indefinite"/>
                      </p:stCondLst>
                      <p:childTnLst>
                        <p:par>
                          <p:cTn id="1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199">
                                            <p:txEl>
                                              <p:pRg st="3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99">
                                            <p:txEl>
                                              <p:pRg st="3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nodeType="clickEffect" fill="hold">
                      <p:stCondLst>
                        <p:cond delay="indefinite"/>
                      </p:stCondLst>
                      <p:childTnLst>
                        <p:par>
                          <p:cTn id="1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8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199">
                                            <p:txEl>
                                              <p:pRg st="8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199">
                                            <p:txEl>
                                              <p:pRg st="8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nodeType="clickEffect" fill="hold">
                      <p:stCondLst>
                        <p:cond delay="indefinite"/>
                      </p:stCondLst>
                      <p:childTnLst>
                        <p:par>
                          <p:cTn id="2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4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199">
                                            <p:txEl>
                                              <p:pRg st="14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199">
                                            <p:txEl>
                                              <p:pRg st="14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A467715-4E31-4D52-938F-990BEDD8F69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1182600" y="2017800"/>
            <a:ext cx="7772040" cy="461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Before we start coding, let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 write a rough draft of the program in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pseudocode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Pseudocode is precise English that describes what a program does, step by step.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Using pseudocode, we can concentrate on the algorithm rather than the programming language.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205" dur="indefinite" restart="never" nodeType="tmRoot">
          <p:childTnLst>
            <p:seq>
              <p:cTn id="206" dur="indefinite" nodeType="mainSeq">
                <p:childTnLst>
                  <p:par>
                    <p:cTn id="207" nodeType="clickEffect" fill="hold">
                      <p:stCondLst>
                        <p:cond delay="indefinite"/>
                      </p:stCondLst>
                      <p:childTnLst>
                        <p:par>
                          <p:cTn id="2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03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203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nodeType="clickEffect" fill="hold">
                      <p:stCondLst>
                        <p:cond delay="indefinite"/>
                      </p:stCondLst>
                      <p:childTnLst>
                        <p:par>
                          <p:cTn id="2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203">
                                            <p:txEl>
                                              <p:pRg st="7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203">
                                            <p:txEl>
                                              <p:pRg st="7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nodeType="clickEffect" fill="hold">
                      <p:stCondLst>
                        <p:cond delay="indefinite"/>
                      </p:stCondLst>
                      <p:childTnLst>
                        <p:par>
                          <p:cTn id="2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59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3" dur="500" fill="hold"/>
                                        <p:tgtEl>
                                          <p:spTgt spid="203">
                                            <p:txEl>
                                              <p:pRg st="159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203">
                                            <p:txEl>
                                              <p:pRg st="159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68ED4DC-FE86-4DB3-B312-878BAACA1D4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Pseudocode: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the temperature in degrees Celsius (call it celsius)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Calculate fahrenheit as (9/5)*celsius+32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fahrenheit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Now we need to convert this to Python!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nodeType="clickEffect" fill="hold">
                      <p:stCondLst>
                        <p:cond delay="indefinite"/>
                      </p:stCondLst>
                      <p:childTnLst>
                        <p:par>
                          <p:cTn id="2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207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207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nodeType="clickEffect" fill="hold">
                      <p:stCondLst>
                        <p:cond delay="indefinite"/>
                      </p:stCondLst>
                      <p:childTnLst>
                        <p:par>
                          <p:cTn id="2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207">
                                            <p:txEl>
                                              <p:pRg st="1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207">
                                            <p:txEl>
                                              <p:pRg st="1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nodeType="clickEffect" fill="hold">
                      <p:stCondLst>
                        <p:cond delay="indefinite"/>
                      </p:stCondLst>
                      <p:childTnLst>
                        <p:par>
                          <p:cTn id="2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3" dur="500" fill="hold"/>
                                        <p:tgtEl>
                                          <p:spTgt spid="207">
                                            <p:txEl>
                                              <p:pRg st="7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207">
                                            <p:txEl>
                                              <p:pRg st="7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nodeType="clickEffect" fill="hold">
                      <p:stCondLst>
                        <p:cond delay="indefinite"/>
                      </p:stCondLst>
                      <p:childTnLst>
                        <p:par>
                          <p:cTn id="2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207">
                                            <p:txEl>
                                              <p:pRg st="11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207">
                                            <p:txEl>
                                              <p:pRg st="11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nodeType="clickEffect" fill="hold">
                      <p:stCondLst>
                        <p:cond delay="indefinite"/>
                      </p:stCondLst>
                      <p:childTnLst>
                        <p:par>
                          <p:cTn id="2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3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207">
                                            <p:txEl>
                                              <p:pRg st="13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500" fill="hold"/>
                                        <p:tgtEl>
                                          <p:spTgt spid="207">
                                            <p:txEl>
                                              <p:pRg st="13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7098F27-31AD-4564-9A4B-48EE645A58B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#convert.py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# A program to convert Celsius temps to Fahrenheit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# by: Susan Computewell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 main():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celsius = eval(input("What is the Celsius temperature? "))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fahrenheit = (9/5) * celsius + 32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print("The temperature is ",fahrenheit," degrees Fahrenheit.")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main()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257" dur="indefinite" restart="never" nodeType="tmRoot">
          <p:childTnLst>
            <p:seq>
              <p:cTn id="2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2534AA-8C54-4646-9FF3-E4B976CB513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Once we write a program, we should test it!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What is the Celsius temperature? 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temperature is  32.0  degrees Fahrenheit.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main()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What is the Celsius temperature? 100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temperature is  212.0  degrees Fahrenheit.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main()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What is the Celsius temperature? -40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temperature is  -40.0  degrees Fahrenheit.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259" dur="indefinite" restart="never" nodeType="tmRoot">
          <p:childTnLst>
            <p:seq>
              <p:cTn id="2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2B88847-A0FA-48EC-9443-05E3C3F8036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9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Names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Names are given to variables (celsius, fahrenheit), modules (main, convert), etc.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These names are called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identifiers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Every identifier must begin with a letter or underscore 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_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), followed by any sequence of letters, digits, or underscores.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Identifiers are case sensitive.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261" dur="indefinite" restart="never" nodeType="tmRoot">
          <p:childTnLst>
            <p:seq>
              <p:cTn id="262" dur="indefinite" nodeType="mainSeq">
                <p:childTnLst>
                  <p:par>
                    <p:cTn id="263" nodeType="clickEffect" fill="hold">
                      <p:stCondLst>
                        <p:cond delay="indefinite"/>
                      </p:stCondLst>
                      <p:childTnLst>
                        <p:par>
                          <p:cTn id="2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219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219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nodeType="clickEffect" fill="hold">
                      <p:stCondLst>
                        <p:cond delay="indefinite"/>
                      </p:stCondLst>
                      <p:childTnLst>
                        <p:par>
                          <p:cTn id="2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219">
                                            <p:txEl>
                                              <p:pRg st="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219">
                                            <p:txEl>
                                              <p:pRg st="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nodeType="clickEffect" fill="hold">
                      <p:stCondLst>
                        <p:cond delay="indefinite"/>
                      </p:stCondLst>
                      <p:childTnLst>
                        <p:par>
                          <p:cTn id="2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8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219">
                                            <p:txEl>
                                              <p:pRg st="88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0" dur="500" fill="hold"/>
                                        <p:tgtEl>
                                          <p:spTgt spid="219">
                                            <p:txEl>
                                              <p:pRg st="88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nodeType="clickEffect" fill="hold">
                      <p:stCondLst>
                        <p:cond delay="indefinite"/>
                      </p:stCondLst>
                      <p:childTnLst>
                        <p:par>
                          <p:cTn id="2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3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219">
                                            <p:txEl>
                                              <p:pRg st="123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219">
                                            <p:txEl>
                                              <p:pRg st="123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nodeType="clickEffect" fill="hold">
                      <p:stCondLst>
                        <p:cond delay="indefinite"/>
                      </p:stCondLst>
                      <p:childTnLst>
                        <p:par>
                          <p:cTn id="2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47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219">
                                            <p:txEl>
                                              <p:pRg st="247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219">
                                            <p:txEl>
                                              <p:pRg st="247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A1F83D-4CC5-46E0-AFA9-165AA324C76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3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These are all different, valid names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143000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143000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Celsius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143000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143000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143000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143000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Spam_and_Eggs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143000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Spam_And_Eggs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293" dur="indefinite" restart="never" nodeType="tmRoot">
          <p:childTnLst>
            <p:seq>
              <p:cTn id="294" dur="indefinite" nodeType="mainSeq">
                <p:childTnLst>
                  <p:par>
                    <p:cTn id="295" nodeType="clickEffect" fill="hold">
                      <p:stCondLst>
                        <p:cond delay="indefinite"/>
                      </p:stCondLst>
                      <p:childTnLst>
                        <p:par>
                          <p:cTn id="2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223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223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223">
                                            <p:txEl>
                                              <p:pRg st="3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223">
                                            <p:txEl>
                                              <p:pRg st="3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223">
                                            <p:txEl>
                                              <p:pRg st="3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223">
                                            <p:txEl>
                                              <p:pRg st="3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1" dur="500" fill="hold"/>
                                        <p:tgtEl>
                                          <p:spTgt spid="223">
                                            <p:txEl>
                                              <p:pRg st="4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223">
                                            <p:txEl>
                                              <p:pRg st="4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223">
                                            <p:txEl>
                                              <p:pRg st="5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223">
                                            <p:txEl>
                                              <p:pRg st="5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223">
                                            <p:txEl>
                                              <p:pRg st="5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223">
                                            <p:txEl>
                                              <p:pRg st="5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2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223">
                                            <p:txEl>
                                              <p:pRg st="62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223">
                                            <p:txEl>
                                              <p:pRg st="62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7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223">
                                            <p:txEl>
                                              <p:pRg st="7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223">
                                            <p:txEl>
                                              <p:pRg st="7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D120BE5-C74F-4CE3-A1CA-6483966B0B7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Some identifiers are part of Python itself. These identifiers are known as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reserved words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(or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keywords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). This means they are not available for you to use as a name for a variable, etc. in your program.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and, del, for, is, raise, assert, elif, in, print, etc.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 a complete list, see Table 2.1 (p. 32)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329" dur="indefinite" restart="never" nodeType="tmRoot">
          <p:childTnLst>
            <p:seq>
              <p:cTn id="330" dur="indefinite" nodeType="mainSeq">
                <p:childTnLst>
                  <p:par>
                    <p:cTn id="331" nodeType="clickEffect" fill="hold">
                      <p:stCondLst>
                        <p:cond delay="indefinite"/>
                      </p:stCondLst>
                      <p:childTnLst>
                        <p:par>
                          <p:cTn id="3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227">
                                            <p:txEl>
                                              <p:pRg st="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227">
                                            <p:txEl>
                                              <p:pRg st="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nodeType="clickEffect" fill="hold">
                      <p:stCondLst>
                        <p:cond delay="indefinite"/>
                      </p:stCondLst>
                      <p:childTnLst>
                        <p:par>
                          <p:cTn id="3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02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227">
                                            <p:txEl>
                                              <p:pRg st="202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2" dur="500" fill="hold"/>
                                        <p:tgtEl>
                                          <p:spTgt spid="227">
                                            <p:txEl>
                                              <p:pRg st="202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nodeType="clickEffect" fill="hold">
                      <p:stCondLst>
                        <p:cond delay="indefinite"/>
                      </p:stCondLst>
                      <p:childTnLst>
                        <p:par>
                          <p:cTn id="3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58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7" dur="500" fill="hold"/>
                                        <p:tgtEl>
                                          <p:spTgt spid="227">
                                            <p:txEl>
                                              <p:pRg st="258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227">
                                            <p:txEl>
                                              <p:pRg st="258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Objectives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know the steps in an orderly software development process.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understand programs following the input, process, output (IPO) pattern and be able to modify them in simple ways.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understand the rules for forming valid Python identifiers and expressions.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B7C7929-CB9A-47B9-BD40-6ECE4F75E49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E9C85E7-0453-476B-8BC3-950F73970CB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1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Expressions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fragments of code that produce or calculate new data values are called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expressions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Literals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are used to represent a specific value, e.g. 3.9, 1, 1.0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Simple identifiers can also be expressions.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Also included are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(textual data) and string literals (like "Hello").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349" dur="indefinite" restart="never" nodeType="tmRoot">
          <p:childTnLst>
            <p:seq>
              <p:cTn id="350" dur="indefinite" nodeType="mainSeq">
                <p:childTnLst>
                  <p:par>
                    <p:cTn id="351" nodeType="clickEffect" fill="hold">
                      <p:stCondLst>
                        <p:cond delay="indefinite"/>
                      </p:stCondLst>
                      <p:childTnLst>
                        <p:par>
                          <p:cTn id="3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231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231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nodeType="clickEffect" fill="hold">
                      <p:stCondLst>
                        <p:cond delay="indefinite"/>
                      </p:stCondLst>
                      <p:childTnLst>
                        <p:par>
                          <p:cTn id="3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231">
                                            <p:txEl>
                                              <p:pRg st="1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2" dur="500" fill="hold"/>
                                        <p:tgtEl>
                                          <p:spTgt spid="231">
                                            <p:txEl>
                                              <p:pRg st="1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nodeType="clickEffect" fill="hold">
                      <p:stCondLst>
                        <p:cond delay="indefinite"/>
                      </p:stCondLst>
                      <p:childTnLst>
                        <p:par>
                          <p:cTn id="3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0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7" dur="500" fill="hold"/>
                                        <p:tgtEl>
                                          <p:spTgt spid="231">
                                            <p:txEl>
                                              <p:pRg st="100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8" dur="500" fill="hold"/>
                                        <p:tgtEl>
                                          <p:spTgt spid="231">
                                            <p:txEl>
                                              <p:pRg st="100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nodeType="clickEffect" fill="hold">
                      <p:stCondLst>
                        <p:cond delay="indefinite"/>
                      </p:stCondLst>
                      <p:childTnLst>
                        <p:par>
                          <p:cTn id="3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66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3" dur="500" fill="hold"/>
                                        <p:tgtEl>
                                          <p:spTgt spid="231">
                                            <p:txEl>
                                              <p:pRg st="166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4" dur="500" fill="hold"/>
                                        <p:tgtEl>
                                          <p:spTgt spid="231">
                                            <p:txEl>
                                              <p:pRg st="166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nodeType="clickEffect" fill="hold">
                      <p:stCondLst>
                        <p:cond delay="indefinite"/>
                      </p:stCondLst>
                      <p:childTnLst>
                        <p:par>
                          <p:cTn id="3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10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231">
                                            <p:txEl>
                                              <p:pRg st="210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500" fill="hold"/>
                                        <p:tgtEl>
                                          <p:spTgt spid="231">
                                            <p:txEl>
                                              <p:pRg st="210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B943072-FBB6-4D57-897F-982F809D151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5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x = 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print(x)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print(spam)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Traceback (most recent call last):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File "&lt;pyshell#15&gt;", line 1, in -toplevel-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 spam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NameError: name 'spam' is not defined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NameError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the error when you try to use a variable without a value assigned to it.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381" dur="indefinite" restart="never" nodeType="tmRoot">
          <p:childTnLst>
            <p:seq>
              <p:cTn id="3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32BAD3-731E-462F-823B-84E9C931C39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9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Simpler expressions can be combined using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operators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+, -, *, /, **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Spaces are irrelevant within an expression.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normal mathematical precedence applies.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((x1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x2) / 2*n) + (spam / k**3)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383" dur="indefinite" restart="never" nodeType="tmRoot">
          <p:childTnLst>
            <p:seq>
              <p:cTn id="384" dur="indefinite" nodeType="mainSeq">
                <p:childTnLst>
                  <p:par>
                    <p:cTn id="385" nodeType="clickEffect" fill="hold">
                      <p:stCondLst>
                        <p:cond delay="indefinite"/>
                      </p:stCondLst>
                      <p:childTnLst>
                        <p:par>
                          <p:cTn id="3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239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239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nodeType="clickEffect" fill="hold">
                      <p:stCondLst>
                        <p:cond delay="indefinite"/>
                      </p:stCondLst>
                      <p:childTnLst>
                        <p:par>
                          <p:cTn id="3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239">
                                            <p:txEl>
                                              <p:pRg st="5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239">
                                            <p:txEl>
                                              <p:pRg st="5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nodeType="clickEffect" fill="hold">
                      <p:stCondLst>
                        <p:cond delay="indefinite"/>
                      </p:stCondLst>
                      <p:childTnLst>
                        <p:par>
                          <p:cTn id="3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1" dur="500" fill="hold"/>
                                        <p:tgtEl>
                                          <p:spTgt spid="239">
                                            <p:txEl>
                                              <p:pRg st="6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2" dur="500" fill="hold"/>
                                        <p:tgtEl>
                                          <p:spTgt spid="239">
                                            <p:txEl>
                                              <p:pRg st="6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nodeType="clickEffect" fill="hold">
                      <p:stCondLst>
                        <p:cond delay="indefinite"/>
                      </p:stCondLst>
                      <p:childTnLst>
                        <p:par>
                          <p:cTn id="4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12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7" dur="500" fill="hold"/>
                                        <p:tgtEl>
                                          <p:spTgt spid="239">
                                            <p:txEl>
                                              <p:pRg st="112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8" dur="500" fill="hold"/>
                                        <p:tgtEl>
                                          <p:spTgt spid="239">
                                            <p:txEl>
                                              <p:pRg st="112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nodeType="clickEffect" fill="hold">
                      <p:stCondLst>
                        <p:cond delay="indefinite"/>
                      </p:stCondLst>
                      <p:childTnLst>
                        <p:par>
                          <p:cTn id="4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5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3" dur="500" fill="hold"/>
                                        <p:tgtEl>
                                          <p:spTgt spid="239">
                                            <p:txEl>
                                              <p:pRg st="15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4" dur="500" fill="hold"/>
                                        <p:tgtEl>
                                          <p:spTgt spid="239">
                                            <p:txEl>
                                              <p:pRg st="15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B7DB6DC-B641-4F10-8C01-B41A1644404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3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Statements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print(&lt;expr&gt;, &lt;expr&gt;, …, &lt;expr&gt;)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print statement can print any number of expressions.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Successive print statements will display on separate lines.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bare print will print a blank line.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415" dur="indefinite" restart="never" nodeType="tmRoot">
          <p:childTnLst>
            <p:seq>
              <p:cTn id="416" dur="indefinite" nodeType="mainSeq">
                <p:childTnLst>
                  <p:par>
                    <p:cTn id="417" nodeType="clickEffect" fill="hold">
                      <p:stCondLst>
                        <p:cond delay="indefinite"/>
                      </p:stCondLst>
                      <p:childTnLst>
                        <p:par>
                          <p:cTn id="4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1" dur="500" fill="hold"/>
                                        <p:tgtEl>
                                          <p:spTgt spid="243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2" dur="500" fill="hold"/>
                                        <p:tgtEl>
                                          <p:spTgt spid="243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nodeType="clickEffect" fill="hold">
                      <p:stCondLst>
                        <p:cond delay="indefinite"/>
                      </p:stCondLst>
                      <p:childTnLst>
                        <p:par>
                          <p:cTn id="4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7" dur="500" fill="hold"/>
                                        <p:tgtEl>
                                          <p:spTgt spid="243">
                                            <p:txEl>
                                              <p:pRg st="1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8" dur="500" fill="hold"/>
                                        <p:tgtEl>
                                          <p:spTgt spid="243">
                                            <p:txEl>
                                              <p:pRg st="1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nodeType="clickEffect" fill="hold">
                      <p:stCondLst>
                        <p:cond delay="indefinite"/>
                      </p:stCondLst>
                      <p:childTnLst>
                        <p:par>
                          <p:cTn id="4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3" dur="500" fill="hold"/>
                                        <p:tgtEl>
                                          <p:spTgt spid="243">
                                            <p:txEl>
                                              <p:pRg st="5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4" dur="500" fill="hold"/>
                                        <p:tgtEl>
                                          <p:spTgt spid="243">
                                            <p:txEl>
                                              <p:pRg st="5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nodeType="clickEffect" fill="hold">
                      <p:stCondLst>
                        <p:cond delay="indefinite"/>
                      </p:stCondLst>
                      <p:childTnLst>
                        <p:par>
                          <p:cTn id="4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1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9" dur="500" fill="hold"/>
                                        <p:tgtEl>
                                          <p:spTgt spid="243">
                                            <p:txEl>
                                              <p:pRg st="11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0" dur="500" fill="hold"/>
                                        <p:tgtEl>
                                          <p:spTgt spid="243">
                                            <p:txEl>
                                              <p:pRg st="11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nodeType="clickEffect" fill="hold">
                      <p:stCondLst>
                        <p:cond delay="indefinite"/>
                      </p:stCondLst>
                      <p:childTnLst>
                        <p:par>
                          <p:cTn id="4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74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5" dur="500" fill="hold"/>
                                        <p:tgtEl>
                                          <p:spTgt spid="243">
                                            <p:txEl>
                                              <p:pRg st="174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6" dur="500" fill="hold"/>
                                        <p:tgtEl>
                                          <p:spTgt spid="243">
                                            <p:txEl>
                                              <p:pRg st="174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B8C680-9A8B-45AA-91A8-84EDAA74C0E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7" name="TextShape 4"/>
          <p:cNvSpPr txBox="1"/>
          <p:nvPr/>
        </p:nvSpPr>
        <p:spPr>
          <a:xfrm>
            <a:off x="609480" y="2017800"/>
            <a:ext cx="48765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print(3+4)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print(3, 4, 3+4)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print(3, 4, end=" "),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print(3 + 4)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print("The answer is", 3+4)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8" name="TextShape 5"/>
          <p:cNvSpPr txBox="1"/>
          <p:nvPr/>
        </p:nvSpPr>
        <p:spPr>
          <a:xfrm>
            <a:off x="5983200" y="2017800"/>
            <a:ext cx="27032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3 4 7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3 4 7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answer is 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447" dur="indefinite" restart="never" nodeType="tmRoot">
          <p:childTnLst>
            <p:seq>
              <p:cTn id="4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D11B62D-17DB-4A1B-BC72-C9E0F74F327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 Statements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2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Simple Assignment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&lt;variable&gt; = &lt;expr&gt;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variable is an identifier, expr is an expression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expression on the RHS is evaluated to produce a value which is then associated with the variable named on the LHS.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449" dur="indefinite" restart="never" nodeType="tmRoot">
          <p:childTnLst>
            <p:seq>
              <p:cTn id="450" dur="indefinite" nodeType="mainSeq">
                <p:childTnLst>
                  <p:par>
                    <p:cTn id="451" nodeType="clickEffect" fill="hold">
                      <p:stCondLst>
                        <p:cond delay="indefinite"/>
                      </p:stCondLst>
                      <p:childTnLst>
                        <p:par>
                          <p:cTn id="4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5" dur="500" fill="hold"/>
                                        <p:tgtEl>
                                          <p:spTgt spid="252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6" dur="500" fill="hold"/>
                                        <p:tgtEl>
                                          <p:spTgt spid="252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nodeType="clickEffect" fill="hold">
                      <p:stCondLst>
                        <p:cond delay="indefinite"/>
                      </p:stCondLst>
                      <p:childTnLst>
                        <p:par>
                          <p:cTn id="4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1" dur="500" fill="hold"/>
                                        <p:tgtEl>
                                          <p:spTgt spid="252">
                                            <p:txEl>
                                              <p:pRg st="1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2" dur="500" fill="hold"/>
                                        <p:tgtEl>
                                          <p:spTgt spid="252">
                                            <p:txEl>
                                              <p:pRg st="1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nodeType="clickEffect" fill="hold">
                      <p:stCondLst>
                        <p:cond delay="indefinite"/>
                      </p:stCondLst>
                      <p:childTnLst>
                        <p:par>
                          <p:cTn id="4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7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7" dur="500" fill="hold"/>
                                        <p:tgtEl>
                                          <p:spTgt spid="252">
                                            <p:txEl>
                                              <p:pRg st="87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8" dur="500" fill="hold"/>
                                        <p:tgtEl>
                                          <p:spTgt spid="252">
                                            <p:txEl>
                                              <p:pRg st="87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3C3F91-5EA2-4D0C-9BE4-4511E787C20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 Statements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3.9 * x * (1-x)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fahrenheit = 9/5 * celsius + 32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469" dur="indefinite" restart="never" nodeType="tmRoot">
          <p:childTnLst>
            <p:seq>
              <p:cTn id="470" dur="indefinite" nodeType="mainSeq">
                <p:childTnLst>
                  <p:par>
                    <p:cTn id="471" nodeType="clickEffect" fill="hold">
                      <p:stCondLst>
                        <p:cond delay="indefinite"/>
                      </p:stCondLst>
                      <p:childTnLst>
                        <p:par>
                          <p:cTn id="4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5" dur="500" fill="hold"/>
                                        <p:tgtEl>
                                          <p:spTgt spid="25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6" dur="500" fill="hold"/>
                                        <p:tgtEl>
                                          <p:spTgt spid="25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nodeType="clickEffect" fill="hold">
                      <p:stCondLst>
                        <p:cond delay="indefinite"/>
                      </p:stCondLst>
                      <p:childTnLst>
                        <p:par>
                          <p:cTn id="4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1" dur="500" fill="hold"/>
                                        <p:tgtEl>
                                          <p:spTgt spid="256">
                                            <p:txEl>
                                              <p:pRg st="2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2" dur="500" fill="hold"/>
                                        <p:tgtEl>
                                          <p:spTgt spid="256">
                                            <p:txEl>
                                              <p:pRg st="2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nodeType="clickEffect" fill="hold">
                      <p:stCondLst>
                        <p:cond delay="indefinite"/>
                      </p:stCondLst>
                      <p:childTnLst>
                        <p:par>
                          <p:cTn id="4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7" dur="500" fill="hold"/>
                                        <p:tgtEl>
                                          <p:spTgt spid="256">
                                            <p:txEl>
                                              <p:p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8" dur="500" fill="hold"/>
                                        <p:tgtEl>
                                          <p:spTgt spid="256">
                                            <p:txEl>
                                              <p:p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837F14A-228E-442E-8BFC-5FD26DD6FE6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 Statements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Variables can be reassigned as many times as you want!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 = 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 = 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 = myVar + 1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489" dur="indefinite" restart="never" nodeType="tmRoot">
          <p:childTnLst>
            <p:seq>
              <p:cTn id="4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CCFB2F4-42BB-4E55-B0E8-F9213C73BBD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 Statements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4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Variables are like a box we can put values in.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When a variable changes, the old value is erased and a new one is written in.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265" name="Picture 1" descr=""/>
          <p:cNvPicPr/>
          <p:nvPr/>
        </p:nvPicPr>
        <p:blipFill>
          <a:blip r:embed="rId1"/>
          <a:stretch/>
        </p:blipFill>
        <p:spPr>
          <a:xfrm>
            <a:off x="1676520" y="4419720"/>
            <a:ext cx="5790960" cy="156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1" dur="indefinite" restart="never" nodeType="tmRoot">
          <p:childTnLst>
            <p:seq>
              <p:cTn id="492" dur="indefinite" nodeType="mainSeq">
                <p:childTnLst>
                  <p:par>
                    <p:cTn id="493" nodeType="clickEffect" fill="hold">
                      <p:stCondLst>
                        <p:cond delay="indefinite"/>
                      </p:stCondLst>
                      <p:childTnLst>
                        <p:par>
                          <p:cTn id="4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7" dur="500" fill="hold"/>
                                        <p:tgtEl>
                                          <p:spTgt spid="264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8" dur="500" fill="hold"/>
                                        <p:tgtEl>
                                          <p:spTgt spid="264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nodeType="clickEffect" fill="hold">
                      <p:stCondLst>
                        <p:cond delay="indefinite"/>
                      </p:stCondLst>
                      <p:childTnLst>
                        <p:par>
                          <p:cTn id="5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3" dur="500" fill="hold"/>
                                        <p:tgtEl>
                                          <p:spTgt spid="264">
                                            <p:txEl>
                                              <p:pRg st="4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4" dur="500" fill="hold"/>
                                        <p:tgtEl>
                                          <p:spTgt spid="264">
                                            <p:txEl>
                                              <p:pRg st="4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2686270-6602-46B4-B17F-8A8C3D314CF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 Statements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9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Technically, this model of assignment is simplistic for Python.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doesn't overwrite these memory locations (boxes).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a variable is more like putting a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sticky note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on a value and saying,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270" name="Picture 1" descr=""/>
          <p:cNvPicPr/>
          <p:nvPr/>
        </p:nvPicPr>
        <p:blipFill>
          <a:blip r:embed="rId1"/>
          <a:stretch/>
        </p:blipFill>
        <p:spPr>
          <a:xfrm>
            <a:off x="3809880" y="4900680"/>
            <a:ext cx="4266720" cy="152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05" dur="indefinite" restart="never" nodeType="tmRoot">
          <p:childTnLst>
            <p:seq>
              <p:cTn id="506" dur="indefinite" nodeType="mainSeq">
                <p:childTnLst>
                  <p:par>
                    <p:cTn id="507" nodeType="clickEffect" fill="hold">
                      <p:stCondLst>
                        <p:cond delay="indefinite"/>
                      </p:stCondLst>
                      <p:childTnLst>
                        <p:par>
                          <p:cTn id="5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1" dur="500" fill="hold"/>
                                        <p:tgtEl>
                                          <p:spTgt spid="269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2" dur="500" fill="hold"/>
                                        <p:tgtEl>
                                          <p:spTgt spid="269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nodeType="clickEffect" fill="hold">
                      <p:stCondLst>
                        <p:cond delay="indefinite"/>
                      </p:stCondLst>
                      <p:childTnLst>
                        <p:par>
                          <p:cTn id="5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7" dur="500" fill="hold"/>
                                        <p:tgtEl>
                                          <p:spTgt spid="269">
                                            <p:txEl>
                                              <p:pRg st="6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8" dur="500" fill="hold"/>
                                        <p:tgtEl>
                                          <p:spTgt spid="269">
                                            <p:txEl>
                                              <p:pRg st="6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nodeType="clickEffect" fill="hold">
                      <p:stCondLst>
                        <p:cond delay="indefinite"/>
                      </p:stCondLst>
                      <p:childTnLst>
                        <p:par>
                          <p:cTn id="5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21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3" dur="500" fill="hold"/>
                                        <p:tgtEl>
                                          <p:spTgt spid="269">
                                            <p:txEl>
                                              <p:pRg st="121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4" dur="500" fill="hold"/>
                                        <p:tgtEl>
                                          <p:spTgt spid="269">
                                            <p:txEl>
                                              <p:pRg st="121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150DB94-C514-4169-BEB9-56FE3E03595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Objectives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be able to understand and write Python statements to output information to the screen, assign values to variables, get numeric information entered from the keyboard, and perform a counted loop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nodeType="clickEffect" fill="hold">
                      <p:stCondLst>
                        <p:cond delay="indefinite"/>
                      </p:stCondLst>
                      <p:childTnLst>
                        <p:par>
                          <p:cTn id="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63">
                                            <p:txEl>
                                              <p:pRg st="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63">
                                            <p:txEl>
                                              <p:pRg st="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779366-EF50-40E7-9139-BEA8F91C2B9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Input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4" name="TextShape 4"/>
          <p:cNvSpPr txBox="1"/>
          <p:nvPr/>
        </p:nvSpPr>
        <p:spPr>
          <a:xfrm>
            <a:off x="380880" y="2017800"/>
            <a:ext cx="85737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purpose of an input statement is to get input from the user and store it into a variable.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&lt;variable&gt; = eval(input(&lt;prompt&gt;))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Here,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eval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wrapped around the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 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function.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525" dur="indefinite" restart="never" nodeType="tmRoot">
          <p:childTnLst>
            <p:seq>
              <p:cTn id="526" dur="indefinite" nodeType="mainSeq">
                <p:childTnLst>
                  <p:par>
                    <p:cTn id="527" nodeType="clickEffect" fill="hold">
                      <p:stCondLst>
                        <p:cond delay="indefinite"/>
                      </p:stCondLst>
                      <p:childTnLst>
                        <p:par>
                          <p:cTn id="5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1" dur="500" fill="hold"/>
                                        <p:tgtEl>
                                          <p:spTgt spid="274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2" dur="500" fill="hold"/>
                                        <p:tgtEl>
                                          <p:spTgt spid="274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nodeType="clickEffect" fill="hold">
                      <p:stCondLst>
                        <p:cond delay="indefinite"/>
                      </p:stCondLst>
                      <p:childTnLst>
                        <p:par>
                          <p:cTn id="5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9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7" dur="500" fill="hold"/>
                                        <p:tgtEl>
                                          <p:spTgt spid="274">
                                            <p:txEl>
                                              <p:pRg st="9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8" dur="500" fill="hold"/>
                                        <p:tgtEl>
                                          <p:spTgt spid="274">
                                            <p:txEl>
                                              <p:pRg st="9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nodeType="clickEffect" fill="hold">
                      <p:stCondLst>
                        <p:cond delay="indefinite"/>
                      </p:stCondLst>
                      <p:childTnLst>
                        <p:par>
                          <p:cTn id="5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29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3" dur="500" fill="hold"/>
                                        <p:tgtEl>
                                          <p:spTgt spid="274">
                                            <p:txEl>
                                              <p:pRg st="129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4" dur="500" fill="hold"/>
                                        <p:tgtEl>
                                          <p:spTgt spid="274">
                                            <p:txEl>
                                              <p:pRg st="129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955659A-5127-4E7F-94BC-D21AD5B01AB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Input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8" name="TextShape 4"/>
          <p:cNvSpPr txBox="1"/>
          <p:nvPr/>
        </p:nvSpPr>
        <p:spPr>
          <a:xfrm>
            <a:off x="1143000" y="20574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First the prompt is printed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part waits for the user to enter a value and press &lt;enter&gt;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expression that was entered is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eval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uated to turn it from a string of characters into a Python value (a number).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value is assigned to the variable.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 string input: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&lt;var&gt; = input(&lt;prompt&gt;)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545" dur="indefinite" restart="never" nodeType="tmRoot">
          <p:childTnLst>
            <p:seq>
              <p:cTn id="546" dur="indefinite" nodeType="mainSeq">
                <p:childTnLst>
                  <p:par>
                    <p:cTn id="547" nodeType="clickEffect" fill="hold">
                      <p:stCondLst>
                        <p:cond delay="indefinite"/>
                      </p:stCondLst>
                      <p:childTnLst>
                        <p:par>
                          <p:cTn id="5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4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1" dur="500" fill="hold"/>
                                        <p:tgtEl>
                                          <p:spTgt spid="278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2" dur="500" fill="hold"/>
                                        <p:tgtEl>
                                          <p:spTgt spid="278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nodeType="clickEffect" fill="hold">
                      <p:stCondLst>
                        <p:cond delay="indefinite"/>
                      </p:stCondLst>
                      <p:childTnLst>
                        <p:par>
                          <p:cTn id="5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7" dur="500" fill="hold"/>
                                        <p:tgtEl>
                                          <p:spTgt spid="278">
                                            <p:txEl>
                                              <p:pRg st="2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8" dur="500" fill="hold"/>
                                        <p:tgtEl>
                                          <p:spTgt spid="278">
                                            <p:txEl>
                                              <p:pRg st="2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nodeType="clickEffect" fill="hold">
                      <p:stCondLst>
                        <p:cond delay="indefinite"/>
                      </p:stCondLst>
                      <p:childTnLst>
                        <p:par>
                          <p:cTn id="5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97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3" dur="500" fill="hold"/>
                                        <p:tgtEl>
                                          <p:spTgt spid="278">
                                            <p:txEl>
                                              <p:pRg st="97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4" dur="500" fill="hold"/>
                                        <p:tgtEl>
                                          <p:spTgt spid="278">
                                            <p:txEl>
                                              <p:pRg st="97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nodeType="clickEffect" fill="hold">
                      <p:stCondLst>
                        <p:cond delay="indefinite"/>
                      </p:stCondLst>
                      <p:childTnLst>
                        <p:par>
                          <p:cTn id="5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13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9" dur="500" fill="hold"/>
                                        <p:tgtEl>
                                          <p:spTgt spid="278">
                                            <p:txEl>
                                              <p:pRg st="213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0" dur="500" fill="hold"/>
                                        <p:tgtEl>
                                          <p:spTgt spid="278">
                                            <p:txEl>
                                              <p:pRg st="213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nodeType="clickEffect" fill="hold">
                      <p:stCondLst>
                        <p:cond delay="indefinite"/>
                      </p:stCondLst>
                      <p:childTnLst>
                        <p:par>
                          <p:cTn id="5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53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5" dur="500" fill="hold"/>
                                        <p:tgtEl>
                                          <p:spTgt spid="278">
                                            <p:txEl>
                                              <p:pRg st="253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6" dur="500" fill="hold"/>
                                        <p:tgtEl>
                                          <p:spTgt spid="278">
                                            <p:txEl>
                                              <p:pRg st="253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Input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Beware: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eval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function is very powerful and potentially dangerous!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When we evaluate user input, we allow the user to enter a portion of our program, which Python will then evaluate.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2" name="TextShape 4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9528460-0854-4C7B-8CBB-2ABD4F5A5E6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77" dur="indefinite" restart="never" nodeType="tmRoot">
          <p:childTnLst>
            <p:seq>
              <p:cTn id="5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Input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Someone who knows Python could exploit this ability and enter malicious instructions, e.g. capture private information or delete files on the computer.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called a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code injection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attack, because an attacker is injecting malicious code into the running program.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6" name="TextShape 4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4DEFC46-0B94-4229-B6B6-2F4FE0F9D38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79" dur="indefinite" restart="never" nodeType="tmRoot">
          <p:childTnLst>
            <p:seq>
              <p:cTn id="5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Input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When writing programs for your own personal use, this is probably not much of an issue.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When the input is coming from untrusted sources, like users on the Internet, the use of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eval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could be disastrous.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will see some safer alternatives in the next chapter.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TextShape 4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7312E3A-9AEC-4E79-B83C-AF3B93C0538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81" dur="indefinite" restart="never" nodeType="tmRoot">
          <p:childTnLst>
            <p:seq>
              <p:cTn id="5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6208E4F-4C7F-4338-8CB7-3E974437F26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Simultaneous Assignment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4" name="TextShape 4"/>
          <p:cNvSpPr txBox="1"/>
          <p:nvPr/>
        </p:nvSpPr>
        <p:spPr>
          <a:xfrm>
            <a:off x="762120" y="2017800"/>
            <a:ext cx="819288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Several values can be calculated at the same time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&lt;var&gt;, &lt;var&gt;, … = &lt;expr&gt;, &lt;expr&gt;, 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Evaluate the expressions in the RHS and assign them to the variables on the LHS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583" dur="indefinite" restart="never" nodeType="tmRoot">
          <p:childTnLst>
            <p:seq>
              <p:cTn id="584" dur="indefinite" nodeType="mainSeq">
                <p:childTnLst>
                  <p:par>
                    <p:cTn id="585" nodeType="clickEffect" fill="hold">
                      <p:stCondLst>
                        <p:cond delay="indefinite"/>
                      </p:stCondLst>
                      <p:childTnLst>
                        <p:par>
                          <p:cTn id="5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9" dur="500" fill="hold"/>
                                        <p:tgtEl>
                                          <p:spTgt spid="294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0" dur="500" fill="hold"/>
                                        <p:tgtEl>
                                          <p:spTgt spid="294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nodeType="clickEffect" fill="hold">
                      <p:stCondLst>
                        <p:cond delay="indefinite"/>
                      </p:stCondLst>
                      <p:childTnLst>
                        <p:par>
                          <p:cTn id="5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5" dur="500" fill="hold"/>
                                        <p:tgtEl>
                                          <p:spTgt spid="294">
                                            <p:txEl>
                                              <p:pRg st="5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6" dur="500" fill="hold"/>
                                        <p:tgtEl>
                                          <p:spTgt spid="294">
                                            <p:txEl>
                                              <p:pRg st="5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nodeType="clickEffect" fill="hold">
                      <p:stCondLst>
                        <p:cond delay="indefinite"/>
                      </p:stCondLst>
                      <p:childTnLst>
                        <p:par>
                          <p:cTn id="5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8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1" dur="500" fill="hold"/>
                                        <p:tgtEl>
                                          <p:spTgt spid="294">
                                            <p:txEl>
                                              <p:pRg st="8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2" dur="500" fill="hold"/>
                                        <p:tgtEl>
                                          <p:spTgt spid="294">
                                            <p:txEl>
                                              <p:pRg st="8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8CC71B-F2D7-4332-A561-697082546F1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Simultaneous Assignment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8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sum, diff = x+y, x-y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 could you use this to swap the values for x and y?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Why doesn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 this work?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x = 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y = 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could use a temporary variable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603" dur="indefinite" restart="never" nodeType="tmRoot">
          <p:childTnLst>
            <p:seq>
              <p:cTn id="604" dur="indefinite" nodeType="mainSeq">
                <p:childTnLst>
                  <p:par>
                    <p:cTn id="605" nodeType="clickEffect" fill="hold">
                      <p:stCondLst>
                        <p:cond delay="indefinite"/>
                      </p:stCondLst>
                      <p:childTnLst>
                        <p:par>
                          <p:cTn id="6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9" dur="500" fill="hold"/>
                                        <p:tgtEl>
                                          <p:spTgt spid="298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0" dur="500" fill="hold"/>
                                        <p:tgtEl>
                                          <p:spTgt spid="298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nodeType="clickEffect" fill="hold">
                      <p:stCondLst>
                        <p:cond delay="indefinite"/>
                      </p:stCondLst>
                      <p:childTnLst>
                        <p:par>
                          <p:cTn id="6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5" dur="500" fill="hold"/>
                                        <p:tgtEl>
                                          <p:spTgt spid="298">
                                            <p:txEl>
                                              <p:pRg st="2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6" dur="500" fill="hold"/>
                                        <p:tgtEl>
                                          <p:spTgt spid="298">
                                            <p:txEl>
                                              <p:pRg st="2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nodeType="clickEffect" fill="hold">
                      <p:stCondLst>
                        <p:cond delay="indefinite"/>
                      </p:stCondLst>
                      <p:childTnLst>
                        <p:par>
                          <p:cTn id="6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1" dur="500" fill="hold"/>
                                        <p:tgtEl>
                                          <p:spTgt spid="298">
                                            <p:txEl>
                                              <p:pRg st="7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2" dur="500" fill="hold"/>
                                        <p:tgtEl>
                                          <p:spTgt spid="298">
                                            <p:txEl>
                                              <p:pRg st="7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nodeType="clickEffect" fill="hold">
                      <p:stCondLst>
                        <p:cond delay="indefinite"/>
                      </p:stCondLst>
                      <p:childTnLst>
                        <p:par>
                          <p:cTn id="6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1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7" dur="500" fill="hold"/>
                                        <p:tgtEl>
                                          <p:spTgt spid="298">
                                            <p:txEl>
                                              <p:pRg st="11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8" dur="500" fill="hold"/>
                                        <p:tgtEl>
                                          <p:spTgt spid="298">
                                            <p:txEl>
                                              <p:pRg st="11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4B76C77-62C6-44B8-90BC-018636A5DA9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Simultaneous Assignment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can swap the values of two variables quite easily in Python!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x, y = y, 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x = 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y = 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print(x, 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3 4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x, y = y, 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print(x, 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4 3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629" dur="indefinite" restart="never" nodeType="tmRoot">
          <p:childTnLst>
            <p:seq>
              <p:cTn id="630" dur="indefinite" nodeType="mainSeq">
                <p:childTnLst>
                  <p:par>
                    <p:cTn id="631" nodeType="clickEffect" fill="hold">
                      <p:stCondLst>
                        <p:cond delay="indefinite"/>
                      </p:stCondLst>
                      <p:childTnLst>
                        <p:par>
                          <p:cTn id="6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5" dur="500" fill="hold"/>
                                        <p:tgtEl>
                                          <p:spTgt spid="302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6" dur="500" fill="hold"/>
                                        <p:tgtEl>
                                          <p:spTgt spid="302">
                                            <p:txEl>
                                              <p:p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9" dur="500" fill="hold"/>
                                        <p:tgtEl>
                                          <p:spTgt spid="302">
                                            <p:txEl>
                                              <p:p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0" dur="500" fill="hold"/>
                                        <p:tgtEl>
                                          <p:spTgt spid="302">
                                            <p:txEl>
                                              <p:p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3" dur="500" fill="hold"/>
                                        <p:tgtEl>
                                          <p:spTgt spid="302">
                                            <p:txEl>
                                              <p:pRg st="7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4" dur="500" fill="hold"/>
                                        <p:tgtEl>
                                          <p:spTgt spid="302">
                                            <p:txEl>
                                              <p:pRg st="7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7" dur="500" fill="hold"/>
                                        <p:tgtEl>
                                          <p:spTgt spid="302">
                                            <p:txEl>
                                              <p:pRg st="8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8" dur="500" fill="hold"/>
                                        <p:tgtEl>
                                          <p:spTgt spid="302">
                                            <p:txEl>
                                              <p:pRg st="8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9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1" dur="500" fill="hold"/>
                                        <p:tgtEl>
                                          <p:spTgt spid="302">
                                            <p:txEl>
                                              <p:pRg st="9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2" dur="500" fill="hold"/>
                                        <p:tgtEl>
                                          <p:spTgt spid="302">
                                            <p:txEl>
                                              <p:pRg st="9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1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5" dur="500" fill="hold"/>
                                        <p:tgtEl>
                                          <p:spTgt spid="302">
                                            <p:txEl>
                                              <p:pRg st="11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6" dur="500" fill="hold"/>
                                        <p:tgtEl>
                                          <p:spTgt spid="302">
                                            <p:txEl>
                                              <p:pRg st="11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1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9" dur="500" fill="hold"/>
                                        <p:tgtEl>
                                          <p:spTgt spid="302">
                                            <p:txEl>
                                              <p:pRg st="11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0" dur="500" fill="hold"/>
                                        <p:tgtEl>
                                          <p:spTgt spid="302">
                                            <p:txEl>
                                              <p:pRg st="11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3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3" dur="500" fill="hold"/>
                                        <p:tgtEl>
                                          <p:spTgt spid="302">
                                            <p:txEl>
                                              <p:pRg st="13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4" dur="500" fill="hold"/>
                                        <p:tgtEl>
                                          <p:spTgt spid="302">
                                            <p:txEl>
                                              <p:pRg st="13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4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7" dur="500" fill="hold"/>
                                        <p:tgtEl>
                                          <p:spTgt spid="302">
                                            <p:txEl>
                                              <p:pRg st="14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8" dur="500" fill="hold"/>
                                        <p:tgtEl>
                                          <p:spTgt spid="302">
                                            <p:txEl>
                                              <p:pRg st="14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EF564EC-93DF-47AD-B86B-DFB63567A86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Simultaneous Assignment</a:t>
            </a: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can use this same idea to input multiple variables from a single input statement!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 commas to separate the inputs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 spamneggs():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spam, eggs = eval(input("Enter # of slices of spam followed by # of eggs: "))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print ("You ordered", eggs, "eggs and", spam, "slices of spam. Yum!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spamneggs()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Enter the number of slices of spam followed by the number of eggs: 3, 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You ordered 2 eggs and 3 slices of spam. Yum!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&gt;&gt;&gt;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669" dur="indefinite" restart="never" nodeType="tmRoot">
          <p:childTnLst>
            <p:seq>
              <p:cTn id="670" dur="indefinite" nodeType="mainSeq">
                <p:childTnLst>
                  <p:par>
                    <p:cTn id="671" nodeType="clickEffect" fill="hold">
                      <p:stCondLst>
                        <p:cond delay="indefinite"/>
                      </p:stCondLst>
                      <p:childTnLst>
                        <p:par>
                          <p:cTn id="6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5" dur="500" fill="hold"/>
                                        <p:tgtEl>
                                          <p:spTgt spid="306">
                                            <p:txEl>
                                              <p:p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6" dur="500" fill="hold"/>
                                        <p:tgtEl>
                                          <p:spTgt spid="306">
                                            <p:txEl>
                                              <p:p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nodeType="clickEffect" fill="hold">
                      <p:stCondLst>
                        <p:cond delay="indefinite"/>
                      </p:stCondLst>
                      <p:childTnLst>
                        <p:par>
                          <p:cTn id="6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85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1" dur="500" fill="hold"/>
                                        <p:tgtEl>
                                          <p:spTgt spid="306">
                                            <p:txEl>
                                              <p:pRg st="85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2" dur="500" fill="hold"/>
                                        <p:tgtEl>
                                          <p:spTgt spid="306">
                                            <p:txEl>
                                              <p:pRg st="85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070B1C0-CC7C-4873-BBB5-78261E46470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0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loop executes a definite number of times, i.e., at the time Python starts the loop it knows exactly how many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iterations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to do.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&lt;var&gt; in &lt;sequence&gt;: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&lt;body&gt;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beginning and end of the body are indicated by indentation.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683" dur="indefinite" restart="never" nodeType="tmRoot">
          <p:childTnLst>
            <p:seq>
              <p:cTn id="684" dur="indefinite" nodeType="mainSeq">
                <p:childTnLst>
                  <p:par>
                    <p:cTn id="685" nodeType="clickEffect" fill="hold">
                      <p:stCondLst>
                        <p:cond delay="indefinite"/>
                      </p:stCondLst>
                      <p:childTnLst>
                        <p:par>
                          <p:cTn id="6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9" dur="500" fill="hold"/>
                                        <p:tgtEl>
                                          <p:spTgt spid="310">
                                            <p:txEl>
                                              <p:pRg st="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0" dur="500" fill="hold"/>
                                        <p:tgtEl>
                                          <p:spTgt spid="310">
                                            <p:txEl>
                                              <p:pRg st="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nodeType="clickEffect" fill="hold">
                      <p:stCondLst>
                        <p:cond delay="indefinite"/>
                      </p:stCondLst>
                      <p:childTnLst>
                        <p:par>
                          <p:cTn id="6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38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5" dur="500" fill="hold"/>
                                        <p:tgtEl>
                                          <p:spTgt spid="310">
                                            <p:txEl>
                                              <p:pRg st="138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6" dur="500" fill="hold"/>
                                        <p:tgtEl>
                                          <p:spTgt spid="310">
                                            <p:txEl>
                                              <p:pRg st="138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nodeType="clickEffect" fill="hold">
                      <p:stCondLst>
                        <p:cond delay="indefinite"/>
                      </p:stCondLst>
                      <p:childTnLst>
                        <p:par>
                          <p:cTn id="6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71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1" dur="500" fill="hold"/>
                                        <p:tgtEl>
                                          <p:spTgt spid="310">
                                            <p:txEl>
                                              <p:pRg st="171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2" dur="500" fill="hold"/>
                                        <p:tgtEl>
                                          <p:spTgt spid="310">
                                            <p:txEl>
                                              <p:pRg st="171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17CA678-E811-44AD-93BA-CA797C9040D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process of creating a program is often broken down into stages according to the information that is produced in each phase.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67">
                                            <p:txEl>
                                              <p:pRg st="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67">
                                            <p:txEl>
                                              <p:pRg st="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B69B4B1-4EEE-40D0-A7F6-C840AF741F0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4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&lt;var&gt; in &lt;sequence&gt;: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&lt;body&gt;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variable after the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called the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loop index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 It takes on each successive value in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sequence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Often, the sequence portion consists of a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values.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a sequence of expressions in square brackets.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703" dur="indefinite" restart="never" nodeType="tmRoot">
          <p:childTnLst>
            <p:seq>
              <p:cTn id="704" dur="indefinite" nodeType="mainSeq">
                <p:childTnLst>
                  <p:par>
                    <p:cTn id="705" nodeType="clickEffect" fill="hold">
                      <p:stCondLst>
                        <p:cond delay="indefinite"/>
                      </p:stCondLst>
                      <p:childTnLst>
                        <p:par>
                          <p:cTn id="7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9" dur="500" fill="hold"/>
                                        <p:tgtEl>
                                          <p:spTgt spid="314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0" dur="500" fill="hold"/>
                                        <p:tgtEl>
                                          <p:spTgt spid="314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nodeType="clickEffect" fill="hold">
                      <p:stCondLst>
                        <p:cond delay="indefinite"/>
                      </p:stCondLst>
                      <p:childTnLst>
                        <p:par>
                          <p:cTn id="7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5" dur="500" fill="hold"/>
                                        <p:tgtEl>
                                          <p:spTgt spid="314">
                                            <p:txEl>
                                              <p:pRg st="3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6" dur="500" fill="hold"/>
                                        <p:tgtEl>
                                          <p:spTgt spid="314">
                                            <p:txEl>
                                              <p:pRg st="3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nodeType="clickEffect" fill="hold">
                      <p:stCondLst>
                        <p:cond delay="indefinite"/>
                      </p:stCondLst>
                      <p:childTnLst>
                        <p:par>
                          <p:cTn id="7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32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1" dur="500" fill="hold"/>
                                        <p:tgtEl>
                                          <p:spTgt spid="314">
                                            <p:txEl>
                                              <p:pRg st="132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2" dur="500" fill="hold"/>
                                        <p:tgtEl>
                                          <p:spTgt spid="314">
                                            <p:txEl>
                                              <p:pRg st="132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9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5" dur="500" fill="hold"/>
                                        <p:tgtEl>
                                          <p:spTgt spid="314">
                                            <p:txEl>
                                              <p:pRg st="19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6" dur="500" fill="hold"/>
                                        <p:tgtEl>
                                          <p:spTgt spid="314">
                                            <p:txEl>
                                              <p:pRg st="19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9E71DC-8580-42E8-96BF-F5E2AFAB4E7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for i in [0,1,2,3]: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(i)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for odd in [1, 3, 5, 7]: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print(odd*odd)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727" dur="indefinite" restart="never" nodeType="tmRoot">
          <p:childTnLst>
            <p:seq>
              <p:cTn id="7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5CBA40-23FC-4AEC-997F-51642CE745A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2" name="TextShape 4"/>
          <p:cNvSpPr txBox="1"/>
          <p:nvPr/>
        </p:nvSpPr>
        <p:spPr>
          <a:xfrm>
            <a:off x="1143000" y="190512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 chaos.py, what did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range(10)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do?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list(range(10))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[0, 1, 2, 3, 4, 5, 6, 7, 8, 9]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range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a built-in Python function that generates a sequence of numbers, starting with 0.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list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a built-in Python function that turns the sequence into an explicit list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body of the loop executes 10 times.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729" dur="indefinite" restart="never" nodeType="tmRoot">
          <p:childTnLst>
            <p:seq>
              <p:cTn id="730" dur="indefinite" nodeType="mainSeq">
                <p:childTnLst>
                  <p:par>
                    <p:cTn id="731" nodeType="clickEffect" fill="hold">
                      <p:stCondLst>
                        <p:cond delay="indefinite"/>
                      </p:stCondLst>
                      <p:childTnLst>
                        <p:par>
                          <p:cTn id="7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5" dur="500" fill="hold"/>
                                        <p:tgtEl>
                                          <p:spTgt spid="322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6" dur="500" fill="hold"/>
                                        <p:tgtEl>
                                          <p:spTgt spid="322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nodeType="clickEffect" fill="hold">
                      <p:stCondLst>
                        <p:cond delay="indefinite"/>
                      </p:stCondLst>
                      <p:childTnLst>
                        <p:par>
                          <p:cTn id="7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7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1" dur="500" fill="hold"/>
                                        <p:tgtEl>
                                          <p:spTgt spid="322">
                                            <p:txEl>
                                              <p:pRg st="87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2" dur="500" fill="hold"/>
                                        <p:tgtEl>
                                          <p:spTgt spid="322">
                                            <p:txEl>
                                              <p:pRg st="87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nodeType="clickEffect" fill="hold">
                      <p:stCondLst>
                        <p:cond delay="indefinite"/>
                      </p:stCondLst>
                      <p:childTnLst>
                        <p:par>
                          <p:cTn id="7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78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7" dur="500" fill="hold"/>
                                        <p:tgtEl>
                                          <p:spTgt spid="322">
                                            <p:txEl>
                                              <p:pRg st="178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8" dur="500" fill="hold"/>
                                        <p:tgtEl>
                                          <p:spTgt spid="322">
                                            <p:txEl>
                                              <p:pRg st="178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nodeType="clickEffect" fill="hold">
                      <p:stCondLst>
                        <p:cond delay="indefinite"/>
                      </p:stCondLst>
                      <p:childTnLst>
                        <p:par>
                          <p:cTn id="7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5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3" dur="500" fill="hold"/>
                                        <p:tgtEl>
                                          <p:spTgt spid="322">
                                            <p:txEl>
                                              <p:pRg st="25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4" dur="500" fill="hold"/>
                                        <p:tgtEl>
                                          <p:spTgt spid="322">
                                            <p:txEl>
                                              <p:pRg st="259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1182600" y="2017800"/>
            <a:ext cx="38095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loops alter the flow of program execution, so they are referred to as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control structures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6" name="TextShape 4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FE6596A-135A-4627-9E63-D7D7951584D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7" name="Picture 2" descr=""/>
          <p:cNvPicPr/>
          <p:nvPr/>
        </p:nvPicPr>
        <p:blipFill>
          <a:blip r:embed="rId1"/>
          <a:stretch/>
        </p:blipFill>
        <p:spPr>
          <a:xfrm>
            <a:off x="5411880" y="1952640"/>
            <a:ext cx="2739600" cy="453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5" dur="indefinite" restart="never" nodeType="tmRoot">
          <p:childTnLst>
            <p:seq>
              <p:cTn id="756" dur="indefinite" nodeType="mainSeq">
                <p:childTnLst>
                  <p:par>
                    <p:cTn id="757" nodeType="clickEffect" fill="hold">
                      <p:stCondLst>
                        <p:cond delay="indefinite"/>
                      </p:stCondLst>
                      <p:childTnLst>
                        <p:par>
                          <p:cTn id="7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1" dur="500" fill="hold"/>
                                        <p:tgtEl>
                                          <p:spTgt spid="324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2" dur="500" fill="hold"/>
                                        <p:tgtEl>
                                          <p:spTgt spid="324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891A2AB-50B5-470A-9F1C-993DB85AAE6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1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Analysis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Money deposited in a bank account earns interest.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 much will the account be worth 10 years from now?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Inputs: principal, interest rate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Output: value of the investment in 10 years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763" dur="indefinite" restart="never" nodeType="tmRoot">
          <p:childTnLst>
            <p:seq>
              <p:cTn id="764" dur="indefinite" nodeType="mainSeq">
                <p:childTnLst>
                  <p:par>
                    <p:cTn id="765" nodeType="clickEffect" fill="hold">
                      <p:stCondLst>
                        <p:cond delay="indefinite"/>
                      </p:stCondLst>
                      <p:childTnLst>
                        <p:par>
                          <p:cTn id="7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9" dur="500" fill="hold"/>
                                        <p:tgtEl>
                                          <p:spTgt spid="331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0" dur="500" fill="hold"/>
                                        <p:tgtEl>
                                          <p:spTgt spid="331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nodeType="clickEffect" fill="hold">
                      <p:stCondLst>
                        <p:cond delay="indefinite"/>
                      </p:stCondLst>
                      <p:childTnLst>
                        <p:par>
                          <p:cTn id="7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5" dur="500" fill="hold"/>
                                        <p:tgtEl>
                                          <p:spTgt spid="331">
                                            <p:txEl>
                                              <p:pRg st="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6" dur="500" fill="hold"/>
                                        <p:tgtEl>
                                          <p:spTgt spid="331">
                                            <p:txEl>
                                              <p:pRg st="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nodeType="clickEffect" fill="hold">
                      <p:stCondLst>
                        <p:cond delay="indefinite"/>
                      </p:stCondLst>
                      <p:childTnLst>
                        <p:par>
                          <p:cTn id="7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1" dur="500" fill="hold"/>
                                        <p:tgtEl>
                                          <p:spTgt spid="331">
                                            <p:txEl>
                                              <p:pRg st="5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2" dur="500" fill="hold"/>
                                        <p:tgtEl>
                                          <p:spTgt spid="331">
                                            <p:txEl>
                                              <p:pRg st="5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nodeType="clickEffect" fill="hold">
                      <p:stCondLst>
                        <p:cond delay="indefinite"/>
                      </p:stCondLst>
                      <p:childTnLst>
                        <p:par>
                          <p:cTn id="7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8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1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7" dur="500" fill="hold"/>
                                        <p:tgtEl>
                                          <p:spTgt spid="331">
                                            <p:txEl>
                                              <p:pRg st="11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8" dur="500" fill="hold"/>
                                        <p:tgtEl>
                                          <p:spTgt spid="331">
                                            <p:txEl>
                                              <p:pRg st="11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nodeType="clickEffect" fill="hold">
                      <p:stCondLst>
                        <p:cond delay="indefinite"/>
                      </p:stCondLst>
                      <p:childTnLst>
                        <p:par>
                          <p:cTn id="7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4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3" dur="500" fill="hold"/>
                                        <p:tgtEl>
                                          <p:spTgt spid="331">
                                            <p:txEl>
                                              <p:pRg st="14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4" dur="500" fill="hold"/>
                                        <p:tgtEl>
                                          <p:spTgt spid="331">
                                            <p:txEl>
                                              <p:pRg st="14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8E5CFBF-EB9A-4BD8-BCD5-C9625B2BF28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5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Specification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User enters the initial amount to invest, the principal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User enters an annual percentage rate, the interest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specifications can be represented like this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795" dur="indefinite" restart="never" nodeType="tmRoot">
          <p:childTnLst>
            <p:seq>
              <p:cTn id="796" dur="indefinite" nodeType="mainSeq">
                <p:childTnLst>
                  <p:par>
                    <p:cTn id="797" nodeType="clickEffect" fill="hold">
                      <p:stCondLst>
                        <p:cond delay="indefinite"/>
                      </p:stCondLst>
                      <p:childTnLst>
                        <p:par>
                          <p:cTn id="7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1" dur="500" fill="hold"/>
                                        <p:tgtEl>
                                          <p:spTgt spid="335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2" dur="500" fill="hold"/>
                                        <p:tgtEl>
                                          <p:spTgt spid="335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nodeType="clickEffect" fill="hold">
                      <p:stCondLst>
                        <p:cond delay="indefinite"/>
                      </p:stCondLst>
                      <p:childTnLst>
                        <p:par>
                          <p:cTn id="8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7" dur="500" fill="hold"/>
                                        <p:tgtEl>
                                          <p:spTgt spid="335">
                                            <p:txEl>
                                              <p:pRg st="1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8" dur="500" fill="hold"/>
                                        <p:tgtEl>
                                          <p:spTgt spid="335">
                                            <p:txEl>
                                              <p:pRg st="1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nodeType="clickEffect" fill="hold">
                      <p:stCondLst>
                        <p:cond delay="indefinite"/>
                      </p:stCondLst>
                      <p:childTnLst>
                        <p:par>
                          <p:cTn id="8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7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3" dur="500" fill="hold"/>
                                        <p:tgtEl>
                                          <p:spTgt spid="335">
                                            <p:txEl>
                                              <p:pRg st="7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4" dur="500" fill="hold"/>
                                        <p:tgtEl>
                                          <p:spTgt spid="335">
                                            <p:txEl>
                                              <p:pRg st="7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nodeType="clickEffect" fill="hold">
                      <p:stCondLst>
                        <p:cond delay="indefinite"/>
                      </p:stCondLst>
                      <p:childTnLst>
                        <p:par>
                          <p:cTn id="8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22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9" dur="500" fill="hold"/>
                                        <p:tgtEl>
                                          <p:spTgt spid="335">
                                            <p:txEl>
                                              <p:pRg st="122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0" dur="500" fill="hold"/>
                                        <p:tgtEl>
                                          <p:spTgt spid="335">
                                            <p:txEl>
                                              <p:pRg st="122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D23EA1-C419-4D90-AF62-668A2A42FD0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9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Future 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Inputs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principal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amount of money being invested, in dollars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annual percentage rate expressed as a decimal number.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value of the investment 10 years in the future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Relatonship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Value after one year is given by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principal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* (1 +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). This needs to be done 10 times.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821" dur="indefinite" restart="never" nodeType="tmRoot">
          <p:childTnLst>
            <p:seq>
              <p:cTn id="822" dur="indefinite" nodeType="mainSeq">
                <p:childTnLst>
                  <p:par>
                    <p:cTn id="823" nodeType="clickEffect" fill="hold">
                      <p:stCondLst>
                        <p:cond delay="indefinite"/>
                      </p:stCondLst>
                      <p:childTnLst>
                        <p:par>
                          <p:cTn id="8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2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7" dur="500" fill="hold"/>
                                        <p:tgtEl>
                                          <p:spTgt spid="33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8" dur="500" fill="hold"/>
                                        <p:tgtEl>
                                          <p:spTgt spid="33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nodeType="clickEffect" fill="hold">
                      <p:stCondLst>
                        <p:cond delay="indefinite"/>
                      </p:stCondLst>
                      <p:childTnLst>
                        <p:par>
                          <p:cTn id="8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3" dur="500" fill="hold"/>
                                        <p:tgtEl>
                                          <p:spTgt spid="339">
                                            <p:txEl>
                                              <p:pRg st="2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4" dur="500" fill="hold"/>
                                        <p:tgtEl>
                                          <p:spTgt spid="339">
                                            <p:txEl>
                                              <p:pRg st="2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nodeType="clickEffect" fill="hold">
                      <p:stCondLst>
                        <p:cond delay="indefinite"/>
                      </p:stCondLst>
                      <p:childTnLst>
                        <p:par>
                          <p:cTn id="8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49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9" dur="500" fill="hold"/>
                                        <p:tgtEl>
                                          <p:spTgt spid="339">
                                            <p:txEl>
                                              <p:pRg st="149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0" dur="500" fill="hold"/>
                                        <p:tgtEl>
                                          <p:spTgt spid="339">
                                            <p:txEl>
                                              <p:pRg st="149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nodeType="clickEffect" fill="hold">
                      <p:stCondLst>
                        <p:cond delay="indefinite"/>
                      </p:stCondLst>
                      <p:childTnLst>
                        <p:par>
                          <p:cTn id="8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4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07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5" dur="500" fill="hold"/>
                                        <p:tgtEl>
                                          <p:spTgt spid="339">
                                            <p:txEl>
                                              <p:pRg st="207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6" dur="500" fill="hold"/>
                                        <p:tgtEl>
                                          <p:spTgt spid="339">
                                            <p:txEl>
                                              <p:pRg st="207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C00963-2859-4EB2-B85D-70FFC497ABA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3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Design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 an introduction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the amount of the principal (principal)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the annual percentage rate (apr)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Repeat 10 times: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principal = principal * (1 + apr)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the value of principal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847" dur="indefinite" restart="never" nodeType="tmRoot">
          <p:childTnLst>
            <p:seq>
              <p:cTn id="848" dur="indefinite" nodeType="mainSeq">
                <p:childTnLst>
                  <p:par>
                    <p:cTn id="849" nodeType="clickEffect" fill="hold">
                      <p:stCondLst>
                        <p:cond delay="indefinite"/>
                      </p:stCondLst>
                      <p:childTnLst>
                        <p:par>
                          <p:cTn id="8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3" dur="500" fill="hold"/>
                                        <p:tgtEl>
                                          <p:spTgt spid="343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4" dur="500" fill="hold"/>
                                        <p:tgtEl>
                                          <p:spTgt spid="343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nodeType="clickEffect" fill="hold">
                      <p:stCondLst>
                        <p:cond delay="indefinite"/>
                      </p:stCondLst>
                      <p:childTnLst>
                        <p:par>
                          <p:cTn id="8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9" dur="500" fill="hold"/>
                                        <p:tgtEl>
                                          <p:spTgt spid="343">
                                            <p:txEl>
                                              <p:pRg st="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0" dur="500" fill="hold"/>
                                        <p:tgtEl>
                                          <p:spTgt spid="343">
                                            <p:txEl>
                                              <p:pRg st="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nodeType="clickEffect" fill="hold">
                      <p:stCondLst>
                        <p:cond delay="indefinite"/>
                      </p:stCondLst>
                      <p:childTnLst>
                        <p:par>
                          <p:cTn id="8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5" dur="500" fill="hold"/>
                                        <p:tgtEl>
                                          <p:spTgt spid="343">
                                            <p:txEl>
                                              <p:pRg st="2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6" dur="500" fill="hold"/>
                                        <p:tgtEl>
                                          <p:spTgt spid="343">
                                            <p:txEl>
                                              <p:pRg st="2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nodeType="clickEffect" fill="hold">
                      <p:stCondLst>
                        <p:cond delay="indefinite"/>
                      </p:stCondLst>
                      <p:childTnLst>
                        <p:par>
                          <p:cTn id="8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1" dur="500" fill="hold"/>
                                        <p:tgtEl>
                                          <p:spTgt spid="343">
                                            <p:txEl>
                                              <p:pRg st="7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2" dur="500" fill="hold"/>
                                        <p:tgtEl>
                                          <p:spTgt spid="343">
                                            <p:txEl>
                                              <p:pRg st="7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nodeType="clickEffect" fill="hold">
                      <p:stCondLst>
                        <p:cond delay="indefinite"/>
                      </p:stCondLst>
                      <p:childTnLst>
                        <p:par>
                          <p:cTn id="8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1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7" dur="500" fill="hold"/>
                                        <p:tgtEl>
                                          <p:spTgt spid="343">
                                            <p:txEl>
                                              <p:pRg st="11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8" dur="500" fill="hold"/>
                                        <p:tgtEl>
                                          <p:spTgt spid="343">
                                            <p:txEl>
                                              <p:pRg st="11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nodeType="clickEffect" fill="hold">
                      <p:stCondLst>
                        <p:cond delay="indefinite"/>
                      </p:stCondLst>
                      <p:childTnLst>
                        <p:par>
                          <p:cTn id="8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8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31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3" dur="500" fill="hold"/>
                                        <p:tgtEl>
                                          <p:spTgt spid="343">
                                            <p:txEl>
                                              <p:pRg st="131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4" dur="500" fill="hold"/>
                                        <p:tgtEl>
                                          <p:spTgt spid="343">
                                            <p:txEl>
                                              <p:pRg st="131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5" nodeType="clickEffect" fill="hold">
                      <p:stCondLst>
                        <p:cond delay="indefinite"/>
                      </p:stCondLst>
                      <p:childTnLst>
                        <p:par>
                          <p:cTn id="8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8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6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9" dur="500" fill="hold"/>
                                        <p:tgtEl>
                                          <p:spTgt spid="343">
                                            <p:txEl>
                                              <p:pRg st="16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0" dur="500" fill="hold"/>
                                        <p:tgtEl>
                                          <p:spTgt spid="343">
                                            <p:txEl>
                                              <p:pRg st="16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F63AED-6B78-4418-82A7-F89D3B16599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7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Implementation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Each line translates to one line of Python (in this case)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 an introduction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 (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program calculates the future"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("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value of a 10-year investment.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the amount of the principal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principal = eval(input(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Enter the initial principal: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891" dur="indefinite" restart="never" nodeType="tmRoot">
          <p:childTnLst>
            <p:seq>
              <p:cTn id="892" dur="indefinite" nodeType="mainSeq">
                <p:childTnLst>
                  <p:par>
                    <p:cTn id="893" nodeType="clickEffect" fill="hold">
                      <p:stCondLst>
                        <p:cond delay="indefinite"/>
                      </p:stCondLst>
                      <p:childTnLst>
                        <p:par>
                          <p:cTn id="8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7" dur="500" fill="hold"/>
                                        <p:tgtEl>
                                          <p:spTgt spid="347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8" dur="500" fill="hold"/>
                                        <p:tgtEl>
                                          <p:spTgt spid="347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nodeType="clickEffect" fill="hold">
                      <p:stCondLst>
                        <p:cond delay="indefinite"/>
                      </p:stCondLst>
                      <p:childTnLst>
                        <p:par>
                          <p:cTn id="9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0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3" dur="500" fill="hold"/>
                                        <p:tgtEl>
                                          <p:spTgt spid="347">
                                            <p:txEl>
                                              <p:pRg st="1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4" dur="500" fill="hold"/>
                                        <p:tgtEl>
                                          <p:spTgt spid="347">
                                            <p:txEl>
                                              <p:pRg st="1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nodeType="clickEffect" fill="hold">
                      <p:stCondLst>
                        <p:cond delay="indefinite"/>
                      </p:stCondLst>
                      <p:childTnLst>
                        <p:par>
                          <p:cTn id="9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0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7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9" dur="500" fill="hold"/>
                                        <p:tgtEl>
                                          <p:spTgt spid="347">
                                            <p:txEl>
                                              <p:pRg st="7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0" dur="500" fill="hold"/>
                                        <p:tgtEl>
                                          <p:spTgt spid="347">
                                            <p:txEl>
                                              <p:pRg st="7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nodeType="clickEffect" fill="hold">
                      <p:stCondLst>
                        <p:cond delay="indefinite"/>
                      </p:stCondLst>
                      <p:childTnLst>
                        <p:par>
                          <p:cTn id="9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81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5" dur="500" fill="hold"/>
                                        <p:tgtEl>
                                          <p:spTgt spid="347">
                                            <p:txEl>
                                              <p:pRg st="181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6" dur="500" fill="hold"/>
                                        <p:tgtEl>
                                          <p:spTgt spid="347">
                                            <p:txEl>
                                              <p:pRg st="181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175990-4F7A-4728-9914-0DE463ACC08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1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the annual percentage rate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apr = eval(input(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Enter the annual interest rate: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Repeat 10 times: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 i in range(10):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Calculate principal = principal * (1 + apr)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principal = principal * (1 + apr)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the value of the principal at the end of 10 years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 (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value in 10 years is: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principal)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917" dur="indefinite" restart="never" nodeType="tmRoot">
          <p:childTnLst>
            <p:seq>
              <p:cTn id="918" dur="indefinite" nodeType="mainSeq">
                <p:childTnLst>
                  <p:par>
                    <p:cTn id="919" nodeType="clickEffect" fill="hold">
                      <p:stCondLst>
                        <p:cond delay="indefinite"/>
                      </p:stCondLst>
                      <p:childTnLst>
                        <p:par>
                          <p:cTn id="9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3" dur="500" fill="hold"/>
                                        <p:tgtEl>
                                          <p:spTgt spid="351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4" dur="500" fill="hold"/>
                                        <p:tgtEl>
                                          <p:spTgt spid="351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nodeType="clickEffect" fill="hold">
                      <p:stCondLst>
                        <p:cond delay="indefinite"/>
                      </p:stCondLst>
                      <p:childTnLst>
                        <p:par>
                          <p:cTn id="9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8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9" dur="500" fill="hold"/>
                                        <p:tgtEl>
                                          <p:spTgt spid="351">
                                            <p:txEl>
                                              <p:pRg st="8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0" dur="500" fill="hold"/>
                                        <p:tgtEl>
                                          <p:spTgt spid="351">
                                            <p:txEl>
                                              <p:pRg st="8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nodeType="clickEffect" fill="hold">
                      <p:stCondLst>
                        <p:cond delay="indefinite"/>
                      </p:stCondLst>
                      <p:childTnLst>
                        <p:par>
                          <p:cTn id="9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2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5" dur="500" fill="hold"/>
                                        <p:tgtEl>
                                          <p:spTgt spid="351">
                                            <p:txEl>
                                              <p:pRg st="12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6" dur="500" fill="hold"/>
                                        <p:tgtEl>
                                          <p:spTgt spid="351">
                                            <p:txEl>
                                              <p:pRg st="12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nodeType="clickEffect" fill="hold">
                      <p:stCondLst>
                        <p:cond delay="indefinite"/>
                      </p:stCondLst>
                      <p:childTnLst>
                        <p:par>
                          <p:cTn id="9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03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1" dur="500" fill="hold"/>
                                        <p:tgtEl>
                                          <p:spTgt spid="351">
                                            <p:txEl>
                                              <p:pRg st="203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2" dur="500" fill="hold"/>
                                        <p:tgtEl>
                                          <p:spTgt spid="351">
                                            <p:txEl>
                                              <p:pRg st="203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862241-489C-4B67-A3C2-2D62B7827B4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Analyze the Problem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Figure out exactly the problem to be solved. Try to understand it as much as possible.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71">
                                            <p:txEl>
                                              <p:p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71">
                                            <p:txEl>
                                              <p:p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8B0113-1447-4A28-B71E-73677541016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5" name="TextShape 4"/>
          <p:cNvSpPr txBox="1"/>
          <p:nvPr/>
        </p:nvSpPr>
        <p:spPr>
          <a:xfrm>
            <a:off x="228600" y="2017800"/>
            <a:ext cx="8726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futval.py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 A program to compute the value of an investment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 carried 10 years into the future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main():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print("This program calculates the future value of a 10-year investment.")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principal = eval(input("Enter the initial principal: "))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apr = eval(input("Enter the annual interest rate: "))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i in range(10):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principal = principal * (1 + apr)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("The value in 10 years is:", principal)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DA3B00-9E7E-487D-B5D8-1209C8A2932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9" name="TextShape 4"/>
          <p:cNvSpPr txBox="1"/>
          <p:nvPr/>
        </p:nvSpPr>
        <p:spPr>
          <a:xfrm>
            <a:off x="36360" y="2201760"/>
            <a:ext cx="92199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main()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This program calculates the future value of a 10-year investment.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Enter the initial principal: 100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Enter the annual interest rate: .03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value in 10 years is: 134.391637934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main()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This program calculates the future value of a 10-year investment.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Enter the initial principal: 100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Enter the annual interest rate: .10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value in 10 years is: 259.37424601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B68AD7-FF4C-4D84-8C2D-153898A2CB7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Determine Specifications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Describe exactly what your program will do.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 worry about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program will work, but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it will do.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Includes describing the inputs, outputs, and how they relate to one another.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75">
                                            <p:txEl>
                                              <p:p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75">
                                            <p:txEl>
                                              <p:p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75">
                                            <p:txEl>
                                              <p:pRg st="6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75">
                                            <p:txEl>
                                              <p:pRg st="6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35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75">
                                            <p:txEl>
                                              <p:pRg st="135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75">
                                            <p:txEl>
                                              <p:pRg st="135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870B566-9407-4B39-B91C-EB28F645061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Create a Design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Formulate the overall structure of the program.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where the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the program gets worked out.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Develop your own algorithm that meets the specifications.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79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79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nodeType="clickEffect" fill="hold">
                      <p:stCondLst>
                        <p:cond delay="indefinite"/>
                      </p:stCondLst>
                      <p:childTnLst>
                        <p:par>
                          <p:cTn id="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79">
                                            <p:txEl>
                                              <p:pRg st="1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79">
                                            <p:txEl>
                                              <p:pRg st="1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nodeType="clickEffect" fill="hold">
                      <p:stCondLst>
                        <p:cond delay="indefinite"/>
                      </p:stCondLst>
                      <p:childTnLst>
                        <p:par>
                          <p:cTn id="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79">
                                            <p:txEl>
                                              <p:pRg st="6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79">
                                            <p:txEl>
                                              <p:pRg st="6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nodeType="clickEffect" fill="hold">
                      <p:stCondLst>
                        <p:cond delay="indefinite"/>
                      </p:stCondLst>
                      <p:childTnLst>
                        <p:par>
                          <p:cTn id="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79">
                                            <p:txEl>
                                              <p:pRg st="11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79">
                                            <p:txEl>
                                              <p:pRg st="11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B6828D-03CE-4864-9622-B79FB4A0E58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Implement the Design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Translate the design into a computer language.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 this course we will use Python.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nodeType="clickEffect" fill="hold">
                      <p:stCondLst>
                        <p:cond delay="indefinite"/>
                      </p:stCondLst>
                      <p:childTnLst>
                        <p:par>
                          <p:cTn id="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83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83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nodeType="clickEffect" fill="hold">
                      <p:stCondLst>
                        <p:cond delay="indefinite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83">
                                            <p:txEl>
                                              <p:pRg st="2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83">
                                            <p:txEl>
                                              <p:pRg st="2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nodeType="clickEffect" fill="hold">
                      <p:stCondLst>
                        <p:cond delay="indefinite"/>
                      </p:stCondLst>
                      <p:childTnLst>
                        <p:par>
                          <p:cTn id="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83">
                                            <p:txEl>
                                              <p:pRg st="6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83">
                                            <p:txEl>
                                              <p:pRg st="6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352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177A018-236F-4B38-81FA-4427119E551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1150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7" name="TextShape 4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Test/Debug the Program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Try out your program to see if it worked.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If there are any errors (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bugs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), they need to be located and fixed. This process is called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debugging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Your goal is to find errors, so try everything that might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break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your program!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nodeType="clickEffect" fill="hold">
                      <p:stCondLst>
                        <p:cond delay="indefinite"/>
                      </p:stCondLst>
                      <p:childTnLst>
                        <p:par>
                          <p:cTn id="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87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87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nodeType="clickEffect" fill="hold">
                      <p:stCondLst>
                        <p:cond delay="indefinite"/>
                      </p:stCondLst>
                      <p:childTnLst>
                        <p:par>
                          <p:cTn id="1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87">
                                            <p:txEl>
                                              <p:pRg st="2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187">
                                            <p:txEl>
                                              <p:pRg st="2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nodeType="clickEffect" fill="hold">
                      <p:stCondLst>
                        <p:cond delay="indefinite"/>
                      </p:stCondLst>
                      <p:childTnLst>
                        <p:par>
                          <p:cTn id="1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87">
                                            <p:txEl>
                                              <p:pRg st="6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187">
                                            <p:txEl>
                                              <p:pRg st="6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nodeType="clickEffect" fill="hold">
                      <p:stCondLst>
                        <p:cond delay="indefinite"/>
                      </p:stCondLst>
                      <p:childTnLst>
                        <p:par>
                          <p:cTn id="1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6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187">
                                            <p:txEl>
                                              <p:pRg st="16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187">
                                            <p:txEl>
                                              <p:pRg st="16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442</TotalTime>
  <Application>LibreOffice/5.1.6.2$Linux_X86_64 LibreOffice_project/10m0$Build-2</Application>
  <Words>2143</Words>
  <Paragraphs>412</Paragraphs>
  <Company>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2004-01-07T18:09:35Z</dcterms:created>
  <dc:creator>Terry Letsche</dc:creator>
  <dc:description/>
  <dc:language>en-US</dc:language>
  <cp:lastModifiedBy/>
  <cp:lastPrinted>1601-01-01T00:00:00Z</cp:lastPrinted>
  <dcterms:modified xsi:type="dcterms:W3CDTF">2017-09-10T11:39:03Z</dcterms:modified>
  <cp:revision>18</cp:revision>
  <dc:subject/>
  <dc:title>Objectives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 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51</vt:i4>
  </property>
</Properties>
</file>