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3.xml.rels" ContentType="application/vnd.openxmlformats-package.relationships+xml"/>
  <Override PartName="/ppt/notesSlides/notesSlide63.xml" ContentType="application/vnd.openxmlformats-officedocument.presentationml.notes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89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_rels/slide104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99.xml.rels" ContentType="application/vnd.openxmlformats-package.relationships+xml"/>
  <Override PartName="/ppt/slides/_rels/slide42.xml.rels" ContentType="application/vnd.openxmlformats-package.relationships+xml"/>
  <Override PartName="/ppt/slides/_rels/slide98.xml.rels" ContentType="application/vnd.openxmlformats-package.relationships+xml"/>
  <Override PartName="/ppt/slides/_rels/slide41.xml.rels" ContentType="application/vnd.openxmlformats-package.relationships+xml"/>
  <Override PartName="/ppt/slides/_rels/slide97.xml.rels" ContentType="application/vnd.openxmlformats-package.relationships+xml"/>
  <Override PartName="/ppt/slides/_rels/slide40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95.xml.rels" ContentType="application/vnd.openxmlformats-package.relationships+xml"/>
  <Override PartName="/ppt/slides/_rels/slide36.xml.rels" ContentType="application/vnd.openxmlformats-package.relationships+xml"/>
  <Override PartName="/ppt/slides/_rels/slide94.xml.rels" ContentType="application/vnd.openxmlformats-package.relationships+xml"/>
  <Override PartName="/ppt/slides/_rels/slide35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34.xml.rels" ContentType="application/vnd.openxmlformats-package.relationships+xml"/>
  <Override PartName="/ppt/slides/_rels/slide92.xml.rels" ContentType="application/vnd.openxmlformats-package.relationships+xml"/>
  <Override PartName="/ppt/slides/_rels/slide9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100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17.xml.rels" ContentType="application/vnd.openxmlformats-package.relationships+xml"/>
  <Override PartName="/ppt/slides/_rels/slide86.xml.rels" ContentType="application/vnd.openxmlformats-package.relationships+xml"/>
  <Override PartName="/ppt/slides/_rels/slide24.xml.rels" ContentType="application/vnd.openxmlformats-package.relationships+xml"/>
  <Override PartName="/ppt/slides/_rels/slide82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85.xml.rels" ContentType="application/vnd.openxmlformats-package.relationships+xml"/>
  <Override PartName="/ppt/slides/_rels/slide23.xml.rels" ContentType="application/vnd.openxmlformats-package.relationships+xml"/>
  <Override PartName="/ppt/slides/_rels/slide81.xml.rels" ContentType="application/vnd.openxmlformats-package.relationships+xml"/>
  <Override PartName="/ppt/slides/_rels/slide44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84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101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68.xml.rels" ContentType="application/vnd.openxmlformats-package.relationships+xml"/>
  <Override PartName="/ppt/slides/_rels/slide102.xml.rels" ContentType="application/vnd.openxmlformats-package.relationships+xml"/>
  <Override PartName="/ppt/slides/_rels/slide12.xml.rels" ContentType="application/vnd.openxmlformats-package.relationships+xml"/>
  <Override PartName="/ppt/slides/_rels/slide70.xml.rels" ContentType="application/vnd.openxmlformats-package.relationships+xml"/>
  <Override PartName="/ppt/slides/_rels/slide33.xml.rels" ContentType="application/vnd.openxmlformats-package.relationships+xml"/>
  <Override PartName="/ppt/slides/_rels/slide19.xml.rels" ContentType="application/vnd.openxmlformats-package.relationships+xml"/>
  <Override PartName="/ppt/slides/_rels/slide39.xml.rels" ContentType="application/vnd.openxmlformats-package.relationships+xml"/>
  <Override PartName="/ppt/slides/_rels/slide90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83.xml.rels" ContentType="application/vnd.openxmlformats-package.relationships+xml"/>
  <Override PartName="/ppt/slides/_rels/slide69.xml.rels" ContentType="application/vnd.openxmlformats-package.relationships+xml"/>
  <Override PartName="/ppt/slides/_rels/slide103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80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105.xml.rels" ContentType="application/vnd.openxmlformats-package.relationships+xml"/>
  <Override PartName="/ppt/slides/_rels/slide52.xml.rels" ContentType="application/vnd.openxmlformats-package.relationships+xml"/>
  <Override PartName="/ppt/slides/_rels/slide106.xml.rels" ContentType="application/vnd.openxmlformats-package.relationships+xml"/>
  <Override PartName="/ppt/slides/_rels/slide53.xml.rels" ContentType="application/vnd.openxmlformats-package.relationships+xml"/>
  <Override PartName="/ppt/slides/_rels/slide107.xml.rels" ContentType="application/vnd.openxmlformats-package.relationships+xml"/>
  <Override PartName="/ppt/slides/_rels/slide54.xml.rels" ContentType="application/vnd.openxmlformats-package.relationships+xml"/>
  <Override PartName="/ppt/slides/_rels/slide108.xml.rels" ContentType="application/vnd.openxmlformats-package.relationships+xml"/>
  <Override PartName="/ppt/slides/_rels/slide55.xml.rels" ContentType="application/vnd.openxmlformats-package.relationships+xml"/>
  <Override PartName="/ppt/slides/_rels/slide109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3.xml.rels" ContentType="application/vnd.openxmlformats-package.relationships+xml"/>
  <Override PartName="/ppt/slides/_rels/slide60.xml.rels" ContentType="application/vnd.openxmlformats-package.relationships+xml"/>
  <Override PartName="/ppt/slides/_rels/slide79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65.xml.rels" ContentType="application/vnd.openxmlformats-package.relationships+xml"/>
  <Override PartName="/ppt/slides/_rels/slide9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87.xml.rels" ContentType="application/vnd.openxmlformats-package.relationships+xml"/>
  <Override PartName="/ppt/slides/_rels/slide31.xml.rels" ContentType="application/vnd.openxmlformats-package.relationships+xml"/>
  <Override PartName="/ppt/slides/_rels/slide88.xml.rels" ContentType="application/vnd.openxmlformats-package.relationships+xml"/>
  <Override PartName="/ppt/slides/_rels/slide32.xml.rels" ContentType="application/vnd.openxmlformats-package.relationships+xml"/>
  <Override PartName="/ppt/slides/_rels/slide89.xml.rels" ContentType="application/vnd.openxmlformats-package.relationships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0.xml" ContentType="application/vnd.openxmlformats-officedocument.presentationml.slide+xml"/>
  <Override PartName="/ppt/slides/slide79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109.xml" ContentType="application/vnd.openxmlformats-officedocument.presentationml.slide+xml"/>
  <Override PartName="/ppt/slides/slide10.xml" ContentType="application/vnd.openxmlformats-officedocument.presentationml.slide+xml"/>
  <Override PartName="/ppt/slides/slide104.xml" ContentType="application/vnd.openxmlformats-officedocument.presentationml.slide+xml"/>
  <Override PartName="/ppt/slides/slide6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4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0.xml" ContentType="application/vnd.openxmlformats-officedocument.presentationml.slide+xml"/>
  <Override PartName="/ppt/slides/slide16.xml" ContentType="application/vnd.openxmlformats-officedocument.presentationml.slide+xml"/>
  <Override PartName="/ppt/slides/slide91.xml" ContentType="application/vnd.openxmlformats-officedocument.presentationml.slide+xml"/>
  <Override PartName="/ppt/slides/slide17.xml" ContentType="application/vnd.openxmlformats-officedocument.presentationml.slide+xml"/>
  <Override PartName="/ppt/slides/slide92.xml" ContentType="application/vnd.openxmlformats-officedocument.presentationml.slide+xml"/>
  <Override PartName="/ppt/slides/slide18.xml" ContentType="application/vnd.openxmlformats-officedocument.presentationml.slide+xml"/>
  <Override PartName="/ppt/slides/slide9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00.xml" ContentType="application/vnd.openxmlformats-officedocument.presentationml.slide+xml"/>
  <Override PartName="/ppt/slides/slide65.xml" ContentType="application/vnd.openxmlformats-officedocument.presentationml.slide+xml"/>
  <Override PartName="/ppt/slides/slide101.xml" ContentType="application/vnd.openxmlformats-officedocument.presentationml.slide+xml"/>
  <Override PartName="/ppt/slides/slide66.xml" ContentType="application/vnd.openxmlformats-officedocument.presentationml.slide+xml"/>
  <Override PartName="/ppt/slides/slide102.xml" ContentType="application/vnd.openxmlformats-officedocument.presentationml.slide+xml"/>
  <Override PartName="/ppt/slides/slide67.xml" ContentType="application/vnd.openxmlformats-officedocument.presentationml.slide+xml"/>
  <Override PartName="/ppt/slides/slide103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_rels/presentation.xml.rels" ContentType="application/vnd.openxmlformats-package.relationships+xml"/>
  <Override PartName="/ppt/media/image8.wmf" ContentType="image/x-wmf"/>
  <Override PartName="/ppt/media/image9.wmf" ContentType="image/x-wmf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43D591-8D0B-4196-981D-9DB5AE1C55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080" cy="431892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0" y="912168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+mn-e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4145040" y="912168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456571E-BB4B-43EF-8E20-41679917C83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17600" y="1098720"/>
            <a:ext cx="437400" cy="4741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00280" y="1098720"/>
            <a:ext cx="327960" cy="47412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560" cy="47412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560" cy="47412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59800" cy="4215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0960" cy="10519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5640" cy="3096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93760" y="2546280"/>
            <a:ext cx="437760" cy="47412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77520" y="2546280"/>
            <a:ext cx="328320" cy="47412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17600" y="2968560"/>
            <a:ext cx="421920" cy="4741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87320" y="2968560"/>
            <a:ext cx="369000" cy="47412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2895480"/>
            <a:ext cx="559800" cy="4215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35040" y="2438280"/>
            <a:ext cx="30960" cy="10519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316080" y="3260160"/>
            <a:ext cx="8692560" cy="547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17600" y="1098720"/>
            <a:ext cx="437400" cy="4741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800280" y="1098720"/>
            <a:ext cx="327960" cy="47412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541440" y="1521000"/>
            <a:ext cx="421560" cy="47412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911160" y="1521000"/>
            <a:ext cx="367560" cy="47412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127080" y="1447920"/>
            <a:ext cx="559800" cy="4215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762120" y="990720"/>
            <a:ext cx="30960" cy="10519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442800" y="1781280"/>
            <a:ext cx="8225640" cy="3096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17600" y="1098720"/>
            <a:ext cx="437400" cy="4741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800280" y="1098720"/>
            <a:ext cx="327960" cy="47412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541440" y="1521000"/>
            <a:ext cx="421560" cy="47412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911160" y="1521000"/>
            <a:ext cx="367560" cy="47412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127080" y="1447920"/>
            <a:ext cx="559800" cy="4215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762120" y="990720"/>
            <a:ext cx="30960" cy="10519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442800" y="1781280"/>
            <a:ext cx="8225640" cy="3096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240" cy="411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240" cy="411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429000" y="624852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858000" y="624852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4192D4-E70A-491E-9680-694A841C2A46}" type="slidenum"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90720" y="182880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 Introduction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Computer Science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3000" y="3813120"/>
            <a:ext cx="68572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Chapter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Sequences: Strings, Lists, and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" descr=""/>
          <p:cNvPicPr/>
          <p:nvPr/>
        </p:nvPicPr>
        <p:blipFill>
          <a:blip r:embed="rId1"/>
          <a:stretch/>
        </p:blipFill>
        <p:spPr>
          <a:xfrm>
            <a:off x="6931080" y="1069920"/>
            <a:ext cx="1612440" cy="19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0C3300-B7D5-41DD-ACE3-C1726012BAD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182600" y="3352680"/>
            <a:ext cx="7771680" cy="27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a string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characters, the last character is at position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since we start counting with 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index from the right side using negative indexes.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'b'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greet[-3]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'B'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1600200" y="1981080"/>
            <a:ext cx="5485680" cy="913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6"/>
          <p:cNvSpPr/>
          <p:nvPr/>
        </p:nvSpPr>
        <p:spPr>
          <a:xfrm>
            <a:off x="22096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7"/>
          <p:cNvSpPr/>
          <p:nvPr/>
        </p:nvSpPr>
        <p:spPr>
          <a:xfrm>
            <a:off x="28191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8"/>
          <p:cNvSpPr/>
          <p:nvPr/>
        </p:nvSpPr>
        <p:spPr>
          <a:xfrm>
            <a:off x="342900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9"/>
          <p:cNvSpPr/>
          <p:nvPr/>
        </p:nvSpPr>
        <p:spPr>
          <a:xfrm>
            <a:off x="40384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0"/>
          <p:cNvSpPr/>
          <p:nvPr/>
        </p:nvSpPr>
        <p:spPr>
          <a:xfrm>
            <a:off x="46479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1"/>
          <p:cNvSpPr/>
          <p:nvPr/>
        </p:nvSpPr>
        <p:spPr>
          <a:xfrm>
            <a:off x="525780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2"/>
          <p:cNvSpPr/>
          <p:nvPr/>
        </p:nvSpPr>
        <p:spPr>
          <a:xfrm>
            <a:off x="58672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3"/>
          <p:cNvSpPr/>
          <p:nvPr/>
        </p:nvSpPr>
        <p:spPr>
          <a:xfrm>
            <a:off x="1743480" y="2209680"/>
            <a:ext cx="407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2350800" y="2209680"/>
            <a:ext cx="366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3042720" y="22096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6"/>
          <p:cNvSpPr/>
          <p:nvPr/>
        </p:nvSpPr>
        <p:spPr>
          <a:xfrm>
            <a:off x="3575880" y="22096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7"/>
          <p:cNvSpPr/>
          <p:nvPr/>
        </p:nvSpPr>
        <p:spPr>
          <a:xfrm>
            <a:off x="4182840" y="22096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8"/>
          <p:cNvSpPr/>
          <p:nvPr/>
        </p:nvSpPr>
        <p:spPr>
          <a:xfrm>
            <a:off x="5397480" y="2209680"/>
            <a:ext cx="388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64767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0"/>
          <p:cNvSpPr/>
          <p:nvPr/>
        </p:nvSpPr>
        <p:spPr>
          <a:xfrm>
            <a:off x="5935320" y="22096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1"/>
          <p:cNvSpPr/>
          <p:nvPr/>
        </p:nvSpPr>
        <p:spPr>
          <a:xfrm>
            <a:off x="6618960" y="2209680"/>
            <a:ext cx="372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2"/>
          <p:cNvSpPr/>
          <p:nvPr/>
        </p:nvSpPr>
        <p:spPr>
          <a:xfrm>
            <a:off x="1600200" y="2819520"/>
            <a:ext cx="5485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0    1     2    3     4    5     6     7     8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32EFD6-C0D4-45C8-A4B1-9ED4E49F16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Batch Usernames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process each line of the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line in infile: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get the first and last names from 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first, last = line.split()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create a 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uname = (first[0]+last[:7]).lower()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write it to the output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print(uname, file=outfile)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close both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infile.close()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outfile.close()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print("Usernames have been written to", outfileName)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B857A8-9F42-49C5-9EC8-C49CB28EDBE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Batch Usernames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Things to note: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not unusual for programs to have multiple files open for reading and writing at the same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lower method is used to convert the names into all lower case, in the event the names are mixed upper and lower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B14F03-B291-4B1E-96DF-8369430929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common problem with file manipulation programs is figuring out exactly how to specify the file that you want to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With no additional information, Python will look in the “current” directory for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Most modern operating systems use file names having a form like &lt;name&gt;.&lt;type&gt; where type is a short indicator of what the file contains, e.g. txt (text file).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F53278-B6E5-4C20-83BF-A61030DB215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One problem: some operating systems (Windows and MacOS) by default only show the part of the name preceeding the period, so it can be hard to figure out the complete file name.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It’s even harder when the file is located somewhere other than the current directory in your secondary memory! Then we will need the complete path in addition to the file name.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00EDAF-F25F-4B3E-BFEB-34E8CBC551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 Windows, the complete file name may look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C:/users/susan/Documents/Python_Programs/users.txt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solution? Allow the users to browse the file system visually and navigate to the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a common enough operation that most operating systems provide a standard way to do this, usually incorporating a dialog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403AAA-6B5D-420E-9203-443AF05F64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ask the user for the name of a file to open, you can use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askopenfilename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from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tkinter.filedialog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 tkinter.filedialog import askopenfilename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infileName = aksopenfilename()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open(infileName, 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C9F3E1-3E07-48D2-85B3-0B8AA2BD89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4" name="Picture 1" descr=""/>
          <p:cNvPicPr/>
          <p:nvPr/>
        </p:nvPicPr>
        <p:blipFill>
          <a:blip r:embed="rId1"/>
          <a:stretch/>
        </p:blipFill>
        <p:spPr>
          <a:xfrm>
            <a:off x="1600200" y="2103840"/>
            <a:ext cx="5973480" cy="4182120"/>
          </a:xfrm>
          <a:prstGeom prst="rect">
            <a:avLst/>
          </a:prstGeom>
          <a:ln>
            <a:noFill/>
          </a:ln>
        </p:spPr>
      </p:pic>
    </p:spTree>
  </p:cSld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862B6C-A268-4E0A-9751-36C959203E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the user clicks the “Open” button, the complete path name of the file is returned as a string and saved into the variable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the user clicks “Cancel”, the function returns an empty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4CF2ED-EE08-4536-B055-6A25733F314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ask the user for the name of a file to save, you can use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asksaveasfilename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from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tkinter.filedialog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 tkinter.filedialog import asksaveasfilename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outfileName = asksaveasfilename()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outfile = open(outfileName, "w")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29A0CD-4086-453D-BF2E-EFFF94E9A5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Dialogs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6" name="Picture 1" descr=""/>
          <p:cNvPicPr/>
          <p:nvPr/>
        </p:nvPicPr>
        <p:blipFill>
          <a:blip r:embed="rId1"/>
          <a:stretch/>
        </p:blipFill>
        <p:spPr>
          <a:xfrm>
            <a:off x="1600200" y="2163600"/>
            <a:ext cx="5942880" cy="4143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EA756E-D0FE-4B76-89E0-2DAB55EE83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Indexing returns a string containing a single character from a larger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also access a contiguous sequence of characters, called 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substring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through a process called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slicing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32D659-817B-43FD-B65B-2597B8EC43A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Slicing: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&lt;string&gt;[&lt;start&gt;:&lt;end&gt;]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should both be 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slice contains the substring beginning at position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runs up to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but doesn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include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position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831A2A-C55C-4B71-BB70-DA7A11A53A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182600" y="3276720"/>
            <a:ext cx="777168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greet[0:3]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'Hel'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greet[5:9]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Bob'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greet[:5]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'Hello'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greet[5:]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Bob'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greet[:]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'Hello Bob'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600200" y="1981080"/>
            <a:ext cx="5485680" cy="913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6"/>
          <p:cNvSpPr/>
          <p:nvPr/>
        </p:nvSpPr>
        <p:spPr>
          <a:xfrm>
            <a:off x="22096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7"/>
          <p:cNvSpPr/>
          <p:nvPr/>
        </p:nvSpPr>
        <p:spPr>
          <a:xfrm>
            <a:off x="28191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8"/>
          <p:cNvSpPr/>
          <p:nvPr/>
        </p:nvSpPr>
        <p:spPr>
          <a:xfrm>
            <a:off x="342900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9"/>
          <p:cNvSpPr/>
          <p:nvPr/>
        </p:nvSpPr>
        <p:spPr>
          <a:xfrm>
            <a:off x="40384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0"/>
          <p:cNvSpPr/>
          <p:nvPr/>
        </p:nvSpPr>
        <p:spPr>
          <a:xfrm>
            <a:off x="46479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1"/>
          <p:cNvSpPr/>
          <p:nvPr/>
        </p:nvSpPr>
        <p:spPr>
          <a:xfrm>
            <a:off x="525780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2"/>
          <p:cNvSpPr/>
          <p:nvPr/>
        </p:nvSpPr>
        <p:spPr>
          <a:xfrm>
            <a:off x="586728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1743480" y="2209680"/>
            <a:ext cx="407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2350800" y="2209680"/>
            <a:ext cx="366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>
            <a:off x="3042720" y="22096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3575880" y="22096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4182840" y="22096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5397480" y="2209680"/>
            <a:ext cx="388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19"/>
          <p:cNvSpPr/>
          <p:nvPr/>
        </p:nvSpPr>
        <p:spPr>
          <a:xfrm>
            <a:off x="6476760" y="19810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"/>
          <p:cNvSpPr/>
          <p:nvPr/>
        </p:nvSpPr>
        <p:spPr>
          <a:xfrm>
            <a:off x="5935320" y="22096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6618960" y="2209680"/>
            <a:ext cx="372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2"/>
          <p:cNvSpPr/>
          <p:nvPr/>
        </p:nvSpPr>
        <p:spPr>
          <a:xfrm>
            <a:off x="1600200" y="2819520"/>
            <a:ext cx="5485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0    1     2    3     4    5     6     7     8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369D2D-58F6-4BDB-9C72-D5AB85F7ED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either expression is missing, then the start or the end of the string are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Can we put two strings together into a longer string?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Concatenation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glues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two strings together (+)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Repetition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builds up a string by multiple concatenations of a string with itself (*)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0FB2EC-49AF-4411-8701-FA8CAA05A50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function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will return the length of a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"spam" + "eggs"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'spameggs'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"Spam" + "And" + "Eggs"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'SpamAndEggs'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3 * "spam"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'spamspamspam'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"spam" *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'spamspamspamspamspam'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(3 * "spam") + ("eggs" *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'spamspamspameggseggseggseggseggs'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26CF5D-1FD3-434E-90EC-6467588936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len("spam")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ch in "Spam!":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(ch, end="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 p a m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6D48F5-250D-4D13-B36A-1A9D4269D86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5" name="Table 4"/>
          <p:cNvGraphicFramePr/>
          <p:nvPr/>
        </p:nvGraphicFramePr>
        <p:xfrm>
          <a:off x="1447920" y="2133720"/>
          <a:ext cx="6095160" cy="40644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55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Operator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52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Concatenation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5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Repetition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&lt;string&gt;[]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Indexing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5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&lt;string&gt;[:]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Slicing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2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len(&lt;string&gt;)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4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for &lt;var&gt; in &lt;string&gt;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Iteration through characters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8B7392-3BC2-4E92-8F05-1F0271E76B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64960" y="2223360"/>
            <a:ext cx="887832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Usernames on a computer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 initial, first seven characters of last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get user’s first and last 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 = input("Please enter your first name (all lowercase):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 = input("Please enter your last name (all lowercase):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concatenate first initial with 7 chars of last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uname = first[0] + last[:7]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28857E-1910-4ACE-91F7-4CD94DC6E5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52280" y="2017800"/>
            <a:ext cx="89910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your first name (all lowercase): 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your last name (all lowercase):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uname =  jdoe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your first name (all lowercase): donna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your last name (all lowercase): rostenkowski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uname =  drostenk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9A21FD-7C33-400E-BC3A-FE1B67D137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the string data type and how strings are represented in the computer.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become familiar with various operations that can be performed on strings through built-in functions and string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722A83-68F9-41AF-A654-CAC098D67F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Another use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converting an int that stands for the month into the three letter abbreviation for that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Store all the names in one big string: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JanFebMarAprMayJunJulAugSepOctNovDec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the month number as an index for slicing this string: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monthAbbrev = months[pos:pos+3]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962B63-6576-46A5-8661-65CC21CA93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1" name="Table 4"/>
          <p:cNvGraphicFramePr/>
          <p:nvPr/>
        </p:nvGraphicFramePr>
        <p:xfrm>
          <a:off x="1600200" y="2133720"/>
          <a:ext cx="6095160" cy="31233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Position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Jan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2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Feb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Mar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2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Apr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2" name="CustomShape 5"/>
          <p:cNvSpPr/>
          <p:nvPr/>
        </p:nvSpPr>
        <p:spPr>
          <a:xfrm>
            <a:off x="1600200" y="5367240"/>
            <a:ext cx="62478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To get the correct position, subtract one from the month number and multiply by three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492D45-C37A-4F01-9159-9672ABE4EF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33520" y="2017800"/>
            <a:ext cx="842112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A program to print the abbreviation of a month, given its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months is used as a lookup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"JanFebMarAprMayJunJulAugSepOctNovDec"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 = int(input("Enter a month number (1-12):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compute starting position of month n in months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 = (n-1) *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Grab the appropriate slice from months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monthAbbrev = months[pos:pos+3]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print the result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month abbreviation is", monthAbbrev + ".")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8D6919-96AA-4064-AA9E-F62FC11A8B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String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a month number (1-12):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month abbreviation is Jan.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a month number (1-12):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month abbreviation is Dec.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One weakness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this method only works where the potential outputs all have the same length.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could you handle spelling out the months?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FD5250-F02B-4664-A926-CC18E7696C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1430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 turns out that strings are really a special kind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sequence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so these operations also apply to sequences!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[1,2] + [3,4]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[1, 2, 3, 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[1,2]*3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[1, 2, 1, 2, 1,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grades = ['A', 'B', 'C', 'D', 'F']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grades[0]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'A'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grades[2:4]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['C', 'D']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len(grades)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8932D7-3002-40D2-8D53-93E0B6407E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 are always sequences of characters, but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can be sequences of arbitrary values.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can have numbers, strings, or both!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myList = [1, "Spam ", 4, "U"]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F01F9C-E52E-4D58-BFA7-DC02E2145F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the idea of a list to make our previous month program even simpler!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change the lookup table for months to a list: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["Jan", "Feb", "Mar", "Apr", "May", "Jun", "Jul", "Aug", "Sep", "Oct", "Nov", "Dec"]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C7A6DB-6863-4238-B6E8-14ADC3A60E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get the months out of the sequence, do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monthAbbrev = months[n-1]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Rather than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monthAbbrev = months[pos:pos+3]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098810-5A5E-4FCA-A56C-ECD71ECE2AF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A program to print the month name, given it's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This version uses a list as a lookup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months is a list used as a lookup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["Jan", "Feb", "Mar", "Apr", "May", "Jun",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"Jul", "Aug", "Sep", "Oct", "Nov", "Dec"]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 = int(input("Enter a month number (1-12):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month abbreviation is", months[n-1] + ".")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Note that the months line overlaps a line. Python knows that the expression isn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complete until the closing ‘]’ is encountered.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5F0ABC-E546-4E16-A37C-0F8742D278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187640" y="201024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A program to print the month name, given it's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This version uses a list as a lookup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months is a list used as a lookup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["Jan", "Feb", "Mar", "Apr", "May", "Jun",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"Jul", "Aug", "Sep", "Oct", "Nov", "Dec"]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 = int(input("Enter a month number (1-12):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month abbreviation is", months[n-1] + ".")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Since the list is indexed starting from 0,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calculation is straight-forward enough to put in the print statement without needing a separate step.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0524B2-F858-4D78-B7BF-606A03C95C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the basic idea of sequences and indexing as they apply to Python strings and lists.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 able to apply string formatting to produce attractive, informative program output.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basic file processing concepts and techniques for reading and writing text files in Python.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1C7142-DF36-481E-B40B-438B2D7324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version of the program is easy to extend to print out the whole month name rather than an abbreviation!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["January", "February", "March",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"April", "May", "June", "July",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"August", "September", "October",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"November", "December"]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85D9A9-61F8-4E82-819B-5A917BBA204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as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are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mutable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meaning they can be changed. Strings can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be changed.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myList = [34, 26, 15, 10]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myList[2]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myList[2]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[34, 26, 0, 10]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myString = "Hello World"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myString[2]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myString[2] = "p"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Traceback (most recent call last):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"&lt;pyshell#16&gt;", line 1, in -toplevel-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myString[2] = "p"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TypeError: object doesn't support item assignment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E94F47-9386-43E3-B25B-49DFBE47D6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Inside the computer, strings are represented as sequences of 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and 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s, just like numbers.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string is stored as a sequence of binary numbers, one number per character.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 doesn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matter what value is assigned as long as 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done consistently.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6598F9-6EE8-4A99-BEFE-79A430AF86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the early days of computers, each manufacturer used their own encoding of numbers for characters.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ASCII system (American Standard Code for Information Interchange) uses 127 bit codes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supports Unicode (100,000+ characters)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7C823B-CC90-402D-9DFA-C67F3E567F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returns the numeric (ordinal) code of a single character.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converts a numeric code to the corresponding character.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ord("A")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ord("a")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chr(97)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'a'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chr(65)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'A'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BFF933-1859-418B-BB86-98AD3DC1D6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an 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533520" y="2017800"/>
            <a:ext cx="86097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ord and char we can convert a string into and out of numeric 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encoding algorithm is simple: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 the message to encode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each character in the message: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the letter number of the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 iterates over a sequence of objects, so the for loop looks like: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ch in &lt;string&gt;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9E6395-E716-43DB-8849-12B35EA82BB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an 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685800" y="2017800"/>
            <a:ext cx="82684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text2numbers.py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A program to convert a textual message into a sequence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    numbers, utlilizing the underlying Unicode encoding.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print("This program converts a textual message into a sequence")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("of numbers representing the Unicode encoding of the message.\n")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Get the message to encode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input("Please enter the message to encode: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print("\nHere are the Unicode codes:")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Loop through the message and print out the Unicode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ch in message: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print(ord(ch),  end="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  # blank line before prompt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638804-49DB-4B5B-8183-EB4B26EDB4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now have a program to convert messages into a type of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but it would be nice to have a program that could decode the message!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outline for a decoder: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 the sequence of numbers to 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“”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each number in the input: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convert the number to the appropriate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 the character to the end of the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the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101CC6-4460-474A-BD6C-6CAE7B117A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variable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message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an accumulator variable, initially set to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empty string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the string with no characters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""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time through the loop, a number from the input is converted to the appropriate character and appended to the end of the accumulator.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96B853-F975-499C-97C4-2D087F79AD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do we get the sequence of numbers to decode?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Read the input as a single string, then split it apart into substrings, each of which represents one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5A2147-C3FE-4459-B470-E93268B114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basic concepts of cryptography.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 able to understand and write programs that process textual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0D8EF9-7DCB-4844-B8A6-21D16DC330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264960" y="2133720"/>
            <a:ext cx="887832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new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 the sequence of numbers as a string, inString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split inString into a sequence of smaller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each of the smaller strings: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change the string of digits into the number it represents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append the ASCII character for that number to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 are objects and have useful methods associated with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2A52AF-5F09-4E0D-998E-F49DEE92B3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One of these methods is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split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This will split a string into substrings based on spaces.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"Hello string methods!".split()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['Hello', 'string', 'methods!']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C4C3FB-173E-4C4E-BC53-B20F21264C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Split can be used on characters other than space, by supplying the character as a parameter.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"32,24,25,57".split(",")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['32', '24', '25', '57']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D93CC3-4456-4A25-AD3D-8555C3880C7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209160" y="2209680"/>
            <a:ext cx="89226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could get the x and y values of a point in a single input string by…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Turning it into a list using the split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Indexing the individual component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Convert these strings into their corresponding numbers using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coords = input("Enter the point coordinates (x,y): ").split(",")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x,y = float(coords[0]), float(coords[1])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B04372-517D-4483-8F11-A878C63CF0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numbers2text.py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A program to convert a sequence of Unicode numbers into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    a string of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("This program converts a sequence of Unicode numbers into")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string of text that it represents.\n")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Get the message to encode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inString = input("Please enter the Unicode-encoded message: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Loop through each substring and build Unicde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numStr in inString.split():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convert the (sub)string to a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codeNum = int(numStr)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append character to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message + chr(codeNum)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print("\nThe decoded message is:", message)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488807-5E14-4B39-8081-9491AA3FA2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split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produces a sequence of strings.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numString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gets each successive substring.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time through the loop, the next substring is converted to the appropriate Unicode character and appended to the end of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5D63A9-AB31-4452-9075-1BB71516AE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Programming a 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0" y="2209680"/>
            <a:ext cx="9143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-------------------------------------------------------------------------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converts a textual message into a 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 numbers representing the Unicode encoding of the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the message to encode: CS120 is fun!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Here are the Unicode codes: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67 83 49 50 48 32 105 115 32 102 117 110 33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--------------------------------------------------------------------------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converts a sequence of Unicode numbers into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string of text that it represents.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the ASCII-encoded message: 67 83 49 50 48 32 105 115 32 102 117 110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decoded message is: CS120 is fun!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8127F0-A47C-404F-B97E-B664929E44D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More String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There are a number of other string methods. Try them all!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s.capitalize()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 with only the first character capitalized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s.title()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s; first character of each word capitalized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s.center(width)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Center s in a field of given 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818E7A-00C7-4D8C-B281-54D08B7B72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More String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s.count(sub)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Count the number of occurrences of sub in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s.find(sub)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Find the first position where sub occurs in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s.join(list)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Concatenate list of strings into one large string using s as separator.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s.ljust(width)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center, but s is left-justified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952754-A17D-4ABE-A64D-FC450C8598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More String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838080" y="2017800"/>
            <a:ext cx="81162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s.lower()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 in all lowercase letters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s.lstrip()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 with leading whitespace removed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s.replace(oldsub, newsub)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Replace occurrences of oldsub in s with newsub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s.rfind(sub)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find, but returns the right-most 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s.rjust(width)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center, but s is right-justified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C40344-7BC6-46A3-B0CD-4BD43CAEA8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most common use of personal computers is word processing.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Text is represented in programs by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data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string is a sequence of characters enclosed within quotation marks (") or apostrophes (').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C3B1AF-31B9-47CD-8D13-B1254FA14A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More String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s.rstrip()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 with trailing whitespace removed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s.split()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Split s into a list of substrings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s.upper()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s; all characters converted to uppercase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29A8EA-34B6-4B5D-BD81-078ACD8BEE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Have Methods,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820080" y="2133720"/>
            <a:ext cx="7960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method can be used to add an item at the end of a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squares = 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x in range(1,101):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squares.append(x*x)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start with an empty list ([]) and each number from 1 to 100 is squared and appended to it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[1, 4, 9, …, 10000]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1E64E5-59D7-4095-8C21-4395264E59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Have Methods,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an alternative approach in the decoder program.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message + chr(codeNum)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essentially creates a copy of the message so far and tacks one character on the end.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 we build up the message, we keep recopying a longer and longer string just to add a single character at the end!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DDD25C-114D-4D13-BE66-C3861C289C7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Have Methods,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4564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avoid this recopying by using lists of characters where each new character is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ed to the end of the existing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4564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Since lists are mutable, the list is changed “in place” without having to copy the content over to a new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394260-FC7C-4C23-BE0A-62F4461E73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Have Methods,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done, we can use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join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concatenate the characters into a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3B6D92-F50C-479A-B9BB-279746DE301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Lists Have Methods,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322920" y="2057400"/>
            <a:ext cx="8954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numbers2text2.py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A program to convert a sequence of Unicode numbers into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    a string of text. Efficient version using a list accumulator.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print("This program converts a sequence of Unicode numbers into")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string of text that it represents.\n")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Get the message to encode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inString = input("Please enter the Unicode-encoded message: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Loop through each substring and build Unicode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chars = []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numStr in inString.split():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codeNum = int(numStr)             # convert digits to a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chars.append(chr(codeNum))         # accumulate new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= "".join(chars)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print("\nThe decoded message is:", message)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706836-03C0-44F2-9542-5988E35569D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process of encoding information for the purpose of keeping it secret or transmitting it privately is called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encryption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Cryptography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the study of encryption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Encryption is used when transmitting credit card and other personal information to a web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E55DE1-E2F7-41F6-A056-36014444E8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 are represented as a sort of encoding problem, where each character in the string is represented as a number that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stored in the computer.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code that is the mapping between character and number is an industry standard, so 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not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secret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8C2568-F1DA-4BBF-BF57-C017E1599D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encoding/decoding programs we wrote use 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substitution cipher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where each character of the original message, known as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plaintext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is replaced by a corresponding symbol in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cipher alphabet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resulting code is known as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ciphertext.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EBD1DC-71C1-4A48-83A3-D29BBD04FFC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type of code is relatively easy to break.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letter is always encoded with the same symbol, so using statistical analysis on the frequency of the letters and trial and error, the original message can be determined.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59656D-A44E-4D25-AEE9-B8BEC06D63C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str1="Hello"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str2='spam'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print(str1, str2)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 spam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type(str1)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&lt;class 'str'&gt;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type(str2)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&lt;class 'str'&gt;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64AF92-5C83-4D0D-9471-988F627CCF2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Modern encryption converts messages into numbers.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Sophisticated mathematical formulas convert these numbers into new numbers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usually this transformation consists of combining the message with another value called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key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0FC753-688C-4A4B-85E2-A2E6534C916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decrypt the message, the receiving end needs an appropriate key so the encoding can be reversed.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private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system the same key is used for encrypting and decrypting messages. Everyone you know would need a copy of this key to communicate with you, but it needs to be kept a secret.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93FE9E-E26C-4AA3-8762-F375C5A8F9E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From Encoding to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public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encryption, there are separate keys for encrypting and decrypting the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public key systems, the encryption key is made publicly available, while the decryption key is kept private.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Anyone with the public key can send a message, but only the person who holds the private key (decryption key) can decrypt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2C34BB-6912-4224-A7DA-33986207CE9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Often we will need to do some string operations to prepare our string data for output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pretty it up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say we want to enter a date in the format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05/24/2015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output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May 24, 2015.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How could we do that?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63526F-9A74-4367-84EE-1757AFDAF49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369720" y="2286000"/>
            <a:ext cx="85734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 the date in mm/dd/yyyy format (dateStr)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Split dateStr into month, day, and year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Convert the month string into a month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the month number to lookup the month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 a new date string in the form “Month Day, Year”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 the new date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B09E0D-C036-4CCD-9896-2F2B5D7111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first two lines are easily implemented!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dateStr = input("Enter a date (mm/dd/yyyy):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monthStr, dayStr, yearStr = dateStr.split("/")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date is input as a string, and then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unpacked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into the three variables by splitting it at the slashes and using simultaneous assignment.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A3FB36-5FFC-46ED-BB34-C3B0B52B2E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Next step: Convert monthStr into a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on monthStr to convert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for example, into the integer 5.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int("05") = 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551B68-AE9A-439F-87D5-702B855AE2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1143000" y="213372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Note: eval would work, but for the leading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int("05")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eval("05")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Traceback (most recent call last):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"&lt;pyshell#9&gt;", line 1, in &lt;module&gt;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eval("05")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"&lt;string&gt;", line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SyntaxError: invalid token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historical baggage. A leading 0 used to be used for base 8 (octal) literals in Python.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50EFC7-0773-4A50-A9D9-C58773E177F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 = ["January", "February", …, "December"]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monthStr = months[int(monthStr) – 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Remember that since we start counting at 0, we need to subtract one from the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Now let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concatenate the output string together!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76DEB9-2B27-4C4E-90C3-F107C5463B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341280" y="2209680"/>
            <a:ext cx="88020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converted date is:", monthStr, dayStr+",", yearStr)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Notice how the comma is appended to dayStr with concatenation!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a date (mm/dd/yyyy): 01/23/2010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converted date is: January 23, 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F3C57E-8762-4D24-9EC9-E8A41ADE369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Getting a string as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firstName = input("Please enter your name: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your name: 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print("Hello", firstName)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 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Notice that the input is not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uated. We want to store the typed characters, not to evaluate them as a Python expression.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772C66-EFA2-465B-9537-E229231B7E3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Sometimes we want to convert a number into a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str(500)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'500'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value = 3.14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str(value)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'3.14'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print("The value is", str(value) + ".")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is 3.14.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76A66D-8C94-48FC-8000-A81D36DB98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228600" y="2209680"/>
            <a:ext cx="88020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value is a string, we can concatenate a period onto the end of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value is an int, what happens?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value = 3.14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print("The value is", value + ".")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Traceback (most recent call last):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"&lt;pyshell#10&gt;", line 1, in -toplevel-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"The value is", value + "."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TypeError: unsupported operand type(s) for +: 'float' and 'str'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970C36-9BCE-41E9-8BFC-CB8EDE87EF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Input/Output as 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now have a complete set of type conversion operations: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87" name="Table 5"/>
          <p:cNvGraphicFramePr/>
          <p:nvPr/>
        </p:nvGraphicFramePr>
        <p:xfrm>
          <a:off x="1219320" y="3048120"/>
          <a:ext cx="6933600" cy="2527560"/>
        </p:xfrm>
        <a:graphic>
          <a:graphicData uri="http://schemas.openxmlformats.org/drawingml/2006/table">
            <a:tbl>
              <a:tblPr/>
              <a:tblGrid>
                <a:gridCol w="1857240"/>
                <a:gridCol w="5076720"/>
              </a:tblGrid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8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float(&lt;expr&gt;)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Convert expr to a floating point 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int(&lt;expr&gt;)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Convert expr to an integer 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str(&lt;expr&gt;)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Return a string representation of expr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8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eval(&lt;string&gt;)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Evaluate string as an expression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882400-7DBB-4368-905F-9C8EC1C12D4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 is an easy way to get beautiful output!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the count of each coin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Quarters: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Dimes: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Nickels: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Pennies: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total value of your change is 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Shouldn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that be more like $1.50??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A87FE3-0702-4AA7-A2C7-D1AEE42FE0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333360" y="2209680"/>
            <a:ext cx="86097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format our output by modifying the print statement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total value of your change is ${0:0.2f}".format(total))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Now we get something like: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total value of your change is $1.50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Key is the string format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643214-4FFA-469C-813E-CA1D9F2442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&lt;template-string&gt;.format(&lt;values&gt;)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{}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within the template-string mark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slots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into which the values are inserted.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slot has description that includes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format specifier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telling Python how the value for the slot should appear.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B0E03E-3F62-44AB-8FD3-970A062B35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723960" y="2203560"/>
            <a:ext cx="8152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total value of your change is ${0:0.2f}".format(total)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template contains a single slot with the description: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0:0.2f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Form of description: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&lt;index&gt;:&lt;format-specifier&gt;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Index tells which parameter to insert into the slot. In this case, total.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CB2AB9-0E1F-4D87-8ED0-E6ECAAB3D7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formatting specifier has the form: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&lt;width&gt;.&lt;precision&gt;&lt;type&gt;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 means "fixed point" number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&lt;width&gt; tells us how many spaces to use to display the value. 0 means to use as much space as necessary.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&lt;precision&gt; is the number of decimal places.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AEF143-B929-48C0-BFC6-EA7E2E192F4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-12600" y="2203560"/>
            <a:ext cx="91558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"Hello {0} {1}, you may have won ${2}" .format("Mr.", "Smith", 10000)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'Hello Mr. Smith, you may have won $10000'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'This int, {0:5}, was placed in a field of width 5'.format(7)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'This int,     7, was placed in a field of width 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'This int, {0:10}, was placed in a field of witdh 10'.format(10)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'This int,         10, was placed in a field of witdh 10'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'This float, {0:10.5}, has width 10 and precision 5.'.format(3.1415926)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'This float,    3.1416, has width 10 and precision 5.'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'This float, {0:10.5f},  is fixed at 5 decimal places.'.format(3.1415926)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'This float,   3.14159, has width 0 and precision 5.'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"Compare {0} and {0:0.20}".format(3.14)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'Compare 3.14 and 3.1400000000000001243'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ADEC39-06E3-4EC2-9284-54C0DF18CE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 Formatting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Numeric values are right-justified and strings are left- justified, by default.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 can also specify a justification before the width.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"left justification: {0:&lt;5}.format("Hi!")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'left justification: Hi!  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"right justification: {0:&gt;5}.format("Hi!")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'right justification:   Hi!'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"centered: {0:^5}".format("Hi!")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'centered:  Hi! 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6F64F1-40A4-460A-A106-BAA629BFA9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access the individual characters in a string through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indexing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positions in a string are numbered from the left, starting with 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general form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&lt;string&gt;[&lt;expr&gt;]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where the value of expr determines which character is selected from the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1BA6C3-BFCD-41BD-AD88-4C9A3EA45F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Better 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With what we know now about floating point numbers, we might be uneasy about using them in a money situation.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One way around this problem is to keep track of money in cents using an int or long int, and convert it into dollars and cents when output.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196B0B-5096-4755-A529-5DF283CB08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Better 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total is a value in cents (an int),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dollars = total//100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cents = total%100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Cents is printed using width 0&gt;2 to right-justify it with leading 0s (if necessary) into a field of width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Thus 5 cents becomes '05'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B25953-A643-47ED-A045-61FB2CB891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Better 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change2.py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A program to calculate the value of some change in dollars.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This version represents the total cash in cents.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("Change Counter\n")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("Please enter the count of each coin type.")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quarters = int(input("Quarters: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dimes = int(input("Dimes: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nickels = int(input("Nickels: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pennies = int(input("Pennies: "))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 = quarters * 25 + dimes * 10 + nickels * 5 + pennies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total value of your change is ${0}.{1:0&gt;2}"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.format(total//100, total%100))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3A5564-61A8-44FB-983F-D952F84DF5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Better 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0" y="2017800"/>
            <a:ext cx="4571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the count of each coin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Quarters: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Dimes: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Nickels: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Pennies: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total value of your change is $0.01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4572000" y="2017800"/>
            <a:ext cx="4571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Change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Please enter the count of each coin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Quarters: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Dimes: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Nickels: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Pennies: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total value of your change is $3.14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641E10-909E-46CD-B8EB-CA3A3D5C21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sequence of data that is stored in secondary memory (disk drive).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Files can contain any data type, but the easiest to work with are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file usually contains more than one line of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uses the standard newline character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 to mark line breaks.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Files: Multi-line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AF26E7-CB97-4268-8B61-0A931263C91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Multi-Line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Goodbye 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stored in a file: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Hello\nWorld\n\nGoodbye 32\n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CA35A6-A2FD-4D8E-A7EC-5D66D0AB848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Multi-Line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exactly the same thing as embedding \n in print statements.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Remember, these special characters only affect things when printed. They don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do anything during evaluation.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851A86-013A-4E95-A0A4-F71CB0FCE11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process of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opening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file involves associating a file on disk with an object in memory.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manipulate the file by manipulating this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Read from the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Write to the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C9DFD2-01AD-4B31-A80F-70C965F0EB9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done with the file, it needs to be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closed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Closing the file causes any outstanding operations and other bookkeeping for the file to be completed.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some cases, not properly closing a file could result in data loss.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185E0B-170E-4E3C-8421-0EEA111337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Reading a file into a word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opened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Contents read into 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closed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Changes to the file are made to the copy stored in memory, not on the disk.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6A7AC4-107A-4286-9513-72AB20635D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String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82600" y="3429000"/>
            <a:ext cx="7771680" cy="27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 = "Hello Bob"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greet[0]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'H'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print(greet[0], greet[2], greet[4])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 l 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 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print(greet[x - 2])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5"/>
          <p:cNvSpPr/>
          <p:nvPr/>
        </p:nvSpPr>
        <p:spPr>
          <a:xfrm>
            <a:off x="708660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1600200" y="2209680"/>
            <a:ext cx="5485680" cy="913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7"/>
          <p:cNvSpPr/>
          <p:nvPr/>
        </p:nvSpPr>
        <p:spPr>
          <a:xfrm>
            <a:off x="220968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8"/>
          <p:cNvSpPr/>
          <p:nvPr/>
        </p:nvSpPr>
        <p:spPr>
          <a:xfrm>
            <a:off x="281916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9"/>
          <p:cNvSpPr/>
          <p:nvPr/>
        </p:nvSpPr>
        <p:spPr>
          <a:xfrm>
            <a:off x="342900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0"/>
          <p:cNvSpPr/>
          <p:nvPr/>
        </p:nvSpPr>
        <p:spPr>
          <a:xfrm>
            <a:off x="403848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1"/>
          <p:cNvSpPr/>
          <p:nvPr/>
        </p:nvSpPr>
        <p:spPr>
          <a:xfrm>
            <a:off x="464796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2"/>
          <p:cNvSpPr/>
          <p:nvPr/>
        </p:nvSpPr>
        <p:spPr>
          <a:xfrm>
            <a:off x="525780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3"/>
          <p:cNvSpPr/>
          <p:nvPr/>
        </p:nvSpPr>
        <p:spPr>
          <a:xfrm>
            <a:off x="586728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1743480" y="2438280"/>
            <a:ext cx="407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2350800" y="2438280"/>
            <a:ext cx="366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3042720" y="24382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3575880" y="2438280"/>
            <a:ext cx="264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>
            <a:off x="4182840" y="24382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9"/>
          <p:cNvSpPr/>
          <p:nvPr/>
        </p:nvSpPr>
        <p:spPr>
          <a:xfrm>
            <a:off x="5397480" y="2438280"/>
            <a:ext cx="388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20"/>
          <p:cNvSpPr/>
          <p:nvPr/>
        </p:nvSpPr>
        <p:spPr>
          <a:xfrm>
            <a:off x="6476760" y="2209680"/>
            <a:ext cx="36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1"/>
          <p:cNvSpPr/>
          <p:nvPr/>
        </p:nvSpPr>
        <p:spPr>
          <a:xfrm>
            <a:off x="5935320" y="2438280"/>
            <a:ext cx="365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2"/>
          <p:cNvSpPr/>
          <p:nvPr/>
        </p:nvSpPr>
        <p:spPr>
          <a:xfrm>
            <a:off x="6618960" y="2438280"/>
            <a:ext cx="372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3"/>
          <p:cNvSpPr/>
          <p:nvPr/>
        </p:nvSpPr>
        <p:spPr>
          <a:xfrm>
            <a:off x="1600200" y="3048120"/>
            <a:ext cx="5485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0    1     2    3     4    5     6     7     8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98ED67-6AED-47E9-988F-1CEC08B562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Saving a word processing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original file on the disk is reopened in a mode that will allow writing (this actually erases the old contents)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writing operations copy the version of the document in memory to the 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file is closed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78D3A0-3283-4234-9F29-AC2DE53569E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Working with text files in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Associate a disk file with a file object using the open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&lt;filevar&gt; = open(&lt;name&gt;, &lt;mode&gt;)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 is a string with the actual file name on the disk. The mode is either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‘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‘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depending on whether we are reading or writing the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open("numbers.dat", 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41EAE7-99B1-4970-8881-2ED863EBDC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&lt;file&gt;.read()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the entire remaining contents of the file as a single (possibly large, multi-line)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&lt;file&gt;.readline()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the next line of the file. This is all text up 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and including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next newline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&lt;file&gt;.readlines()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a list of the remaining lines in the file. Each list item is a single line including the newline characters.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F05422-99B4-44B1-8225-8A4DA700A5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printfile.py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Prints a file to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fname = input("Enter filename: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open(fname,'r')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 = infile.read()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First, prompt the user for a file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Open the file for reading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file is read as one string and stored in the variable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FD7D31-D975-439A-8C4B-C5D5CC934D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readline can be used to read the next line from a file, including the trailing newline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open(someFile, 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i in range(5):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line = infile.readline()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print(line[:-1])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reads the first 5 lines of a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Slicing is used to strip out the newline characters at the ends of the 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DB4324-877F-40A9-B116-5B44B13CFD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Another way to loop through the contents of a file is to read it in with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readline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and then loop through the resulting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open(someFile, 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line in infile.readlines():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Line processing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A66280-BE21-4B87-858F-9B9BB40B2E0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treats the file itself as a sequence of lines!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open(someFile, 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line in infile: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process the line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7A9F60-0949-4193-B7CE-37654D42AC0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4"/>
          <p:cNvSpPr/>
          <p:nvPr/>
        </p:nvSpPr>
        <p:spPr>
          <a:xfrm>
            <a:off x="914400" y="2017800"/>
            <a:ext cx="80398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Opening a file for writing prepares the file to receive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you open an existing file for writing, you wipe out the file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contents. If the named file does not exist, a new one is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outfile = open("mydata.out", "w")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print(&lt;expressions&gt;, file=outfile)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011EB3-5D96-480B-B223-4A4D5BFA5D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Batch Usernames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1182600" y="20178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Batch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mode processing is where program input and output are done through files (the program is not designed to be interactive)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create usernames for a computer system where the first and last names come from an input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352680" y="6324480"/>
            <a:ext cx="2894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6781680" y="632448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768AD9-7149-4337-9C99-D795C9F5D7D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1150920" y="617400"/>
            <a:ext cx="7792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Batch Usernames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76320" y="2133720"/>
            <a:ext cx="9143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userfile.py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Program to create a file of usernames in batch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("This program creates a file of usernames from a")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("file of names.")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get the file 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infileName = input("What file are the names in?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outfileName = input("What file should the usernames go in? 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open the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 = open(infileName, 'r')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outfile = open(outfileName, 'w')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1937</TotalTime>
  <Application>LibreOffice/5.1.6.2$Linux_X86_64 LibreOffice_project/10m0$Build-2</Application>
  <Words>6093</Words>
  <Paragraphs>982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2004-01-19T20:52:41Z</dcterms:created>
  <dc:creator>Terry Letsche</dc:creator>
  <dc:description/>
  <dc:language>en-US</dc:language>
  <cp:lastModifiedBy/>
  <dcterms:modified xsi:type="dcterms:W3CDTF">2017-10-13T11:25:54Z</dcterms:modified>
  <cp:revision>46</cp:revision>
  <dc:subject/>
  <dc:title>Python Programming: An Introduction to Computer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109</vt:i4>
  </property>
</Properties>
</file>