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5"/>
  </p:notesMasterIdLst>
  <p:handoutMasterIdLst>
    <p:handoutMasterId r:id="rId8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7" r:id="rId62"/>
    <p:sldId id="319" r:id="rId63"/>
    <p:sldId id="320" r:id="rId64"/>
    <p:sldId id="321" r:id="rId65"/>
    <p:sldId id="322" r:id="rId66"/>
    <p:sldId id="323" r:id="rId67"/>
    <p:sldId id="324" r:id="rId68"/>
    <p:sldId id="325" r:id="rId69"/>
    <p:sldId id="326" r:id="rId70"/>
    <p:sldId id="327" r:id="rId71"/>
    <p:sldId id="329" r:id="rId72"/>
    <p:sldId id="328" r:id="rId73"/>
    <p:sldId id="330" r:id="rId74"/>
    <p:sldId id="331" r:id="rId75"/>
    <p:sldId id="332" r:id="rId76"/>
    <p:sldId id="333" r:id="rId77"/>
    <p:sldId id="334" r:id="rId78"/>
    <p:sldId id="335" r:id="rId79"/>
    <p:sldId id="336" r:id="rId80"/>
    <p:sldId id="337" r:id="rId81"/>
    <p:sldId id="338" r:id="rId82"/>
    <p:sldId id="339" r:id="rId83"/>
    <p:sldId id="340" r:id="rId84"/>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9" d="100"/>
          <a:sy n="89" d="100"/>
        </p:scale>
        <p:origin x="178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1126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1126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smtClean="0"/>
              <a:t>Python Programming, 3/e</a:t>
            </a:r>
            <a:endParaRPr lang="en-US"/>
          </a:p>
        </p:txBody>
      </p:sp>
      <p:sp>
        <p:nvSpPr>
          <p:cNvPr id="1126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A9E410F-46D8-4414-A235-DAF54EC331B0}"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921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880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smtClean="0"/>
              <a:t>Python Programming, 3/e</a:t>
            </a:r>
            <a:endParaRPr lang="en-US"/>
          </a:p>
        </p:txBody>
      </p:sp>
      <p:sp>
        <p:nvSpPr>
          <p:cNvPr id="922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8C6136F9-FE3C-48A6-BEB7-7E48D29D362A}"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300" smtClean="0"/>
              <a:t>Python Programming, 3/e</a:t>
            </a:r>
            <a:endParaRPr lang="en-US" altLang="en-US" sz="1300"/>
          </a:p>
        </p:txBody>
      </p:sp>
      <p:sp>
        <p:nvSpPr>
          <p:cNvPr id="890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656A370-2BE5-40FD-941F-F2EC6221E949}" type="slidenum">
              <a:rPr lang="en-US" altLang="en-US" sz="1300"/>
              <a:pPr eaLnBrk="1" hangingPunct="1"/>
              <a:t>5</a:t>
            </a:fld>
            <a:endParaRPr lang="en-US" altLang="en-US" sz="1300"/>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smtClean="0"/>
              <a:t>Python Programming, 3/e</a:t>
            </a: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96B19D09-CC16-4226-919C-431499CA7DAC}" type="slidenum">
              <a:rPr lang="en-US" altLang="en-US"/>
              <a:pPr/>
              <a:t>‹#›</a:t>
            </a:fld>
            <a:endParaRPr lang="en-US" altLang="en-US"/>
          </a:p>
        </p:txBody>
      </p:sp>
    </p:spTree>
    <p:extLst>
      <p:ext uri="{BB962C8B-B14F-4D97-AF65-F5344CB8AC3E}">
        <p14:creationId xmlns:p14="http://schemas.microsoft.com/office/powerpoint/2010/main" val="339095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037"/>
          <p:cNvSpPr>
            <a:spLocks noGrp="1" noChangeArrowheads="1"/>
          </p:cNvSpPr>
          <p:nvPr>
            <p:ph type="sldNum" sz="quarter" idx="12"/>
          </p:nvPr>
        </p:nvSpPr>
        <p:spPr>
          <a:ln/>
        </p:spPr>
        <p:txBody>
          <a:bodyPr/>
          <a:lstStyle>
            <a:lvl1pPr>
              <a:defRPr/>
            </a:lvl1pPr>
          </a:lstStyle>
          <a:p>
            <a:fld id="{D98D2FEC-F37B-4C08-A3CA-3DAD0478C75E}" type="slidenum">
              <a:rPr lang="en-US" altLang="en-US"/>
              <a:pPr/>
              <a:t>‹#›</a:t>
            </a:fld>
            <a:endParaRPr lang="en-US" altLang="en-US"/>
          </a:p>
        </p:txBody>
      </p:sp>
    </p:spTree>
    <p:extLst>
      <p:ext uri="{BB962C8B-B14F-4D97-AF65-F5344CB8AC3E}">
        <p14:creationId xmlns:p14="http://schemas.microsoft.com/office/powerpoint/2010/main" val="258807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037"/>
          <p:cNvSpPr>
            <a:spLocks noGrp="1" noChangeArrowheads="1"/>
          </p:cNvSpPr>
          <p:nvPr>
            <p:ph type="sldNum" sz="quarter" idx="12"/>
          </p:nvPr>
        </p:nvSpPr>
        <p:spPr>
          <a:ln/>
        </p:spPr>
        <p:txBody>
          <a:bodyPr/>
          <a:lstStyle>
            <a:lvl1pPr>
              <a:defRPr/>
            </a:lvl1pPr>
          </a:lstStyle>
          <a:p>
            <a:fld id="{80FD3DF7-6662-4D9C-9F89-709204B3B1D2}" type="slidenum">
              <a:rPr lang="en-US" altLang="en-US"/>
              <a:pPr/>
              <a:t>‹#›</a:t>
            </a:fld>
            <a:endParaRPr lang="en-US" altLang="en-US"/>
          </a:p>
        </p:txBody>
      </p:sp>
    </p:spTree>
    <p:extLst>
      <p:ext uri="{BB962C8B-B14F-4D97-AF65-F5344CB8AC3E}">
        <p14:creationId xmlns:p14="http://schemas.microsoft.com/office/powerpoint/2010/main" val="2911885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037"/>
          <p:cNvSpPr>
            <a:spLocks noGrp="1" noChangeArrowheads="1"/>
          </p:cNvSpPr>
          <p:nvPr>
            <p:ph type="sldNum" sz="quarter" idx="12"/>
          </p:nvPr>
        </p:nvSpPr>
        <p:spPr>
          <a:ln/>
        </p:spPr>
        <p:txBody>
          <a:bodyPr/>
          <a:lstStyle>
            <a:lvl1pPr>
              <a:defRPr/>
            </a:lvl1pPr>
          </a:lstStyle>
          <a:p>
            <a:fld id="{38CFA721-AA3D-491A-BBB9-C52CC0D22F5F}" type="slidenum">
              <a:rPr lang="en-US" altLang="en-US"/>
              <a:pPr/>
              <a:t>‹#›</a:t>
            </a:fld>
            <a:endParaRPr lang="en-US" altLang="en-US"/>
          </a:p>
        </p:txBody>
      </p:sp>
    </p:spTree>
    <p:extLst>
      <p:ext uri="{BB962C8B-B14F-4D97-AF65-F5344CB8AC3E}">
        <p14:creationId xmlns:p14="http://schemas.microsoft.com/office/powerpoint/2010/main" val="295837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037"/>
          <p:cNvSpPr>
            <a:spLocks noGrp="1" noChangeArrowheads="1"/>
          </p:cNvSpPr>
          <p:nvPr>
            <p:ph type="sldNum" sz="quarter" idx="12"/>
          </p:nvPr>
        </p:nvSpPr>
        <p:spPr>
          <a:ln/>
        </p:spPr>
        <p:txBody>
          <a:bodyPr/>
          <a:lstStyle>
            <a:lvl1pPr>
              <a:defRPr/>
            </a:lvl1pPr>
          </a:lstStyle>
          <a:p>
            <a:fld id="{56745756-AB78-4F28-989C-0318C0E2285A}" type="slidenum">
              <a:rPr lang="en-US" altLang="en-US"/>
              <a:pPr/>
              <a:t>‹#›</a:t>
            </a:fld>
            <a:endParaRPr lang="en-US" altLang="en-US"/>
          </a:p>
        </p:txBody>
      </p:sp>
    </p:spTree>
    <p:extLst>
      <p:ext uri="{BB962C8B-B14F-4D97-AF65-F5344CB8AC3E}">
        <p14:creationId xmlns:p14="http://schemas.microsoft.com/office/powerpoint/2010/main" val="126366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037"/>
          <p:cNvSpPr>
            <a:spLocks noGrp="1" noChangeArrowheads="1"/>
          </p:cNvSpPr>
          <p:nvPr>
            <p:ph type="sldNum" sz="quarter" idx="12"/>
          </p:nvPr>
        </p:nvSpPr>
        <p:spPr>
          <a:ln/>
        </p:spPr>
        <p:txBody>
          <a:bodyPr/>
          <a:lstStyle>
            <a:lvl1pPr>
              <a:defRPr/>
            </a:lvl1pPr>
          </a:lstStyle>
          <a:p>
            <a:fld id="{4124E43E-C649-420C-A24C-59034B1BB0E6}" type="slidenum">
              <a:rPr lang="en-US" altLang="en-US"/>
              <a:pPr/>
              <a:t>‹#›</a:t>
            </a:fld>
            <a:endParaRPr lang="en-US" altLang="en-US"/>
          </a:p>
        </p:txBody>
      </p:sp>
    </p:spTree>
    <p:extLst>
      <p:ext uri="{BB962C8B-B14F-4D97-AF65-F5344CB8AC3E}">
        <p14:creationId xmlns:p14="http://schemas.microsoft.com/office/powerpoint/2010/main" val="31130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5"/>
          <p:cNvSpPr>
            <a:spLocks noGrp="1" noChangeArrowheads="1"/>
          </p:cNvSpPr>
          <p:nvPr>
            <p:ph type="dt" sz="half" idx="10"/>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037"/>
          <p:cNvSpPr>
            <a:spLocks noGrp="1" noChangeArrowheads="1"/>
          </p:cNvSpPr>
          <p:nvPr>
            <p:ph type="sldNum" sz="quarter" idx="12"/>
          </p:nvPr>
        </p:nvSpPr>
        <p:spPr>
          <a:ln/>
        </p:spPr>
        <p:txBody>
          <a:bodyPr/>
          <a:lstStyle>
            <a:lvl1pPr>
              <a:defRPr/>
            </a:lvl1pPr>
          </a:lstStyle>
          <a:p>
            <a:fld id="{D360AF5B-F704-4B46-80F4-81726A977727}" type="slidenum">
              <a:rPr lang="en-US" altLang="en-US"/>
              <a:pPr/>
              <a:t>‹#›</a:t>
            </a:fld>
            <a:endParaRPr lang="en-US" altLang="en-US"/>
          </a:p>
        </p:txBody>
      </p:sp>
    </p:spTree>
    <p:extLst>
      <p:ext uri="{BB962C8B-B14F-4D97-AF65-F5344CB8AC3E}">
        <p14:creationId xmlns:p14="http://schemas.microsoft.com/office/powerpoint/2010/main" val="380824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5"/>
          <p:cNvSpPr>
            <a:spLocks noGrp="1" noChangeArrowheads="1"/>
          </p:cNvSpPr>
          <p:nvPr>
            <p:ph type="dt" sz="half" idx="10"/>
          </p:nvPr>
        </p:nvSpPr>
        <p:spPr>
          <a:ln/>
        </p:spPr>
        <p:txBody>
          <a:bodyPr/>
          <a:lstStyle>
            <a:lvl1pPr>
              <a:defRPr/>
            </a:lvl1pPr>
          </a:lstStyle>
          <a:p>
            <a:pPr>
              <a:defRPr/>
            </a:pPr>
            <a:endParaRPr lang="en-US"/>
          </a:p>
        </p:txBody>
      </p:sp>
      <p:sp>
        <p:nvSpPr>
          <p:cNvPr id="8" name="Rectangle 1036"/>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9" name="Rectangle 1037"/>
          <p:cNvSpPr>
            <a:spLocks noGrp="1" noChangeArrowheads="1"/>
          </p:cNvSpPr>
          <p:nvPr>
            <p:ph type="sldNum" sz="quarter" idx="12"/>
          </p:nvPr>
        </p:nvSpPr>
        <p:spPr>
          <a:ln/>
        </p:spPr>
        <p:txBody>
          <a:bodyPr/>
          <a:lstStyle>
            <a:lvl1pPr>
              <a:defRPr/>
            </a:lvl1pPr>
          </a:lstStyle>
          <a:p>
            <a:fld id="{3D4D6197-5766-4BE0-84BC-1EC0FF0E47C2}" type="slidenum">
              <a:rPr lang="en-US" altLang="en-US"/>
              <a:pPr/>
              <a:t>‹#›</a:t>
            </a:fld>
            <a:endParaRPr lang="en-US" altLang="en-US"/>
          </a:p>
        </p:txBody>
      </p:sp>
    </p:spTree>
    <p:extLst>
      <p:ext uri="{BB962C8B-B14F-4D97-AF65-F5344CB8AC3E}">
        <p14:creationId xmlns:p14="http://schemas.microsoft.com/office/powerpoint/2010/main" val="418577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5"/>
          <p:cNvSpPr>
            <a:spLocks noGrp="1" noChangeArrowheads="1"/>
          </p:cNvSpPr>
          <p:nvPr>
            <p:ph type="dt" sz="half" idx="10"/>
          </p:nvPr>
        </p:nvSpPr>
        <p:spPr>
          <a:ln/>
        </p:spPr>
        <p:txBody>
          <a:bodyPr/>
          <a:lstStyle>
            <a:lvl1pPr>
              <a:defRPr/>
            </a:lvl1pPr>
          </a:lstStyle>
          <a:p>
            <a:pPr>
              <a:defRPr/>
            </a:pPr>
            <a:endParaRPr lang="en-US"/>
          </a:p>
        </p:txBody>
      </p:sp>
      <p:sp>
        <p:nvSpPr>
          <p:cNvPr id="4" name="Rectangle 1036"/>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5" name="Rectangle 1037"/>
          <p:cNvSpPr>
            <a:spLocks noGrp="1" noChangeArrowheads="1"/>
          </p:cNvSpPr>
          <p:nvPr>
            <p:ph type="sldNum" sz="quarter" idx="12"/>
          </p:nvPr>
        </p:nvSpPr>
        <p:spPr>
          <a:ln/>
        </p:spPr>
        <p:txBody>
          <a:bodyPr/>
          <a:lstStyle>
            <a:lvl1pPr>
              <a:defRPr/>
            </a:lvl1pPr>
          </a:lstStyle>
          <a:p>
            <a:fld id="{0E34A6C9-2827-4BDC-9C2B-84D3434E8A92}" type="slidenum">
              <a:rPr lang="en-US" altLang="en-US"/>
              <a:pPr/>
              <a:t>‹#›</a:t>
            </a:fld>
            <a:endParaRPr lang="en-US" altLang="en-US"/>
          </a:p>
        </p:txBody>
      </p:sp>
    </p:spTree>
    <p:extLst>
      <p:ext uri="{BB962C8B-B14F-4D97-AF65-F5344CB8AC3E}">
        <p14:creationId xmlns:p14="http://schemas.microsoft.com/office/powerpoint/2010/main" val="218959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a:p>
        </p:txBody>
      </p:sp>
      <p:sp>
        <p:nvSpPr>
          <p:cNvPr id="3" name="Rectangle 1036"/>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4" name="Rectangle 1037"/>
          <p:cNvSpPr>
            <a:spLocks noGrp="1" noChangeArrowheads="1"/>
          </p:cNvSpPr>
          <p:nvPr>
            <p:ph type="sldNum" sz="quarter" idx="12"/>
          </p:nvPr>
        </p:nvSpPr>
        <p:spPr>
          <a:ln/>
        </p:spPr>
        <p:txBody>
          <a:bodyPr/>
          <a:lstStyle>
            <a:lvl1pPr>
              <a:defRPr/>
            </a:lvl1pPr>
          </a:lstStyle>
          <a:p>
            <a:fld id="{263D32A2-6C28-4A79-AEB7-25FDAE9700CD}" type="slidenum">
              <a:rPr lang="en-US" altLang="en-US"/>
              <a:pPr/>
              <a:t>‹#›</a:t>
            </a:fld>
            <a:endParaRPr lang="en-US" altLang="en-US"/>
          </a:p>
        </p:txBody>
      </p:sp>
    </p:spTree>
    <p:extLst>
      <p:ext uri="{BB962C8B-B14F-4D97-AF65-F5344CB8AC3E}">
        <p14:creationId xmlns:p14="http://schemas.microsoft.com/office/powerpoint/2010/main" val="307823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037"/>
          <p:cNvSpPr>
            <a:spLocks noGrp="1" noChangeArrowheads="1"/>
          </p:cNvSpPr>
          <p:nvPr>
            <p:ph type="sldNum" sz="quarter" idx="12"/>
          </p:nvPr>
        </p:nvSpPr>
        <p:spPr>
          <a:ln/>
        </p:spPr>
        <p:txBody>
          <a:bodyPr/>
          <a:lstStyle>
            <a:lvl1pPr>
              <a:defRPr/>
            </a:lvl1pPr>
          </a:lstStyle>
          <a:p>
            <a:fld id="{9B649E5D-5776-40A9-912C-648135B7F8C1}" type="slidenum">
              <a:rPr lang="en-US" altLang="en-US"/>
              <a:pPr/>
              <a:t>‹#›</a:t>
            </a:fld>
            <a:endParaRPr lang="en-US" altLang="en-US"/>
          </a:p>
        </p:txBody>
      </p:sp>
    </p:spTree>
    <p:extLst>
      <p:ext uri="{BB962C8B-B14F-4D97-AF65-F5344CB8AC3E}">
        <p14:creationId xmlns:p14="http://schemas.microsoft.com/office/powerpoint/2010/main" val="265638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037"/>
          <p:cNvSpPr>
            <a:spLocks noGrp="1" noChangeArrowheads="1"/>
          </p:cNvSpPr>
          <p:nvPr>
            <p:ph type="sldNum" sz="quarter" idx="12"/>
          </p:nvPr>
        </p:nvSpPr>
        <p:spPr>
          <a:ln/>
        </p:spPr>
        <p:txBody>
          <a:bodyPr/>
          <a:lstStyle>
            <a:lvl1pPr>
              <a:defRPr/>
            </a:lvl1pPr>
          </a:lstStyle>
          <a:p>
            <a:fld id="{7B0515EF-D63A-493C-BF96-F3C2A0072431}" type="slidenum">
              <a:rPr lang="en-US" altLang="en-US"/>
              <a:pPr/>
              <a:t>‹#›</a:t>
            </a:fld>
            <a:endParaRPr lang="en-US" altLang="en-US"/>
          </a:p>
        </p:txBody>
      </p:sp>
    </p:spTree>
    <p:extLst>
      <p:ext uri="{BB962C8B-B14F-4D97-AF65-F5344CB8AC3E}">
        <p14:creationId xmlns:p14="http://schemas.microsoft.com/office/powerpoint/2010/main" val="2370028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3075" name="Rectangle 1027"/>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3076" name="Rectangle 1028"/>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3077"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3078"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3079" name="Rectangle 1031"/>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3080" name="Rectangle 103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2" charset="0"/>
              <a:cs typeface="Times New Roman" pitchFamily="16" charset="0"/>
            </a:endParaRPr>
          </a:p>
        </p:txBody>
      </p:sp>
      <p:sp>
        <p:nvSpPr>
          <p:cNvPr id="1033" name="Rectangle 1033"/>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34"/>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3"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2" charset="0"/>
                <a:cs typeface="Times New Roman" pitchFamily="16" charset="0"/>
              </a:defRPr>
            </a:lvl1pPr>
          </a:lstStyle>
          <a:p>
            <a:pPr>
              <a:defRPr/>
            </a:pPr>
            <a:endParaRPr lang="en-US"/>
          </a:p>
        </p:txBody>
      </p:sp>
      <p:sp>
        <p:nvSpPr>
          <p:cNvPr id="3084"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atin typeface="Tahoma" pitchFamily="32" charset="0"/>
                <a:cs typeface="Times New Roman" pitchFamily="16" charset="0"/>
              </a:defRPr>
            </a:lvl1pPr>
          </a:lstStyle>
          <a:p>
            <a:pPr>
              <a:defRPr/>
            </a:pPr>
            <a:r>
              <a:rPr lang="en-US" smtClean="0"/>
              <a:t>Python Programming, 3/e</a:t>
            </a:r>
            <a:endParaRPr lang="en-US"/>
          </a:p>
        </p:txBody>
      </p:sp>
      <p:sp>
        <p:nvSpPr>
          <p:cNvPr id="308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C672C5D6-349E-46D8-9C90-98D52B70B5F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Times New Roman" pitchFamily="16" charset="0"/>
        </a:defRPr>
      </a:lvl2pPr>
      <a:lvl3pPr algn="l" rtl="0" eaLnBrk="0" fontAlgn="base" hangingPunct="0">
        <a:spcBef>
          <a:spcPct val="0"/>
        </a:spcBef>
        <a:spcAft>
          <a:spcPct val="0"/>
        </a:spcAft>
        <a:defRPr sz="4400">
          <a:solidFill>
            <a:schemeClr val="tx2"/>
          </a:solidFill>
          <a:latin typeface="Tahoma" pitchFamily="32" charset="0"/>
          <a:cs typeface="Times New Roman" pitchFamily="16" charset="0"/>
        </a:defRPr>
      </a:lvl3pPr>
      <a:lvl4pPr algn="l" rtl="0" eaLnBrk="0" fontAlgn="base" hangingPunct="0">
        <a:spcBef>
          <a:spcPct val="0"/>
        </a:spcBef>
        <a:spcAft>
          <a:spcPct val="0"/>
        </a:spcAft>
        <a:defRPr sz="4400">
          <a:solidFill>
            <a:schemeClr val="tx2"/>
          </a:solidFill>
          <a:latin typeface="Tahoma" pitchFamily="32" charset="0"/>
          <a:cs typeface="Times New Roman" pitchFamily="16" charset="0"/>
        </a:defRPr>
      </a:lvl4pPr>
      <a:lvl5pPr algn="l" rtl="0" eaLnBrk="0" fontAlgn="base" hangingPunct="0">
        <a:spcBef>
          <a:spcPct val="0"/>
        </a:spcBef>
        <a:spcAft>
          <a:spcPct val="0"/>
        </a:spcAft>
        <a:defRPr sz="4400">
          <a:solidFill>
            <a:schemeClr val="tx2"/>
          </a:solidFill>
          <a:latin typeface="Tahoma" pitchFamily="32" charset="0"/>
          <a:cs typeface="Times New Roman" pitchFamily="16" charset="0"/>
        </a:defRPr>
      </a:lvl5pPr>
      <a:lvl6pPr marL="457200" algn="l" rtl="0" fontAlgn="base">
        <a:spcBef>
          <a:spcPct val="0"/>
        </a:spcBef>
        <a:spcAft>
          <a:spcPct val="0"/>
        </a:spcAft>
        <a:defRPr sz="4400">
          <a:solidFill>
            <a:schemeClr val="tx2"/>
          </a:solidFill>
          <a:latin typeface="Tahoma" pitchFamily="32" charset="0"/>
          <a:cs typeface="Times New Roman" pitchFamily="16" charset="0"/>
        </a:defRPr>
      </a:lvl6pPr>
      <a:lvl7pPr marL="914400" algn="l" rtl="0" fontAlgn="base">
        <a:spcBef>
          <a:spcPct val="0"/>
        </a:spcBef>
        <a:spcAft>
          <a:spcPct val="0"/>
        </a:spcAft>
        <a:defRPr sz="4400">
          <a:solidFill>
            <a:schemeClr val="tx2"/>
          </a:solidFill>
          <a:latin typeface="Tahoma" pitchFamily="32" charset="0"/>
          <a:cs typeface="Times New Roman" pitchFamily="16" charset="0"/>
        </a:defRPr>
      </a:lvl7pPr>
      <a:lvl8pPr marL="1371600" algn="l" rtl="0" fontAlgn="base">
        <a:spcBef>
          <a:spcPct val="0"/>
        </a:spcBef>
        <a:spcAft>
          <a:spcPct val="0"/>
        </a:spcAft>
        <a:defRPr sz="4400">
          <a:solidFill>
            <a:schemeClr val="tx2"/>
          </a:solidFill>
          <a:latin typeface="Tahoma" pitchFamily="32" charset="0"/>
          <a:cs typeface="Times New Roman" pitchFamily="16" charset="0"/>
        </a:defRPr>
      </a:lvl8pPr>
      <a:lvl9pPr marL="1828800" algn="l" rtl="0" fontAlgn="base">
        <a:spcBef>
          <a:spcPct val="0"/>
        </a:spcBef>
        <a:spcAft>
          <a:spcPct val="0"/>
        </a:spcAft>
        <a:defRPr sz="4400">
          <a:solidFill>
            <a:schemeClr val="tx2"/>
          </a:solidFill>
          <a:latin typeface="Tahoma" pitchFamily="32" charset="0"/>
          <a:cs typeface="Times New Roman" pitchFamily="16"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solidFill>
                  <a:schemeClr val="bg2"/>
                </a:solidFill>
              </a:rPr>
              <a:t>Python Programming, 3/e</a:t>
            </a:r>
            <a:endParaRPr lang="en-US" altLang="en-US" sz="1400">
              <a:solidFill>
                <a:schemeClr val="bg2"/>
              </a:solidFill>
            </a:endParaRPr>
          </a:p>
        </p:txBody>
      </p:sp>
      <p:sp>
        <p:nvSpPr>
          <p:cNvPr id="3075"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D480BA5-69DB-4FE2-BF71-9E18CA65DA31}" type="slidenum">
              <a:rPr lang="en-US" altLang="en-US" sz="1400">
                <a:solidFill>
                  <a:schemeClr val="bg2"/>
                </a:solidFill>
              </a:rPr>
              <a:pPr eaLnBrk="1" hangingPunct="1"/>
              <a:t>1</a:t>
            </a:fld>
            <a:endParaRPr lang="en-US" altLang="en-US" sz="1400">
              <a:solidFill>
                <a:schemeClr val="bg2"/>
              </a:solidFill>
            </a:endParaRPr>
          </a:p>
        </p:txBody>
      </p:sp>
      <p:sp>
        <p:nvSpPr>
          <p:cNvPr id="3076" name="Rectangle 2"/>
          <p:cNvSpPr>
            <a:spLocks noGrp="1" noChangeArrowheads="1"/>
          </p:cNvSpPr>
          <p:nvPr>
            <p:ph type="ctrTitle"/>
          </p:nvPr>
        </p:nvSpPr>
        <p:spPr/>
        <p:txBody>
          <a:bodyPr/>
          <a:lstStyle/>
          <a:p>
            <a:pPr eaLnBrk="1" hangingPunct="1"/>
            <a:r>
              <a:rPr lang="en-US" altLang="en-US" smtClean="0"/>
              <a:t>Python Programming:</a:t>
            </a:r>
            <a:br>
              <a:rPr lang="en-US" altLang="en-US" smtClean="0"/>
            </a:br>
            <a:r>
              <a:rPr lang="en-US" altLang="en-US" smtClean="0"/>
              <a:t>An Introduction to</a:t>
            </a:r>
            <a:br>
              <a:rPr lang="en-US" altLang="en-US" smtClean="0"/>
            </a:br>
            <a:r>
              <a:rPr lang="en-US" altLang="en-US" smtClean="0"/>
              <a:t>Computer Science</a:t>
            </a:r>
          </a:p>
        </p:txBody>
      </p:sp>
      <p:sp>
        <p:nvSpPr>
          <p:cNvPr id="3077"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smtClean="0"/>
              <a:t>Chapter 7</a:t>
            </a:r>
          </a:p>
          <a:p>
            <a:pPr eaLnBrk="1" hangingPunct="1">
              <a:buFont typeface="Wingdings" panose="05000000000000000000" pitchFamily="2" charset="2"/>
              <a:buNone/>
            </a:pPr>
            <a:r>
              <a:rPr lang="en-US" altLang="en-US" smtClean="0"/>
              <a:t>Decision Structures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1152" y="1069848"/>
            <a:ext cx="1613306" cy="19842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9E2BE2A-11F3-49E5-ABD2-0D5DE6FC6399}" type="slidenum">
              <a:rPr lang="en-US" altLang="en-US" sz="1400"/>
              <a:pPr eaLnBrk="1" hangingPunct="1"/>
              <a:t>10</a:t>
            </a:fld>
            <a:endParaRPr lang="en-US" altLang="en-US" sz="1400"/>
          </a:p>
        </p:txBody>
      </p:sp>
      <p:sp>
        <p:nvSpPr>
          <p:cNvPr id="12292" name="Rectangle 2"/>
          <p:cNvSpPr>
            <a:spLocks noGrp="1" noChangeArrowheads="1"/>
          </p:cNvSpPr>
          <p:nvPr>
            <p:ph type="title"/>
          </p:nvPr>
        </p:nvSpPr>
        <p:spPr/>
        <p:txBody>
          <a:bodyPr/>
          <a:lstStyle/>
          <a:p>
            <a:pPr eaLnBrk="1" hangingPunct="1"/>
            <a:r>
              <a:rPr lang="en-US" altLang="en-US" smtClean="0"/>
              <a:t>Example:</a:t>
            </a:r>
            <a:br>
              <a:rPr lang="en-US" altLang="en-US" smtClean="0"/>
            </a:br>
            <a:r>
              <a:rPr lang="en-US" altLang="en-US" smtClean="0"/>
              <a:t>Temperature Warnings</a:t>
            </a:r>
          </a:p>
        </p:txBody>
      </p:sp>
      <p:sp>
        <p:nvSpPr>
          <p:cNvPr id="15363" name="Rectangle 3"/>
          <p:cNvSpPr>
            <a:spLocks noGrp="1" noChangeArrowheads="1"/>
          </p:cNvSpPr>
          <p:nvPr>
            <p:ph type="body" idx="1"/>
          </p:nvPr>
        </p:nvSpPr>
        <p:spPr/>
        <p:txBody>
          <a:bodyPr/>
          <a:lstStyle/>
          <a:p>
            <a:pPr eaLnBrk="1" hangingPunct="1"/>
            <a:r>
              <a:rPr lang="en-US" altLang="en-US" smtClean="0"/>
              <a:t>This new algorithm has two </a:t>
            </a:r>
            <a:r>
              <a:rPr lang="en-US" altLang="en-US" i="1" smtClean="0"/>
              <a:t>decisions</a:t>
            </a:r>
            <a:r>
              <a:rPr lang="en-US" altLang="en-US" smtClean="0"/>
              <a:t> at the end. The indentation indicates that a step should be performed only if the condition listed in the previous line is true.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33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F7BC2AB-8785-4DA0-8378-956A47F6D0EC}" type="slidenum">
              <a:rPr lang="en-US" altLang="en-US" sz="1400"/>
              <a:pPr eaLnBrk="1" hangingPunct="1"/>
              <a:t>11</a:t>
            </a:fld>
            <a:endParaRPr lang="en-US" altLang="en-US" sz="1400"/>
          </a:p>
        </p:txBody>
      </p:sp>
      <p:sp>
        <p:nvSpPr>
          <p:cNvPr id="13316" name="Rectangle 2"/>
          <p:cNvSpPr>
            <a:spLocks noGrp="1" noChangeArrowheads="1"/>
          </p:cNvSpPr>
          <p:nvPr>
            <p:ph type="title"/>
          </p:nvPr>
        </p:nvSpPr>
        <p:spPr/>
        <p:txBody>
          <a:bodyPr/>
          <a:lstStyle/>
          <a:p>
            <a:pPr eaLnBrk="1" hangingPunct="1"/>
            <a:r>
              <a:rPr lang="en-US" altLang="en-US" smtClean="0"/>
              <a:t>Example:</a:t>
            </a:r>
            <a:br>
              <a:rPr lang="en-US" altLang="en-US" smtClean="0"/>
            </a:br>
            <a:r>
              <a:rPr lang="en-US" altLang="en-US" smtClean="0"/>
              <a:t>Temperature Warnings</a:t>
            </a:r>
          </a:p>
        </p:txBody>
      </p:sp>
      <p:pic>
        <p:nvPicPr>
          <p:cNvPr id="2" name="Picture 1"/>
          <p:cNvPicPr>
            <a:picLocks noChangeAspect="1"/>
          </p:cNvPicPr>
          <p:nvPr/>
        </p:nvPicPr>
        <p:blipFill>
          <a:blip r:embed="rId2"/>
          <a:stretch>
            <a:fillRect/>
          </a:stretch>
        </p:blipFill>
        <p:spPr>
          <a:xfrm>
            <a:off x="2667000" y="1978965"/>
            <a:ext cx="3779520" cy="434294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D8415FC-DB85-44C7-8E60-5D777F603939}" type="slidenum">
              <a:rPr lang="en-US" altLang="en-US" sz="1400"/>
              <a:pPr eaLnBrk="1" hangingPunct="1"/>
              <a:t>12</a:t>
            </a:fld>
            <a:endParaRPr lang="en-US" altLang="en-US" sz="1400"/>
          </a:p>
        </p:txBody>
      </p:sp>
      <p:sp>
        <p:nvSpPr>
          <p:cNvPr id="14340" name="Rectangle 2"/>
          <p:cNvSpPr>
            <a:spLocks noGrp="1" noChangeArrowheads="1"/>
          </p:cNvSpPr>
          <p:nvPr>
            <p:ph type="title"/>
          </p:nvPr>
        </p:nvSpPr>
        <p:spPr/>
        <p:txBody>
          <a:bodyPr/>
          <a:lstStyle/>
          <a:p>
            <a:pPr eaLnBrk="1" hangingPunct="1"/>
            <a:r>
              <a:rPr lang="en-US" altLang="en-US" smtClean="0"/>
              <a:t>Example:</a:t>
            </a:r>
            <a:br>
              <a:rPr lang="en-US" altLang="en-US" smtClean="0"/>
            </a:br>
            <a:r>
              <a:rPr lang="en-US" altLang="en-US" smtClean="0"/>
              <a:t>Temperature Warnings</a:t>
            </a:r>
          </a:p>
        </p:txBody>
      </p:sp>
      <p:sp>
        <p:nvSpPr>
          <p:cNvPr id="14341" name="Rectangle 3"/>
          <p:cNvSpPr>
            <a:spLocks noGrp="1" noChangeArrowheads="1"/>
          </p:cNvSpPr>
          <p:nvPr>
            <p:ph type="body" idx="1"/>
          </p:nvPr>
        </p:nvSpPr>
        <p:spPr>
          <a:xfrm>
            <a:off x="533400" y="2133600"/>
            <a:ext cx="8345488" cy="4114800"/>
          </a:xfrm>
        </p:spPr>
        <p:txBody>
          <a:bodyPr/>
          <a:lstStyle/>
          <a:p>
            <a:pPr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convert2.py</a:t>
            </a:r>
          </a:p>
          <a:p>
            <a:pPr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A program to convert Celsius temps to Fahrenheit.</a:t>
            </a:r>
          </a:p>
          <a:p>
            <a:pPr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This version issues heat and cold warnings.</a:t>
            </a:r>
          </a:p>
          <a:p>
            <a:pPr eaLnBrk="1" hangingPunct="1">
              <a:lnSpc>
                <a:spcPct val="9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celsius</a:t>
            </a:r>
            <a:r>
              <a:rPr lang="en-US" altLang="en-US" sz="1600" dirty="0" smtClean="0">
                <a:latin typeface="Courier New" panose="02070309020205020404" pitchFamily="49" charset="0"/>
              </a:rPr>
              <a:t> = float(input("What is the Celsius temperature? "))</a:t>
            </a:r>
          </a:p>
          <a:p>
            <a:pPr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fahrenheit</a:t>
            </a:r>
            <a:r>
              <a:rPr lang="en-US" altLang="en-US" sz="1600" dirty="0" smtClean="0">
                <a:latin typeface="Courier New" panose="02070309020205020404" pitchFamily="49" charset="0"/>
              </a:rPr>
              <a:t> = 9 / 5 * </a:t>
            </a:r>
            <a:r>
              <a:rPr lang="en-US" altLang="en-US" sz="1600" dirty="0" err="1" smtClean="0">
                <a:latin typeface="Courier New" panose="02070309020205020404" pitchFamily="49" charset="0"/>
              </a:rPr>
              <a:t>celsius</a:t>
            </a:r>
            <a:r>
              <a:rPr lang="en-US" altLang="en-US" sz="1600" dirty="0" smtClean="0">
                <a:latin typeface="Courier New" panose="02070309020205020404" pitchFamily="49" charset="0"/>
              </a:rPr>
              <a:t> + 32</a:t>
            </a:r>
          </a:p>
          <a:p>
            <a:pPr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print("The temperature is", </a:t>
            </a:r>
            <a:r>
              <a:rPr lang="en-US" altLang="en-US" sz="1600" dirty="0" err="1" smtClean="0">
                <a:latin typeface="Courier New" panose="02070309020205020404" pitchFamily="49" charset="0"/>
              </a:rPr>
              <a:t>fahrenheit</a:t>
            </a:r>
            <a:r>
              <a:rPr lang="en-US" altLang="en-US" sz="1600" dirty="0" smtClean="0">
                <a:latin typeface="Courier New" panose="02070309020205020404" pitchFamily="49" charset="0"/>
              </a:rPr>
              <a:t>, "degrees </a:t>
            </a:r>
            <a:r>
              <a:rPr lang="en-US" altLang="en-US" sz="1600" dirty="0" err="1" smtClean="0">
                <a:latin typeface="Courier New" panose="02070309020205020404" pitchFamily="49" charset="0"/>
              </a:rPr>
              <a:t>fahrenheit</a:t>
            </a:r>
            <a:r>
              <a:rPr lang="en-US" altLang="en-US" sz="1600" dirty="0" smtClean="0">
                <a:latin typeface="Courier New" panose="02070309020205020404" pitchFamily="49" charset="0"/>
              </a:rPr>
              <a:t>.")</a:t>
            </a:r>
          </a:p>
          <a:p>
            <a:pPr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if </a:t>
            </a:r>
            <a:r>
              <a:rPr lang="en-US" altLang="en-US" sz="1600" dirty="0" err="1" smtClean="0">
                <a:latin typeface="Courier New" panose="02070309020205020404" pitchFamily="49" charset="0"/>
              </a:rPr>
              <a:t>fahrenheit</a:t>
            </a:r>
            <a:r>
              <a:rPr lang="en-US" altLang="en-US" sz="1600" dirty="0" smtClean="0">
                <a:latin typeface="Courier New" panose="02070309020205020404" pitchFamily="49" charset="0"/>
              </a:rPr>
              <a:t> &gt;= 90:</a:t>
            </a:r>
          </a:p>
          <a:p>
            <a:pPr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print("It's really hot out there, be careful!")</a:t>
            </a:r>
          </a:p>
          <a:p>
            <a:pPr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if </a:t>
            </a:r>
            <a:r>
              <a:rPr lang="en-US" altLang="en-US" sz="1600" dirty="0" err="1" smtClean="0">
                <a:latin typeface="Courier New" panose="02070309020205020404" pitchFamily="49" charset="0"/>
              </a:rPr>
              <a:t>fahrenheit</a:t>
            </a:r>
            <a:r>
              <a:rPr lang="en-US" altLang="en-US" sz="1600" dirty="0" smtClean="0">
                <a:latin typeface="Courier New" panose="02070309020205020404" pitchFamily="49" charset="0"/>
              </a:rPr>
              <a:t> &lt;= 30:</a:t>
            </a:r>
          </a:p>
          <a:p>
            <a:pPr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        print("</a:t>
            </a:r>
            <a:r>
              <a:rPr lang="en-US" altLang="en-US" sz="1600" dirty="0" err="1" smtClean="0">
                <a:latin typeface="Courier New" panose="02070309020205020404" pitchFamily="49" charset="0"/>
              </a:rPr>
              <a:t>Brrrrr</a:t>
            </a:r>
            <a:r>
              <a:rPr lang="en-US" altLang="en-US" sz="1600" dirty="0" smtClean="0">
                <a:latin typeface="Courier New" panose="02070309020205020404" pitchFamily="49" charset="0"/>
              </a:rPr>
              <a:t>. Be sure to dress warmly")</a:t>
            </a:r>
          </a:p>
          <a:p>
            <a:pPr eaLnBrk="1" hangingPunct="1">
              <a:lnSpc>
                <a:spcPct val="9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smtClean="0">
                <a:latin typeface="Courier New" panose="02070309020205020404" pitchFamily="49" charset="0"/>
              </a:rPr>
              <a:t>main()</a:t>
            </a:r>
          </a:p>
          <a:p>
            <a:pPr eaLnBrk="1" hangingPunct="1">
              <a:lnSpc>
                <a:spcPct val="9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6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ED9C30B-556D-44D1-9E2A-4C2CDD5A4DCF}" type="slidenum">
              <a:rPr lang="en-US" altLang="en-US" sz="1400"/>
              <a:pPr eaLnBrk="1" hangingPunct="1"/>
              <a:t>13</a:t>
            </a:fld>
            <a:endParaRPr lang="en-US" altLang="en-US" sz="1400"/>
          </a:p>
        </p:txBody>
      </p:sp>
      <p:sp>
        <p:nvSpPr>
          <p:cNvPr id="15364" name="Rectangle 2"/>
          <p:cNvSpPr>
            <a:spLocks noGrp="1" noChangeArrowheads="1"/>
          </p:cNvSpPr>
          <p:nvPr>
            <p:ph type="title"/>
          </p:nvPr>
        </p:nvSpPr>
        <p:spPr/>
        <p:txBody>
          <a:bodyPr/>
          <a:lstStyle/>
          <a:p>
            <a:pPr eaLnBrk="1" hangingPunct="1"/>
            <a:r>
              <a:rPr lang="en-US" altLang="en-US" smtClean="0"/>
              <a:t>Example:</a:t>
            </a:r>
            <a:br>
              <a:rPr lang="en-US" altLang="en-US" smtClean="0"/>
            </a:br>
            <a:r>
              <a:rPr lang="en-US" altLang="en-US" smtClean="0"/>
              <a:t>Temperature Warnings</a:t>
            </a:r>
          </a:p>
        </p:txBody>
      </p:sp>
      <p:sp>
        <p:nvSpPr>
          <p:cNvPr id="19459" name="Rectangle 3"/>
          <p:cNvSpPr>
            <a:spLocks noGrp="1" noChangeArrowheads="1"/>
          </p:cNvSpPr>
          <p:nvPr>
            <p:ph type="body" idx="1"/>
          </p:nvPr>
        </p:nvSpPr>
        <p:spPr/>
        <p:txBody>
          <a:bodyPr/>
          <a:lstStyle/>
          <a:p>
            <a:pPr eaLnBrk="1" hangingPunct="1"/>
            <a:r>
              <a:rPr lang="en-US" altLang="en-US" smtClean="0"/>
              <a:t>The Python </a:t>
            </a:r>
            <a:r>
              <a:rPr lang="en-US" altLang="en-US" smtClean="0">
                <a:latin typeface="Courier New" panose="02070309020205020404" pitchFamily="49" charset="0"/>
              </a:rPr>
              <a:t>if</a:t>
            </a:r>
            <a:r>
              <a:rPr lang="en-US" altLang="en-US" smtClean="0"/>
              <a:t> statement is used to implement the decision.</a:t>
            </a:r>
          </a:p>
          <a:p>
            <a:pPr eaLnBrk="1" hangingPunct="1"/>
            <a:r>
              <a:rPr lang="en-US" altLang="en-US" smtClean="0">
                <a:latin typeface="Courier New" panose="02070309020205020404" pitchFamily="49" charset="0"/>
              </a:rPr>
              <a:t>if &lt;condition&gt;:</a:t>
            </a:r>
            <a:br>
              <a:rPr lang="en-US" altLang="en-US" smtClean="0">
                <a:latin typeface="Courier New" panose="02070309020205020404" pitchFamily="49" charset="0"/>
              </a:rPr>
            </a:br>
            <a:r>
              <a:rPr lang="en-US" altLang="en-US" smtClean="0">
                <a:latin typeface="Courier New" panose="02070309020205020404" pitchFamily="49" charset="0"/>
              </a:rPr>
              <a:t>	&lt;body&gt;</a:t>
            </a:r>
          </a:p>
          <a:p>
            <a:pPr eaLnBrk="1" hangingPunct="1"/>
            <a:r>
              <a:rPr lang="en-US" altLang="en-US" smtClean="0"/>
              <a:t>The body is a sequence of one or more statements indented under the </a:t>
            </a:r>
            <a:r>
              <a:rPr lang="en-US" altLang="en-US" smtClean="0">
                <a:latin typeface="Courier New" panose="02070309020205020404" pitchFamily="49" charset="0"/>
              </a:rPr>
              <a:t>if</a:t>
            </a:r>
            <a:r>
              <a:rPr lang="en-US" altLang="en-US" smtClean="0"/>
              <a:t> heading.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4975F50-3B41-40A1-80F0-C6BE8D766B9E}" type="slidenum">
              <a:rPr lang="en-US" altLang="en-US" sz="1400"/>
              <a:pPr eaLnBrk="1" hangingPunct="1"/>
              <a:t>14</a:t>
            </a:fld>
            <a:endParaRPr lang="en-US" altLang="en-US" sz="1400"/>
          </a:p>
        </p:txBody>
      </p:sp>
      <p:sp>
        <p:nvSpPr>
          <p:cNvPr id="16388" name="Rectangle 2"/>
          <p:cNvSpPr>
            <a:spLocks noGrp="1" noChangeArrowheads="1"/>
          </p:cNvSpPr>
          <p:nvPr>
            <p:ph type="title"/>
          </p:nvPr>
        </p:nvSpPr>
        <p:spPr/>
        <p:txBody>
          <a:bodyPr/>
          <a:lstStyle/>
          <a:p>
            <a:pPr eaLnBrk="1" hangingPunct="1"/>
            <a:r>
              <a:rPr lang="en-US" altLang="en-US" smtClean="0"/>
              <a:t>Example:</a:t>
            </a:r>
            <a:br>
              <a:rPr lang="en-US" altLang="en-US" smtClean="0"/>
            </a:br>
            <a:r>
              <a:rPr lang="en-US" altLang="en-US" smtClean="0"/>
              <a:t>Temperature Warnings</a:t>
            </a:r>
          </a:p>
        </p:txBody>
      </p:sp>
      <p:sp>
        <p:nvSpPr>
          <p:cNvPr id="20483" name="Rectangle 3"/>
          <p:cNvSpPr>
            <a:spLocks noGrp="1" noChangeArrowheads="1"/>
          </p:cNvSpPr>
          <p:nvPr>
            <p:ph type="body" idx="1"/>
          </p:nvPr>
        </p:nvSpPr>
        <p:spPr/>
        <p:txBody>
          <a:bodyPr/>
          <a:lstStyle/>
          <a:p>
            <a:pPr eaLnBrk="1" hangingPunct="1"/>
            <a:r>
              <a:rPr lang="en-US" altLang="en-US" sz="2800" smtClean="0"/>
              <a:t>The semantics of the </a:t>
            </a:r>
            <a:r>
              <a:rPr lang="en-US" altLang="en-US" sz="2800" smtClean="0">
                <a:latin typeface="Courier New" panose="02070309020205020404" pitchFamily="49" charset="0"/>
              </a:rPr>
              <a:t>if</a:t>
            </a:r>
            <a:r>
              <a:rPr lang="en-US" altLang="en-US" sz="2800" smtClean="0"/>
              <a:t> should be clear.</a:t>
            </a:r>
          </a:p>
          <a:p>
            <a:pPr lvl="1" eaLnBrk="1" hangingPunct="1"/>
            <a:r>
              <a:rPr lang="en-US" altLang="en-US" sz="2400" smtClean="0"/>
              <a:t>First, the condition in the heading is evaluated.</a:t>
            </a:r>
          </a:p>
          <a:p>
            <a:pPr lvl="1" eaLnBrk="1" hangingPunct="1"/>
            <a:r>
              <a:rPr lang="en-US" altLang="en-US" sz="2400" smtClean="0"/>
              <a:t>If the condition is true, the sequence of statements in the body is executed, and then control passes to the next statement in the program.</a:t>
            </a:r>
          </a:p>
          <a:p>
            <a:pPr lvl="1" eaLnBrk="1" hangingPunct="1"/>
            <a:r>
              <a:rPr lang="en-US" altLang="en-US" sz="2400" smtClean="0"/>
              <a:t>If the condition is false, the statements in the body are skipped, and control passes to the next statement in the program.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74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8953EA8-94E9-41EC-92AB-AE100DA1D2F8}" type="slidenum">
              <a:rPr lang="en-US" altLang="en-US" sz="1400"/>
              <a:pPr eaLnBrk="1" hangingPunct="1"/>
              <a:t>15</a:t>
            </a:fld>
            <a:endParaRPr lang="en-US" altLang="en-US" sz="1400"/>
          </a:p>
        </p:txBody>
      </p:sp>
      <p:sp>
        <p:nvSpPr>
          <p:cNvPr id="17412" name="Rectangle 2"/>
          <p:cNvSpPr>
            <a:spLocks noGrp="1" noChangeArrowheads="1"/>
          </p:cNvSpPr>
          <p:nvPr>
            <p:ph type="title"/>
          </p:nvPr>
        </p:nvSpPr>
        <p:spPr/>
        <p:txBody>
          <a:bodyPr/>
          <a:lstStyle/>
          <a:p>
            <a:pPr eaLnBrk="1" hangingPunct="1"/>
            <a:r>
              <a:rPr lang="en-US" altLang="en-US" smtClean="0"/>
              <a:t>Example:</a:t>
            </a:r>
            <a:br>
              <a:rPr lang="en-US" altLang="en-US" smtClean="0"/>
            </a:br>
            <a:r>
              <a:rPr lang="en-US" altLang="en-US" smtClean="0"/>
              <a:t>Temperature Warnings</a:t>
            </a:r>
          </a:p>
        </p:txBody>
      </p:sp>
      <p:pic>
        <p:nvPicPr>
          <p:cNvPr id="2" name="Picture 1"/>
          <p:cNvPicPr>
            <a:picLocks noChangeAspect="1"/>
          </p:cNvPicPr>
          <p:nvPr/>
        </p:nvPicPr>
        <p:blipFill>
          <a:blip r:embed="rId2"/>
          <a:stretch>
            <a:fillRect/>
          </a:stretch>
        </p:blipFill>
        <p:spPr>
          <a:xfrm>
            <a:off x="2918908" y="1914279"/>
            <a:ext cx="3307080" cy="462009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B8F4B08-43C6-4A67-9678-EF303E2617F3}" type="slidenum">
              <a:rPr lang="en-US" altLang="en-US" sz="1400"/>
              <a:pPr eaLnBrk="1" hangingPunct="1"/>
              <a:t>16</a:t>
            </a:fld>
            <a:endParaRPr lang="en-US" altLang="en-US" sz="1400"/>
          </a:p>
        </p:txBody>
      </p:sp>
      <p:sp>
        <p:nvSpPr>
          <p:cNvPr id="18436" name="Rectangle 2"/>
          <p:cNvSpPr>
            <a:spLocks noGrp="1" noChangeArrowheads="1"/>
          </p:cNvSpPr>
          <p:nvPr>
            <p:ph type="title"/>
          </p:nvPr>
        </p:nvSpPr>
        <p:spPr/>
        <p:txBody>
          <a:bodyPr/>
          <a:lstStyle/>
          <a:p>
            <a:pPr eaLnBrk="1" hangingPunct="1"/>
            <a:r>
              <a:rPr lang="en-US" altLang="en-US" smtClean="0"/>
              <a:t>Example:</a:t>
            </a:r>
            <a:br>
              <a:rPr lang="en-US" altLang="en-US" smtClean="0"/>
            </a:br>
            <a:r>
              <a:rPr lang="en-US" altLang="en-US" smtClean="0"/>
              <a:t>Temperature Warnings</a:t>
            </a:r>
          </a:p>
        </p:txBody>
      </p:sp>
      <p:sp>
        <p:nvSpPr>
          <p:cNvPr id="23555" name="Rectangle 3"/>
          <p:cNvSpPr>
            <a:spLocks noGrp="1" noChangeArrowheads="1"/>
          </p:cNvSpPr>
          <p:nvPr>
            <p:ph type="body" idx="1"/>
          </p:nvPr>
        </p:nvSpPr>
        <p:spPr/>
        <p:txBody>
          <a:bodyPr/>
          <a:lstStyle/>
          <a:p>
            <a:pPr eaLnBrk="1" hangingPunct="1"/>
            <a:r>
              <a:rPr lang="en-US" altLang="en-US" smtClean="0"/>
              <a:t>The body of the </a:t>
            </a:r>
            <a:r>
              <a:rPr lang="en-US" altLang="en-US" smtClean="0">
                <a:latin typeface="Courier New" panose="02070309020205020404" pitchFamily="49" charset="0"/>
              </a:rPr>
              <a:t>if</a:t>
            </a:r>
            <a:r>
              <a:rPr lang="en-US" altLang="en-US" smtClean="0"/>
              <a:t> either executes or not depending on the condition. In any case, control then passes to the next statement after the </a:t>
            </a:r>
            <a:r>
              <a:rPr lang="en-US" altLang="en-US" smtClean="0">
                <a:latin typeface="Courier New" panose="02070309020205020404" pitchFamily="49" charset="0"/>
              </a:rPr>
              <a:t>if</a:t>
            </a:r>
            <a:r>
              <a:rPr lang="en-US" altLang="en-US" smtClean="0"/>
              <a:t>.</a:t>
            </a:r>
          </a:p>
          <a:p>
            <a:pPr eaLnBrk="1" hangingPunct="1"/>
            <a:r>
              <a:rPr lang="en-US" altLang="en-US" smtClean="0"/>
              <a:t>This is a </a:t>
            </a:r>
            <a:r>
              <a:rPr lang="en-US" altLang="en-US" i="1" smtClean="0"/>
              <a:t>one-way</a:t>
            </a:r>
            <a:r>
              <a:rPr lang="en-US" altLang="en-US" smtClean="0"/>
              <a:t> or </a:t>
            </a:r>
            <a:r>
              <a:rPr lang="en-US" altLang="en-US" i="1" smtClean="0"/>
              <a:t>simple</a:t>
            </a:r>
            <a:r>
              <a:rPr lang="en-US" altLang="en-US" smtClean="0"/>
              <a:t> decision.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8EB5255-6F68-4603-BD98-96EBAC8DB4AA}" type="slidenum">
              <a:rPr lang="en-US" altLang="en-US" sz="1400"/>
              <a:pPr eaLnBrk="1" hangingPunct="1"/>
              <a:t>17</a:t>
            </a:fld>
            <a:endParaRPr lang="en-US" altLang="en-US" sz="1400"/>
          </a:p>
        </p:txBody>
      </p:sp>
      <p:sp>
        <p:nvSpPr>
          <p:cNvPr id="19460" name="Rectangle 2"/>
          <p:cNvSpPr>
            <a:spLocks noGrp="1" noChangeArrowheads="1"/>
          </p:cNvSpPr>
          <p:nvPr>
            <p:ph type="title"/>
          </p:nvPr>
        </p:nvSpPr>
        <p:spPr/>
        <p:txBody>
          <a:bodyPr/>
          <a:lstStyle/>
          <a:p>
            <a:pPr eaLnBrk="1" hangingPunct="1"/>
            <a:r>
              <a:rPr lang="en-US" altLang="en-US" smtClean="0"/>
              <a:t>Forming Simple Conditions</a:t>
            </a:r>
          </a:p>
        </p:txBody>
      </p:sp>
      <p:sp>
        <p:nvSpPr>
          <p:cNvPr id="24579" name="Rectangle 3"/>
          <p:cNvSpPr>
            <a:spLocks noGrp="1" noChangeArrowheads="1"/>
          </p:cNvSpPr>
          <p:nvPr>
            <p:ph type="body" idx="1"/>
          </p:nvPr>
        </p:nvSpPr>
        <p:spPr/>
        <p:txBody>
          <a:bodyPr/>
          <a:lstStyle/>
          <a:p>
            <a:pPr eaLnBrk="1" hangingPunct="1"/>
            <a:r>
              <a:rPr lang="en-US" altLang="en-US" smtClean="0"/>
              <a:t>What does a condition look like?</a:t>
            </a:r>
          </a:p>
          <a:p>
            <a:pPr eaLnBrk="1" hangingPunct="1"/>
            <a:r>
              <a:rPr lang="en-US" altLang="en-US" smtClean="0"/>
              <a:t>At this point, let</a:t>
            </a:r>
            <a:r>
              <a:rPr lang="en-US" altLang="en-US" smtClean="0">
                <a:latin typeface="Times New Roman" panose="02020603050405020304" pitchFamily="18" charset="0"/>
              </a:rPr>
              <a:t>’</a:t>
            </a:r>
            <a:r>
              <a:rPr lang="en-US" altLang="en-US" smtClean="0"/>
              <a:t>s use simple comparisons.</a:t>
            </a:r>
          </a:p>
          <a:p>
            <a:pPr eaLnBrk="1" hangingPunct="1"/>
            <a:r>
              <a:rPr lang="en-US" altLang="en-US" smtClean="0">
                <a:latin typeface="Courier New" panose="02070309020205020404" pitchFamily="49" charset="0"/>
              </a:rPr>
              <a:t>&lt;expr&gt; &lt;relop&gt; &lt;expr&gt;</a:t>
            </a:r>
            <a:endParaRPr lang="en-US" altLang="en-US" smtClean="0"/>
          </a:p>
          <a:p>
            <a:pPr eaLnBrk="1" hangingPunct="1"/>
            <a:r>
              <a:rPr lang="en-US" altLang="en-US" smtClean="0">
                <a:latin typeface="Courier New" panose="02070309020205020404" pitchFamily="49" charset="0"/>
              </a:rPr>
              <a:t>&lt;relop&gt;</a:t>
            </a:r>
            <a:r>
              <a:rPr lang="en-US" altLang="en-US" smtClean="0"/>
              <a:t> is short for </a:t>
            </a:r>
            <a:r>
              <a:rPr lang="en-US" altLang="en-US" i="1" smtClean="0"/>
              <a:t>relational operator</a:t>
            </a:r>
            <a:endParaRPr lang="en-US" altLang="en-US"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78EAA5D-56E0-463A-90AE-EDF2CCCE7698}" type="slidenum">
              <a:rPr lang="en-US" altLang="en-US" sz="1400"/>
              <a:pPr eaLnBrk="1" hangingPunct="1"/>
              <a:t>18</a:t>
            </a:fld>
            <a:endParaRPr lang="en-US" altLang="en-US" sz="1400"/>
          </a:p>
        </p:txBody>
      </p:sp>
      <p:sp>
        <p:nvSpPr>
          <p:cNvPr id="20484" name="Rectangle 2"/>
          <p:cNvSpPr>
            <a:spLocks noGrp="1" noChangeArrowheads="1"/>
          </p:cNvSpPr>
          <p:nvPr>
            <p:ph type="title"/>
          </p:nvPr>
        </p:nvSpPr>
        <p:spPr/>
        <p:txBody>
          <a:bodyPr/>
          <a:lstStyle/>
          <a:p>
            <a:pPr eaLnBrk="1" hangingPunct="1"/>
            <a:r>
              <a:rPr lang="en-US" altLang="en-US" smtClean="0"/>
              <a:t>Forming Simple Conditions</a:t>
            </a:r>
          </a:p>
        </p:txBody>
      </p:sp>
      <p:graphicFrame>
        <p:nvGraphicFramePr>
          <p:cNvPr id="25664" name="Group 64"/>
          <p:cNvGraphicFramePr>
            <a:graphicFrameLocks noGrp="1"/>
          </p:cNvGraphicFramePr>
          <p:nvPr>
            <p:ph type="tbl" idx="1"/>
            <p:extLst>
              <p:ext uri="{D42A27DB-BD31-4B8C-83A1-F6EECF244321}">
                <p14:modId xmlns:p14="http://schemas.microsoft.com/office/powerpoint/2010/main" val="2817901049"/>
              </p:ext>
            </p:extLst>
          </p:nvPr>
        </p:nvGraphicFramePr>
        <p:xfrm>
          <a:off x="533400" y="2133600"/>
          <a:ext cx="8269288" cy="4114801"/>
        </p:xfrm>
        <a:graphic>
          <a:graphicData uri="http://schemas.openxmlformats.org/drawingml/2006/table">
            <a:tbl>
              <a:tblPr firstRow="1" bandRow="1">
                <a:tableStyleId>{073A0DAA-6AF3-43AB-8588-CEC1D06C72B9}</a:tableStyleId>
              </a:tblPr>
              <a:tblGrid>
                <a:gridCol w="1822450">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4230688">
                  <a:extLst>
                    <a:ext uri="{9D8B030D-6E8A-4147-A177-3AD203B41FA5}">
                      <a16:colId xmlns:a16="http://schemas.microsoft.com/office/drawing/2014/main" val="20002"/>
                    </a:ext>
                  </a:extLst>
                </a:gridCol>
              </a:tblGrid>
              <a:tr h="587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400" u="none" strike="noStrike" cap="none" normalizeH="0" baseline="0" dirty="0" smtClean="0">
                          <a:ln>
                            <a:noFill/>
                          </a:ln>
                          <a:effectLst/>
                        </a:rPr>
                        <a:t>Python</a:t>
                      </a:r>
                      <a:endParaRPr kumimoji="0" lang="en-US" sz="2400" b="0" i="0" u="none" strike="noStrike" cap="none" normalizeH="0" baseline="0" dirty="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400" u="none" strike="noStrike" cap="none" normalizeH="0" baseline="0" dirty="0" smtClean="0">
                          <a:ln>
                            <a:noFill/>
                          </a:ln>
                          <a:effectLst/>
                        </a:rPr>
                        <a:t>Mathematics</a:t>
                      </a:r>
                      <a:endParaRPr kumimoji="0" lang="en-US" sz="2400" b="0" i="0" u="none" strike="noStrike" cap="none" normalizeH="0" baseline="0" dirty="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400" u="none" strike="noStrike" cap="none" normalizeH="0" baseline="0" dirty="0" smtClean="0">
                          <a:ln>
                            <a:noFill/>
                          </a:ln>
                          <a:effectLst/>
                        </a:rPr>
                        <a:t>Meaning</a:t>
                      </a:r>
                      <a:endParaRPr kumimoji="0" lang="en-US" sz="2400" b="0" i="0" u="none" strike="noStrike" cap="none" normalizeH="0" baseline="0" dirty="0" smtClean="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0"/>
                  </a:ext>
                </a:extLst>
              </a:tr>
              <a:tr h="588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&lt;</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&lt;</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Less than</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1"/>
                  </a:ext>
                </a:extLst>
              </a:tr>
              <a:tr h="587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&lt;=</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b="0" u="none" strike="noStrike" cap="none" normalizeH="0" baseline="0" dirty="0" smtClean="0">
                          <a:ln>
                            <a:noFill/>
                          </a:ln>
                          <a:effectLst/>
                        </a:rPr>
                        <a:t>≤</a:t>
                      </a:r>
                      <a:endParaRPr kumimoji="0" lang="en-US" sz="2800" b="0" i="0" u="none" strike="noStrike" cap="none" normalizeH="0" baseline="0" dirty="0" smtClean="0">
                        <a:ln>
                          <a:noFill/>
                        </a:ln>
                        <a:solidFill>
                          <a:schemeClr val="tx1"/>
                        </a:solidFill>
                        <a:effectLst/>
                        <a:latin typeface="Symbol" pitchFamily="18" charset="2"/>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Less than or equal to</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2"/>
                  </a:ext>
                </a:extLst>
              </a:tr>
              <a:tr h="587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Equal to</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3"/>
                  </a:ext>
                </a:extLst>
              </a:tr>
              <a:tr h="587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&gt;=</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a:t>
                      </a:r>
                      <a:endParaRPr kumimoji="0" lang="en-US" sz="2800" b="1"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Greater than or equal to</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4"/>
                  </a:ext>
                </a:extLst>
              </a:tr>
              <a:tr h="588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&gt;</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&gt;</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Greater than</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5"/>
                  </a:ext>
                </a:extLst>
              </a:tr>
              <a:tr h="587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smtClean="0">
                          <a:ln>
                            <a:noFill/>
                          </a:ln>
                          <a:effectLst/>
                        </a:rPr>
                        <a:t>!=</a:t>
                      </a:r>
                      <a:endParaRPr kumimoji="0" lang="en-US" sz="2800" b="0" i="0" u="none" strike="noStrike" cap="none" normalizeH="0" baseline="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dirty="0" smtClean="0">
                          <a:ln>
                            <a:noFill/>
                          </a:ln>
                          <a:effectLst/>
                        </a:rPr>
                        <a:t>≠</a:t>
                      </a:r>
                      <a:endParaRPr kumimoji="0" lang="en-US" sz="2800" b="1" i="0" u="none" strike="noStrike" cap="none" normalizeH="0" baseline="0" dirty="0" smtClean="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dirty="0" smtClean="0">
                          <a:ln>
                            <a:noFill/>
                          </a:ln>
                          <a:effectLst/>
                        </a:rPr>
                        <a:t>Not equal to</a:t>
                      </a:r>
                      <a:endParaRPr kumimoji="0" lang="en-US" sz="2800" b="0" i="0" u="none" strike="noStrike" cap="none" normalizeH="0" baseline="0" dirty="0" smtClean="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367A62B-4007-461A-976E-F2F32CDD16A7}" type="slidenum">
              <a:rPr lang="en-US" altLang="en-US" sz="1400"/>
              <a:pPr eaLnBrk="1" hangingPunct="1"/>
              <a:t>19</a:t>
            </a:fld>
            <a:endParaRPr lang="en-US" altLang="en-US" sz="1400"/>
          </a:p>
        </p:txBody>
      </p:sp>
      <p:sp>
        <p:nvSpPr>
          <p:cNvPr id="21508" name="Rectangle 2"/>
          <p:cNvSpPr>
            <a:spLocks noGrp="1" noChangeArrowheads="1"/>
          </p:cNvSpPr>
          <p:nvPr>
            <p:ph type="title"/>
          </p:nvPr>
        </p:nvSpPr>
        <p:spPr/>
        <p:txBody>
          <a:bodyPr/>
          <a:lstStyle/>
          <a:p>
            <a:pPr eaLnBrk="1" hangingPunct="1"/>
            <a:r>
              <a:rPr lang="en-US" altLang="en-US" smtClean="0"/>
              <a:t>Forming Simple Conditions</a:t>
            </a:r>
          </a:p>
        </p:txBody>
      </p:sp>
      <p:sp>
        <p:nvSpPr>
          <p:cNvPr id="26627" name="Rectangle 3"/>
          <p:cNvSpPr>
            <a:spLocks noGrp="1" noChangeArrowheads="1"/>
          </p:cNvSpPr>
          <p:nvPr>
            <p:ph type="body" idx="1"/>
          </p:nvPr>
        </p:nvSpPr>
        <p:spPr/>
        <p:txBody>
          <a:bodyPr/>
          <a:lstStyle/>
          <a:p>
            <a:pPr eaLnBrk="1" hangingPunct="1"/>
            <a:r>
              <a:rPr lang="en-US" altLang="en-US" smtClean="0"/>
              <a:t>Notice the use of </a:t>
            </a:r>
            <a:r>
              <a:rPr lang="en-US" altLang="en-US" smtClean="0">
                <a:latin typeface="Courier New" panose="02070309020205020404" pitchFamily="49" charset="0"/>
              </a:rPr>
              <a:t>==</a:t>
            </a:r>
            <a:r>
              <a:rPr lang="en-US" altLang="en-US" smtClean="0"/>
              <a:t> for equality. Since Python uses </a:t>
            </a:r>
            <a:r>
              <a:rPr lang="en-US" altLang="en-US" smtClean="0">
                <a:latin typeface="Courier New" panose="02070309020205020404" pitchFamily="49" charset="0"/>
              </a:rPr>
              <a:t>=</a:t>
            </a:r>
            <a:r>
              <a:rPr lang="en-US" altLang="en-US" smtClean="0"/>
              <a:t> to indicate assignment, a different symbol is required for the concept of equality.</a:t>
            </a:r>
          </a:p>
          <a:p>
            <a:pPr eaLnBrk="1" hangingPunct="1"/>
            <a:r>
              <a:rPr lang="en-US" altLang="en-US" smtClean="0"/>
              <a:t>A common mistake is using </a:t>
            </a:r>
            <a:r>
              <a:rPr lang="en-US" altLang="en-US" smtClean="0">
                <a:latin typeface="Courier New" panose="02070309020205020404" pitchFamily="49" charset="0"/>
              </a:rPr>
              <a:t>=</a:t>
            </a:r>
            <a:r>
              <a:rPr lang="en-US" altLang="en-US" smtClean="0"/>
              <a:t> in conditions!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264A459-8B16-426D-859F-07CB37263A5E}" type="slidenum">
              <a:rPr lang="en-US" altLang="en-US" sz="1400"/>
              <a:pPr eaLnBrk="1" hangingPunct="1"/>
              <a:t>2</a:t>
            </a:fld>
            <a:endParaRPr lang="en-US" altLang="en-US" sz="1400"/>
          </a:p>
        </p:txBody>
      </p:sp>
      <p:sp>
        <p:nvSpPr>
          <p:cNvPr id="4100" name="Rectangle 2"/>
          <p:cNvSpPr>
            <a:spLocks noGrp="1" noChangeArrowheads="1"/>
          </p:cNvSpPr>
          <p:nvPr>
            <p:ph type="title"/>
          </p:nvPr>
        </p:nvSpPr>
        <p:spPr/>
        <p:txBody>
          <a:bodyPr/>
          <a:lstStyle/>
          <a:p>
            <a:pPr eaLnBrk="1" hangingPunct="1"/>
            <a:r>
              <a:rPr lang="en-US" altLang="en-US" smtClean="0"/>
              <a:t>Objectives</a:t>
            </a:r>
          </a:p>
        </p:txBody>
      </p:sp>
      <p:sp>
        <p:nvSpPr>
          <p:cNvPr id="5123" name="Rectangle 3"/>
          <p:cNvSpPr>
            <a:spLocks noGrp="1" noChangeArrowheads="1"/>
          </p:cNvSpPr>
          <p:nvPr>
            <p:ph type="body" idx="1"/>
          </p:nvPr>
        </p:nvSpPr>
        <p:spPr/>
        <p:txBody>
          <a:bodyPr/>
          <a:lstStyle/>
          <a:p>
            <a:pPr eaLnBrk="1" hangingPunct="1"/>
            <a:r>
              <a:rPr lang="en-US" altLang="en-US" dirty="0" smtClean="0"/>
              <a:t>To understand the programming pattern </a:t>
            </a:r>
            <a:r>
              <a:rPr lang="en-US" altLang="en-US" i="1" dirty="0" smtClean="0"/>
              <a:t>simple decision</a:t>
            </a:r>
            <a:r>
              <a:rPr lang="en-US" altLang="en-US" dirty="0" smtClean="0"/>
              <a:t> and its implementation using a Python </a:t>
            </a:r>
            <a:r>
              <a:rPr lang="en-US" altLang="en-US" dirty="0" smtClean="0">
                <a:latin typeface="Courier New" panose="02070309020205020404" pitchFamily="49" charset="0"/>
              </a:rPr>
              <a:t>if</a:t>
            </a:r>
            <a:r>
              <a:rPr lang="en-US" altLang="en-US" dirty="0" smtClean="0"/>
              <a:t> statement.</a:t>
            </a:r>
          </a:p>
          <a:p>
            <a:pPr eaLnBrk="1" hangingPunct="1"/>
            <a:r>
              <a:rPr lang="en-US" altLang="en-US" dirty="0" smtClean="0"/>
              <a:t>To understand the programming pattern </a:t>
            </a:r>
            <a:r>
              <a:rPr lang="en-US" altLang="en-US" i="1" dirty="0" smtClean="0"/>
              <a:t>two-way decision</a:t>
            </a:r>
            <a:r>
              <a:rPr lang="en-US" altLang="en-US" dirty="0" smtClean="0"/>
              <a:t> and its implementation using a Python </a:t>
            </a:r>
            <a:r>
              <a:rPr lang="en-US" altLang="en-US" dirty="0" smtClean="0">
                <a:latin typeface="Courier New" panose="02070309020205020404" pitchFamily="49" charset="0"/>
              </a:rPr>
              <a:t>if-else</a:t>
            </a:r>
            <a:r>
              <a:rPr lang="en-US" altLang="en-US" dirty="0" smtClean="0"/>
              <a:t> statement.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5618B8A-1EF7-44FC-972D-770F82B3C847}" type="slidenum">
              <a:rPr lang="en-US" altLang="en-US" sz="1400"/>
              <a:pPr eaLnBrk="1" hangingPunct="1"/>
              <a:t>20</a:t>
            </a:fld>
            <a:endParaRPr lang="en-US" altLang="en-US" sz="1400"/>
          </a:p>
        </p:txBody>
      </p:sp>
      <p:sp>
        <p:nvSpPr>
          <p:cNvPr id="22532" name="Rectangle 2"/>
          <p:cNvSpPr>
            <a:spLocks noGrp="1" noChangeArrowheads="1"/>
          </p:cNvSpPr>
          <p:nvPr>
            <p:ph type="title"/>
          </p:nvPr>
        </p:nvSpPr>
        <p:spPr/>
        <p:txBody>
          <a:bodyPr/>
          <a:lstStyle/>
          <a:p>
            <a:pPr eaLnBrk="1" hangingPunct="1"/>
            <a:r>
              <a:rPr lang="en-US" altLang="en-US" smtClean="0"/>
              <a:t>Forming Simple Conditions</a:t>
            </a:r>
          </a:p>
        </p:txBody>
      </p:sp>
      <p:sp>
        <p:nvSpPr>
          <p:cNvPr id="27651" name="Rectangle 3"/>
          <p:cNvSpPr>
            <a:spLocks noGrp="1" noChangeArrowheads="1"/>
          </p:cNvSpPr>
          <p:nvPr>
            <p:ph type="body" idx="1"/>
          </p:nvPr>
        </p:nvSpPr>
        <p:spPr/>
        <p:txBody>
          <a:bodyPr/>
          <a:lstStyle/>
          <a:p>
            <a:pPr eaLnBrk="1" hangingPunct="1"/>
            <a:r>
              <a:rPr lang="en-US" altLang="en-US" dirty="0" smtClean="0"/>
              <a:t>Conditions may compare either numbers or strings.</a:t>
            </a:r>
          </a:p>
          <a:p>
            <a:pPr eaLnBrk="1" hangingPunct="1"/>
            <a:r>
              <a:rPr lang="en-US" altLang="en-US" dirty="0" smtClean="0"/>
              <a:t>When comparing strings, the ordering is </a:t>
            </a:r>
            <a:r>
              <a:rPr lang="en-US" altLang="en-US" i="1" dirty="0" err="1" smtClean="0"/>
              <a:t>lexigraphic</a:t>
            </a:r>
            <a:r>
              <a:rPr lang="en-US" altLang="en-US" dirty="0" smtClean="0"/>
              <a:t>, meaning that the strings are sorted based on the underlying Unicode. Because of this, all upper-case Latin letters come before lower-case letters. (</a:t>
            </a:r>
            <a:r>
              <a:rPr lang="en-US" altLang="en-US" dirty="0" smtClean="0">
                <a:latin typeface="Times New Roman" panose="02020603050405020304" pitchFamily="18" charset="0"/>
              </a:rPr>
              <a:t>“</a:t>
            </a:r>
            <a:r>
              <a:rPr lang="en-US" altLang="en-US" dirty="0" err="1" smtClean="0"/>
              <a:t>Bbbb</a:t>
            </a:r>
            <a:r>
              <a:rPr lang="en-US" altLang="en-US" dirty="0" smtClean="0">
                <a:latin typeface="Times New Roman" panose="02020603050405020304" pitchFamily="18" charset="0"/>
              </a:rPr>
              <a:t>”</a:t>
            </a:r>
            <a:r>
              <a:rPr lang="en-US" altLang="en-US" dirty="0" smtClean="0"/>
              <a:t> comes before </a:t>
            </a:r>
            <a:r>
              <a:rPr lang="en-US" altLang="en-US" dirty="0" smtClean="0">
                <a:latin typeface="Times New Roman" panose="02020603050405020304" pitchFamily="18" charset="0"/>
              </a:rPr>
              <a:t>“</a:t>
            </a:r>
            <a:r>
              <a:rPr lang="en-US" altLang="en-US" dirty="0" err="1" smtClean="0"/>
              <a:t>aaaa</a:t>
            </a:r>
            <a:r>
              <a:rPr lang="en-US" altLang="en-US" dirty="0" smtClean="0">
                <a:latin typeface="Times New Roman" panose="02020603050405020304" pitchFamily="18" charset="0"/>
              </a:rPr>
              <a:t>”</a:t>
            </a:r>
            <a:r>
              <a:rPr lang="en-US" altLang="en-US"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9EF02F6-9E26-492C-9580-348B701BB2AC}" type="slidenum">
              <a:rPr lang="en-US" altLang="en-US" sz="1400"/>
              <a:pPr eaLnBrk="1" hangingPunct="1"/>
              <a:t>21</a:t>
            </a:fld>
            <a:endParaRPr lang="en-US" altLang="en-US" sz="1400"/>
          </a:p>
        </p:txBody>
      </p:sp>
      <p:sp>
        <p:nvSpPr>
          <p:cNvPr id="23556" name="Rectangle 2"/>
          <p:cNvSpPr>
            <a:spLocks noGrp="1" noChangeArrowheads="1"/>
          </p:cNvSpPr>
          <p:nvPr>
            <p:ph type="title"/>
          </p:nvPr>
        </p:nvSpPr>
        <p:spPr/>
        <p:txBody>
          <a:bodyPr/>
          <a:lstStyle/>
          <a:p>
            <a:pPr eaLnBrk="1" hangingPunct="1"/>
            <a:r>
              <a:rPr lang="en-US" altLang="en-US" smtClean="0"/>
              <a:t>Forming Simple Conditions</a:t>
            </a:r>
          </a:p>
        </p:txBody>
      </p:sp>
      <p:sp>
        <p:nvSpPr>
          <p:cNvPr id="28675" name="Rectangle 3"/>
          <p:cNvSpPr>
            <a:spLocks noGrp="1" noChangeArrowheads="1"/>
          </p:cNvSpPr>
          <p:nvPr>
            <p:ph type="body" idx="1"/>
          </p:nvPr>
        </p:nvSpPr>
        <p:spPr/>
        <p:txBody>
          <a:bodyPr/>
          <a:lstStyle/>
          <a:p>
            <a:pPr eaLnBrk="1" hangingPunct="1"/>
            <a:r>
              <a:rPr lang="en-US" altLang="en-US" sz="2800" smtClean="0"/>
              <a:t>Conditions are based on </a:t>
            </a:r>
            <a:r>
              <a:rPr lang="en-US" altLang="en-US" sz="2800" i="1" smtClean="0"/>
              <a:t>Boolean</a:t>
            </a:r>
            <a:r>
              <a:rPr lang="en-US" altLang="en-US" sz="2800" smtClean="0"/>
              <a:t> expressions, named for the English mathematician George Boole.</a:t>
            </a:r>
          </a:p>
          <a:p>
            <a:pPr eaLnBrk="1" hangingPunct="1"/>
            <a:r>
              <a:rPr lang="en-US" altLang="en-US" sz="2800" smtClean="0"/>
              <a:t>When a Boolean expression is evaluated, it produces either a value of </a:t>
            </a:r>
            <a:r>
              <a:rPr lang="en-US" altLang="en-US" sz="2800" i="1" smtClean="0"/>
              <a:t>true</a:t>
            </a:r>
            <a:r>
              <a:rPr lang="en-US" altLang="en-US" sz="2800" smtClean="0"/>
              <a:t> (meaning the condition holds), or it produces </a:t>
            </a:r>
            <a:r>
              <a:rPr lang="en-US" altLang="en-US" sz="2800" i="1" smtClean="0"/>
              <a:t>false</a:t>
            </a:r>
            <a:r>
              <a:rPr lang="en-US" altLang="en-US" sz="2800" smtClean="0"/>
              <a:t> (it does not hold).</a:t>
            </a:r>
          </a:p>
          <a:p>
            <a:pPr eaLnBrk="1" hangingPunct="1"/>
            <a:r>
              <a:rPr lang="en-US" altLang="en-US" sz="2800" smtClean="0"/>
              <a:t>Some computer languages use 1 and 0 to represent </a:t>
            </a:r>
            <a:r>
              <a:rPr lang="en-US" altLang="en-US" sz="2800" smtClean="0">
                <a:latin typeface="Times New Roman" panose="02020603050405020304" pitchFamily="18" charset="0"/>
              </a:rPr>
              <a:t>“</a:t>
            </a:r>
            <a:r>
              <a:rPr lang="en-US" altLang="en-US" sz="2800" smtClean="0"/>
              <a:t>true</a:t>
            </a:r>
            <a:r>
              <a:rPr lang="en-US" altLang="en-US" sz="2800" smtClean="0">
                <a:latin typeface="Times New Roman" panose="02020603050405020304" pitchFamily="18" charset="0"/>
              </a:rPr>
              <a:t>”</a:t>
            </a:r>
            <a:r>
              <a:rPr lang="en-US" altLang="en-US" sz="2800" smtClean="0"/>
              <a:t> and </a:t>
            </a:r>
            <a:r>
              <a:rPr lang="en-US" altLang="en-US" sz="2800" smtClean="0">
                <a:latin typeface="Times New Roman" panose="02020603050405020304" pitchFamily="18" charset="0"/>
              </a:rPr>
              <a:t>“</a:t>
            </a:r>
            <a:r>
              <a:rPr lang="en-US" altLang="en-US" sz="2800" smtClean="0"/>
              <a:t>false</a:t>
            </a:r>
            <a:r>
              <a:rPr lang="en-US" altLang="en-US" sz="2800" smtClean="0">
                <a:latin typeface="Times New Roman" panose="02020603050405020304" pitchFamily="18" charset="0"/>
              </a:rPr>
              <a:t>”</a:t>
            </a:r>
            <a:r>
              <a:rPr lang="en-US" altLang="en-US" sz="280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C683F9D-CD6B-4089-93DD-FB3D65436FD4}" type="slidenum">
              <a:rPr lang="en-US" altLang="en-US" sz="1400"/>
              <a:pPr eaLnBrk="1" hangingPunct="1"/>
              <a:t>22</a:t>
            </a:fld>
            <a:endParaRPr lang="en-US" altLang="en-US" sz="1400"/>
          </a:p>
        </p:txBody>
      </p:sp>
      <p:sp>
        <p:nvSpPr>
          <p:cNvPr id="24580" name="Rectangle 2"/>
          <p:cNvSpPr>
            <a:spLocks noGrp="1" noChangeArrowheads="1"/>
          </p:cNvSpPr>
          <p:nvPr>
            <p:ph type="title"/>
          </p:nvPr>
        </p:nvSpPr>
        <p:spPr/>
        <p:txBody>
          <a:bodyPr/>
          <a:lstStyle/>
          <a:p>
            <a:pPr eaLnBrk="1" hangingPunct="1"/>
            <a:r>
              <a:rPr lang="en-US" altLang="en-US" smtClean="0"/>
              <a:t>Forming Simple Conditions</a:t>
            </a:r>
          </a:p>
        </p:txBody>
      </p:sp>
      <p:sp>
        <p:nvSpPr>
          <p:cNvPr id="24581" name="Rectangle 3"/>
          <p:cNvSpPr>
            <a:spLocks noGrp="1" noChangeArrowheads="1"/>
          </p:cNvSpPr>
          <p:nvPr>
            <p:ph type="body" idx="1"/>
          </p:nvPr>
        </p:nvSpPr>
        <p:spPr/>
        <p:txBody>
          <a:bodyPr/>
          <a:lstStyle/>
          <a:p>
            <a:pPr eaLnBrk="1" hangingPunct="1">
              <a:lnSpc>
                <a:spcPct val="90000"/>
              </a:lnSpc>
            </a:pPr>
            <a:r>
              <a:rPr lang="en-US" altLang="en-US" sz="2800" dirty="0" smtClean="0"/>
              <a:t>Boolean conditions are of type </a:t>
            </a:r>
            <a:r>
              <a:rPr lang="en-US" altLang="en-US" sz="2800" dirty="0" smtClean="0">
                <a:latin typeface="Courier New" panose="02070309020205020404" pitchFamily="49" charset="0"/>
              </a:rPr>
              <a:t>bool</a:t>
            </a:r>
            <a:r>
              <a:rPr lang="en-US" altLang="en-US" sz="2800" dirty="0" smtClean="0"/>
              <a:t> and the Boolean values of true and false are represented by the literals </a:t>
            </a:r>
            <a:r>
              <a:rPr lang="en-US" altLang="en-US" sz="2800" dirty="0" smtClean="0">
                <a:latin typeface="Courier New" panose="02070309020205020404" pitchFamily="49" charset="0"/>
              </a:rPr>
              <a:t>True</a:t>
            </a:r>
            <a:r>
              <a:rPr lang="en-US" altLang="en-US" sz="2800" dirty="0" smtClean="0"/>
              <a:t> and </a:t>
            </a:r>
            <a:r>
              <a:rPr lang="en-US" altLang="en-US" sz="2800" dirty="0" smtClean="0">
                <a:latin typeface="Courier New" panose="02070309020205020404" pitchFamily="49" charset="0"/>
              </a:rPr>
              <a:t>False</a:t>
            </a:r>
            <a:r>
              <a:rPr lang="en-US" altLang="en-US" sz="2800" dirty="0" smtClean="0"/>
              <a:t>.</a:t>
            </a:r>
          </a:p>
          <a:p>
            <a:pPr eaLnBrk="1" hangingPunct="1">
              <a:lnSpc>
                <a:spcPct val="90000"/>
              </a:lnSpc>
              <a:buFont typeface="Wingdings" panose="05000000000000000000" pitchFamily="2" charset="2"/>
              <a:buNone/>
            </a:pPr>
            <a:r>
              <a:rPr lang="en-US" altLang="en-US" sz="2400" dirty="0" smtClean="0">
                <a:latin typeface="Courier New" panose="02070309020205020404" pitchFamily="49" charset="0"/>
              </a:rPr>
              <a:t>&gt;&gt;&gt; 3 &lt; 4</a:t>
            </a:r>
          </a:p>
          <a:p>
            <a:pPr eaLnBrk="1" hangingPunct="1">
              <a:lnSpc>
                <a:spcPct val="90000"/>
              </a:lnSpc>
              <a:buFont typeface="Wingdings" panose="05000000000000000000" pitchFamily="2" charset="2"/>
              <a:buNone/>
            </a:pPr>
            <a:r>
              <a:rPr lang="en-US" altLang="en-US" sz="2400" dirty="0" smtClean="0">
                <a:latin typeface="Courier New" panose="02070309020205020404" pitchFamily="49" charset="0"/>
              </a:rPr>
              <a:t>True</a:t>
            </a:r>
          </a:p>
          <a:p>
            <a:pPr eaLnBrk="1" hangingPunct="1">
              <a:lnSpc>
                <a:spcPct val="90000"/>
              </a:lnSpc>
              <a:buFont typeface="Wingdings" panose="05000000000000000000" pitchFamily="2" charset="2"/>
              <a:buNone/>
            </a:pPr>
            <a:r>
              <a:rPr lang="en-US" altLang="en-US" sz="2400" dirty="0" smtClean="0">
                <a:latin typeface="Courier New" panose="02070309020205020404" pitchFamily="49" charset="0"/>
              </a:rPr>
              <a:t>&gt;&gt;&gt; 3 * 4 &lt; 3 + 4</a:t>
            </a:r>
          </a:p>
          <a:p>
            <a:pPr eaLnBrk="1" hangingPunct="1">
              <a:lnSpc>
                <a:spcPct val="90000"/>
              </a:lnSpc>
              <a:buFont typeface="Wingdings" panose="05000000000000000000" pitchFamily="2" charset="2"/>
              <a:buNone/>
            </a:pPr>
            <a:r>
              <a:rPr lang="en-US" altLang="en-US" sz="2400" dirty="0" smtClean="0">
                <a:latin typeface="Courier New" panose="02070309020205020404" pitchFamily="49" charset="0"/>
              </a:rPr>
              <a:t>False</a:t>
            </a:r>
          </a:p>
          <a:p>
            <a:pPr eaLnBrk="1" hangingPunct="1">
              <a:lnSpc>
                <a:spcPct val="90000"/>
              </a:lnSpc>
              <a:buFont typeface="Wingdings" panose="05000000000000000000" pitchFamily="2" charset="2"/>
              <a:buNone/>
            </a:pPr>
            <a:r>
              <a:rPr lang="en-US" altLang="en-US" sz="2400" dirty="0" smtClean="0">
                <a:latin typeface="Courier New" panose="02070309020205020404" pitchFamily="49" charset="0"/>
              </a:rPr>
              <a:t>&gt;&gt;&gt; "hello" == "hello"</a:t>
            </a:r>
          </a:p>
          <a:p>
            <a:pPr eaLnBrk="1" hangingPunct="1">
              <a:lnSpc>
                <a:spcPct val="90000"/>
              </a:lnSpc>
              <a:buFont typeface="Wingdings" panose="05000000000000000000" pitchFamily="2" charset="2"/>
              <a:buNone/>
            </a:pPr>
            <a:r>
              <a:rPr lang="en-US" altLang="en-US" sz="2400" dirty="0" smtClean="0">
                <a:latin typeface="Courier New" panose="02070309020205020404" pitchFamily="49" charset="0"/>
              </a:rPr>
              <a:t>True</a:t>
            </a:r>
          </a:p>
          <a:p>
            <a:pPr eaLnBrk="1" hangingPunct="1">
              <a:lnSpc>
                <a:spcPct val="90000"/>
              </a:lnSpc>
              <a:buFont typeface="Wingdings" panose="05000000000000000000" pitchFamily="2" charset="2"/>
              <a:buNone/>
            </a:pPr>
            <a:r>
              <a:rPr lang="en-US" altLang="en-US" sz="2400" dirty="0" smtClean="0">
                <a:latin typeface="Courier New" panose="02070309020205020404" pitchFamily="49" charset="0"/>
              </a:rPr>
              <a:t>&gt;&gt;&gt; "Hello" &lt; "hello"</a:t>
            </a:r>
          </a:p>
          <a:p>
            <a:pPr eaLnBrk="1" hangingPunct="1">
              <a:lnSpc>
                <a:spcPct val="90000"/>
              </a:lnSpc>
              <a:buFont typeface="Wingdings" panose="05000000000000000000" pitchFamily="2" charset="2"/>
              <a:buNone/>
            </a:pPr>
            <a:r>
              <a:rPr lang="en-US" altLang="en-US" sz="2400" dirty="0" smtClean="0">
                <a:latin typeface="Courier New" panose="02070309020205020404" pitchFamily="49" charset="0"/>
              </a:rPr>
              <a:t>True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827198E-2A41-49FC-A3BC-52D9054324A7}" type="slidenum">
              <a:rPr lang="en-US" altLang="en-US" sz="1400"/>
              <a:pPr eaLnBrk="1" hangingPunct="1"/>
              <a:t>23</a:t>
            </a:fld>
            <a:endParaRPr lang="en-US" altLang="en-US" sz="1400"/>
          </a:p>
        </p:txBody>
      </p:sp>
      <p:sp>
        <p:nvSpPr>
          <p:cNvPr id="25604" name="Rectangle 2"/>
          <p:cNvSpPr>
            <a:spLocks noGrp="1" noChangeArrowheads="1"/>
          </p:cNvSpPr>
          <p:nvPr>
            <p:ph type="title"/>
          </p:nvPr>
        </p:nvSpPr>
        <p:spPr/>
        <p:txBody>
          <a:bodyPr/>
          <a:lstStyle/>
          <a:p>
            <a:pPr eaLnBrk="1" hangingPunct="1"/>
            <a:r>
              <a:rPr lang="en-US" altLang="en-US" smtClean="0"/>
              <a:t>Example: Conditional Program Execution</a:t>
            </a:r>
          </a:p>
        </p:txBody>
      </p:sp>
      <p:sp>
        <p:nvSpPr>
          <p:cNvPr id="31747" name="Rectangle 3"/>
          <p:cNvSpPr>
            <a:spLocks noGrp="1" noChangeArrowheads="1"/>
          </p:cNvSpPr>
          <p:nvPr>
            <p:ph type="body" idx="1"/>
          </p:nvPr>
        </p:nvSpPr>
        <p:spPr/>
        <p:txBody>
          <a:bodyPr/>
          <a:lstStyle/>
          <a:p>
            <a:pPr eaLnBrk="1" hangingPunct="1"/>
            <a:r>
              <a:rPr lang="en-US" altLang="en-US" sz="2800" smtClean="0"/>
              <a:t>There are several ways of running Python programs.</a:t>
            </a:r>
          </a:p>
          <a:p>
            <a:pPr lvl="1" eaLnBrk="1" hangingPunct="1"/>
            <a:r>
              <a:rPr lang="en-US" altLang="en-US" sz="2400" smtClean="0"/>
              <a:t>Some modules are designed to be run directly. These are referred to as programs or scripts.</a:t>
            </a:r>
          </a:p>
          <a:p>
            <a:pPr lvl="1" eaLnBrk="1" hangingPunct="1"/>
            <a:r>
              <a:rPr lang="en-US" altLang="en-US" sz="2400" smtClean="0"/>
              <a:t>Others are made to be imported and used by other programs. These are referred to as libraries.</a:t>
            </a:r>
          </a:p>
          <a:p>
            <a:pPr lvl="1" eaLnBrk="1" hangingPunct="1"/>
            <a:r>
              <a:rPr lang="en-US" altLang="en-US" sz="2400" smtClean="0"/>
              <a:t>Sometimes we want to create a hybrid that can be used both as a stand-alone program and as a library.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6C5BA1A-196E-45BB-B73D-34E1CD854FF6}" type="slidenum">
              <a:rPr lang="en-US" altLang="en-US" sz="1400"/>
              <a:pPr eaLnBrk="1" hangingPunct="1"/>
              <a:t>24</a:t>
            </a:fld>
            <a:endParaRPr lang="en-US" altLang="en-US" sz="1400"/>
          </a:p>
        </p:txBody>
      </p:sp>
      <p:sp>
        <p:nvSpPr>
          <p:cNvPr id="26628" name="Rectangle 1026"/>
          <p:cNvSpPr>
            <a:spLocks noGrp="1" noChangeArrowheads="1"/>
          </p:cNvSpPr>
          <p:nvPr>
            <p:ph type="title"/>
          </p:nvPr>
        </p:nvSpPr>
        <p:spPr/>
        <p:txBody>
          <a:bodyPr/>
          <a:lstStyle/>
          <a:p>
            <a:pPr eaLnBrk="1" hangingPunct="1"/>
            <a:r>
              <a:rPr lang="en-US" altLang="en-US" smtClean="0"/>
              <a:t>Example: Conditional Program Execution</a:t>
            </a:r>
          </a:p>
        </p:txBody>
      </p:sp>
      <p:sp>
        <p:nvSpPr>
          <p:cNvPr id="32771" name="Rectangle 1027"/>
          <p:cNvSpPr>
            <a:spLocks noGrp="1" noChangeArrowheads="1"/>
          </p:cNvSpPr>
          <p:nvPr>
            <p:ph type="body" idx="1"/>
          </p:nvPr>
        </p:nvSpPr>
        <p:spPr/>
        <p:txBody>
          <a:bodyPr/>
          <a:lstStyle/>
          <a:p>
            <a:pPr eaLnBrk="1" hangingPunct="1"/>
            <a:r>
              <a:rPr lang="en-US" altLang="en-US" smtClean="0"/>
              <a:t>When we want to start a program once it</a:t>
            </a:r>
            <a:r>
              <a:rPr lang="en-US" altLang="en-US" smtClean="0">
                <a:latin typeface="Times New Roman" panose="02020603050405020304" pitchFamily="18" charset="0"/>
              </a:rPr>
              <a:t>’</a:t>
            </a:r>
            <a:r>
              <a:rPr lang="en-US" altLang="en-US" smtClean="0"/>
              <a:t>s loaded, we include the line </a:t>
            </a:r>
            <a:r>
              <a:rPr lang="en-US" altLang="en-US" smtClean="0">
                <a:latin typeface="Courier New" panose="02070309020205020404" pitchFamily="49" charset="0"/>
              </a:rPr>
              <a:t>main()</a:t>
            </a:r>
            <a:br>
              <a:rPr lang="en-US" altLang="en-US" smtClean="0">
                <a:latin typeface="Courier New" panose="02070309020205020404" pitchFamily="49" charset="0"/>
              </a:rPr>
            </a:br>
            <a:r>
              <a:rPr lang="en-US" altLang="en-US" smtClean="0"/>
              <a:t>at the bottom of the code.</a:t>
            </a:r>
          </a:p>
          <a:p>
            <a:pPr eaLnBrk="1" hangingPunct="1"/>
            <a:r>
              <a:rPr lang="en-US" altLang="en-US" smtClean="0"/>
              <a:t>Since Python evaluates the lines of the program during the import process, our current programs also run when they are imported into an interactive Python session or into another Python program.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A107F58-3F4B-41CA-8D4A-84CA0D39991E}" type="slidenum">
              <a:rPr lang="en-US" altLang="en-US" sz="1400"/>
              <a:pPr eaLnBrk="1" hangingPunct="1"/>
              <a:t>25</a:t>
            </a:fld>
            <a:endParaRPr lang="en-US" altLang="en-US" sz="1400"/>
          </a:p>
        </p:txBody>
      </p:sp>
      <p:sp>
        <p:nvSpPr>
          <p:cNvPr id="27652" name="Rectangle 2"/>
          <p:cNvSpPr>
            <a:spLocks noGrp="1" noChangeArrowheads="1"/>
          </p:cNvSpPr>
          <p:nvPr>
            <p:ph type="title"/>
          </p:nvPr>
        </p:nvSpPr>
        <p:spPr/>
        <p:txBody>
          <a:bodyPr/>
          <a:lstStyle/>
          <a:p>
            <a:pPr eaLnBrk="1" hangingPunct="1"/>
            <a:r>
              <a:rPr lang="en-US" altLang="en-US" smtClean="0"/>
              <a:t>Example: Conditional Program Execution</a:t>
            </a:r>
          </a:p>
        </p:txBody>
      </p:sp>
      <p:sp>
        <p:nvSpPr>
          <p:cNvPr id="33795" name="Rectangle 3"/>
          <p:cNvSpPr>
            <a:spLocks noGrp="1" noChangeArrowheads="1"/>
          </p:cNvSpPr>
          <p:nvPr>
            <p:ph type="body" idx="1"/>
          </p:nvPr>
        </p:nvSpPr>
        <p:spPr/>
        <p:txBody>
          <a:bodyPr/>
          <a:lstStyle/>
          <a:p>
            <a:pPr eaLnBrk="1" hangingPunct="1"/>
            <a:r>
              <a:rPr lang="en-US" altLang="en-US" smtClean="0"/>
              <a:t>Generally, when we </a:t>
            </a:r>
            <a:r>
              <a:rPr lang="en-US" altLang="en-US" b="1" smtClean="0"/>
              <a:t>import</a:t>
            </a:r>
            <a:r>
              <a:rPr lang="en-US" altLang="en-US" smtClean="0"/>
              <a:t> a module, we don</a:t>
            </a:r>
            <a:r>
              <a:rPr lang="en-US" altLang="en-US" smtClean="0">
                <a:latin typeface="Times New Roman" panose="02020603050405020304" pitchFamily="18" charset="0"/>
              </a:rPr>
              <a:t>’</a:t>
            </a:r>
            <a:r>
              <a:rPr lang="en-US" altLang="en-US" smtClean="0"/>
              <a:t>t want it to execute!</a:t>
            </a:r>
          </a:p>
          <a:p>
            <a:pPr eaLnBrk="1" hangingPunct="1"/>
            <a:r>
              <a:rPr lang="en-US" altLang="en-US" smtClean="0"/>
              <a:t>In a program that can be either run stand-alone or loaded as a library, the call to </a:t>
            </a:r>
            <a:r>
              <a:rPr lang="en-US" altLang="en-US" smtClean="0">
                <a:latin typeface="Courier New" panose="02070309020205020404" pitchFamily="49" charset="0"/>
              </a:rPr>
              <a:t>main</a:t>
            </a:r>
            <a:r>
              <a:rPr lang="en-US" altLang="en-US" smtClean="0"/>
              <a:t> at the bottom should be made conditional, e.g.</a:t>
            </a:r>
            <a:br>
              <a:rPr lang="en-US" altLang="en-US" smtClean="0"/>
            </a:br>
            <a:r>
              <a:rPr lang="en-US" altLang="en-US" smtClean="0">
                <a:latin typeface="Courier New" panose="02070309020205020404" pitchFamily="49" charset="0"/>
              </a:rPr>
              <a:t>if &lt;condition&gt;:</a:t>
            </a:r>
            <a:br>
              <a:rPr lang="en-US" altLang="en-US" smtClean="0">
                <a:latin typeface="Courier New" panose="02070309020205020404" pitchFamily="49" charset="0"/>
              </a:rPr>
            </a:br>
            <a:r>
              <a:rPr lang="en-US" altLang="en-US" smtClean="0">
                <a:latin typeface="Courier New" panose="02070309020205020404" pitchFamily="49" charset="0"/>
              </a:rPr>
              <a:t>	main()</a:t>
            </a:r>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AE44631-5759-408A-B166-C62FB88C723C}" type="slidenum">
              <a:rPr lang="en-US" altLang="en-US" sz="1400"/>
              <a:pPr eaLnBrk="1" hangingPunct="1"/>
              <a:t>26</a:t>
            </a:fld>
            <a:endParaRPr lang="en-US" altLang="en-US" sz="1400"/>
          </a:p>
        </p:txBody>
      </p:sp>
      <p:sp>
        <p:nvSpPr>
          <p:cNvPr id="28676" name="Rectangle 2"/>
          <p:cNvSpPr>
            <a:spLocks noGrp="1" noChangeArrowheads="1"/>
          </p:cNvSpPr>
          <p:nvPr>
            <p:ph type="title"/>
          </p:nvPr>
        </p:nvSpPr>
        <p:spPr/>
        <p:txBody>
          <a:bodyPr/>
          <a:lstStyle/>
          <a:p>
            <a:pPr eaLnBrk="1" hangingPunct="1"/>
            <a:r>
              <a:rPr lang="en-US" altLang="en-US" smtClean="0"/>
              <a:t>Example: Conditional Program Execution</a:t>
            </a:r>
          </a:p>
        </p:txBody>
      </p:sp>
      <p:sp>
        <p:nvSpPr>
          <p:cNvPr id="34819" name="Rectangle 3"/>
          <p:cNvSpPr>
            <a:spLocks noGrp="1" noChangeArrowheads="1"/>
          </p:cNvSpPr>
          <p:nvPr>
            <p:ph type="body" idx="1"/>
          </p:nvPr>
        </p:nvSpPr>
        <p:spPr/>
        <p:txBody>
          <a:bodyPr/>
          <a:lstStyle/>
          <a:p>
            <a:pPr eaLnBrk="1" hangingPunct="1"/>
            <a:r>
              <a:rPr lang="en-US" altLang="en-US" smtClean="0"/>
              <a:t>Whenever a module is imported, Python creates a special variable in the module called </a:t>
            </a:r>
            <a:r>
              <a:rPr lang="en-US" altLang="en-US" smtClean="0">
                <a:latin typeface="Courier New" panose="02070309020205020404" pitchFamily="49" charset="0"/>
              </a:rPr>
              <a:t>__name__</a:t>
            </a:r>
            <a:r>
              <a:rPr lang="en-US" altLang="en-US" smtClean="0"/>
              <a:t> to be the name of the imported module.</a:t>
            </a:r>
          </a:p>
          <a:p>
            <a:pPr eaLnBrk="1" hangingPunct="1"/>
            <a:r>
              <a:rPr lang="en-US" altLang="en-US" smtClean="0"/>
              <a:t>Example:</a:t>
            </a:r>
            <a:br>
              <a:rPr lang="en-US" altLang="en-US" smtClean="0"/>
            </a:br>
            <a:r>
              <a:rPr lang="en-US" altLang="en-US" smtClean="0">
                <a:latin typeface="Courier New" panose="02070309020205020404" pitchFamily="49" charset="0"/>
              </a:rPr>
              <a:t>&gt;&gt;&gt; import math</a:t>
            </a:r>
            <a:br>
              <a:rPr lang="en-US" altLang="en-US" smtClean="0">
                <a:latin typeface="Courier New" panose="02070309020205020404" pitchFamily="49" charset="0"/>
              </a:rPr>
            </a:br>
            <a:r>
              <a:rPr lang="en-US" altLang="en-US" smtClean="0">
                <a:latin typeface="Courier New" panose="02070309020205020404" pitchFamily="49" charset="0"/>
              </a:rPr>
              <a:t>&gt;&gt;&gt; math.__name__</a:t>
            </a:r>
            <a:br>
              <a:rPr lang="en-US" altLang="en-US" smtClean="0">
                <a:latin typeface="Courier New" panose="02070309020205020404" pitchFamily="49" charset="0"/>
              </a:rPr>
            </a:br>
            <a:r>
              <a:rPr lang="en-US" altLang="en-US" smtClean="0">
                <a:latin typeface="Courier New" panose="02070309020205020404" pitchFamily="49" charset="0"/>
              </a:rPr>
              <a:t>'math'</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B031D63-D950-4AD4-ACE7-0F887F49FDBB}" type="slidenum">
              <a:rPr lang="en-US" altLang="en-US" sz="1400"/>
              <a:pPr eaLnBrk="1" hangingPunct="1"/>
              <a:t>27</a:t>
            </a:fld>
            <a:endParaRPr lang="en-US" altLang="en-US" sz="1400"/>
          </a:p>
        </p:txBody>
      </p:sp>
      <p:sp>
        <p:nvSpPr>
          <p:cNvPr id="29700" name="Rectangle 2"/>
          <p:cNvSpPr>
            <a:spLocks noGrp="1" noChangeArrowheads="1"/>
          </p:cNvSpPr>
          <p:nvPr>
            <p:ph type="title"/>
          </p:nvPr>
        </p:nvSpPr>
        <p:spPr/>
        <p:txBody>
          <a:bodyPr/>
          <a:lstStyle/>
          <a:p>
            <a:pPr eaLnBrk="1" hangingPunct="1"/>
            <a:r>
              <a:rPr lang="en-US" altLang="en-US" smtClean="0"/>
              <a:t>Example: Conditional Program Execution</a:t>
            </a:r>
          </a:p>
        </p:txBody>
      </p:sp>
      <p:sp>
        <p:nvSpPr>
          <p:cNvPr id="35843" name="Rectangle 3"/>
          <p:cNvSpPr>
            <a:spLocks noGrp="1" noChangeArrowheads="1"/>
          </p:cNvSpPr>
          <p:nvPr>
            <p:ph type="body" idx="1"/>
          </p:nvPr>
        </p:nvSpPr>
        <p:spPr/>
        <p:txBody>
          <a:bodyPr/>
          <a:lstStyle/>
          <a:p>
            <a:pPr eaLnBrk="1" hangingPunct="1"/>
            <a:r>
              <a:rPr lang="en-US" altLang="en-US" smtClean="0"/>
              <a:t>When imported, the </a:t>
            </a:r>
            <a:r>
              <a:rPr lang="en-US" altLang="en-US" smtClean="0">
                <a:latin typeface="Courier New" panose="02070309020205020404" pitchFamily="49" charset="0"/>
              </a:rPr>
              <a:t>__name__</a:t>
            </a:r>
            <a:r>
              <a:rPr lang="en-US" altLang="en-US" smtClean="0"/>
              <a:t> variable inside the math module is assigned the string </a:t>
            </a:r>
            <a:r>
              <a:rPr lang="en-US" altLang="en-US" smtClean="0">
                <a:latin typeface="Courier New" panose="02070309020205020404" pitchFamily="49" charset="0"/>
              </a:rPr>
              <a:t>‘math’</a:t>
            </a:r>
            <a:r>
              <a:rPr lang="en-US" altLang="en-US" smtClean="0"/>
              <a:t>.</a:t>
            </a:r>
          </a:p>
          <a:p>
            <a:pPr eaLnBrk="1" hangingPunct="1"/>
            <a:r>
              <a:rPr lang="en-US" altLang="en-US" smtClean="0"/>
              <a:t>When Python code is run directly and </a:t>
            </a:r>
            <a:r>
              <a:rPr lang="en-US" altLang="en-US" i="1" smtClean="0"/>
              <a:t>not</a:t>
            </a:r>
            <a:r>
              <a:rPr lang="en-US" altLang="en-US" smtClean="0"/>
              <a:t> imported, the value of </a:t>
            </a:r>
            <a:r>
              <a:rPr lang="en-US" altLang="en-US" smtClean="0">
                <a:latin typeface="Courier New" panose="02070309020205020404" pitchFamily="49" charset="0"/>
              </a:rPr>
              <a:t>__name__</a:t>
            </a:r>
            <a:r>
              <a:rPr lang="en-US" altLang="en-US" smtClean="0"/>
              <a:t> is </a:t>
            </a:r>
            <a:r>
              <a:rPr lang="en-US" altLang="en-US" smtClean="0">
                <a:latin typeface="Courier New" panose="02070309020205020404" pitchFamily="49" charset="0"/>
              </a:rPr>
              <a:t>‘__main__’</a:t>
            </a:r>
            <a:r>
              <a:rPr lang="en-US" altLang="en-US" smtClean="0"/>
              <a:t>. E.g.:</a:t>
            </a:r>
            <a:br>
              <a:rPr lang="en-US" altLang="en-US" smtClean="0"/>
            </a:br>
            <a:r>
              <a:rPr lang="en-US" altLang="en-US" smtClean="0">
                <a:latin typeface="Courier New" panose="02070309020205020404" pitchFamily="49" charset="0"/>
              </a:rPr>
              <a:t>&gt;&gt;&gt; __name__</a:t>
            </a:r>
            <a:br>
              <a:rPr lang="en-US" altLang="en-US" smtClean="0">
                <a:latin typeface="Courier New" panose="02070309020205020404" pitchFamily="49" charset="0"/>
              </a:rPr>
            </a:br>
            <a:r>
              <a:rPr lang="en-US" altLang="en-US" smtClean="0">
                <a:latin typeface="Courier New" panose="02070309020205020404" pitchFamily="49" charset="0"/>
              </a:rPr>
              <a:t>'__main__'</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D0DB8B4-4CE5-44FB-8E18-2E92C68DBB4E}" type="slidenum">
              <a:rPr lang="en-US" altLang="en-US" sz="1400"/>
              <a:pPr eaLnBrk="1" hangingPunct="1"/>
              <a:t>28</a:t>
            </a:fld>
            <a:endParaRPr lang="en-US" altLang="en-US" sz="1400"/>
          </a:p>
        </p:txBody>
      </p:sp>
      <p:sp>
        <p:nvSpPr>
          <p:cNvPr id="30724" name="Rectangle 2"/>
          <p:cNvSpPr>
            <a:spLocks noGrp="1" noChangeArrowheads="1"/>
          </p:cNvSpPr>
          <p:nvPr>
            <p:ph type="title"/>
          </p:nvPr>
        </p:nvSpPr>
        <p:spPr/>
        <p:txBody>
          <a:bodyPr/>
          <a:lstStyle/>
          <a:p>
            <a:pPr eaLnBrk="1" hangingPunct="1"/>
            <a:r>
              <a:rPr lang="en-US" altLang="en-US" smtClean="0"/>
              <a:t>Example: Conditional Program Execution</a:t>
            </a:r>
          </a:p>
        </p:txBody>
      </p:sp>
      <p:sp>
        <p:nvSpPr>
          <p:cNvPr id="36867" name="Rectangle 3"/>
          <p:cNvSpPr>
            <a:spLocks noGrp="1" noChangeArrowheads="1"/>
          </p:cNvSpPr>
          <p:nvPr>
            <p:ph type="body" idx="1"/>
          </p:nvPr>
        </p:nvSpPr>
        <p:spPr/>
        <p:txBody>
          <a:bodyPr/>
          <a:lstStyle/>
          <a:p>
            <a:pPr eaLnBrk="1" hangingPunct="1">
              <a:lnSpc>
                <a:spcPct val="90000"/>
              </a:lnSpc>
            </a:pPr>
            <a:r>
              <a:rPr lang="en-US" altLang="en-US" sz="2800" smtClean="0"/>
              <a:t>To recap: if a module is imported, the code in the module will see a variable called </a:t>
            </a:r>
            <a:r>
              <a:rPr lang="en-US" altLang="en-US" sz="2800" smtClean="0">
                <a:latin typeface="Courier New" panose="02070309020205020404" pitchFamily="49" charset="0"/>
              </a:rPr>
              <a:t>__name__</a:t>
            </a:r>
            <a:r>
              <a:rPr lang="en-US" altLang="en-US" sz="2800" smtClean="0"/>
              <a:t> whose value is the name of the module.</a:t>
            </a:r>
          </a:p>
          <a:p>
            <a:pPr eaLnBrk="1" hangingPunct="1">
              <a:lnSpc>
                <a:spcPct val="90000"/>
              </a:lnSpc>
            </a:pPr>
            <a:r>
              <a:rPr lang="en-US" altLang="en-US" sz="2800" smtClean="0"/>
              <a:t>When a file is run directly, the code will see the value </a:t>
            </a:r>
            <a:r>
              <a:rPr lang="en-US" altLang="en-US" sz="2800" smtClean="0">
                <a:latin typeface="Courier New" panose="02070309020205020404" pitchFamily="49" charset="0"/>
              </a:rPr>
              <a:t>‘__main__’</a:t>
            </a:r>
            <a:r>
              <a:rPr lang="en-US" altLang="en-US" sz="2800" smtClean="0"/>
              <a:t>.</a:t>
            </a:r>
          </a:p>
          <a:p>
            <a:pPr eaLnBrk="1" hangingPunct="1">
              <a:lnSpc>
                <a:spcPct val="90000"/>
              </a:lnSpc>
            </a:pPr>
            <a:r>
              <a:rPr lang="en-US" altLang="en-US" sz="2800" smtClean="0"/>
              <a:t>We can change the final lines of our programs to:</a:t>
            </a:r>
            <a:br>
              <a:rPr lang="en-US" altLang="en-US" sz="2800" smtClean="0"/>
            </a:br>
            <a:r>
              <a:rPr lang="en-US" altLang="en-US" sz="2800" smtClean="0">
                <a:latin typeface="Courier New" panose="02070309020205020404" pitchFamily="49" charset="0"/>
              </a:rPr>
              <a:t>if __name__ == '__main__':</a:t>
            </a:r>
            <a:br>
              <a:rPr lang="en-US" altLang="en-US" sz="2800" smtClean="0">
                <a:latin typeface="Courier New" panose="02070309020205020404" pitchFamily="49" charset="0"/>
              </a:rPr>
            </a:br>
            <a:r>
              <a:rPr lang="en-US" altLang="en-US" sz="2800" smtClean="0">
                <a:latin typeface="Courier New" panose="02070309020205020404" pitchFamily="49" charset="0"/>
              </a:rPr>
              <a:t>    main()</a:t>
            </a:r>
          </a:p>
          <a:p>
            <a:pPr eaLnBrk="1" hangingPunct="1">
              <a:lnSpc>
                <a:spcPct val="90000"/>
              </a:lnSpc>
            </a:pPr>
            <a:r>
              <a:rPr lang="en-US" altLang="en-US" sz="2800" smtClean="0"/>
              <a:t>Virtually every Python module ends this way!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34D1B28-8A08-4901-BE41-275077667745}" type="slidenum">
              <a:rPr lang="en-US" altLang="en-US" sz="1400"/>
              <a:pPr eaLnBrk="1" hangingPunct="1"/>
              <a:t>29</a:t>
            </a:fld>
            <a:endParaRPr lang="en-US" altLang="en-US" sz="1400"/>
          </a:p>
        </p:txBody>
      </p:sp>
      <p:sp>
        <p:nvSpPr>
          <p:cNvPr id="31748" name="Rectangle 2"/>
          <p:cNvSpPr>
            <a:spLocks noGrp="1" noChangeArrowheads="1"/>
          </p:cNvSpPr>
          <p:nvPr>
            <p:ph type="title"/>
          </p:nvPr>
        </p:nvSpPr>
        <p:spPr/>
        <p:txBody>
          <a:bodyPr/>
          <a:lstStyle/>
          <a:p>
            <a:pPr eaLnBrk="1" hangingPunct="1"/>
            <a:r>
              <a:rPr lang="en-US" altLang="en-US" smtClean="0"/>
              <a:t>Two-Way Decisions</a:t>
            </a:r>
          </a:p>
        </p:txBody>
      </p:sp>
      <p:sp>
        <p:nvSpPr>
          <p:cNvPr id="31749" name="Rectangle 3"/>
          <p:cNvSpPr>
            <a:spLocks noGrp="1" noChangeArrowheads="1"/>
          </p:cNvSpPr>
          <p:nvPr>
            <p:ph type="body" idx="1"/>
          </p:nvPr>
        </p:nvSpPr>
        <p:spPr>
          <a:xfrm>
            <a:off x="838200" y="2057400"/>
            <a:ext cx="8116888" cy="4114800"/>
          </a:xfrm>
        </p:spPr>
        <p:txBody>
          <a:bodyPr/>
          <a:lstStyle/>
          <a:p>
            <a:pPr eaLnBrk="1" hangingPunct="1">
              <a:lnSpc>
                <a:spcPct val="90000"/>
              </a:lnSpc>
            </a:pPr>
            <a:r>
              <a:rPr lang="en-US" altLang="en-US" sz="2800" dirty="0" smtClean="0"/>
              <a:t>Consider the quadratic program as we left it.</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quadratic.py</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 program that computes the real roots of a quadratic equation.</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Note: This program crashes if the equation has no real roots.</a:t>
            </a:r>
          </a:p>
          <a:p>
            <a:pPr eaLnBrk="1" hangingPunct="1">
              <a:lnSpc>
                <a:spcPct val="9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import math</a:t>
            </a:r>
          </a:p>
          <a:p>
            <a:pPr eaLnBrk="1" hangingPunct="1">
              <a:lnSpc>
                <a:spcPct val="9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print("This program finds the real solutions to a quadratic\n")</a:t>
            </a:r>
          </a:p>
          <a:p>
            <a:pPr eaLnBrk="1" hangingPunct="1">
              <a:lnSpc>
                <a:spcPct val="90000"/>
              </a:lnSpc>
              <a:buNone/>
            </a:pPr>
            <a:r>
              <a:rPr lang="en-US" altLang="en-US" sz="1400" dirty="0">
                <a:latin typeface="Courier New" panose="02070309020205020404" pitchFamily="49" charset="0"/>
              </a:rPr>
              <a:t> </a:t>
            </a:r>
            <a:r>
              <a:rPr lang="en-US" altLang="en-US" sz="1400" dirty="0" smtClean="0">
                <a:latin typeface="Courier New" panose="02070309020205020404" pitchFamily="49" charset="0"/>
              </a:rPr>
              <a:t>   </a:t>
            </a:r>
            <a:r>
              <a:rPr lang="en-US" altLang="en-US" sz="800" dirty="0" smtClean="0">
                <a:latin typeface="Courier New" panose="02070309020205020404" pitchFamily="49" charset="0"/>
              </a:rPr>
              <a:t/>
            </a:r>
            <a:br>
              <a:rPr lang="en-US" altLang="en-US" sz="800" dirty="0" smtClean="0">
                <a:latin typeface="Courier New" panose="02070309020205020404" pitchFamily="49" charset="0"/>
              </a:rPr>
            </a:br>
            <a:r>
              <a:rPr lang="en-US" altLang="en-US" sz="1400" dirty="0" smtClean="0">
                <a:latin typeface="Courier New" panose="02070309020205020404" pitchFamily="49" charset="0"/>
              </a:rPr>
              <a:t> a = float(input("Enter coefficient a: "))</a:t>
            </a:r>
          </a:p>
          <a:p>
            <a:pPr eaLnBrk="1" hangingPunct="1">
              <a:lnSpc>
                <a:spcPct val="90000"/>
              </a:lnSpc>
              <a:buNone/>
            </a:pPr>
            <a:r>
              <a:rPr lang="en-US" altLang="en-US" sz="1400" dirty="0" smtClean="0">
                <a:latin typeface="Courier New" panose="02070309020205020404" pitchFamily="49" charset="0"/>
              </a:rPr>
              <a:t>    b = float(input("Enter coefficient b: "))</a:t>
            </a:r>
          </a:p>
          <a:p>
            <a:pPr eaLnBrk="1" hangingPunct="1">
              <a:lnSpc>
                <a:spcPct val="90000"/>
              </a:lnSpc>
              <a:buNone/>
            </a:pPr>
            <a:r>
              <a:rPr lang="en-US" altLang="en-US" sz="1400" dirty="0" smtClean="0">
                <a:latin typeface="Courier New" panose="02070309020205020404" pitchFamily="49" charset="0"/>
              </a:rPr>
              <a:t>    c = float(input("Enter coefficient c: "))</a:t>
            </a:r>
          </a:p>
          <a:p>
            <a:pPr eaLnBrk="1" hangingPunct="1">
              <a:lnSpc>
                <a:spcPct val="90000"/>
              </a:lnSpc>
              <a:buFont typeface="Wingdings" panose="05000000000000000000" pitchFamily="2" charset="2"/>
              <a:buNone/>
            </a:pPr>
            <a:r>
              <a:rPr lang="en-US" altLang="en-US" sz="800" dirty="0" smtClean="0">
                <a:latin typeface="Courier New" panose="02070309020205020404" pitchFamily="49" charset="0"/>
              </a:rPr>
              <a:t>    </a:t>
            </a:r>
            <a:r>
              <a:rPr lang="en-US" altLang="en-US" sz="1400" dirty="0" smtClean="0">
                <a:latin typeface="Courier New" panose="02070309020205020404" pitchFamily="49" charset="0"/>
              </a:rPr>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discRoot</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math.sqrt</a:t>
            </a:r>
            <a:r>
              <a:rPr lang="en-US" altLang="en-US" sz="1400" dirty="0" smtClean="0">
                <a:latin typeface="Courier New" panose="02070309020205020404" pitchFamily="49" charset="0"/>
              </a:rPr>
              <a:t>(b * b - 4 * a * c)</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root1 = (-b + </a:t>
            </a:r>
            <a:r>
              <a:rPr lang="en-US" altLang="en-US" sz="1400" dirty="0" err="1" smtClean="0">
                <a:latin typeface="Courier New" panose="02070309020205020404" pitchFamily="49" charset="0"/>
              </a:rPr>
              <a:t>discRoot</a:t>
            </a:r>
            <a:r>
              <a:rPr lang="en-US" altLang="en-US" sz="1400" dirty="0" smtClean="0">
                <a:latin typeface="Courier New" panose="02070309020205020404" pitchFamily="49" charset="0"/>
              </a:rPr>
              <a:t>) / (2 * a)</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root2 = (-b - </a:t>
            </a:r>
            <a:r>
              <a:rPr lang="en-US" altLang="en-US" sz="1400" dirty="0" err="1" smtClean="0">
                <a:latin typeface="Courier New" panose="02070309020205020404" pitchFamily="49" charset="0"/>
              </a:rPr>
              <a:t>discRoot</a:t>
            </a:r>
            <a:r>
              <a:rPr lang="en-US" altLang="en-US" sz="1400" dirty="0" smtClean="0">
                <a:latin typeface="Courier New" panose="02070309020205020404" pitchFamily="49" charset="0"/>
              </a:rPr>
              <a:t>) / (2 * a)</a:t>
            </a:r>
          </a:p>
          <a:p>
            <a:pPr eaLnBrk="1" hangingPunct="1">
              <a:lnSpc>
                <a:spcPct val="90000"/>
              </a:lnSpc>
              <a:buFont typeface="Wingdings" panose="05000000000000000000" pitchFamily="2" charset="2"/>
              <a:buNone/>
            </a:pPr>
            <a:endParaRPr lang="en-US" altLang="en-US" sz="8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print("\</a:t>
            </a:r>
            <a:r>
              <a:rPr lang="en-US" altLang="en-US" sz="1400" dirty="0" err="1" smtClean="0">
                <a:latin typeface="Courier New" panose="02070309020205020404" pitchFamily="49" charset="0"/>
              </a:rPr>
              <a:t>nThe</a:t>
            </a:r>
            <a:r>
              <a:rPr lang="en-US" altLang="en-US" sz="1400" dirty="0" smtClean="0">
                <a:latin typeface="Courier New" panose="02070309020205020404" pitchFamily="49" charset="0"/>
              </a:rPr>
              <a:t> solutions are:", root1, root2</a:t>
            </a:r>
            <a:r>
              <a:rPr lang="en-US" altLang="en-US" sz="1400" dirty="0">
                <a:latin typeface="Courier New" panose="02070309020205020404" pitchFamily="49" charset="0"/>
              </a:rPr>
              <a:t>)</a:t>
            </a:r>
            <a:endParaRPr lang="en-US" altLang="en-US" sz="1400" dirty="0" smtClean="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0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7C2E420-F5CB-4FED-A5ED-A4CB528A4407}" type="slidenum">
              <a:rPr lang="en-US" altLang="en-US" sz="1400"/>
              <a:pPr eaLnBrk="1" hangingPunct="1"/>
              <a:t>3</a:t>
            </a:fld>
            <a:endParaRPr lang="en-US" altLang="en-US" sz="1400"/>
          </a:p>
        </p:txBody>
      </p:sp>
      <p:sp>
        <p:nvSpPr>
          <p:cNvPr id="5124" name="Rectangle 2"/>
          <p:cNvSpPr>
            <a:spLocks noGrp="1" noChangeArrowheads="1"/>
          </p:cNvSpPr>
          <p:nvPr>
            <p:ph type="title"/>
          </p:nvPr>
        </p:nvSpPr>
        <p:spPr/>
        <p:txBody>
          <a:bodyPr/>
          <a:lstStyle/>
          <a:p>
            <a:pPr eaLnBrk="1" hangingPunct="1"/>
            <a:r>
              <a:rPr lang="en-US" altLang="en-US" dirty="0" smtClean="0"/>
              <a:t>Objectives</a:t>
            </a:r>
          </a:p>
        </p:txBody>
      </p:sp>
      <p:sp>
        <p:nvSpPr>
          <p:cNvPr id="6147" name="Rectangle 3"/>
          <p:cNvSpPr>
            <a:spLocks noGrp="1" noChangeArrowheads="1"/>
          </p:cNvSpPr>
          <p:nvPr>
            <p:ph type="body" idx="1"/>
          </p:nvPr>
        </p:nvSpPr>
        <p:spPr/>
        <p:txBody>
          <a:bodyPr/>
          <a:lstStyle/>
          <a:p>
            <a:pPr eaLnBrk="1" hangingPunct="1"/>
            <a:r>
              <a:rPr lang="en-US" altLang="en-US" dirty="0" smtClean="0"/>
              <a:t>To understand the programming pattern </a:t>
            </a:r>
            <a:r>
              <a:rPr lang="en-US" altLang="en-US" i="1" dirty="0" smtClean="0"/>
              <a:t>multi-way</a:t>
            </a:r>
            <a:r>
              <a:rPr lang="en-US" altLang="en-US" dirty="0" smtClean="0"/>
              <a:t> decision and its implementation using a Python </a:t>
            </a:r>
            <a:r>
              <a:rPr lang="en-US" altLang="en-US" dirty="0" smtClean="0">
                <a:latin typeface="Courier New" panose="02070309020205020404" pitchFamily="49" charset="0"/>
              </a:rPr>
              <a:t>if-</a:t>
            </a:r>
            <a:r>
              <a:rPr lang="en-US" altLang="en-US" dirty="0" err="1" smtClean="0">
                <a:latin typeface="Courier New" panose="02070309020205020404" pitchFamily="49" charset="0"/>
              </a:rPr>
              <a:t>elif</a:t>
            </a:r>
            <a:r>
              <a:rPr lang="en-US" altLang="en-US" dirty="0" smtClean="0">
                <a:latin typeface="Courier New" panose="02070309020205020404" pitchFamily="49" charset="0"/>
              </a:rPr>
              <a:t>-else</a:t>
            </a:r>
            <a:r>
              <a:rPr lang="en-US" altLang="en-US" dirty="0" smtClean="0"/>
              <a:t> statement.</a:t>
            </a:r>
          </a:p>
          <a:p>
            <a:pPr eaLnBrk="1" hangingPunct="1"/>
            <a:r>
              <a:rPr lang="en-US" altLang="en-US" dirty="0" smtClean="0"/>
              <a:t>To understand the idea of exception handling and be able to write simple exception handling code that catches standard Python run-time errors.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B474427-C19B-4003-AC9C-090C6CCADA7C}" type="slidenum">
              <a:rPr lang="en-US" altLang="en-US" sz="1400"/>
              <a:pPr eaLnBrk="1" hangingPunct="1"/>
              <a:t>30</a:t>
            </a:fld>
            <a:endParaRPr lang="en-US" altLang="en-US" sz="1400"/>
          </a:p>
        </p:txBody>
      </p:sp>
      <p:sp>
        <p:nvSpPr>
          <p:cNvPr id="32772" name="Rectangle 2"/>
          <p:cNvSpPr>
            <a:spLocks noGrp="1" noChangeArrowheads="1"/>
          </p:cNvSpPr>
          <p:nvPr>
            <p:ph type="title"/>
          </p:nvPr>
        </p:nvSpPr>
        <p:spPr/>
        <p:txBody>
          <a:bodyPr/>
          <a:lstStyle/>
          <a:p>
            <a:pPr eaLnBrk="1" hangingPunct="1"/>
            <a:r>
              <a:rPr lang="en-US" altLang="en-US" smtClean="0"/>
              <a:t>Two-Way Decisions</a:t>
            </a:r>
          </a:p>
        </p:txBody>
      </p:sp>
      <p:sp>
        <p:nvSpPr>
          <p:cNvPr id="32773" name="Rectangle 3"/>
          <p:cNvSpPr>
            <a:spLocks noGrp="1" noChangeArrowheads="1"/>
          </p:cNvSpPr>
          <p:nvPr>
            <p:ph type="body" idx="1"/>
          </p:nvPr>
        </p:nvSpPr>
        <p:spPr/>
        <p:txBody>
          <a:bodyPr/>
          <a:lstStyle/>
          <a:p>
            <a:pPr eaLnBrk="1" hangingPunct="1">
              <a:lnSpc>
                <a:spcPct val="90000"/>
              </a:lnSpc>
            </a:pPr>
            <a:r>
              <a:rPr lang="en-US" altLang="en-US" sz="2800" dirty="0" smtClean="0"/>
              <a:t>As per the comment, when</a:t>
            </a:r>
            <a:br>
              <a:rPr lang="en-US" altLang="en-US" sz="2800" dirty="0" smtClean="0"/>
            </a:br>
            <a:r>
              <a:rPr lang="en-US" altLang="en-US" sz="2800" i="1" dirty="0" smtClean="0"/>
              <a:t>b</a:t>
            </a:r>
            <a:r>
              <a:rPr lang="en-US" altLang="en-US" sz="2800" i="1" baseline="30000" dirty="0" smtClean="0"/>
              <a:t>2</a:t>
            </a:r>
            <a:r>
              <a:rPr lang="en-US" altLang="en-US" sz="2800" i="1" dirty="0" smtClean="0"/>
              <a:t>-4ac &lt; 0</a:t>
            </a:r>
            <a:r>
              <a:rPr lang="en-US" altLang="en-US" sz="2800" dirty="0" smtClean="0"/>
              <a:t>, the program crashes.</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This program finds the real solutions to a quadratic</a:t>
            </a:r>
          </a:p>
          <a:p>
            <a:pPr eaLnBrk="1" hangingPunct="1">
              <a:lnSpc>
                <a:spcPct val="9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Please enter the coefficients (a, b, c): 1,1,2</a:t>
            </a:r>
          </a:p>
          <a:p>
            <a:pPr eaLnBrk="1" hangingPunct="1">
              <a:lnSpc>
                <a:spcPct val="9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dirty="0" err="1" smtClean="0">
                <a:latin typeface="Courier New" panose="02070309020205020404" pitchFamily="49" charset="0"/>
              </a:rPr>
              <a:t>Traceback</a:t>
            </a:r>
            <a:r>
              <a:rPr lang="en-US" altLang="en-US" sz="1400" dirty="0" smtClean="0">
                <a:latin typeface="Courier New" panose="02070309020205020404" pitchFamily="49" charset="0"/>
              </a:rPr>
              <a:t> (most recent call last):</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File "C:\Documents and Settings\Terry\My Documents\Teaching\W04\CS 120\Textbook\code\chapter3\quadratic.py", line 21, in -</a:t>
            </a:r>
            <a:r>
              <a:rPr lang="en-US" altLang="en-US" sz="1400" dirty="0" err="1" smtClean="0">
                <a:latin typeface="Courier New" panose="02070309020205020404" pitchFamily="49" charset="0"/>
              </a:rPr>
              <a:t>toplevel</a:t>
            </a:r>
            <a:r>
              <a:rPr lang="en-US" altLang="en-US" sz="1400" dirty="0" smtClean="0">
                <a:latin typeface="Courier New" panose="02070309020205020404" pitchFamily="49" charset="0"/>
              </a:rPr>
              <a:t>-</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File "C:\Documents and Settings\Terry\My Documents\Teaching\W04\CS 120\Textbook\code\chapter3\quadratic.py", line 14, in main</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discRoot</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math.sqrt</a:t>
            </a:r>
            <a:r>
              <a:rPr lang="en-US" altLang="en-US" sz="1400" dirty="0" smtClean="0">
                <a:latin typeface="Courier New" panose="02070309020205020404" pitchFamily="49" charset="0"/>
              </a:rPr>
              <a:t>(b * b - 4 * a * c)</a:t>
            </a:r>
          </a:p>
          <a:p>
            <a:pPr eaLnBrk="1" hangingPunct="1">
              <a:lnSpc>
                <a:spcPct val="90000"/>
              </a:lnSpc>
              <a:buFont typeface="Wingdings" panose="05000000000000000000" pitchFamily="2" charset="2"/>
              <a:buNone/>
            </a:pPr>
            <a:r>
              <a:rPr lang="en-US" altLang="en-US" sz="1400" dirty="0" err="1" smtClean="0">
                <a:latin typeface="Courier New" panose="02070309020205020404" pitchFamily="49" charset="0"/>
              </a:rPr>
              <a:t>ValueError</a:t>
            </a:r>
            <a:r>
              <a:rPr lang="en-US" altLang="en-US" sz="1400" dirty="0" smtClean="0">
                <a:latin typeface="Courier New" panose="02070309020205020404" pitchFamily="49" charset="0"/>
              </a:rPr>
              <a:t>: math domain error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B946B5B-BE33-4993-96E2-F804EB923DD2}" type="slidenum">
              <a:rPr lang="en-US" altLang="en-US" sz="1400"/>
              <a:pPr eaLnBrk="1" hangingPunct="1"/>
              <a:t>31</a:t>
            </a:fld>
            <a:endParaRPr lang="en-US" altLang="en-US" sz="1400"/>
          </a:p>
        </p:txBody>
      </p:sp>
      <p:sp>
        <p:nvSpPr>
          <p:cNvPr id="33796" name="Rectangle 2"/>
          <p:cNvSpPr>
            <a:spLocks noGrp="1" noChangeArrowheads="1"/>
          </p:cNvSpPr>
          <p:nvPr>
            <p:ph type="title"/>
          </p:nvPr>
        </p:nvSpPr>
        <p:spPr/>
        <p:txBody>
          <a:bodyPr/>
          <a:lstStyle/>
          <a:p>
            <a:pPr eaLnBrk="1" hangingPunct="1"/>
            <a:r>
              <a:rPr lang="en-US" altLang="en-US" smtClean="0"/>
              <a:t>Two-Way Decisions</a:t>
            </a:r>
          </a:p>
        </p:txBody>
      </p:sp>
      <p:sp>
        <p:nvSpPr>
          <p:cNvPr id="33797" name="Rectangle 3"/>
          <p:cNvSpPr>
            <a:spLocks noGrp="1" noChangeArrowheads="1"/>
          </p:cNvSpPr>
          <p:nvPr>
            <p:ph type="body" idx="1"/>
          </p:nvPr>
        </p:nvSpPr>
        <p:spPr/>
        <p:txBody>
          <a:bodyPr/>
          <a:lstStyle/>
          <a:p>
            <a:pPr eaLnBrk="1" hangingPunct="1">
              <a:lnSpc>
                <a:spcPct val="90000"/>
              </a:lnSpc>
            </a:pPr>
            <a:r>
              <a:rPr lang="en-US" altLang="en-US" sz="1800" dirty="0" smtClean="0"/>
              <a:t>We can check for this situation. Here</a:t>
            </a:r>
            <a:r>
              <a:rPr lang="en-US" altLang="en-US" sz="1800" dirty="0" smtClean="0">
                <a:latin typeface="Times New Roman" panose="02020603050405020304" pitchFamily="18" charset="0"/>
              </a:rPr>
              <a:t>’</a:t>
            </a:r>
            <a:r>
              <a:rPr lang="en-US" altLang="en-US" sz="1800" dirty="0" smtClean="0"/>
              <a:t>s our first attempt.</a:t>
            </a:r>
            <a:endParaRPr lang="en-US" altLang="en-US" sz="12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quadratic2.py</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 program that computes the real roots of a quadratic equation.</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Bad version using a simple if to avoid program crash</a:t>
            </a:r>
          </a:p>
          <a:p>
            <a:pPr eaLnBrk="1" hangingPunct="1">
              <a:lnSpc>
                <a:spcPct val="9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import math  </a:t>
            </a:r>
          </a:p>
          <a:p>
            <a:pPr eaLnBrk="1" hangingPunct="1">
              <a:lnSpc>
                <a:spcPct val="9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print("This program finds the real solutions to a quadratic\n")</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 = float(input("Enter coefficient a: "))</a:t>
            </a:r>
          </a:p>
          <a:p>
            <a:pPr eaLnBrk="1" hangingPunct="1">
              <a:lnSpc>
                <a:spcPct val="90000"/>
              </a:lnSpc>
              <a:buNone/>
            </a:pPr>
            <a:r>
              <a:rPr lang="en-US" altLang="en-US" sz="1400" dirty="0" smtClean="0">
                <a:latin typeface="Courier New" panose="02070309020205020404" pitchFamily="49" charset="0"/>
              </a:rPr>
              <a:t>    b = float(input("Enter coefficient b: "))</a:t>
            </a:r>
          </a:p>
          <a:p>
            <a:pPr eaLnBrk="1" hangingPunct="1">
              <a:lnSpc>
                <a:spcPct val="90000"/>
              </a:lnSpc>
              <a:buNone/>
            </a:pPr>
            <a:r>
              <a:rPr lang="en-US" altLang="en-US" sz="1400" dirty="0" smtClean="0">
                <a:latin typeface="Courier New" panose="02070309020205020404" pitchFamily="49" charset="0"/>
              </a:rPr>
              <a:t>    c = float(input("Enter coefficient c: "))</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discrim</a:t>
            </a:r>
            <a:r>
              <a:rPr lang="en-US" altLang="en-US" sz="1400" dirty="0" smtClean="0">
                <a:latin typeface="Courier New" panose="02070309020205020404" pitchFamily="49" charset="0"/>
              </a:rPr>
              <a:t> = b * b - 4 * a * c</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if </a:t>
            </a:r>
            <a:r>
              <a:rPr lang="en-US" altLang="en-US" sz="1400" dirty="0" err="1" smtClean="0">
                <a:latin typeface="Courier New" panose="02070309020205020404" pitchFamily="49" charset="0"/>
              </a:rPr>
              <a:t>discrim</a:t>
            </a:r>
            <a:r>
              <a:rPr lang="en-US" altLang="en-US" sz="1400" dirty="0" smtClean="0">
                <a:latin typeface="Courier New" panose="02070309020205020404" pitchFamily="49" charset="0"/>
              </a:rPr>
              <a:t> &gt;= 0:</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discRoot</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math.sqrt</a:t>
            </a:r>
            <a:r>
              <a:rPr lang="en-US" altLang="en-US" sz="1400" dirty="0" smtClean="0">
                <a:latin typeface="Courier New" panose="02070309020205020404" pitchFamily="49" charset="0"/>
              </a:rPr>
              <a:t>(</a:t>
            </a:r>
            <a:r>
              <a:rPr lang="en-US" altLang="en-US" sz="1400" dirty="0" err="1" smtClean="0">
                <a:latin typeface="Courier New" panose="02070309020205020404" pitchFamily="49" charset="0"/>
              </a:rPr>
              <a:t>discrim</a:t>
            </a:r>
            <a:r>
              <a:rPr lang="en-US" altLang="en-US" sz="1400" dirty="0" smtClean="0">
                <a:latin typeface="Courier New" panose="02070309020205020404" pitchFamily="49" charset="0"/>
              </a:rPr>
              <a:t>)</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root1 = (-b + </a:t>
            </a:r>
            <a:r>
              <a:rPr lang="en-US" altLang="en-US" sz="1400" dirty="0" err="1" smtClean="0">
                <a:latin typeface="Courier New" panose="02070309020205020404" pitchFamily="49" charset="0"/>
              </a:rPr>
              <a:t>discRoot</a:t>
            </a:r>
            <a:r>
              <a:rPr lang="en-US" altLang="en-US" sz="1400" dirty="0" smtClean="0">
                <a:latin typeface="Courier New" panose="02070309020205020404" pitchFamily="49" charset="0"/>
              </a:rPr>
              <a:t>) / (2 * a)</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root2 = (-b - </a:t>
            </a:r>
            <a:r>
              <a:rPr lang="en-US" altLang="en-US" sz="1400" dirty="0" err="1" smtClean="0">
                <a:latin typeface="Courier New" panose="02070309020205020404" pitchFamily="49" charset="0"/>
              </a:rPr>
              <a:t>discRoot</a:t>
            </a:r>
            <a:r>
              <a:rPr lang="en-US" altLang="en-US" sz="1400" dirty="0" smtClean="0">
                <a:latin typeface="Courier New" panose="02070309020205020404" pitchFamily="49" charset="0"/>
              </a:rPr>
              <a:t>) / (2 * a)</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print("\</a:t>
            </a:r>
            <a:r>
              <a:rPr lang="en-US" altLang="en-US" sz="1400" dirty="0" err="1" smtClean="0">
                <a:latin typeface="Courier New" panose="02070309020205020404" pitchFamily="49" charset="0"/>
              </a:rPr>
              <a:t>nThe</a:t>
            </a:r>
            <a:r>
              <a:rPr lang="en-US" altLang="en-US" sz="1400" dirty="0" smtClean="0">
                <a:latin typeface="Courier New" panose="02070309020205020404" pitchFamily="49" charset="0"/>
              </a:rPr>
              <a:t> solutions are:", root1, root2)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1B9E89C-75BB-443B-9B00-250382FCD6C1}" type="slidenum">
              <a:rPr lang="en-US" altLang="en-US" sz="1400"/>
              <a:pPr eaLnBrk="1" hangingPunct="1"/>
              <a:t>32</a:t>
            </a:fld>
            <a:endParaRPr lang="en-US" altLang="en-US" sz="1400"/>
          </a:p>
        </p:txBody>
      </p:sp>
      <p:sp>
        <p:nvSpPr>
          <p:cNvPr id="34820" name="Rectangle 2"/>
          <p:cNvSpPr>
            <a:spLocks noGrp="1" noChangeArrowheads="1"/>
          </p:cNvSpPr>
          <p:nvPr>
            <p:ph type="title"/>
          </p:nvPr>
        </p:nvSpPr>
        <p:spPr/>
        <p:txBody>
          <a:bodyPr/>
          <a:lstStyle/>
          <a:p>
            <a:pPr eaLnBrk="1" hangingPunct="1"/>
            <a:r>
              <a:rPr lang="en-US" altLang="en-US" smtClean="0"/>
              <a:t>Two-Way Decisions</a:t>
            </a:r>
          </a:p>
        </p:txBody>
      </p:sp>
      <p:sp>
        <p:nvSpPr>
          <p:cNvPr id="40963" name="Rectangle 3"/>
          <p:cNvSpPr>
            <a:spLocks noGrp="1" noChangeArrowheads="1"/>
          </p:cNvSpPr>
          <p:nvPr>
            <p:ph type="body" idx="1"/>
          </p:nvPr>
        </p:nvSpPr>
        <p:spPr/>
        <p:txBody>
          <a:bodyPr/>
          <a:lstStyle/>
          <a:p>
            <a:pPr eaLnBrk="1" hangingPunct="1"/>
            <a:r>
              <a:rPr lang="en-US" altLang="en-US" smtClean="0"/>
              <a:t>We first calculate the discriminant </a:t>
            </a:r>
            <a:br>
              <a:rPr lang="en-US" altLang="en-US" smtClean="0"/>
            </a:br>
            <a:r>
              <a:rPr lang="en-US" altLang="en-US" smtClean="0"/>
              <a:t>(</a:t>
            </a:r>
            <a:r>
              <a:rPr lang="en-US" altLang="en-US" i="1" smtClean="0"/>
              <a:t>b</a:t>
            </a:r>
            <a:r>
              <a:rPr lang="en-US" altLang="en-US" i="1" baseline="30000" smtClean="0"/>
              <a:t>2</a:t>
            </a:r>
            <a:r>
              <a:rPr lang="en-US" altLang="en-US" i="1" smtClean="0"/>
              <a:t>-4ac</a:t>
            </a:r>
            <a:r>
              <a:rPr lang="en-US" altLang="en-US" smtClean="0"/>
              <a:t>) and then check to make sure it</a:t>
            </a:r>
            <a:r>
              <a:rPr lang="en-US" altLang="en-US" smtClean="0">
                <a:latin typeface="Times New Roman" panose="02020603050405020304" pitchFamily="18" charset="0"/>
              </a:rPr>
              <a:t>’</a:t>
            </a:r>
            <a:r>
              <a:rPr lang="en-US" altLang="en-US" smtClean="0"/>
              <a:t>s nonnegative. If it is, the program proceeds and we calculate the roots.</a:t>
            </a:r>
          </a:p>
          <a:p>
            <a:pPr eaLnBrk="1" hangingPunct="1"/>
            <a:r>
              <a:rPr lang="en-US" altLang="en-US" smtClean="0"/>
              <a:t>Look carefully at the program. What</a:t>
            </a:r>
            <a:r>
              <a:rPr lang="en-US" altLang="en-US" smtClean="0">
                <a:latin typeface="Times New Roman" panose="02020603050405020304" pitchFamily="18" charset="0"/>
              </a:rPr>
              <a:t>’</a:t>
            </a:r>
            <a:r>
              <a:rPr lang="en-US" altLang="en-US" smtClean="0"/>
              <a:t>s wrong with it? Hint: What happens when there are no real roots?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9290D97-2F81-46BA-9817-7CEDAA33975E}" type="slidenum">
              <a:rPr lang="en-US" altLang="en-US" sz="1400"/>
              <a:pPr eaLnBrk="1" hangingPunct="1"/>
              <a:t>33</a:t>
            </a:fld>
            <a:endParaRPr lang="en-US" altLang="en-US" sz="1400"/>
          </a:p>
        </p:txBody>
      </p:sp>
      <p:sp>
        <p:nvSpPr>
          <p:cNvPr id="35844" name="Rectangle 2"/>
          <p:cNvSpPr>
            <a:spLocks noGrp="1" noChangeArrowheads="1"/>
          </p:cNvSpPr>
          <p:nvPr>
            <p:ph type="title"/>
          </p:nvPr>
        </p:nvSpPr>
        <p:spPr/>
        <p:txBody>
          <a:bodyPr/>
          <a:lstStyle/>
          <a:p>
            <a:pPr eaLnBrk="1" hangingPunct="1"/>
            <a:r>
              <a:rPr lang="en-US" altLang="en-US" smtClean="0"/>
              <a:t>Two-Way Decisions</a:t>
            </a:r>
          </a:p>
        </p:txBody>
      </p:sp>
      <p:sp>
        <p:nvSpPr>
          <p:cNvPr id="41987" name="Rectangle 3"/>
          <p:cNvSpPr>
            <a:spLocks noGrp="1" noChangeArrowheads="1"/>
          </p:cNvSpPr>
          <p:nvPr>
            <p:ph type="body" idx="1"/>
          </p:nvPr>
        </p:nvSpPr>
        <p:spPr>
          <a:xfrm>
            <a:off x="914400" y="2017713"/>
            <a:ext cx="8229600" cy="4114800"/>
          </a:xfrm>
        </p:spPr>
        <p:txBody>
          <a:bodyPr/>
          <a:lstStyle/>
          <a:p>
            <a:pPr marL="0" indent="0" eaLnBrk="1" hangingPunct="1">
              <a:buNone/>
            </a:pPr>
            <a:r>
              <a:rPr lang="en-US" altLang="en-US" sz="2000" dirty="0" smtClean="0">
                <a:latin typeface="Courier New" panose="02070309020205020404" pitchFamily="49" charset="0"/>
              </a:rPr>
              <a:t>This program finds the real solutions to a quadratic</a:t>
            </a:r>
          </a:p>
          <a:p>
            <a:pPr marL="0" indent="0" eaLnBrk="1" hangingPunct="1">
              <a:buNone/>
            </a:pPr>
            <a:endParaRPr lang="en-US" altLang="en-US" sz="2000" dirty="0" smtClean="0">
              <a:latin typeface="Courier New" panose="02070309020205020404" pitchFamily="49" charset="0"/>
            </a:endParaRPr>
          </a:p>
          <a:p>
            <a:pPr marL="0" indent="0" eaLnBrk="1" hangingPunct="1">
              <a:buNone/>
            </a:pPr>
            <a:r>
              <a:rPr lang="en-US" altLang="en-US" sz="2000" dirty="0" smtClean="0">
                <a:latin typeface="Courier New" panose="02070309020205020404" pitchFamily="49" charset="0"/>
              </a:rPr>
              <a:t>Enter coefficient a: 1</a:t>
            </a:r>
          </a:p>
          <a:p>
            <a:pPr marL="0" indent="0" eaLnBrk="1" hangingPunct="1">
              <a:buNone/>
            </a:pPr>
            <a:r>
              <a:rPr lang="en-US" altLang="en-US" sz="2000" dirty="0" smtClean="0">
                <a:latin typeface="Courier New" panose="02070309020205020404" pitchFamily="49" charset="0"/>
              </a:rPr>
              <a:t>Enter coefficient b: 1</a:t>
            </a:r>
          </a:p>
          <a:p>
            <a:pPr marL="0" indent="0" eaLnBrk="1" hangingPunct="1">
              <a:buNone/>
            </a:pPr>
            <a:r>
              <a:rPr lang="en-US" altLang="en-US" sz="2000" dirty="0" smtClean="0">
                <a:latin typeface="Courier New" panose="02070309020205020404" pitchFamily="49" charset="0"/>
              </a:rPr>
              <a:t>Enter coefficient c: 1</a:t>
            </a:r>
          </a:p>
          <a:p>
            <a:pPr marL="0" indent="0" eaLnBrk="1" hangingPunct="1">
              <a:buNone/>
            </a:pPr>
            <a:r>
              <a:rPr lang="en-US" altLang="en-US" sz="2000" dirty="0" smtClean="0">
                <a:latin typeface="Courier New" panose="02070309020205020404" pitchFamily="49" charset="0"/>
              </a:rPr>
              <a:t>&gt;&gt;&gt; </a:t>
            </a:r>
          </a:p>
          <a:p>
            <a:pPr eaLnBrk="1" hangingPunct="1"/>
            <a:r>
              <a:rPr lang="en-US" altLang="en-US" dirty="0" smtClean="0"/>
              <a:t>This is almost worse than the version that crashes, because we don’t know what went wrong!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74F2930-8F88-4570-BB8D-858F59B78D10}" type="slidenum">
              <a:rPr lang="en-US" altLang="en-US" sz="1400"/>
              <a:pPr eaLnBrk="1" hangingPunct="1"/>
              <a:t>34</a:t>
            </a:fld>
            <a:endParaRPr lang="en-US" altLang="en-US" sz="1400"/>
          </a:p>
        </p:txBody>
      </p:sp>
      <p:sp>
        <p:nvSpPr>
          <p:cNvPr id="36868" name="Rectangle 2"/>
          <p:cNvSpPr>
            <a:spLocks noGrp="1" noChangeArrowheads="1"/>
          </p:cNvSpPr>
          <p:nvPr>
            <p:ph type="title"/>
          </p:nvPr>
        </p:nvSpPr>
        <p:spPr/>
        <p:txBody>
          <a:bodyPr/>
          <a:lstStyle/>
          <a:p>
            <a:pPr eaLnBrk="1" hangingPunct="1"/>
            <a:r>
              <a:rPr lang="en-US" altLang="en-US" smtClean="0"/>
              <a:t>Two-Way Decisions</a:t>
            </a:r>
          </a:p>
        </p:txBody>
      </p:sp>
      <p:sp>
        <p:nvSpPr>
          <p:cNvPr id="43011" name="Rectangle 3"/>
          <p:cNvSpPr>
            <a:spLocks noGrp="1" noChangeArrowheads="1"/>
          </p:cNvSpPr>
          <p:nvPr>
            <p:ph type="body" idx="1"/>
          </p:nvPr>
        </p:nvSpPr>
        <p:spPr/>
        <p:txBody>
          <a:bodyPr/>
          <a:lstStyle/>
          <a:p>
            <a:pPr eaLnBrk="1" hangingPunct="1"/>
            <a:r>
              <a:rPr lang="en-US" altLang="en-US" smtClean="0"/>
              <a:t>We could add another </a:t>
            </a:r>
            <a:r>
              <a:rPr lang="en-US" altLang="en-US" smtClean="0">
                <a:latin typeface="Courier New" panose="02070309020205020404" pitchFamily="49" charset="0"/>
              </a:rPr>
              <a:t>if</a:t>
            </a:r>
            <a:r>
              <a:rPr lang="en-US" altLang="en-US" smtClean="0"/>
              <a:t> to the end:</a:t>
            </a:r>
            <a:br>
              <a:rPr lang="en-US" altLang="en-US" smtClean="0"/>
            </a:br>
            <a:r>
              <a:rPr lang="en-US" altLang="en-US" sz="2000" smtClean="0">
                <a:latin typeface="Courier New" panose="02070309020205020404" pitchFamily="49" charset="0"/>
              </a:rPr>
              <a:t>if discrim &lt; 0:</a:t>
            </a:r>
            <a:br>
              <a:rPr lang="en-US" altLang="en-US" sz="2000" smtClean="0">
                <a:latin typeface="Courier New" panose="02070309020205020404" pitchFamily="49" charset="0"/>
              </a:rPr>
            </a:br>
            <a:r>
              <a:rPr lang="en-US" altLang="en-US" sz="2000" smtClean="0">
                <a:latin typeface="Courier New" panose="02070309020205020404" pitchFamily="49" charset="0"/>
              </a:rPr>
              <a:t>    print("The equation has no real roots!" )</a:t>
            </a:r>
          </a:p>
          <a:p>
            <a:pPr eaLnBrk="1" hangingPunct="1"/>
            <a:r>
              <a:rPr lang="en-US" altLang="en-US" smtClean="0"/>
              <a:t>This works, but feels wrong. We have two decisions, with </a:t>
            </a:r>
            <a:r>
              <a:rPr lang="en-US" altLang="en-US" i="1" smtClean="0"/>
              <a:t>mutually exclusive</a:t>
            </a:r>
            <a:r>
              <a:rPr lang="en-US" altLang="en-US" smtClean="0"/>
              <a:t> outcomes (if </a:t>
            </a:r>
            <a:r>
              <a:rPr lang="en-US" altLang="en-US" smtClean="0">
                <a:latin typeface="Courier New" panose="02070309020205020404" pitchFamily="49" charset="0"/>
              </a:rPr>
              <a:t>discrim &gt;= 0</a:t>
            </a:r>
            <a:r>
              <a:rPr lang="en-US" altLang="en-US" smtClean="0"/>
              <a:t> then </a:t>
            </a:r>
            <a:r>
              <a:rPr lang="en-US" altLang="en-US" smtClean="0">
                <a:latin typeface="Courier New" panose="02070309020205020404" pitchFamily="49" charset="0"/>
              </a:rPr>
              <a:t>discrim &lt; 0</a:t>
            </a:r>
            <a:r>
              <a:rPr lang="en-US" altLang="en-US" smtClean="0"/>
              <a:t> must be false, and vice versa).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78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8C9CAFE-637B-4994-BDE2-55E4BA02D06E}" type="slidenum">
              <a:rPr lang="en-US" altLang="en-US" sz="1400"/>
              <a:pPr eaLnBrk="1" hangingPunct="1"/>
              <a:t>35</a:t>
            </a:fld>
            <a:endParaRPr lang="en-US" altLang="en-US" sz="1400"/>
          </a:p>
        </p:txBody>
      </p:sp>
      <p:sp>
        <p:nvSpPr>
          <p:cNvPr id="37892" name="Rectangle 2"/>
          <p:cNvSpPr>
            <a:spLocks noGrp="1" noChangeArrowheads="1"/>
          </p:cNvSpPr>
          <p:nvPr>
            <p:ph type="title"/>
          </p:nvPr>
        </p:nvSpPr>
        <p:spPr/>
        <p:txBody>
          <a:bodyPr/>
          <a:lstStyle/>
          <a:p>
            <a:pPr eaLnBrk="1" hangingPunct="1"/>
            <a:r>
              <a:rPr lang="en-US" altLang="en-US" smtClean="0"/>
              <a:t>Two-Way Decisions</a:t>
            </a:r>
          </a:p>
        </p:txBody>
      </p:sp>
      <p:pic>
        <p:nvPicPr>
          <p:cNvPr id="2" name="Picture 1"/>
          <p:cNvPicPr>
            <a:picLocks noChangeAspect="1"/>
          </p:cNvPicPr>
          <p:nvPr/>
        </p:nvPicPr>
        <p:blipFill>
          <a:blip r:embed="rId2"/>
          <a:stretch>
            <a:fillRect/>
          </a:stretch>
        </p:blipFill>
        <p:spPr>
          <a:xfrm>
            <a:off x="1295400" y="2209800"/>
            <a:ext cx="6562725" cy="39624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BF9904E-7C4A-4A1C-8717-839365775421}" type="slidenum">
              <a:rPr lang="en-US" altLang="en-US" sz="1400"/>
              <a:pPr eaLnBrk="1" hangingPunct="1"/>
              <a:t>36</a:t>
            </a:fld>
            <a:endParaRPr lang="en-US" altLang="en-US" sz="1400"/>
          </a:p>
        </p:txBody>
      </p:sp>
      <p:sp>
        <p:nvSpPr>
          <p:cNvPr id="38916" name="Rectangle 2"/>
          <p:cNvSpPr>
            <a:spLocks noGrp="1" noChangeArrowheads="1"/>
          </p:cNvSpPr>
          <p:nvPr>
            <p:ph type="title"/>
          </p:nvPr>
        </p:nvSpPr>
        <p:spPr/>
        <p:txBody>
          <a:bodyPr/>
          <a:lstStyle/>
          <a:p>
            <a:pPr eaLnBrk="1" hangingPunct="1"/>
            <a:r>
              <a:rPr lang="en-US" altLang="en-US" smtClean="0"/>
              <a:t>Two-Way Decisions</a:t>
            </a:r>
          </a:p>
        </p:txBody>
      </p:sp>
      <p:sp>
        <p:nvSpPr>
          <p:cNvPr id="45059" name="Rectangle 3"/>
          <p:cNvSpPr>
            <a:spLocks noGrp="1" noChangeArrowheads="1"/>
          </p:cNvSpPr>
          <p:nvPr>
            <p:ph type="body" idx="1"/>
          </p:nvPr>
        </p:nvSpPr>
        <p:spPr/>
        <p:txBody>
          <a:bodyPr/>
          <a:lstStyle/>
          <a:p>
            <a:pPr eaLnBrk="1" hangingPunct="1"/>
            <a:r>
              <a:rPr lang="en-US" altLang="en-US" smtClean="0"/>
              <a:t>In Python, a two-way decision can be implemented by attaching an </a:t>
            </a:r>
            <a:r>
              <a:rPr lang="en-US" altLang="en-US" smtClean="0">
                <a:latin typeface="Courier New" panose="02070309020205020404" pitchFamily="49" charset="0"/>
              </a:rPr>
              <a:t>else</a:t>
            </a:r>
            <a:r>
              <a:rPr lang="en-US" altLang="en-US" smtClean="0"/>
              <a:t> clause onto an </a:t>
            </a:r>
            <a:r>
              <a:rPr lang="en-US" altLang="en-US" smtClean="0">
                <a:latin typeface="Courier New" panose="02070309020205020404" pitchFamily="49" charset="0"/>
              </a:rPr>
              <a:t>if</a:t>
            </a:r>
            <a:r>
              <a:rPr lang="en-US" altLang="en-US" smtClean="0"/>
              <a:t> clause.</a:t>
            </a:r>
          </a:p>
          <a:p>
            <a:pPr eaLnBrk="1" hangingPunct="1"/>
            <a:r>
              <a:rPr lang="en-US" altLang="en-US" smtClean="0"/>
              <a:t>This is called an </a:t>
            </a:r>
            <a:r>
              <a:rPr lang="en-US" altLang="en-US" smtClean="0">
                <a:latin typeface="Courier New" panose="02070309020205020404" pitchFamily="49" charset="0"/>
              </a:rPr>
              <a:t>if-else</a:t>
            </a:r>
            <a:r>
              <a:rPr lang="en-US" altLang="en-US" smtClean="0"/>
              <a:t> statement:</a:t>
            </a:r>
            <a:br>
              <a:rPr lang="en-US" altLang="en-US" smtClean="0"/>
            </a:br>
            <a:r>
              <a:rPr lang="en-US" altLang="en-US" sz="2400" smtClean="0">
                <a:latin typeface="Courier New" panose="02070309020205020404" pitchFamily="49" charset="0"/>
              </a:rPr>
              <a:t>if &lt;condition&gt;:</a:t>
            </a:r>
            <a:br>
              <a:rPr lang="en-US" altLang="en-US" sz="2400" smtClean="0">
                <a:latin typeface="Courier New" panose="02070309020205020404" pitchFamily="49" charset="0"/>
              </a:rPr>
            </a:br>
            <a:r>
              <a:rPr lang="en-US" altLang="en-US" sz="2400" smtClean="0">
                <a:latin typeface="Courier New" panose="02070309020205020404" pitchFamily="49" charset="0"/>
              </a:rPr>
              <a:t>    &lt;statements&gt;</a:t>
            </a:r>
            <a:br>
              <a:rPr lang="en-US" altLang="en-US" sz="2400" smtClean="0">
                <a:latin typeface="Courier New" panose="02070309020205020404" pitchFamily="49" charset="0"/>
              </a:rPr>
            </a:br>
            <a:r>
              <a:rPr lang="en-US" altLang="en-US" sz="2400" smtClean="0">
                <a:latin typeface="Courier New" panose="02070309020205020404" pitchFamily="49" charset="0"/>
              </a:rPr>
              <a:t>else:</a:t>
            </a:r>
            <a:br>
              <a:rPr lang="en-US" altLang="en-US" sz="2400" smtClean="0">
                <a:latin typeface="Courier New" panose="02070309020205020404" pitchFamily="49" charset="0"/>
              </a:rPr>
            </a:br>
            <a:r>
              <a:rPr lang="en-US" altLang="en-US" sz="2400" smtClean="0">
                <a:latin typeface="Courier New" panose="02070309020205020404" pitchFamily="49" charset="0"/>
              </a:rPr>
              <a:t>    &lt;statements&gt;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3067DB0-E09B-44D2-9BBF-2CFE290FABC2}" type="slidenum">
              <a:rPr lang="en-US" altLang="en-US" sz="1400"/>
              <a:pPr eaLnBrk="1" hangingPunct="1"/>
              <a:t>37</a:t>
            </a:fld>
            <a:endParaRPr lang="en-US" altLang="en-US" sz="1400"/>
          </a:p>
        </p:txBody>
      </p:sp>
      <p:sp>
        <p:nvSpPr>
          <p:cNvPr id="39940" name="Rectangle 2"/>
          <p:cNvSpPr>
            <a:spLocks noGrp="1" noChangeArrowheads="1"/>
          </p:cNvSpPr>
          <p:nvPr>
            <p:ph type="title"/>
          </p:nvPr>
        </p:nvSpPr>
        <p:spPr/>
        <p:txBody>
          <a:bodyPr/>
          <a:lstStyle/>
          <a:p>
            <a:pPr eaLnBrk="1" hangingPunct="1"/>
            <a:r>
              <a:rPr lang="en-US" altLang="en-US" dirty="0" smtClean="0"/>
              <a:t>Two-Way Decisions</a:t>
            </a:r>
          </a:p>
        </p:txBody>
      </p:sp>
      <p:sp>
        <p:nvSpPr>
          <p:cNvPr id="46083" name="Rectangle 3"/>
          <p:cNvSpPr>
            <a:spLocks noGrp="1" noChangeArrowheads="1"/>
          </p:cNvSpPr>
          <p:nvPr>
            <p:ph type="body" idx="1"/>
          </p:nvPr>
        </p:nvSpPr>
        <p:spPr/>
        <p:txBody>
          <a:bodyPr/>
          <a:lstStyle/>
          <a:p>
            <a:pPr eaLnBrk="1" hangingPunct="1"/>
            <a:r>
              <a:rPr lang="en-US" altLang="en-US" sz="2800" dirty="0" smtClean="0"/>
              <a:t>When Python encounters this structure, it first evaluates the condition. If the condition is true, the statements under the </a:t>
            </a:r>
            <a:r>
              <a:rPr lang="en-US" altLang="en-US" sz="2800" dirty="0" smtClean="0">
                <a:latin typeface="Courier New" panose="02070309020205020404" pitchFamily="49" charset="0"/>
              </a:rPr>
              <a:t>if</a:t>
            </a:r>
            <a:r>
              <a:rPr lang="en-US" altLang="en-US" sz="2800" dirty="0" smtClean="0"/>
              <a:t> are executed.</a:t>
            </a:r>
          </a:p>
          <a:p>
            <a:pPr eaLnBrk="1" hangingPunct="1"/>
            <a:r>
              <a:rPr lang="en-US" altLang="en-US" sz="2800" dirty="0" smtClean="0"/>
              <a:t>If the condition is false, the statements under the </a:t>
            </a:r>
            <a:r>
              <a:rPr lang="en-US" altLang="en-US" sz="2800" dirty="0" smtClean="0">
                <a:latin typeface="Courier New" panose="02070309020205020404" pitchFamily="49" charset="0"/>
              </a:rPr>
              <a:t>else</a:t>
            </a:r>
            <a:r>
              <a:rPr lang="en-US" altLang="en-US" sz="2800" dirty="0" smtClean="0"/>
              <a:t> are executed.</a:t>
            </a:r>
          </a:p>
          <a:p>
            <a:pPr eaLnBrk="1" hangingPunct="1"/>
            <a:r>
              <a:rPr lang="en-US" altLang="en-US" sz="2800" dirty="0" smtClean="0"/>
              <a:t>In either case, the statements following the </a:t>
            </a:r>
            <a:r>
              <a:rPr lang="en-US" altLang="en-US" sz="2800" dirty="0" smtClean="0">
                <a:latin typeface="Courier New" panose="02070309020205020404" pitchFamily="49" charset="0"/>
              </a:rPr>
              <a:t>if-else</a:t>
            </a:r>
            <a:r>
              <a:rPr lang="en-US" altLang="en-US" sz="2800" dirty="0" smtClean="0"/>
              <a:t> are executed after either set of statements are executed.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C81F280-FB2C-48C4-8D2B-B5F741EFA05A}" type="slidenum">
              <a:rPr lang="en-US" altLang="en-US" sz="1400"/>
              <a:pPr eaLnBrk="1" hangingPunct="1"/>
              <a:t>38</a:t>
            </a:fld>
            <a:endParaRPr lang="en-US" altLang="en-US" sz="1400"/>
          </a:p>
        </p:txBody>
      </p:sp>
      <p:sp>
        <p:nvSpPr>
          <p:cNvPr id="40964" name="Rectangle 2"/>
          <p:cNvSpPr>
            <a:spLocks noGrp="1" noChangeArrowheads="1"/>
          </p:cNvSpPr>
          <p:nvPr>
            <p:ph type="title"/>
          </p:nvPr>
        </p:nvSpPr>
        <p:spPr/>
        <p:txBody>
          <a:bodyPr/>
          <a:lstStyle/>
          <a:p>
            <a:pPr eaLnBrk="1" hangingPunct="1"/>
            <a:r>
              <a:rPr lang="en-US" altLang="en-US" smtClean="0"/>
              <a:t>Two-Way Decisions</a:t>
            </a:r>
          </a:p>
        </p:txBody>
      </p:sp>
      <p:sp>
        <p:nvSpPr>
          <p:cNvPr id="4096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quadratic3.py</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 program that computes the real roots of a quadratic equation.</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Illustrates use of a two-way decision</a:t>
            </a:r>
          </a:p>
          <a:p>
            <a:pPr eaLnBrk="1" hangingPunct="1">
              <a:lnSpc>
                <a:spcPct val="9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import math </a:t>
            </a:r>
          </a:p>
          <a:p>
            <a:pPr eaLnBrk="1" hangingPunct="1">
              <a:lnSpc>
                <a:spcPct val="9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400" dirty="0" err="1" smtClean="0">
                <a:latin typeface="Courier New" panose="02070309020205020404" pitchFamily="49" charset="0"/>
              </a:rPr>
              <a:t>def</a:t>
            </a:r>
            <a:r>
              <a:rPr lang="en-US" altLang="en-US" sz="1400" dirty="0" smtClean="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print "This program finds the real solutions to a quadratic\n"</a:t>
            </a:r>
          </a:p>
          <a:p>
            <a:pPr eaLnBrk="1" hangingPunct="1">
              <a:lnSpc>
                <a:spcPct val="90000"/>
              </a:lnSpc>
              <a:buNone/>
            </a:pPr>
            <a:r>
              <a:rPr lang="en-US" altLang="en-US" sz="1400" dirty="0" smtClean="0">
                <a:latin typeface="Courier New" panose="02070309020205020404" pitchFamily="49" charset="0"/>
              </a:rPr>
              <a:t>    a = float(input("Enter coefficient a: "))</a:t>
            </a:r>
          </a:p>
          <a:p>
            <a:pPr eaLnBrk="1" hangingPunct="1">
              <a:lnSpc>
                <a:spcPct val="90000"/>
              </a:lnSpc>
              <a:buNone/>
            </a:pPr>
            <a:r>
              <a:rPr lang="en-US" altLang="en-US" sz="1400" dirty="0" smtClean="0">
                <a:latin typeface="Courier New" panose="02070309020205020404" pitchFamily="49" charset="0"/>
              </a:rPr>
              <a:t>    b = float(input("Enter coefficient b: "))</a:t>
            </a:r>
          </a:p>
          <a:p>
            <a:pPr eaLnBrk="1" hangingPunct="1">
              <a:lnSpc>
                <a:spcPct val="90000"/>
              </a:lnSpc>
              <a:buNone/>
            </a:pPr>
            <a:r>
              <a:rPr lang="en-US" altLang="en-US" sz="1400" dirty="0" smtClean="0">
                <a:latin typeface="Courier New" panose="02070309020205020404" pitchFamily="49" charset="0"/>
              </a:rPr>
              <a:t>    c = float(input("Enter coefficient c: "))</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discrim</a:t>
            </a:r>
            <a:r>
              <a:rPr lang="en-US" altLang="en-US" sz="1400" dirty="0" smtClean="0">
                <a:latin typeface="Courier New" panose="02070309020205020404" pitchFamily="49" charset="0"/>
              </a:rPr>
              <a:t> = b * b - 4 * a * c    </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if </a:t>
            </a:r>
            <a:r>
              <a:rPr lang="en-US" altLang="en-US" sz="1400" dirty="0" err="1" smtClean="0">
                <a:latin typeface="Courier New" panose="02070309020205020404" pitchFamily="49" charset="0"/>
              </a:rPr>
              <a:t>discrim</a:t>
            </a:r>
            <a:r>
              <a:rPr lang="en-US" altLang="en-US" sz="1400" dirty="0" smtClean="0">
                <a:latin typeface="Courier New" panose="02070309020205020404" pitchFamily="49" charset="0"/>
              </a:rPr>
              <a:t> &lt; 0:</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print("\</a:t>
            </a:r>
            <a:r>
              <a:rPr lang="en-US" altLang="en-US" sz="1400" dirty="0" err="1" smtClean="0">
                <a:latin typeface="Courier New" panose="02070309020205020404" pitchFamily="49" charset="0"/>
              </a:rPr>
              <a:t>nThe</a:t>
            </a:r>
            <a:r>
              <a:rPr lang="en-US" altLang="en-US" sz="1400" dirty="0" smtClean="0">
                <a:latin typeface="Courier New" panose="02070309020205020404" pitchFamily="49" charset="0"/>
              </a:rPr>
              <a:t> equation has no real roots!")</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a:t>
            </a:r>
            <a:r>
              <a:rPr lang="en-US" altLang="en-US" sz="1400" dirty="0" err="1" smtClean="0">
                <a:latin typeface="Courier New" panose="02070309020205020404" pitchFamily="49" charset="0"/>
              </a:rPr>
              <a:t>discRoot</a:t>
            </a:r>
            <a:r>
              <a:rPr lang="en-US" altLang="en-US" sz="1400" dirty="0" smtClean="0">
                <a:latin typeface="Courier New" panose="02070309020205020404" pitchFamily="49" charset="0"/>
              </a:rPr>
              <a:t> = </a:t>
            </a:r>
            <a:r>
              <a:rPr lang="en-US" altLang="en-US" sz="1400" dirty="0" err="1" smtClean="0">
                <a:latin typeface="Courier New" panose="02070309020205020404" pitchFamily="49" charset="0"/>
              </a:rPr>
              <a:t>math.sqrt</a:t>
            </a:r>
            <a:r>
              <a:rPr lang="en-US" altLang="en-US" sz="1400" dirty="0" smtClean="0">
                <a:latin typeface="Courier New" panose="02070309020205020404" pitchFamily="49" charset="0"/>
              </a:rPr>
              <a:t>(b * b - 4 * a * c)</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root1 = (-b + </a:t>
            </a:r>
            <a:r>
              <a:rPr lang="en-US" altLang="en-US" sz="1400" dirty="0" err="1" smtClean="0">
                <a:latin typeface="Courier New" panose="02070309020205020404" pitchFamily="49" charset="0"/>
              </a:rPr>
              <a:t>discRoot</a:t>
            </a:r>
            <a:r>
              <a:rPr lang="en-US" altLang="en-US" sz="1400" dirty="0" smtClean="0">
                <a:latin typeface="Courier New" panose="02070309020205020404" pitchFamily="49" charset="0"/>
              </a:rPr>
              <a:t>) / (2 * a)</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root2 = (-b - </a:t>
            </a:r>
            <a:r>
              <a:rPr lang="en-US" altLang="en-US" sz="1400" dirty="0" err="1" smtClean="0">
                <a:latin typeface="Courier New" panose="02070309020205020404" pitchFamily="49" charset="0"/>
              </a:rPr>
              <a:t>discRoot</a:t>
            </a:r>
            <a:r>
              <a:rPr lang="en-US" altLang="en-US" sz="1400" dirty="0" smtClean="0">
                <a:latin typeface="Courier New" panose="02070309020205020404" pitchFamily="49" charset="0"/>
              </a:rPr>
              <a:t>) / (2 * a)</a:t>
            </a:r>
          </a:p>
          <a:p>
            <a:pPr eaLnBrk="1" hangingPunct="1">
              <a:lnSpc>
                <a:spcPct val="90000"/>
              </a:lnSpc>
              <a:buFont typeface="Wingdings" panose="05000000000000000000" pitchFamily="2" charset="2"/>
              <a:buNone/>
            </a:pPr>
            <a:r>
              <a:rPr lang="en-US" altLang="en-US" sz="1400" dirty="0" smtClean="0">
                <a:latin typeface="Courier New" panose="02070309020205020404" pitchFamily="49" charset="0"/>
              </a:rPr>
              <a:t>        print ("\</a:t>
            </a:r>
            <a:r>
              <a:rPr lang="en-US" altLang="en-US" sz="1400" dirty="0" err="1" smtClean="0">
                <a:latin typeface="Courier New" panose="02070309020205020404" pitchFamily="49" charset="0"/>
              </a:rPr>
              <a:t>nThe</a:t>
            </a:r>
            <a:r>
              <a:rPr lang="en-US" altLang="en-US" sz="1400" dirty="0" smtClean="0">
                <a:latin typeface="Courier New" panose="02070309020205020404" pitchFamily="49" charset="0"/>
              </a:rPr>
              <a:t> solutions are:", root1, root2 )</a:t>
            </a:r>
          </a:p>
          <a:p>
            <a:pPr eaLnBrk="1" hangingPunct="1">
              <a:lnSpc>
                <a:spcPct val="90000"/>
              </a:lnSpc>
              <a:buFont typeface="Wingdings" panose="05000000000000000000" pitchFamily="2" charset="2"/>
              <a:buNone/>
            </a:pPr>
            <a:endParaRPr lang="en-US" altLang="en-US" sz="1300" dirty="0" smtClean="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3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8EFBB3D-FB43-463D-BFB3-B076725EC97C}" type="slidenum">
              <a:rPr lang="en-US" altLang="en-US" sz="1400"/>
              <a:pPr eaLnBrk="1" hangingPunct="1"/>
              <a:t>39</a:t>
            </a:fld>
            <a:endParaRPr lang="en-US" altLang="en-US" sz="1400"/>
          </a:p>
        </p:txBody>
      </p:sp>
      <p:sp>
        <p:nvSpPr>
          <p:cNvPr id="41988" name="Rectangle 2"/>
          <p:cNvSpPr>
            <a:spLocks noGrp="1" noChangeArrowheads="1"/>
          </p:cNvSpPr>
          <p:nvPr>
            <p:ph type="title"/>
          </p:nvPr>
        </p:nvSpPr>
        <p:spPr/>
        <p:txBody>
          <a:bodyPr/>
          <a:lstStyle/>
          <a:p>
            <a:pPr eaLnBrk="1" hangingPunct="1"/>
            <a:r>
              <a:rPr lang="en-US" altLang="en-US" smtClean="0"/>
              <a:t>Two-Way Decisions</a:t>
            </a:r>
          </a:p>
        </p:txBody>
      </p:sp>
      <p:sp>
        <p:nvSpPr>
          <p:cNvPr id="41989" name="Rectangle 3"/>
          <p:cNvSpPr>
            <a:spLocks noGrp="1" noChangeArrowheads="1"/>
          </p:cNvSpPr>
          <p:nvPr>
            <p:ph type="body" idx="1"/>
          </p:nvPr>
        </p:nvSpPr>
        <p:spPr>
          <a:xfrm>
            <a:off x="1209675" y="1905000"/>
            <a:ext cx="7772400" cy="4114800"/>
          </a:xfrm>
        </p:spPr>
        <p:txBody>
          <a:bodyPr/>
          <a:lstStyle/>
          <a:p>
            <a:pPr eaLnBrk="1" hangingPunct="1">
              <a:buNone/>
            </a:pPr>
            <a:r>
              <a:rPr lang="en-US" altLang="en-US" sz="1800" dirty="0" smtClean="0">
                <a:latin typeface="Courier New" panose="02070309020205020404" pitchFamily="49" charset="0"/>
              </a:rPr>
              <a:t>This program finds the real solutions to a quadratic</a:t>
            </a:r>
          </a:p>
          <a:p>
            <a:pPr eaLnBrk="1" hangingPunct="1">
              <a:buNone/>
            </a:pPr>
            <a:endParaRPr lang="en-US" altLang="en-US" sz="900" dirty="0" smtClean="0">
              <a:latin typeface="Courier New" panose="02070309020205020404" pitchFamily="49" charset="0"/>
            </a:endParaRPr>
          </a:p>
          <a:p>
            <a:pPr eaLnBrk="1" hangingPunct="1">
              <a:buNone/>
            </a:pPr>
            <a:r>
              <a:rPr lang="en-US" altLang="en-US" sz="1800" dirty="0" smtClean="0">
                <a:latin typeface="Courier New" panose="02070309020205020404" pitchFamily="49" charset="0"/>
              </a:rPr>
              <a:t>Enter coefficient a: 1</a:t>
            </a:r>
          </a:p>
          <a:p>
            <a:pPr eaLnBrk="1" hangingPunct="1">
              <a:buNone/>
            </a:pPr>
            <a:r>
              <a:rPr lang="en-US" altLang="en-US" sz="1800" dirty="0" smtClean="0">
                <a:latin typeface="Courier New" panose="02070309020205020404" pitchFamily="49" charset="0"/>
              </a:rPr>
              <a:t>Enter coefficient b: 1</a:t>
            </a:r>
          </a:p>
          <a:p>
            <a:pPr eaLnBrk="1" hangingPunct="1">
              <a:buNone/>
            </a:pPr>
            <a:r>
              <a:rPr lang="en-US" altLang="en-US" sz="1800" dirty="0" smtClean="0">
                <a:latin typeface="Courier New" panose="02070309020205020404" pitchFamily="49" charset="0"/>
              </a:rPr>
              <a:t>Enter coefficient c: 2</a:t>
            </a:r>
          </a:p>
          <a:p>
            <a:pPr eaLnBrk="1" hangingPunct="1">
              <a:buNone/>
            </a:pPr>
            <a:endParaRPr lang="en-US" altLang="en-US" sz="900" dirty="0" smtClean="0">
              <a:latin typeface="Courier New" panose="02070309020205020404" pitchFamily="49" charset="0"/>
            </a:endParaRPr>
          </a:p>
          <a:p>
            <a:pPr eaLnBrk="1" hangingPunct="1">
              <a:buNone/>
            </a:pPr>
            <a:r>
              <a:rPr lang="en-US" altLang="en-US" sz="1800" dirty="0" smtClean="0">
                <a:latin typeface="Courier New" panose="02070309020205020404" pitchFamily="49" charset="0"/>
              </a:rPr>
              <a:t>The equation has no real roots!</a:t>
            </a:r>
          </a:p>
          <a:p>
            <a:pPr eaLnBrk="1" hangingPunct="1">
              <a:buNone/>
            </a:pPr>
            <a:r>
              <a:rPr lang="en-US" altLang="en-US" sz="1800" dirty="0" smtClean="0">
                <a:latin typeface="Courier New" panose="02070309020205020404" pitchFamily="49" charset="0"/>
              </a:rPr>
              <a:t>&gt;&gt;&gt;</a:t>
            </a:r>
          </a:p>
          <a:p>
            <a:pPr eaLnBrk="1" hangingPunct="1">
              <a:buNone/>
            </a:pPr>
            <a:r>
              <a:rPr lang="en-US" altLang="en-US" sz="1800" dirty="0" smtClean="0">
                <a:latin typeface="Courier New" panose="02070309020205020404" pitchFamily="49" charset="0"/>
              </a:rPr>
              <a:t>This program finds the real solutions to a quadratic</a:t>
            </a:r>
          </a:p>
          <a:p>
            <a:pPr eaLnBrk="1" hangingPunct="1">
              <a:buNone/>
            </a:pPr>
            <a:endParaRPr lang="en-US" altLang="en-US" sz="900" dirty="0" smtClean="0">
              <a:latin typeface="Courier New" panose="02070309020205020404" pitchFamily="49" charset="0"/>
            </a:endParaRPr>
          </a:p>
          <a:p>
            <a:pPr eaLnBrk="1" hangingPunct="1">
              <a:buNone/>
            </a:pPr>
            <a:r>
              <a:rPr lang="en-US" altLang="en-US" sz="1800" dirty="0" smtClean="0">
                <a:latin typeface="Courier New" panose="02070309020205020404" pitchFamily="49" charset="0"/>
              </a:rPr>
              <a:t>Enter coefficient a: 2</a:t>
            </a:r>
          </a:p>
          <a:p>
            <a:pPr eaLnBrk="1" hangingPunct="1">
              <a:buNone/>
            </a:pPr>
            <a:r>
              <a:rPr lang="en-US" altLang="en-US" sz="1800" dirty="0" smtClean="0">
                <a:latin typeface="Courier New" panose="02070309020205020404" pitchFamily="49" charset="0"/>
              </a:rPr>
              <a:t>Enter coefficient b: 5</a:t>
            </a:r>
          </a:p>
          <a:p>
            <a:pPr eaLnBrk="1" hangingPunct="1">
              <a:buNone/>
            </a:pPr>
            <a:r>
              <a:rPr lang="en-US" altLang="en-US" sz="1800" dirty="0" smtClean="0">
                <a:latin typeface="Courier New" panose="02070309020205020404" pitchFamily="49" charset="0"/>
              </a:rPr>
              <a:t>Enter coefficient c: 2</a:t>
            </a:r>
          </a:p>
          <a:p>
            <a:pPr eaLnBrk="1" hangingPunct="1">
              <a:buNone/>
            </a:pPr>
            <a:endParaRPr lang="en-US" altLang="en-US" sz="900" dirty="0" smtClean="0">
              <a:latin typeface="Courier New" panose="02070309020205020404" pitchFamily="49" charset="0"/>
            </a:endParaRPr>
          </a:p>
          <a:p>
            <a:pPr eaLnBrk="1" hangingPunct="1">
              <a:buNone/>
            </a:pPr>
            <a:r>
              <a:rPr lang="en-US" altLang="en-US" sz="1800" dirty="0" smtClean="0">
                <a:latin typeface="Courier New" panose="02070309020205020404" pitchFamily="49" charset="0"/>
              </a:rPr>
              <a:t>The solutions are: -0.5 -2.0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3E2A035-6693-4A71-9E67-6BB4A392E5FF}" type="slidenum">
              <a:rPr lang="en-US" altLang="en-US" sz="1400"/>
              <a:pPr eaLnBrk="1" hangingPunct="1"/>
              <a:t>4</a:t>
            </a:fld>
            <a:endParaRPr lang="en-US" altLang="en-US" sz="1400"/>
          </a:p>
        </p:txBody>
      </p:sp>
      <p:sp>
        <p:nvSpPr>
          <p:cNvPr id="6148" name="Rectangle 2"/>
          <p:cNvSpPr>
            <a:spLocks noGrp="1" noChangeArrowheads="1"/>
          </p:cNvSpPr>
          <p:nvPr>
            <p:ph type="title"/>
          </p:nvPr>
        </p:nvSpPr>
        <p:spPr/>
        <p:txBody>
          <a:bodyPr/>
          <a:lstStyle/>
          <a:p>
            <a:pPr eaLnBrk="1" hangingPunct="1"/>
            <a:r>
              <a:rPr lang="en-US" altLang="en-US" dirty="0" smtClean="0"/>
              <a:t>Objectives</a:t>
            </a:r>
          </a:p>
        </p:txBody>
      </p:sp>
      <p:sp>
        <p:nvSpPr>
          <p:cNvPr id="7171" name="Rectangle 3"/>
          <p:cNvSpPr>
            <a:spLocks noGrp="1" noChangeArrowheads="1"/>
          </p:cNvSpPr>
          <p:nvPr>
            <p:ph type="body" idx="1"/>
          </p:nvPr>
        </p:nvSpPr>
        <p:spPr/>
        <p:txBody>
          <a:bodyPr/>
          <a:lstStyle/>
          <a:p>
            <a:pPr eaLnBrk="1" hangingPunct="1"/>
            <a:r>
              <a:rPr lang="en-US" altLang="en-US" smtClean="0"/>
              <a:t>To understand the concept of Boolean expressions and the </a:t>
            </a:r>
            <a:r>
              <a:rPr lang="en-US" altLang="en-US" smtClean="0">
                <a:latin typeface="Courier New" panose="02070309020205020404" pitchFamily="49" charset="0"/>
              </a:rPr>
              <a:t>bool</a:t>
            </a:r>
            <a:r>
              <a:rPr lang="en-US" altLang="en-US" smtClean="0"/>
              <a:t> data type.</a:t>
            </a:r>
          </a:p>
          <a:p>
            <a:pPr eaLnBrk="1" hangingPunct="1"/>
            <a:r>
              <a:rPr lang="en-US" altLang="en-US" smtClean="0"/>
              <a:t>To be able to read, write, and implement algorithms that employ decision structures, including those that employ sequences of decisions and nested decision structures.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82D7CB0-E79B-4C43-9ADE-8F6A67F2DB22}" type="slidenum">
              <a:rPr lang="en-US" altLang="en-US" sz="1400"/>
              <a:pPr eaLnBrk="1" hangingPunct="1"/>
              <a:t>40</a:t>
            </a:fld>
            <a:endParaRPr lang="en-US" altLang="en-US" sz="1400"/>
          </a:p>
        </p:txBody>
      </p:sp>
      <p:sp>
        <p:nvSpPr>
          <p:cNvPr id="43012" name="Rectangle 2"/>
          <p:cNvSpPr>
            <a:spLocks noGrp="1" noChangeArrowheads="1"/>
          </p:cNvSpPr>
          <p:nvPr>
            <p:ph type="title"/>
          </p:nvPr>
        </p:nvSpPr>
        <p:spPr/>
        <p:txBody>
          <a:bodyPr/>
          <a:lstStyle/>
          <a:p>
            <a:pPr eaLnBrk="1" hangingPunct="1"/>
            <a:r>
              <a:rPr lang="en-US" altLang="en-US" smtClean="0"/>
              <a:t>Multi-Way Decisions</a:t>
            </a:r>
          </a:p>
        </p:txBody>
      </p:sp>
      <p:sp>
        <p:nvSpPr>
          <p:cNvPr id="43013" name="Rectangle 3"/>
          <p:cNvSpPr>
            <a:spLocks noGrp="1" noChangeArrowheads="1"/>
          </p:cNvSpPr>
          <p:nvPr>
            <p:ph type="body" idx="1"/>
          </p:nvPr>
        </p:nvSpPr>
        <p:spPr/>
        <p:txBody>
          <a:bodyPr/>
          <a:lstStyle/>
          <a:p>
            <a:pPr marL="0" indent="0" eaLnBrk="1" hangingPunct="1">
              <a:buNone/>
            </a:pPr>
            <a:r>
              <a:rPr lang="en-US" altLang="en-US" dirty="0" smtClean="0"/>
              <a:t>The newest program is great, but it still has some quirks!</a:t>
            </a:r>
            <a:br>
              <a:rPr lang="en-US" altLang="en-US" dirty="0" smtClean="0"/>
            </a:br>
            <a:r>
              <a:rPr lang="en-US" altLang="en-US" sz="1800" dirty="0">
                <a:latin typeface="Courier New" panose="02070309020205020404" pitchFamily="49" charset="0"/>
                <a:cs typeface="Courier New" panose="02070309020205020404" pitchFamily="49" charset="0"/>
              </a:rPr>
              <a:t>This program finds the real solutions to a quadratic</a:t>
            </a:r>
          </a:p>
          <a:p>
            <a:pPr marL="0" indent="0" eaLnBrk="1" hangingPunct="1">
              <a:buNone/>
            </a:pPr>
            <a:endParaRPr lang="en-US" altLang="en-US" sz="1800" dirty="0">
              <a:latin typeface="Courier New" panose="02070309020205020404" pitchFamily="49" charset="0"/>
              <a:cs typeface="Courier New" panose="02070309020205020404" pitchFamily="49" charset="0"/>
            </a:endParaRPr>
          </a:p>
          <a:p>
            <a:pPr marL="0" indent="0" eaLnBrk="1" hangingPunct="1">
              <a:buNone/>
            </a:pPr>
            <a:r>
              <a:rPr lang="en-US" altLang="en-US" sz="1800" dirty="0">
                <a:latin typeface="Courier New" panose="02070309020205020404" pitchFamily="49" charset="0"/>
                <a:cs typeface="Courier New" panose="02070309020205020404" pitchFamily="49" charset="0"/>
              </a:rPr>
              <a:t>Enter coefficient a: 1</a:t>
            </a:r>
          </a:p>
          <a:p>
            <a:pPr marL="0" indent="0" eaLnBrk="1" hangingPunct="1">
              <a:buNone/>
            </a:pPr>
            <a:r>
              <a:rPr lang="en-US" altLang="en-US" sz="1800" dirty="0">
                <a:latin typeface="Courier New" panose="02070309020205020404" pitchFamily="49" charset="0"/>
                <a:cs typeface="Courier New" panose="02070309020205020404" pitchFamily="49" charset="0"/>
              </a:rPr>
              <a:t>Enter coefficient b: 2</a:t>
            </a:r>
          </a:p>
          <a:p>
            <a:pPr marL="0" indent="0" eaLnBrk="1" hangingPunct="1">
              <a:buNone/>
            </a:pPr>
            <a:r>
              <a:rPr lang="en-US" altLang="en-US" sz="1800" dirty="0">
                <a:latin typeface="Courier New" panose="02070309020205020404" pitchFamily="49" charset="0"/>
                <a:cs typeface="Courier New" panose="02070309020205020404" pitchFamily="49" charset="0"/>
              </a:rPr>
              <a:t>Enter coefficient c: 1</a:t>
            </a:r>
          </a:p>
          <a:p>
            <a:pPr marL="0" indent="0" eaLnBrk="1" hangingPunct="1">
              <a:buNone/>
            </a:pPr>
            <a:endParaRPr lang="en-US" altLang="en-US" sz="1800" dirty="0">
              <a:latin typeface="Courier New" panose="02070309020205020404" pitchFamily="49" charset="0"/>
              <a:cs typeface="Courier New" panose="02070309020205020404" pitchFamily="49" charset="0"/>
            </a:endParaRPr>
          </a:p>
          <a:p>
            <a:pPr marL="0" indent="0" eaLnBrk="1" hangingPunct="1">
              <a:buNone/>
            </a:pPr>
            <a:r>
              <a:rPr lang="en-US" altLang="en-US" sz="1800" dirty="0">
                <a:latin typeface="Courier New" panose="02070309020205020404" pitchFamily="49" charset="0"/>
                <a:cs typeface="Courier New" panose="02070309020205020404" pitchFamily="49" charset="0"/>
              </a:rPr>
              <a:t>The solutions are: -1.0 -1.0</a:t>
            </a:r>
            <a:endParaRPr lang="en-US" altLang="en-US" sz="1400"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6B297FF-7303-47FE-A7BA-E7D0BFCDBE84}" type="slidenum">
              <a:rPr lang="en-US" altLang="en-US" sz="1400"/>
              <a:pPr eaLnBrk="1" hangingPunct="1"/>
              <a:t>41</a:t>
            </a:fld>
            <a:endParaRPr lang="en-US" altLang="en-US" sz="1400"/>
          </a:p>
        </p:txBody>
      </p:sp>
      <p:sp>
        <p:nvSpPr>
          <p:cNvPr id="44036" name="Rectangle 2"/>
          <p:cNvSpPr>
            <a:spLocks noGrp="1" noChangeArrowheads="1"/>
          </p:cNvSpPr>
          <p:nvPr>
            <p:ph type="title"/>
          </p:nvPr>
        </p:nvSpPr>
        <p:spPr/>
        <p:txBody>
          <a:bodyPr/>
          <a:lstStyle/>
          <a:p>
            <a:pPr eaLnBrk="1" hangingPunct="1"/>
            <a:r>
              <a:rPr lang="en-US" altLang="en-US" smtClean="0"/>
              <a:t>Multi-Way Decisions</a:t>
            </a:r>
          </a:p>
        </p:txBody>
      </p:sp>
      <p:sp>
        <p:nvSpPr>
          <p:cNvPr id="50179" name="Rectangle 3"/>
          <p:cNvSpPr>
            <a:spLocks noGrp="1" noChangeArrowheads="1"/>
          </p:cNvSpPr>
          <p:nvPr>
            <p:ph type="body" idx="1"/>
          </p:nvPr>
        </p:nvSpPr>
        <p:spPr/>
        <p:txBody>
          <a:bodyPr/>
          <a:lstStyle/>
          <a:p>
            <a:pPr eaLnBrk="1" hangingPunct="1">
              <a:lnSpc>
                <a:spcPct val="90000"/>
              </a:lnSpc>
            </a:pPr>
            <a:r>
              <a:rPr lang="en-US" altLang="en-US" smtClean="0"/>
              <a:t>While correct, this method might be confusing for some people. It looks like it has mistakenly printed the same number twice!</a:t>
            </a:r>
          </a:p>
          <a:p>
            <a:pPr eaLnBrk="1" hangingPunct="1">
              <a:lnSpc>
                <a:spcPct val="90000"/>
              </a:lnSpc>
            </a:pPr>
            <a:r>
              <a:rPr lang="en-US" altLang="en-US" smtClean="0"/>
              <a:t>Double roots occur when the discriminant is exactly 0, and then the roots are </a:t>
            </a:r>
            <a:r>
              <a:rPr lang="en-US" altLang="en-US" i="1" smtClean="0">
                <a:latin typeface="Times New Roman" panose="02020603050405020304" pitchFamily="18" charset="0"/>
              </a:rPr>
              <a:t>–</a:t>
            </a:r>
            <a:r>
              <a:rPr lang="en-US" altLang="en-US" i="1" smtClean="0"/>
              <a:t>b/2a</a:t>
            </a:r>
            <a:r>
              <a:rPr lang="en-US" altLang="en-US" smtClean="0"/>
              <a:t>.</a:t>
            </a:r>
          </a:p>
          <a:p>
            <a:pPr eaLnBrk="1" hangingPunct="1">
              <a:lnSpc>
                <a:spcPct val="90000"/>
              </a:lnSpc>
            </a:pPr>
            <a:r>
              <a:rPr lang="en-US" altLang="en-US" smtClean="0"/>
              <a:t>It looks like we need a three-way decision!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293A756-8EFD-42DB-97E3-26EDEBC18A27}" type="slidenum">
              <a:rPr lang="en-US" altLang="en-US" sz="1400"/>
              <a:pPr eaLnBrk="1" hangingPunct="1"/>
              <a:t>42</a:t>
            </a:fld>
            <a:endParaRPr lang="en-US" altLang="en-US" sz="1400"/>
          </a:p>
        </p:txBody>
      </p:sp>
      <p:sp>
        <p:nvSpPr>
          <p:cNvPr id="45060" name="Rectangle 2"/>
          <p:cNvSpPr>
            <a:spLocks noGrp="1" noChangeArrowheads="1"/>
          </p:cNvSpPr>
          <p:nvPr>
            <p:ph type="title"/>
          </p:nvPr>
        </p:nvSpPr>
        <p:spPr/>
        <p:txBody>
          <a:bodyPr/>
          <a:lstStyle/>
          <a:p>
            <a:pPr eaLnBrk="1" hangingPunct="1"/>
            <a:r>
              <a:rPr lang="en-US" altLang="en-US" smtClean="0"/>
              <a:t>Multi-Way Decisions</a:t>
            </a:r>
          </a:p>
        </p:txBody>
      </p:sp>
      <p:sp>
        <p:nvSpPr>
          <p:cNvPr id="51203" name="Rectangle 3"/>
          <p:cNvSpPr>
            <a:spLocks noGrp="1" noChangeArrowheads="1"/>
          </p:cNvSpPr>
          <p:nvPr>
            <p:ph type="body" idx="1"/>
          </p:nvPr>
        </p:nvSpPr>
        <p:spPr/>
        <p:txBody>
          <a:bodyPr/>
          <a:lstStyle/>
          <a:p>
            <a:pPr eaLnBrk="1" hangingPunct="1"/>
            <a:r>
              <a:rPr lang="en-US" altLang="en-US" sz="2000" smtClean="0">
                <a:latin typeface="Courier New" panose="02070309020205020404" pitchFamily="49" charset="0"/>
              </a:rPr>
              <a:t>Check the value of discrim</a:t>
            </a:r>
            <a:br>
              <a:rPr lang="en-US" altLang="en-US" sz="2000" smtClean="0">
                <a:latin typeface="Courier New" panose="02070309020205020404" pitchFamily="49" charset="0"/>
              </a:rPr>
            </a:br>
            <a:r>
              <a:rPr lang="en-US" altLang="en-US" sz="2000" smtClean="0">
                <a:latin typeface="Courier New" panose="02070309020205020404" pitchFamily="49" charset="0"/>
              </a:rPr>
              <a:t>   when &lt; 0: handle the case of no roots</a:t>
            </a:r>
            <a:br>
              <a:rPr lang="en-US" altLang="en-US" sz="2000" smtClean="0">
                <a:latin typeface="Courier New" panose="02070309020205020404" pitchFamily="49" charset="0"/>
              </a:rPr>
            </a:br>
            <a:r>
              <a:rPr lang="en-US" altLang="en-US" sz="2000" smtClean="0">
                <a:latin typeface="Courier New" panose="02070309020205020404" pitchFamily="49" charset="0"/>
              </a:rPr>
              <a:t>   when = 0: handle the case of a double root</a:t>
            </a:r>
            <a:br>
              <a:rPr lang="en-US" altLang="en-US" sz="2000" smtClean="0">
                <a:latin typeface="Courier New" panose="02070309020205020404" pitchFamily="49" charset="0"/>
              </a:rPr>
            </a:br>
            <a:r>
              <a:rPr lang="en-US" altLang="en-US" sz="2000" smtClean="0">
                <a:latin typeface="Courier New" panose="02070309020205020404" pitchFamily="49" charset="0"/>
              </a:rPr>
              <a:t>   when &gt; 0: handle the case of two distinct 			   roots</a:t>
            </a:r>
          </a:p>
          <a:p>
            <a:pPr eaLnBrk="1" hangingPunct="1"/>
            <a:r>
              <a:rPr lang="en-US" altLang="en-US" smtClean="0"/>
              <a:t>We can do this with two if-else statements, one inside the other.</a:t>
            </a:r>
          </a:p>
          <a:p>
            <a:pPr eaLnBrk="1" hangingPunct="1"/>
            <a:r>
              <a:rPr lang="en-US" altLang="en-US" smtClean="0"/>
              <a:t>Putting one compound statement inside of another is called </a:t>
            </a:r>
            <a:r>
              <a:rPr lang="en-US" altLang="en-US" i="1" smtClean="0"/>
              <a:t>nesting</a:t>
            </a:r>
            <a:r>
              <a:rPr lang="en-US" altLang="en-US"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4124453-3FDC-4919-9A95-AC7D1DC1EDCC}" type="slidenum">
              <a:rPr lang="en-US" altLang="en-US" sz="1400"/>
              <a:pPr eaLnBrk="1" hangingPunct="1"/>
              <a:t>43</a:t>
            </a:fld>
            <a:endParaRPr lang="en-US" altLang="en-US" sz="1400"/>
          </a:p>
        </p:txBody>
      </p:sp>
      <p:sp>
        <p:nvSpPr>
          <p:cNvPr id="46084" name="Rectangle 2"/>
          <p:cNvSpPr>
            <a:spLocks noGrp="1" noChangeArrowheads="1"/>
          </p:cNvSpPr>
          <p:nvPr>
            <p:ph type="title"/>
          </p:nvPr>
        </p:nvSpPr>
        <p:spPr/>
        <p:txBody>
          <a:bodyPr/>
          <a:lstStyle/>
          <a:p>
            <a:pPr eaLnBrk="1" hangingPunct="1"/>
            <a:r>
              <a:rPr lang="en-US" altLang="en-US" smtClean="0"/>
              <a:t>Multi-Way Decisions</a:t>
            </a:r>
          </a:p>
        </p:txBody>
      </p:sp>
      <p:sp>
        <p:nvSpPr>
          <p:cNvPr id="4608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smtClean="0">
                <a:latin typeface="Courier New" panose="02070309020205020404" pitchFamily="49" charset="0"/>
              </a:rPr>
              <a:t>if discrim &lt; 0:</a:t>
            </a:r>
          </a:p>
          <a:p>
            <a:pPr eaLnBrk="1" hangingPunct="1">
              <a:buFont typeface="Wingdings" panose="05000000000000000000" pitchFamily="2" charset="2"/>
              <a:buNone/>
            </a:pPr>
            <a:r>
              <a:rPr lang="en-US" altLang="en-US" sz="2000" smtClean="0">
                <a:latin typeface="Courier New" panose="02070309020205020404" pitchFamily="49" charset="0"/>
              </a:rPr>
              <a:t>    print("Equation has no real roots")</a:t>
            </a:r>
          </a:p>
          <a:p>
            <a:pPr eaLnBrk="1" hangingPunct="1">
              <a:buFont typeface="Wingdings" panose="05000000000000000000" pitchFamily="2" charset="2"/>
              <a:buNone/>
            </a:pPr>
            <a:r>
              <a:rPr lang="en-US" altLang="en-US" sz="2000" smtClean="0">
                <a:latin typeface="Courier New" panose="02070309020205020404" pitchFamily="49" charset="0"/>
              </a:rPr>
              <a:t>else:</a:t>
            </a:r>
          </a:p>
          <a:p>
            <a:pPr eaLnBrk="1" hangingPunct="1">
              <a:buFont typeface="Wingdings" panose="05000000000000000000" pitchFamily="2" charset="2"/>
              <a:buNone/>
            </a:pPr>
            <a:r>
              <a:rPr lang="en-US" altLang="en-US" sz="2000" smtClean="0">
                <a:latin typeface="Courier New" panose="02070309020205020404" pitchFamily="49" charset="0"/>
              </a:rPr>
              <a:t>    if discrim == 0:</a:t>
            </a:r>
          </a:p>
          <a:p>
            <a:pPr eaLnBrk="1" hangingPunct="1">
              <a:buFont typeface="Wingdings" panose="05000000000000000000" pitchFamily="2" charset="2"/>
              <a:buNone/>
            </a:pPr>
            <a:r>
              <a:rPr lang="en-US" altLang="en-US" sz="2000" smtClean="0">
                <a:latin typeface="Courier New" panose="02070309020205020404" pitchFamily="49" charset="0"/>
              </a:rPr>
              <a:t>        root = -b / (2 * a)</a:t>
            </a:r>
          </a:p>
          <a:p>
            <a:pPr eaLnBrk="1" hangingPunct="1">
              <a:buFont typeface="Wingdings" panose="05000000000000000000" pitchFamily="2" charset="2"/>
              <a:buNone/>
            </a:pPr>
            <a:r>
              <a:rPr lang="en-US" altLang="en-US" sz="2000" smtClean="0">
                <a:latin typeface="Courier New" panose="02070309020205020404" pitchFamily="49" charset="0"/>
              </a:rPr>
              <a:t>        print("There is a double root at", root)</a:t>
            </a:r>
          </a:p>
          <a:p>
            <a:pPr eaLnBrk="1" hangingPunct="1">
              <a:buFont typeface="Wingdings" panose="05000000000000000000" pitchFamily="2" charset="2"/>
              <a:buNone/>
            </a:pPr>
            <a:r>
              <a:rPr lang="en-US" altLang="en-US" sz="2000" smtClean="0">
                <a:latin typeface="Courier New" panose="02070309020205020404" pitchFamily="49" charset="0"/>
              </a:rPr>
              <a:t>    else:</a:t>
            </a:r>
          </a:p>
          <a:p>
            <a:pPr eaLnBrk="1" hangingPunct="1">
              <a:buFont typeface="Wingdings" panose="05000000000000000000" pitchFamily="2" charset="2"/>
              <a:buNone/>
            </a:pPr>
            <a:r>
              <a:rPr lang="en-US" altLang="en-US" sz="2000" smtClean="0">
                <a:latin typeface="Courier New" panose="02070309020205020404" pitchFamily="49" charset="0"/>
              </a:rPr>
              <a:t>        # Do stuff for two roots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71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D5AF04C-C713-40E1-9E5C-7E93D1546A40}" type="slidenum">
              <a:rPr lang="en-US" altLang="en-US" sz="1400"/>
              <a:pPr eaLnBrk="1" hangingPunct="1"/>
              <a:t>44</a:t>
            </a:fld>
            <a:endParaRPr lang="en-US" altLang="en-US" sz="1400"/>
          </a:p>
        </p:txBody>
      </p:sp>
      <p:sp>
        <p:nvSpPr>
          <p:cNvPr id="47108" name="Rectangle 2"/>
          <p:cNvSpPr>
            <a:spLocks noGrp="1" noChangeArrowheads="1"/>
          </p:cNvSpPr>
          <p:nvPr>
            <p:ph type="title"/>
          </p:nvPr>
        </p:nvSpPr>
        <p:spPr/>
        <p:txBody>
          <a:bodyPr/>
          <a:lstStyle/>
          <a:p>
            <a:pPr eaLnBrk="1" hangingPunct="1"/>
            <a:r>
              <a:rPr lang="en-US" altLang="en-US" smtClean="0"/>
              <a:t>Multi-Way Decisions</a:t>
            </a:r>
          </a:p>
        </p:txBody>
      </p:sp>
      <p:pic>
        <p:nvPicPr>
          <p:cNvPr id="2" name="Picture 1"/>
          <p:cNvPicPr>
            <a:picLocks noChangeAspect="1"/>
          </p:cNvPicPr>
          <p:nvPr/>
        </p:nvPicPr>
        <p:blipFill>
          <a:blip r:embed="rId2"/>
          <a:stretch>
            <a:fillRect/>
          </a:stretch>
        </p:blipFill>
        <p:spPr>
          <a:xfrm>
            <a:off x="1447800" y="1996812"/>
            <a:ext cx="6156961" cy="4091513"/>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9A52373-3F33-45BD-8FD9-11304BCD3759}" type="slidenum">
              <a:rPr lang="en-US" altLang="en-US" sz="1400"/>
              <a:pPr eaLnBrk="1" hangingPunct="1"/>
              <a:t>45</a:t>
            </a:fld>
            <a:endParaRPr lang="en-US" altLang="en-US" sz="1400"/>
          </a:p>
        </p:txBody>
      </p:sp>
      <p:sp>
        <p:nvSpPr>
          <p:cNvPr id="48132" name="Rectangle 2"/>
          <p:cNvSpPr>
            <a:spLocks noGrp="1" noChangeArrowheads="1"/>
          </p:cNvSpPr>
          <p:nvPr>
            <p:ph type="title"/>
          </p:nvPr>
        </p:nvSpPr>
        <p:spPr/>
        <p:txBody>
          <a:bodyPr/>
          <a:lstStyle/>
          <a:p>
            <a:pPr eaLnBrk="1" hangingPunct="1"/>
            <a:r>
              <a:rPr lang="en-US" altLang="en-US" smtClean="0"/>
              <a:t>Multi-Way Decisions</a:t>
            </a:r>
          </a:p>
        </p:txBody>
      </p:sp>
      <p:sp>
        <p:nvSpPr>
          <p:cNvPr id="57347" name="Rectangle 3"/>
          <p:cNvSpPr>
            <a:spLocks noGrp="1" noChangeArrowheads="1"/>
          </p:cNvSpPr>
          <p:nvPr>
            <p:ph type="body" idx="1"/>
          </p:nvPr>
        </p:nvSpPr>
        <p:spPr/>
        <p:txBody>
          <a:bodyPr/>
          <a:lstStyle/>
          <a:p>
            <a:pPr eaLnBrk="1" hangingPunct="1"/>
            <a:r>
              <a:rPr lang="en-US" altLang="en-US" smtClean="0"/>
              <a:t>Imagine if we needed to make a five-way decision using nesting. The </a:t>
            </a:r>
            <a:r>
              <a:rPr lang="en-US" altLang="en-US" smtClean="0">
                <a:latin typeface="Courier New" panose="02070309020205020404" pitchFamily="49" charset="0"/>
              </a:rPr>
              <a:t>if-else</a:t>
            </a:r>
            <a:r>
              <a:rPr lang="en-US" altLang="en-US" smtClean="0"/>
              <a:t> statements would be nested four levels deep!</a:t>
            </a:r>
          </a:p>
          <a:p>
            <a:pPr eaLnBrk="1" hangingPunct="1"/>
            <a:r>
              <a:rPr lang="en-US" altLang="en-US" smtClean="0"/>
              <a:t>There is a construct in Python that achieves this, combining an </a:t>
            </a:r>
            <a:r>
              <a:rPr lang="en-US" altLang="en-US" smtClean="0">
                <a:latin typeface="Courier New" panose="02070309020205020404" pitchFamily="49" charset="0"/>
              </a:rPr>
              <a:t>else</a:t>
            </a:r>
            <a:r>
              <a:rPr lang="en-US" altLang="en-US" smtClean="0"/>
              <a:t> followed immediately by an </a:t>
            </a:r>
            <a:r>
              <a:rPr lang="en-US" altLang="en-US" smtClean="0">
                <a:latin typeface="Courier New" panose="02070309020205020404" pitchFamily="49" charset="0"/>
              </a:rPr>
              <a:t>if</a:t>
            </a:r>
            <a:r>
              <a:rPr lang="en-US" altLang="en-US" smtClean="0"/>
              <a:t> into a single </a:t>
            </a:r>
            <a:r>
              <a:rPr lang="en-US" altLang="en-US" smtClean="0">
                <a:latin typeface="Courier New" panose="02070309020205020404" pitchFamily="49" charset="0"/>
              </a:rPr>
              <a:t>elif</a:t>
            </a:r>
            <a:r>
              <a:rPr lang="en-US" altLang="en-US" smtClean="0"/>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858D75F-1C49-4473-94C1-8A6B9AFF53DF}" type="slidenum">
              <a:rPr lang="en-US" altLang="en-US" sz="1400"/>
              <a:pPr eaLnBrk="1" hangingPunct="1"/>
              <a:t>46</a:t>
            </a:fld>
            <a:endParaRPr lang="en-US" altLang="en-US" sz="1400"/>
          </a:p>
        </p:txBody>
      </p:sp>
      <p:sp>
        <p:nvSpPr>
          <p:cNvPr id="49156" name="Rectangle 2"/>
          <p:cNvSpPr>
            <a:spLocks noGrp="1" noChangeArrowheads="1"/>
          </p:cNvSpPr>
          <p:nvPr>
            <p:ph type="title"/>
          </p:nvPr>
        </p:nvSpPr>
        <p:spPr/>
        <p:txBody>
          <a:bodyPr/>
          <a:lstStyle/>
          <a:p>
            <a:pPr eaLnBrk="1" hangingPunct="1"/>
            <a:r>
              <a:rPr lang="en-US" altLang="en-US" smtClean="0"/>
              <a:t>Multi-Way Decisions</a:t>
            </a:r>
          </a:p>
        </p:txBody>
      </p:sp>
      <p:sp>
        <p:nvSpPr>
          <p:cNvPr id="49157" name="Rectangle 3"/>
          <p:cNvSpPr>
            <a:spLocks noGrp="1" noChangeArrowheads="1"/>
          </p:cNvSpPr>
          <p:nvPr>
            <p:ph type="body" idx="1"/>
          </p:nvPr>
        </p:nvSpPr>
        <p:spPr/>
        <p:txBody>
          <a:bodyPr/>
          <a:lstStyle/>
          <a:p>
            <a:pPr eaLnBrk="1" hangingPunct="1">
              <a:lnSpc>
                <a:spcPct val="90000"/>
              </a:lnSpc>
            </a:pPr>
            <a:r>
              <a:rPr lang="en-US" altLang="en-US" smtClean="0">
                <a:latin typeface="Courier New" panose="02070309020205020404" pitchFamily="49" charset="0"/>
              </a:rPr>
              <a:t>if &lt;condition1&gt;:</a:t>
            </a:r>
            <a:br>
              <a:rPr lang="en-US" altLang="en-US" smtClean="0">
                <a:latin typeface="Courier New" panose="02070309020205020404" pitchFamily="49" charset="0"/>
              </a:rPr>
            </a:br>
            <a:r>
              <a:rPr lang="en-US" altLang="en-US" smtClean="0">
                <a:latin typeface="Courier New" panose="02070309020205020404" pitchFamily="49" charset="0"/>
              </a:rPr>
              <a:t>   &lt;case1 statements&gt;</a:t>
            </a:r>
            <a:br>
              <a:rPr lang="en-US" altLang="en-US" smtClean="0">
                <a:latin typeface="Courier New" panose="02070309020205020404" pitchFamily="49" charset="0"/>
              </a:rPr>
            </a:br>
            <a:r>
              <a:rPr lang="en-US" altLang="en-US" smtClean="0">
                <a:latin typeface="Courier New" panose="02070309020205020404" pitchFamily="49" charset="0"/>
              </a:rPr>
              <a:t>elif &lt;condition2&gt;:</a:t>
            </a:r>
            <a:br>
              <a:rPr lang="en-US" altLang="en-US" smtClean="0">
                <a:latin typeface="Courier New" panose="02070309020205020404" pitchFamily="49" charset="0"/>
              </a:rPr>
            </a:br>
            <a:r>
              <a:rPr lang="en-US" altLang="en-US" smtClean="0">
                <a:latin typeface="Courier New" panose="02070309020205020404" pitchFamily="49" charset="0"/>
              </a:rPr>
              <a:t>   &lt;case2 statements&gt;</a:t>
            </a:r>
            <a:br>
              <a:rPr lang="en-US" altLang="en-US" smtClean="0">
                <a:latin typeface="Courier New" panose="02070309020205020404" pitchFamily="49" charset="0"/>
              </a:rPr>
            </a:br>
            <a:r>
              <a:rPr lang="en-US" altLang="en-US" smtClean="0">
                <a:latin typeface="Courier New" panose="02070309020205020404" pitchFamily="49" charset="0"/>
              </a:rPr>
              <a:t>elif &lt;condition3&gt;:</a:t>
            </a:r>
            <a:br>
              <a:rPr lang="en-US" altLang="en-US" smtClean="0">
                <a:latin typeface="Courier New" panose="02070309020205020404" pitchFamily="49" charset="0"/>
              </a:rPr>
            </a:br>
            <a:r>
              <a:rPr lang="en-US" altLang="en-US" smtClean="0">
                <a:latin typeface="Courier New" panose="02070309020205020404" pitchFamily="49" charset="0"/>
              </a:rPr>
              <a:t>   &lt;case3 statements&gt;</a:t>
            </a:r>
            <a:br>
              <a:rPr lang="en-US" altLang="en-US" smtClean="0">
                <a:latin typeface="Courier New" panose="02070309020205020404" pitchFamily="49" charset="0"/>
              </a:rPr>
            </a:br>
            <a:r>
              <a:rPr lang="en-US" altLang="en-US" smtClean="0">
                <a:latin typeface="Courier New" panose="02070309020205020404" pitchFamily="49" charset="0"/>
              </a:rPr>
              <a:t>…</a:t>
            </a:r>
            <a:br>
              <a:rPr lang="en-US" altLang="en-US" smtClean="0">
                <a:latin typeface="Courier New" panose="02070309020205020404" pitchFamily="49" charset="0"/>
              </a:rPr>
            </a:br>
            <a:r>
              <a:rPr lang="en-US" altLang="en-US" smtClean="0">
                <a:latin typeface="Courier New" panose="02070309020205020404" pitchFamily="49" charset="0"/>
              </a:rPr>
              <a:t>else:</a:t>
            </a:r>
            <a:br>
              <a:rPr lang="en-US" altLang="en-US" smtClean="0">
                <a:latin typeface="Courier New" panose="02070309020205020404" pitchFamily="49" charset="0"/>
              </a:rPr>
            </a:br>
            <a:r>
              <a:rPr lang="en-US" altLang="en-US" smtClean="0">
                <a:latin typeface="Courier New" panose="02070309020205020404" pitchFamily="49" charset="0"/>
              </a:rPr>
              <a:t>   &lt;default statements&gt;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6E87B6F-AD12-468E-B472-13CCF553360A}" type="slidenum">
              <a:rPr lang="en-US" altLang="en-US" sz="1400"/>
              <a:pPr eaLnBrk="1" hangingPunct="1"/>
              <a:t>47</a:t>
            </a:fld>
            <a:endParaRPr lang="en-US" altLang="en-US" sz="1400"/>
          </a:p>
        </p:txBody>
      </p:sp>
      <p:sp>
        <p:nvSpPr>
          <p:cNvPr id="50180" name="Rectangle 2"/>
          <p:cNvSpPr>
            <a:spLocks noGrp="1" noChangeArrowheads="1"/>
          </p:cNvSpPr>
          <p:nvPr>
            <p:ph type="title"/>
          </p:nvPr>
        </p:nvSpPr>
        <p:spPr/>
        <p:txBody>
          <a:bodyPr/>
          <a:lstStyle/>
          <a:p>
            <a:pPr eaLnBrk="1" hangingPunct="1"/>
            <a:r>
              <a:rPr lang="en-US" altLang="en-US" smtClean="0"/>
              <a:t>Multi-Way Decisions</a:t>
            </a:r>
          </a:p>
        </p:txBody>
      </p:sp>
      <p:sp>
        <p:nvSpPr>
          <p:cNvPr id="59395" name="Rectangle 3"/>
          <p:cNvSpPr>
            <a:spLocks noGrp="1" noChangeArrowheads="1"/>
          </p:cNvSpPr>
          <p:nvPr>
            <p:ph type="body" idx="1"/>
          </p:nvPr>
        </p:nvSpPr>
        <p:spPr/>
        <p:txBody>
          <a:bodyPr/>
          <a:lstStyle/>
          <a:p>
            <a:pPr eaLnBrk="1" hangingPunct="1">
              <a:lnSpc>
                <a:spcPct val="90000"/>
              </a:lnSpc>
            </a:pPr>
            <a:r>
              <a:rPr lang="en-US" altLang="en-US" sz="2800" dirty="0" smtClean="0"/>
              <a:t>This form sets off any number of mutually exclusive code blocks.</a:t>
            </a:r>
          </a:p>
          <a:p>
            <a:pPr eaLnBrk="1" hangingPunct="1">
              <a:lnSpc>
                <a:spcPct val="90000"/>
              </a:lnSpc>
            </a:pPr>
            <a:r>
              <a:rPr lang="en-US" altLang="en-US" sz="2800" dirty="0" smtClean="0"/>
              <a:t>Python evaluates each condition in turn looking for the first one that is true. If a true condition is found, the statements indented under that condition are executed, and control passes to the next statement after the entire </a:t>
            </a:r>
            <a:r>
              <a:rPr lang="en-US" altLang="en-US" sz="2800" dirty="0" smtClean="0">
                <a:latin typeface="Courier New" panose="02070309020205020404" pitchFamily="49" charset="0"/>
              </a:rPr>
              <a:t>if-</a:t>
            </a:r>
            <a:r>
              <a:rPr lang="en-US" altLang="en-US" sz="2800" dirty="0" err="1" smtClean="0">
                <a:latin typeface="Courier New" panose="02070309020205020404" pitchFamily="49" charset="0"/>
              </a:rPr>
              <a:t>elif</a:t>
            </a:r>
            <a:r>
              <a:rPr lang="en-US" altLang="en-US" sz="2800" dirty="0" smtClean="0">
                <a:latin typeface="Courier New" panose="02070309020205020404" pitchFamily="49" charset="0"/>
              </a:rPr>
              <a:t>-else</a:t>
            </a:r>
            <a:r>
              <a:rPr lang="en-US" altLang="en-US" sz="2800" dirty="0" smtClean="0"/>
              <a:t>.</a:t>
            </a:r>
          </a:p>
          <a:p>
            <a:pPr eaLnBrk="1" hangingPunct="1">
              <a:lnSpc>
                <a:spcPct val="90000"/>
              </a:lnSpc>
            </a:pPr>
            <a:r>
              <a:rPr lang="en-US" altLang="en-US" sz="2800" dirty="0" smtClean="0"/>
              <a:t>If none are true, the statements under </a:t>
            </a:r>
            <a:r>
              <a:rPr lang="en-US" altLang="en-US" sz="2800" dirty="0" smtClean="0">
                <a:latin typeface="Courier New" panose="02070309020205020404" pitchFamily="49" charset="0"/>
              </a:rPr>
              <a:t>else</a:t>
            </a:r>
            <a:r>
              <a:rPr lang="en-US" altLang="en-US" sz="2800" dirty="0" smtClean="0"/>
              <a:t> are performed.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CCCE2A1-3CC9-47EC-8F47-DB4BD3769522}" type="slidenum">
              <a:rPr lang="en-US" altLang="en-US" sz="1400"/>
              <a:pPr eaLnBrk="1" hangingPunct="1"/>
              <a:t>48</a:t>
            </a:fld>
            <a:endParaRPr lang="en-US" altLang="en-US" sz="1400"/>
          </a:p>
        </p:txBody>
      </p:sp>
      <p:sp>
        <p:nvSpPr>
          <p:cNvPr id="51204" name="Rectangle 2"/>
          <p:cNvSpPr>
            <a:spLocks noGrp="1" noChangeArrowheads="1"/>
          </p:cNvSpPr>
          <p:nvPr>
            <p:ph type="title"/>
          </p:nvPr>
        </p:nvSpPr>
        <p:spPr/>
        <p:txBody>
          <a:bodyPr/>
          <a:lstStyle/>
          <a:p>
            <a:pPr eaLnBrk="1" hangingPunct="1"/>
            <a:r>
              <a:rPr lang="en-US" altLang="en-US" smtClean="0"/>
              <a:t>Multi-Way Decisions</a:t>
            </a:r>
          </a:p>
        </p:txBody>
      </p:sp>
      <p:sp>
        <p:nvSpPr>
          <p:cNvPr id="51205" name="Rectangle 3"/>
          <p:cNvSpPr>
            <a:spLocks noGrp="1" noChangeArrowheads="1"/>
          </p:cNvSpPr>
          <p:nvPr>
            <p:ph type="body" idx="1"/>
          </p:nvPr>
        </p:nvSpPr>
        <p:spPr/>
        <p:txBody>
          <a:bodyPr/>
          <a:lstStyle/>
          <a:p>
            <a:pPr eaLnBrk="1" hangingPunct="1"/>
            <a:r>
              <a:rPr lang="en-US" altLang="en-US" smtClean="0"/>
              <a:t>The </a:t>
            </a:r>
            <a:r>
              <a:rPr lang="en-US" altLang="en-US" smtClean="0">
                <a:latin typeface="Courier New" panose="02070309020205020404" pitchFamily="49" charset="0"/>
              </a:rPr>
              <a:t>else</a:t>
            </a:r>
            <a:r>
              <a:rPr lang="en-US" altLang="en-US" smtClean="0"/>
              <a:t> is optional. If there is no </a:t>
            </a:r>
            <a:r>
              <a:rPr lang="en-US" altLang="en-US" smtClean="0">
                <a:latin typeface="Courier New" panose="02070309020205020404" pitchFamily="49" charset="0"/>
              </a:rPr>
              <a:t>else</a:t>
            </a:r>
            <a:r>
              <a:rPr lang="en-US" altLang="en-US" smtClean="0"/>
              <a:t>, it’s possible no indented block would be executed.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7ED221D-8598-449F-A613-CDFC5FFA2A9F}" type="slidenum">
              <a:rPr lang="en-US" altLang="en-US" sz="1400"/>
              <a:pPr eaLnBrk="1" hangingPunct="1"/>
              <a:t>49</a:t>
            </a:fld>
            <a:endParaRPr lang="en-US" altLang="en-US" sz="1400"/>
          </a:p>
        </p:txBody>
      </p:sp>
      <p:sp>
        <p:nvSpPr>
          <p:cNvPr id="52228" name="Rectangle 2"/>
          <p:cNvSpPr>
            <a:spLocks noGrp="1" noChangeArrowheads="1"/>
          </p:cNvSpPr>
          <p:nvPr>
            <p:ph type="title"/>
          </p:nvPr>
        </p:nvSpPr>
        <p:spPr/>
        <p:txBody>
          <a:bodyPr/>
          <a:lstStyle/>
          <a:p>
            <a:pPr eaLnBrk="1" hangingPunct="1"/>
            <a:r>
              <a:rPr lang="en-US" altLang="en-US" smtClean="0"/>
              <a:t>Multi-Way Decisions</a:t>
            </a:r>
          </a:p>
        </p:txBody>
      </p:sp>
      <p:sp>
        <p:nvSpPr>
          <p:cNvPr id="52229" name="Rectangle 3"/>
          <p:cNvSpPr>
            <a:spLocks noGrp="1" noChangeArrowheads="1"/>
          </p:cNvSpPr>
          <p:nvPr>
            <p:ph type="body" idx="1"/>
          </p:nvPr>
        </p:nvSpPr>
        <p:spPr>
          <a:xfrm>
            <a:off x="1150938" y="1905000"/>
            <a:ext cx="7772400" cy="4114800"/>
          </a:xfrm>
        </p:spPr>
        <p:txBody>
          <a:bodyPr/>
          <a:lstStyle/>
          <a:p>
            <a:pPr eaLnBrk="1" hangingPunct="1">
              <a:lnSpc>
                <a:spcPct val="90000"/>
              </a:lnSpc>
              <a:buNone/>
            </a:pPr>
            <a:r>
              <a:rPr lang="en-US" altLang="en-US" sz="1300" dirty="0">
                <a:latin typeface="Courier New" panose="02070309020205020404" pitchFamily="49" charset="0"/>
              </a:rPr>
              <a:t># quadratic4.py</a:t>
            </a:r>
          </a:p>
          <a:p>
            <a:pPr eaLnBrk="1" hangingPunct="1">
              <a:lnSpc>
                <a:spcPct val="90000"/>
              </a:lnSpc>
              <a:buNone/>
            </a:pPr>
            <a:r>
              <a:rPr lang="en-US" altLang="en-US" sz="1300" dirty="0">
                <a:latin typeface="Courier New" panose="02070309020205020404" pitchFamily="49" charset="0"/>
              </a:rPr>
              <a:t>import math  </a:t>
            </a:r>
          </a:p>
          <a:p>
            <a:pPr eaLnBrk="1" hangingPunct="1">
              <a:lnSpc>
                <a:spcPct val="90000"/>
              </a:lnSpc>
              <a:buNone/>
            </a:pPr>
            <a:endParaRPr lang="en-US" altLang="en-US" sz="1300" dirty="0">
              <a:latin typeface="Courier New" panose="02070309020205020404" pitchFamily="49" charset="0"/>
            </a:endParaRPr>
          </a:p>
          <a:p>
            <a:pPr eaLnBrk="1" hangingPunct="1">
              <a:lnSpc>
                <a:spcPct val="90000"/>
              </a:lnSpc>
              <a:buNone/>
            </a:pPr>
            <a:r>
              <a:rPr lang="en-US" altLang="en-US" sz="1300" dirty="0" err="1">
                <a:latin typeface="Courier New" panose="02070309020205020404" pitchFamily="49" charset="0"/>
              </a:rPr>
              <a:t>def</a:t>
            </a:r>
            <a:r>
              <a:rPr lang="en-US" altLang="en-US" sz="1300" dirty="0">
                <a:latin typeface="Courier New" panose="02070309020205020404" pitchFamily="49" charset="0"/>
              </a:rPr>
              <a:t> main():</a:t>
            </a:r>
          </a:p>
          <a:p>
            <a:pPr eaLnBrk="1" hangingPunct="1">
              <a:lnSpc>
                <a:spcPct val="90000"/>
              </a:lnSpc>
              <a:buNone/>
            </a:pPr>
            <a:r>
              <a:rPr lang="en-US" altLang="en-US" sz="1300" dirty="0">
                <a:latin typeface="Courier New" panose="02070309020205020404" pitchFamily="49" charset="0"/>
              </a:rPr>
              <a:t>    print("This program finds the real solutions to a quadratic\n")</a:t>
            </a:r>
          </a:p>
          <a:p>
            <a:pPr eaLnBrk="1" hangingPunct="1">
              <a:lnSpc>
                <a:spcPct val="90000"/>
              </a:lnSpc>
              <a:buNone/>
            </a:pPr>
            <a:endParaRPr lang="en-US" altLang="en-US" sz="1300" dirty="0">
              <a:latin typeface="Courier New" panose="02070309020205020404" pitchFamily="49" charset="0"/>
            </a:endParaRPr>
          </a:p>
          <a:p>
            <a:pPr eaLnBrk="1" hangingPunct="1">
              <a:lnSpc>
                <a:spcPct val="90000"/>
              </a:lnSpc>
              <a:buNone/>
            </a:pPr>
            <a:r>
              <a:rPr lang="en-US" altLang="en-US" sz="1300" dirty="0">
                <a:latin typeface="Courier New" panose="02070309020205020404" pitchFamily="49" charset="0"/>
              </a:rPr>
              <a:t>    a = float(input("Enter coefficient a: "))</a:t>
            </a:r>
          </a:p>
          <a:p>
            <a:pPr eaLnBrk="1" hangingPunct="1">
              <a:lnSpc>
                <a:spcPct val="90000"/>
              </a:lnSpc>
              <a:buNone/>
            </a:pPr>
            <a:r>
              <a:rPr lang="en-US" altLang="en-US" sz="1300" dirty="0">
                <a:latin typeface="Courier New" panose="02070309020205020404" pitchFamily="49" charset="0"/>
              </a:rPr>
              <a:t>    b = float(input("Enter coefficient b: "))</a:t>
            </a:r>
          </a:p>
          <a:p>
            <a:pPr eaLnBrk="1" hangingPunct="1">
              <a:lnSpc>
                <a:spcPct val="90000"/>
              </a:lnSpc>
              <a:buNone/>
            </a:pPr>
            <a:r>
              <a:rPr lang="en-US" altLang="en-US" sz="1300" dirty="0">
                <a:latin typeface="Courier New" panose="02070309020205020404" pitchFamily="49" charset="0"/>
              </a:rPr>
              <a:t>    c = float(input("Enter coefficient c: "))</a:t>
            </a:r>
          </a:p>
          <a:p>
            <a:pPr eaLnBrk="1" hangingPunct="1">
              <a:lnSpc>
                <a:spcPct val="90000"/>
              </a:lnSpc>
              <a:buNone/>
            </a:pPr>
            <a:r>
              <a:rPr lang="en-US" altLang="en-US" sz="1300" dirty="0">
                <a:latin typeface="Courier New" panose="02070309020205020404" pitchFamily="49" charset="0"/>
              </a:rPr>
              <a:t>    </a:t>
            </a:r>
          </a:p>
          <a:p>
            <a:pPr eaLnBrk="1" hangingPunct="1">
              <a:lnSpc>
                <a:spcPct val="90000"/>
              </a:lnSpc>
              <a:buNone/>
            </a:pPr>
            <a:r>
              <a:rPr lang="en-US" altLang="en-US" sz="1300" dirty="0">
                <a:latin typeface="Courier New" panose="02070309020205020404" pitchFamily="49" charset="0"/>
              </a:rPr>
              <a:t>    </a:t>
            </a:r>
            <a:r>
              <a:rPr lang="en-US" altLang="en-US" sz="1300" dirty="0" err="1">
                <a:latin typeface="Courier New" panose="02070309020205020404" pitchFamily="49" charset="0"/>
              </a:rPr>
              <a:t>discrim</a:t>
            </a:r>
            <a:r>
              <a:rPr lang="en-US" altLang="en-US" sz="1300" dirty="0">
                <a:latin typeface="Courier New" panose="02070309020205020404" pitchFamily="49" charset="0"/>
              </a:rPr>
              <a:t> = b * b - 4 * a * c    </a:t>
            </a:r>
          </a:p>
          <a:p>
            <a:pPr eaLnBrk="1" hangingPunct="1">
              <a:lnSpc>
                <a:spcPct val="90000"/>
              </a:lnSpc>
              <a:buNone/>
            </a:pPr>
            <a:r>
              <a:rPr lang="en-US" altLang="en-US" sz="1300" dirty="0">
                <a:latin typeface="Courier New" panose="02070309020205020404" pitchFamily="49" charset="0"/>
              </a:rPr>
              <a:t>    if </a:t>
            </a:r>
            <a:r>
              <a:rPr lang="en-US" altLang="en-US" sz="1300" dirty="0" err="1">
                <a:latin typeface="Courier New" panose="02070309020205020404" pitchFamily="49" charset="0"/>
              </a:rPr>
              <a:t>discrim</a:t>
            </a:r>
            <a:r>
              <a:rPr lang="en-US" altLang="en-US" sz="1300" dirty="0">
                <a:latin typeface="Courier New" panose="02070309020205020404" pitchFamily="49" charset="0"/>
              </a:rPr>
              <a:t> &lt; 0:</a:t>
            </a:r>
          </a:p>
          <a:p>
            <a:pPr eaLnBrk="1" hangingPunct="1">
              <a:lnSpc>
                <a:spcPct val="90000"/>
              </a:lnSpc>
              <a:buNone/>
            </a:pPr>
            <a:r>
              <a:rPr lang="en-US" altLang="en-US" sz="1300" dirty="0">
                <a:latin typeface="Courier New" panose="02070309020205020404" pitchFamily="49" charset="0"/>
              </a:rPr>
              <a:t>        print("\</a:t>
            </a:r>
            <a:r>
              <a:rPr lang="en-US" altLang="en-US" sz="1300" dirty="0" err="1">
                <a:latin typeface="Courier New" panose="02070309020205020404" pitchFamily="49" charset="0"/>
              </a:rPr>
              <a:t>nThe</a:t>
            </a:r>
            <a:r>
              <a:rPr lang="en-US" altLang="en-US" sz="1300" dirty="0">
                <a:latin typeface="Courier New" panose="02070309020205020404" pitchFamily="49" charset="0"/>
              </a:rPr>
              <a:t> equation has no real roots!")</a:t>
            </a:r>
          </a:p>
          <a:p>
            <a:pPr eaLnBrk="1" hangingPunct="1">
              <a:lnSpc>
                <a:spcPct val="90000"/>
              </a:lnSpc>
              <a:buNone/>
            </a:pPr>
            <a:r>
              <a:rPr lang="en-US" altLang="en-US" sz="1300" dirty="0">
                <a:latin typeface="Courier New" panose="02070309020205020404" pitchFamily="49" charset="0"/>
              </a:rPr>
              <a:t>    </a:t>
            </a:r>
            <a:r>
              <a:rPr lang="en-US" altLang="en-US" sz="1300" dirty="0" err="1">
                <a:latin typeface="Courier New" panose="02070309020205020404" pitchFamily="49" charset="0"/>
              </a:rPr>
              <a:t>elif</a:t>
            </a:r>
            <a:r>
              <a:rPr lang="en-US" altLang="en-US" sz="1300" dirty="0">
                <a:latin typeface="Courier New" panose="02070309020205020404" pitchFamily="49" charset="0"/>
              </a:rPr>
              <a:t> </a:t>
            </a:r>
            <a:r>
              <a:rPr lang="en-US" altLang="en-US" sz="1300" dirty="0" err="1">
                <a:latin typeface="Courier New" panose="02070309020205020404" pitchFamily="49" charset="0"/>
              </a:rPr>
              <a:t>discrim</a:t>
            </a:r>
            <a:r>
              <a:rPr lang="en-US" altLang="en-US" sz="1300" dirty="0">
                <a:latin typeface="Courier New" panose="02070309020205020404" pitchFamily="49" charset="0"/>
              </a:rPr>
              <a:t> == 0:</a:t>
            </a:r>
          </a:p>
          <a:p>
            <a:pPr eaLnBrk="1" hangingPunct="1">
              <a:lnSpc>
                <a:spcPct val="90000"/>
              </a:lnSpc>
              <a:buNone/>
            </a:pPr>
            <a:r>
              <a:rPr lang="en-US" altLang="en-US" sz="1300" dirty="0">
                <a:latin typeface="Courier New" panose="02070309020205020404" pitchFamily="49" charset="0"/>
              </a:rPr>
              <a:t>        root = -b / (2 * a)</a:t>
            </a:r>
          </a:p>
          <a:p>
            <a:pPr eaLnBrk="1" hangingPunct="1">
              <a:lnSpc>
                <a:spcPct val="90000"/>
              </a:lnSpc>
              <a:buNone/>
            </a:pPr>
            <a:r>
              <a:rPr lang="en-US" altLang="en-US" sz="1300" dirty="0">
                <a:latin typeface="Courier New" panose="02070309020205020404" pitchFamily="49" charset="0"/>
              </a:rPr>
              <a:t>        print("\</a:t>
            </a:r>
            <a:r>
              <a:rPr lang="en-US" altLang="en-US" sz="1300" dirty="0" err="1">
                <a:latin typeface="Courier New" panose="02070309020205020404" pitchFamily="49" charset="0"/>
              </a:rPr>
              <a:t>nThere</a:t>
            </a:r>
            <a:r>
              <a:rPr lang="en-US" altLang="en-US" sz="1300" dirty="0">
                <a:latin typeface="Courier New" panose="02070309020205020404" pitchFamily="49" charset="0"/>
              </a:rPr>
              <a:t> is a double root at", root)</a:t>
            </a:r>
          </a:p>
          <a:p>
            <a:pPr eaLnBrk="1" hangingPunct="1">
              <a:lnSpc>
                <a:spcPct val="90000"/>
              </a:lnSpc>
              <a:buNone/>
            </a:pPr>
            <a:r>
              <a:rPr lang="en-US" altLang="en-US" sz="1300" dirty="0">
                <a:latin typeface="Courier New" panose="02070309020205020404" pitchFamily="49" charset="0"/>
              </a:rPr>
              <a:t>    else:</a:t>
            </a:r>
          </a:p>
          <a:p>
            <a:pPr eaLnBrk="1" hangingPunct="1">
              <a:lnSpc>
                <a:spcPct val="90000"/>
              </a:lnSpc>
              <a:buNone/>
            </a:pPr>
            <a:r>
              <a:rPr lang="en-US" altLang="en-US" sz="1300" dirty="0">
                <a:latin typeface="Courier New" panose="02070309020205020404" pitchFamily="49" charset="0"/>
              </a:rPr>
              <a:t>        </a:t>
            </a:r>
            <a:r>
              <a:rPr lang="en-US" altLang="en-US" sz="1300" dirty="0" err="1">
                <a:latin typeface="Courier New" panose="02070309020205020404" pitchFamily="49" charset="0"/>
              </a:rPr>
              <a:t>discRoot</a:t>
            </a:r>
            <a:r>
              <a:rPr lang="en-US" altLang="en-US" sz="1300" dirty="0">
                <a:latin typeface="Courier New" panose="02070309020205020404" pitchFamily="49" charset="0"/>
              </a:rPr>
              <a:t> = </a:t>
            </a:r>
            <a:r>
              <a:rPr lang="en-US" altLang="en-US" sz="1300" dirty="0" err="1">
                <a:latin typeface="Courier New" panose="02070309020205020404" pitchFamily="49" charset="0"/>
              </a:rPr>
              <a:t>math.sqrt</a:t>
            </a:r>
            <a:r>
              <a:rPr lang="en-US" altLang="en-US" sz="1300" dirty="0">
                <a:latin typeface="Courier New" panose="02070309020205020404" pitchFamily="49" charset="0"/>
              </a:rPr>
              <a:t>(b * b - 4 * a * c)</a:t>
            </a:r>
          </a:p>
          <a:p>
            <a:pPr eaLnBrk="1" hangingPunct="1">
              <a:lnSpc>
                <a:spcPct val="90000"/>
              </a:lnSpc>
              <a:buNone/>
            </a:pPr>
            <a:r>
              <a:rPr lang="en-US" altLang="en-US" sz="1300" dirty="0">
                <a:latin typeface="Courier New" panose="02070309020205020404" pitchFamily="49" charset="0"/>
              </a:rPr>
              <a:t>        root1 = (-b + </a:t>
            </a:r>
            <a:r>
              <a:rPr lang="en-US" altLang="en-US" sz="1300" dirty="0" err="1">
                <a:latin typeface="Courier New" panose="02070309020205020404" pitchFamily="49" charset="0"/>
              </a:rPr>
              <a:t>discRoot</a:t>
            </a:r>
            <a:r>
              <a:rPr lang="en-US" altLang="en-US" sz="1300" dirty="0">
                <a:latin typeface="Courier New" panose="02070309020205020404" pitchFamily="49" charset="0"/>
              </a:rPr>
              <a:t>) / (2 * a)</a:t>
            </a:r>
          </a:p>
          <a:p>
            <a:pPr eaLnBrk="1" hangingPunct="1">
              <a:lnSpc>
                <a:spcPct val="90000"/>
              </a:lnSpc>
              <a:buNone/>
            </a:pPr>
            <a:r>
              <a:rPr lang="en-US" altLang="en-US" sz="1300" dirty="0">
                <a:latin typeface="Courier New" panose="02070309020205020404" pitchFamily="49" charset="0"/>
              </a:rPr>
              <a:t>        root2 = (-b - </a:t>
            </a:r>
            <a:r>
              <a:rPr lang="en-US" altLang="en-US" sz="1300" dirty="0" err="1">
                <a:latin typeface="Courier New" panose="02070309020205020404" pitchFamily="49" charset="0"/>
              </a:rPr>
              <a:t>discRoot</a:t>
            </a:r>
            <a:r>
              <a:rPr lang="en-US" altLang="en-US" sz="1300" dirty="0">
                <a:latin typeface="Courier New" panose="02070309020205020404" pitchFamily="49" charset="0"/>
              </a:rPr>
              <a:t>) / (2 * a)</a:t>
            </a:r>
          </a:p>
          <a:p>
            <a:pPr eaLnBrk="1" hangingPunct="1">
              <a:lnSpc>
                <a:spcPct val="90000"/>
              </a:lnSpc>
              <a:buNone/>
            </a:pPr>
            <a:r>
              <a:rPr lang="en-US" altLang="en-US" sz="1300" dirty="0">
                <a:latin typeface="Courier New" panose="02070309020205020404" pitchFamily="49" charset="0"/>
              </a:rPr>
              <a:t>        print("\</a:t>
            </a:r>
            <a:r>
              <a:rPr lang="en-US" altLang="en-US" sz="1300" dirty="0" err="1">
                <a:latin typeface="Courier New" panose="02070309020205020404" pitchFamily="49" charset="0"/>
              </a:rPr>
              <a:t>nThe</a:t>
            </a:r>
            <a:r>
              <a:rPr lang="en-US" altLang="en-US" sz="1300" dirty="0">
                <a:latin typeface="Courier New" panose="02070309020205020404" pitchFamily="49" charset="0"/>
              </a:rPr>
              <a:t> solutions are:", root1, root2 )</a:t>
            </a:r>
            <a:endParaRPr lang="en-US" altLang="en-US" sz="13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C0A139D-AD7F-4CD9-940D-785AD9789EE0}" type="slidenum">
              <a:rPr lang="en-US" altLang="en-US" sz="1400"/>
              <a:pPr eaLnBrk="1" hangingPunct="1"/>
              <a:t>5</a:t>
            </a:fld>
            <a:endParaRPr lang="en-US" altLang="en-US" sz="1400"/>
          </a:p>
        </p:txBody>
      </p:sp>
      <p:sp>
        <p:nvSpPr>
          <p:cNvPr id="7172" name="Rectangle 2"/>
          <p:cNvSpPr>
            <a:spLocks noGrp="1" noChangeArrowheads="1"/>
          </p:cNvSpPr>
          <p:nvPr>
            <p:ph type="title"/>
          </p:nvPr>
        </p:nvSpPr>
        <p:spPr/>
        <p:txBody>
          <a:bodyPr/>
          <a:lstStyle/>
          <a:p>
            <a:pPr eaLnBrk="1" hangingPunct="1"/>
            <a:r>
              <a:rPr lang="en-US" altLang="en-US" smtClean="0"/>
              <a:t>Simple Decisions</a:t>
            </a:r>
          </a:p>
        </p:txBody>
      </p:sp>
      <p:sp>
        <p:nvSpPr>
          <p:cNvPr id="8195" name="Rectangle 3"/>
          <p:cNvSpPr>
            <a:spLocks noGrp="1" noChangeArrowheads="1"/>
          </p:cNvSpPr>
          <p:nvPr>
            <p:ph type="body" idx="1"/>
          </p:nvPr>
        </p:nvSpPr>
        <p:spPr/>
        <p:txBody>
          <a:bodyPr/>
          <a:lstStyle/>
          <a:p>
            <a:pPr eaLnBrk="1" hangingPunct="1">
              <a:lnSpc>
                <a:spcPct val="90000"/>
              </a:lnSpc>
            </a:pPr>
            <a:r>
              <a:rPr lang="en-US" altLang="en-US" smtClean="0"/>
              <a:t>So far, we</a:t>
            </a:r>
            <a:r>
              <a:rPr lang="en-US" altLang="en-US" smtClean="0">
                <a:latin typeface="Times New Roman" panose="02020603050405020304" pitchFamily="18" charset="0"/>
              </a:rPr>
              <a:t>’</a:t>
            </a:r>
            <a:r>
              <a:rPr lang="en-US" altLang="en-US" smtClean="0"/>
              <a:t>ve viewed programs as sequences of instructions that are followed one after the other.</a:t>
            </a:r>
          </a:p>
          <a:p>
            <a:pPr eaLnBrk="1" hangingPunct="1">
              <a:lnSpc>
                <a:spcPct val="90000"/>
              </a:lnSpc>
            </a:pPr>
            <a:r>
              <a:rPr lang="en-US" altLang="en-US" smtClean="0"/>
              <a:t>While this is a fundamental programming concept, it is not sufficient in itself to solve every problem. We need to be able to alter the sequential flow of a program to suit a particular situation.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B0B7B87-C2D8-4D2D-8754-80B9FA4C16C9}" type="slidenum">
              <a:rPr lang="en-US" altLang="en-US" sz="1400"/>
              <a:pPr eaLnBrk="1" hangingPunct="1"/>
              <a:t>50</a:t>
            </a:fld>
            <a:endParaRPr lang="en-US" altLang="en-US" sz="1400"/>
          </a:p>
        </p:txBody>
      </p:sp>
      <p:sp>
        <p:nvSpPr>
          <p:cNvPr id="53252" name="Rectangle 2"/>
          <p:cNvSpPr>
            <a:spLocks noGrp="1" noChangeArrowheads="1"/>
          </p:cNvSpPr>
          <p:nvPr>
            <p:ph type="title"/>
          </p:nvPr>
        </p:nvSpPr>
        <p:spPr/>
        <p:txBody>
          <a:bodyPr/>
          <a:lstStyle/>
          <a:p>
            <a:pPr eaLnBrk="1" hangingPunct="1"/>
            <a:r>
              <a:rPr lang="en-US" altLang="en-US" smtClean="0"/>
              <a:t>Exception Handling</a:t>
            </a:r>
          </a:p>
        </p:txBody>
      </p:sp>
      <p:sp>
        <p:nvSpPr>
          <p:cNvPr id="62467" name="Rectangle 3"/>
          <p:cNvSpPr>
            <a:spLocks noGrp="1" noChangeArrowheads="1"/>
          </p:cNvSpPr>
          <p:nvPr>
            <p:ph type="body" idx="1"/>
          </p:nvPr>
        </p:nvSpPr>
        <p:spPr/>
        <p:txBody>
          <a:bodyPr/>
          <a:lstStyle/>
          <a:p>
            <a:pPr eaLnBrk="1" hangingPunct="1"/>
            <a:r>
              <a:rPr lang="en-US" altLang="en-US" smtClean="0"/>
              <a:t>In the quadratic program we used decision structures to avoid taking the square root of a negative number, thus avoiding a run-time error.</a:t>
            </a:r>
          </a:p>
          <a:p>
            <a:pPr eaLnBrk="1" hangingPunct="1"/>
            <a:r>
              <a:rPr lang="en-US" altLang="en-US" smtClean="0"/>
              <a:t>This is true for many programs: decision structures are used to protect against rare but possible errors.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D08A340-8AB0-4A80-A2DB-9F30AEDC459E}" type="slidenum">
              <a:rPr lang="en-US" altLang="en-US" sz="1400"/>
              <a:pPr eaLnBrk="1" hangingPunct="1"/>
              <a:t>51</a:t>
            </a:fld>
            <a:endParaRPr lang="en-US" altLang="en-US" sz="1400"/>
          </a:p>
        </p:txBody>
      </p:sp>
      <p:sp>
        <p:nvSpPr>
          <p:cNvPr id="54276" name="Rectangle 2"/>
          <p:cNvSpPr>
            <a:spLocks noGrp="1" noChangeArrowheads="1"/>
          </p:cNvSpPr>
          <p:nvPr>
            <p:ph type="title"/>
          </p:nvPr>
        </p:nvSpPr>
        <p:spPr/>
        <p:txBody>
          <a:bodyPr/>
          <a:lstStyle/>
          <a:p>
            <a:pPr eaLnBrk="1" hangingPunct="1"/>
            <a:r>
              <a:rPr lang="en-US" altLang="en-US" smtClean="0"/>
              <a:t>Exception Handling</a:t>
            </a:r>
          </a:p>
        </p:txBody>
      </p:sp>
      <p:sp>
        <p:nvSpPr>
          <p:cNvPr id="63491" name="Rectangle 3"/>
          <p:cNvSpPr>
            <a:spLocks noGrp="1" noChangeArrowheads="1"/>
          </p:cNvSpPr>
          <p:nvPr>
            <p:ph type="body" idx="1"/>
          </p:nvPr>
        </p:nvSpPr>
        <p:spPr/>
        <p:txBody>
          <a:bodyPr/>
          <a:lstStyle/>
          <a:p>
            <a:pPr eaLnBrk="1" hangingPunct="1"/>
            <a:r>
              <a:rPr lang="en-US" altLang="en-US" sz="2800" smtClean="0"/>
              <a:t>In the quadratic example, we checked the data </a:t>
            </a:r>
            <a:r>
              <a:rPr lang="en-US" altLang="en-US" sz="2800" i="1" smtClean="0"/>
              <a:t>before</a:t>
            </a:r>
            <a:r>
              <a:rPr lang="en-US" altLang="en-US" sz="2800" smtClean="0"/>
              <a:t> calling </a:t>
            </a:r>
            <a:r>
              <a:rPr lang="en-US" altLang="en-US" sz="2800" smtClean="0">
                <a:latin typeface="Courier New" panose="02070309020205020404" pitchFamily="49" charset="0"/>
              </a:rPr>
              <a:t>sqrt</a:t>
            </a:r>
            <a:r>
              <a:rPr lang="en-US" altLang="en-US" sz="2800" smtClean="0"/>
              <a:t>. Sometimes functions will check for errors and return a special value to indicate the operation was unsuccessful.</a:t>
            </a:r>
          </a:p>
          <a:p>
            <a:pPr eaLnBrk="1" hangingPunct="1"/>
            <a:r>
              <a:rPr lang="en-US" altLang="en-US" sz="2800" smtClean="0"/>
              <a:t>E.g., a different square root operation might return a </a:t>
            </a:r>
            <a:r>
              <a:rPr lang="en-US" altLang="en-US" sz="2800" smtClean="0">
                <a:latin typeface="Times New Roman" panose="02020603050405020304" pitchFamily="18" charset="0"/>
              </a:rPr>
              <a:t>–</a:t>
            </a:r>
            <a:r>
              <a:rPr lang="en-US" altLang="en-US" sz="2800" smtClean="0"/>
              <a:t>1 to indicate an error (since square roots are never negative, we know this value will be unique).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DB26D59-EF3B-4A47-B0A1-1D6DCE431B37}" type="slidenum">
              <a:rPr lang="en-US" altLang="en-US" sz="1400"/>
              <a:pPr eaLnBrk="1" hangingPunct="1"/>
              <a:t>52</a:t>
            </a:fld>
            <a:endParaRPr lang="en-US" altLang="en-US" sz="1400"/>
          </a:p>
        </p:txBody>
      </p:sp>
      <p:sp>
        <p:nvSpPr>
          <p:cNvPr id="55300" name="Rectangle 2"/>
          <p:cNvSpPr>
            <a:spLocks noGrp="1" noChangeArrowheads="1"/>
          </p:cNvSpPr>
          <p:nvPr>
            <p:ph type="title"/>
          </p:nvPr>
        </p:nvSpPr>
        <p:spPr/>
        <p:txBody>
          <a:bodyPr/>
          <a:lstStyle/>
          <a:p>
            <a:pPr eaLnBrk="1" hangingPunct="1"/>
            <a:r>
              <a:rPr lang="en-US" altLang="en-US" smtClean="0"/>
              <a:t>Exception Handling</a:t>
            </a:r>
          </a:p>
        </p:txBody>
      </p:sp>
      <p:sp>
        <p:nvSpPr>
          <p:cNvPr id="64515" name="Rectangle 3"/>
          <p:cNvSpPr>
            <a:spLocks noGrp="1" noChangeArrowheads="1"/>
          </p:cNvSpPr>
          <p:nvPr>
            <p:ph type="body" idx="1"/>
          </p:nvPr>
        </p:nvSpPr>
        <p:spPr/>
        <p:txBody>
          <a:bodyPr/>
          <a:lstStyle/>
          <a:p>
            <a:pPr eaLnBrk="1" hangingPunct="1">
              <a:lnSpc>
                <a:spcPct val="90000"/>
              </a:lnSpc>
            </a:pPr>
            <a:r>
              <a:rPr lang="en-US" altLang="en-US" sz="1800" smtClean="0">
                <a:latin typeface="Courier New" panose="02070309020205020404" pitchFamily="49" charset="0"/>
              </a:rPr>
              <a:t>discRt = otherSqrt(b*b - 4*a*c)</a:t>
            </a:r>
            <a:br>
              <a:rPr lang="en-US" altLang="en-US" sz="1800" smtClean="0">
                <a:latin typeface="Courier New" panose="02070309020205020404" pitchFamily="49" charset="0"/>
              </a:rPr>
            </a:br>
            <a:r>
              <a:rPr lang="en-US" altLang="en-US" sz="1800" smtClean="0">
                <a:latin typeface="Courier New" panose="02070309020205020404" pitchFamily="49" charset="0"/>
              </a:rPr>
              <a:t>if discRt &lt; 0:</a:t>
            </a:r>
            <a:br>
              <a:rPr lang="en-US" altLang="en-US" sz="1800" smtClean="0">
                <a:latin typeface="Courier New" panose="02070309020205020404" pitchFamily="49" charset="0"/>
              </a:rPr>
            </a:br>
            <a:r>
              <a:rPr lang="en-US" altLang="en-US" sz="1800" smtClean="0">
                <a:latin typeface="Courier New" panose="02070309020205020404" pitchFamily="49" charset="0"/>
              </a:rPr>
              <a:t>    print("No real roots.“)</a:t>
            </a:r>
            <a:br>
              <a:rPr lang="en-US" altLang="en-US" sz="1800" smtClean="0">
                <a:latin typeface="Courier New" panose="02070309020205020404" pitchFamily="49" charset="0"/>
              </a:rPr>
            </a:br>
            <a:r>
              <a:rPr lang="en-US" altLang="en-US" sz="1800" smtClean="0">
                <a:latin typeface="Courier New" panose="02070309020205020404" pitchFamily="49" charset="0"/>
              </a:rPr>
              <a:t>else:</a:t>
            </a:r>
            <a:br>
              <a:rPr lang="en-US" altLang="en-US" sz="1800" smtClean="0">
                <a:latin typeface="Courier New" panose="02070309020205020404" pitchFamily="49" charset="0"/>
              </a:rPr>
            </a:br>
            <a:r>
              <a:rPr lang="en-US" altLang="en-US" sz="1800" smtClean="0">
                <a:latin typeface="Courier New" panose="02070309020205020404" pitchFamily="49" charset="0"/>
              </a:rPr>
              <a:t>    ...</a:t>
            </a:r>
          </a:p>
          <a:p>
            <a:pPr eaLnBrk="1" hangingPunct="1">
              <a:lnSpc>
                <a:spcPct val="90000"/>
              </a:lnSpc>
            </a:pPr>
            <a:r>
              <a:rPr lang="en-US" altLang="en-US" sz="2800" smtClean="0"/>
              <a:t>Sometimes programs get so many checks for special cases that the algorithm becomes hard to follow.</a:t>
            </a:r>
          </a:p>
          <a:p>
            <a:pPr eaLnBrk="1" hangingPunct="1">
              <a:lnSpc>
                <a:spcPct val="90000"/>
              </a:lnSpc>
            </a:pPr>
            <a:r>
              <a:rPr lang="en-US" altLang="en-US" sz="2800" smtClean="0"/>
              <a:t>Programming language designers have come up with a mechanism to handle </a:t>
            </a:r>
            <a:r>
              <a:rPr lang="en-US" altLang="en-US" sz="2800" i="1" smtClean="0"/>
              <a:t>exception handling</a:t>
            </a:r>
            <a:r>
              <a:rPr lang="en-US" altLang="en-US" sz="2800" smtClean="0"/>
              <a:t> to solve this design problem.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22DB3F0-36D7-430A-BDB8-C9371321C399}" type="slidenum">
              <a:rPr lang="en-US" altLang="en-US" sz="1400"/>
              <a:pPr eaLnBrk="1" hangingPunct="1"/>
              <a:t>53</a:t>
            </a:fld>
            <a:endParaRPr lang="en-US" altLang="en-US" sz="1400"/>
          </a:p>
        </p:txBody>
      </p:sp>
      <p:sp>
        <p:nvSpPr>
          <p:cNvPr id="56324" name="Rectangle 2"/>
          <p:cNvSpPr>
            <a:spLocks noGrp="1" noChangeArrowheads="1"/>
          </p:cNvSpPr>
          <p:nvPr>
            <p:ph type="title"/>
          </p:nvPr>
        </p:nvSpPr>
        <p:spPr/>
        <p:txBody>
          <a:bodyPr/>
          <a:lstStyle/>
          <a:p>
            <a:pPr eaLnBrk="1" hangingPunct="1"/>
            <a:r>
              <a:rPr lang="en-US" altLang="en-US" smtClean="0"/>
              <a:t>Exception Handling</a:t>
            </a:r>
          </a:p>
        </p:txBody>
      </p:sp>
      <p:sp>
        <p:nvSpPr>
          <p:cNvPr id="65539" name="Rectangle 3"/>
          <p:cNvSpPr>
            <a:spLocks noGrp="1" noChangeArrowheads="1"/>
          </p:cNvSpPr>
          <p:nvPr>
            <p:ph type="body" idx="1"/>
          </p:nvPr>
        </p:nvSpPr>
        <p:spPr/>
        <p:txBody>
          <a:bodyPr/>
          <a:lstStyle/>
          <a:p>
            <a:pPr eaLnBrk="1" hangingPunct="1"/>
            <a:r>
              <a:rPr lang="en-US" altLang="en-US" smtClean="0"/>
              <a:t>The programmer can write code that catches and deals with errors that arise while the program is running, i.e., </a:t>
            </a:r>
            <a:r>
              <a:rPr lang="en-US" altLang="en-US" smtClean="0">
                <a:latin typeface="Times New Roman" panose="02020603050405020304" pitchFamily="18" charset="0"/>
              </a:rPr>
              <a:t>“</a:t>
            </a:r>
            <a:r>
              <a:rPr lang="en-US" altLang="en-US" smtClean="0"/>
              <a:t>Do these steps, and if any problem crops up, handle it this way.</a:t>
            </a:r>
            <a:r>
              <a:rPr lang="en-US" altLang="en-US" smtClean="0">
                <a:latin typeface="Times New Roman" panose="02020603050405020304" pitchFamily="18" charset="0"/>
              </a:rPr>
              <a:t>”</a:t>
            </a:r>
            <a:endParaRPr lang="en-US" altLang="en-US" smtClean="0"/>
          </a:p>
          <a:p>
            <a:pPr eaLnBrk="1" hangingPunct="1"/>
            <a:r>
              <a:rPr lang="en-US" altLang="en-US" smtClean="0"/>
              <a:t>This approach obviates the need to do explicit checking at each step in the algorithm.</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01AAAE6-334C-4181-A049-753F93166388}" type="slidenum">
              <a:rPr lang="en-US" altLang="en-US" sz="1400"/>
              <a:pPr eaLnBrk="1" hangingPunct="1"/>
              <a:t>54</a:t>
            </a:fld>
            <a:endParaRPr lang="en-US" altLang="en-US" sz="1400"/>
          </a:p>
        </p:txBody>
      </p:sp>
      <p:sp>
        <p:nvSpPr>
          <p:cNvPr id="57348" name="Rectangle 2"/>
          <p:cNvSpPr>
            <a:spLocks noGrp="1" noChangeArrowheads="1"/>
          </p:cNvSpPr>
          <p:nvPr>
            <p:ph type="title"/>
          </p:nvPr>
        </p:nvSpPr>
        <p:spPr/>
        <p:txBody>
          <a:bodyPr/>
          <a:lstStyle/>
          <a:p>
            <a:pPr eaLnBrk="1" hangingPunct="1"/>
            <a:r>
              <a:rPr lang="en-US" altLang="en-US" smtClean="0"/>
              <a:t>Exception Handling</a:t>
            </a:r>
          </a:p>
        </p:txBody>
      </p:sp>
      <p:sp>
        <p:nvSpPr>
          <p:cNvPr id="57349" name="Rectangle 3"/>
          <p:cNvSpPr>
            <a:spLocks noGrp="1" noChangeArrowheads="1"/>
          </p:cNvSpPr>
          <p:nvPr>
            <p:ph type="body" idx="1"/>
          </p:nvPr>
        </p:nvSpPr>
        <p:spPr>
          <a:xfrm>
            <a:off x="685800" y="2017713"/>
            <a:ext cx="8269288" cy="4114800"/>
          </a:xfrm>
        </p:spPr>
        <p:txBody>
          <a:bodyPr/>
          <a:lstStyle/>
          <a:p>
            <a:pPr eaLnBrk="1" hangingPunct="1">
              <a:lnSpc>
                <a:spcPct val="90000"/>
              </a:lnSpc>
              <a:buNone/>
            </a:pPr>
            <a:r>
              <a:rPr lang="en-US" altLang="en-US" sz="1400" dirty="0">
                <a:latin typeface="Courier New" panose="02070309020205020404" pitchFamily="49" charset="0"/>
              </a:rPr>
              <a:t># quadratic5.py</a:t>
            </a:r>
          </a:p>
          <a:p>
            <a:pPr eaLnBrk="1" hangingPunct="1">
              <a:lnSpc>
                <a:spcPct val="90000"/>
              </a:lnSpc>
              <a:buNone/>
            </a:pPr>
            <a:r>
              <a:rPr lang="en-US" altLang="en-US" sz="1400" dirty="0">
                <a:latin typeface="Courier New" panose="02070309020205020404" pitchFamily="49" charset="0"/>
              </a:rPr>
              <a:t>import math </a:t>
            </a:r>
          </a:p>
          <a:p>
            <a:pPr eaLnBrk="1" hangingPunct="1">
              <a:lnSpc>
                <a:spcPct val="90000"/>
              </a:lnSpc>
              <a:buNone/>
            </a:pPr>
            <a:endParaRPr lang="en-US" altLang="en-US" sz="1400" dirty="0">
              <a:latin typeface="Courier New" panose="02070309020205020404" pitchFamily="49" charset="0"/>
            </a:endParaRPr>
          </a:p>
          <a:p>
            <a:pPr eaLnBrk="1" hangingPunct="1">
              <a:lnSpc>
                <a:spcPct val="90000"/>
              </a:lnSpc>
              <a:buNone/>
            </a:pPr>
            <a:r>
              <a:rPr lang="en-US" altLang="en-US" sz="1400" dirty="0" err="1">
                <a:latin typeface="Courier New" panose="02070309020205020404" pitchFamily="49" charset="0"/>
              </a:rPr>
              <a:t>def</a:t>
            </a:r>
            <a:r>
              <a:rPr lang="en-US" altLang="en-US" sz="1400" dirty="0">
                <a:latin typeface="Courier New" panose="02070309020205020404" pitchFamily="49" charset="0"/>
              </a:rPr>
              <a:t> main():</a:t>
            </a:r>
          </a:p>
          <a:p>
            <a:pPr eaLnBrk="1" hangingPunct="1">
              <a:lnSpc>
                <a:spcPct val="90000"/>
              </a:lnSpc>
              <a:buNone/>
            </a:pPr>
            <a:r>
              <a:rPr lang="en-US" altLang="en-US" sz="1400" dirty="0">
                <a:latin typeface="Courier New" panose="02070309020205020404" pitchFamily="49" charset="0"/>
              </a:rPr>
              <a:t>    print ("This program finds the real solutions to a quadratic\n")</a:t>
            </a:r>
          </a:p>
          <a:p>
            <a:pPr eaLnBrk="1" hangingPunct="1">
              <a:lnSpc>
                <a:spcPct val="90000"/>
              </a:lnSpc>
              <a:buNone/>
            </a:pPr>
            <a:endParaRPr lang="en-US" altLang="en-US" sz="1400" dirty="0">
              <a:latin typeface="Courier New" panose="02070309020205020404" pitchFamily="49" charset="0"/>
            </a:endParaRPr>
          </a:p>
          <a:p>
            <a:pPr eaLnBrk="1" hangingPunct="1">
              <a:lnSpc>
                <a:spcPct val="90000"/>
              </a:lnSpc>
              <a:buNone/>
            </a:pPr>
            <a:r>
              <a:rPr lang="en-US" altLang="en-US" sz="1400" dirty="0">
                <a:latin typeface="Courier New" panose="02070309020205020404" pitchFamily="49" charset="0"/>
              </a:rPr>
              <a:t>    try:</a:t>
            </a:r>
          </a:p>
          <a:p>
            <a:pPr eaLnBrk="1" hangingPunct="1">
              <a:lnSpc>
                <a:spcPct val="90000"/>
              </a:lnSpc>
              <a:buNone/>
            </a:pPr>
            <a:r>
              <a:rPr lang="en-US" altLang="en-US" sz="1400" dirty="0">
                <a:latin typeface="Courier New" panose="02070309020205020404" pitchFamily="49" charset="0"/>
              </a:rPr>
              <a:t>        a = float(input("Enter coefficient a: "))</a:t>
            </a:r>
          </a:p>
          <a:p>
            <a:pPr eaLnBrk="1" hangingPunct="1">
              <a:lnSpc>
                <a:spcPct val="90000"/>
              </a:lnSpc>
              <a:buNone/>
            </a:pPr>
            <a:r>
              <a:rPr lang="en-US" altLang="en-US" sz="1400" dirty="0">
                <a:latin typeface="Courier New" panose="02070309020205020404" pitchFamily="49" charset="0"/>
              </a:rPr>
              <a:t>        b = float(input("Enter coefficient b: "))</a:t>
            </a:r>
          </a:p>
          <a:p>
            <a:pPr eaLnBrk="1" hangingPunct="1">
              <a:lnSpc>
                <a:spcPct val="90000"/>
              </a:lnSpc>
              <a:buNone/>
            </a:pPr>
            <a:r>
              <a:rPr lang="en-US" altLang="en-US" sz="1400" dirty="0">
                <a:latin typeface="Courier New" panose="02070309020205020404" pitchFamily="49" charset="0"/>
              </a:rPr>
              <a:t>        c = float(input("Enter coefficient c: "))</a:t>
            </a:r>
          </a:p>
          <a:p>
            <a:pPr eaLnBrk="1" hangingPunct="1">
              <a:lnSpc>
                <a:spcPct val="9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discRoot</a:t>
            </a:r>
            <a:r>
              <a:rPr lang="en-US" altLang="en-US" sz="1400" dirty="0">
                <a:latin typeface="Courier New" panose="02070309020205020404" pitchFamily="49" charset="0"/>
              </a:rPr>
              <a:t> = </a:t>
            </a:r>
            <a:r>
              <a:rPr lang="en-US" altLang="en-US" sz="1400" dirty="0" err="1">
                <a:latin typeface="Courier New" panose="02070309020205020404" pitchFamily="49" charset="0"/>
              </a:rPr>
              <a:t>math.sqrt</a:t>
            </a:r>
            <a:r>
              <a:rPr lang="en-US" altLang="en-US" sz="1400" dirty="0">
                <a:latin typeface="Courier New" panose="02070309020205020404" pitchFamily="49" charset="0"/>
              </a:rPr>
              <a:t>(b * b - 4 * a * c)</a:t>
            </a:r>
          </a:p>
          <a:p>
            <a:pPr eaLnBrk="1" hangingPunct="1">
              <a:lnSpc>
                <a:spcPct val="90000"/>
              </a:lnSpc>
              <a:buNone/>
            </a:pPr>
            <a:r>
              <a:rPr lang="en-US" altLang="en-US" sz="1400" dirty="0">
                <a:latin typeface="Courier New" panose="02070309020205020404" pitchFamily="49" charset="0"/>
              </a:rPr>
              <a:t>        root1 = (-b + </a:t>
            </a:r>
            <a:r>
              <a:rPr lang="en-US" altLang="en-US" sz="1400" dirty="0" err="1">
                <a:latin typeface="Courier New" panose="02070309020205020404" pitchFamily="49" charset="0"/>
              </a:rPr>
              <a:t>discRoot</a:t>
            </a:r>
            <a:r>
              <a:rPr lang="en-US" altLang="en-US" sz="1400" dirty="0">
                <a:latin typeface="Courier New" panose="02070309020205020404" pitchFamily="49" charset="0"/>
              </a:rPr>
              <a:t>) / (2 * a)</a:t>
            </a:r>
          </a:p>
          <a:p>
            <a:pPr eaLnBrk="1" hangingPunct="1">
              <a:lnSpc>
                <a:spcPct val="90000"/>
              </a:lnSpc>
              <a:buNone/>
            </a:pPr>
            <a:r>
              <a:rPr lang="en-US" altLang="en-US" sz="1400" dirty="0">
                <a:latin typeface="Courier New" panose="02070309020205020404" pitchFamily="49" charset="0"/>
              </a:rPr>
              <a:t>        root2 = (-b - </a:t>
            </a:r>
            <a:r>
              <a:rPr lang="en-US" altLang="en-US" sz="1400" dirty="0" err="1">
                <a:latin typeface="Courier New" panose="02070309020205020404" pitchFamily="49" charset="0"/>
              </a:rPr>
              <a:t>discRoot</a:t>
            </a:r>
            <a:r>
              <a:rPr lang="en-US" altLang="en-US" sz="1400" dirty="0">
                <a:latin typeface="Courier New" panose="02070309020205020404" pitchFamily="49" charset="0"/>
              </a:rPr>
              <a:t>) / (2 * a)</a:t>
            </a:r>
          </a:p>
          <a:p>
            <a:pPr eaLnBrk="1" hangingPunct="1">
              <a:lnSpc>
                <a:spcPct val="90000"/>
              </a:lnSpc>
              <a:buNone/>
            </a:pPr>
            <a:r>
              <a:rPr lang="en-US" altLang="en-US" sz="1400" dirty="0">
                <a:latin typeface="Courier New" panose="02070309020205020404" pitchFamily="49" charset="0"/>
              </a:rPr>
              <a:t>        print("\</a:t>
            </a:r>
            <a:r>
              <a:rPr lang="en-US" altLang="en-US" sz="1400" dirty="0" err="1">
                <a:latin typeface="Courier New" panose="02070309020205020404" pitchFamily="49" charset="0"/>
              </a:rPr>
              <a:t>nThe</a:t>
            </a:r>
            <a:r>
              <a:rPr lang="en-US" altLang="en-US" sz="1400" dirty="0">
                <a:latin typeface="Courier New" panose="02070309020205020404" pitchFamily="49" charset="0"/>
              </a:rPr>
              <a:t> solutions are:", root1, root2)</a:t>
            </a:r>
          </a:p>
          <a:p>
            <a:pPr eaLnBrk="1" hangingPunct="1">
              <a:lnSpc>
                <a:spcPct val="90000"/>
              </a:lnSpc>
              <a:buNone/>
            </a:pPr>
            <a:r>
              <a:rPr lang="en-US" altLang="en-US" sz="1400" dirty="0">
                <a:latin typeface="Courier New" panose="02070309020205020404" pitchFamily="49" charset="0"/>
              </a:rPr>
              <a:t>    except </a:t>
            </a:r>
            <a:r>
              <a:rPr lang="en-US" altLang="en-US" sz="1400" dirty="0" err="1">
                <a:latin typeface="Courier New" panose="02070309020205020404" pitchFamily="49" charset="0"/>
              </a:rPr>
              <a:t>ValueError</a:t>
            </a:r>
            <a:r>
              <a:rPr lang="en-US" altLang="en-US" sz="1400" dirty="0">
                <a:latin typeface="Courier New" panose="02070309020205020404" pitchFamily="49" charset="0"/>
              </a:rPr>
              <a:t>:</a:t>
            </a:r>
          </a:p>
          <a:p>
            <a:pPr eaLnBrk="1" hangingPunct="1">
              <a:lnSpc>
                <a:spcPct val="90000"/>
              </a:lnSpc>
              <a:buNone/>
            </a:pPr>
            <a:r>
              <a:rPr lang="en-US" altLang="en-US" sz="1400" dirty="0">
                <a:latin typeface="Courier New" panose="02070309020205020404" pitchFamily="49" charset="0"/>
              </a:rPr>
              <a:t>        print("\</a:t>
            </a:r>
            <a:r>
              <a:rPr lang="en-US" altLang="en-US" sz="1400" dirty="0" err="1">
                <a:latin typeface="Courier New" panose="02070309020205020404" pitchFamily="49" charset="0"/>
              </a:rPr>
              <a:t>nNo</a:t>
            </a:r>
            <a:r>
              <a:rPr lang="en-US" altLang="en-US" sz="1400" dirty="0">
                <a:latin typeface="Courier New" panose="02070309020205020404" pitchFamily="49" charset="0"/>
              </a:rPr>
              <a:t> real roots")</a:t>
            </a:r>
            <a:endParaRPr lang="en-US" altLang="en-US" sz="14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DC80842-3F27-4F8A-9E79-6E38F891B684}" type="slidenum">
              <a:rPr lang="en-US" altLang="en-US" sz="1400"/>
              <a:pPr eaLnBrk="1" hangingPunct="1"/>
              <a:t>55</a:t>
            </a:fld>
            <a:endParaRPr lang="en-US" altLang="en-US" sz="1400"/>
          </a:p>
        </p:txBody>
      </p:sp>
      <p:sp>
        <p:nvSpPr>
          <p:cNvPr id="58372" name="Rectangle 2"/>
          <p:cNvSpPr>
            <a:spLocks noGrp="1" noChangeArrowheads="1"/>
          </p:cNvSpPr>
          <p:nvPr>
            <p:ph type="title"/>
          </p:nvPr>
        </p:nvSpPr>
        <p:spPr/>
        <p:txBody>
          <a:bodyPr/>
          <a:lstStyle/>
          <a:p>
            <a:pPr eaLnBrk="1" hangingPunct="1"/>
            <a:r>
              <a:rPr lang="en-US" altLang="en-US" smtClean="0"/>
              <a:t>Exception Handling</a:t>
            </a:r>
          </a:p>
        </p:txBody>
      </p:sp>
      <p:sp>
        <p:nvSpPr>
          <p:cNvPr id="67587" name="Rectangle 3"/>
          <p:cNvSpPr>
            <a:spLocks noGrp="1" noChangeArrowheads="1"/>
          </p:cNvSpPr>
          <p:nvPr>
            <p:ph type="body" idx="1"/>
          </p:nvPr>
        </p:nvSpPr>
        <p:spPr/>
        <p:txBody>
          <a:bodyPr/>
          <a:lstStyle/>
          <a:p>
            <a:pPr eaLnBrk="1" hangingPunct="1">
              <a:lnSpc>
                <a:spcPct val="90000"/>
              </a:lnSpc>
            </a:pPr>
            <a:r>
              <a:rPr lang="en-US" altLang="en-US" sz="2800" smtClean="0"/>
              <a:t>The </a:t>
            </a:r>
            <a:r>
              <a:rPr lang="en-US" altLang="en-US" sz="2800" smtClean="0">
                <a:latin typeface="Courier New" panose="02070309020205020404" pitchFamily="49" charset="0"/>
              </a:rPr>
              <a:t>try</a:t>
            </a:r>
            <a:r>
              <a:rPr lang="en-US" altLang="en-US" sz="2800" smtClean="0"/>
              <a:t> statement has the following form:</a:t>
            </a:r>
            <a:br>
              <a:rPr lang="en-US" altLang="en-US" sz="2800" smtClean="0"/>
            </a:br>
            <a:r>
              <a:rPr lang="en-US" altLang="en-US" sz="2800" smtClean="0">
                <a:latin typeface="Courier New" panose="02070309020205020404" pitchFamily="49" charset="0"/>
              </a:rPr>
              <a:t>try:</a:t>
            </a:r>
            <a:br>
              <a:rPr lang="en-US" altLang="en-US" sz="2800" smtClean="0">
                <a:latin typeface="Courier New" panose="02070309020205020404" pitchFamily="49" charset="0"/>
              </a:rPr>
            </a:br>
            <a:r>
              <a:rPr lang="en-US" altLang="en-US" sz="2800" smtClean="0">
                <a:latin typeface="Courier New" panose="02070309020205020404" pitchFamily="49" charset="0"/>
              </a:rPr>
              <a:t>	&lt;body&gt;</a:t>
            </a:r>
            <a:br>
              <a:rPr lang="en-US" altLang="en-US" sz="2800" smtClean="0">
                <a:latin typeface="Courier New" panose="02070309020205020404" pitchFamily="49" charset="0"/>
              </a:rPr>
            </a:br>
            <a:r>
              <a:rPr lang="en-US" altLang="en-US" sz="2800" smtClean="0">
                <a:latin typeface="Courier New" panose="02070309020205020404" pitchFamily="49" charset="0"/>
              </a:rPr>
              <a:t>except &lt;ErrorType&gt;:</a:t>
            </a:r>
            <a:br>
              <a:rPr lang="en-US" altLang="en-US" sz="2800" smtClean="0">
                <a:latin typeface="Courier New" panose="02070309020205020404" pitchFamily="49" charset="0"/>
              </a:rPr>
            </a:br>
            <a:r>
              <a:rPr lang="en-US" altLang="en-US" sz="2800" smtClean="0">
                <a:latin typeface="Courier New" panose="02070309020205020404" pitchFamily="49" charset="0"/>
              </a:rPr>
              <a:t>	&lt;handler&gt;</a:t>
            </a:r>
          </a:p>
          <a:p>
            <a:pPr eaLnBrk="1" hangingPunct="1">
              <a:lnSpc>
                <a:spcPct val="90000"/>
              </a:lnSpc>
            </a:pPr>
            <a:r>
              <a:rPr lang="en-US" altLang="en-US" sz="2800" smtClean="0"/>
              <a:t>When Python encounters a </a:t>
            </a:r>
            <a:r>
              <a:rPr lang="en-US" altLang="en-US" sz="2800" smtClean="0">
                <a:latin typeface="Courier New" panose="02070309020205020404" pitchFamily="49" charset="0"/>
              </a:rPr>
              <a:t>try</a:t>
            </a:r>
            <a:r>
              <a:rPr lang="en-US" altLang="en-US" sz="2800" smtClean="0"/>
              <a:t> statement, it attempts to execute the statements inside the body.</a:t>
            </a:r>
          </a:p>
          <a:p>
            <a:pPr eaLnBrk="1" hangingPunct="1">
              <a:lnSpc>
                <a:spcPct val="90000"/>
              </a:lnSpc>
            </a:pPr>
            <a:r>
              <a:rPr lang="en-US" altLang="en-US" sz="2800" smtClean="0"/>
              <a:t>If there is no error, control passes to the next statement after the </a:t>
            </a:r>
            <a:r>
              <a:rPr lang="en-US" altLang="en-US" sz="2800" smtClean="0">
                <a:latin typeface="Courier New" panose="02070309020205020404" pitchFamily="49" charset="0"/>
              </a:rPr>
              <a:t>try…except</a:t>
            </a:r>
            <a:r>
              <a:rPr lang="en-US" altLang="en-US" sz="2800" smtClean="0"/>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5C440C9-D437-4ADA-B73C-042AF894B870}" type="slidenum">
              <a:rPr lang="en-US" altLang="en-US" sz="1400"/>
              <a:pPr eaLnBrk="1" hangingPunct="1"/>
              <a:t>56</a:t>
            </a:fld>
            <a:endParaRPr lang="en-US" altLang="en-US" sz="1400"/>
          </a:p>
        </p:txBody>
      </p:sp>
      <p:sp>
        <p:nvSpPr>
          <p:cNvPr id="59396" name="Rectangle 2"/>
          <p:cNvSpPr>
            <a:spLocks noGrp="1" noChangeArrowheads="1"/>
          </p:cNvSpPr>
          <p:nvPr>
            <p:ph type="title"/>
          </p:nvPr>
        </p:nvSpPr>
        <p:spPr/>
        <p:txBody>
          <a:bodyPr/>
          <a:lstStyle/>
          <a:p>
            <a:pPr eaLnBrk="1" hangingPunct="1"/>
            <a:r>
              <a:rPr lang="en-US" altLang="en-US" smtClean="0"/>
              <a:t>Exception Handling</a:t>
            </a:r>
          </a:p>
        </p:txBody>
      </p:sp>
      <p:sp>
        <p:nvSpPr>
          <p:cNvPr id="68611" name="Rectangle 3"/>
          <p:cNvSpPr>
            <a:spLocks noGrp="1" noChangeArrowheads="1"/>
          </p:cNvSpPr>
          <p:nvPr>
            <p:ph type="body" idx="1"/>
          </p:nvPr>
        </p:nvSpPr>
        <p:spPr/>
        <p:txBody>
          <a:bodyPr/>
          <a:lstStyle/>
          <a:p>
            <a:pPr eaLnBrk="1" hangingPunct="1"/>
            <a:r>
              <a:rPr lang="en-US" altLang="en-US" sz="2800" dirty="0" smtClean="0"/>
              <a:t>If an error occurs while executing the body, Python looks for an except clause with a matching error type. If one is found, the handler code is executed.</a:t>
            </a:r>
          </a:p>
          <a:p>
            <a:pPr eaLnBrk="1" hangingPunct="1"/>
            <a:r>
              <a:rPr lang="en-US" altLang="en-US" sz="2800" dirty="0" smtClean="0"/>
              <a:t>The original program generated this error with a negative discriminant:</a:t>
            </a:r>
            <a:br>
              <a:rPr lang="en-US" altLang="en-US" sz="2800" dirty="0" smtClean="0"/>
            </a:br>
            <a:r>
              <a:rPr lang="en-US" altLang="en-US" sz="1200" dirty="0" err="1" smtClean="0">
                <a:latin typeface="Courier New" panose="02070309020205020404" pitchFamily="49" charset="0"/>
              </a:rPr>
              <a:t>Traceback</a:t>
            </a:r>
            <a:r>
              <a:rPr lang="en-US" altLang="en-US" sz="1200" dirty="0" smtClean="0">
                <a:latin typeface="Courier New" panose="02070309020205020404" pitchFamily="49" charset="0"/>
              </a:rPr>
              <a:t> (most recent call last):</a:t>
            </a:r>
            <a:br>
              <a:rPr lang="en-US" altLang="en-US" sz="1200" dirty="0" smtClean="0">
                <a:latin typeface="Courier New" panose="02070309020205020404" pitchFamily="49" charset="0"/>
              </a:rPr>
            </a:br>
            <a:r>
              <a:rPr lang="en-US" altLang="en-US" sz="1200" dirty="0" smtClean="0">
                <a:latin typeface="Courier New" panose="02070309020205020404" pitchFamily="49" charset="0"/>
              </a:rPr>
              <a:t>  File "C:\Documents and Settings\Terry\My Documents\Teaching\W04\CS120\Textbook\code\chapter3\quadratic.py", line 21, in -</a:t>
            </a:r>
            <a:r>
              <a:rPr lang="en-US" altLang="en-US" sz="1200" dirty="0" err="1" smtClean="0">
                <a:latin typeface="Courier New" panose="02070309020205020404" pitchFamily="49" charset="0"/>
              </a:rPr>
              <a:t>toplevel</a:t>
            </a:r>
            <a:r>
              <a:rPr lang="en-US" altLang="en-US" sz="1200" dirty="0" smtClean="0">
                <a:latin typeface="Courier New" panose="02070309020205020404" pitchFamily="49" charset="0"/>
              </a:rPr>
              <a:t>-</a:t>
            </a:r>
            <a:br>
              <a:rPr lang="en-US" altLang="en-US" sz="1200" dirty="0" smtClean="0">
                <a:latin typeface="Courier New" panose="02070309020205020404" pitchFamily="49" charset="0"/>
              </a:rPr>
            </a:br>
            <a:r>
              <a:rPr lang="en-US" altLang="en-US" sz="1200" dirty="0" smtClean="0">
                <a:latin typeface="Courier New" panose="02070309020205020404" pitchFamily="49" charset="0"/>
              </a:rPr>
              <a:t>    main()</a:t>
            </a:r>
            <a:br>
              <a:rPr lang="en-US" altLang="en-US" sz="1200" dirty="0" smtClean="0">
                <a:latin typeface="Courier New" panose="02070309020205020404" pitchFamily="49" charset="0"/>
              </a:rPr>
            </a:br>
            <a:r>
              <a:rPr lang="en-US" altLang="en-US" sz="1200" dirty="0" smtClean="0">
                <a:latin typeface="Courier New" panose="02070309020205020404" pitchFamily="49" charset="0"/>
              </a:rPr>
              <a:t>  File "C:\Documents and Settings\Terry\My Documents\Teaching\W04\CS 120\Textbook\code\chapter3\quadratic.py", line 14, in main</a:t>
            </a:r>
            <a:br>
              <a:rPr lang="en-US" altLang="en-US" sz="1200" dirty="0" smtClean="0">
                <a:latin typeface="Courier New" panose="02070309020205020404" pitchFamily="49" charset="0"/>
              </a:rPr>
            </a:b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discRoot</a:t>
            </a:r>
            <a:r>
              <a:rPr lang="en-US" altLang="en-US" sz="1200" dirty="0" smtClean="0">
                <a:latin typeface="Courier New" panose="02070309020205020404" pitchFamily="49" charset="0"/>
              </a:rPr>
              <a:t> = </a:t>
            </a:r>
            <a:r>
              <a:rPr lang="en-US" altLang="en-US" sz="1200" dirty="0" err="1" smtClean="0">
                <a:latin typeface="Courier New" panose="02070309020205020404" pitchFamily="49" charset="0"/>
              </a:rPr>
              <a:t>math.sqrt</a:t>
            </a:r>
            <a:r>
              <a:rPr lang="en-US" altLang="en-US" sz="1200" dirty="0" smtClean="0">
                <a:latin typeface="Courier New" panose="02070309020205020404" pitchFamily="49" charset="0"/>
              </a:rPr>
              <a:t>(b * b - 4 * a * c)</a:t>
            </a:r>
            <a:br>
              <a:rPr lang="en-US" altLang="en-US" sz="1200" dirty="0" smtClean="0">
                <a:latin typeface="Courier New" panose="02070309020205020404" pitchFamily="49" charset="0"/>
              </a:rPr>
            </a:br>
            <a:r>
              <a:rPr lang="en-US" altLang="en-US" sz="1200" dirty="0" err="1" smtClean="0">
                <a:latin typeface="Courier New" panose="02070309020205020404" pitchFamily="49" charset="0"/>
              </a:rPr>
              <a:t>ValueError</a:t>
            </a:r>
            <a:r>
              <a:rPr lang="en-US" altLang="en-US" sz="1200" dirty="0" smtClean="0">
                <a:latin typeface="Courier New" panose="02070309020205020404" pitchFamily="49" charset="0"/>
              </a:rPr>
              <a:t>: math domain error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D0D9447-2175-49B2-92E8-008B9B8C3594}" type="slidenum">
              <a:rPr lang="en-US" altLang="en-US" sz="1400"/>
              <a:pPr eaLnBrk="1" hangingPunct="1"/>
              <a:t>57</a:t>
            </a:fld>
            <a:endParaRPr lang="en-US" altLang="en-US" sz="1400"/>
          </a:p>
        </p:txBody>
      </p:sp>
      <p:sp>
        <p:nvSpPr>
          <p:cNvPr id="60420" name="Rectangle 2"/>
          <p:cNvSpPr>
            <a:spLocks noGrp="1" noChangeArrowheads="1"/>
          </p:cNvSpPr>
          <p:nvPr>
            <p:ph type="title"/>
          </p:nvPr>
        </p:nvSpPr>
        <p:spPr/>
        <p:txBody>
          <a:bodyPr/>
          <a:lstStyle/>
          <a:p>
            <a:pPr eaLnBrk="1" hangingPunct="1"/>
            <a:r>
              <a:rPr lang="en-US" altLang="en-US" smtClean="0"/>
              <a:t>Exception Handling</a:t>
            </a:r>
          </a:p>
        </p:txBody>
      </p:sp>
      <p:sp>
        <p:nvSpPr>
          <p:cNvPr id="69635" name="Rectangle 3"/>
          <p:cNvSpPr>
            <a:spLocks noGrp="1" noChangeArrowheads="1"/>
          </p:cNvSpPr>
          <p:nvPr>
            <p:ph type="body" idx="1"/>
          </p:nvPr>
        </p:nvSpPr>
        <p:spPr/>
        <p:txBody>
          <a:bodyPr/>
          <a:lstStyle/>
          <a:p>
            <a:pPr eaLnBrk="1" hangingPunct="1"/>
            <a:r>
              <a:rPr lang="en-US" altLang="en-US" sz="2800" dirty="0" smtClean="0"/>
              <a:t>The last line, “</a:t>
            </a:r>
            <a:r>
              <a:rPr lang="en-US" altLang="en-US" sz="2800" dirty="0" err="1" smtClean="0">
                <a:latin typeface="Courier New" panose="02070309020205020404" pitchFamily="49" charset="0"/>
              </a:rPr>
              <a:t>ValueError</a:t>
            </a:r>
            <a:r>
              <a:rPr lang="en-US" altLang="en-US" sz="2800" dirty="0" smtClean="0">
                <a:latin typeface="Courier New" panose="02070309020205020404" pitchFamily="49" charset="0"/>
              </a:rPr>
              <a:t>: math domain error</a:t>
            </a:r>
            <a:r>
              <a:rPr lang="en-US" altLang="en-US" sz="2800" dirty="0" smtClean="0"/>
              <a:t>”, indicates the specific type of error.</a:t>
            </a:r>
          </a:p>
          <a:p>
            <a:pPr eaLnBrk="1" hangingPunct="1"/>
            <a:r>
              <a:rPr lang="en-US" altLang="en-US" sz="2800" dirty="0" smtClean="0"/>
              <a:t>Here’s the new code in action:</a:t>
            </a:r>
          </a:p>
          <a:p>
            <a:pPr marL="0" indent="0" eaLnBrk="1" hangingPunct="1">
              <a:buNone/>
            </a:pPr>
            <a:r>
              <a:rPr lang="en-US" altLang="en-US" sz="1800" dirty="0" smtClean="0">
                <a:latin typeface="Courier New" panose="02070309020205020404" pitchFamily="49" charset="0"/>
              </a:rPr>
              <a:t>This </a:t>
            </a:r>
            <a:r>
              <a:rPr lang="en-US" altLang="en-US" sz="1800" dirty="0">
                <a:latin typeface="Courier New" panose="02070309020205020404" pitchFamily="49" charset="0"/>
              </a:rPr>
              <a:t>program finds the real solutions to a quadratic</a:t>
            </a:r>
          </a:p>
          <a:p>
            <a:pPr marL="0" indent="0" eaLnBrk="1" hangingPunct="1">
              <a:buNone/>
            </a:pPr>
            <a:endParaRPr lang="en-US" altLang="en-US" sz="900" dirty="0">
              <a:latin typeface="Courier New" panose="02070309020205020404" pitchFamily="49" charset="0"/>
            </a:endParaRPr>
          </a:p>
          <a:p>
            <a:pPr marL="0" indent="0" eaLnBrk="1" hangingPunct="1">
              <a:buNone/>
            </a:pPr>
            <a:r>
              <a:rPr lang="en-US" altLang="en-US" sz="1800" dirty="0">
                <a:latin typeface="Courier New" panose="02070309020205020404" pitchFamily="49" charset="0"/>
              </a:rPr>
              <a:t>Enter coefficient a: 1</a:t>
            </a:r>
          </a:p>
          <a:p>
            <a:pPr marL="0" indent="0" eaLnBrk="1" hangingPunct="1">
              <a:buNone/>
            </a:pPr>
            <a:r>
              <a:rPr lang="en-US" altLang="en-US" sz="1800" dirty="0">
                <a:latin typeface="Courier New" panose="02070309020205020404" pitchFamily="49" charset="0"/>
              </a:rPr>
              <a:t>Enter coefficient b: 1</a:t>
            </a:r>
          </a:p>
          <a:p>
            <a:pPr marL="0" indent="0" eaLnBrk="1" hangingPunct="1">
              <a:buNone/>
            </a:pPr>
            <a:r>
              <a:rPr lang="en-US" altLang="en-US" sz="1800" dirty="0">
                <a:latin typeface="Courier New" panose="02070309020205020404" pitchFamily="49" charset="0"/>
              </a:rPr>
              <a:t>Enter coefficient c: 1</a:t>
            </a:r>
          </a:p>
          <a:p>
            <a:pPr marL="0" indent="0" eaLnBrk="1" hangingPunct="1">
              <a:buNone/>
            </a:pPr>
            <a:endParaRPr lang="en-US" altLang="en-US" sz="900" dirty="0">
              <a:latin typeface="Courier New" panose="02070309020205020404" pitchFamily="49" charset="0"/>
            </a:endParaRPr>
          </a:p>
          <a:p>
            <a:pPr marL="0" indent="0" eaLnBrk="1" hangingPunct="1">
              <a:buNone/>
            </a:pPr>
            <a:r>
              <a:rPr lang="en-US" altLang="en-US" sz="1800" dirty="0">
                <a:latin typeface="Courier New" panose="02070309020205020404" pitchFamily="49" charset="0"/>
              </a:rPr>
              <a:t>No real </a:t>
            </a:r>
            <a:r>
              <a:rPr lang="en-US" altLang="en-US" sz="1800" dirty="0" smtClean="0">
                <a:latin typeface="Courier New" panose="02070309020205020404" pitchFamily="49" charset="0"/>
              </a:rPr>
              <a:t>roots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17639AF-721D-4159-9AEF-9AC491E42034}" type="slidenum">
              <a:rPr lang="en-US" altLang="en-US" sz="1400"/>
              <a:pPr eaLnBrk="1" hangingPunct="1"/>
              <a:t>58</a:t>
            </a:fld>
            <a:endParaRPr lang="en-US" altLang="en-US" sz="1400"/>
          </a:p>
        </p:txBody>
      </p:sp>
      <p:sp>
        <p:nvSpPr>
          <p:cNvPr id="61444" name="Rectangle 2"/>
          <p:cNvSpPr>
            <a:spLocks noGrp="1" noChangeArrowheads="1"/>
          </p:cNvSpPr>
          <p:nvPr>
            <p:ph type="title"/>
          </p:nvPr>
        </p:nvSpPr>
        <p:spPr/>
        <p:txBody>
          <a:bodyPr/>
          <a:lstStyle/>
          <a:p>
            <a:pPr eaLnBrk="1" hangingPunct="1"/>
            <a:r>
              <a:rPr lang="en-US" altLang="en-US" smtClean="0"/>
              <a:t>Exception Handling</a:t>
            </a:r>
          </a:p>
        </p:txBody>
      </p:sp>
      <p:sp>
        <p:nvSpPr>
          <p:cNvPr id="70659" name="Rectangle 3"/>
          <p:cNvSpPr>
            <a:spLocks noGrp="1" noChangeArrowheads="1"/>
          </p:cNvSpPr>
          <p:nvPr>
            <p:ph type="body" idx="1"/>
          </p:nvPr>
        </p:nvSpPr>
        <p:spPr/>
        <p:txBody>
          <a:bodyPr/>
          <a:lstStyle/>
          <a:p>
            <a:pPr eaLnBrk="1" hangingPunct="1">
              <a:lnSpc>
                <a:spcPct val="90000"/>
              </a:lnSpc>
            </a:pPr>
            <a:r>
              <a:rPr lang="en-US" altLang="en-US" sz="2800" dirty="0"/>
              <a:t>Instead of crashing, the exception handler prints a message indicating that there are no real roots.</a:t>
            </a:r>
          </a:p>
          <a:p>
            <a:pPr eaLnBrk="1" hangingPunct="1">
              <a:lnSpc>
                <a:spcPct val="90000"/>
              </a:lnSpc>
            </a:pPr>
            <a:r>
              <a:rPr lang="en-US" altLang="en-US" sz="2800" dirty="0" smtClean="0"/>
              <a:t>The </a:t>
            </a:r>
            <a:r>
              <a:rPr lang="en-US" altLang="en-US" sz="2800" dirty="0" smtClean="0">
                <a:latin typeface="Courier New" panose="02070309020205020404" pitchFamily="49" charset="0"/>
              </a:rPr>
              <a:t>try…except</a:t>
            </a:r>
            <a:r>
              <a:rPr lang="en-US" altLang="en-US" sz="2800" dirty="0" smtClean="0"/>
              <a:t> can be used to catch </a:t>
            </a:r>
            <a:r>
              <a:rPr lang="en-US" altLang="en-US" sz="2800" i="1" dirty="0" smtClean="0"/>
              <a:t>any</a:t>
            </a:r>
            <a:r>
              <a:rPr lang="en-US" altLang="en-US" sz="2800" dirty="0" smtClean="0"/>
              <a:t> kind of error and provide for a graceful exit.</a:t>
            </a:r>
          </a:p>
          <a:p>
            <a:pPr eaLnBrk="1" hangingPunct="1">
              <a:lnSpc>
                <a:spcPct val="90000"/>
              </a:lnSpc>
            </a:pPr>
            <a:r>
              <a:rPr lang="en-US" altLang="en-US" sz="2800" dirty="0" smtClean="0"/>
              <a:t>A single </a:t>
            </a:r>
            <a:r>
              <a:rPr lang="en-US" altLang="en-US" sz="2800" dirty="0" smtClean="0">
                <a:latin typeface="Courier New" panose="02070309020205020404" pitchFamily="49" charset="0"/>
              </a:rPr>
              <a:t>try</a:t>
            </a:r>
            <a:r>
              <a:rPr lang="en-US" altLang="en-US" sz="2800" dirty="0" smtClean="0"/>
              <a:t> statement can have multiple </a:t>
            </a:r>
            <a:r>
              <a:rPr lang="en-US" altLang="en-US" sz="2800" dirty="0" smtClean="0">
                <a:latin typeface="Courier New" panose="02070309020205020404" pitchFamily="49" charset="0"/>
              </a:rPr>
              <a:t>except</a:t>
            </a:r>
            <a:r>
              <a:rPr lang="en-US" altLang="en-US" sz="2800" dirty="0" smtClean="0"/>
              <a:t> clauses.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DBFE908-526F-431E-9287-46BFEAB1852E}" type="slidenum">
              <a:rPr lang="en-US" altLang="en-US" sz="1400"/>
              <a:pPr eaLnBrk="1" hangingPunct="1"/>
              <a:t>59</a:t>
            </a:fld>
            <a:endParaRPr lang="en-US" altLang="en-US" sz="1400"/>
          </a:p>
        </p:txBody>
      </p:sp>
      <p:sp>
        <p:nvSpPr>
          <p:cNvPr id="62468" name="Rectangle 2"/>
          <p:cNvSpPr>
            <a:spLocks noGrp="1" noChangeArrowheads="1"/>
          </p:cNvSpPr>
          <p:nvPr>
            <p:ph type="title"/>
          </p:nvPr>
        </p:nvSpPr>
        <p:spPr/>
        <p:txBody>
          <a:bodyPr/>
          <a:lstStyle/>
          <a:p>
            <a:pPr eaLnBrk="1" hangingPunct="1"/>
            <a:r>
              <a:rPr lang="en-US" altLang="en-US" smtClean="0"/>
              <a:t>Exception Handling</a:t>
            </a:r>
          </a:p>
        </p:txBody>
      </p:sp>
      <p:sp>
        <p:nvSpPr>
          <p:cNvPr id="62469" name="TextBox 5"/>
          <p:cNvSpPr txBox="1">
            <a:spLocks noChangeArrowheads="1"/>
          </p:cNvSpPr>
          <p:nvPr/>
        </p:nvSpPr>
        <p:spPr bwMode="auto">
          <a:xfrm>
            <a:off x="304800" y="1949708"/>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dirty="0">
                <a:latin typeface="Courier New" panose="02070309020205020404" pitchFamily="49" charset="0"/>
                <a:cs typeface="Courier New" panose="02070309020205020404" pitchFamily="49" charset="0"/>
              </a:rPr>
              <a:t># quadratic6.py</a:t>
            </a:r>
          </a:p>
          <a:p>
            <a:pPr eaLnBrk="1" hangingPunct="1"/>
            <a:r>
              <a:rPr lang="en-US" altLang="en-US" sz="1400" dirty="0">
                <a:latin typeface="Courier New" panose="02070309020205020404" pitchFamily="49" charset="0"/>
                <a:cs typeface="Courier New" panose="02070309020205020404" pitchFamily="49" charset="0"/>
              </a:rPr>
              <a:t>import math </a:t>
            </a:r>
          </a:p>
          <a:p>
            <a:pPr eaLnBrk="1" hangingPunct="1"/>
            <a:endParaRPr lang="en-US" altLang="en-US" sz="1400" dirty="0">
              <a:latin typeface="Courier New" panose="02070309020205020404" pitchFamily="49" charset="0"/>
              <a:cs typeface="Courier New" panose="02070309020205020404" pitchFamily="49" charset="0"/>
            </a:endParaRPr>
          </a:p>
          <a:p>
            <a:pPr eaLnBrk="1" hangingPunct="1"/>
            <a:r>
              <a:rPr lang="en-US" altLang="en-US" sz="1400" dirty="0" err="1">
                <a:latin typeface="Courier New" panose="02070309020205020404" pitchFamily="49" charset="0"/>
                <a:cs typeface="Courier New" panose="02070309020205020404" pitchFamily="49" charset="0"/>
              </a:rPr>
              <a:t>def</a:t>
            </a:r>
            <a:r>
              <a:rPr lang="en-US" altLang="en-US" sz="1400" dirty="0">
                <a:latin typeface="Courier New" panose="02070309020205020404" pitchFamily="49" charset="0"/>
                <a:cs typeface="Courier New" panose="02070309020205020404" pitchFamily="49" charset="0"/>
              </a:rPr>
              <a:t> main():</a:t>
            </a:r>
          </a:p>
          <a:p>
            <a:pPr eaLnBrk="1" hangingPunct="1"/>
            <a:r>
              <a:rPr lang="en-US" altLang="en-US" sz="1400" dirty="0">
                <a:latin typeface="Courier New" panose="02070309020205020404" pitchFamily="49" charset="0"/>
                <a:cs typeface="Courier New" panose="02070309020205020404" pitchFamily="49" charset="0"/>
              </a:rPr>
              <a:t>    print("This program finds the real solutions to a quadratic\n")</a:t>
            </a:r>
          </a:p>
          <a:p>
            <a:pPr eaLnBrk="1" hangingPunct="1"/>
            <a:endParaRPr lang="en-US" altLang="en-US" sz="1400" dirty="0">
              <a:latin typeface="Courier New" panose="02070309020205020404" pitchFamily="49" charset="0"/>
              <a:cs typeface="Courier New" panose="02070309020205020404" pitchFamily="49" charset="0"/>
            </a:endParaRPr>
          </a:p>
          <a:p>
            <a:pPr eaLnBrk="1" hangingPunct="1"/>
            <a:r>
              <a:rPr lang="en-US" altLang="en-US" sz="1400" dirty="0">
                <a:latin typeface="Courier New" panose="02070309020205020404" pitchFamily="49" charset="0"/>
                <a:cs typeface="Courier New" panose="02070309020205020404" pitchFamily="49" charset="0"/>
              </a:rPr>
              <a:t>    try:</a:t>
            </a:r>
          </a:p>
          <a:p>
            <a:pPr eaLnBrk="1" hangingPunct="1"/>
            <a:r>
              <a:rPr lang="en-US" altLang="en-US" sz="1400" dirty="0">
                <a:latin typeface="Courier New" panose="02070309020205020404" pitchFamily="49" charset="0"/>
                <a:cs typeface="Courier New" panose="02070309020205020404" pitchFamily="49" charset="0"/>
              </a:rPr>
              <a:t>        a = float(input("Enter coefficient a: "))</a:t>
            </a:r>
          </a:p>
          <a:p>
            <a:pPr eaLnBrk="1" hangingPunct="1"/>
            <a:r>
              <a:rPr lang="en-US" altLang="en-US" sz="1400" dirty="0">
                <a:latin typeface="Courier New" panose="02070309020205020404" pitchFamily="49" charset="0"/>
                <a:cs typeface="Courier New" panose="02070309020205020404" pitchFamily="49" charset="0"/>
              </a:rPr>
              <a:t>        b = float(input("Enter coefficient b: "))</a:t>
            </a:r>
          </a:p>
          <a:p>
            <a:pPr eaLnBrk="1" hangingPunct="1"/>
            <a:r>
              <a:rPr lang="en-US" altLang="en-US" sz="1400" dirty="0">
                <a:latin typeface="Courier New" panose="02070309020205020404" pitchFamily="49" charset="0"/>
                <a:cs typeface="Courier New" panose="02070309020205020404" pitchFamily="49" charset="0"/>
              </a:rPr>
              <a:t>        c = float(input("Enter coefficient c: "))</a:t>
            </a:r>
          </a:p>
          <a:p>
            <a:pPr eaLnBrk="1" hangingPunct="1"/>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discRoot</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math.sqrt</a:t>
            </a:r>
            <a:r>
              <a:rPr lang="en-US" altLang="en-US" sz="1400" dirty="0">
                <a:latin typeface="Courier New" panose="02070309020205020404" pitchFamily="49" charset="0"/>
                <a:cs typeface="Courier New" panose="02070309020205020404" pitchFamily="49" charset="0"/>
              </a:rPr>
              <a:t>(b * b - 4 * a * c)</a:t>
            </a:r>
          </a:p>
          <a:p>
            <a:pPr eaLnBrk="1" hangingPunct="1"/>
            <a:r>
              <a:rPr lang="en-US" altLang="en-US" sz="1400" dirty="0">
                <a:latin typeface="Courier New" panose="02070309020205020404" pitchFamily="49" charset="0"/>
                <a:cs typeface="Courier New" panose="02070309020205020404" pitchFamily="49" charset="0"/>
              </a:rPr>
              <a:t>        root1 = (-b + </a:t>
            </a:r>
            <a:r>
              <a:rPr lang="en-US" altLang="en-US" sz="1400" dirty="0" err="1">
                <a:latin typeface="Courier New" panose="02070309020205020404" pitchFamily="49" charset="0"/>
                <a:cs typeface="Courier New" panose="02070309020205020404" pitchFamily="49" charset="0"/>
              </a:rPr>
              <a:t>discRoot</a:t>
            </a:r>
            <a:r>
              <a:rPr lang="en-US" altLang="en-US" sz="1400" dirty="0">
                <a:latin typeface="Courier New" panose="02070309020205020404" pitchFamily="49" charset="0"/>
                <a:cs typeface="Courier New" panose="02070309020205020404" pitchFamily="49" charset="0"/>
              </a:rPr>
              <a:t>) / (2 * a)</a:t>
            </a:r>
          </a:p>
          <a:p>
            <a:pPr eaLnBrk="1" hangingPunct="1"/>
            <a:r>
              <a:rPr lang="en-US" altLang="en-US" sz="1400" dirty="0">
                <a:latin typeface="Courier New" panose="02070309020205020404" pitchFamily="49" charset="0"/>
                <a:cs typeface="Courier New" panose="02070309020205020404" pitchFamily="49" charset="0"/>
              </a:rPr>
              <a:t>        root2 = (-b - </a:t>
            </a:r>
            <a:r>
              <a:rPr lang="en-US" altLang="en-US" sz="1400" dirty="0" err="1">
                <a:latin typeface="Courier New" panose="02070309020205020404" pitchFamily="49" charset="0"/>
                <a:cs typeface="Courier New" panose="02070309020205020404" pitchFamily="49" charset="0"/>
              </a:rPr>
              <a:t>discRoot</a:t>
            </a:r>
            <a:r>
              <a:rPr lang="en-US" altLang="en-US" sz="1400" dirty="0">
                <a:latin typeface="Courier New" panose="02070309020205020404" pitchFamily="49" charset="0"/>
                <a:cs typeface="Courier New" panose="02070309020205020404" pitchFamily="49" charset="0"/>
              </a:rPr>
              <a:t>) / (2 * a)</a:t>
            </a:r>
          </a:p>
          <a:p>
            <a:pPr eaLnBrk="1" hangingPunct="1"/>
            <a:r>
              <a:rPr lang="en-US" altLang="en-US" sz="1400" dirty="0">
                <a:latin typeface="Courier New" panose="02070309020205020404" pitchFamily="49" charset="0"/>
                <a:cs typeface="Courier New" panose="02070309020205020404" pitchFamily="49" charset="0"/>
              </a:rPr>
              <a:t>        print("\</a:t>
            </a:r>
            <a:r>
              <a:rPr lang="en-US" altLang="en-US" sz="1400" dirty="0" err="1">
                <a:latin typeface="Courier New" panose="02070309020205020404" pitchFamily="49" charset="0"/>
                <a:cs typeface="Courier New" panose="02070309020205020404" pitchFamily="49" charset="0"/>
              </a:rPr>
              <a:t>nThe</a:t>
            </a:r>
            <a:r>
              <a:rPr lang="en-US" altLang="en-US" sz="1400" dirty="0">
                <a:latin typeface="Courier New" panose="02070309020205020404" pitchFamily="49" charset="0"/>
                <a:cs typeface="Courier New" panose="02070309020205020404" pitchFamily="49" charset="0"/>
              </a:rPr>
              <a:t> solutions are:", root1, root2 )</a:t>
            </a:r>
          </a:p>
          <a:p>
            <a:pPr eaLnBrk="1" hangingPunct="1"/>
            <a:r>
              <a:rPr lang="en-US" altLang="en-US" sz="1400" dirty="0">
                <a:latin typeface="Courier New" panose="02070309020205020404" pitchFamily="49" charset="0"/>
                <a:cs typeface="Courier New" panose="02070309020205020404" pitchFamily="49" charset="0"/>
              </a:rPr>
              <a:t>    except </a:t>
            </a:r>
            <a:r>
              <a:rPr lang="en-US" altLang="en-US" sz="1400" dirty="0" err="1">
                <a:latin typeface="Courier New" panose="02070309020205020404" pitchFamily="49" charset="0"/>
                <a:cs typeface="Courier New" panose="02070309020205020404" pitchFamily="49" charset="0"/>
              </a:rPr>
              <a:t>ValueError</a:t>
            </a:r>
            <a:r>
              <a:rPr lang="en-US" altLang="en-US" sz="1400" dirty="0">
                <a:latin typeface="Courier New" panose="02070309020205020404" pitchFamily="49" charset="0"/>
                <a:cs typeface="Courier New" panose="02070309020205020404" pitchFamily="49" charset="0"/>
              </a:rPr>
              <a:t> as </a:t>
            </a:r>
            <a:r>
              <a:rPr lang="en-US" altLang="en-US" sz="1400" dirty="0" err="1">
                <a:latin typeface="Courier New" panose="02070309020205020404" pitchFamily="49" charset="0"/>
                <a:cs typeface="Courier New" panose="02070309020205020404" pitchFamily="49" charset="0"/>
              </a:rPr>
              <a:t>excObj</a:t>
            </a:r>
            <a:r>
              <a:rPr lang="en-US" altLang="en-US" sz="1400" dirty="0">
                <a:latin typeface="Courier New" panose="02070309020205020404" pitchFamily="49" charset="0"/>
                <a:cs typeface="Courier New" panose="02070309020205020404" pitchFamily="49" charset="0"/>
              </a:rPr>
              <a:t>:</a:t>
            </a:r>
          </a:p>
          <a:p>
            <a:pPr eaLnBrk="1" hangingPunct="1"/>
            <a:r>
              <a:rPr lang="en-US" altLang="en-US" sz="1400" dirty="0">
                <a:latin typeface="Courier New" panose="02070309020205020404" pitchFamily="49" charset="0"/>
                <a:cs typeface="Courier New" panose="02070309020205020404" pitchFamily="49" charset="0"/>
              </a:rPr>
              <a:t>        if </a:t>
            </a:r>
            <a:r>
              <a:rPr lang="en-US" altLang="en-US" sz="1400" dirty="0" err="1">
                <a:latin typeface="Courier New" panose="02070309020205020404" pitchFamily="49" charset="0"/>
                <a:cs typeface="Courier New" panose="02070309020205020404" pitchFamily="49" charset="0"/>
              </a:rPr>
              <a:t>str</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excObj</a:t>
            </a:r>
            <a:r>
              <a:rPr lang="en-US" altLang="en-US" sz="1400" dirty="0">
                <a:latin typeface="Courier New" panose="02070309020205020404" pitchFamily="49" charset="0"/>
                <a:cs typeface="Courier New" panose="02070309020205020404" pitchFamily="49" charset="0"/>
              </a:rPr>
              <a:t>) == "math domain error":</a:t>
            </a:r>
          </a:p>
          <a:p>
            <a:pPr eaLnBrk="1" hangingPunct="1"/>
            <a:r>
              <a:rPr lang="en-US" altLang="en-US" sz="1400" dirty="0">
                <a:latin typeface="Courier New" panose="02070309020205020404" pitchFamily="49" charset="0"/>
                <a:cs typeface="Courier New" panose="02070309020205020404" pitchFamily="49" charset="0"/>
              </a:rPr>
              <a:t>            print("No Real Roots")</a:t>
            </a:r>
          </a:p>
          <a:p>
            <a:pPr eaLnBrk="1" hangingPunct="1"/>
            <a:r>
              <a:rPr lang="en-US" altLang="en-US" sz="1400" dirty="0">
                <a:latin typeface="Courier New" panose="02070309020205020404" pitchFamily="49" charset="0"/>
                <a:cs typeface="Courier New" panose="02070309020205020404" pitchFamily="49" charset="0"/>
              </a:rPr>
              <a:t>        else:</a:t>
            </a:r>
          </a:p>
          <a:p>
            <a:pPr eaLnBrk="1" hangingPunct="1"/>
            <a:r>
              <a:rPr lang="en-US" altLang="en-US" sz="1400" dirty="0">
                <a:latin typeface="Courier New" panose="02070309020205020404" pitchFamily="49" charset="0"/>
                <a:cs typeface="Courier New" panose="02070309020205020404" pitchFamily="49" charset="0"/>
              </a:rPr>
              <a:t>            print</a:t>
            </a:r>
            <a:r>
              <a:rPr lang="en-US" altLang="en-US" sz="1400" dirty="0" smtClean="0">
                <a:latin typeface="Courier New" panose="02070309020205020404" pitchFamily="49" charset="0"/>
                <a:cs typeface="Courier New" panose="02070309020205020404" pitchFamily="49" charset="0"/>
              </a:rPr>
              <a:t>(</a:t>
            </a:r>
            <a:r>
              <a:rPr lang="en-US" altLang="en-US" sz="1400" dirty="0">
                <a:latin typeface="Courier New" panose="02070309020205020404" pitchFamily="49" charset="0"/>
                <a:cs typeface="Courier New" panose="02070309020205020404" pitchFamily="49" charset="0"/>
              </a:rPr>
              <a:t>"</a:t>
            </a:r>
            <a:r>
              <a:rPr lang="en-US" altLang="en-US" sz="1400" dirty="0" smtClean="0">
                <a:latin typeface="Courier New" panose="02070309020205020404" pitchFamily="49" charset="0"/>
                <a:cs typeface="Courier New" panose="02070309020205020404" pitchFamily="49" charset="0"/>
              </a:rPr>
              <a:t>Invalid coefficient given.")</a:t>
            </a:r>
            <a:endParaRPr lang="en-US" altLang="en-US" sz="1400" dirty="0">
              <a:latin typeface="Courier New" panose="02070309020205020404" pitchFamily="49" charset="0"/>
              <a:cs typeface="Courier New" panose="02070309020205020404" pitchFamily="49" charset="0"/>
            </a:endParaRPr>
          </a:p>
          <a:p>
            <a:pPr eaLnBrk="1" hangingPunct="1"/>
            <a:r>
              <a:rPr lang="en-US" altLang="en-US" sz="1400" dirty="0">
                <a:latin typeface="Courier New" panose="02070309020205020404" pitchFamily="49" charset="0"/>
                <a:cs typeface="Courier New" panose="02070309020205020404" pitchFamily="49" charset="0"/>
              </a:rPr>
              <a:t>    except:</a:t>
            </a:r>
          </a:p>
          <a:p>
            <a:pPr eaLnBrk="1" hangingPunct="1"/>
            <a:r>
              <a:rPr lang="en-US" altLang="en-US" sz="1400" dirty="0">
                <a:latin typeface="Courier New" panose="02070309020205020404" pitchFamily="49" charset="0"/>
                <a:cs typeface="Courier New" panose="02070309020205020404" pitchFamily="49" charset="0"/>
              </a:rPr>
              <a:t>        print("\</a:t>
            </a:r>
            <a:r>
              <a:rPr lang="en-US" altLang="en-US" sz="1400" dirty="0" err="1">
                <a:latin typeface="Courier New" panose="02070309020205020404" pitchFamily="49" charset="0"/>
                <a:cs typeface="Courier New" panose="02070309020205020404" pitchFamily="49" charset="0"/>
              </a:rPr>
              <a:t>nSomething</a:t>
            </a:r>
            <a:r>
              <a:rPr lang="en-US" altLang="en-US" sz="1400" dirty="0">
                <a:latin typeface="Courier New" panose="02070309020205020404" pitchFamily="49" charset="0"/>
                <a:cs typeface="Courier New" panose="02070309020205020404" pitchFamily="49" charset="0"/>
              </a:rPr>
              <a:t> went wrong, sorry!")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388299D-00EE-4498-9F1C-3769C2192ED2}" type="slidenum">
              <a:rPr lang="en-US" altLang="en-US" sz="1400"/>
              <a:pPr eaLnBrk="1" hangingPunct="1"/>
              <a:t>6</a:t>
            </a:fld>
            <a:endParaRPr lang="en-US" altLang="en-US" sz="1400"/>
          </a:p>
        </p:txBody>
      </p:sp>
      <p:sp>
        <p:nvSpPr>
          <p:cNvPr id="8196" name="Rectangle 2"/>
          <p:cNvSpPr>
            <a:spLocks noGrp="1" noChangeArrowheads="1"/>
          </p:cNvSpPr>
          <p:nvPr>
            <p:ph type="title"/>
          </p:nvPr>
        </p:nvSpPr>
        <p:spPr/>
        <p:txBody>
          <a:bodyPr/>
          <a:lstStyle/>
          <a:p>
            <a:pPr eaLnBrk="1" hangingPunct="1"/>
            <a:r>
              <a:rPr lang="en-US" altLang="en-US" smtClean="0"/>
              <a:t>Simple Decisions</a:t>
            </a:r>
          </a:p>
        </p:txBody>
      </p:sp>
      <p:sp>
        <p:nvSpPr>
          <p:cNvPr id="1027" name="Rectangle 3"/>
          <p:cNvSpPr>
            <a:spLocks noGrp="1" noChangeArrowheads="1"/>
          </p:cNvSpPr>
          <p:nvPr>
            <p:ph type="body" idx="1"/>
          </p:nvPr>
        </p:nvSpPr>
        <p:spPr/>
        <p:txBody>
          <a:bodyPr/>
          <a:lstStyle/>
          <a:p>
            <a:pPr eaLnBrk="1" hangingPunct="1">
              <a:lnSpc>
                <a:spcPct val="90000"/>
              </a:lnSpc>
            </a:pPr>
            <a:r>
              <a:rPr lang="en-US" altLang="en-US" i="1" smtClean="0"/>
              <a:t>Control structures</a:t>
            </a:r>
            <a:r>
              <a:rPr lang="en-US" altLang="en-US" smtClean="0"/>
              <a:t> allow us to alter this sequential program flow.</a:t>
            </a:r>
          </a:p>
          <a:p>
            <a:pPr eaLnBrk="1" hangingPunct="1">
              <a:lnSpc>
                <a:spcPct val="90000"/>
              </a:lnSpc>
            </a:pPr>
            <a:r>
              <a:rPr lang="en-US" altLang="en-US" smtClean="0"/>
              <a:t>In this chapter, we</a:t>
            </a:r>
            <a:r>
              <a:rPr lang="en-US" altLang="en-US" smtClean="0">
                <a:latin typeface="Times New Roman" panose="02020603050405020304" pitchFamily="18" charset="0"/>
              </a:rPr>
              <a:t>’</a:t>
            </a:r>
            <a:r>
              <a:rPr lang="en-US" altLang="en-US" smtClean="0"/>
              <a:t>ll learn about </a:t>
            </a:r>
            <a:r>
              <a:rPr lang="en-US" altLang="en-US" i="1" smtClean="0"/>
              <a:t>decision structures</a:t>
            </a:r>
            <a:r>
              <a:rPr lang="en-US" altLang="en-US" smtClean="0"/>
              <a:t>, which are statements that allow a program to execute different sequences of instructions for different cases, allowing the program to </a:t>
            </a:r>
            <a:r>
              <a:rPr lang="en-US" altLang="en-US" smtClean="0">
                <a:latin typeface="Times New Roman" panose="02020603050405020304" pitchFamily="18" charset="0"/>
              </a:rPr>
              <a:t>“</a:t>
            </a:r>
            <a:r>
              <a:rPr lang="en-US" altLang="en-US" smtClean="0"/>
              <a:t>choose</a:t>
            </a:r>
            <a:r>
              <a:rPr lang="en-US" altLang="en-US" smtClean="0">
                <a:latin typeface="Times New Roman" panose="02020603050405020304" pitchFamily="18" charset="0"/>
              </a:rPr>
              <a:t>”</a:t>
            </a:r>
            <a:r>
              <a:rPr lang="en-US" altLang="en-US" smtClean="0"/>
              <a:t> an appropriate course of action.</a:t>
            </a:r>
            <a:endParaRPr lang="en-US" altLang="en-US" i="1"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07B0D21-9195-4068-B955-405C2BF83375}" type="slidenum">
              <a:rPr lang="en-US" altLang="en-US" sz="1400"/>
              <a:pPr eaLnBrk="1" hangingPunct="1"/>
              <a:t>60</a:t>
            </a:fld>
            <a:endParaRPr lang="en-US" altLang="en-US" sz="1400"/>
          </a:p>
        </p:txBody>
      </p:sp>
      <p:sp>
        <p:nvSpPr>
          <p:cNvPr id="63492" name="Rectangle 2"/>
          <p:cNvSpPr>
            <a:spLocks noGrp="1" noChangeArrowheads="1"/>
          </p:cNvSpPr>
          <p:nvPr>
            <p:ph type="title"/>
          </p:nvPr>
        </p:nvSpPr>
        <p:spPr/>
        <p:txBody>
          <a:bodyPr/>
          <a:lstStyle/>
          <a:p>
            <a:pPr eaLnBrk="1" hangingPunct="1"/>
            <a:r>
              <a:rPr lang="en-US" altLang="en-US" smtClean="0"/>
              <a:t>Exception Handling</a:t>
            </a:r>
          </a:p>
        </p:txBody>
      </p:sp>
      <p:sp>
        <p:nvSpPr>
          <p:cNvPr id="73731" name="Rectangle 3"/>
          <p:cNvSpPr>
            <a:spLocks noGrp="1" noChangeArrowheads="1"/>
          </p:cNvSpPr>
          <p:nvPr>
            <p:ph type="body" idx="1"/>
          </p:nvPr>
        </p:nvSpPr>
        <p:spPr/>
        <p:txBody>
          <a:bodyPr/>
          <a:lstStyle/>
          <a:p>
            <a:pPr eaLnBrk="1" hangingPunct="1">
              <a:lnSpc>
                <a:spcPct val="90000"/>
              </a:lnSpc>
            </a:pPr>
            <a:r>
              <a:rPr lang="en-US" altLang="en-US" sz="2800" smtClean="0"/>
              <a:t>The multiple </a:t>
            </a:r>
            <a:r>
              <a:rPr lang="en-US" altLang="en-US" sz="2800" smtClean="0">
                <a:latin typeface="Courier New" panose="02070309020205020404" pitchFamily="49" charset="0"/>
              </a:rPr>
              <a:t>excepts</a:t>
            </a:r>
            <a:r>
              <a:rPr lang="en-US" altLang="en-US" sz="2800" smtClean="0"/>
              <a:t> act like </a:t>
            </a:r>
            <a:r>
              <a:rPr lang="en-US" altLang="en-US" sz="2800" smtClean="0">
                <a:latin typeface="Courier New" panose="02070309020205020404" pitchFamily="49" charset="0"/>
              </a:rPr>
              <a:t>elifs</a:t>
            </a:r>
            <a:r>
              <a:rPr lang="en-US" altLang="en-US" sz="2800" smtClean="0"/>
              <a:t>. If an error occurs, Python will try each </a:t>
            </a:r>
            <a:r>
              <a:rPr lang="en-US" altLang="en-US" sz="2800" smtClean="0">
                <a:latin typeface="Courier New" panose="02070309020205020404" pitchFamily="49" charset="0"/>
              </a:rPr>
              <a:t>except</a:t>
            </a:r>
            <a:r>
              <a:rPr lang="en-US" altLang="en-US" sz="2800" smtClean="0"/>
              <a:t> looking for one that matches the type of error.</a:t>
            </a:r>
          </a:p>
          <a:p>
            <a:pPr eaLnBrk="1" hangingPunct="1">
              <a:lnSpc>
                <a:spcPct val="90000"/>
              </a:lnSpc>
            </a:pPr>
            <a:r>
              <a:rPr lang="en-US" altLang="en-US" sz="2800" smtClean="0"/>
              <a:t>The bare </a:t>
            </a:r>
            <a:r>
              <a:rPr lang="en-US" altLang="en-US" sz="2800" smtClean="0">
                <a:latin typeface="Courier New" panose="02070309020205020404" pitchFamily="49" charset="0"/>
              </a:rPr>
              <a:t>except</a:t>
            </a:r>
            <a:r>
              <a:rPr lang="en-US" altLang="en-US" sz="2800" smtClean="0"/>
              <a:t> at the bottom acts like an </a:t>
            </a:r>
            <a:r>
              <a:rPr lang="en-US" altLang="en-US" sz="2800" smtClean="0">
                <a:latin typeface="Courier New" panose="02070309020205020404" pitchFamily="49" charset="0"/>
              </a:rPr>
              <a:t>else</a:t>
            </a:r>
            <a:r>
              <a:rPr lang="en-US" altLang="en-US" sz="2800" smtClean="0"/>
              <a:t> and catches any errors without a specific match.</a:t>
            </a:r>
          </a:p>
          <a:p>
            <a:pPr eaLnBrk="1" hangingPunct="1">
              <a:lnSpc>
                <a:spcPct val="90000"/>
              </a:lnSpc>
            </a:pPr>
            <a:r>
              <a:rPr lang="en-US" altLang="en-US" sz="2800" smtClean="0"/>
              <a:t>If there was no bare </a:t>
            </a:r>
            <a:r>
              <a:rPr lang="en-US" altLang="en-US" sz="2800" smtClean="0">
                <a:latin typeface="Courier New" panose="02070309020205020404" pitchFamily="49" charset="0"/>
              </a:rPr>
              <a:t>except </a:t>
            </a:r>
            <a:r>
              <a:rPr lang="en-US" altLang="en-US" sz="2800" smtClean="0"/>
              <a:t>at the end and none of the </a:t>
            </a:r>
            <a:r>
              <a:rPr lang="en-US" altLang="en-US" sz="2800" smtClean="0">
                <a:latin typeface="Courier New" panose="02070309020205020404" pitchFamily="49" charset="0"/>
              </a:rPr>
              <a:t>except</a:t>
            </a:r>
            <a:r>
              <a:rPr lang="en-US" altLang="en-US" sz="2800" smtClean="0"/>
              <a:t> clauses match, the program would still crash and report an error.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2D7D4B2-39CE-46B9-8913-58BEC9F5A096}" type="slidenum">
              <a:rPr lang="en-US" altLang="en-US" sz="1400"/>
              <a:pPr eaLnBrk="1" hangingPunct="1"/>
              <a:t>61</a:t>
            </a:fld>
            <a:endParaRPr lang="en-US" altLang="en-US" sz="1400"/>
          </a:p>
        </p:txBody>
      </p:sp>
      <p:sp>
        <p:nvSpPr>
          <p:cNvPr id="64516" name="Rectangle 2"/>
          <p:cNvSpPr>
            <a:spLocks noGrp="1" noChangeArrowheads="1"/>
          </p:cNvSpPr>
          <p:nvPr>
            <p:ph type="title"/>
          </p:nvPr>
        </p:nvSpPr>
        <p:spPr/>
        <p:txBody>
          <a:bodyPr/>
          <a:lstStyle/>
          <a:p>
            <a:pPr eaLnBrk="1" hangingPunct="1"/>
            <a:r>
              <a:rPr lang="en-US" altLang="en-US" smtClean="0"/>
              <a:t>Exception Handling</a:t>
            </a:r>
          </a:p>
        </p:txBody>
      </p:sp>
      <p:sp>
        <p:nvSpPr>
          <p:cNvPr id="74755" name="Rectangle 3"/>
          <p:cNvSpPr>
            <a:spLocks noGrp="1" noChangeArrowheads="1"/>
          </p:cNvSpPr>
          <p:nvPr>
            <p:ph type="body" idx="1"/>
          </p:nvPr>
        </p:nvSpPr>
        <p:spPr/>
        <p:txBody>
          <a:bodyPr/>
          <a:lstStyle/>
          <a:p>
            <a:pPr eaLnBrk="1" hangingPunct="1"/>
            <a:r>
              <a:rPr lang="en-US" altLang="en-US" dirty="0" smtClean="0"/>
              <a:t>Exceptions themselves are a type of object.</a:t>
            </a:r>
          </a:p>
          <a:p>
            <a:pPr eaLnBrk="1" hangingPunct="1"/>
            <a:r>
              <a:rPr lang="en-US" altLang="en-US" dirty="0" smtClean="0"/>
              <a:t>If you follow the error type with an identifier in an </a:t>
            </a:r>
            <a:r>
              <a:rPr lang="en-US" altLang="en-US" dirty="0" smtClean="0">
                <a:latin typeface="Courier New" panose="02070309020205020404" pitchFamily="49" charset="0"/>
              </a:rPr>
              <a:t>except</a:t>
            </a:r>
            <a:r>
              <a:rPr lang="en-US" altLang="en-US" dirty="0" smtClean="0"/>
              <a:t> clause, Python will assign to that identifier the actual exception object.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3ADBDB3-B065-4565-BC78-BF67E7CA07BE}" type="slidenum">
              <a:rPr lang="en-US" altLang="en-US" sz="1400"/>
              <a:pPr eaLnBrk="1" hangingPunct="1"/>
              <a:t>62</a:t>
            </a:fld>
            <a:endParaRPr lang="en-US" altLang="en-US" sz="1400"/>
          </a:p>
        </p:txBody>
      </p:sp>
      <p:sp>
        <p:nvSpPr>
          <p:cNvPr id="65540" name="Rectangle 2"/>
          <p:cNvSpPr>
            <a:spLocks noGrp="1" noChangeArrowheads="1"/>
          </p:cNvSpPr>
          <p:nvPr>
            <p:ph type="title"/>
          </p:nvPr>
        </p:nvSpPr>
        <p:spPr/>
        <p:txBody>
          <a:bodyPr/>
          <a:lstStyle/>
          <a:p>
            <a:pPr eaLnBrk="1" hangingPunct="1"/>
            <a:r>
              <a:rPr lang="en-US" altLang="en-US" smtClean="0"/>
              <a:t>Study in Design: Max of Three</a:t>
            </a:r>
          </a:p>
        </p:txBody>
      </p:sp>
      <p:sp>
        <p:nvSpPr>
          <p:cNvPr id="76803" name="Rectangle 3"/>
          <p:cNvSpPr>
            <a:spLocks noGrp="1" noChangeArrowheads="1"/>
          </p:cNvSpPr>
          <p:nvPr>
            <p:ph type="body" idx="1"/>
          </p:nvPr>
        </p:nvSpPr>
        <p:spPr/>
        <p:txBody>
          <a:bodyPr/>
          <a:lstStyle/>
          <a:p>
            <a:pPr eaLnBrk="1" hangingPunct="1"/>
            <a:r>
              <a:rPr lang="en-US" altLang="en-US" smtClean="0"/>
              <a:t>Now that we have decision structures, we can solve more complicated programming problems. The negative is that writing these programs becomes harder!</a:t>
            </a:r>
          </a:p>
          <a:p>
            <a:pPr eaLnBrk="1" hangingPunct="1"/>
            <a:r>
              <a:rPr lang="en-US" altLang="en-US" smtClean="0"/>
              <a:t>Suppose we need an algorithm to find the largest of three numbers.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A00F5B7-899F-407D-92CA-F929836AF426}" type="slidenum">
              <a:rPr lang="en-US" altLang="en-US" sz="1400"/>
              <a:pPr eaLnBrk="1" hangingPunct="1"/>
              <a:t>63</a:t>
            </a:fld>
            <a:endParaRPr lang="en-US" altLang="en-US" sz="1400"/>
          </a:p>
        </p:txBody>
      </p:sp>
      <p:sp>
        <p:nvSpPr>
          <p:cNvPr id="66564" name="Rectangle 2"/>
          <p:cNvSpPr>
            <a:spLocks noGrp="1" noChangeArrowheads="1"/>
          </p:cNvSpPr>
          <p:nvPr>
            <p:ph type="title"/>
          </p:nvPr>
        </p:nvSpPr>
        <p:spPr/>
        <p:txBody>
          <a:bodyPr/>
          <a:lstStyle/>
          <a:p>
            <a:pPr eaLnBrk="1" hangingPunct="1"/>
            <a:r>
              <a:rPr lang="en-US" altLang="en-US" smtClean="0"/>
              <a:t>Study in Design: Max of Three</a:t>
            </a:r>
          </a:p>
        </p:txBody>
      </p:sp>
      <p:sp>
        <p:nvSpPr>
          <p:cNvPr id="66565"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main():</a:t>
            </a:r>
          </a:p>
          <a:p>
            <a:pPr eaLnBrk="1" hangingPunct="1">
              <a:buFont typeface="Wingdings" panose="05000000000000000000" pitchFamily="2" charset="2"/>
              <a:buNone/>
            </a:pPr>
            <a:r>
              <a:rPr lang="en-US" altLang="en-US" sz="1600" dirty="0" smtClean="0">
                <a:latin typeface="Courier New" panose="02070309020205020404" pitchFamily="49" charset="0"/>
              </a:rPr>
              <a:t>    x1, x2, x3 = </a:t>
            </a:r>
            <a:r>
              <a:rPr lang="en-US" altLang="en-US" sz="1600" dirty="0" err="1" smtClean="0">
                <a:latin typeface="Courier New" panose="02070309020205020404" pitchFamily="49" charset="0"/>
              </a:rPr>
              <a:t>eval</a:t>
            </a:r>
            <a:r>
              <a:rPr lang="en-US" altLang="en-US" sz="1600" dirty="0" smtClean="0">
                <a:latin typeface="Courier New" panose="02070309020205020404" pitchFamily="49" charset="0"/>
              </a:rPr>
              <a:t>(input("Please enter three values: "))</a:t>
            </a: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smtClean="0">
                <a:latin typeface="Courier New" panose="02070309020205020404" pitchFamily="49" charset="0"/>
              </a:rPr>
              <a:t>    # missing code sets max to the value of the largest</a:t>
            </a: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smtClean="0">
                <a:latin typeface="Courier New" panose="02070309020205020404" pitchFamily="49" charset="0"/>
              </a:rPr>
              <a:t>    print("The largest value is", </a:t>
            </a:r>
            <a:r>
              <a:rPr lang="en-US" altLang="en-US" sz="1600" dirty="0" err="1" smtClean="0">
                <a:latin typeface="Courier New" panose="02070309020205020404" pitchFamily="49" charset="0"/>
              </a:rPr>
              <a:t>maxval</a:t>
            </a:r>
            <a:r>
              <a:rPr lang="en-US" altLang="en-US" sz="16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26F009D-0E57-4DDF-833E-3E4B39364096}" type="slidenum">
              <a:rPr lang="en-US" altLang="en-US" sz="1400"/>
              <a:pPr eaLnBrk="1" hangingPunct="1"/>
              <a:t>64</a:t>
            </a:fld>
            <a:endParaRPr lang="en-US" altLang="en-US" sz="1400"/>
          </a:p>
        </p:txBody>
      </p:sp>
      <p:sp>
        <p:nvSpPr>
          <p:cNvPr id="67588" name="Rectangle 2"/>
          <p:cNvSpPr>
            <a:spLocks noGrp="1" noChangeArrowheads="1"/>
          </p:cNvSpPr>
          <p:nvPr>
            <p:ph type="title"/>
          </p:nvPr>
        </p:nvSpPr>
        <p:spPr/>
        <p:txBody>
          <a:bodyPr/>
          <a:lstStyle/>
          <a:p>
            <a:pPr eaLnBrk="1" hangingPunct="1"/>
            <a:r>
              <a:rPr lang="en-US" altLang="en-US" smtClean="0"/>
              <a:t>Strategy 1:</a:t>
            </a:r>
            <a:br>
              <a:rPr lang="en-US" altLang="en-US" smtClean="0"/>
            </a:br>
            <a:r>
              <a:rPr lang="en-US" altLang="en-US" smtClean="0"/>
              <a:t>Compare Each to All</a:t>
            </a:r>
          </a:p>
        </p:txBody>
      </p:sp>
      <p:sp>
        <p:nvSpPr>
          <p:cNvPr id="78851" name="Rectangle 3"/>
          <p:cNvSpPr>
            <a:spLocks noGrp="1" noChangeArrowheads="1"/>
          </p:cNvSpPr>
          <p:nvPr>
            <p:ph type="body" idx="1"/>
          </p:nvPr>
        </p:nvSpPr>
        <p:spPr/>
        <p:txBody>
          <a:bodyPr/>
          <a:lstStyle/>
          <a:p>
            <a:pPr eaLnBrk="1" hangingPunct="1"/>
            <a:r>
              <a:rPr lang="en-US" altLang="en-US" dirty="0" smtClean="0"/>
              <a:t>This looks like a three-way decision, where we need to execute </a:t>
            </a:r>
            <a:r>
              <a:rPr lang="en-US" altLang="en-US" i="1" dirty="0" smtClean="0"/>
              <a:t>one </a:t>
            </a:r>
            <a:r>
              <a:rPr lang="en-US" altLang="en-US" dirty="0" smtClean="0"/>
              <a:t>of the following:</a:t>
            </a:r>
            <a:br>
              <a:rPr lang="en-US" altLang="en-US" dirty="0" smtClean="0"/>
            </a:br>
            <a:r>
              <a:rPr lang="en-US" altLang="en-US" sz="1800" dirty="0" err="1" smtClean="0">
                <a:latin typeface="Courier New" panose="02070309020205020404" pitchFamily="49" charset="0"/>
              </a:rPr>
              <a:t>maxval</a:t>
            </a:r>
            <a:r>
              <a:rPr lang="en-US" altLang="en-US" sz="1800" dirty="0" smtClean="0">
                <a:latin typeface="Courier New" panose="02070309020205020404" pitchFamily="49" charset="0"/>
              </a:rPr>
              <a:t> = x1</a:t>
            </a:r>
            <a:br>
              <a:rPr lang="en-US" altLang="en-US" sz="1800" dirty="0" smtClean="0">
                <a:latin typeface="Courier New" panose="02070309020205020404" pitchFamily="49" charset="0"/>
              </a:rPr>
            </a:br>
            <a:r>
              <a:rPr lang="en-US" altLang="en-US" sz="1800" dirty="0" err="1" smtClean="0">
                <a:latin typeface="Courier New" panose="02070309020205020404" pitchFamily="49" charset="0"/>
              </a:rPr>
              <a:t>maxval</a:t>
            </a:r>
            <a:r>
              <a:rPr lang="en-US" altLang="en-US" sz="1800" dirty="0" smtClean="0">
                <a:latin typeface="Courier New" panose="02070309020205020404" pitchFamily="49" charset="0"/>
              </a:rPr>
              <a:t> = x2</a:t>
            </a:r>
            <a:br>
              <a:rPr lang="en-US" altLang="en-US" sz="1800" dirty="0" smtClean="0">
                <a:latin typeface="Courier New" panose="02070309020205020404" pitchFamily="49" charset="0"/>
              </a:rPr>
            </a:br>
            <a:r>
              <a:rPr lang="en-US" altLang="en-US" sz="1800" dirty="0" err="1" smtClean="0">
                <a:latin typeface="Courier New" panose="02070309020205020404" pitchFamily="49" charset="0"/>
              </a:rPr>
              <a:t>maxval</a:t>
            </a:r>
            <a:r>
              <a:rPr lang="en-US" altLang="en-US" sz="1800" dirty="0" smtClean="0">
                <a:latin typeface="Courier New" panose="02070309020205020404" pitchFamily="49" charset="0"/>
              </a:rPr>
              <a:t> = x3</a:t>
            </a:r>
          </a:p>
          <a:p>
            <a:pPr eaLnBrk="1" hangingPunct="1"/>
            <a:r>
              <a:rPr lang="en-US" altLang="en-US" dirty="0" smtClean="0"/>
              <a:t>All we need to do now is preface each one of these with the right condition!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1699FF5-516B-4CF8-8C1D-3343F1DA19EC}" type="slidenum">
              <a:rPr lang="en-US" altLang="en-US" sz="1400"/>
              <a:pPr eaLnBrk="1" hangingPunct="1"/>
              <a:t>65</a:t>
            </a:fld>
            <a:endParaRPr lang="en-US" altLang="en-US" sz="1400"/>
          </a:p>
        </p:txBody>
      </p:sp>
      <p:sp>
        <p:nvSpPr>
          <p:cNvPr id="68612" name="Rectangle 2"/>
          <p:cNvSpPr>
            <a:spLocks noGrp="1" noChangeArrowheads="1"/>
          </p:cNvSpPr>
          <p:nvPr>
            <p:ph type="title"/>
          </p:nvPr>
        </p:nvSpPr>
        <p:spPr/>
        <p:txBody>
          <a:bodyPr/>
          <a:lstStyle/>
          <a:p>
            <a:pPr eaLnBrk="1" hangingPunct="1"/>
            <a:r>
              <a:rPr lang="en-US" altLang="en-US" smtClean="0"/>
              <a:t>Strategy 1:</a:t>
            </a:r>
            <a:br>
              <a:rPr lang="en-US" altLang="en-US" smtClean="0"/>
            </a:br>
            <a:r>
              <a:rPr lang="en-US" altLang="en-US" smtClean="0"/>
              <a:t>Compare Each to All</a:t>
            </a:r>
          </a:p>
        </p:txBody>
      </p:sp>
      <p:sp>
        <p:nvSpPr>
          <p:cNvPr id="79875" name="Rectangle 3"/>
          <p:cNvSpPr>
            <a:spLocks noGrp="1" noChangeArrowheads="1"/>
          </p:cNvSpPr>
          <p:nvPr>
            <p:ph type="body" idx="1"/>
          </p:nvPr>
        </p:nvSpPr>
        <p:spPr/>
        <p:txBody>
          <a:bodyPr/>
          <a:lstStyle/>
          <a:p>
            <a:pPr eaLnBrk="1" hangingPunct="1"/>
            <a:r>
              <a:rPr lang="en-US" altLang="en-US" sz="2800" dirty="0" smtClean="0"/>
              <a:t>Let</a:t>
            </a:r>
            <a:r>
              <a:rPr lang="en-US" altLang="en-US" sz="2800" dirty="0" smtClean="0">
                <a:latin typeface="Times New Roman" panose="02020603050405020304" pitchFamily="18" charset="0"/>
              </a:rPr>
              <a:t>’</a:t>
            </a:r>
            <a:r>
              <a:rPr lang="en-US" altLang="en-US" sz="2800" dirty="0" smtClean="0"/>
              <a:t>s look at the case where x1 is the largest.</a:t>
            </a:r>
            <a:endParaRPr lang="en-US" altLang="en-US" sz="2800" dirty="0" smtClean="0">
              <a:latin typeface="Courier New" panose="02070309020205020404" pitchFamily="49" charset="0"/>
            </a:endParaRPr>
          </a:p>
          <a:p>
            <a:pPr eaLnBrk="1" hangingPunct="1"/>
            <a:r>
              <a:rPr lang="en-US" altLang="en-US" sz="2800" dirty="0" smtClean="0">
                <a:latin typeface="Courier New" panose="02070309020205020404" pitchFamily="49" charset="0"/>
              </a:rPr>
              <a:t>if x1 &gt;= x2 &gt;= x3:</a:t>
            </a:r>
            <a:br>
              <a:rPr lang="en-US" altLang="en-US" sz="2800" dirty="0" smtClean="0">
                <a:latin typeface="Courier New" panose="02070309020205020404" pitchFamily="49" charset="0"/>
              </a:rPr>
            </a:br>
            <a:r>
              <a:rPr lang="en-US" altLang="en-US" sz="2800" dirty="0" smtClean="0">
                <a:latin typeface="Courier New" panose="02070309020205020404" pitchFamily="49" charset="0"/>
              </a:rPr>
              <a:t>    </a:t>
            </a:r>
            <a:r>
              <a:rPr lang="en-US" altLang="en-US" sz="2800" dirty="0" err="1" smtClean="0">
                <a:latin typeface="Courier New" panose="02070309020205020404" pitchFamily="49" charset="0"/>
              </a:rPr>
              <a:t>maxval</a:t>
            </a:r>
            <a:r>
              <a:rPr lang="en-US" altLang="en-US" sz="2800" dirty="0" smtClean="0">
                <a:latin typeface="Courier New" panose="02070309020205020404" pitchFamily="49" charset="0"/>
              </a:rPr>
              <a:t> = x1</a:t>
            </a:r>
          </a:p>
          <a:p>
            <a:pPr eaLnBrk="1" hangingPunct="1"/>
            <a:r>
              <a:rPr lang="en-US" altLang="en-US" sz="2800" dirty="0" smtClean="0"/>
              <a:t>Is this syntactically correct?</a:t>
            </a:r>
          </a:p>
          <a:p>
            <a:pPr lvl="1" eaLnBrk="1" hangingPunct="1"/>
            <a:r>
              <a:rPr lang="en-US" altLang="en-US" sz="2400" dirty="0" smtClean="0"/>
              <a:t>Many languages would not allow this </a:t>
            </a:r>
            <a:r>
              <a:rPr lang="en-US" altLang="en-US" sz="2400" i="1" dirty="0" smtClean="0"/>
              <a:t>compound condition</a:t>
            </a:r>
          </a:p>
          <a:p>
            <a:pPr lvl="1" eaLnBrk="1" hangingPunct="1"/>
            <a:r>
              <a:rPr lang="en-US" altLang="en-US" sz="2400" dirty="0" smtClean="0"/>
              <a:t>Python does allow it, though. It’s equivalent to</a:t>
            </a:r>
            <a:br>
              <a:rPr lang="en-US" altLang="en-US" sz="2400" dirty="0" smtClean="0"/>
            </a:br>
            <a:r>
              <a:rPr lang="en-US" altLang="en-US" sz="2400" dirty="0" smtClean="0"/>
              <a:t>x1 ≥ x2 ≥ x3.</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25A6E97-12DB-4A0F-80F1-82B064638265}" type="slidenum">
              <a:rPr lang="en-US" altLang="en-US" sz="1400"/>
              <a:pPr eaLnBrk="1" hangingPunct="1"/>
              <a:t>66</a:t>
            </a:fld>
            <a:endParaRPr lang="en-US" altLang="en-US" sz="1400"/>
          </a:p>
        </p:txBody>
      </p:sp>
      <p:sp>
        <p:nvSpPr>
          <p:cNvPr id="69636" name="Rectangle 2"/>
          <p:cNvSpPr>
            <a:spLocks noGrp="1" noChangeArrowheads="1"/>
          </p:cNvSpPr>
          <p:nvPr>
            <p:ph type="title"/>
          </p:nvPr>
        </p:nvSpPr>
        <p:spPr/>
        <p:txBody>
          <a:bodyPr/>
          <a:lstStyle/>
          <a:p>
            <a:pPr eaLnBrk="1" hangingPunct="1"/>
            <a:r>
              <a:rPr lang="en-US" altLang="en-US" smtClean="0"/>
              <a:t>Strategy 1:</a:t>
            </a:r>
            <a:br>
              <a:rPr lang="en-US" altLang="en-US" smtClean="0"/>
            </a:br>
            <a:r>
              <a:rPr lang="en-US" altLang="en-US" smtClean="0"/>
              <a:t>Compare Each to All</a:t>
            </a:r>
          </a:p>
        </p:txBody>
      </p:sp>
      <p:sp>
        <p:nvSpPr>
          <p:cNvPr id="80899" name="Rectangle 3"/>
          <p:cNvSpPr>
            <a:spLocks noGrp="1" noChangeArrowheads="1"/>
          </p:cNvSpPr>
          <p:nvPr>
            <p:ph type="body" idx="1"/>
          </p:nvPr>
        </p:nvSpPr>
        <p:spPr/>
        <p:txBody>
          <a:bodyPr/>
          <a:lstStyle/>
          <a:p>
            <a:pPr eaLnBrk="1" hangingPunct="1"/>
            <a:r>
              <a:rPr lang="en-US" altLang="en-US" dirty="0" smtClean="0"/>
              <a:t>Whenever you write a decision, there are two crucial questions:</a:t>
            </a:r>
          </a:p>
          <a:p>
            <a:pPr marL="971550" lvl="1" indent="-514350" eaLnBrk="1" hangingPunct="1">
              <a:buFont typeface="+mj-lt"/>
              <a:buAutoNum type="arabicPeriod"/>
            </a:pPr>
            <a:r>
              <a:rPr lang="en-US" altLang="en-US" dirty="0" smtClean="0"/>
              <a:t>When the condition is true, is executing the body of the decision the right action to take?</a:t>
            </a:r>
          </a:p>
          <a:p>
            <a:pPr lvl="2" eaLnBrk="1" hangingPunct="1"/>
            <a:r>
              <a:rPr lang="en-US" altLang="en-US" dirty="0" smtClean="0"/>
              <a:t>x1 is at least as large as x2 and x3, so assigning </a:t>
            </a:r>
            <a:r>
              <a:rPr lang="en-US" altLang="en-US" dirty="0" err="1" smtClean="0"/>
              <a:t>maxval</a:t>
            </a:r>
            <a:r>
              <a:rPr lang="en-US" altLang="en-US" dirty="0" smtClean="0"/>
              <a:t> to x1 is OK.</a:t>
            </a:r>
          </a:p>
          <a:p>
            <a:pPr lvl="2" eaLnBrk="1" hangingPunct="1"/>
            <a:r>
              <a:rPr lang="en-US" altLang="en-US" dirty="0" smtClean="0"/>
              <a:t>Always pay attention to borderline values!!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4B781B7-4C02-490C-B1A5-3661321339EE}" type="slidenum">
              <a:rPr lang="en-US" altLang="en-US" sz="1400"/>
              <a:pPr eaLnBrk="1" hangingPunct="1"/>
              <a:t>67</a:t>
            </a:fld>
            <a:endParaRPr lang="en-US" altLang="en-US" sz="1400"/>
          </a:p>
        </p:txBody>
      </p:sp>
      <p:sp>
        <p:nvSpPr>
          <p:cNvPr id="70660" name="Rectangle 2"/>
          <p:cNvSpPr>
            <a:spLocks noGrp="1" noChangeArrowheads="1"/>
          </p:cNvSpPr>
          <p:nvPr>
            <p:ph type="title"/>
          </p:nvPr>
        </p:nvSpPr>
        <p:spPr/>
        <p:txBody>
          <a:bodyPr/>
          <a:lstStyle/>
          <a:p>
            <a:pPr eaLnBrk="1" hangingPunct="1"/>
            <a:r>
              <a:rPr lang="en-US" altLang="en-US" smtClean="0"/>
              <a:t>Strategy 1:</a:t>
            </a:r>
            <a:br>
              <a:rPr lang="en-US" altLang="en-US" smtClean="0"/>
            </a:br>
            <a:r>
              <a:rPr lang="en-US" altLang="en-US" smtClean="0"/>
              <a:t>Compare Each to All</a:t>
            </a:r>
          </a:p>
        </p:txBody>
      </p:sp>
      <p:sp>
        <p:nvSpPr>
          <p:cNvPr id="81923" name="Rectangle 3"/>
          <p:cNvSpPr>
            <a:spLocks noGrp="1" noChangeArrowheads="1"/>
          </p:cNvSpPr>
          <p:nvPr>
            <p:ph type="body" idx="1"/>
          </p:nvPr>
        </p:nvSpPr>
        <p:spPr/>
        <p:txBody>
          <a:bodyPr/>
          <a:lstStyle/>
          <a:p>
            <a:pPr marL="971550" lvl="1" indent="-514350" eaLnBrk="1" hangingPunct="1">
              <a:lnSpc>
                <a:spcPct val="90000"/>
              </a:lnSpc>
              <a:buFont typeface="+mj-lt"/>
              <a:buAutoNum type="arabicPeriod" startAt="2"/>
            </a:pPr>
            <a:r>
              <a:rPr lang="en-US" altLang="en-US" dirty="0" smtClean="0"/>
              <a:t>Secondly, ask the converse of the first question, namely, are we certain that this condition is true in all cases where x1 is the max?</a:t>
            </a:r>
          </a:p>
          <a:p>
            <a:pPr lvl="2" eaLnBrk="1" hangingPunct="1">
              <a:lnSpc>
                <a:spcPct val="90000"/>
              </a:lnSpc>
            </a:pPr>
            <a:r>
              <a:rPr lang="en-US" altLang="en-US" dirty="0" smtClean="0"/>
              <a:t>Suppose the values are 5, 2, and 4.</a:t>
            </a:r>
          </a:p>
          <a:p>
            <a:pPr lvl="2" eaLnBrk="1" hangingPunct="1">
              <a:lnSpc>
                <a:spcPct val="90000"/>
              </a:lnSpc>
            </a:pPr>
            <a:r>
              <a:rPr lang="en-US" altLang="en-US" dirty="0" smtClean="0"/>
              <a:t>Clearly, x1 is the largest, but does x1 ≥ x2 ≥ x3 hold?</a:t>
            </a:r>
          </a:p>
          <a:p>
            <a:pPr lvl="2" eaLnBrk="1" hangingPunct="1">
              <a:lnSpc>
                <a:spcPct val="90000"/>
              </a:lnSpc>
            </a:pPr>
            <a:r>
              <a:rPr lang="en-US" altLang="en-US" dirty="0" smtClean="0"/>
              <a:t>We don’t really care about the relative ordering of x2 and x3, so we can make two separate tests: x1 &gt;= x2 </a:t>
            </a:r>
            <a:r>
              <a:rPr lang="en-US" altLang="en-US" i="1" dirty="0" smtClean="0"/>
              <a:t>and</a:t>
            </a:r>
            <a:r>
              <a:rPr lang="en-US" altLang="en-US" dirty="0" smtClean="0"/>
              <a:t> x1 &gt;= x3.</a:t>
            </a:r>
          </a:p>
          <a:p>
            <a:pPr lvl="2" eaLnBrk="1" hangingPunct="1">
              <a:lnSpc>
                <a:spcPct val="90000"/>
              </a:lnSpc>
            </a:pPr>
            <a:endParaRPr lang="en-US" alt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648B37D-F47A-4A6B-8882-51FB38175E3B}" type="slidenum">
              <a:rPr lang="en-US" altLang="en-US" sz="1400"/>
              <a:pPr eaLnBrk="1" hangingPunct="1"/>
              <a:t>68</a:t>
            </a:fld>
            <a:endParaRPr lang="en-US" altLang="en-US" sz="1400"/>
          </a:p>
        </p:txBody>
      </p:sp>
      <p:sp>
        <p:nvSpPr>
          <p:cNvPr id="71684" name="Rectangle 2"/>
          <p:cNvSpPr>
            <a:spLocks noGrp="1" noChangeArrowheads="1"/>
          </p:cNvSpPr>
          <p:nvPr>
            <p:ph type="title"/>
          </p:nvPr>
        </p:nvSpPr>
        <p:spPr/>
        <p:txBody>
          <a:bodyPr/>
          <a:lstStyle/>
          <a:p>
            <a:pPr eaLnBrk="1" hangingPunct="1"/>
            <a:r>
              <a:rPr lang="en-US" altLang="en-US" smtClean="0"/>
              <a:t>Strategy 1:</a:t>
            </a:r>
            <a:br>
              <a:rPr lang="en-US" altLang="en-US" smtClean="0"/>
            </a:br>
            <a:r>
              <a:rPr lang="en-US" altLang="en-US" smtClean="0"/>
              <a:t>Compare Each to All</a:t>
            </a:r>
          </a:p>
        </p:txBody>
      </p:sp>
      <p:sp>
        <p:nvSpPr>
          <p:cNvPr id="82947" name="Rectangle 3"/>
          <p:cNvSpPr>
            <a:spLocks noGrp="1" noChangeArrowheads="1"/>
          </p:cNvSpPr>
          <p:nvPr>
            <p:ph type="body" idx="1"/>
          </p:nvPr>
        </p:nvSpPr>
        <p:spPr/>
        <p:txBody>
          <a:bodyPr/>
          <a:lstStyle/>
          <a:p>
            <a:pPr eaLnBrk="1" hangingPunct="1"/>
            <a:r>
              <a:rPr lang="en-US" altLang="en-US" sz="2800" dirty="0" smtClean="0"/>
              <a:t>We can separate these conditions with </a:t>
            </a:r>
            <a:r>
              <a:rPr lang="en-US" altLang="en-US" sz="2800" i="1" dirty="0" smtClean="0"/>
              <a:t>and</a:t>
            </a:r>
            <a:r>
              <a:rPr lang="en-US" altLang="en-US" sz="2800" dirty="0" smtClean="0"/>
              <a:t>!</a:t>
            </a:r>
          </a:p>
          <a:p>
            <a:pPr eaLnBrk="1" hangingPunct="1">
              <a:buFont typeface="Wingdings" panose="05000000000000000000" pitchFamily="2" charset="2"/>
              <a:buNone/>
            </a:pPr>
            <a:r>
              <a:rPr lang="en-US" altLang="en-US" sz="1800" dirty="0" smtClean="0">
                <a:latin typeface="Courier New" panose="02070309020205020404" pitchFamily="49" charset="0"/>
              </a:rPr>
              <a:t>if x1 &gt;= x2 and x1 &gt;= x3:</a:t>
            </a:r>
          </a:p>
          <a:p>
            <a:pPr eaLnBrk="1" hangingPunct="1">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maxval</a:t>
            </a:r>
            <a:r>
              <a:rPr lang="en-US" altLang="en-US" sz="1800" dirty="0" smtClean="0">
                <a:latin typeface="Courier New" panose="02070309020205020404" pitchFamily="49" charset="0"/>
              </a:rPr>
              <a:t> = x1</a:t>
            </a:r>
          </a:p>
          <a:p>
            <a:pPr eaLnBrk="1" hangingPunct="1">
              <a:buFont typeface="Wingdings" panose="05000000000000000000" pitchFamily="2" charset="2"/>
              <a:buNone/>
            </a:pPr>
            <a:r>
              <a:rPr lang="en-US" altLang="en-US" sz="1800" dirty="0" err="1" smtClean="0">
                <a:latin typeface="Courier New" panose="02070309020205020404" pitchFamily="49" charset="0"/>
              </a:rPr>
              <a:t>elif</a:t>
            </a:r>
            <a:r>
              <a:rPr lang="en-US" altLang="en-US" sz="1800" dirty="0" smtClean="0">
                <a:latin typeface="Courier New" panose="02070309020205020404" pitchFamily="49" charset="0"/>
              </a:rPr>
              <a:t> x2 &gt;= x1 and x2 &gt;= x3:</a:t>
            </a:r>
          </a:p>
          <a:p>
            <a:pPr eaLnBrk="1" hangingPunct="1">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maxval</a:t>
            </a:r>
            <a:r>
              <a:rPr lang="en-US" altLang="en-US" sz="1800" dirty="0" smtClean="0">
                <a:latin typeface="Courier New" panose="02070309020205020404" pitchFamily="49" charset="0"/>
              </a:rPr>
              <a:t> = x2</a:t>
            </a:r>
          </a:p>
          <a:p>
            <a:pPr eaLnBrk="1" hangingPunct="1">
              <a:buFont typeface="Wingdings" panose="05000000000000000000" pitchFamily="2" charset="2"/>
              <a:buNone/>
            </a:pPr>
            <a:r>
              <a:rPr lang="en-US" altLang="en-US" sz="1800" dirty="0" smtClean="0">
                <a:latin typeface="Courier New" panose="02070309020205020404" pitchFamily="49" charset="0"/>
              </a:rPr>
              <a:t>else:</a:t>
            </a:r>
          </a:p>
          <a:p>
            <a:pPr eaLnBrk="1" hangingPunct="1">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maxval</a:t>
            </a:r>
            <a:r>
              <a:rPr lang="en-US" altLang="en-US" sz="1800" dirty="0" smtClean="0">
                <a:latin typeface="Courier New" panose="02070309020205020404" pitchFamily="49" charset="0"/>
              </a:rPr>
              <a:t> = x3</a:t>
            </a:r>
          </a:p>
          <a:p>
            <a:pPr eaLnBrk="1" hangingPunct="1"/>
            <a:r>
              <a:rPr lang="en-US" altLang="en-US" sz="2800" dirty="0" smtClean="0"/>
              <a:t>We’re comparing each possible value against all the others to determine which one is largest.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6453BB4-057A-4F18-933B-0028877087D2}" type="slidenum">
              <a:rPr lang="en-US" altLang="en-US" sz="1400"/>
              <a:pPr eaLnBrk="1" hangingPunct="1"/>
              <a:t>69</a:t>
            </a:fld>
            <a:endParaRPr lang="en-US" altLang="en-US" sz="1400"/>
          </a:p>
        </p:txBody>
      </p:sp>
      <p:sp>
        <p:nvSpPr>
          <p:cNvPr id="72708" name="Rectangle 2"/>
          <p:cNvSpPr>
            <a:spLocks noGrp="1" noChangeArrowheads="1"/>
          </p:cNvSpPr>
          <p:nvPr>
            <p:ph type="title"/>
          </p:nvPr>
        </p:nvSpPr>
        <p:spPr/>
        <p:txBody>
          <a:bodyPr/>
          <a:lstStyle/>
          <a:p>
            <a:pPr eaLnBrk="1" hangingPunct="1"/>
            <a:r>
              <a:rPr lang="en-US" altLang="en-US" smtClean="0"/>
              <a:t>Strategy 1:</a:t>
            </a:r>
            <a:br>
              <a:rPr lang="en-US" altLang="en-US" smtClean="0"/>
            </a:br>
            <a:r>
              <a:rPr lang="en-US" altLang="en-US" smtClean="0"/>
              <a:t>Compare Each to All</a:t>
            </a:r>
          </a:p>
        </p:txBody>
      </p:sp>
      <p:sp>
        <p:nvSpPr>
          <p:cNvPr id="83971" name="Rectangle 3"/>
          <p:cNvSpPr>
            <a:spLocks noGrp="1" noChangeArrowheads="1"/>
          </p:cNvSpPr>
          <p:nvPr>
            <p:ph type="body" idx="1"/>
          </p:nvPr>
        </p:nvSpPr>
        <p:spPr/>
        <p:txBody>
          <a:bodyPr/>
          <a:lstStyle/>
          <a:p>
            <a:pPr eaLnBrk="1" hangingPunct="1"/>
            <a:r>
              <a:rPr lang="en-US" altLang="en-US" smtClean="0"/>
              <a:t>What would happen if we were trying to find the max of five values?</a:t>
            </a:r>
          </a:p>
          <a:p>
            <a:pPr eaLnBrk="1" hangingPunct="1"/>
            <a:r>
              <a:rPr lang="en-US" altLang="en-US" smtClean="0"/>
              <a:t>We would need four Boolean expressions, each consisting of four conditions </a:t>
            </a:r>
            <a:r>
              <a:rPr lang="en-US" altLang="en-US" i="1" smtClean="0"/>
              <a:t>and</a:t>
            </a:r>
            <a:r>
              <a:rPr lang="en-US" altLang="en-US" smtClean="0"/>
              <a:t>ed together.</a:t>
            </a:r>
          </a:p>
          <a:p>
            <a:pPr eaLnBrk="1" hangingPunct="1"/>
            <a:r>
              <a:rPr lang="en-US" altLang="en-US" smtClean="0"/>
              <a:t>Yuck!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9A5D53A-FD78-463B-BBF9-07A3F5DDAF35}" type="slidenum">
              <a:rPr lang="en-US" altLang="en-US" sz="1400"/>
              <a:pPr eaLnBrk="1" hangingPunct="1"/>
              <a:t>7</a:t>
            </a:fld>
            <a:endParaRPr lang="en-US" altLang="en-US" sz="1400"/>
          </a:p>
        </p:txBody>
      </p:sp>
      <p:sp>
        <p:nvSpPr>
          <p:cNvPr id="9220" name="Rectangle 2"/>
          <p:cNvSpPr>
            <a:spLocks noGrp="1" noChangeArrowheads="1"/>
          </p:cNvSpPr>
          <p:nvPr>
            <p:ph type="title"/>
          </p:nvPr>
        </p:nvSpPr>
        <p:spPr/>
        <p:txBody>
          <a:bodyPr/>
          <a:lstStyle/>
          <a:p>
            <a:pPr eaLnBrk="1" hangingPunct="1"/>
            <a:r>
              <a:rPr lang="en-US" altLang="en-US" smtClean="0"/>
              <a:t>Example:</a:t>
            </a:r>
            <a:br>
              <a:rPr lang="en-US" altLang="en-US" smtClean="0"/>
            </a:br>
            <a:r>
              <a:rPr lang="en-US" altLang="en-US" smtClean="0"/>
              <a:t>Temperature Warnings</a:t>
            </a:r>
          </a:p>
        </p:txBody>
      </p:sp>
      <p:sp>
        <p:nvSpPr>
          <p:cNvPr id="9221" name="Rectangle 3"/>
          <p:cNvSpPr>
            <a:spLocks noGrp="1" noChangeArrowheads="1"/>
          </p:cNvSpPr>
          <p:nvPr>
            <p:ph type="body" idx="1"/>
          </p:nvPr>
        </p:nvSpPr>
        <p:spPr>
          <a:xfrm>
            <a:off x="-16136" y="2020131"/>
            <a:ext cx="9296400" cy="4114800"/>
          </a:xfrm>
        </p:spPr>
        <p:txBody>
          <a:bodyPr/>
          <a:lstStyle/>
          <a:p>
            <a:pPr eaLnBrk="1" hangingPunct="1">
              <a:lnSpc>
                <a:spcPct val="90000"/>
              </a:lnSpc>
            </a:pPr>
            <a:r>
              <a:rPr lang="en-US" altLang="en-US" sz="2800" dirty="0" smtClean="0"/>
              <a:t>Let</a:t>
            </a:r>
            <a:r>
              <a:rPr lang="en-US" altLang="en-US" sz="2800" dirty="0" smtClean="0">
                <a:latin typeface="Times New Roman" panose="02020603050405020304" pitchFamily="18" charset="0"/>
              </a:rPr>
              <a:t>’</a:t>
            </a:r>
            <a:r>
              <a:rPr lang="en-US" altLang="en-US" sz="2800" dirty="0" smtClean="0"/>
              <a:t>s return to our Celsius to Fahrenheit temperature conversion program from Chapter 2.</a:t>
            </a:r>
          </a:p>
          <a:p>
            <a:pPr eaLnBrk="1" hangingPunct="1">
              <a:lnSpc>
                <a:spcPct val="90000"/>
              </a:lnSpc>
              <a:buFont typeface="Wingdings" panose="05000000000000000000" pitchFamily="2" charset="2"/>
              <a:buNone/>
            </a:pPr>
            <a:endParaRPr lang="en-US" altLang="en-US" sz="2800" dirty="0" smtClean="0"/>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convert.py</a:t>
            </a: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A program to convert Celsius temps to Fahrenheit</a:t>
            </a: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by: Susan </a:t>
            </a:r>
            <a:r>
              <a:rPr lang="en-US" altLang="en-US" sz="1800" dirty="0" err="1" smtClean="0">
                <a:latin typeface="Courier New" panose="02070309020205020404" pitchFamily="49" charset="0"/>
              </a:rPr>
              <a:t>Computewell</a:t>
            </a:r>
            <a:r>
              <a:rPr lang="en-US" altLang="en-US" sz="1800" dirty="0" smtClean="0">
                <a:latin typeface="Courier New" panose="02070309020205020404" pitchFamily="49" charset="0"/>
              </a:rPr>
              <a:t> </a:t>
            </a:r>
          </a:p>
          <a:p>
            <a:pPr eaLnBrk="1" hangingPunct="1">
              <a:lnSpc>
                <a:spcPct val="90000"/>
              </a:lnSpc>
              <a:buFont typeface="Wingdings" panose="05000000000000000000" pitchFamily="2" charset="2"/>
              <a:buNone/>
            </a:pPr>
            <a:endParaRPr lang="en-US" altLang="en-US" sz="18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celsius</a:t>
            </a:r>
            <a:r>
              <a:rPr lang="en-US" altLang="en-US" sz="1800" dirty="0" smtClean="0">
                <a:latin typeface="Courier New" panose="02070309020205020404" pitchFamily="49" charset="0"/>
              </a:rPr>
              <a:t> = float(input("What is the Celsius temperature? "))</a:t>
            </a: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fahrenheit</a:t>
            </a:r>
            <a:r>
              <a:rPr lang="en-US" altLang="en-US" sz="1800" dirty="0" smtClean="0">
                <a:latin typeface="Courier New" panose="02070309020205020404" pitchFamily="49" charset="0"/>
              </a:rPr>
              <a:t> = 9/5 * </a:t>
            </a:r>
            <a:r>
              <a:rPr lang="en-US" altLang="en-US" sz="1800" dirty="0" err="1" smtClean="0">
                <a:latin typeface="Courier New" panose="02070309020205020404" pitchFamily="49" charset="0"/>
              </a:rPr>
              <a:t>celsius</a:t>
            </a:r>
            <a:r>
              <a:rPr lang="en-US" altLang="en-US" sz="1800" dirty="0" smtClean="0">
                <a:latin typeface="Courier New" panose="02070309020205020404" pitchFamily="49" charset="0"/>
              </a:rPr>
              <a:t> + 32</a:t>
            </a: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print("The temperature is", </a:t>
            </a:r>
            <a:r>
              <a:rPr lang="en-US" altLang="en-US" sz="1800" dirty="0" err="1" smtClean="0">
                <a:latin typeface="Courier New" panose="02070309020205020404" pitchFamily="49" charset="0"/>
              </a:rPr>
              <a:t>fahrenheit</a:t>
            </a:r>
            <a:r>
              <a:rPr lang="en-US" altLang="en-US" sz="1800" dirty="0" smtClean="0">
                <a:latin typeface="Courier New" panose="02070309020205020404" pitchFamily="49" charset="0"/>
              </a:rPr>
              <a:t>, "degrees Fahrenheit.")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653DD1C-21A0-48DB-9543-935DFF265742}" type="slidenum">
              <a:rPr lang="en-US" altLang="en-US" sz="1400"/>
              <a:pPr eaLnBrk="1" hangingPunct="1"/>
              <a:t>70</a:t>
            </a:fld>
            <a:endParaRPr lang="en-US" altLang="en-US" sz="1400"/>
          </a:p>
        </p:txBody>
      </p:sp>
      <p:sp>
        <p:nvSpPr>
          <p:cNvPr id="73732" name="Rectangle 2"/>
          <p:cNvSpPr>
            <a:spLocks noGrp="1" noChangeArrowheads="1"/>
          </p:cNvSpPr>
          <p:nvPr>
            <p:ph type="title"/>
          </p:nvPr>
        </p:nvSpPr>
        <p:spPr/>
        <p:txBody>
          <a:bodyPr/>
          <a:lstStyle/>
          <a:p>
            <a:pPr eaLnBrk="1" hangingPunct="1"/>
            <a:r>
              <a:rPr lang="en-US" altLang="en-US" smtClean="0"/>
              <a:t>Strategy 2: Decision Tree</a:t>
            </a:r>
          </a:p>
        </p:txBody>
      </p:sp>
      <p:sp>
        <p:nvSpPr>
          <p:cNvPr id="84995" name="Rectangle 3"/>
          <p:cNvSpPr>
            <a:spLocks noGrp="1" noChangeArrowheads="1"/>
          </p:cNvSpPr>
          <p:nvPr>
            <p:ph type="body" idx="1"/>
          </p:nvPr>
        </p:nvSpPr>
        <p:spPr/>
        <p:txBody>
          <a:bodyPr/>
          <a:lstStyle/>
          <a:p>
            <a:pPr eaLnBrk="1" hangingPunct="1">
              <a:lnSpc>
                <a:spcPct val="90000"/>
              </a:lnSpc>
            </a:pPr>
            <a:r>
              <a:rPr lang="en-US" altLang="en-US" smtClean="0"/>
              <a:t>We can avoid the redundant tests of the previous algorithm using a </a:t>
            </a:r>
            <a:r>
              <a:rPr lang="en-US" altLang="en-US" i="1" smtClean="0"/>
              <a:t>decision tree</a:t>
            </a:r>
            <a:r>
              <a:rPr lang="en-US" altLang="en-US" smtClean="0"/>
              <a:t> approach.</a:t>
            </a:r>
          </a:p>
          <a:p>
            <a:pPr eaLnBrk="1" hangingPunct="1">
              <a:lnSpc>
                <a:spcPct val="90000"/>
              </a:lnSpc>
            </a:pPr>
            <a:r>
              <a:rPr lang="en-US" altLang="en-US" smtClean="0"/>
              <a:t>Suppose we start with </a:t>
            </a:r>
            <a:r>
              <a:rPr lang="en-US" altLang="en-US" smtClean="0">
                <a:latin typeface="Courier New" panose="02070309020205020404" pitchFamily="49" charset="0"/>
              </a:rPr>
              <a:t>x1 &gt;= x2</a:t>
            </a:r>
            <a:r>
              <a:rPr lang="en-US" altLang="en-US" smtClean="0"/>
              <a:t>. This knocks either </a:t>
            </a:r>
            <a:r>
              <a:rPr lang="en-US" altLang="en-US" smtClean="0">
                <a:latin typeface="Courier New" panose="02070309020205020404" pitchFamily="49" charset="0"/>
              </a:rPr>
              <a:t>x1 </a:t>
            </a:r>
            <a:r>
              <a:rPr lang="en-US" altLang="en-US" smtClean="0"/>
              <a:t>or </a:t>
            </a:r>
            <a:r>
              <a:rPr lang="en-US" altLang="en-US" smtClean="0">
                <a:latin typeface="Courier New" panose="02070309020205020404" pitchFamily="49" charset="0"/>
              </a:rPr>
              <a:t>x2</a:t>
            </a:r>
            <a:r>
              <a:rPr lang="en-US" altLang="en-US" smtClean="0"/>
              <a:t> out of contention to be the max.</a:t>
            </a:r>
          </a:p>
          <a:p>
            <a:pPr eaLnBrk="1" hangingPunct="1">
              <a:lnSpc>
                <a:spcPct val="90000"/>
              </a:lnSpc>
            </a:pPr>
            <a:r>
              <a:rPr lang="en-US" altLang="en-US" smtClean="0"/>
              <a:t>If the conidition is true, we need to see which is larger, </a:t>
            </a:r>
            <a:r>
              <a:rPr lang="en-US" altLang="en-US" smtClean="0">
                <a:latin typeface="Courier New" panose="02070309020205020404" pitchFamily="49" charset="0"/>
              </a:rPr>
              <a:t>x1</a:t>
            </a:r>
            <a:r>
              <a:rPr lang="en-US" altLang="en-US" smtClean="0"/>
              <a:t> or </a:t>
            </a:r>
            <a:r>
              <a:rPr lang="en-US" altLang="en-US" smtClean="0">
                <a:latin typeface="Courier New" panose="02070309020205020404" pitchFamily="49" charset="0"/>
              </a:rPr>
              <a:t>x3</a:t>
            </a:r>
            <a:r>
              <a:rPr lang="en-US" altLang="en-US"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E1AE7F7-4B0A-4A4E-A058-367D430A2363}" type="slidenum">
              <a:rPr lang="en-US" altLang="en-US" sz="1400"/>
              <a:pPr eaLnBrk="1" hangingPunct="1"/>
              <a:t>71</a:t>
            </a:fld>
            <a:endParaRPr lang="en-US" altLang="en-US" sz="1400"/>
          </a:p>
        </p:txBody>
      </p:sp>
      <p:sp>
        <p:nvSpPr>
          <p:cNvPr id="75780" name="Rectangle 2"/>
          <p:cNvSpPr>
            <a:spLocks noGrp="1" noChangeArrowheads="1"/>
          </p:cNvSpPr>
          <p:nvPr>
            <p:ph type="title"/>
          </p:nvPr>
        </p:nvSpPr>
        <p:spPr/>
        <p:txBody>
          <a:bodyPr/>
          <a:lstStyle/>
          <a:p>
            <a:pPr eaLnBrk="1" hangingPunct="1"/>
            <a:r>
              <a:rPr lang="en-US" altLang="en-US" smtClean="0"/>
              <a:t>Strategy 2: Decision Tree</a:t>
            </a:r>
          </a:p>
        </p:txBody>
      </p:sp>
      <p:sp>
        <p:nvSpPr>
          <p:cNvPr id="75781" name="Rectangle 3"/>
          <p:cNvSpPr>
            <a:spLocks noGrp="1" noChangeArrowheads="1"/>
          </p:cNvSpPr>
          <p:nvPr>
            <p:ph type="body" idx="1"/>
          </p:nvPr>
        </p:nvSpPr>
        <p:spPr/>
        <p:txBody>
          <a:bodyPr/>
          <a:lstStyle/>
          <a:p>
            <a:pPr marL="0" indent="0" eaLnBrk="1" hangingPunct="1">
              <a:buNone/>
            </a:pPr>
            <a:r>
              <a:rPr lang="en-US" altLang="en-US" sz="2000" dirty="0" smtClean="0">
                <a:latin typeface="Courier New" panose="02070309020205020404" pitchFamily="49" charset="0"/>
              </a:rPr>
              <a:t>if x1 &gt;= x2:</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if x1 &gt;= x3:</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maxval</a:t>
            </a:r>
            <a:r>
              <a:rPr lang="en-US" altLang="en-US" sz="2000" dirty="0" smtClean="0">
                <a:latin typeface="Courier New" panose="02070309020205020404" pitchFamily="49" charset="0"/>
              </a:rPr>
              <a:t> = x1</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else: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maxval</a:t>
            </a:r>
            <a:r>
              <a:rPr lang="en-US" altLang="en-US" sz="2000" dirty="0" smtClean="0">
                <a:latin typeface="Courier New" panose="02070309020205020404" pitchFamily="49" charset="0"/>
              </a:rPr>
              <a:t> = x3</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else: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if x2 &gt;= x3:</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maxval</a:t>
            </a:r>
            <a:r>
              <a:rPr lang="en-US" altLang="en-US" sz="2000" dirty="0" smtClean="0">
                <a:latin typeface="Courier New" panose="02070309020205020404" pitchFamily="49" charset="0"/>
              </a:rPr>
              <a:t> = x2</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else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maxval</a:t>
            </a:r>
            <a:r>
              <a:rPr lang="en-US" altLang="en-US" sz="2000" dirty="0" smtClean="0">
                <a:latin typeface="Courier New" panose="02070309020205020404" pitchFamily="49" charset="0"/>
              </a:rPr>
              <a:t> = x3</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DD7905D-6FBE-436E-ABB2-9828E20727AA}" type="slidenum">
              <a:rPr lang="en-US" altLang="en-US" sz="1400"/>
              <a:pPr eaLnBrk="1" hangingPunct="1"/>
              <a:t>72</a:t>
            </a:fld>
            <a:endParaRPr lang="en-US" altLang="en-US" sz="1400"/>
          </a:p>
        </p:txBody>
      </p:sp>
      <p:sp>
        <p:nvSpPr>
          <p:cNvPr id="74756" name="Rectangle 2"/>
          <p:cNvSpPr>
            <a:spLocks noGrp="1" noChangeArrowheads="1"/>
          </p:cNvSpPr>
          <p:nvPr>
            <p:ph type="title"/>
          </p:nvPr>
        </p:nvSpPr>
        <p:spPr/>
        <p:txBody>
          <a:bodyPr/>
          <a:lstStyle/>
          <a:p>
            <a:pPr eaLnBrk="1" hangingPunct="1"/>
            <a:r>
              <a:rPr lang="en-US" altLang="en-US" smtClean="0"/>
              <a:t>Strategy 2: Decision Tree</a:t>
            </a:r>
          </a:p>
        </p:txBody>
      </p:sp>
      <p:pic>
        <p:nvPicPr>
          <p:cNvPr id="2" name="Picture 1"/>
          <p:cNvPicPr>
            <a:picLocks noChangeAspect="1"/>
          </p:cNvPicPr>
          <p:nvPr/>
        </p:nvPicPr>
        <p:blipFill>
          <a:blip r:embed="rId2"/>
          <a:stretch>
            <a:fillRect/>
          </a:stretch>
        </p:blipFill>
        <p:spPr>
          <a:xfrm>
            <a:off x="381000" y="2112869"/>
            <a:ext cx="8439150" cy="4238625"/>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E05A132-7604-4F74-AC7D-61499B8EDFA0}" type="slidenum">
              <a:rPr lang="en-US" altLang="en-US" sz="1400"/>
              <a:pPr eaLnBrk="1" hangingPunct="1"/>
              <a:t>73</a:t>
            </a:fld>
            <a:endParaRPr lang="en-US" altLang="en-US" sz="1400"/>
          </a:p>
        </p:txBody>
      </p:sp>
      <p:sp>
        <p:nvSpPr>
          <p:cNvPr id="76804" name="Rectangle 2"/>
          <p:cNvSpPr>
            <a:spLocks noGrp="1" noChangeArrowheads="1"/>
          </p:cNvSpPr>
          <p:nvPr>
            <p:ph type="title"/>
          </p:nvPr>
        </p:nvSpPr>
        <p:spPr/>
        <p:txBody>
          <a:bodyPr/>
          <a:lstStyle/>
          <a:p>
            <a:pPr eaLnBrk="1" hangingPunct="1"/>
            <a:r>
              <a:rPr lang="en-US" altLang="en-US" smtClean="0"/>
              <a:t>Strategy 2: Decision Tree</a:t>
            </a:r>
          </a:p>
        </p:txBody>
      </p:sp>
      <p:sp>
        <p:nvSpPr>
          <p:cNvPr id="88067" name="Rectangle 3"/>
          <p:cNvSpPr>
            <a:spLocks noGrp="1" noChangeArrowheads="1"/>
          </p:cNvSpPr>
          <p:nvPr>
            <p:ph type="body" idx="1"/>
          </p:nvPr>
        </p:nvSpPr>
        <p:spPr/>
        <p:txBody>
          <a:bodyPr/>
          <a:lstStyle/>
          <a:p>
            <a:pPr eaLnBrk="1" hangingPunct="1"/>
            <a:r>
              <a:rPr lang="en-US" altLang="en-US" dirty="0" smtClean="0"/>
              <a:t>This approach makes exactly two comparisons, regardless of the ordering of the original three variables.</a:t>
            </a:r>
          </a:p>
          <a:p>
            <a:pPr eaLnBrk="1" hangingPunct="1"/>
            <a:r>
              <a:rPr lang="en-US" altLang="en-US" dirty="0" smtClean="0"/>
              <a:t>However, this approach is more complicated than the first. To find the max of four values you</a:t>
            </a:r>
            <a:r>
              <a:rPr lang="en-US" altLang="en-US" dirty="0" smtClean="0">
                <a:latin typeface="Times New Roman" panose="02020603050405020304" pitchFamily="18" charset="0"/>
              </a:rPr>
              <a:t>’</a:t>
            </a:r>
            <a:r>
              <a:rPr lang="en-US" altLang="en-US" dirty="0" smtClean="0"/>
              <a:t>d need </a:t>
            </a:r>
            <a:r>
              <a:rPr lang="en-US" altLang="en-US" dirty="0" smtClean="0">
                <a:latin typeface="Courier New" panose="02070309020205020404" pitchFamily="49" charset="0"/>
              </a:rPr>
              <a:t>if-</a:t>
            </a:r>
            <a:r>
              <a:rPr lang="en-US" altLang="en-US" dirty="0" err="1" smtClean="0">
                <a:latin typeface="Courier New" panose="02070309020205020404" pitchFamily="49" charset="0"/>
              </a:rPr>
              <a:t>else</a:t>
            </a:r>
            <a:r>
              <a:rPr lang="en-US" altLang="en-US" dirty="0" err="1" smtClean="0"/>
              <a:t>s</a:t>
            </a:r>
            <a:r>
              <a:rPr lang="en-US" altLang="en-US" dirty="0" smtClean="0"/>
              <a:t> nested three levels deep with eight assignment statements!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D399313-3206-4E38-8E4A-446622F9D0F3}" type="slidenum">
              <a:rPr lang="en-US" altLang="en-US" sz="1400"/>
              <a:pPr eaLnBrk="1" hangingPunct="1"/>
              <a:t>74</a:t>
            </a:fld>
            <a:endParaRPr lang="en-US" altLang="en-US" sz="1400"/>
          </a:p>
        </p:txBody>
      </p:sp>
      <p:sp>
        <p:nvSpPr>
          <p:cNvPr id="77828" name="Rectangle 2"/>
          <p:cNvSpPr>
            <a:spLocks noGrp="1" noChangeArrowheads="1"/>
          </p:cNvSpPr>
          <p:nvPr>
            <p:ph type="title"/>
          </p:nvPr>
        </p:nvSpPr>
        <p:spPr/>
        <p:txBody>
          <a:bodyPr/>
          <a:lstStyle/>
          <a:p>
            <a:pPr eaLnBrk="1" hangingPunct="1"/>
            <a:r>
              <a:rPr lang="en-US" altLang="en-US" smtClean="0"/>
              <a:t>Strategy 3:</a:t>
            </a:r>
            <a:br>
              <a:rPr lang="en-US" altLang="en-US" smtClean="0"/>
            </a:br>
            <a:r>
              <a:rPr lang="en-US" altLang="en-US" smtClean="0"/>
              <a:t>Sequential Processing</a:t>
            </a:r>
          </a:p>
        </p:txBody>
      </p:sp>
      <p:sp>
        <p:nvSpPr>
          <p:cNvPr id="89091" name="Rectangle 3"/>
          <p:cNvSpPr>
            <a:spLocks noGrp="1" noChangeArrowheads="1"/>
          </p:cNvSpPr>
          <p:nvPr>
            <p:ph type="body" idx="1"/>
          </p:nvPr>
        </p:nvSpPr>
        <p:spPr/>
        <p:txBody>
          <a:bodyPr/>
          <a:lstStyle/>
          <a:p>
            <a:pPr eaLnBrk="1" hangingPunct="1">
              <a:lnSpc>
                <a:spcPct val="90000"/>
              </a:lnSpc>
            </a:pPr>
            <a:r>
              <a:rPr lang="en-US" altLang="en-US" sz="2800" smtClean="0"/>
              <a:t>How would you solve the problem?</a:t>
            </a:r>
          </a:p>
          <a:p>
            <a:pPr eaLnBrk="1" hangingPunct="1">
              <a:lnSpc>
                <a:spcPct val="90000"/>
              </a:lnSpc>
            </a:pPr>
            <a:r>
              <a:rPr lang="en-US" altLang="en-US" sz="2800" smtClean="0"/>
              <a:t>You could probably look at three numbers and just </a:t>
            </a:r>
            <a:r>
              <a:rPr lang="en-US" altLang="en-US" sz="2800" i="1" smtClean="0"/>
              <a:t>know</a:t>
            </a:r>
            <a:r>
              <a:rPr lang="en-US" altLang="en-US" sz="2800" smtClean="0"/>
              <a:t> which is the largest. But what if you were given a list of a hundred numbers?</a:t>
            </a:r>
          </a:p>
          <a:p>
            <a:pPr eaLnBrk="1" hangingPunct="1">
              <a:lnSpc>
                <a:spcPct val="90000"/>
              </a:lnSpc>
            </a:pPr>
            <a:r>
              <a:rPr lang="en-US" altLang="en-US" sz="2800" smtClean="0"/>
              <a:t>One strategy is to scan through the list looking for a big number. When one is found, mark it, and continue looking. If you find a larger value, mark it, erase the previous mark, and continue looking.</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88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527919E-3454-49A4-9767-C80856EE04C0}" type="slidenum">
              <a:rPr lang="en-US" altLang="en-US" sz="1400"/>
              <a:pPr eaLnBrk="1" hangingPunct="1"/>
              <a:t>75</a:t>
            </a:fld>
            <a:endParaRPr lang="en-US" altLang="en-US" sz="1400"/>
          </a:p>
        </p:txBody>
      </p:sp>
      <p:sp>
        <p:nvSpPr>
          <p:cNvPr id="78852" name="Rectangle 2"/>
          <p:cNvSpPr>
            <a:spLocks noGrp="1" noChangeArrowheads="1"/>
          </p:cNvSpPr>
          <p:nvPr>
            <p:ph type="title"/>
          </p:nvPr>
        </p:nvSpPr>
        <p:spPr/>
        <p:txBody>
          <a:bodyPr/>
          <a:lstStyle/>
          <a:p>
            <a:pPr eaLnBrk="1" hangingPunct="1"/>
            <a:r>
              <a:rPr lang="en-US" altLang="en-US" smtClean="0"/>
              <a:t>Strategy 3:</a:t>
            </a:r>
            <a:br>
              <a:rPr lang="en-US" altLang="en-US" smtClean="0"/>
            </a:br>
            <a:r>
              <a:rPr lang="en-US" altLang="en-US" smtClean="0"/>
              <a:t>Sequential Processing</a:t>
            </a:r>
          </a:p>
        </p:txBody>
      </p:sp>
      <p:pic>
        <p:nvPicPr>
          <p:cNvPr id="2" name="Picture 1"/>
          <p:cNvPicPr>
            <a:picLocks noChangeAspect="1"/>
          </p:cNvPicPr>
          <p:nvPr/>
        </p:nvPicPr>
        <p:blipFill>
          <a:blip r:embed="rId2"/>
          <a:stretch>
            <a:fillRect/>
          </a:stretch>
        </p:blipFill>
        <p:spPr>
          <a:xfrm>
            <a:off x="3124200" y="1958796"/>
            <a:ext cx="2857500" cy="4365804"/>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787F3CA-82DA-44A9-859A-19B436E58B72}" type="slidenum">
              <a:rPr lang="en-US" altLang="en-US" sz="1400"/>
              <a:pPr eaLnBrk="1" hangingPunct="1"/>
              <a:t>76</a:t>
            </a:fld>
            <a:endParaRPr lang="en-US" altLang="en-US" sz="1400"/>
          </a:p>
        </p:txBody>
      </p:sp>
      <p:sp>
        <p:nvSpPr>
          <p:cNvPr id="79876" name="Rectangle 2"/>
          <p:cNvSpPr>
            <a:spLocks noGrp="1" noChangeArrowheads="1"/>
          </p:cNvSpPr>
          <p:nvPr>
            <p:ph type="title"/>
          </p:nvPr>
        </p:nvSpPr>
        <p:spPr/>
        <p:txBody>
          <a:bodyPr/>
          <a:lstStyle/>
          <a:p>
            <a:pPr eaLnBrk="1" hangingPunct="1"/>
            <a:r>
              <a:rPr lang="en-US" altLang="en-US" smtClean="0"/>
              <a:t>Strategy 3:</a:t>
            </a:r>
            <a:br>
              <a:rPr lang="en-US" altLang="en-US" smtClean="0"/>
            </a:br>
            <a:r>
              <a:rPr lang="en-US" altLang="en-US" smtClean="0"/>
              <a:t>Sequential Processing</a:t>
            </a:r>
          </a:p>
        </p:txBody>
      </p:sp>
      <p:sp>
        <p:nvSpPr>
          <p:cNvPr id="79877" name="Rectangle 3"/>
          <p:cNvSpPr>
            <a:spLocks noGrp="1" noChangeArrowheads="1"/>
          </p:cNvSpPr>
          <p:nvPr>
            <p:ph type="body" idx="1"/>
          </p:nvPr>
        </p:nvSpPr>
        <p:spPr/>
        <p:txBody>
          <a:bodyPr/>
          <a:lstStyle/>
          <a:p>
            <a:pPr eaLnBrk="1" hangingPunct="1"/>
            <a:r>
              <a:rPr lang="en-US" altLang="en-US" dirty="0" smtClean="0"/>
              <a:t>This idea can easily be translated into Python.</a:t>
            </a:r>
          </a:p>
          <a:p>
            <a:pPr eaLnBrk="1" hangingPunct="1">
              <a:buFont typeface="Wingdings" panose="05000000000000000000" pitchFamily="2" charset="2"/>
              <a:buNone/>
            </a:pPr>
            <a:r>
              <a:rPr lang="en-US" altLang="en-US" sz="2400" dirty="0" err="1" smtClean="0">
                <a:latin typeface="Courier New" panose="02070309020205020404" pitchFamily="49" charset="0"/>
              </a:rPr>
              <a:t>maxval</a:t>
            </a:r>
            <a:r>
              <a:rPr lang="en-US" altLang="en-US" sz="2400" dirty="0" smtClean="0">
                <a:latin typeface="Courier New" panose="02070309020205020404" pitchFamily="49" charset="0"/>
              </a:rPr>
              <a:t> = x1</a:t>
            </a:r>
          </a:p>
          <a:p>
            <a:pPr eaLnBrk="1" hangingPunct="1">
              <a:buFont typeface="Wingdings" panose="05000000000000000000" pitchFamily="2" charset="2"/>
              <a:buNone/>
            </a:pPr>
            <a:r>
              <a:rPr lang="en-US" altLang="en-US" sz="2400" dirty="0" smtClean="0">
                <a:latin typeface="Courier New" panose="02070309020205020404" pitchFamily="49" charset="0"/>
              </a:rPr>
              <a:t>if x2 &gt; </a:t>
            </a:r>
            <a:r>
              <a:rPr lang="en-US" altLang="en-US" sz="2400" dirty="0" err="1" smtClean="0">
                <a:latin typeface="Courier New" panose="02070309020205020404" pitchFamily="49" charset="0"/>
              </a:rPr>
              <a:t>maxval</a:t>
            </a:r>
            <a:r>
              <a:rPr lang="en-US" altLang="en-US" sz="2400" dirty="0" smtClean="0">
                <a:latin typeface="Courier New" panose="02070309020205020404" pitchFamily="49" charset="0"/>
              </a:rPr>
              <a:t>:</a:t>
            </a:r>
          </a:p>
          <a:p>
            <a:pPr eaLnBrk="1" hangingPunct="1">
              <a:buFont typeface="Wingdings" panose="05000000000000000000" pitchFamily="2" charset="2"/>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maxval</a:t>
            </a:r>
            <a:r>
              <a:rPr lang="en-US" altLang="en-US" sz="2400" dirty="0" smtClean="0">
                <a:latin typeface="Courier New" panose="02070309020205020404" pitchFamily="49" charset="0"/>
              </a:rPr>
              <a:t> = x2</a:t>
            </a:r>
          </a:p>
          <a:p>
            <a:pPr eaLnBrk="1" hangingPunct="1">
              <a:buFont typeface="Wingdings" panose="05000000000000000000" pitchFamily="2" charset="2"/>
              <a:buNone/>
            </a:pPr>
            <a:r>
              <a:rPr lang="en-US" altLang="en-US" sz="2400" dirty="0" smtClean="0">
                <a:latin typeface="Courier New" panose="02070309020205020404" pitchFamily="49" charset="0"/>
              </a:rPr>
              <a:t>if x3 &gt; </a:t>
            </a:r>
            <a:r>
              <a:rPr lang="en-US" altLang="en-US" sz="2400" dirty="0" err="1" smtClean="0">
                <a:latin typeface="Courier New" panose="02070309020205020404" pitchFamily="49" charset="0"/>
              </a:rPr>
              <a:t>maxval</a:t>
            </a:r>
            <a:r>
              <a:rPr lang="en-US" altLang="en-US" sz="2400" dirty="0" smtClean="0">
                <a:latin typeface="Courier New" panose="02070309020205020404" pitchFamily="49" charset="0"/>
              </a:rPr>
              <a:t>:</a:t>
            </a:r>
          </a:p>
          <a:p>
            <a:pPr eaLnBrk="1" hangingPunct="1">
              <a:buFont typeface="Wingdings" panose="05000000000000000000" pitchFamily="2" charset="2"/>
              <a:buNone/>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maxval</a:t>
            </a:r>
            <a:r>
              <a:rPr lang="en-US" altLang="en-US" sz="2400" dirty="0" smtClean="0">
                <a:latin typeface="Courier New" panose="02070309020205020404" pitchFamily="49" charset="0"/>
              </a:rPr>
              <a:t> = x3</a:t>
            </a:r>
          </a:p>
          <a:p>
            <a:pPr eaLnBrk="1" hangingPunct="1">
              <a:buFont typeface="Wingdings" panose="05000000000000000000" pitchFamily="2" charset="2"/>
              <a:buNone/>
            </a:pPr>
            <a:endParaRPr lang="en-US" altLang="en-US" sz="24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8423BE3-18A7-4569-8061-67B1A6EC9D8B}" type="slidenum">
              <a:rPr lang="en-US" altLang="en-US" sz="1400"/>
              <a:pPr eaLnBrk="1" hangingPunct="1"/>
              <a:t>77</a:t>
            </a:fld>
            <a:endParaRPr lang="en-US" altLang="en-US" sz="1400"/>
          </a:p>
        </p:txBody>
      </p:sp>
      <p:sp>
        <p:nvSpPr>
          <p:cNvPr id="80900" name="Rectangle 2"/>
          <p:cNvSpPr>
            <a:spLocks noGrp="1" noChangeArrowheads="1"/>
          </p:cNvSpPr>
          <p:nvPr>
            <p:ph type="title"/>
          </p:nvPr>
        </p:nvSpPr>
        <p:spPr/>
        <p:txBody>
          <a:bodyPr/>
          <a:lstStyle/>
          <a:p>
            <a:pPr eaLnBrk="1" hangingPunct="1"/>
            <a:r>
              <a:rPr lang="en-US" altLang="en-US" smtClean="0"/>
              <a:t>Strategy 3:</a:t>
            </a:r>
            <a:br>
              <a:rPr lang="en-US" altLang="en-US" smtClean="0"/>
            </a:br>
            <a:r>
              <a:rPr lang="en-US" altLang="en-US" smtClean="0"/>
              <a:t>Sequential Programming</a:t>
            </a:r>
          </a:p>
        </p:txBody>
      </p:sp>
      <p:sp>
        <p:nvSpPr>
          <p:cNvPr id="93187" name="Rectangle 3"/>
          <p:cNvSpPr>
            <a:spLocks noGrp="1" noChangeArrowheads="1"/>
          </p:cNvSpPr>
          <p:nvPr>
            <p:ph type="body" idx="1"/>
          </p:nvPr>
        </p:nvSpPr>
        <p:spPr/>
        <p:txBody>
          <a:bodyPr/>
          <a:lstStyle/>
          <a:p>
            <a:pPr eaLnBrk="1" hangingPunct="1"/>
            <a:r>
              <a:rPr lang="en-US" altLang="en-US" smtClean="0"/>
              <a:t>This process is repetitive and lends itself to using a loop.</a:t>
            </a:r>
          </a:p>
          <a:p>
            <a:pPr eaLnBrk="1" hangingPunct="1"/>
            <a:r>
              <a:rPr lang="en-US" altLang="en-US" smtClean="0"/>
              <a:t>We prompt the user for a number, we compare it to our current max, if it is larger, we update the max value, repeat.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FEC585C-6C71-4580-8BE3-5EA3A3411DEB}" type="slidenum">
              <a:rPr lang="en-US" altLang="en-US" sz="1400"/>
              <a:pPr eaLnBrk="1" hangingPunct="1"/>
              <a:t>78</a:t>
            </a:fld>
            <a:endParaRPr lang="en-US" altLang="en-US" sz="1400"/>
          </a:p>
        </p:txBody>
      </p:sp>
      <p:sp>
        <p:nvSpPr>
          <p:cNvPr id="81924" name="Rectangle 2"/>
          <p:cNvSpPr>
            <a:spLocks noGrp="1" noChangeArrowheads="1"/>
          </p:cNvSpPr>
          <p:nvPr>
            <p:ph type="title"/>
          </p:nvPr>
        </p:nvSpPr>
        <p:spPr/>
        <p:txBody>
          <a:bodyPr/>
          <a:lstStyle/>
          <a:p>
            <a:pPr eaLnBrk="1" hangingPunct="1"/>
            <a:r>
              <a:rPr lang="en-US" altLang="en-US" smtClean="0"/>
              <a:t>Strategy 3:</a:t>
            </a:r>
            <a:br>
              <a:rPr lang="en-US" altLang="en-US" smtClean="0"/>
            </a:br>
            <a:r>
              <a:rPr lang="en-US" altLang="en-US" smtClean="0"/>
              <a:t>Sequential Programming</a:t>
            </a:r>
          </a:p>
        </p:txBody>
      </p:sp>
      <p:sp>
        <p:nvSpPr>
          <p:cNvPr id="81925" name="Rectangle 3"/>
          <p:cNvSpPr>
            <a:spLocks noGrp="1" noChangeArrowheads="1"/>
          </p:cNvSpPr>
          <p:nvPr>
            <p:ph type="body" idx="1"/>
          </p:nvPr>
        </p:nvSpPr>
        <p:spPr/>
        <p:txBody>
          <a:bodyPr/>
          <a:lstStyle/>
          <a:p>
            <a:pPr eaLnBrk="1" hangingPunct="1">
              <a:lnSpc>
                <a:spcPct val="90000"/>
              </a:lnSpc>
              <a:buNone/>
            </a:pPr>
            <a:r>
              <a:rPr lang="en-US" altLang="en-US" sz="1600" dirty="0">
                <a:latin typeface="Courier New" panose="02070309020205020404" pitchFamily="49" charset="0"/>
              </a:rPr>
              <a:t># program: maxn.py</a:t>
            </a:r>
          </a:p>
          <a:p>
            <a:pPr eaLnBrk="1" hangingPunct="1">
              <a:lnSpc>
                <a:spcPct val="90000"/>
              </a:lnSpc>
              <a:buNone/>
            </a:pPr>
            <a:r>
              <a:rPr lang="en-US" altLang="en-US" sz="1600" dirty="0">
                <a:latin typeface="Courier New" panose="02070309020205020404" pitchFamily="49" charset="0"/>
              </a:rPr>
              <a:t>#   Finds the maximum of a series of numbers</a:t>
            </a:r>
          </a:p>
          <a:p>
            <a:pPr eaLnBrk="1" hangingPunct="1">
              <a:lnSpc>
                <a:spcPct val="90000"/>
              </a:lnSpc>
              <a:buNone/>
            </a:pPr>
            <a:endParaRPr lang="en-US" altLang="en-US" sz="1600" dirty="0">
              <a:latin typeface="Courier New" panose="02070309020205020404" pitchFamily="49" charset="0"/>
            </a:endParaRPr>
          </a:p>
          <a:p>
            <a:pPr eaLnBrk="1" hangingPunct="1">
              <a:lnSpc>
                <a:spcPct val="90000"/>
              </a:lnSpc>
              <a:buNone/>
            </a:pPr>
            <a:r>
              <a:rPr lang="en-US" altLang="en-US" sz="1600" dirty="0" err="1">
                <a:latin typeface="Courier New" panose="02070309020205020404" pitchFamily="49" charset="0"/>
              </a:rPr>
              <a:t>def</a:t>
            </a:r>
            <a:r>
              <a:rPr lang="en-US" altLang="en-US" sz="1600" dirty="0">
                <a:latin typeface="Courier New" panose="02070309020205020404" pitchFamily="49" charset="0"/>
              </a:rPr>
              <a:t> main():</a:t>
            </a:r>
          </a:p>
          <a:p>
            <a:pPr eaLnBrk="1" hangingPunct="1">
              <a:lnSpc>
                <a:spcPct val="90000"/>
              </a:lnSpc>
              <a:buNone/>
            </a:pPr>
            <a:r>
              <a:rPr lang="en-US" altLang="en-US" sz="1600" dirty="0">
                <a:latin typeface="Courier New" panose="02070309020205020404" pitchFamily="49" charset="0"/>
              </a:rPr>
              <a:t>    n = </a:t>
            </a:r>
            <a:r>
              <a:rPr lang="en-US" altLang="en-US" sz="1600" dirty="0" err="1">
                <a:latin typeface="Courier New" panose="02070309020205020404" pitchFamily="49" charset="0"/>
              </a:rPr>
              <a:t>int</a:t>
            </a:r>
            <a:r>
              <a:rPr lang="en-US" altLang="en-US" sz="1600" dirty="0">
                <a:latin typeface="Courier New" panose="02070309020205020404" pitchFamily="49" charset="0"/>
              </a:rPr>
              <a:t>(input("How many numbers are there? "))</a:t>
            </a:r>
          </a:p>
          <a:p>
            <a:pPr eaLnBrk="1" hangingPunct="1">
              <a:lnSpc>
                <a:spcPct val="90000"/>
              </a:lnSpc>
              <a:buNone/>
            </a:pPr>
            <a:r>
              <a:rPr lang="en-US" altLang="en-US" sz="1600" dirty="0">
                <a:latin typeface="Courier New" panose="02070309020205020404" pitchFamily="49" charset="0"/>
              </a:rPr>
              <a:t>    </a:t>
            </a:r>
          </a:p>
          <a:p>
            <a:pPr eaLnBrk="1" hangingPunct="1">
              <a:lnSpc>
                <a:spcPct val="90000"/>
              </a:lnSpc>
              <a:buNone/>
            </a:pPr>
            <a:r>
              <a:rPr lang="en-US" altLang="en-US" sz="1600" dirty="0">
                <a:latin typeface="Courier New" panose="02070309020205020404" pitchFamily="49" charset="0"/>
              </a:rPr>
              <a:t>    # Set max to be the first value</a:t>
            </a:r>
          </a:p>
          <a:p>
            <a:pPr eaLnBrk="1" hangingPunct="1">
              <a:lnSpc>
                <a:spcPct val="90000"/>
              </a:lnSpc>
              <a:buNone/>
            </a:pPr>
            <a:r>
              <a:rPr lang="en-US" altLang="en-US" sz="1600" dirty="0">
                <a:latin typeface="Courier New" panose="02070309020205020404" pitchFamily="49" charset="0"/>
              </a:rPr>
              <a:t>    max = float(input("Enter a number &gt;&gt; "))</a:t>
            </a:r>
          </a:p>
          <a:p>
            <a:pPr eaLnBrk="1" hangingPunct="1">
              <a:lnSpc>
                <a:spcPct val="90000"/>
              </a:lnSpc>
              <a:buNone/>
            </a:pPr>
            <a:r>
              <a:rPr lang="en-US" altLang="en-US" sz="1600" dirty="0">
                <a:latin typeface="Courier New" panose="02070309020205020404" pitchFamily="49" charset="0"/>
              </a:rPr>
              <a:t>    </a:t>
            </a:r>
          </a:p>
          <a:p>
            <a:pPr eaLnBrk="1" hangingPunct="1">
              <a:lnSpc>
                <a:spcPct val="90000"/>
              </a:lnSpc>
              <a:buNone/>
            </a:pPr>
            <a:r>
              <a:rPr lang="en-US" altLang="en-US" sz="1600" dirty="0">
                <a:latin typeface="Courier New" panose="02070309020205020404" pitchFamily="49" charset="0"/>
              </a:rPr>
              <a:t>    # Now compare the n-1 successive values</a:t>
            </a:r>
          </a:p>
          <a:p>
            <a:pPr eaLnBrk="1" hangingPunct="1">
              <a:lnSpc>
                <a:spcPct val="90000"/>
              </a:lnSpc>
              <a:buNone/>
            </a:pPr>
            <a:r>
              <a:rPr lang="en-US" altLang="en-US" sz="1600" dirty="0">
                <a:latin typeface="Courier New" panose="02070309020205020404" pitchFamily="49" charset="0"/>
              </a:rPr>
              <a:t>    for </a:t>
            </a:r>
            <a:r>
              <a:rPr lang="en-US" altLang="en-US" sz="1600" dirty="0" err="1">
                <a:latin typeface="Courier New" panose="02070309020205020404" pitchFamily="49" charset="0"/>
              </a:rPr>
              <a:t>i</a:t>
            </a:r>
            <a:r>
              <a:rPr lang="en-US" altLang="en-US" sz="1600" dirty="0">
                <a:latin typeface="Courier New" panose="02070309020205020404" pitchFamily="49" charset="0"/>
              </a:rPr>
              <a:t> in range(n-1): </a:t>
            </a:r>
          </a:p>
          <a:p>
            <a:pPr eaLnBrk="1" hangingPunct="1">
              <a:lnSpc>
                <a:spcPct val="90000"/>
              </a:lnSpc>
              <a:buNone/>
            </a:pPr>
            <a:r>
              <a:rPr lang="en-US" altLang="en-US" sz="1600" dirty="0">
                <a:latin typeface="Courier New" panose="02070309020205020404" pitchFamily="49" charset="0"/>
              </a:rPr>
              <a:t>        x = float(input("Enter a number &gt;&gt; "))</a:t>
            </a:r>
          </a:p>
          <a:p>
            <a:pPr eaLnBrk="1" hangingPunct="1">
              <a:lnSpc>
                <a:spcPct val="90000"/>
              </a:lnSpc>
              <a:buNone/>
            </a:pPr>
            <a:r>
              <a:rPr lang="en-US" altLang="en-US" sz="1600" dirty="0">
                <a:latin typeface="Courier New" panose="02070309020205020404" pitchFamily="49" charset="0"/>
              </a:rPr>
              <a:t>        if x &gt; max:</a:t>
            </a:r>
          </a:p>
          <a:p>
            <a:pPr eaLnBrk="1" hangingPunct="1">
              <a:lnSpc>
                <a:spcPct val="90000"/>
              </a:lnSpc>
              <a:buNone/>
            </a:pPr>
            <a:r>
              <a:rPr lang="en-US" altLang="en-US" sz="1600" dirty="0">
                <a:latin typeface="Courier New" panose="02070309020205020404" pitchFamily="49" charset="0"/>
              </a:rPr>
              <a:t>            max = x</a:t>
            </a:r>
          </a:p>
          <a:p>
            <a:pPr eaLnBrk="1" hangingPunct="1">
              <a:lnSpc>
                <a:spcPct val="90000"/>
              </a:lnSpc>
              <a:buNone/>
            </a:pPr>
            <a:endParaRPr lang="en-US" altLang="en-US" sz="1600" dirty="0">
              <a:latin typeface="Courier New" panose="02070309020205020404" pitchFamily="49" charset="0"/>
            </a:endParaRPr>
          </a:p>
          <a:p>
            <a:pPr eaLnBrk="1" hangingPunct="1">
              <a:lnSpc>
                <a:spcPct val="90000"/>
              </a:lnSpc>
              <a:buNone/>
            </a:pPr>
            <a:r>
              <a:rPr lang="en-US" altLang="en-US" sz="1600" dirty="0">
                <a:latin typeface="Courier New" panose="02070309020205020404" pitchFamily="49" charset="0"/>
              </a:rPr>
              <a:t>    print("The largest value is", max)</a:t>
            </a:r>
            <a:endParaRPr lang="en-US" altLang="en-US" sz="1600" dirty="0" smtClean="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6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B3A7268-E1CB-4957-B09E-A060E3E0FC71}" type="slidenum">
              <a:rPr lang="en-US" altLang="en-US" sz="1400"/>
              <a:pPr eaLnBrk="1" hangingPunct="1"/>
              <a:t>79</a:t>
            </a:fld>
            <a:endParaRPr lang="en-US" altLang="en-US" sz="1400"/>
          </a:p>
        </p:txBody>
      </p:sp>
      <p:sp>
        <p:nvSpPr>
          <p:cNvPr id="82948" name="Rectangle 2"/>
          <p:cNvSpPr>
            <a:spLocks noGrp="1" noChangeArrowheads="1"/>
          </p:cNvSpPr>
          <p:nvPr>
            <p:ph type="title"/>
          </p:nvPr>
        </p:nvSpPr>
        <p:spPr/>
        <p:txBody>
          <a:bodyPr/>
          <a:lstStyle/>
          <a:p>
            <a:pPr eaLnBrk="1" hangingPunct="1"/>
            <a:r>
              <a:rPr lang="en-US" altLang="en-US" smtClean="0"/>
              <a:t>Strategy 4:</a:t>
            </a:r>
            <a:br>
              <a:rPr lang="en-US" altLang="en-US" smtClean="0"/>
            </a:br>
            <a:r>
              <a:rPr lang="en-US" altLang="en-US" smtClean="0"/>
              <a:t>Use Python</a:t>
            </a:r>
          </a:p>
        </p:txBody>
      </p:sp>
      <p:sp>
        <p:nvSpPr>
          <p:cNvPr id="95235" name="Rectangle 3"/>
          <p:cNvSpPr>
            <a:spLocks noGrp="1" noChangeArrowheads="1"/>
          </p:cNvSpPr>
          <p:nvPr>
            <p:ph type="body" idx="1"/>
          </p:nvPr>
        </p:nvSpPr>
        <p:spPr/>
        <p:txBody>
          <a:bodyPr/>
          <a:lstStyle/>
          <a:p>
            <a:pPr eaLnBrk="1" hangingPunct="1"/>
            <a:r>
              <a:rPr lang="en-US" altLang="en-US" smtClean="0"/>
              <a:t>Python has a built-in function called </a:t>
            </a:r>
            <a:r>
              <a:rPr lang="en-US" altLang="en-US" smtClean="0">
                <a:latin typeface="Courier New" panose="02070309020205020404" pitchFamily="49" charset="0"/>
              </a:rPr>
              <a:t>max</a:t>
            </a:r>
            <a:r>
              <a:rPr lang="en-US" altLang="en-US" smtClean="0"/>
              <a:t> that returns the largest of its parameters.</a:t>
            </a:r>
          </a:p>
          <a:p>
            <a:pPr eaLnBrk="1" hangingPunct="1"/>
            <a:endParaRPr lang="en-US" altLang="en-US" sz="1600" smtClean="0">
              <a:latin typeface="Courier New" panose="02070309020205020404" pitchFamily="49" charset="0"/>
            </a:endParaRPr>
          </a:p>
          <a:p>
            <a:pPr eaLnBrk="1" hangingPunct="1"/>
            <a:r>
              <a:rPr lang="en-US" altLang="en-US" sz="1600" smtClean="0">
                <a:latin typeface="Courier New" panose="02070309020205020404" pitchFamily="49" charset="0"/>
              </a:rPr>
              <a:t>def main():</a:t>
            </a:r>
            <a:br>
              <a:rPr lang="en-US" altLang="en-US" sz="1600" smtClean="0">
                <a:latin typeface="Courier New" panose="02070309020205020404" pitchFamily="49" charset="0"/>
              </a:rPr>
            </a:br>
            <a:r>
              <a:rPr lang="en-US" altLang="en-US" sz="1600" smtClean="0">
                <a:latin typeface="Courier New" panose="02070309020205020404" pitchFamily="49" charset="0"/>
              </a:rPr>
              <a:t>    x1, x2, x3 = eval(input("Please enter three values: "))</a:t>
            </a:r>
            <a:br>
              <a:rPr lang="en-US" altLang="en-US" sz="1600" smtClean="0">
                <a:latin typeface="Courier New" panose="02070309020205020404" pitchFamily="49" charset="0"/>
              </a:rPr>
            </a:br>
            <a:r>
              <a:rPr lang="en-US" altLang="en-US" sz="1600" smtClean="0">
                <a:latin typeface="Courier New" panose="02070309020205020404" pitchFamily="49" charset="0"/>
              </a:rPr>
              <a:t>    print("The largest value is", max(x1, x2, x3))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C717824-98DE-45C4-A8E4-B23244A85CF1}" type="slidenum">
              <a:rPr lang="en-US" altLang="en-US" sz="1400"/>
              <a:pPr eaLnBrk="1" hangingPunct="1"/>
              <a:t>8</a:t>
            </a:fld>
            <a:endParaRPr lang="en-US" altLang="en-US" sz="1400"/>
          </a:p>
        </p:txBody>
      </p:sp>
      <p:sp>
        <p:nvSpPr>
          <p:cNvPr id="10244" name="Rectangle 2"/>
          <p:cNvSpPr>
            <a:spLocks noGrp="1" noChangeArrowheads="1"/>
          </p:cNvSpPr>
          <p:nvPr>
            <p:ph type="title"/>
          </p:nvPr>
        </p:nvSpPr>
        <p:spPr/>
        <p:txBody>
          <a:bodyPr/>
          <a:lstStyle/>
          <a:p>
            <a:pPr eaLnBrk="1" hangingPunct="1"/>
            <a:r>
              <a:rPr lang="en-US" altLang="en-US" smtClean="0"/>
              <a:t>Example:</a:t>
            </a:r>
            <a:br>
              <a:rPr lang="en-US" altLang="en-US" smtClean="0"/>
            </a:br>
            <a:r>
              <a:rPr lang="en-US" altLang="en-US" smtClean="0"/>
              <a:t>Temperature Warnings</a:t>
            </a:r>
          </a:p>
        </p:txBody>
      </p:sp>
      <p:sp>
        <p:nvSpPr>
          <p:cNvPr id="13315" name="Rectangle 3"/>
          <p:cNvSpPr>
            <a:spLocks noGrp="1" noChangeArrowheads="1"/>
          </p:cNvSpPr>
          <p:nvPr>
            <p:ph type="body" idx="1"/>
          </p:nvPr>
        </p:nvSpPr>
        <p:spPr/>
        <p:txBody>
          <a:bodyPr/>
          <a:lstStyle/>
          <a:p>
            <a:pPr eaLnBrk="1" hangingPunct="1"/>
            <a:r>
              <a:rPr lang="en-US" altLang="en-US" dirty="0" smtClean="0"/>
              <a:t>Let</a:t>
            </a:r>
            <a:r>
              <a:rPr lang="en-US" altLang="en-US" dirty="0" smtClean="0">
                <a:latin typeface="Times New Roman" panose="02020603050405020304" pitchFamily="18" charset="0"/>
              </a:rPr>
              <a:t>’</a:t>
            </a:r>
            <a:r>
              <a:rPr lang="en-US" altLang="en-US" dirty="0" smtClean="0"/>
              <a:t>s say we want to modify the program to print a warning when the weather is extreme.</a:t>
            </a:r>
          </a:p>
          <a:p>
            <a:pPr eaLnBrk="1" hangingPunct="1"/>
            <a:r>
              <a:rPr lang="en-US" altLang="en-US" dirty="0" smtClean="0"/>
              <a:t>Any temperature over 90 degrees Fahrenheit and lower than 30 degrees Fahrenheit will cause a hot and cold weather warning, respectively.</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C2D240C-E905-4721-B843-6305609BE48D}" type="slidenum">
              <a:rPr lang="en-US" altLang="en-US" sz="1400"/>
              <a:pPr eaLnBrk="1" hangingPunct="1"/>
              <a:t>80</a:t>
            </a:fld>
            <a:endParaRPr lang="en-US" altLang="en-US" sz="1400"/>
          </a:p>
        </p:txBody>
      </p:sp>
      <p:sp>
        <p:nvSpPr>
          <p:cNvPr id="83972" name="Rectangle 2"/>
          <p:cNvSpPr>
            <a:spLocks noGrp="1" noChangeArrowheads="1"/>
          </p:cNvSpPr>
          <p:nvPr>
            <p:ph type="title"/>
          </p:nvPr>
        </p:nvSpPr>
        <p:spPr/>
        <p:txBody>
          <a:bodyPr/>
          <a:lstStyle/>
          <a:p>
            <a:pPr eaLnBrk="1" hangingPunct="1"/>
            <a:r>
              <a:rPr lang="en-US" altLang="en-US" smtClean="0"/>
              <a:t>Some Lessons</a:t>
            </a:r>
          </a:p>
        </p:txBody>
      </p:sp>
      <p:sp>
        <p:nvSpPr>
          <p:cNvPr id="96259" name="Rectangle 3"/>
          <p:cNvSpPr>
            <a:spLocks noGrp="1" noChangeArrowheads="1"/>
          </p:cNvSpPr>
          <p:nvPr>
            <p:ph type="body" idx="1"/>
          </p:nvPr>
        </p:nvSpPr>
        <p:spPr/>
        <p:txBody>
          <a:bodyPr/>
          <a:lstStyle/>
          <a:p>
            <a:pPr eaLnBrk="1" hangingPunct="1">
              <a:lnSpc>
                <a:spcPct val="90000"/>
              </a:lnSpc>
            </a:pPr>
            <a:r>
              <a:rPr lang="en-US" altLang="en-US" sz="2800" smtClean="0"/>
              <a:t>There</a:t>
            </a:r>
            <a:r>
              <a:rPr lang="en-US" altLang="en-US" sz="2800" smtClean="0">
                <a:latin typeface="Times New Roman" panose="02020603050405020304" pitchFamily="18" charset="0"/>
              </a:rPr>
              <a:t>’</a:t>
            </a:r>
            <a:r>
              <a:rPr lang="en-US" altLang="en-US" sz="2800" smtClean="0"/>
              <a:t>s usually more than one way to solve a problem.</a:t>
            </a:r>
          </a:p>
          <a:p>
            <a:pPr lvl="1" eaLnBrk="1" hangingPunct="1">
              <a:lnSpc>
                <a:spcPct val="90000"/>
              </a:lnSpc>
            </a:pPr>
            <a:r>
              <a:rPr lang="en-US" altLang="en-US" smtClean="0"/>
              <a:t>Don</a:t>
            </a:r>
            <a:r>
              <a:rPr lang="en-US" altLang="en-US" smtClean="0">
                <a:latin typeface="Times New Roman" panose="02020603050405020304" pitchFamily="18" charset="0"/>
              </a:rPr>
              <a:t>’</a:t>
            </a:r>
            <a:r>
              <a:rPr lang="en-US" altLang="en-US" smtClean="0"/>
              <a:t>t rush to code the first idea that pops out of your head. Think about the design and ask if there</a:t>
            </a:r>
            <a:r>
              <a:rPr lang="en-US" altLang="en-US" smtClean="0">
                <a:latin typeface="Times New Roman" panose="02020603050405020304" pitchFamily="18" charset="0"/>
              </a:rPr>
              <a:t>’</a:t>
            </a:r>
            <a:r>
              <a:rPr lang="en-US" altLang="en-US" smtClean="0"/>
              <a:t>s a better way to approach the problem.</a:t>
            </a:r>
          </a:p>
          <a:p>
            <a:pPr lvl="1" eaLnBrk="1" hangingPunct="1">
              <a:lnSpc>
                <a:spcPct val="90000"/>
              </a:lnSpc>
            </a:pPr>
            <a:r>
              <a:rPr lang="en-US" altLang="en-US" smtClean="0"/>
              <a:t>Your first task is to find a correct algorithm. After that, strive for clarity, simplicity, efficiency, scalability, and elegance.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8ED701E-B8B7-4990-9DE1-A8CB91F3A02E}" type="slidenum">
              <a:rPr lang="en-US" altLang="en-US" sz="1400"/>
              <a:pPr eaLnBrk="1" hangingPunct="1"/>
              <a:t>81</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smtClean="0"/>
              <a:t>Some Lessons</a:t>
            </a:r>
          </a:p>
        </p:txBody>
      </p:sp>
      <p:sp>
        <p:nvSpPr>
          <p:cNvPr id="97283" name="Rectangle 3"/>
          <p:cNvSpPr>
            <a:spLocks noGrp="1" noChangeArrowheads="1"/>
          </p:cNvSpPr>
          <p:nvPr>
            <p:ph type="body" idx="1"/>
          </p:nvPr>
        </p:nvSpPr>
        <p:spPr/>
        <p:txBody>
          <a:bodyPr/>
          <a:lstStyle/>
          <a:p>
            <a:pPr eaLnBrk="1" hangingPunct="1"/>
            <a:r>
              <a:rPr lang="en-US" altLang="en-US" smtClean="0"/>
              <a:t>Be the computer.</a:t>
            </a:r>
          </a:p>
          <a:p>
            <a:pPr lvl="1" eaLnBrk="1" hangingPunct="1"/>
            <a:r>
              <a:rPr lang="en-US" altLang="en-US" smtClean="0"/>
              <a:t>One of the best ways to formulate an algorithm is to ask yourself how you would solve the problem.</a:t>
            </a:r>
          </a:p>
          <a:p>
            <a:pPr lvl="1" eaLnBrk="1" hangingPunct="1"/>
            <a:r>
              <a:rPr lang="en-US" altLang="en-US" smtClean="0"/>
              <a:t>This straightforward approach is often simple, clear, and efficient enough.</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60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EAB7CE8-F65E-48BF-B2C7-78B8B0F32308}" type="slidenum">
              <a:rPr lang="en-US" altLang="en-US" sz="1400"/>
              <a:pPr eaLnBrk="1" hangingPunct="1"/>
              <a:t>82</a:t>
            </a:fld>
            <a:endParaRPr lang="en-US" altLang="en-US" sz="1400"/>
          </a:p>
        </p:txBody>
      </p:sp>
      <p:sp>
        <p:nvSpPr>
          <p:cNvPr id="86020" name="Rectangle 2"/>
          <p:cNvSpPr>
            <a:spLocks noGrp="1" noChangeArrowheads="1"/>
          </p:cNvSpPr>
          <p:nvPr>
            <p:ph type="title"/>
          </p:nvPr>
        </p:nvSpPr>
        <p:spPr/>
        <p:txBody>
          <a:bodyPr/>
          <a:lstStyle/>
          <a:p>
            <a:pPr eaLnBrk="1" hangingPunct="1"/>
            <a:r>
              <a:rPr lang="en-US" altLang="en-US" smtClean="0"/>
              <a:t>Some Lessons</a:t>
            </a:r>
          </a:p>
        </p:txBody>
      </p:sp>
      <p:sp>
        <p:nvSpPr>
          <p:cNvPr id="98307" name="Rectangle 3"/>
          <p:cNvSpPr>
            <a:spLocks noGrp="1" noChangeArrowheads="1"/>
          </p:cNvSpPr>
          <p:nvPr>
            <p:ph type="body" idx="1"/>
          </p:nvPr>
        </p:nvSpPr>
        <p:spPr/>
        <p:txBody>
          <a:bodyPr/>
          <a:lstStyle/>
          <a:p>
            <a:pPr eaLnBrk="1" hangingPunct="1"/>
            <a:r>
              <a:rPr lang="en-US" altLang="en-US" dirty="0" smtClean="0"/>
              <a:t>Generality is good.</a:t>
            </a:r>
          </a:p>
          <a:p>
            <a:pPr lvl="1" eaLnBrk="1" hangingPunct="1"/>
            <a:r>
              <a:rPr lang="en-US" altLang="en-US" dirty="0" smtClean="0"/>
              <a:t>Consideration of a more general problem can lead to a better solution for some special case.</a:t>
            </a:r>
          </a:p>
          <a:p>
            <a:pPr lvl="1" eaLnBrk="1" hangingPunct="1"/>
            <a:r>
              <a:rPr lang="en-US" altLang="en-US" dirty="0" smtClean="0"/>
              <a:t>If the max of </a:t>
            </a:r>
            <a:r>
              <a:rPr lang="en-US" altLang="en-US" i="1" dirty="0" smtClean="0"/>
              <a:t>n</a:t>
            </a:r>
            <a:r>
              <a:rPr lang="en-US" altLang="en-US" dirty="0" smtClean="0"/>
              <a:t> program is just as easy to write as the max of three, write the more general program because it</a:t>
            </a:r>
            <a:r>
              <a:rPr lang="en-US" altLang="en-US" dirty="0" smtClean="0">
                <a:latin typeface="Times New Roman" panose="02020603050405020304" pitchFamily="18" charset="0"/>
              </a:rPr>
              <a:t>’</a:t>
            </a:r>
            <a:r>
              <a:rPr lang="en-US" altLang="en-US" dirty="0" smtClean="0"/>
              <a:t>s more likely to be useful in other situations.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870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F12F1E7-0613-44ED-B16F-E769BFA18819}" type="slidenum">
              <a:rPr lang="en-US" altLang="en-US" sz="1400"/>
              <a:pPr eaLnBrk="1" hangingPunct="1"/>
              <a:t>83</a:t>
            </a:fld>
            <a:endParaRPr lang="en-US" altLang="en-US" sz="1400"/>
          </a:p>
        </p:txBody>
      </p:sp>
      <p:sp>
        <p:nvSpPr>
          <p:cNvPr id="87044" name="Rectangle 2"/>
          <p:cNvSpPr>
            <a:spLocks noGrp="1" noChangeArrowheads="1"/>
          </p:cNvSpPr>
          <p:nvPr>
            <p:ph type="title"/>
          </p:nvPr>
        </p:nvSpPr>
        <p:spPr/>
        <p:txBody>
          <a:bodyPr/>
          <a:lstStyle/>
          <a:p>
            <a:pPr eaLnBrk="1" hangingPunct="1"/>
            <a:r>
              <a:rPr lang="en-US" altLang="en-US" smtClean="0"/>
              <a:t>Some Lessons</a:t>
            </a:r>
          </a:p>
        </p:txBody>
      </p:sp>
      <p:sp>
        <p:nvSpPr>
          <p:cNvPr id="99331" name="Rectangle 3"/>
          <p:cNvSpPr>
            <a:spLocks noGrp="1" noChangeArrowheads="1"/>
          </p:cNvSpPr>
          <p:nvPr>
            <p:ph type="body" idx="1"/>
          </p:nvPr>
        </p:nvSpPr>
        <p:spPr/>
        <p:txBody>
          <a:bodyPr/>
          <a:lstStyle/>
          <a:p>
            <a:pPr eaLnBrk="1" hangingPunct="1">
              <a:lnSpc>
                <a:spcPct val="90000"/>
              </a:lnSpc>
            </a:pPr>
            <a:r>
              <a:rPr lang="en-US" altLang="en-US" smtClean="0"/>
              <a:t>Don</a:t>
            </a:r>
            <a:r>
              <a:rPr lang="en-US" altLang="en-US" smtClean="0">
                <a:latin typeface="Times New Roman" panose="02020603050405020304" pitchFamily="18" charset="0"/>
              </a:rPr>
              <a:t>’</a:t>
            </a:r>
            <a:r>
              <a:rPr lang="en-US" altLang="en-US" smtClean="0"/>
              <a:t>t reinvent the wheel.</a:t>
            </a:r>
          </a:p>
          <a:p>
            <a:pPr lvl="1" eaLnBrk="1" hangingPunct="1">
              <a:lnSpc>
                <a:spcPct val="90000"/>
              </a:lnSpc>
            </a:pPr>
            <a:r>
              <a:rPr lang="en-US" altLang="en-US" smtClean="0"/>
              <a:t>If the problem you</a:t>
            </a:r>
            <a:r>
              <a:rPr lang="en-US" altLang="en-US" smtClean="0">
                <a:latin typeface="Times New Roman" panose="02020603050405020304" pitchFamily="18" charset="0"/>
              </a:rPr>
              <a:t>’</a:t>
            </a:r>
            <a:r>
              <a:rPr lang="en-US" altLang="en-US" smtClean="0"/>
              <a:t>re trying to solve is one that lots of other people have encountered, find out if there</a:t>
            </a:r>
            <a:r>
              <a:rPr lang="en-US" altLang="en-US" smtClean="0">
                <a:latin typeface="Times New Roman" panose="02020603050405020304" pitchFamily="18" charset="0"/>
              </a:rPr>
              <a:t>’</a:t>
            </a:r>
            <a:r>
              <a:rPr lang="en-US" altLang="en-US" smtClean="0"/>
              <a:t>s already a solution for it!</a:t>
            </a:r>
          </a:p>
          <a:p>
            <a:pPr lvl="1" eaLnBrk="1" hangingPunct="1">
              <a:lnSpc>
                <a:spcPct val="90000"/>
              </a:lnSpc>
            </a:pPr>
            <a:r>
              <a:rPr lang="en-US" altLang="en-US" smtClean="0"/>
              <a:t>As you learn to program, designing programs from scratch is a great experience!</a:t>
            </a:r>
          </a:p>
          <a:p>
            <a:pPr lvl="1" eaLnBrk="1" hangingPunct="1">
              <a:lnSpc>
                <a:spcPct val="90000"/>
              </a:lnSpc>
            </a:pPr>
            <a:r>
              <a:rPr lang="en-US" altLang="en-US" smtClean="0"/>
              <a:t>Truly expert programmers know when to borrow.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endParaRPr lang="en-US" altLang="en-US" sz="1400"/>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41DADF6-CEF6-4B90-941C-47337663ACFC}" type="slidenum">
              <a:rPr lang="en-US" altLang="en-US" sz="1400"/>
              <a:pPr eaLnBrk="1" hangingPunct="1"/>
              <a:t>9</a:t>
            </a:fld>
            <a:endParaRPr lang="en-US" altLang="en-US" sz="1400"/>
          </a:p>
        </p:txBody>
      </p:sp>
      <p:sp>
        <p:nvSpPr>
          <p:cNvPr id="11268" name="Rectangle 2"/>
          <p:cNvSpPr>
            <a:spLocks noGrp="1" noChangeArrowheads="1"/>
          </p:cNvSpPr>
          <p:nvPr>
            <p:ph type="title"/>
          </p:nvPr>
        </p:nvSpPr>
        <p:spPr/>
        <p:txBody>
          <a:bodyPr/>
          <a:lstStyle/>
          <a:p>
            <a:pPr eaLnBrk="1" hangingPunct="1"/>
            <a:r>
              <a:rPr lang="en-US" altLang="en-US" smtClean="0"/>
              <a:t>Example:</a:t>
            </a:r>
            <a:br>
              <a:rPr lang="en-US" altLang="en-US" smtClean="0"/>
            </a:br>
            <a:r>
              <a:rPr lang="en-US" altLang="en-US" smtClean="0"/>
              <a:t>Temperature Warnings</a:t>
            </a:r>
          </a:p>
        </p:txBody>
      </p:sp>
      <p:sp>
        <p:nvSpPr>
          <p:cNvPr id="14339" name="Rectangle 3"/>
          <p:cNvSpPr>
            <a:spLocks noGrp="1" noChangeArrowheads="1"/>
          </p:cNvSpPr>
          <p:nvPr>
            <p:ph type="body" idx="1"/>
          </p:nvPr>
        </p:nvSpPr>
        <p:spPr>
          <a:xfrm>
            <a:off x="152400" y="2209800"/>
            <a:ext cx="8991600" cy="4114800"/>
          </a:xfrm>
        </p:spPr>
        <p:txBody>
          <a:bodyPr/>
          <a:lstStyle/>
          <a:p>
            <a:pPr marL="0" indent="0" eaLnBrk="1" hangingPunct="1">
              <a:lnSpc>
                <a:spcPct val="90000"/>
              </a:lnSpc>
              <a:buNone/>
            </a:pPr>
            <a:r>
              <a:rPr lang="en-US" altLang="en-US" sz="2800" dirty="0" smtClean="0">
                <a:latin typeface="Courier New" panose="02070309020205020404" pitchFamily="49" charset="0"/>
                <a:cs typeface="Courier New" panose="02070309020205020404" pitchFamily="49" charset="0"/>
              </a:rPr>
              <a:t>Input the temperature in degrees Celsius (call it </a:t>
            </a:r>
            <a:r>
              <a:rPr lang="en-US" altLang="en-US" sz="2800" dirty="0" err="1" smtClean="0">
                <a:latin typeface="Courier New" panose="02070309020205020404" pitchFamily="49" charset="0"/>
                <a:cs typeface="Courier New" panose="02070309020205020404" pitchFamily="49" charset="0"/>
              </a:rPr>
              <a:t>celsius</a:t>
            </a:r>
            <a:r>
              <a:rPr lang="en-US" altLang="en-US" sz="2800" dirty="0" smtClean="0">
                <a:latin typeface="Courier New" panose="02070309020205020404" pitchFamily="49" charset="0"/>
                <a:cs typeface="Courier New" panose="02070309020205020404" pitchFamily="49" charset="0"/>
              </a:rPr>
              <a:t>)</a:t>
            </a:r>
          </a:p>
          <a:p>
            <a:pPr marL="0" indent="0" eaLnBrk="1" hangingPunct="1">
              <a:lnSpc>
                <a:spcPct val="90000"/>
              </a:lnSpc>
              <a:buNone/>
            </a:pPr>
            <a:r>
              <a:rPr lang="en-US" altLang="en-US" sz="2800" dirty="0" smtClean="0">
                <a:latin typeface="Courier New" panose="02070309020205020404" pitchFamily="49" charset="0"/>
                <a:cs typeface="Courier New" panose="02070309020205020404" pitchFamily="49" charset="0"/>
              </a:rPr>
              <a:t>Calculate </a:t>
            </a:r>
            <a:r>
              <a:rPr lang="en-US" altLang="en-US" sz="2800" dirty="0" err="1" smtClean="0">
                <a:latin typeface="Courier New" panose="02070309020205020404" pitchFamily="49" charset="0"/>
                <a:cs typeface="Courier New" panose="02070309020205020404" pitchFamily="49" charset="0"/>
              </a:rPr>
              <a:t>fahrenheit</a:t>
            </a:r>
            <a:r>
              <a:rPr lang="en-US" altLang="en-US" sz="2800" dirty="0" smtClean="0">
                <a:latin typeface="Courier New" panose="02070309020205020404" pitchFamily="49" charset="0"/>
                <a:cs typeface="Courier New" panose="02070309020205020404" pitchFamily="49" charset="0"/>
              </a:rPr>
              <a:t> as 9/5 </a:t>
            </a:r>
            <a:r>
              <a:rPr lang="en-US" altLang="en-US" sz="2800" dirty="0" err="1" smtClean="0">
                <a:latin typeface="Courier New" panose="02070309020205020404" pitchFamily="49" charset="0"/>
                <a:cs typeface="Courier New" panose="02070309020205020404" pitchFamily="49" charset="0"/>
              </a:rPr>
              <a:t>celsius</a:t>
            </a:r>
            <a:r>
              <a:rPr lang="en-US" altLang="en-US" sz="2800" dirty="0" smtClean="0">
                <a:latin typeface="Courier New" panose="02070309020205020404" pitchFamily="49" charset="0"/>
                <a:cs typeface="Courier New" panose="02070309020205020404" pitchFamily="49" charset="0"/>
              </a:rPr>
              <a:t> + 32</a:t>
            </a:r>
          </a:p>
          <a:p>
            <a:pPr marL="0" indent="0" eaLnBrk="1" hangingPunct="1">
              <a:lnSpc>
                <a:spcPct val="90000"/>
              </a:lnSpc>
              <a:buNone/>
            </a:pPr>
            <a:r>
              <a:rPr lang="en-US" altLang="en-US" sz="2800" dirty="0" smtClean="0">
                <a:latin typeface="Courier New" panose="02070309020205020404" pitchFamily="49" charset="0"/>
                <a:cs typeface="Courier New" panose="02070309020205020404" pitchFamily="49" charset="0"/>
              </a:rPr>
              <a:t>Output </a:t>
            </a:r>
            <a:r>
              <a:rPr lang="en-US" altLang="en-US" sz="2800" dirty="0" err="1" smtClean="0">
                <a:latin typeface="Courier New" panose="02070309020205020404" pitchFamily="49" charset="0"/>
                <a:cs typeface="Courier New" panose="02070309020205020404" pitchFamily="49" charset="0"/>
              </a:rPr>
              <a:t>fahrenheit</a:t>
            </a:r>
            <a:endParaRPr lang="en-US" altLang="en-US" sz="2800" dirty="0" smtClean="0">
              <a:latin typeface="Courier New" panose="02070309020205020404" pitchFamily="49" charset="0"/>
              <a:cs typeface="Courier New" panose="02070309020205020404" pitchFamily="49" charset="0"/>
            </a:endParaRPr>
          </a:p>
          <a:p>
            <a:pPr marL="0" indent="0" eaLnBrk="1" hangingPunct="1">
              <a:lnSpc>
                <a:spcPct val="90000"/>
              </a:lnSpc>
              <a:buNone/>
            </a:pPr>
            <a:r>
              <a:rPr lang="en-US" altLang="en-US" sz="2800" dirty="0" smtClean="0">
                <a:latin typeface="Courier New" panose="02070309020205020404" pitchFamily="49" charset="0"/>
                <a:cs typeface="Courier New" panose="02070309020205020404" pitchFamily="49" charset="0"/>
              </a:rPr>
              <a:t>If </a:t>
            </a:r>
            <a:r>
              <a:rPr lang="en-US" altLang="en-US" sz="2800" dirty="0" err="1" smtClean="0">
                <a:latin typeface="Courier New" panose="02070309020205020404" pitchFamily="49" charset="0"/>
                <a:cs typeface="Courier New" panose="02070309020205020404" pitchFamily="49" charset="0"/>
              </a:rPr>
              <a:t>fahrenheit</a:t>
            </a:r>
            <a:r>
              <a:rPr lang="en-US" altLang="en-US" sz="2800" dirty="0" smtClean="0">
                <a:latin typeface="Courier New" panose="02070309020205020404" pitchFamily="49" charset="0"/>
                <a:cs typeface="Courier New" panose="02070309020205020404" pitchFamily="49" charset="0"/>
              </a:rPr>
              <a:t> &gt; 90</a:t>
            </a:r>
            <a:br>
              <a:rPr lang="en-US" altLang="en-US" sz="2800" dirty="0" smtClean="0">
                <a:latin typeface="Courier New" panose="02070309020205020404" pitchFamily="49" charset="0"/>
                <a:cs typeface="Courier New" panose="02070309020205020404" pitchFamily="49" charset="0"/>
              </a:rPr>
            </a:br>
            <a:r>
              <a:rPr lang="en-US" altLang="en-US" sz="2800" dirty="0" smtClean="0">
                <a:latin typeface="Courier New" panose="02070309020205020404" pitchFamily="49" charset="0"/>
                <a:cs typeface="Courier New" panose="02070309020205020404" pitchFamily="49" charset="0"/>
              </a:rPr>
              <a:t>   print a heat warning</a:t>
            </a:r>
          </a:p>
          <a:p>
            <a:pPr marL="0" indent="0" eaLnBrk="1" hangingPunct="1">
              <a:lnSpc>
                <a:spcPct val="90000"/>
              </a:lnSpc>
              <a:buNone/>
            </a:pPr>
            <a:r>
              <a:rPr lang="en-US" altLang="en-US" sz="2800" dirty="0" smtClean="0">
                <a:latin typeface="Courier New" panose="02070309020205020404" pitchFamily="49" charset="0"/>
                <a:cs typeface="Courier New" panose="02070309020205020404" pitchFamily="49" charset="0"/>
              </a:rPr>
              <a:t>If </a:t>
            </a:r>
            <a:r>
              <a:rPr lang="en-US" altLang="en-US" sz="2800" dirty="0" err="1" smtClean="0">
                <a:latin typeface="Courier New" panose="02070309020205020404" pitchFamily="49" charset="0"/>
                <a:cs typeface="Courier New" panose="02070309020205020404" pitchFamily="49" charset="0"/>
              </a:rPr>
              <a:t>fahrenheit</a:t>
            </a:r>
            <a:r>
              <a:rPr lang="en-US" altLang="en-US" sz="2800" dirty="0" smtClean="0">
                <a:latin typeface="Courier New" panose="02070309020205020404" pitchFamily="49" charset="0"/>
                <a:cs typeface="Courier New" panose="02070309020205020404" pitchFamily="49" charset="0"/>
              </a:rPr>
              <a:t> &gt; 30</a:t>
            </a:r>
            <a:br>
              <a:rPr lang="en-US" altLang="en-US" sz="2800" dirty="0" smtClean="0">
                <a:latin typeface="Courier New" panose="02070309020205020404" pitchFamily="49" charset="0"/>
                <a:cs typeface="Courier New" panose="02070309020205020404" pitchFamily="49" charset="0"/>
              </a:rPr>
            </a:br>
            <a:r>
              <a:rPr lang="en-US" altLang="en-US" sz="2800" dirty="0" smtClean="0">
                <a:latin typeface="Courier New" panose="02070309020205020404" pitchFamily="49" charset="0"/>
                <a:cs typeface="Courier New" panose="02070309020205020404" pitchFamily="49" charset="0"/>
              </a:rPr>
              <a:t>   print a cold warning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2" charset="0"/>
            <a:cs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2" charset="0"/>
            <a:cs typeface="Times New Roman" pitchFamily="1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354</TotalTime>
  <Words>4380</Words>
  <Application>Microsoft Office PowerPoint</Application>
  <PresentationFormat>On-screen Show (4:3)</PresentationFormat>
  <Paragraphs>661</Paragraphs>
  <Slides>83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Courier New</vt:lpstr>
      <vt:lpstr>Symbol</vt:lpstr>
      <vt:lpstr>Tahoma</vt:lpstr>
      <vt:lpstr>Times New Roman</vt:lpstr>
      <vt:lpstr>Wingdings</vt:lpstr>
      <vt:lpstr>Blends</vt:lpstr>
      <vt:lpstr>Python Programming: An Introduction to Computer Science</vt:lpstr>
      <vt:lpstr>Objectives</vt:lpstr>
      <vt:lpstr>Objectives</vt:lpstr>
      <vt:lpstr>Objectives</vt:lpstr>
      <vt:lpstr>Simple Decisions</vt:lpstr>
      <vt:lpstr>Simple Decisions</vt:lpstr>
      <vt:lpstr>Example: Temperature Warnings</vt:lpstr>
      <vt:lpstr>Example: Temperature Warnings</vt:lpstr>
      <vt:lpstr>Example: Temperature Warnings</vt:lpstr>
      <vt:lpstr>Example: Temperature Warnings</vt:lpstr>
      <vt:lpstr>Example: Temperature Warnings</vt:lpstr>
      <vt:lpstr>Example: Temperature Warnings</vt:lpstr>
      <vt:lpstr>Example: Temperature Warnings</vt:lpstr>
      <vt:lpstr>Example: Temperature Warnings</vt:lpstr>
      <vt:lpstr>Example: Temperature Warnings</vt:lpstr>
      <vt:lpstr>Example: Temperature Warnings</vt:lpstr>
      <vt:lpstr>Forming Simple Conditions</vt:lpstr>
      <vt:lpstr>Forming Simple Conditions</vt:lpstr>
      <vt:lpstr>Forming Simple Conditions</vt:lpstr>
      <vt:lpstr>Forming Simple Conditions</vt:lpstr>
      <vt:lpstr>Forming Simple Conditions</vt:lpstr>
      <vt:lpstr>Forming Simple Conditions</vt:lpstr>
      <vt:lpstr>Example: Conditional Program Execution</vt:lpstr>
      <vt:lpstr>Example: Conditional Program Execution</vt:lpstr>
      <vt:lpstr>Example: Conditional Program Execution</vt:lpstr>
      <vt:lpstr>Example: Conditional Program Execution</vt:lpstr>
      <vt:lpstr>Example: Conditional Program Execution</vt:lpstr>
      <vt:lpstr>Example: Conditional Program Execution</vt:lpstr>
      <vt:lpstr>Two-Way Decisions</vt:lpstr>
      <vt:lpstr>Two-Way Decisions</vt:lpstr>
      <vt:lpstr>Two-Way Decisions</vt:lpstr>
      <vt:lpstr>Two-Way Decisions</vt:lpstr>
      <vt:lpstr>Two-Way Decisions</vt:lpstr>
      <vt:lpstr>Two-Way Decisions</vt:lpstr>
      <vt:lpstr>Two-Way Decisions</vt:lpstr>
      <vt:lpstr>Two-Way Decisions</vt:lpstr>
      <vt:lpstr>Two-Way Decisions</vt:lpstr>
      <vt:lpstr>Two-Way Decisions</vt:lpstr>
      <vt:lpstr>Two-Way Decisions</vt:lpstr>
      <vt:lpstr>Multi-Way Decisions</vt:lpstr>
      <vt:lpstr>Multi-Way Decisions</vt:lpstr>
      <vt:lpstr>Multi-Way Decisions</vt:lpstr>
      <vt:lpstr>Multi-Way Decisions</vt:lpstr>
      <vt:lpstr>Multi-Way Decisions</vt:lpstr>
      <vt:lpstr>Multi-Way Decisions</vt:lpstr>
      <vt:lpstr>Multi-Way Decisions</vt:lpstr>
      <vt:lpstr>Multi-Way Decisions</vt:lpstr>
      <vt:lpstr>Multi-Way Decisions</vt:lpstr>
      <vt:lpstr>Multi-Way Decisions</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Study in Design: Max of Three</vt:lpstr>
      <vt:lpstr>Study in Design: Max of Three</vt:lpstr>
      <vt:lpstr>Strategy 1: Compare Each to All</vt:lpstr>
      <vt:lpstr>Strategy 1: Compare Each to All</vt:lpstr>
      <vt:lpstr>Strategy 1: Compare Each to All</vt:lpstr>
      <vt:lpstr>Strategy 1: Compare Each to All</vt:lpstr>
      <vt:lpstr>Strategy 1: Compare Each to All</vt:lpstr>
      <vt:lpstr>Strategy 1: Compare Each to All</vt:lpstr>
      <vt:lpstr>Strategy 2: Decision Tree</vt:lpstr>
      <vt:lpstr>Strategy 2: Decision Tree</vt:lpstr>
      <vt:lpstr>Strategy 2: Decision Tree</vt:lpstr>
      <vt:lpstr>Strategy 2: Decision Tree</vt:lpstr>
      <vt:lpstr>Strategy 3: Sequential Processing</vt:lpstr>
      <vt:lpstr>Strategy 3: Sequential Processing</vt:lpstr>
      <vt:lpstr>Strategy 3: Sequential Processing</vt:lpstr>
      <vt:lpstr>Strategy 3: Sequential Programming</vt:lpstr>
      <vt:lpstr>Strategy 3: Sequential Programming</vt:lpstr>
      <vt:lpstr>Strategy 4: Use Python</vt:lpstr>
      <vt:lpstr>Some Lessons</vt:lpstr>
      <vt:lpstr>Some Lessons</vt:lpstr>
      <vt:lpstr>Some Lessons</vt:lpstr>
      <vt:lpstr>Some Lessons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Terry Letsche</cp:lastModifiedBy>
  <cp:revision>23</cp:revision>
  <dcterms:created xsi:type="dcterms:W3CDTF">2004-02-13T06:07:29Z</dcterms:created>
  <dcterms:modified xsi:type="dcterms:W3CDTF">2016-07-28T17:56:20Z</dcterms:modified>
</cp:coreProperties>
</file>