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5"/>
  </p:notesMasterIdLst>
  <p:handoutMasterIdLst>
    <p:handoutMasterId r:id="rId1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Lst>
  <p:sldSz cx="9144000" cy="6858000" type="screen4x3"/>
  <p:notesSz cx="7315200" cy="9601200"/>
  <p:defaultTextStyle>
    <a:defPPr>
      <a:defRPr lang="en-US"/>
    </a:defPPr>
    <a:lvl1pPr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sz="3200" i="1"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sz="3200" i="1"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sz="3200" i="1"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sz="3200" i="1"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20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i="0" smtClean="0">
                <a:latin typeface="Arial" charset="0"/>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i="0" smtClean="0">
                <a:latin typeface="Arial" charset="0"/>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i="0" smtClean="0">
                <a:latin typeface="Arial" charset="0"/>
                <a:cs typeface="Arial" charset="0"/>
              </a:defRPr>
            </a:lvl1pPr>
          </a:lstStyle>
          <a:p>
            <a:pPr>
              <a:defRPr/>
            </a:pPr>
            <a:r>
              <a:rPr lang="en-US" smtClean="0"/>
              <a:t>Python Programming, 3/e</a:t>
            </a:r>
            <a:endParaRPr lang="en-US"/>
          </a:p>
        </p:txBody>
      </p:sp>
      <p:sp>
        <p:nvSpPr>
          <p:cNvPr id="122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i="0">
                <a:latin typeface="Arial" panose="020B0604020202020204" pitchFamily="34" charset="0"/>
              </a:defRPr>
            </a:lvl1pPr>
          </a:lstStyle>
          <a:p>
            <a:fld id="{FD3A0733-B383-4900-81CE-FF2879EC692A}"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i="0" smtClean="0">
                <a:latin typeface="Arial" charset="0"/>
                <a:cs typeface="Arial" charset="0"/>
              </a:defRPr>
            </a:lvl1pPr>
          </a:lstStyle>
          <a:p>
            <a:pPr>
              <a:defRPr/>
            </a:pPr>
            <a:endParaRPr lang="en-US"/>
          </a:p>
        </p:txBody>
      </p:sp>
      <p:sp>
        <p:nvSpPr>
          <p:cNvPr id="102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i="0" smtClean="0">
                <a:latin typeface="Arial" charset="0"/>
                <a:cs typeface="Arial" charset="0"/>
              </a:defRPr>
            </a:lvl1pPr>
          </a:lstStyle>
          <a:p>
            <a:pPr>
              <a:defRPr/>
            </a:pPr>
            <a:endParaRPr lang="en-US"/>
          </a:p>
        </p:txBody>
      </p:sp>
      <p:sp>
        <p:nvSpPr>
          <p:cNvPr id="1392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i="0" smtClean="0">
                <a:latin typeface="Arial" charset="0"/>
                <a:cs typeface="Arial" charset="0"/>
              </a:defRPr>
            </a:lvl1pPr>
          </a:lstStyle>
          <a:p>
            <a:pPr>
              <a:defRPr/>
            </a:pPr>
            <a:r>
              <a:rPr lang="en-US" smtClean="0"/>
              <a:t>Python Programming, 3/e</a:t>
            </a:r>
            <a:endParaRPr lang="en-US"/>
          </a:p>
        </p:txBody>
      </p:sp>
      <p:sp>
        <p:nvSpPr>
          <p:cNvPr id="102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i="0">
                <a:latin typeface="Arial" panose="020B0604020202020204" pitchFamily="34" charset="0"/>
              </a:defRPr>
            </a:lvl1pPr>
          </a:lstStyle>
          <a:p>
            <a:fld id="{56A871EE-38C7-4FA0-B27C-66CC6383352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2" charset="0"/>
                  <a:cs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Arial"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2" charset="0"/>
                  <a:cs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2" charset="0"/>
                <a:cs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2" charset="0"/>
                <a:cs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Arial" charset="0"/>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smtClean="0"/>
              <a:t>Python Programming, 3/e</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9691D17C-369A-4BDC-B2F1-684DD4B001C2}" type="slidenum">
              <a:rPr lang="en-US" altLang="en-US"/>
              <a:pPr/>
              <a:t>‹#›</a:t>
            </a:fld>
            <a:endParaRPr lang="en-US" altLang="en-US"/>
          </a:p>
        </p:txBody>
      </p:sp>
    </p:spTree>
    <p:extLst>
      <p:ext uri="{BB962C8B-B14F-4D97-AF65-F5344CB8AC3E}">
        <p14:creationId xmlns:p14="http://schemas.microsoft.com/office/powerpoint/2010/main" val="328156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2682D64D-857B-42FB-AB9C-DACEE97541C7}" type="slidenum">
              <a:rPr lang="en-US" altLang="en-US"/>
              <a:pPr/>
              <a:t>‹#›</a:t>
            </a:fld>
            <a:endParaRPr lang="en-US" altLang="en-US"/>
          </a:p>
        </p:txBody>
      </p:sp>
    </p:spTree>
    <p:extLst>
      <p:ext uri="{BB962C8B-B14F-4D97-AF65-F5344CB8AC3E}">
        <p14:creationId xmlns:p14="http://schemas.microsoft.com/office/powerpoint/2010/main" val="126261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1E3B49C3-5295-4A63-A6A2-A36B2223C331}" type="slidenum">
              <a:rPr lang="en-US" altLang="en-US"/>
              <a:pPr/>
              <a:t>‹#›</a:t>
            </a:fld>
            <a:endParaRPr lang="en-US" altLang="en-US"/>
          </a:p>
        </p:txBody>
      </p:sp>
    </p:spTree>
    <p:extLst>
      <p:ext uri="{BB962C8B-B14F-4D97-AF65-F5344CB8AC3E}">
        <p14:creationId xmlns:p14="http://schemas.microsoft.com/office/powerpoint/2010/main" val="2791890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2D0C6E12-6EC6-494B-9F83-73FBBDF5D588}" type="slidenum">
              <a:rPr lang="en-US" altLang="en-US"/>
              <a:pPr/>
              <a:t>‹#›</a:t>
            </a:fld>
            <a:endParaRPr lang="en-US" altLang="en-US"/>
          </a:p>
        </p:txBody>
      </p:sp>
    </p:spTree>
    <p:extLst>
      <p:ext uri="{BB962C8B-B14F-4D97-AF65-F5344CB8AC3E}">
        <p14:creationId xmlns:p14="http://schemas.microsoft.com/office/powerpoint/2010/main" val="335363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ED6E313C-99BB-4066-9E31-BBDDBEC14484}" type="slidenum">
              <a:rPr lang="en-US" altLang="en-US"/>
              <a:pPr/>
              <a:t>‹#›</a:t>
            </a:fld>
            <a:endParaRPr lang="en-US" altLang="en-US"/>
          </a:p>
        </p:txBody>
      </p:sp>
    </p:spTree>
    <p:extLst>
      <p:ext uri="{BB962C8B-B14F-4D97-AF65-F5344CB8AC3E}">
        <p14:creationId xmlns:p14="http://schemas.microsoft.com/office/powerpoint/2010/main" val="401512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6E39E523-E467-442C-8E6C-2A791380E166}" type="slidenum">
              <a:rPr lang="en-US" altLang="en-US"/>
              <a:pPr/>
              <a:t>‹#›</a:t>
            </a:fld>
            <a:endParaRPr lang="en-US" altLang="en-US"/>
          </a:p>
        </p:txBody>
      </p:sp>
    </p:spTree>
    <p:extLst>
      <p:ext uri="{BB962C8B-B14F-4D97-AF65-F5344CB8AC3E}">
        <p14:creationId xmlns:p14="http://schemas.microsoft.com/office/powerpoint/2010/main" val="74477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919ADA05-4D1C-42A2-824C-78A2FFE9DAEA}" type="slidenum">
              <a:rPr lang="en-US" altLang="en-US"/>
              <a:pPr/>
              <a:t>‹#›</a:t>
            </a:fld>
            <a:endParaRPr lang="en-US" altLang="en-US"/>
          </a:p>
        </p:txBody>
      </p:sp>
    </p:spTree>
    <p:extLst>
      <p:ext uri="{BB962C8B-B14F-4D97-AF65-F5344CB8AC3E}">
        <p14:creationId xmlns:p14="http://schemas.microsoft.com/office/powerpoint/2010/main" val="326621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9" name="Rectangle 13"/>
          <p:cNvSpPr>
            <a:spLocks noGrp="1" noChangeArrowheads="1"/>
          </p:cNvSpPr>
          <p:nvPr>
            <p:ph type="sldNum" sz="quarter" idx="12"/>
          </p:nvPr>
        </p:nvSpPr>
        <p:spPr>
          <a:ln/>
        </p:spPr>
        <p:txBody>
          <a:bodyPr/>
          <a:lstStyle>
            <a:lvl1pPr>
              <a:defRPr/>
            </a:lvl1pPr>
          </a:lstStyle>
          <a:p>
            <a:fld id="{9C11E199-3288-48C7-9AE6-8692264F21E2}" type="slidenum">
              <a:rPr lang="en-US" altLang="en-US"/>
              <a:pPr/>
              <a:t>‹#›</a:t>
            </a:fld>
            <a:endParaRPr lang="en-US" altLang="en-US"/>
          </a:p>
        </p:txBody>
      </p:sp>
    </p:spTree>
    <p:extLst>
      <p:ext uri="{BB962C8B-B14F-4D97-AF65-F5344CB8AC3E}">
        <p14:creationId xmlns:p14="http://schemas.microsoft.com/office/powerpoint/2010/main" val="404655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5" name="Rectangle 13"/>
          <p:cNvSpPr>
            <a:spLocks noGrp="1" noChangeArrowheads="1"/>
          </p:cNvSpPr>
          <p:nvPr>
            <p:ph type="sldNum" sz="quarter" idx="12"/>
          </p:nvPr>
        </p:nvSpPr>
        <p:spPr>
          <a:ln/>
        </p:spPr>
        <p:txBody>
          <a:bodyPr/>
          <a:lstStyle>
            <a:lvl1pPr>
              <a:defRPr/>
            </a:lvl1pPr>
          </a:lstStyle>
          <a:p>
            <a:fld id="{12B6D9DC-097D-4DCF-9A31-09E92E3CB841}" type="slidenum">
              <a:rPr lang="en-US" altLang="en-US"/>
              <a:pPr/>
              <a:t>‹#›</a:t>
            </a:fld>
            <a:endParaRPr lang="en-US" altLang="en-US"/>
          </a:p>
        </p:txBody>
      </p:sp>
    </p:spTree>
    <p:extLst>
      <p:ext uri="{BB962C8B-B14F-4D97-AF65-F5344CB8AC3E}">
        <p14:creationId xmlns:p14="http://schemas.microsoft.com/office/powerpoint/2010/main" val="141775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4" name="Rectangle 13"/>
          <p:cNvSpPr>
            <a:spLocks noGrp="1" noChangeArrowheads="1"/>
          </p:cNvSpPr>
          <p:nvPr>
            <p:ph type="sldNum" sz="quarter" idx="12"/>
          </p:nvPr>
        </p:nvSpPr>
        <p:spPr>
          <a:ln/>
        </p:spPr>
        <p:txBody>
          <a:bodyPr/>
          <a:lstStyle>
            <a:lvl1pPr>
              <a:defRPr/>
            </a:lvl1pPr>
          </a:lstStyle>
          <a:p>
            <a:fld id="{909B790F-54FD-419F-8EB4-DEF650B04DFF}" type="slidenum">
              <a:rPr lang="en-US" altLang="en-US"/>
              <a:pPr/>
              <a:t>‹#›</a:t>
            </a:fld>
            <a:endParaRPr lang="en-US" altLang="en-US"/>
          </a:p>
        </p:txBody>
      </p:sp>
    </p:spTree>
    <p:extLst>
      <p:ext uri="{BB962C8B-B14F-4D97-AF65-F5344CB8AC3E}">
        <p14:creationId xmlns:p14="http://schemas.microsoft.com/office/powerpoint/2010/main" val="10137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6516A1AA-97A6-4E97-8825-41A438085B2E}" type="slidenum">
              <a:rPr lang="en-US" altLang="en-US"/>
              <a:pPr/>
              <a:t>‹#›</a:t>
            </a:fld>
            <a:endParaRPr lang="en-US" altLang="en-US"/>
          </a:p>
        </p:txBody>
      </p:sp>
    </p:spTree>
    <p:extLst>
      <p:ext uri="{BB962C8B-B14F-4D97-AF65-F5344CB8AC3E}">
        <p14:creationId xmlns:p14="http://schemas.microsoft.com/office/powerpoint/2010/main" val="16365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E416B0F1-ABEC-4F37-9F80-2FC561AB15DF}" type="slidenum">
              <a:rPr lang="en-US" altLang="en-US"/>
              <a:pPr/>
              <a:t>‹#›</a:t>
            </a:fld>
            <a:endParaRPr lang="en-US" altLang="en-US"/>
          </a:p>
        </p:txBody>
      </p:sp>
    </p:spTree>
    <p:extLst>
      <p:ext uri="{BB962C8B-B14F-4D97-AF65-F5344CB8AC3E}">
        <p14:creationId xmlns:p14="http://schemas.microsoft.com/office/powerpoint/2010/main" val="102540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7177"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717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i="0" smtClean="0">
                <a:latin typeface="Tahoma" pitchFamily="32" charset="0"/>
                <a:cs typeface="Arial" charset="0"/>
              </a:defRPr>
            </a:lvl1pPr>
          </a:lstStyle>
          <a:p>
            <a:pPr>
              <a:defRPr/>
            </a:pPr>
            <a:endParaRPr lang="en-US"/>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i="0" smtClean="0">
                <a:latin typeface="Tahoma" pitchFamily="32" charset="0"/>
                <a:cs typeface="Arial" charset="0"/>
              </a:defRPr>
            </a:lvl1pPr>
          </a:lstStyle>
          <a:p>
            <a:pPr>
              <a:defRPr/>
            </a:pPr>
            <a:r>
              <a:rPr lang="en-US" smtClean="0"/>
              <a:t>Python Programming, 3/e</a:t>
            </a:r>
            <a:endParaRPr lang="en-US"/>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i="0"/>
            </a:lvl1pPr>
          </a:lstStyle>
          <a:p>
            <a:fld id="{A4D44063-BF46-45EF-95E5-F6297E1668E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Arial" charset="0"/>
        </a:defRPr>
      </a:lvl2pPr>
      <a:lvl3pPr algn="l" rtl="0" eaLnBrk="0" fontAlgn="base" hangingPunct="0">
        <a:spcBef>
          <a:spcPct val="0"/>
        </a:spcBef>
        <a:spcAft>
          <a:spcPct val="0"/>
        </a:spcAft>
        <a:defRPr sz="4400">
          <a:solidFill>
            <a:schemeClr val="tx2"/>
          </a:solidFill>
          <a:latin typeface="Tahoma" pitchFamily="32" charset="0"/>
          <a:cs typeface="Arial" charset="0"/>
        </a:defRPr>
      </a:lvl3pPr>
      <a:lvl4pPr algn="l" rtl="0" eaLnBrk="0" fontAlgn="base" hangingPunct="0">
        <a:spcBef>
          <a:spcPct val="0"/>
        </a:spcBef>
        <a:spcAft>
          <a:spcPct val="0"/>
        </a:spcAft>
        <a:defRPr sz="4400">
          <a:solidFill>
            <a:schemeClr val="tx2"/>
          </a:solidFill>
          <a:latin typeface="Tahoma" pitchFamily="32" charset="0"/>
          <a:cs typeface="Arial" charset="0"/>
        </a:defRPr>
      </a:lvl4pPr>
      <a:lvl5pPr algn="l" rtl="0" eaLnBrk="0" fontAlgn="base" hangingPunct="0">
        <a:spcBef>
          <a:spcPct val="0"/>
        </a:spcBef>
        <a:spcAft>
          <a:spcPct val="0"/>
        </a:spcAft>
        <a:defRPr sz="4400">
          <a:solidFill>
            <a:schemeClr val="tx2"/>
          </a:solidFill>
          <a:latin typeface="Tahoma" pitchFamily="32" charset="0"/>
          <a:cs typeface="Arial" charset="0"/>
        </a:defRPr>
      </a:lvl5pPr>
      <a:lvl6pPr marL="457200" algn="l" rtl="0" fontAlgn="base">
        <a:spcBef>
          <a:spcPct val="0"/>
        </a:spcBef>
        <a:spcAft>
          <a:spcPct val="0"/>
        </a:spcAft>
        <a:defRPr sz="4400">
          <a:solidFill>
            <a:schemeClr val="tx2"/>
          </a:solidFill>
          <a:latin typeface="Tahoma" pitchFamily="32" charset="0"/>
          <a:cs typeface="Arial" charset="0"/>
        </a:defRPr>
      </a:lvl6pPr>
      <a:lvl7pPr marL="914400" algn="l" rtl="0" fontAlgn="base">
        <a:spcBef>
          <a:spcPct val="0"/>
        </a:spcBef>
        <a:spcAft>
          <a:spcPct val="0"/>
        </a:spcAft>
        <a:defRPr sz="4400">
          <a:solidFill>
            <a:schemeClr val="tx2"/>
          </a:solidFill>
          <a:latin typeface="Tahoma" pitchFamily="32" charset="0"/>
          <a:cs typeface="Arial" charset="0"/>
        </a:defRPr>
      </a:lvl7pPr>
      <a:lvl8pPr marL="1371600" algn="l" rtl="0" fontAlgn="base">
        <a:spcBef>
          <a:spcPct val="0"/>
        </a:spcBef>
        <a:spcAft>
          <a:spcPct val="0"/>
        </a:spcAft>
        <a:defRPr sz="4400">
          <a:solidFill>
            <a:schemeClr val="tx2"/>
          </a:solidFill>
          <a:latin typeface="Tahoma" pitchFamily="32" charset="0"/>
          <a:cs typeface="Arial" charset="0"/>
        </a:defRPr>
      </a:lvl8pPr>
      <a:lvl9pPr marL="1828800" algn="l" rtl="0" fontAlgn="base">
        <a:spcBef>
          <a:spcPct val="0"/>
        </a:spcBef>
        <a:spcAft>
          <a:spcPct val="0"/>
        </a:spcAft>
        <a:defRPr sz="4400">
          <a:solidFill>
            <a:schemeClr val="tx2"/>
          </a:solidFill>
          <a:latin typeface="Tahoma" pitchFamily="32"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0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solidFill>
                  <a:schemeClr val="bg2"/>
                </a:solidFill>
              </a:rPr>
              <a:t>Python Programming, 3/e</a:t>
            </a:r>
            <a:endParaRPr lang="en-US" altLang="en-US" sz="1400" i="0">
              <a:solidFill>
                <a:schemeClr val="bg2"/>
              </a:solidFill>
            </a:endParaRPr>
          </a:p>
        </p:txBody>
      </p:sp>
      <p:sp>
        <p:nvSpPr>
          <p:cNvPr id="9219"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83AF8B5-BD4E-4B84-B8D5-0AA827B59812}" type="slidenum">
              <a:rPr lang="en-US" altLang="en-US" sz="1400" i="0">
                <a:solidFill>
                  <a:schemeClr val="bg2"/>
                </a:solidFill>
              </a:rPr>
              <a:pPr eaLnBrk="1" hangingPunct="1"/>
              <a:t>1</a:t>
            </a:fld>
            <a:endParaRPr lang="en-US" altLang="en-US" sz="1400" i="0">
              <a:solidFill>
                <a:schemeClr val="bg2"/>
              </a:solidFill>
            </a:endParaRPr>
          </a:p>
        </p:txBody>
      </p:sp>
      <p:sp>
        <p:nvSpPr>
          <p:cNvPr id="9220" name="Rectangle 2"/>
          <p:cNvSpPr>
            <a:spLocks noGrp="1" noChangeArrowheads="1"/>
          </p:cNvSpPr>
          <p:nvPr>
            <p:ph type="ctrTitle"/>
          </p:nvPr>
        </p:nvSpPr>
        <p:spPr/>
        <p:txBody>
          <a:bodyPr/>
          <a:lstStyle/>
          <a:p>
            <a:pPr eaLnBrk="1" hangingPunct="1"/>
            <a:r>
              <a:rPr lang="en-US" altLang="en-US" sz="4000" smtClean="0"/>
              <a:t>Python Programming:</a:t>
            </a:r>
            <a:br>
              <a:rPr lang="en-US" altLang="en-US" sz="4000" smtClean="0"/>
            </a:br>
            <a:r>
              <a:rPr lang="en-US" altLang="en-US" sz="4000" smtClean="0"/>
              <a:t>An Introduction to</a:t>
            </a:r>
            <a:br>
              <a:rPr lang="en-US" altLang="en-US" sz="4000" smtClean="0"/>
            </a:br>
            <a:r>
              <a:rPr lang="en-US" altLang="en-US" sz="4000" smtClean="0"/>
              <a:t>Computer Science</a:t>
            </a:r>
          </a:p>
        </p:txBody>
      </p:sp>
      <p:sp>
        <p:nvSpPr>
          <p:cNvPr id="9221"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smtClean="0"/>
              <a:t>Chapter 13</a:t>
            </a:r>
          </a:p>
          <a:p>
            <a:pPr eaLnBrk="1" hangingPunct="1">
              <a:buFont typeface="Wingdings" panose="05000000000000000000" pitchFamily="2" charset="2"/>
              <a:buNone/>
            </a:pPr>
            <a:r>
              <a:rPr lang="en-US" altLang="en-US" smtClean="0"/>
              <a:t>Algorithm Design and Recursion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590C6E79-5A04-42BC-8D63-C643C1F9D25F}" type="slidenum">
              <a:rPr lang="en-US" altLang="en-US" sz="1400" i="0"/>
              <a:pPr eaLnBrk="1" hangingPunct="1"/>
              <a:t>10</a:t>
            </a:fld>
            <a:endParaRPr lang="en-US" altLang="en-US" sz="1400" i="0"/>
          </a:p>
        </p:txBody>
      </p:sp>
      <p:sp>
        <p:nvSpPr>
          <p:cNvPr id="18436" name="Rectangle 2"/>
          <p:cNvSpPr>
            <a:spLocks noGrp="1" noChangeArrowheads="1"/>
          </p:cNvSpPr>
          <p:nvPr>
            <p:ph type="title"/>
          </p:nvPr>
        </p:nvSpPr>
        <p:spPr/>
        <p:txBody>
          <a:bodyPr/>
          <a:lstStyle/>
          <a:p>
            <a:pPr eaLnBrk="1" hangingPunct="1"/>
            <a:r>
              <a:rPr lang="en-US" altLang="en-US" smtClean="0"/>
              <a:t>Strategy 1: Linear Search</a:t>
            </a:r>
          </a:p>
        </p:txBody>
      </p:sp>
      <p:sp>
        <p:nvSpPr>
          <p:cNvPr id="18437" name="Rectangle 3"/>
          <p:cNvSpPr>
            <a:spLocks noGrp="1" noChangeArrowheads="1"/>
          </p:cNvSpPr>
          <p:nvPr>
            <p:ph type="body" idx="1"/>
          </p:nvPr>
        </p:nvSpPr>
        <p:spPr/>
        <p:txBody>
          <a:bodyPr/>
          <a:lstStyle/>
          <a:p>
            <a:pPr eaLnBrk="1" hangingPunct="1">
              <a:lnSpc>
                <a:spcPct val="80000"/>
              </a:lnSpc>
            </a:pPr>
            <a:r>
              <a:rPr lang="en-US" altLang="en-US" sz="2800" smtClean="0"/>
              <a:t>Pretend you’re the computer, and you were given a page full of randomly ordered numbers and were asked whether 13 was in the list.</a:t>
            </a:r>
          </a:p>
          <a:p>
            <a:pPr eaLnBrk="1" hangingPunct="1">
              <a:lnSpc>
                <a:spcPct val="80000"/>
              </a:lnSpc>
            </a:pPr>
            <a:r>
              <a:rPr lang="en-US" altLang="en-US" sz="2800" smtClean="0"/>
              <a:t>How would you do it?</a:t>
            </a:r>
          </a:p>
          <a:p>
            <a:pPr eaLnBrk="1" hangingPunct="1">
              <a:lnSpc>
                <a:spcPct val="80000"/>
              </a:lnSpc>
            </a:pPr>
            <a:r>
              <a:rPr lang="en-US" altLang="en-US" sz="2800" smtClean="0"/>
              <a:t>Would you start at the top of the list, scanning downward, comparing each number to 13? If you saw it, you could tell me it was in the list. If you had scanned the whole list and not seen it, you could tell me it wasn’t there.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F246393-4483-4A9A-891E-6EEC27DDED68}" type="slidenum">
              <a:rPr lang="en-US" altLang="en-US" sz="1400" i="0"/>
              <a:pPr eaLnBrk="1" hangingPunct="1"/>
              <a:t>100</a:t>
            </a:fld>
            <a:endParaRPr lang="en-US" altLang="en-US" sz="1400" i="0"/>
          </a:p>
        </p:txBody>
      </p:sp>
      <p:sp>
        <p:nvSpPr>
          <p:cNvPr id="105476" name="Rectangle 2"/>
          <p:cNvSpPr>
            <a:spLocks noGrp="1" noChangeArrowheads="1"/>
          </p:cNvSpPr>
          <p:nvPr>
            <p:ph type="title"/>
          </p:nvPr>
        </p:nvSpPr>
        <p:spPr/>
        <p:txBody>
          <a:bodyPr/>
          <a:lstStyle/>
          <a:p>
            <a:pPr eaLnBrk="1" hangingPunct="1"/>
            <a:r>
              <a:rPr lang="en-US" altLang="en-US" smtClean="0"/>
              <a:t>Comparing Sorts</a:t>
            </a:r>
          </a:p>
        </p:txBody>
      </p:sp>
      <p:sp>
        <p:nvSpPr>
          <p:cNvPr id="105477" name="Rectangle 3"/>
          <p:cNvSpPr>
            <a:spLocks noGrp="1" noChangeArrowheads="1"/>
          </p:cNvSpPr>
          <p:nvPr>
            <p:ph type="body" idx="1"/>
          </p:nvPr>
        </p:nvSpPr>
        <p:spPr>
          <a:xfrm>
            <a:off x="1182688" y="2017713"/>
            <a:ext cx="7772400" cy="3773487"/>
          </a:xfrm>
        </p:spPr>
        <p:txBody>
          <a:bodyPr/>
          <a:lstStyle/>
          <a:p>
            <a:pPr eaLnBrk="1" hangingPunct="1">
              <a:lnSpc>
                <a:spcPct val="90000"/>
              </a:lnSpc>
            </a:pPr>
            <a:r>
              <a:rPr lang="en-US" altLang="en-US" sz="2800" dirty="0" smtClean="0"/>
              <a:t>Let’s start with selection sort.</a:t>
            </a:r>
          </a:p>
          <a:p>
            <a:pPr eaLnBrk="1" hangingPunct="1">
              <a:lnSpc>
                <a:spcPct val="90000"/>
              </a:lnSpc>
            </a:pPr>
            <a:r>
              <a:rPr lang="en-US" altLang="en-US" sz="2800" dirty="0" smtClean="0"/>
              <a:t>In this algorithm we start by finding the smallest item, then finding the smallest of the remaining items, and so on.</a:t>
            </a:r>
          </a:p>
          <a:p>
            <a:pPr eaLnBrk="1" hangingPunct="1">
              <a:lnSpc>
                <a:spcPct val="90000"/>
              </a:lnSpc>
            </a:pPr>
            <a:r>
              <a:rPr lang="en-US" altLang="en-US" sz="2800" dirty="0" smtClean="0"/>
              <a:t>Suppose we start with a list of size </a:t>
            </a:r>
            <a:r>
              <a:rPr lang="en-US" altLang="en-US" sz="2800" i="1" dirty="0" smtClean="0"/>
              <a:t>n</a:t>
            </a:r>
            <a:r>
              <a:rPr lang="en-US" altLang="en-US" sz="2800" dirty="0" smtClean="0"/>
              <a:t>. To find the smallest element, the algorithm inspects all </a:t>
            </a:r>
            <a:r>
              <a:rPr lang="en-US" altLang="en-US" sz="2800" i="1" dirty="0" smtClean="0"/>
              <a:t>n</a:t>
            </a:r>
            <a:r>
              <a:rPr lang="en-US" altLang="en-US" sz="2800" dirty="0" smtClean="0"/>
              <a:t> items. The next time through the loop, it inspects the remaining </a:t>
            </a:r>
            <a:r>
              <a:rPr lang="en-US" altLang="en-US" sz="2800" i="1" dirty="0" smtClean="0"/>
              <a:t>n</a:t>
            </a:r>
            <a:r>
              <a:rPr lang="en-US" altLang="en-US" sz="2800" dirty="0" smtClean="0"/>
              <a:t>-1 items. The total number of iterations is:</a:t>
            </a:r>
            <a:br>
              <a:rPr lang="en-US" altLang="en-US" sz="2800" dirty="0" smtClean="0"/>
            </a:br>
            <a:endParaRPr lang="en-US" altLang="en-US" sz="2800"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6270973"/>
              </p:ext>
            </p:extLst>
          </p:nvPr>
        </p:nvGraphicFramePr>
        <p:xfrm>
          <a:off x="2133600" y="5794886"/>
          <a:ext cx="5206320" cy="406080"/>
        </p:xfrm>
        <a:graphic>
          <a:graphicData uri="http://schemas.openxmlformats.org/presentationml/2006/ole">
            <mc:AlternateContent xmlns:mc="http://schemas.openxmlformats.org/markup-compatibility/2006">
              <mc:Choice xmlns:v="urn:schemas-microsoft-com:vml" Requires="v">
                <p:oleObj spid="_x0000_s7174" name="Equation" r:id="rId3" imgW="2603160" imgH="203040" progId="Equation.DSMT4">
                  <p:embed/>
                </p:oleObj>
              </mc:Choice>
              <mc:Fallback>
                <p:oleObj name="Equation" r:id="rId3" imgW="2603160" imgH="203040" progId="Equation.DSMT4">
                  <p:embed/>
                  <p:pic>
                    <p:nvPicPr>
                      <p:cNvPr id="0" name=""/>
                      <p:cNvPicPr/>
                      <p:nvPr/>
                    </p:nvPicPr>
                    <p:blipFill>
                      <a:blip r:embed="rId4"/>
                      <a:stretch>
                        <a:fillRect/>
                      </a:stretch>
                    </p:blipFill>
                    <p:spPr>
                      <a:xfrm>
                        <a:off x="2133600" y="5794886"/>
                        <a:ext cx="5206320" cy="4060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B4A5F53-8BC0-44C5-84FD-8B6453D9B9A2}" type="slidenum">
              <a:rPr lang="en-US" altLang="en-US" sz="1400" i="0"/>
              <a:pPr eaLnBrk="1" hangingPunct="1"/>
              <a:t>101</a:t>
            </a:fld>
            <a:endParaRPr lang="en-US" altLang="en-US" sz="1400" i="0"/>
          </a:p>
        </p:txBody>
      </p:sp>
      <p:sp>
        <p:nvSpPr>
          <p:cNvPr id="6149" name="Rectangle 2"/>
          <p:cNvSpPr>
            <a:spLocks noGrp="1" noChangeArrowheads="1"/>
          </p:cNvSpPr>
          <p:nvPr>
            <p:ph type="title"/>
          </p:nvPr>
        </p:nvSpPr>
        <p:spPr/>
        <p:txBody>
          <a:bodyPr/>
          <a:lstStyle/>
          <a:p>
            <a:pPr eaLnBrk="1" hangingPunct="1"/>
            <a:r>
              <a:rPr lang="en-US" altLang="en-US" smtClean="0"/>
              <a:t>Comparing Sorts</a:t>
            </a:r>
          </a:p>
        </p:txBody>
      </p:sp>
      <p:sp>
        <p:nvSpPr>
          <p:cNvPr id="6150" name="Rectangle 3"/>
          <p:cNvSpPr>
            <a:spLocks noGrp="1" noChangeArrowheads="1"/>
          </p:cNvSpPr>
          <p:nvPr>
            <p:ph type="body" idx="1"/>
          </p:nvPr>
        </p:nvSpPr>
        <p:spPr/>
        <p:txBody>
          <a:bodyPr/>
          <a:lstStyle/>
          <a:p>
            <a:pPr eaLnBrk="1" hangingPunct="1"/>
            <a:r>
              <a:rPr lang="en-US" altLang="en-US" dirty="0" smtClean="0"/>
              <a:t>The time required by selection sort to sort a list of </a:t>
            </a:r>
            <a:r>
              <a:rPr lang="en-US" altLang="en-US" i="1" dirty="0" smtClean="0"/>
              <a:t>n</a:t>
            </a:r>
            <a:r>
              <a:rPr lang="en-US" altLang="en-US" dirty="0" smtClean="0"/>
              <a:t> items is proportional to the sum of the first </a:t>
            </a:r>
            <a:r>
              <a:rPr lang="en-US" altLang="en-US" i="1" dirty="0" smtClean="0"/>
              <a:t>n</a:t>
            </a:r>
            <a:r>
              <a:rPr lang="en-US" altLang="en-US" dirty="0" smtClean="0"/>
              <a:t> whole numbers, or      .</a:t>
            </a:r>
          </a:p>
          <a:p>
            <a:pPr eaLnBrk="1" hangingPunct="1"/>
            <a:r>
              <a:rPr lang="en-US" altLang="en-US" dirty="0" smtClean="0"/>
              <a:t>This formula contains an </a:t>
            </a:r>
            <a:r>
              <a:rPr lang="en-US" altLang="en-US" i="1" dirty="0" smtClean="0"/>
              <a:t>n</a:t>
            </a:r>
            <a:r>
              <a:rPr lang="en-US" altLang="en-US" i="1" baseline="30000" dirty="0" smtClean="0"/>
              <a:t>2</a:t>
            </a:r>
            <a:r>
              <a:rPr lang="en-US" altLang="en-US" dirty="0" smtClean="0"/>
              <a:t> term, meaning that the number of steps in the algorithm is proportional to the square of the size of the list.</a:t>
            </a:r>
          </a:p>
        </p:txBody>
      </p:sp>
      <p:graphicFrame>
        <p:nvGraphicFramePr>
          <p:cNvPr id="6146" name="Object 4"/>
          <p:cNvGraphicFramePr>
            <a:graphicFrameLocks noChangeAspect="1"/>
          </p:cNvGraphicFramePr>
          <p:nvPr>
            <p:extLst>
              <p:ext uri="{D42A27DB-BD31-4B8C-83A1-F6EECF244321}">
                <p14:modId xmlns:p14="http://schemas.microsoft.com/office/powerpoint/2010/main" val="1991878611"/>
              </p:ext>
            </p:extLst>
          </p:nvPr>
        </p:nvGraphicFramePr>
        <p:xfrm>
          <a:off x="2209800" y="3429000"/>
          <a:ext cx="1091520" cy="838080"/>
        </p:xfrm>
        <a:graphic>
          <a:graphicData uri="http://schemas.openxmlformats.org/presentationml/2006/ole">
            <mc:AlternateContent xmlns:mc="http://schemas.openxmlformats.org/markup-compatibility/2006">
              <mc:Choice xmlns:v="urn:schemas-microsoft-com:vml" Requires="v">
                <p:oleObj spid="_x0000_s6158" name="Equation" r:id="rId3" imgW="545760" imgH="419040" progId="Equation.DSMT4">
                  <p:embed/>
                </p:oleObj>
              </mc:Choice>
              <mc:Fallback>
                <p:oleObj name="Equation" r:id="rId3" imgW="54576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429000"/>
                        <a:ext cx="1091520" cy="838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64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926E6DA-D3D0-4784-A3B1-E7BCC58FB2FE}" type="slidenum">
              <a:rPr lang="en-US" altLang="en-US" sz="1400" i="0"/>
              <a:pPr eaLnBrk="1" hangingPunct="1"/>
              <a:t>102</a:t>
            </a:fld>
            <a:endParaRPr lang="en-US" altLang="en-US" sz="1400" i="0"/>
          </a:p>
        </p:txBody>
      </p:sp>
      <p:sp>
        <p:nvSpPr>
          <p:cNvPr id="106500" name="Rectangle 2"/>
          <p:cNvSpPr>
            <a:spLocks noGrp="1" noChangeArrowheads="1"/>
          </p:cNvSpPr>
          <p:nvPr>
            <p:ph type="title"/>
          </p:nvPr>
        </p:nvSpPr>
        <p:spPr/>
        <p:txBody>
          <a:bodyPr/>
          <a:lstStyle/>
          <a:p>
            <a:pPr eaLnBrk="1" hangingPunct="1"/>
            <a:r>
              <a:rPr lang="en-US" altLang="en-US" smtClean="0"/>
              <a:t>Comparing Sorts</a:t>
            </a:r>
          </a:p>
        </p:txBody>
      </p:sp>
      <p:sp>
        <p:nvSpPr>
          <p:cNvPr id="106501" name="Rectangle 3"/>
          <p:cNvSpPr>
            <a:spLocks noGrp="1" noChangeArrowheads="1"/>
          </p:cNvSpPr>
          <p:nvPr>
            <p:ph type="body" idx="1"/>
          </p:nvPr>
        </p:nvSpPr>
        <p:spPr/>
        <p:txBody>
          <a:bodyPr/>
          <a:lstStyle/>
          <a:p>
            <a:pPr eaLnBrk="1" hangingPunct="1"/>
            <a:r>
              <a:rPr lang="en-US" altLang="en-US" smtClean="0"/>
              <a:t>If the size of a list doubles, it will take four times as long to sort. Tripling the size will take nine times longer to sort!</a:t>
            </a:r>
          </a:p>
          <a:p>
            <a:pPr eaLnBrk="1" hangingPunct="1"/>
            <a:r>
              <a:rPr lang="en-US" altLang="en-US" smtClean="0"/>
              <a:t>Computer scientists call this a </a:t>
            </a:r>
            <a:r>
              <a:rPr lang="en-US" altLang="en-US" i="1" smtClean="0"/>
              <a:t>quadratic</a:t>
            </a:r>
            <a:r>
              <a:rPr lang="en-US" altLang="en-US" smtClean="0"/>
              <a:t> or</a:t>
            </a:r>
            <a:r>
              <a:rPr lang="en-US" altLang="en-US" i="1" smtClean="0"/>
              <a:t> n</a:t>
            </a:r>
            <a:r>
              <a:rPr lang="en-US" altLang="en-US" i="1" baseline="30000" smtClean="0"/>
              <a:t>2</a:t>
            </a:r>
            <a:r>
              <a:rPr lang="en-US" altLang="en-US" smtClean="0"/>
              <a:t> algorithm.</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4DCF2B3-BF57-4C2D-BBB7-D77FCBC5828D}" type="slidenum">
              <a:rPr lang="en-US" altLang="en-US" sz="1400" i="0"/>
              <a:pPr eaLnBrk="1" hangingPunct="1"/>
              <a:t>103</a:t>
            </a:fld>
            <a:endParaRPr lang="en-US" altLang="en-US" sz="1400" i="0"/>
          </a:p>
        </p:txBody>
      </p:sp>
      <p:sp>
        <p:nvSpPr>
          <p:cNvPr id="107524" name="Rectangle 2"/>
          <p:cNvSpPr>
            <a:spLocks noGrp="1" noChangeArrowheads="1"/>
          </p:cNvSpPr>
          <p:nvPr>
            <p:ph type="title"/>
          </p:nvPr>
        </p:nvSpPr>
        <p:spPr/>
        <p:txBody>
          <a:bodyPr/>
          <a:lstStyle/>
          <a:p>
            <a:pPr eaLnBrk="1" hangingPunct="1"/>
            <a:r>
              <a:rPr lang="en-US" altLang="en-US" smtClean="0"/>
              <a:t>Comparing Sorts</a:t>
            </a:r>
          </a:p>
        </p:txBody>
      </p:sp>
      <p:sp>
        <p:nvSpPr>
          <p:cNvPr id="107525" name="Rectangle 3"/>
          <p:cNvSpPr>
            <a:spLocks noGrp="1" noChangeArrowheads="1"/>
          </p:cNvSpPr>
          <p:nvPr>
            <p:ph type="body" idx="1"/>
          </p:nvPr>
        </p:nvSpPr>
        <p:spPr/>
        <p:txBody>
          <a:bodyPr/>
          <a:lstStyle/>
          <a:p>
            <a:pPr eaLnBrk="1" hangingPunct="1"/>
            <a:r>
              <a:rPr lang="en-US" altLang="en-US" smtClean="0"/>
              <a:t>In the case of the merge sort, a list is divided into two pieces and each piece is sorted before merging them back together. The real place where the sorting occurs is in the </a:t>
            </a:r>
            <a:r>
              <a:rPr lang="en-US" altLang="en-US" i="1" smtClean="0"/>
              <a:t>merge</a:t>
            </a:r>
            <a:r>
              <a:rPr lang="en-US" altLang="en-US" smtClean="0"/>
              <a:t> function.</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85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9AA6197-64FC-4901-ACFD-319970C6DEB2}" type="slidenum">
              <a:rPr lang="en-US" altLang="en-US" sz="1400" i="0"/>
              <a:pPr eaLnBrk="1" hangingPunct="1"/>
              <a:t>104</a:t>
            </a:fld>
            <a:endParaRPr lang="en-US" altLang="en-US" sz="1400" i="0"/>
          </a:p>
        </p:txBody>
      </p:sp>
      <p:sp>
        <p:nvSpPr>
          <p:cNvPr id="108548" name="Rectangle 2"/>
          <p:cNvSpPr>
            <a:spLocks noGrp="1" noChangeArrowheads="1"/>
          </p:cNvSpPr>
          <p:nvPr>
            <p:ph type="title"/>
          </p:nvPr>
        </p:nvSpPr>
        <p:spPr/>
        <p:txBody>
          <a:bodyPr/>
          <a:lstStyle/>
          <a:p>
            <a:pPr eaLnBrk="1" hangingPunct="1"/>
            <a:r>
              <a:rPr lang="en-US" altLang="en-US" smtClean="0"/>
              <a:t>Comparing Sorts</a:t>
            </a:r>
          </a:p>
        </p:txBody>
      </p:sp>
      <p:sp>
        <p:nvSpPr>
          <p:cNvPr id="108549" name="Rectangle 3"/>
          <p:cNvSpPr>
            <a:spLocks noGrp="1" noChangeArrowheads="1"/>
          </p:cNvSpPr>
          <p:nvPr>
            <p:ph type="body" idx="1"/>
          </p:nvPr>
        </p:nvSpPr>
        <p:spPr>
          <a:xfrm>
            <a:off x="598487" y="4490749"/>
            <a:ext cx="8345488" cy="2017713"/>
          </a:xfrm>
        </p:spPr>
        <p:txBody>
          <a:bodyPr/>
          <a:lstStyle/>
          <a:p>
            <a:pPr eaLnBrk="1" hangingPunct="1">
              <a:lnSpc>
                <a:spcPct val="90000"/>
              </a:lnSpc>
            </a:pPr>
            <a:r>
              <a:rPr lang="en-US" altLang="en-US" dirty="0" smtClean="0"/>
              <a:t>This diagram shows how </a:t>
            </a:r>
            <a:r>
              <a:rPr lang="en-US" altLang="en-US" sz="2400" dirty="0" smtClean="0">
                <a:latin typeface="Courier New" panose="02070309020205020404" pitchFamily="49" charset="0"/>
              </a:rPr>
              <a:t>[3,1,4,1,5,9,2,6] </a:t>
            </a:r>
            <a:r>
              <a:rPr lang="en-US" altLang="en-US" dirty="0" smtClean="0"/>
              <a:t>is sorted.</a:t>
            </a:r>
          </a:p>
          <a:p>
            <a:pPr eaLnBrk="1" hangingPunct="1">
              <a:lnSpc>
                <a:spcPct val="90000"/>
              </a:lnSpc>
            </a:pPr>
            <a:r>
              <a:rPr lang="en-US" altLang="en-US" dirty="0" smtClean="0"/>
              <a:t>Starting at the bottom, we have to copy the </a:t>
            </a:r>
            <a:r>
              <a:rPr lang="en-US" altLang="en-US" i="1" dirty="0" smtClean="0"/>
              <a:t>n</a:t>
            </a:r>
            <a:r>
              <a:rPr lang="en-US" altLang="en-US" dirty="0" smtClean="0"/>
              <a:t> values into the second level.</a:t>
            </a:r>
            <a:endParaRPr lang="en-US" altLang="en-US" sz="2400" dirty="0" smtClean="0">
              <a:latin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1905000" y="1905000"/>
            <a:ext cx="5257801" cy="2648360"/>
          </a:xfrm>
          <a:prstGeom prst="rect">
            <a:avLst/>
          </a:prstGeom>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95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45707B6-1195-419A-BC8C-91A6A019AA35}" type="slidenum">
              <a:rPr lang="en-US" altLang="en-US" sz="1400" i="0"/>
              <a:pPr eaLnBrk="1" hangingPunct="1"/>
              <a:t>105</a:t>
            </a:fld>
            <a:endParaRPr lang="en-US" altLang="en-US" sz="1400" i="0"/>
          </a:p>
        </p:txBody>
      </p:sp>
      <p:sp>
        <p:nvSpPr>
          <p:cNvPr id="109572" name="Rectangle 2"/>
          <p:cNvSpPr>
            <a:spLocks noGrp="1" noChangeArrowheads="1"/>
          </p:cNvSpPr>
          <p:nvPr>
            <p:ph type="title"/>
          </p:nvPr>
        </p:nvSpPr>
        <p:spPr/>
        <p:txBody>
          <a:bodyPr/>
          <a:lstStyle/>
          <a:p>
            <a:pPr eaLnBrk="1" hangingPunct="1"/>
            <a:r>
              <a:rPr lang="en-US" altLang="en-US" smtClean="0"/>
              <a:t>Comparing Sorts</a:t>
            </a:r>
          </a:p>
        </p:txBody>
      </p:sp>
      <p:sp>
        <p:nvSpPr>
          <p:cNvPr id="109573" name="Rectangle 3"/>
          <p:cNvSpPr>
            <a:spLocks noGrp="1" noChangeArrowheads="1"/>
          </p:cNvSpPr>
          <p:nvPr>
            <p:ph type="body" sz="half" idx="1"/>
          </p:nvPr>
        </p:nvSpPr>
        <p:spPr>
          <a:xfrm>
            <a:off x="1182688" y="4114800"/>
            <a:ext cx="7732712" cy="2017713"/>
          </a:xfrm>
        </p:spPr>
        <p:txBody>
          <a:bodyPr/>
          <a:lstStyle/>
          <a:p>
            <a:pPr eaLnBrk="1" hangingPunct="1"/>
            <a:r>
              <a:rPr lang="en-US" altLang="en-US" sz="2800" smtClean="0"/>
              <a:t>From the second to third levels the </a:t>
            </a:r>
            <a:r>
              <a:rPr lang="en-US" altLang="en-US" sz="2800" i="1" smtClean="0"/>
              <a:t>n</a:t>
            </a:r>
            <a:r>
              <a:rPr lang="en-US" altLang="en-US" sz="2800" smtClean="0"/>
              <a:t> values need to be copied again.</a:t>
            </a:r>
          </a:p>
          <a:p>
            <a:pPr eaLnBrk="1" hangingPunct="1"/>
            <a:r>
              <a:rPr lang="en-US" altLang="en-US" sz="2800" smtClean="0"/>
              <a:t>Each level of merging involves copying </a:t>
            </a:r>
            <a:r>
              <a:rPr lang="en-US" altLang="en-US" sz="2800" i="1" smtClean="0"/>
              <a:t>n</a:t>
            </a:r>
            <a:r>
              <a:rPr lang="en-US" altLang="en-US" sz="2800" smtClean="0"/>
              <a:t> values. The only remaining question is how many levels are there?</a:t>
            </a:r>
          </a:p>
        </p:txBody>
      </p:sp>
      <p:pic>
        <p:nvPicPr>
          <p:cNvPr id="2" name="Picture 1"/>
          <p:cNvPicPr>
            <a:picLocks noChangeAspect="1"/>
          </p:cNvPicPr>
          <p:nvPr/>
        </p:nvPicPr>
        <p:blipFill>
          <a:blip r:embed="rId2"/>
          <a:stretch>
            <a:fillRect/>
          </a:stretch>
        </p:blipFill>
        <p:spPr>
          <a:xfrm>
            <a:off x="2438400" y="1913929"/>
            <a:ext cx="4381501" cy="2206967"/>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F2E9A7A-2F78-40B5-8408-EF0658926EA4}" type="slidenum">
              <a:rPr lang="en-US" altLang="en-US" sz="1400" i="0"/>
              <a:pPr eaLnBrk="1" hangingPunct="1"/>
              <a:t>106</a:t>
            </a:fld>
            <a:endParaRPr lang="en-US" altLang="en-US" sz="1400" i="0"/>
          </a:p>
        </p:txBody>
      </p:sp>
      <p:sp>
        <p:nvSpPr>
          <p:cNvPr id="110596" name="Rectangle 2"/>
          <p:cNvSpPr>
            <a:spLocks noGrp="1" noChangeArrowheads="1"/>
          </p:cNvSpPr>
          <p:nvPr>
            <p:ph type="title"/>
          </p:nvPr>
        </p:nvSpPr>
        <p:spPr/>
        <p:txBody>
          <a:bodyPr/>
          <a:lstStyle/>
          <a:p>
            <a:pPr eaLnBrk="1" hangingPunct="1"/>
            <a:r>
              <a:rPr lang="en-US" altLang="en-US" smtClean="0"/>
              <a:t>Comparing Sorts</a:t>
            </a:r>
          </a:p>
        </p:txBody>
      </p:sp>
      <p:sp>
        <p:nvSpPr>
          <p:cNvPr id="110597" name="Rectangle 3"/>
          <p:cNvSpPr>
            <a:spLocks noGrp="1" noChangeArrowheads="1"/>
          </p:cNvSpPr>
          <p:nvPr>
            <p:ph type="body" idx="1"/>
          </p:nvPr>
        </p:nvSpPr>
        <p:spPr/>
        <p:txBody>
          <a:bodyPr/>
          <a:lstStyle/>
          <a:p>
            <a:pPr eaLnBrk="1" hangingPunct="1"/>
            <a:r>
              <a:rPr lang="en-US" altLang="en-US" dirty="0" smtClean="0"/>
              <a:t>We know from the analysis of binary search that this is just log</a:t>
            </a:r>
            <a:r>
              <a:rPr lang="en-US" altLang="en-US" baseline="-25000" dirty="0" smtClean="0"/>
              <a:t>2</a:t>
            </a:r>
            <a:r>
              <a:rPr lang="en-US" altLang="en-US" i="1" dirty="0" smtClean="0"/>
              <a:t>n</a:t>
            </a:r>
            <a:r>
              <a:rPr lang="en-US" altLang="en-US" dirty="0" smtClean="0"/>
              <a:t>.</a:t>
            </a:r>
          </a:p>
          <a:p>
            <a:pPr eaLnBrk="1" hangingPunct="1"/>
            <a:r>
              <a:rPr lang="en-US" altLang="en-US" dirty="0" smtClean="0"/>
              <a:t>Therefore, the total work required to sort </a:t>
            </a:r>
            <a:r>
              <a:rPr lang="en-US" altLang="en-US" i="1" dirty="0" smtClean="0"/>
              <a:t>n</a:t>
            </a:r>
            <a:r>
              <a:rPr lang="en-US" altLang="en-US" dirty="0" smtClean="0"/>
              <a:t> items is              .</a:t>
            </a:r>
          </a:p>
          <a:p>
            <a:pPr eaLnBrk="1" hangingPunct="1"/>
            <a:r>
              <a:rPr lang="en-US" altLang="en-US" dirty="0" smtClean="0"/>
              <a:t>Computer scientists call this an </a:t>
            </a:r>
            <a:r>
              <a:rPr lang="en-US" altLang="en-US" i="1" dirty="0" smtClean="0"/>
              <a:t>n log n</a:t>
            </a:r>
            <a:r>
              <a:rPr lang="en-US" altLang="en-US" dirty="0" smtClean="0"/>
              <a:t> algorithm.</a:t>
            </a:r>
          </a:p>
        </p:txBody>
      </p:sp>
      <p:graphicFrame>
        <p:nvGraphicFramePr>
          <p:cNvPr id="2" name="Object 1"/>
          <p:cNvGraphicFramePr>
            <a:graphicFrameLocks noChangeAspect="1"/>
          </p:cNvGraphicFramePr>
          <p:nvPr>
            <p:extLst>
              <p:ext uri="{D42A27DB-BD31-4B8C-83A1-F6EECF244321}">
                <p14:modId xmlns:p14="http://schemas.microsoft.com/office/powerpoint/2010/main" val="429160389"/>
              </p:ext>
            </p:extLst>
          </p:nvPr>
        </p:nvGraphicFramePr>
        <p:xfrm>
          <a:off x="4412506" y="3581400"/>
          <a:ext cx="1523880" cy="685800"/>
        </p:xfrm>
        <a:graphic>
          <a:graphicData uri="http://schemas.openxmlformats.org/presentationml/2006/ole">
            <mc:AlternateContent xmlns:mc="http://schemas.openxmlformats.org/markup-compatibility/2006">
              <mc:Choice xmlns:v="urn:schemas-microsoft-com:vml" Requires="v">
                <p:oleObj spid="_x0000_s8198" name="Equation" r:id="rId3" imgW="507960" imgH="228600" progId="Equation.DSMT4">
                  <p:embed/>
                </p:oleObj>
              </mc:Choice>
              <mc:Fallback>
                <p:oleObj name="Equation" r:id="rId3" imgW="507960" imgH="228600" progId="Equation.DSMT4">
                  <p:embed/>
                  <p:pic>
                    <p:nvPicPr>
                      <p:cNvPr id="0" name=""/>
                      <p:cNvPicPr/>
                      <p:nvPr/>
                    </p:nvPicPr>
                    <p:blipFill>
                      <a:blip r:embed="rId4"/>
                      <a:stretch>
                        <a:fillRect/>
                      </a:stretch>
                    </p:blipFill>
                    <p:spPr>
                      <a:xfrm>
                        <a:off x="4412506" y="3581400"/>
                        <a:ext cx="1523880" cy="685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16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44D616D-30E3-42A6-8407-A627D0494791}" type="slidenum">
              <a:rPr lang="en-US" altLang="en-US" sz="1400" i="0"/>
              <a:pPr eaLnBrk="1" hangingPunct="1"/>
              <a:t>107</a:t>
            </a:fld>
            <a:endParaRPr lang="en-US" altLang="en-US" sz="1400" i="0"/>
          </a:p>
        </p:txBody>
      </p:sp>
      <p:sp>
        <p:nvSpPr>
          <p:cNvPr id="111620" name="Rectangle 2"/>
          <p:cNvSpPr>
            <a:spLocks noGrp="1" noChangeArrowheads="1"/>
          </p:cNvSpPr>
          <p:nvPr>
            <p:ph type="title"/>
          </p:nvPr>
        </p:nvSpPr>
        <p:spPr/>
        <p:txBody>
          <a:bodyPr/>
          <a:lstStyle/>
          <a:p>
            <a:pPr eaLnBrk="1" hangingPunct="1"/>
            <a:r>
              <a:rPr lang="en-US" altLang="en-US" smtClean="0"/>
              <a:t>Comparing Sorts</a:t>
            </a:r>
          </a:p>
        </p:txBody>
      </p:sp>
      <p:sp>
        <p:nvSpPr>
          <p:cNvPr id="111621" name="Rectangle 3"/>
          <p:cNvSpPr>
            <a:spLocks noGrp="1" noChangeArrowheads="1"/>
          </p:cNvSpPr>
          <p:nvPr>
            <p:ph type="body" idx="1"/>
          </p:nvPr>
        </p:nvSpPr>
        <p:spPr/>
        <p:txBody>
          <a:bodyPr/>
          <a:lstStyle/>
          <a:p>
            <a:pPr eaLnBrk="1" hangingPunct="1"/>
            <a:r>
              <a:rPr lang="en-US" altLang="en-US" sz="2800" dirty="0" smtClean="0"/>
              <a:t>So, which is going to be better, the </a:t>
            </a:r>
            <a:r>
              <a:rPr lang="en-US" altLang="en-US" sz="2800" i="1" dirty="0" smtClean="0"/>
              <a:t>n</a:t>
            </a:r>
            <a:r>
              <a:rPr lang="en-US" altLang="en-US" sz="2800" i="1" baseline="30000" dirty="0" smtClean="0"/>
              <a:t>2</a:t>
            </a:r>
            <a:r>
              <a:rPr lang="en-US" altLang="en-US" sz="2800" dirty="0" smtClean="0"/>
              <a:t> selection sort, or the   </a:t>
            </a:r>
            <a:r>
              <a:rPr lang="en-US" altLang="en-US" sz="2800" i="1" dirty="0" smtClean="0"/>
              <a:t>        </a:t>
            </a:r>
            <a:r>
              <a:rPr lang="en-US" altLang="en-US" sz="2800" dirty="0" smtClean="0"/>
              <a:t>merge sort?</a:t>
            </a:r>
          </a:p>
          <a:p>
            <a:pPr eaLnBrk="1" hangingPunct="1"/>
            <a:r>
              <a:rPr lang="en-US" altLang="en-US" sz="2800" dirty="0" smtClean="0"/>
              <a:t>If the input size is small, the selection sort might be a little faster because the code is simpler and there is less overhead.</a:t>
            </a:r>
          </a:p>
          <a:p>
            <a:pPr eaLnBrk="1" hangingPunct="1"/>
            <a:r>
              <a:rPr lang="en-US" altLang="en-US" sz="2800" dirty="0" smtClean="0"/>
              <a:t>What happens as </a:t>
            </a:r>
            <a:r>
              <a:rPr lang="en-US" altLang="en-US" sz="2800" i="1" dirty="0" smtClean="0"/>
              <a:t>n</a:t>
            </a:r>
            <a:r>
              <a:rPr lang="en-US" altLang="en-US" sz="2800" dirty="0" smtClean="0"/>
              <a:t> gets large? We saw in our discussion of binary search that the log function grows very slowly, so            will grow much slower than </a:t>
            </a:r>
            <a:r>
              <a:rPr lang="en-US" altLang="en-US" sz="2800" i="1" dirty="0" smtClean="0"/>
              <a:t>n</a:t>
            </a:r>
            <a:r>
              <a:rPr lang="en-US" altLang="en-US" sz="2800" i="1" baseline="30000" dirty="0" smtClean="0"/>
              <a:t>2</a:t>
            </a:r>
            <a:r>
              <a:rPr lang="en-US" altLang="en-US" sz="2800" i="1" dirty="0" smtClean="0"/>
              <a:t>.</a:t>
            </a:r>
            <a:endParaRPr lang="en-US" altLang="en-US" sz="2800"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1794981722"/>
              </p:ext>
            </p:extLst>
          </p:nvPr>
        </p:nvGraphicFramePr>
        <p:xfrm>
          <a:off x="6502600" y="5181600"/>
          <a:ext cx="1079100" cy="507600"/>
        </p:xfrm>
        <a:graphic>
          <a:graphicData uri="http://schemas.openxmlformats.org/presentationml/2006/ole">
            <mc:AlternateContent xmlns:mc="http://schemas.openxmlformats.org/markup-compatibility/2006">
              <mc:Choice xmlns:v="urn:schemas-microsoft-com:vml" Requires="v">
                <p:oleObj spid="_x0000_s9226" name="Equation" r:id="rId3" imgW="431640" imgH="203040" progId="Equation.DSMT4">
                  <p:embed/>
                </p:oleObj>
              </mc:Choice>
              <mc:Fallback>
                <p:oleObj name="Equation" r:id="rId3" imgW="431640" imgH="203040" progId="Equation.DSMT4">
                  <p:embed/>
                  <p:pic>
                    <p:nvPicPr>
                      <p:cNvPr id="0" name=""/>
                      <p:cNvPicPr/>
                      <p:nvPr/>
                    </p:nvPicPr>
                    <p:blipFill>
                      <a:blip r:embed="rId4"/>
                      <a:stretch>
                        <a:fillRect/>
                      </a:stretch>
                    </p:blipFill>
                    <p:spPr>
                      <a:xfrm>
                        <a:off x="6502600" y="5181600"/>
                        <a:ext cx="1079100" cy="507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47728361"/>
              </p:ext>
            </p:extLst>
          </p:nvPr>
        </p:nvGraphicFramePr>
        <p:xfrm>
          <a:off x="4953000" y="2438400"/>
          <a:ext cx="1079100" cy="507600"/>
        </p:xfrm>
        <a:graphic>
          <a:graphicData uri="http://schemas.openxmlformats.org/presentationml/2006/ole">
            <mc:AlternateContent xmlns:mc="http://schemas.openxmlformats.org/markup-compatibility/2006">
              <mc:Choice xmlns:v="urn:schemas-microsoft-com:vml" Requires="v">
                <p:oleObj spid="_x0000_s9227" name="Equation" r:id="rId5" imgW="431640" imgH="203040" progId="Equation.DSMT4">
                  <p:embed/>
                </p:oleObj>
              </mc:Choice>
              <mc:Fallback>
                <p:oleObj name="Equation" r:id="rId5" imgW="431640" imgH="203040" progId="Equation.DSMT4">
                  <p:embed/>
                  <p:pic>
                    <p:nvPicPr>
                      <p:cNvPr id="2" name="Object 1"/>
                      <p:cNvPicPr/>
                      <p:nvPr/>
                    </p:nvPicPr>
                    <p:blipFill>
                      <a:blip r:embed="rId4"/>
                      <a:stretch>
                        <a:fillRect/>
                      </a:stretch>
                    </p:blipFill>
                    <p:spPr>
                      <a:xfrm>
                        <a:off x="4953000" y="2438400"/>
                        <a:ext cx="1079100" cy="5076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26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6C4A2E1-A1EA-4D4F-945D-E9DB4067F7E8}" type="slidenum">
              <a:rPr lang="en-US" altLang="en-US" sz="1400" i="0"/>
              <a:pPr eaLnBrk="1" hangingPunct="1"/>
              <a:t>108</a:t>
            </a:fld>
            <a:endParaRPr lang="en-US" altLang="en-US" sz="1400" i="0"/>
          </a:p>
        </p:txBody>
      </p:sp>
      <p:sp>
        <p:nvSpPr>
          <p:cNvPr id="112644" name="Rectangle 2"/>
          <p:cNvSpPr>
            <a:spLocks noGrp="1" noChangeArrowheads="1"/>
          </p:cNvSpPr>
          <p:nvPr>
            <p:ph type="title"/>
          </p:nvPr>
        </p:nvSpPr>
        <p:spPr/>
        <p:txBody>
          <a:bodyPr/>
          <a:lstStyle/>
          <a:p>
            <a:pPr eaLnBrk="1" hangingPunct="1"/>
            <a:r>
              <a:rPr lang="en-US" altLang="en-US" smtClean="0"/>
              <a:t>Comparing Sorts</a:t>
            </a:r>
          </a:p>
        </p:txBody>
      </p:sp>
      <p:pic>
        <p:nvPicPr>
          <p:cNvPr id="3" name="Picture 2"/>
          <p:cNvPicPr>
            <a:picLocks noChangeAspect="1"/>
          </p:cNvPicPr>
          <p:nvPr/>
        </p:nvPicPr>
        <p:blipFill>
          <a:blip r:embed="rId2"/>
          <a:stretch>
            <a:fillRect/>
          </a:stretch>
        </p:blipFill>
        <p:spPr>
          <a:xfrm>
            <a:off x="1447800" y="1981200"/>
            <a:ext cx="6263641" cy="4404400"/>
          </a:xfrm>
          <a:prstGeom prst="rect">
            <a:avLst/>
          </a:prstGeom>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38FDC37-3AF7-4186-9A1F-A6E37C92D360}" type="slidenum">
              <a:rPr lang="en-US" altLang="en-US" sz="1400" i="0"/>
              <a:pPr eaLnBrk="1" hangingPunct="1"/>
              <a:t>109</a:t>
            </a:fld>
            <a:endParaRPr lang="en-US" altLang="en-US" sz="1400" i="0"/>
          </a:p>
        </p:txBody>
      </p:sp>
      <p:sp>
        <p:nvSpPr>
          <p:cNvPr id="113668" name="Rectangle 2"/>
          <p:cNvSpPr>
            <a:spLocks noGrp="1" noChangeArrowheads="1"/>
          </p:cNvSpPr>
          <p:nvPr>
            <p:ph type="title"/>
          </p:nvPr>
        </p:nvSpPr>
        <p:spPr/>
        <p:txBody>
          <a:bodyPr/>
          <a:lstStyle/>
          <a:p>
            <a:pPr eaLnBrk="1" hangingPunct="1"/>
            <a:r>
              <a:rPr lang="en-US" altLang="en-US" smtClean="0"/>
              <a:t>Hard Problems</a:t>
            </a:r>
          </a:p>
        </p:txBody>
      </p:sp>
      <p:sp>
        <p:nvSpPr>
          <p:cNvPr id="113669" name="Rectangle 3"/>
          <p:cNvSpPr>
            <a:spLocks noGrp="1" noChangeArrowheads="1"/>
          </p:cNvSpPr>
          <p:nvPr>
            <p:ph type="body" idx="1"/>
          </p:nvPr>
        </p:nvSpPr>
        <p:spPr/>
        <p:txBody>
          <a:bodyPr/>
          <a:lstStyle/>
          <a:p>
            <a:pPr eaLnBrk="1" hangingPunct="1">
              <a:lnSpc>
                <a:spcPct val="90000"/>
              </a:lnSpc>
            </a:pPr>
            <a:r>
              <a:rPr lang="en-US" altLang="en-US" smtClean="0"/>
              <a:t>Using divide-and-conquer we could design efficient algorithms for searching and sorting problems.</a:t>
            </a:r>
          </a:p>
          <a:p>
            <a:pPr eaLnBrk="1" hangingPunct="1">
              <a:lnSpc>
                <a:spcPct val="90000"/>
              </a:lnSpc>
            </a:pPr>
            <a:r>
              <a:rPr lang="en-US" altLang="en-US" smtClean="0"/>
              <a:t>Divide and conquer and recursion are very powerful techniques for algorithm design.</a:t>
            </a:r>
          </a:p>
          <a:p>
            <a:pPr eaLnBrk="1" hangingPunct="1">
              <a:lnSpc>
                <a:spcPct val="90000"/>
              </a:lnSpc>
            </a:pPr>
            <a:r>
              <a:rPr lang="en-US" altLang="en-US" smtClean="0"/>
              <a:t>Not all problems have efficient solutions!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AD88997-0DC9-4040-A4EE-181771F12102}" type="slidenum">
              <a:rPr lang="en-US" altLang="en-US" sz="1400" i="0"/>
              <a:pPr eaLnBrk="1" hangingPunct="1"/>
              <a:t>11</a:t>
            </a:fld>
            <a:endParaRPr lang="en-US" altLang="en-US" sz="1400" i="0"/>
          </a:p>
        </p:txBody>
      </p:sp>
      <p:sp>
        <p:nvSpPr>
          <p:cNvPr id="19460" name="Rectangle 2"/>
          <p:cNvSpPr>
            <a:spLocks noGrp="1" noChangeArrowheads="1"/>
          </p:cNvSpPr>
          <p:nvPr>
            <p:ph type="title"/>
          </p:nvPr>
        </p:nvSpPr>
        <p:spPr/>
        <p:txBody>
          <a:bodyPr/>
          <a:lstStyle/>
          <a:p>
            <a:pPr eaLnBrk="1" hangingPunct="1"/>
            <a:r>
              <a:rPr lang="en-US" altLang="en-US" smtClean="0"/>
              <a:t>Strategy 1: Linear Search</a:t>
            </a:r>
          </a:p>
        </p:txBody>
      </p:sp>
      <p:sp>
        <p:nvSpPr>
          <p:cNvPr id="19461" name="Rectangle 3"/>
          <p:cNvSpPr>
            <a:spLocks noGrp="1" noChangeArrowheads="1"/>
          </p:cNvSpPr>
          <p:nvPr>
            <p:ph type="body" idx="1"/>
          </p:nvPr>
        </p:nvSpPr>
        <p:spPr/>
        <p:txBody>
          <a:bodyPr/>
          <a:lstStyle/>
          <a:p>
            <a:pPr eaLnBrk="1" hangingPunct="1">
              <a:lnSpc>
                <a:spcPct val="90000"/>
              </a:lnSpc>
            </a:pPr>
            <a:r>
              <a:rPr lang="en-US" altLang="en-US" dirty="0" smtClean="0"/>
              <a:t>This strategy is called a </a:t>
            </a:r>
            <a:r>
              <a:rPr lang="en-US" altLang="en-US" i="1" dirty="0" smtClean="0"/>
              <a:t>linear search</a:t>
            </a:r>
            <a:r>
              <a:rPr lang="en-US" altLang="en-US" dirty="0" smtClean="0"/>
              <a:t>, where you search through the list of items one by one until the target value is found.</a:t>
            </a:r>
          </a:p>
          <a:p>
            <a:pPr marL="0" indent="0" eaLnBrk="1" hangingPunct="1">
              <a:lnSpc>
                <a:spcPct val="90000"/>
              </a:lnSpc>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search(x, </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if </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x: # item found, return the index value</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return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return -1            # loop finished, item was not in list</a:t>
            </a:r>
          </a:p>
          <a:p>
            <a:pPr eaLnBrk="1" hangingPunct="1">
              <a:lnSpc>
                <a:spcPct val="90000"/>
              </a:lnSpc>
            </a:pPr>
            <a:r>
              <a:rPr lang="en-US" altLang="en-US" dirty="0" smtClean="0"/>
              <a:t>This algorithm wasn’t hard to develop, and works well for modestly-sized lists.</a:t>
            </a:r>
          </a:p>
          <a:p>
            <a:pPr eaLnBrk="1" hangingPunct="1">
              <a:lnSpc>
                <a:spcPct val="90000"/>
              </a:lnSpc>
            </a:pPr>
            <a:endParaRPr lang="en-US" altLang="en-US" sz="1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46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55159EF-3FF0-414E-88DA-F728D71530CE}" type="slidenum">
              <a:rPr lang="en-US" altLang="en-US" sz="1400" i="0"/>
              <a:pPr eaLnBrk="1" hangingPunct="1"/>
              <a:t>110</a:t>
            </a:fld>
            <a:endParaRPr lang="en-US" altLang="en-US" sz="1400" i="0"/>
          </a:p>
        </p:txBody>
      </p:sp>
      <p:sp>
        <p:nvSpPr>
          <p:cNvPr id="114692" name="Rectangle 2"/>
          <p:cNvSpPr>
            <a:spLocks noGrp="1" noChangeArrowheads="1"/>
          </p:cNvSpPr>
          <p:nvPr>
            <p:ph type="title"/>
          </p:nvPr>
        </p:nvSpPr>
        <p:spPr/>
        <p:txBody>
          <a:bodyPr/>
          <a:lstStyle/>
          <a:p>
            <a:pPr eaLnBrk="1" hangingPunct="1"/>
            <a:r>
              <a:rPr lang="en-US" altLang="en-US" smtClean="0"/>
              <a:t>Towers of Hanoi</a:t>
            </a:r>
          </a:p>
        </p:txBody>
      </p:sp>
      <p:sp>
        <p:nvSpPr>
          <p:cNvPr id="114693" name="Rectangle 3"/>
          <p:cNvSpPr>
            <a:spLocks noGrp="1" noChangeArrowheads="1"/>
          </p:cNvSpPr>
          <p:nvPr>
            <p:ph type="body" idx="1"/>
          </p:nvPr>
        </p:nvSpPr>
        <p:spPr/>
        <p:txBody>
          <a:bodyPr/>
          <a:lstStyle/>
          <a:p>
            <a:pPr eaLnBrk="1" hangingPunct="1"/>
            <a:r>
              <a:rPr lang="en-US" altLang="en-US" sz="2800" smtClean="0"/>
              <a:t>One elegant application of recursion is to the Towers of Hanoi or Towers of Brahma puzzle attributed to Édouard Lucas.</a:t>
            </a:r>
          </a:p>
          <a:p>
            <a:pPr eaLnBrk="1" hangingPunct="1"/>
            <a:r>
              <a:rPr lang="en-US" altLang="en-US" sz="2800" smtClean="0"/>
              <a:t>There are three posts and sixty-four concentric disks shaped like a pyramid.</a:t>
            </a:r>
          </a:p>
          <a:p>
            <a:pPr eaLnBrk="1" hangingPunct="1"/>
            <a:r>
              <a:rPr lang="en-US" altLang="en-US" sz="2800" smtClean="0"/>
              <a:t>The goal is to move the disks from one post to another, following these three rules: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eaLnBrk="1" hangingPunct="1"/>
            <a:r>
              <a:rPr lang="en-US" altLang="en-US" smtClean="0"/>
              <a:t>Towers of Hanoi</a:t>
            </a:r>
          </a:p>
        </p:txBody>
      </p:sp>
      <p:sp>
        <p:nvSpPr>
          <p:cNvPr id="115717" name="Rectangle 3"/>
          <p:cNvSpPr>
            <a:spLocks noGrp="1" noChangeArrowheads="1"/>
          </p:cNvSpPr>
          <p:nvPr>
            <p:ph idx="1"/>
          </p:nvPr>
        </p:nvSpPr>
        <p:spPr/>
        <p:txBody>
          <a:bodyPr/>
          <a:lstStyle/>
          <a:p>
            <a:pPr lvl="1" eaLnBrk="1" hangingPunct="1"/>
            <a:r>
              <a:rPr lang="en-US" altLang="en-US" sz="2400" smtClean="0"/>
              <a:t>Only one disk may be moved at a time.</a:t>
            </a:r>
          </a:p>
          <a:p>
            <a:pPr lvl="1" eaLnBrk="1" hangingPunct="1"/>
            <a:r>
              <a:rPr lang="en-US" altLang="en-US" sz="2400" smtClean="0"/>
              <a:t>A disk may not be “set aside”. It may only be stacked on one of the three posts.</a:t>
            </a:r>
          </a:p>
          <a:p>
            <a:pPr lvl="1" eaLnBrk="1" hangingPunct="1"/>
            <a:r>
              <a:rPr lang="en-US" altLang="en-US" sz="2400" smtClean="0"/>
              <a:t>A larger disk may never be placed on top of a smaller one.</a:t>
            </a:r>
          </a:p>
        </p:txBody>
      </p:sp>
      <p:sp>
        <p:nvSpPr>
          <p:cNvPr id="11571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57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159A629-C1DC-4678-B3C8-2ABFD5C8FEE7}" type="slidenum">
              <a:rPr lang="en-US" altLang="en-US" sz="1400" i="0"/>
              <a:pPr eaLnBrk="1" hangingPunct="1"/>
              <a:t>111</a:t>
            </a:fld>
            <a:endParaRPr lang="en-US" altLang="en-US" sz="1400" i="0"/>
          </a:p>
        </p:txBody>
      </p:sp>
      <p:pic>
        <p:nvPicPr>
          <p:cNvPr id="3" name="Picture 2"/>
          <p:cNvPicPr>
            <a:picLocks noChangeAspect="1"/>
          </p:cNvPicPr>
          <p:nvPr/>
        </p:nvPicPr>
        <p:blipFill>
          <a:blip r:embed="rId2"/>
          <a:stretch>
            <a:fillRect/>
          </a:stretch>
        </p:blipFill>
        <p:spPr>
          <a:xfrm>
            <a:off x="2465864" y="4042510"/>
            <a:ext cx="4236720" cy="2314694"/>
          </a:xfrm>
          <a:prstGeom prst="rect">
            <a:avLst/>
          </a:prstGeom>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673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36C7F4B-8F43-4DE6-BD77-39E38B5C5D1A}" type="slidenum">
              <a:rPr lang="en-US" altLang="en-US" sz="1400" i="0"/>
              <a:pPr eaLnBrk="1" hangingPunct="1"/>
              <a:t>112</a:t>
            </a:fld>
            <a:endParaRPr lang="en-US" altLang="en-US" sz="1400" i="0"/>
          </a:p>
        </p:txBody>
      </p:sp>
      <p:sp>
        <p:nvSpPr>
          <p:cNvPr id="116740" name="Rectangle 2"/>
          <p:cNvSpPr>
            <a:spLocks noGrp="1" noChangeArrowheads="1"/>
          </p:cNvSpPr>
          <p:nvPr>
            <p:ph type="title"/>
          </p:nvPr>
        </p:nvSpPr>
        <p:spPr/>
        <p:txBody>
          <a:bodyPr/>
          <a:lstStyle/>
          <a:p>
            <a:pPr eaLnBrk="1" hangingPunct="1"/>
            <a:r>
              <a:rPr lang="en-US" altLang="en-US" smtClean="0"/>
              <a:t>Towers of Hanoi</a:t>
            </a:r>
          </a:p>
        </p:txBody>
      </p:sp>
      <p:sp>
        <p:nvSpPr>
          <p:cNvPr id="116741" name="Rectangle 3"/>
          <p:cNvSpPr>
            <a:spLocks noGrp="1" noChangeArrowheads="1"/>
          </p:cNvSpPr>
          <p:nvPr>
            <p:ph type="body" sz="half" idx="1"/>
          </p:nvPr>
        </p:nvSpPr>
        <p:spPr>
          <a:xfrm>
            <a:off x="1182688" y="4114800"/>
            <a:ext cx="7732712" cy="2017713"/>
          </a:xfrm>
        </p:spPr>
        <p:txBody>
          <a:bodyPr/>
          <a:lstStyle/>
          <a:p>
            <a:pPr eaLnBrk="1" hangingPunct="1">
              <a:lnSpc>
                <a:spcPct val="80000"/>
              </a:lnSpc>
            </a:pPr>
            <a:r>
              <a:rPr lang="en-US" altLang="en-US" sz="2400" dirty="0" smtClean="0"/>
              <a:t>If we label the posts as A, B, and C, we could express an algorithm to move a pile of disks from A to C, using B as temporary storage, as:</a:t>
            </a:r>
            <a:br>
              <a:rPr lang="en-US" altLang="en-US" sz="2400" dirty="0" smtClean="0"/>
            </a:br>
            <a:r>
              <a:rPr lang="en-US" altLang="en-US" sz="2400" dirty="0" smtClean="0">
                <a:latin typeface="Courier New" panose="02070309020205020404" pitchFamily="49" charset="0"/>
              </a:rPr>
              <a:t>Move disk from A to C</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Move disk from A to B</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Move disk from C to B</a:t>
            </a:r>
            <a:r>
              <a:rPr lang="en-US" altLang="en-US" sz="2400" dirty="0"/>
              <a:t/>
            </a:r>
            <a:br>
              <a:rPr lang="en-US" altLang="en-US" sz="2400" dirty="0"/>
            </a:br>
            <a:r>
              <a:rPr lang="en-US" altLang="en-US" sz="2400" dirty="0" smtClean="0"/>
              <a:t>…</a:t>
            </a:r>
            <a:endParaRPr lang="en-US" altLang="en-US" sz="2400" dirty="0" smtClean="0">
              <a:latin typeface="Courier New" panose="02070309020205020404" pitchFamily="49" charset="0"/>
            </a:endParaRPr>
          </a:p>
        </p:txBody>
      </p:sp>
      <p:pic>
        <p:nvPicPr>
          <p:cNvPr id="116742" name="Picture 6" descr="hano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667000" y="1904205"/>
            <a:ext cx="3810000" cy="2055813"/>
          </a:xfrm>
          <a:noFill/>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F1DEA1B-3529-4187-BEA7-92C1BEB2995E}" type="slidenum">
              <a:rPr lang="en-US" altLang="en-US" sz="1400" i="0"/>
              <a:pPr eaLnBrk="1" hangingPunct="1"/>
              <a:t>113</a:t>
            </a:fld>
            <a:endParaRPr lang="en-US" altLang="en-US" sz="1400" i="0"/>
          </a:p>
        </p:txBody>
      </p:sp>
      <p:sp>
        <p:nvSpPr>
          <p:cNvPr id="117764" name="Rectangle 2"/>
          <p:cNvSpPr>
            <a:spLocks noGrp="1" noChangeArrowheads="1"/>
          </p:cNvSpPr>
          <p:nvPr>
            <p:ph type="title"/>
          </p:nvPr>
        </p:nvSpPr>
        <p:spPr/>
        <p:txBody>
          <a:bodyPr/>
          <a:lstStyle/>
          <a:p>
            <a:pPr eaLnBrk="1" hangingPunct="1"/>
            <a:r>
              <a:rPr lang="en-US" altLang="en-US" smtClean="0"/>
              <a:t>Towers of Hanoi</a:t>
            </a:r>
          </a:p>
        </p:txBody>
      </p:sp>
      <p:sp>
        <p:nvSpPr>
          <p:cNvPr id="117765" name="Rectangle 3"/>
          <p:cNvSpPr>
            <a:spLocks noGrp="1" noChangeArrowheads="1"/>
          </p:cNvSpPr>
          <p:nvPr>
            <p:ph type="body" idx="1"/>
          </p:nvPr>
        </p:nvSpPr>
        <p:spPr/>
        <p:txBody>
          <a:bodyPr/>
          <a:lstStyle/>
          <a:p>
            <a:pPr eaLnBrk="1" hangingPunct="1"/>
            <a:r>
              <a:rPr lang="en-US" altLang="en-US" smtClean="0"/>
              <a:t>Let’s consider some easy cases –</a:t>
            </a:r>
          </a:p>
          <a:p>
            <a:pPr lvl="1" eaLnBrk="1" hangingPunct="1"/>
            <a:r>
              <a:rPr lang="en-US" altLang="en-US" smtClean="0"/>
              <a:t>1 disk</a:t>
            </a:r>
            <a:br>
              <a:rPr lang="en-US" altLang="en-US" smtClean="0"/>
            </a:br>
            <a:r>
              <a:rPr lang="en-US" altLang="en-US" smtClean="0"/>
              <a:t>Move disk from A to C</a:t>
            </a:r>
          </a:p>
          <a:p>
            <a:pPr lvl="1" eaLnBrk="1" hangingPunct="1"/>
            <a:r>
              <a:rPr lang="en-US" altLang="en-US" smtClean="0"/>
              <a:t>2 disks</a:t>
            </a:r>
            <a:br>
              <a:rPr lang="en-US" altLang="en-US" smtClean="0"/>
            </a:br>
            <a:r>
              <a:rPr lang="en-US" altLang="en-US" smtClean="0"/>
              <a:t>Move disk from A to B</a:t>
            </a:r>
            <a:br>
              <a:rPr lang="en-US" altLang="en-US" smtClean="0"/>
            </a:br>
            <a:r>
              <a:rPr lang="en-US" altLang="en-US" smtClean="0"/>
              <a:t>Move disk from A to C</a:t>
            </a:r>
            <a:br>
              <a:rPr lang="en-US" altLang="en-US" smtClean="0"/>
            </a:br>
            <a:r>
              <a:rPr lang="en-US" altLang="en-US" smtClean="0"/>
              <a:t>Move disk from B to C</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04BD175-12D8-43CE-ABEE-2912A7A0B1F7}" type="slidenum">
              <a:rPr lang="en-US" altLang="en-US" sz="1400" i="0"/>
              <a:pPr eaLnBrk="1" hangingPunct="1"/>
              <a:t>114</a:t>
            </a:fld>
            <a:endParaRPr lang="en-US" altLang="en-US" sz="1400" i="0"/>
          </a:p>
        </p:txBody>
      </p:sp>
      <p:sp>
        <p:nvSpPr>
          <p:cNvPr id="118788" name="Rectangle 2"/>
          <p:cNvSpPr>
            <a:spLocks noGrp="1" noChangeArrowheads="1"/>
          </p:cNvSpPr>
          <p:nvPr>
            <p:ph type="title"/>
          </p:nvPr>
        </p:nvSpPr>
        <p:spPr/>
        <p:txBody>
          <a:bodyPr/>
          <a:lstStyle/>
          <a:p>
            <a:pPr eaLnBrk="1" hangingPunct="1"/>
            <a:r>
              <a:rPr lang="en-US" altLang="en-US" smtClean="0"/>
              <a:t>Towers of Hanoi</a:t>
            </a:r>
          </a:p>
        </p:txBody>
      </p:sp>
      <p:sp>
        <p:nvSpPr>
          <p:cNvPr id="118789" name="Rectangle 3"/>
          <p:cNvSpPr>
            <a:spLocks noGrp="1" noChangeArrowheads="1"/>
          </p:cNvSpPr>
          <p:nvPr>
            <p:ph type="body" idx="1"/>
          </p:nvPr>
        </p:nvSpPr>
        <p:spPr/>
        <p:txBody>
          <a:bodyPr/>
          <a:lstStyle/>
          <a:p>
            <a:pPr lvl="1" eaLnBrk="1" hangingPunct="1"/>
            <a:r>
              <a:rPr lang="en-US" altLang="en-US" smtClean="0"/>
              <a:t>3 disks</a:t>
            </a:r>
            <a:br>
              <a:rPr lang="en-US" altLang="en-US" smtClean="0"/>
            </a:br>
            <a:r>
              <a:rPr lang="en-US" altLang="en-US" smtClean="0"/>
              <a:t>To move the largest disk to C, we first need to move the two smaller disks out of the way. These two smaller disks form a pyramid of size 2, which we know how to solve.</a:t>
            </a:r>
            <a:br>
              <a:rPr lang="en-US" altLang="en-US" smtClean="0"/>
            </a:br>
            <a:r>
              <a:rPr lang="en-US" altLang="en-US" smtClean="0"/>
              <a:t>Move a tower of two from A to B</a:t>
            </a:r>
            <a:br>
              <a:rPr lang="en-US" altLang="en-US" smtClean="0"/>
            </a:br>
            <a:r>
              <a:rPr lang="en-US" altLang="en-US" smtClean="0"/>
              <a:t>Move one disk from A to C</a:t>
            </a:r>
            <a:br>
              <a:rPr lang="en-US" altLang="en-US" smtClean="0"/>
            </a:br>
            <a:r>
              <a:rPr lang="en-US" altLang="en-US" smtClean="0"/>
              <a:t>Move a tower of two from B to C</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F4D1165-049C-4F69-AA14-2297E1D0264D}" type="slidenum">
              <a:rPr lang="en-US" altLang="en-US" sz="1400" i="0"/>
              <a:pPr eaLnBrk="1" hangingPunct="1"/>
              <a:t>115</a:t>
            </a:fld>
            <a:endParaRPr lang="en-US" altLang="en-US" sz="1400" i="0"/>
          </a:p>
        </p:txBody>
      </p:sp>
      <p:sp>
        <p:nvSpPr>
          <p:cNvPr id="119812" name="Rectangle 2"/>
          <p:cNvSpPr>
            <a:spLocks noGrp="1" noChangeArrowheads="1"/>
          </p:cNvSpPr>
          <p:nvPr>
            <p:ph type="title"/>
          </p:nvPr>
        </p:nvSpPr>
        <p:spPr/>
        <p:txBody>
          <a:bodyPr/>
          <a:lstStyle/>
          <a:p>
            <a:pPr eaLnBrk="1" hangingPunct="1"/>
            <a:r>
              <a:rPr lang="en-US" altLang="en-US" smtClean="0"/>
              <a:t>Towers of Hanoi</a:t>
            </a:r>
          </a:p>
        </p:txBody>
      </p:sp>
      <p:sp>
        <p:nvSpPr>
          <p:cNvPr id="119813" name="Rectangle 3"/>
          <p:cNvSpPr>
            <a:spLocks noGrp="1" noChangeArrowheads="1"/>
          </p:cNvSpPr>
          <p:nvPr>
            <p:ph type="body" idx="1"/>
          </p:nvPr>
        </p:nvSpPr>
        <p:spPr>
          <a:xfrm>
            <a:off x="304800" y="2017713"/>
            <a:ext cx="8650288" cy="4114800"/>
          </a:xfrm>
        </p:spPr>
        <p:txBody>
          <a:bodyPr/>
          <a:lstStyle/>
          <a:p>
            <a:pPr marL="0" indent="0" eaLnBrk="1" hangingPunct="1">
              <a:lnSpc>
                <a:spcPct val="90000"/>
              </a:lnSpc>
              <a:buNone/>
            </a:pPr>
            <a:r>
              <a:rPr lang="en-US" altLang="en-US" sz="2000" dirty="0" smtClean="0">
                <a:latin typeface="Courier New" panose="02070309020205020404" pitchFamily="49" charset="0"/>
              </a:rPr>
              <a:t>Algorithm: move n-disk tower from source to destination via resting place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n-1 disk tower from source to resting place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1 disk tower from source to destination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n-1 disk tower from resting place to destination</a:t>
            </a:r>
          </a:p>
          <a:p>
            <a:pPr eaLnBrk="1" hangingPunct="1">
              <a:lnSpc>
                <a:spcPct val="90000"/>
              </a:lnSpc>
            </a:pPr>
            <a:endParaRPr lang="en-US" altLang="en-US" sz="1800" dirty="0" smtClean="0">
              <a:latin typeface="Courier New" panose="02070309020205020404" pitchFamily="49" charset="0"/>
            </a:endParaRPr>
          </a:p>
          <a:p>
            <a:pPr eaLnBrk="1" hangingPunct="1">
              <a:lnSpc>
                <a:spcPct val="90000"/>
              </a:lnSpc>
            </a:pPr>
            <a:r>
              <a:rPr lang="en-US" altLang="en-US" dirty="0" smtClean="0"/>
              <a:t>What should the base case be? Eventually we will be moving a tower of size 1, which can be moved directly without needing a recursive call.</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08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D72101A-F430-4FBF-8D5F-5E4BE3C4FB95}" type="slidenum">
              <a:rPr lang="en-US" altLang="en-US" sz="1400" i="0"/>
              <a:pPr eaLnBrk="1" hangingPunct="1"/>
              <a:t>116</a:t>
            </a:fld>
            <a:endParaRPr lang="en-US" altLang="en-US" sz="1400" i="0"/>
          </a:p>
        </p:txBody>
      </p:sp>
      <p:sp>
        <p:nvSpPr>
          <p:cNvPr id="120836" name="Rectangle 2"/>
          <p:cNvSpPr>
            <a:spLocks noGrp="1" noChangeArrowheads="1"/>
          </p:cNvSpPr>
          <p:nvPr>
            <p:ph type="title"/>
          </p:nvPr>
        </p:nvSpPr>
        <p:spPr/>
        <p:txBody>
          <a:bodyPr/>
          <a:lstStyle/>
          <a:p>
            <a:pPr eaLnBrk="1" hangingPunct="1"/>
            <a:r>
              <a:rPr lang="en-US" altLang="en-US" smtClean="0"/>
              <a:t>Towers of Hanoi</a:t>
            </a:r>
          </a:p>
        </p:txBody>
      </p:sp>
      <p:sp>
        <p:nvSpPr>
          <p:cNvPr id="120837" name="Rectangle 3"/>
          <p:cNvSpPr>
            <a:spLocks noGrp="1" noChangeArrowheads="1"/>
          </p:cNvSpPr>
          <p:nvPr>
            <p:ph type="body" idx="1"/>
          </p:nvPr>
        </p:nvSpPr>
        <p:spPr>
          <a:xfrm>
            <a:off x="457200" y="2017713"/>
            <a:ext cx="8610600" cy="4114800"/>
          </a:xfrm>
        </p:spPr>
        <p:txBody>
          <a:bodyPr/>
          <a:lstStyle/>
          <a:p>
            <a:pPr eaLnBrk="1" hangingPunct="1"/>
            <a:r>
              <a:rPr lang="en-US" altLang="en-US" sz="2800" dirty="0" smtClean="0"/>
              <a:t>In </a:t>
            </a:r>
            <a:r>
              <a:rPr lang="en-US" altLang="en-US" sz="2800" dirty="0" err="1" smtClean="0">
                <a:latin typeface="Courier New" panose="02070309020205020404" pitchFamily="49" charset="0"/>
              </a:rPr>
              <a:t>moveTower</a:t>
            </a:r>
            <a:r>
              <a:rPr lang="en-US" altLang="en-US" sz="2800" dirty="0" smtClean="0"/>
              <a:t>, </a:t>
            </a:r>
            <a:r>
              <a:rPr lang="en-US" altLang="en-US" sz="2800" dirty="0" smtClean="0">
                <a:latin typeface="Courier New" panose="02070309020205020404" pitchFamily="49" charset="0"/>
              </a:rPr>
              <a:t>n</a:t>
            </a:r>
            <a:r>
              <a:rPr lang="en-US" altLang="en-US" sz="2800" dirty="0" smtClean="0"/>
              <a:t> is the size of the tower (integer), and </a:t>
            </a:r>
            <a:r>
              <a:rPr lang="en-US" altLang="en-US" sz="2800" dirty="0" smtClean="0">
                <a:latin typeface="Courier New" panose="02070309020205020404" pitchFamily="49" charset="0"/>
              </a:rPr>
              <a:t>source</a:t>
            </a:r>
            <a:r>
              <a:rPr lang="en-US" altLang="en-US" sz="2800" dirty="0" smtClean="0"/>
              <a:t>,</a:t>
            </a:r>
            <a:r>
              <a:rPr lang="en-US" altLang="en-US" sz="2800" dirty="0" smtClean="0">
                <a:latin typeface="Courier New" panose="02070309020205020404" pitchFamily="49" charset="0"/>
              </a:rPr>
              <a:t> </a:t>
            </a:r>
            <a:r>
              <a:rPr lang="en-US" altLang="en-US" sz="2800" dirty="0" err="1" smtClean="0">
                <a:latin typeface="Courier New" panose="02070309020205020404" pitchFamily="49" charset="0"/>
              </a:rPr>
              <a:t>dest</a:t>
            </a:r>
            <a:r>
              <a:rPr lang="en-US" altLang="en-US" sz="2800" dirty="0" smtClean="0"/>
              <a:t>, and</a:t>
            </a:r>
            <a:r>
              <a:rPr lang="en-US" altLang="en-US" sz="2800" dirty="0" smtClean="0">
                <a:latin typeface="Courier New" panose="02070309020205020404" pitchFamily="49" charset="0"/>
              </a:rPr>
              <a:t> temp</a:t>
            </a:r>
            <a:r>
              <a:rPr lang="en-US" altLang="en-US" sz="2800" dirty="0" smtClean="0"/>
              <a:t> are the three posts, represented by “A”, “B”, and “C”.</a:t>
            </a:r>
            <a:br>
              <a:rPr lang="en-US" altLang="en-US" sz="2800" dirty="0" smtClean="0"/>
            </a:br>
            <a:endParaRPr lang="en-US" altLang="en-US" sz="2800" dirty="0" smtClean="0">
              <a:latin typeface="Courier New" panose="02070309020205020404" pitchFamily="49" charset="0"/>
            </a:endParaRPr>
          </a:p>
          <a:p>
            <a:pPr marL="0" indent="0" eaLnBrk="1" hangingPunct="1">
              <a:buNone/>
            </a:pP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moveTower</a:t>
            </a:r>
            <a:r>
              <a:rPr lang="en-US" altLang="en-US" sz="2000" dirty="0" smtClean="0">
                <a:latin typeface="Courier New" panose="02070309020205020404" pitchFamily="49" charset="0"/>
              </a:rPr>
              <a:t>(n, source, </a:t>
            </a:r>
            <a:r>
              <a:rPr lang="en-US" altLang="en-US" sz="2000" dirty="0" err="1" smtClean="0">
                <a:latin typeface="Courier New" panose="02070309020205020404" pitchFamily="49" charset="0"/>
              </a:rPr>
              <a:t>dest</a:t>
            </a:r>
            <a:r>
              <a:rPr lang="en-US" altLang="en-US" sz="2000" dirty="0" smtClean="0">
                <a:latin typeface="Courier New" panose="02070309020205020404" pitchFamily="49" charset="0"/>
              </a:rPr>
              <a:t>, temp):</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n == 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print("Move disk from", source, "to", </a:t>
            </a:r>
            <a:r>
              <a:rPr lang="en-US" altLang="en-US" sz="2000" dirty="0" err="1" smtClean="0">
                <a:latin typeface="Courier New" panose="02070309020205020404" pitchFamily="49" charset="0"/>
              </a:rPr>
              <a:t>dest</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moveTower</a:t>
            </a:r>
            <a:r>
              <a:rPr lang="en-US" altLang="en-US" sz="2000" dirty="0" smtClean="0">
                <a:latin typeface="Courier New" panose="02070309020205020404" pitchFamily="49" charset="0"/>
              </a:rPr>
              <a:t>(n-1, source, temp, </a:t>
            </a:r>
            <a:r>
              <a:rPr lang="en-US" altLang="en-US" sz="2000" dirty="0" err="1" smtClean="0">
                <a:latin typeface="Courier New" panose="02070309020205020404" pitchFamily="49" charset="0"/>
              </a:rPr>
              <a:t>dest</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moveTower</a:t>
            </a:r>
            <a:r>
              <a:rPr lang="en-US" altLang="en-US" sz="2000" dirty="0" smtClean="0">
                <a:latin typeface="Courier New" panose="02070309020205020404" pitchFamily="49" charset="0"/>
              </a:rPr>
              <a:t>(1, source, </a:t>
            </a:r>
            <a:r>
              <a:rPr lang="en-US" altLang="en-US" sz="2000" dirty="0" err="1" smtClean="0">
                <a:latin typeface="Courier New" panose="02070309020205020404" pitchFamily="49" charset="0"/>
              </a:rPr>
              <a:t>dest</a:t>
            </a:r>
            <a:r>
              <a:rPr lang="en-US" altLang="en-US" sz="2000" dirty="0" smtClean="0">
                <a:latin typeface="Courier New" panose="02070309020205020404" pitchFamily="49" charset="0"/>
              </a:rPr>
              <a:t>, temp)</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moveTower</a:t>
            </a:r>
            <a:r>
              <a:rPr lang="en-US" altLang="en-US" sz="2000" dirty="0" smtClean="0">
                <a:latin typeface="Courier New" panose="02070309020205020404" pitchFamily="49" charset="0"/>
              </a:rPr>
              <a:t>(n-1, temp, </a:t>
            </a:r>
            <a:r>
              <a:rPr lang="en-US" altLang="en-US" sz="2000" dirty="0" err="1" smtClean="0">
                <a:latin typeface="Courier New" panose="02070309020205020404" pitchFamily="49" charset="0"/>
              </a:rPr>
              <a:t>dest</a:t>
            </a:r>
            <a:r>
              <a:rPr lang="en-US" altLang="en-US" sz="2000" dirty="0" smtClean="0">
                <a:latin typeface="Courier New" panose="02070309020205020404" pitchFamily="49" charset="0"/>
              </a:rPr>
              <a:t>, source)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18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761A5BF-33E4-4EB9-99CE-E4575213469E}" type="slidenum">
              <a:rPr lang="en-US" altLang="en-US" sz="1400" i="0"/>
              <a:pPr eaLnBrk="1" hangingPunct="1"/>
              <a:t>117</a:t>
            </a:fld>
            <a:endParaRPr lang="en-US" altLang="en-US" sz="1400" i="0"/>
          </a:p>
        </p:txBody>
      </p:sp>
      <p:sp>
        <p:nvSpPr>
          <p:cNvPr id="121860" name="Rectangle 2"/>
          <p:cNvSpPr>
            <a:spLocks noGrp="1" noChangeArrowheads="1"/>
          </p:cNvSpPr>
          <p:nvPr>
            <p:ph type="title"/>
          </p:nvPr>
        </p:nvSpPr>
        <p:spPr/>
        <p:txBody>
          <a:bodyPr/>
          <a:lstStyle/>
          <a:p>
            <a:pPr eaLnBrk="1" hangingPunct="1"/>
            <a:r>
              <a:rPr lang="en-US" altLang="en-US" smtClean="0"/>
              <a:t>Towers of Hanoi</a:t>
            </a:r>
          </a:p>
        </p:txBody>
      </p:sp>
      <p:sp>
        <p:nvSpPr>
          <p:cNvPr id="121861" name="Rectangle 3"/>
          <p:cNvSpPr>
            <a:spLocks noGrp="1" noChangeArrowheads="1"/>
          </p:cNvSpPr>
          <p:nvPr>
            <p:ph type="body" idx="1"/>
          </p:nvPr>
        </p:nvSpPr>
        <p:spPr/>
        <p:txBody>
          <a:bodyPr/>
          <a:lstStyle/>
          <a:p>
            <a:pPr eaLnBrk="1" hangingPunct="1"/>
            <a:r>
              <a:rPr lang="en-US" altLang="en-US" sz="2800" dirty="0" smtClean="0"/>
              <a:t>To get things started, we need to supply parameters for the four parameters:</a:t>
            </a:r>
            <a:br>
              <a:rPr lang="en-US" altLang="en-US" sz="2800" dirty="0" smtClean="0"/>
            </a:br>
            <a:r>
              <a:rPr lang="pt-BR" altLang="en-US" sz="2000" dirty="0" smtClean="0">
                <a:latin typeface="Courier New" panose="02070309020205020404" pitchFamily="49" charset="0"/>
              </a:rPr>
              <a:t>def hanoi(n):</a:t>
            </a:r>
            <a:br>
              <a:rPr lang="pt-BR" altLang="en-US" sz="2000" dirty="0" smtClean="0">
                <a:latin typeface="Courier New" panose="02070309020205020404" pitchFamily="49" charset="0"/>
              </a:rPr>
            </a:br>
            <a:r>
              <a:rPr lang="pt-BR" altLang="en-US" sz="2000" dirty="0" smtClean="0">
                <a:latin typeface="Courier New" panose="02070309020205020404" pitchFamily="49" charset="0"/>
              </a:rPr>
              <a:t>    moveTower(n, "A", "C", "B")</a:t>
            </a:r>
            <a:br>
              <a:rPr lang="pt-BR" altLang="en-US" sz="2000" dirty="0" smtClean="0">
                <a:latin typeface="Courier New" panose="02070309020205020404" pitchFamily="49" charset="0"/>
              </a:rPr>
            </a:br>
            <a:endParaRPr lang="pt-BR" altLang="en-US" sz="1800" dirty="0" smtClean="0">
              <a:latin typeface="Courier New" panose="02070309020205020404" pitchFamily="49" charset="0"/>
            </a:endParaRPr>
          </a:p>
          <a:p>
            <a:pPr marL="0" indent="0" eaLnBrk="1" hangingPunct="1">
              <a:buNone/>
            </a:pPr>
            <a:r>
              <a:rPr lang="en-US" altLang="en-US" sz="2000" dirty="0" smtClean="0">
                <a:latin typeface="Courier New" panose="02070309020205020404" pitchFamily="49" charset="0"/>
              </a:rPr>
              <a:t>&gt;&gt;&gt; </a:t>
            </a:r>
            <a:r>
              <a:rPr lang="en-US" altLang="en-US" sz="2000" dirty="0" err="1" smtClean="0">
                <a:latin typeface="Courier New" panose="02070309020205020404" pitchFamily="49" charset="0"/>
              </a:rPr>
              <a:t>hanoi</a:t>
            </a:r>
            <a:r>
              <a:rPr lang="en-US" altLang="en-US" sz="2000" dirty="0" smtClean="0">
                <a:latin typeface="Courier New" panose="02070309020205020404" pitchFamily="49" charset="0"/>
              </a:rPr>
              <a:t>(3)</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disk from A to C.</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disk from A to B.</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disk from C to B.</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disk from A to C.</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disk from B to A.</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disk from B to C.</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Move disk from A to C.</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288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4F466D7-7600-4F0F-87D0-8806F07BD515}" type="slidenum">
              <a:rPr lang="en-US" altLang="en-US" sz="1400" i="0"/>
              <a:pPr eaLnBrk="1" hangingPunct="1"/>
              <a:t>118</a:t>
            </a:fld>
            <a:endParaRPr lang="en-US" altLang="en-US" sz="1400" i="0"/>
          </a:p>
        </p:txBody>
      </p:sp>
      <p:sp>
        <p:nvSpPr>
          <p:cNvPr id="122884" name="Rectangle 2"/>
          <p:cNvSpPr>
            <a:spLocks noGrp="1" noChangeArrowheads="1"/>
          </p:cNvSpPr>
          <p:nvPr>
            <p:ph type="title"/>
          </p:nvPr>
        </p:nvSpPr>
        <p:spPr/>
        <p:txBody>
          <a:bodyPr/>
          <a:lstStyle/>
          <a:p>
            <a:pPr eaLnBrk="1" hangingPunct="1"/>
            <a:r>
              <a:rPr lang="en-US" altLang="en-US" smtClean="0"/>
              <a:t>Towers of Hanoi</a:t>
            </a:r>
          </a:p>
        </p:txBody>
      </p:sp>
      <p:sp>
        <p:nvSpPr>
          <p:cNvPr id="122885" name="Rectangle 3"/>
          <p:cNvSpPr>
            <a:spLocks noGrp="1" noChangeArrowheads="1"/>
          </p:cNvSpPr>
          <p:nvPr>
            <p:ph type="body" sz="half" idx="1"/>
          </p:nvPr>
        </p:nvSpPr>
        <p:spPr/>
        <p:txBody>
          <a:bodyPr/>
          <a:lstStyle/>
          <a:p>
            <a:pPr eaLnBrk="1" hangingPunct="1"/>
            <a:r>
              <a:rPr lang="en-US" altLang="en-US" sz="2800" smtClean="0"/>
              <a:t>Why is this a “hard problem”?</a:t>
            </a:r>
          </a:p>
          <a:p>
            <a:pPr eaLnBrk="1" hangingPunct="1"/>
            <a:r>
              <a:rPr lang="en-US" altLang="en-US" sz="2800" smtClean="0"/>
              <a:t>How many steps in our program are required to move a tower of size n?</a:t>
            </a:r>
          </a:p>
          <a:p>
            <a:pPr eaLnBrk="1" hangingPunct="1"/>
            <a:endParaRPr lang="en-US" altLang="en-US" sz="2800" smtClean="0"/>
          </a:p>
        </p:txBody>
      </p:sp>
      <p:graphicFrame>
        <p:nvGraphicFramePr>
          <p:cNvPr id="231455" name="Group 31"/>
          <p:cNvGraphicFramePr>
            <a:graphicFrameLocks noGrp="1"/>
          </p:cNvGraphicFramePr>
          <p:nvPr>
            <p:ph sz="half" idx="2"/>
            <p:extLst>
              <p:ext uri="{D42A27DB-BD31-4B8C-83A1-F6EECF244321}">
                <p14:modId xmlns:p14="http://schemas.microsoft.com/office/powerpoint/2010/main" val="2253398371"/>
              </p:ext>
            </p:extLst>
          </p:nvPr>
        </p:nvGraphicFramePr>
        <p:xfrm>
          <a:off x="5145088" y="2017713"/>
          <a:ext cx="3810000" cy="4373624"/>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9448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Number of Disks</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Steps in Solution</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0"/>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1</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1</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1"/>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2</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3</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2"/>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3</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7</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3"/>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4</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15</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4"/>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5</a:t>
                      </a:r>
                      <a:endParaRPr kumimoji="0" lang="en-US" sz="2800" b="0" i="0" u="none" strike="noStrike" cap="none" normalizeH="0" baseline="0" smtClean="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dirty="0" smtClean="0">
                          <a:ln>
                            <a:noFill/>
                          </a:ln>
                          <a:effectLst/>
                        </a:rPr>
                        <a:t>31</a:t>
                      </a:r>
                      <a:endParaRPr kumimoji="0" lang="en-US" sz="2800" b="0" i="0" u="none" strike="noStrike" cap="none" normalizeH="0" baseline="0" dirty="0" smtClean="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39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7F84EE1-3B88-4D68-A93A-AE3D6FC717D6}" type="slidenum">
              <a:rPr lang="en-US" altLang="en-US" sz="1400" i="0"/>
              <a:pPr eaLnBrk="1" hangingPunct="1"/>
              <a:t>119</a:t>
            </a:fld>
            <a:endParaRPr lang="en-US" altLang="en-US" sz="1400" i="0"/>
          </a:p>
        </p:txBody>
      </p:sp>
      <p:sp>
        <p:nvSpPr>
          <p:cNvPr id="123908" name="Rectangle 2"/>
          <p:cNvSpPr>
            <a:spLocks noGrp="1" noChangeArrowheads="1"/>
          </p:cNvSpPr>
          <p:nvPr>
            <p:ph type="title"/>
          </p:nvPr>
        </p:nvSpPr>
        <p:spPr/>
        <p:txBody>
          <a:bodyPr/>
          <a:lstStyle/>
          <a:p>
            <a:pPr eaLnBrk="1" hangingPunct="1"/>
            <a:r>
              <a:rPr lang="en-US" altLang="en-US" smtClean="0"/>
              <a:t>Towers of Hanoi</a:t>
            </a:r>
          </a:p>
        </p:txBody>
      </p:sp>
      <p:sp>
        <p:nvSpPr>
          <p:cNvPr id="123909" name="Rectangle 3"/>
          <p:cNvSpPr>
            <a:spLocks noGrp="1" noChangeArrowheads="1"/>
          </p:cNvSpPr>
          <p:nvPr>
            <p:ph type="body" idx="1"/>
          </p:nvPr>
        </p:nvSpPr>
        <p:spPr/>
        <p:txBody>
          <a:bodyPr/>
          <a:lstStyle/>
          <a:p>
            <a:pPr eaLnBrk="1" hangingPunct="1">
              <a:lnSpc>
                <a:spcPct val="90000"/>
              </a:lnSpc>
            </a:pPr>
            <a:r>
              <a:rPr lang="en-US" altLang="en-US" sz="2800" dirty="0" smtClean="0"/>
              <a:t>To solve a puzzle of size </a:t>
            </a:r>
            <a:r>
              <a:rPr lang="en-US" altLang="en-US" sz="2800" i="1" dirty="0" smtClean="0"/>
              <a:t>n</a:t>
            </a:r>
            <a:r>
              <a:rPr lang="en-US" altLang="en-US" sz="2800" dirty="0" smtClean="0"/>
              <a:t> will require </a:t>
            </a:r>
            <a:br>
              <a:rPr lang="en-US" altLang="en-US" sz="2800" dirty="0" smtClean="0"/>
            </a:br>
            <a:r>
              <a:rPr lang="en-US" altLang="en-US" sz="2800" dirty="0" smtClean="0"/>
              <a:t>steps.</a:t>
            </a:r>
          </a:p>
          <a:p>
            <a:pPr eaLnBrk="1" hangingPunct="1">
              <a:lnSpc>
                <a:spcPct val="90000"/>
              </a:lnSpc>
            </a:pPr>
            <a:r>
              <a:rPr lang="en-US" altLang="en-US" sz="2800" dirty="0" smtClean="0"/>
              <a:t>Computer scientists refer to this as an </a:t>
            </a:r>
            <a:r>
              <a:rPr lang="en-US" altLang="en-US" sz="2800" i="1" dirty="0" smtClean="0"/>
              <a:t>exponential time</a:t>
            </a:r>
            <a:r>
              <a:rPr lang="en-US" altLang="en-US" sz="2800" dirty="0" smtClean="0"/>
              <a:t> algorithm.</a:t>
            </a:r>
          </a:p>
          <a:p>
            <a:pPr eaLnBrk="1" hangingPunct="1">
              <a:lnSpc>
                <a:spcPct val="90000"/>
              </a:lnSpc>
            </a:pPr>
            <a:r>
              <a:rPr lang="en-US" altLang="en-US" sz="2800" dirty="0" smtClean="0"/>
              <a:t>Exponential algorithms grow very fast.</a:t>
            </a:r>
          </a:p>
          <a:p>
            <a:pPr eaLnBrk="1" hangingPunct="1">
              <a:lnSpc>
                <a:spcPct val="90000"/>
              </a:lnSpc>
            </a:pPr>
            <a:r>
              <a:rPr lang="en-US" altLang="en-US" sz="2800" dirty="0" smtClean="0"/>
              <a:t>For 64 disks, moving one a second, round the clock, would require 580 </a:t>
            </a:r>
            <a:r>
              <a:rPr lang="en-US" altLang="en-US" sz="2800" i="1" dirty="0" smtClean="0"/>
              <a:t>billion years</a:t>
            </a:r>
            <a:r>
              <a:rPr lang="en-US" altLang="en-US" sz="2800" dirty="0" smtClean="0"/>
              <a:t> to complete. The current age of the universe is estimated to be about 15 billion years.</a:t>
            </a:r>
          </a:p>
        </p:txBody>
      </p:sp>
      <p:graphicFrame>
        <p:nvGraphicFramePr>
          <p:cNvPr id="2" name="Object 1"/>
          <p:cNvGraphicFramePr>
            <a:graphicFrameLocks noChangeAspect="1"/>
          </p:cNvGraphicFramePr>
          <p:nvPr>
            <p:extLst>
              <p:ext uri="{D42A27DB-BD31-4B8C-83A1-F6EECF244321}">
                <p14:modId xmlns:p14="http://schemas.microsoft.com/office/powerpoint/2010/main" val="854375985"/>
              </p:ext>
            </p:extLst>
          </p:nvPr>
        </p:nvGraphicFramePr>
        <p:xfrm>
          <a:off x="7696200" y="1909636"/>
          <a:ext cx="920700" cy="476100"/>
        </p:xfrm>
        <a:graphic>
          <a:graphicData uri="http://schemas.openxmlformats.org/presentationml/2006/ole">
            <mc:AlternateContent xmlns:mc="http://schemas.openxmlformats.org/markup-compatibility/2006">
              <mc:Choice xmlns:v="urn:schemas-microsoft-com:vml" Requires="v">
                <p:oleObj spid="_x0000_s11270" name="Equation" r:id="rId3" imgW="368280" imgH="190440" progId="Equation.DSMT4">
                  <p:embed/>
                </p:oleObj>
              </mc:Choice>
              <mc:Fallback>
                <p:oleObj name="Equation" r:id="rId3" imgW="368280" imgH="190440" progId="Equation.DSMT4">
                  <p:embed/>
                  <p:pic>
                    <p:nvPicPr>
                      <p:cNvPr id="0" name=""/>
                      <p:cNvPicPr/>
                      <p:nvPr/>
                    </p:nvPicPr>
                    <p:blipFill>
                      <a:blip r:embed="rId4"/>
                      <a:stretch>
                        <a:fillRect/>
                      </a:stretch>
                    </p:blipFill>
                    <p:spPr>
                      <a:xfrm>
                        <a:off x="7696200" y="1909636"/>
                        <a:ext cx="920700" cy="4761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57B23CE-3F17-4F69-8572-7FBCFA407118}" type="slidenum">
              <a:rPr lang="en-US" altLang="en-US" sz="1400" i="0"/>
              <a:pPr eaLnBrk="1" hangingPunct="1"/>
              <a:t>12</a:t>
            </a:fld>
            <a:endParaRPr lang="en-US" altLang="en-US" sz="1400" i="0"/>
          </a:p>
        </p:txBody>
      </p:sp>
      <p:sp>
        <p:nvSpPr>
          <p:cNvPr id="20484" name="Rectangle 2"/>
          <p:cNvSpPr>
            <a:spLocks noGrp="1" noChangeArrowheads="1"/>
          </p:cNvSpPr>
          <p:nvPr>
            <p:ph type="title"/>
          </p:nvPr>
        </p:nvSpPr>
        <p:spPr/>
        <p:txBody>
          <a:bodyPr/>
          <a:lstStyle/>
          <a:p>
            <a:pPr eaLnBrk="1" hangingPunct="1"/>
            <a:r>
              <a:rPr lang="en-US" altLang="en-US" smtClean="0"/>
              <a:t>Strategy 1: Linear Search</a:t>
            </a:r>
          </a:p>
        </p:txBody>
      </p:sp>
      <p:sp>
        <p:nvSpPr>
          <p:cNvPr id="20485" name="Rectangle 3"/>
          <p:cNvSpPr>
            <a:spLocks noGrp="1" noChangeArrowheads="1"/>
          </p:cNvSpPr>
          <p:nvPr>
            <p:ph type="body" idx="1"/>
          </p:nvPr>
        </p:nvSpPr>
        <p:spPr/>
        <p:txBody>
          <a:bodyPr/>
          <a:lstStyle/>
          <a:p>
            <a:pPr eaLnBrk="1" hangingPunct="1"/>
            <a:r>
              <a:rPr lang="en-US" altLang="en-US" smtClean="0"/>
              <a:t>The Python </a:t>
            </a:r>
            <a:r>
              <a:rPr lang="en-US" altLang="en-US" smtClean="0">
                <a:latin typeface="Courier New" panose="02070309020205020404" pitchFamily="49" charset="0"/>
              </a:rPr>
              <a:t>in</a:t>
            </a:r>
            <a:r>
              <a:rPr lang="en-US" altLang="en-US" smtClean="0"/>
              <a:t> and </a:t>
            </a:r>
            <a:r>
              <a:rPr lang="en-US" altLang="en-US" smtClean="0">
                <a:latin typeface="Courier New" panose="02070309020205020404" pitchFamily="49" charset="0"/>
              </a:rPr>
              <a:t>index</a:t>
            </a:r>
            <a:r>
              <a:rPr lang="en-US" altLang="en-US" smtClean="0"/>
              <a:t> operations both implement linear searching algorithms.</a:t>
            </a:r>
          </a:p>
          <a:p>
            <a:pPr eaLnBrk="1" hangingPunct="1"/>
            <a:r>
              <a:rPr lang="en-US" altLang="en-US" smtClean="0"/>
              <a:t>If the collection of data is very large, it makes sense to organize the data somehow so that each data value doesn’t need to be examined.</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49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19BB33D-283F-435E-8AD8-361A27F74B73}" type="slidenum">
              <a:rPr lang="en-US" altLang="en-US" sz="1400" i="0"/>
              <a:pPr eaLnBrk="1" hangingPunct="1"/>
              <a:t>120</a:t>
            </a:fld>
            <a:endParaRPr lang="en-US" altLang="en-US" sz="1400" i="0"/>
          </a:p>
        </p:txBody>
      </p:sp>
      <p:sp>
        <p:nvSpPr>
          <p:cNvPr id="124932" name="Rectangle 2"/>
          <p:cNvSpPr>
            <a:spLocks noGrp="1" noChangeArrowheads="1"/>
          </p:cNvSpPr>
          <p:nvPr>
            <p:ph type="title"/>
          </p:nvPr>
        </p:nvSpPr>
        <p:spPr/>
        <p:txBody>
          <a:bodyPr/>
          <a:lstStyle/>
          <a:p>
            <a:pPr eaLnBrk="1" hangingPunct="1"/>
            <a:r>
              <a:rPr lang="en-US" altLang="en-US" smtClean="0"/>
              <a:t>Towers of Hanoi</a:t>
            </a:r>
          </a:p>
        </p:txBody>
      </p:sp>
      <p:sp>
        <p:nvSpPr>
          <p:cNvPr id="124933" name="Rectangle 3"/>
          <p:cNvSpPr>
            <a:spLocks noGrp="1" noChangeArrowheads="1"/>
          </p:cNvSpPr>
          <p:nvPr>
            <p:ph type="body" idx="1"/>
          </p:nvPr>
        </p:nvSpPr>
        <p:spPr/>
        <p:txBody>
          <a:bodyPr/>
          <a:lstStyle/>
          <a:p>
            <a:pPr eaLnBrk="1" hangingPunct="1"/>
            <a:r>
              <a:rPr lang="en-US" altLang="en-US" sz="3000" smtClean="0"/>
              <a:t>Even though the algorithm for Towers of Hanoi is easy to express, it belongs to a class of problems known as </a:t>
            </a:r>
            <a:r>
              <a:rPr lang="en-US" altLang="en-US" sz="3000" i="1" smtClean="0"/>
              <a:t>intractable</a:t>
            </a:r>
            <a:r>
              <a:rPr lang="en-US" altLang="en-US" sz="3000" smtClean="0"/>
              <a:t> problems – those that require too many computing resources (either time or memory) to be solved except for the simplest of cases.</a:t>
            </a:r>
          </a:p>
          <a:p>
            <a:pPr eaLnBrk="1" hangingPunct="1"/>
            <a:r>
              <a:rPr lang="en-US" altLang="en-US" sz="3000" smtClean="0"/>
              <a:t>There are problems that are even </a:t>
            </a:r>
            <a:r>
              <a:rPr lang="en-US" altLang="en-US" sz="3000" i="1" smtClean="0"/>
              <a:t>harder</a:t>
            </a:r>
            <a:r>
              <a:rPr lang="en-US" altLang="en-US" sz="3000" smtClean="0"/>
              <a:t> than the class of intractable problems.</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59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2BB8F9E-1EC9-44DA-8AC6-D3C4155E9F38}" type="slidenum">
              <a:rPr lang="en-US" altLang="en-US" sz="1400" i="0"/>
              <a:pPr eaLnBrk="1" hangingPunct="1"/>
              <a:t>121</a:t>
            </a:fld>
            <a:endParaRPr lang="en-US" altLang="en-US" sz="1400" i="0"/>
          </a:p>
        </p:txBody>
      </p:sp>
      <p:sp>
        <p:nvSpPr>
          <p:cNvPr id="125956" name="Rectangle 2"/>
          <p:cNvSpPr>
            <a:spLocks noGrp="1" noChangeArrowheads="1"/>
          </p:cNvSpPr>
          <p:nvPr>
            <p:ph type="title"/>
          </p:nvPr>
        </p:nvSpPr>
        <p:spPr/>
        <p:txBody>
          <a:bodyPr/>
          <a:lstStyle/>
          <a:p>
            <a:pPr eaLnBrk="1" hangingPunct="1"/>
            <a:r>
              <a:rPr lang="en-US" altLang="en-US" smtClean="0"/>
              <a:t>The Halting Problem</a:t>
            </a:r>
          </a:p>
        </p:txBody>
      </p:sp>
      <p:sp>
        <p:nvSpPr>
          <p:cNvPr id="125957" name="Rectangle 3"/>
          <p:cNvSpPr>
            <a:spLocks noGrp="1" noChangeArrowheads="1"/>
          </p:cNvSpPr>
          <p:nvPr>
            <p:ph type="body" idx="1"/>
          </p:nvPr>
        </p:nvSpPr>
        <p:spPr/>
        <p:txBody>
          <a:bodyPr/>
          <a:lstStyle/>
          <a:p>
            <a:pPr eaLnBrk="1" hangingPunct="1"/>
            <a:r>
              <a:rPr lang="en-US" altLang="en-US" sz="2800" dirty="0" smtClean="0"/>
              <a:t>Let’s say you want to write a program that looks at </a:t>
            </a:r>
            <a:r>
              <a:rPr lang="en-US" altLang="en-US" sz="2800" i="1" dirty="0" smtClean="0"/>
              <a:t>other programs</a:t>
            </a:r>
            <a:r>
              <a:rPr lang="en-US" altLang="en-US" sz="2800" dirty="0" smtClean="0"/>
              <a:t> to determine whether they have an infinite loop or not, before actually running it.</a:t>
            </a:r>
          </a:p>
          <a:p>
            <a:pPr eaLnBrk="1" hangingPunct="1"/>
            <a:r>
              <a:rPr lang="en-US" altLang="en-US" sz="2800" dirty="0" smtClean="0"/>
              <a:t>We’ll assume that we need to also know the input to be given to the program in order to make sure it’s not some combination of input and the program itself that causes it to infinitely loop.</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69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7C637EF-8642-4D8D-8E4D-35B2BF9D9B07}" type="slidenum">
              <a:rPr lang="en-US" altLang="en-US" sz="1400" i="0"/>
              <a:pPr eaLnBrk="1" hangingPunct="1"/>
              <a:t>122</a:t>
            </a:fld>
            <a:endParaRPr lang="en-US" altLang="en-US" sz="1400" i="0"/>
          </a:p>
        </p:txBody>
      </p:sp>
      <p:sp>
        <p:nvSpPr>
          <p:cNvPr id="126980" name="Rectangle 2"/>
          <p:cNvSpPr>
            <a:spLocks noGrp="1" noChangeArrowheads="1"/>
          </p:cNvSpPr>
          <p:nvPr>
            <p:ph type="title"/>
          </p:nvPr>
        </p:nvSpPr>
        <p:spPr/>
        <p:txBody>
          <a:bodyPr/>
          <a:lstStyle/>
          <a:p>
            <a:pPr eaLnBrk="1" hangingPunct="1"/>
            <a:r>
              <a:rPr lang="en-US" altLang="en-US" smtClean="0"/>
              <a:t>The Halting Problem</a:t>
            </a:r>
          </a:p>
        </p:txBody>
      </p:sp>
      <p:sp>
        <p:nvSpPr>
          <p:cNvPr id="126981" name="Rectangle 3"/>
          <p:cNvSpPr>
            <a:spLocks noGrp="1" noChangeArrowheads="1"/>
          </p:cNvSpPr>
          <p:nvPr>
            <p:ph type="body" idx="1"/>
          </p:nvPr>
        </p:nvSpPr>
        <p:spPr/>
        <p:txBody>
          <a:bodyPr/>
          <a:lstStyle/>
          <a:p>
            <a:pPr eaLnBrk="1" hangingPunct="1">
              <a:lnSpc>
                <a:spcPct val="90000"/>
              </a:lnSpc>
            </a:pPr>
            <a:r>
              <a:rPr lang="en-US" altLang="en-US" sz="2800" smtClean="0"/>
              <a:t>Program Specification:</a:t>
            </a:r>
          </a:p>
          <a:p>
            <a:pPr lvl="1" eaLnBrk="1" hangingPunct="1">
              <a:lnSpc>
                <a:spcPct val="90000"/>
              </a:lnSpc>
            </a:pPr>
            <a:r>
              <a:rPr lang="en-US" altLang="en-US" sz="2400" smtClean="0"/>
              <a:t>Program: Halting Analyzer</a:t>
            </a:r>
          </a:p>
          <a:p>
            <a:pPr lvl="1" eaLnBrk="1" hangingPunct="1">
              <a:lnSpc>
                <a:spcPct val="90000"/>
              </a:lnSpc>
            </a:pPr>
            <a:r>
              <a:rPr lang="en-US" altLang="en-US" sz="2400" smtClean="0"/>
              <a:t>Inputs: A Python program file. The input for the program.</a:t>
            </a:r>
          </a:p>
          <a:p>
            <a:pPr lvl="1" eaLnBrk="1" hangingPunct="1">
              <a:lnSpc>
                <a:spcPct val="90000"/>
              </a:lnSpc>
            </a:pPr>
            <a:r>
              <a:rPr lang="en-US" altLang="en-US" sz="2400" smtClean="0"/>
              <a:t>Outputs: “OK” if the program will eventually stop. “FAULTY” if the program has an infinite loop.</a:t>
            </a:r>
          </a:p>
          <a:p>
            <a:pPr eaLnBrk="1" hangingPunct="1">
              <a:lnSpc>
                <a:spcPct val="90000"/>
              </a:lnSpc>
            </a:pPr>
            <a:r>
              <a:rPr lang="en-US" altLang="en-US" sz="2800" smtClean="0"/>
              <a:t>You’ve seen programs that look at programs before – like the Python interpreter!</a:t>
            </a:r>
          </a:p>
          <a:p>
            <a:pPr eaLnBrk="1" hangingPunct="1">
              <a:lnSpc>
                <a:spcPct val="90000"/>
              </a:lnSpc>
            </a:pPr>
            <a:r>
              <a:rPr lang="en-US" altLang="en-US" sz="2800" smtClean="0"/>
              <a:t>The program and its inputs can both be represented by strings.</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80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AFA59F2-2270-4407-A841-199DBC6143C7}" type="slidenum">
              <a:rPr lang="en-US" altLang="en-US" sz="1400" i="0"/>
              <a:pPr eaLnBrk="1" hangingPunct="1"/>
              <a:t>123</a:t>
            </a:fld>
            <a:endParaRPr lang="en-US" altLang="en-US" sz="1400" i="0"/>
          </a:p>
        </p:txBody>
      </p:sp>
      <p:sp>
        <p:nvSpPr>
          <p:cNvPr id="128004" name="Rectangle 2"/>
          <p:cNvSpPr>
            <a:spLocks noGrp="1" noChangeArrowheads="1"/>
          </p:cNvSpPr>
          <p:nvPr>
            <p:ph type="title"/>
          </p:nvPr>
        </p:nvSpPr>
        <p:spPr/>
        <p:txBody>
          <a:bodyPr/>
          <a:lstStyle/>
          <a:p>
            <a:pPr eaLnBrk="1" hangingPunct="1"/>
            <a:r>
              <a:rPr lang="en-US" altLang="en-US" smtClean="0"/>
              <a:t>The Halting Problem</a:t>
            </a:r>
          </a:p>
        </p:txBody>
      </p:sp>
      <p:sp>
        <p:nvSpPr>
          <p:cNvPr id="128005" name="Rectangle 3"/>
          <p:cNvSpPr>
            <a:spLocks noGrp="1" noChangeArrowheads="1"/>
          </p:cNvSpPr>
          <p:nvPr>
            <p:ph type="body" idx="1"/>
          </p:nvPr>
        </p:nvSpPr>
        <p:spPr/>
        <p:txBody>
          <a:bodyPr/>
          <a:lstStyle/>
          <a:p>
            <a:pPr eaLnBrk="1" hangingPunct="1"/>
            <a:r>
              <a:rPr lang="en-US" altLang="en-US" smtClean="0"/>
              <a:t>There is </a:t>
            </a:r>
            <a:r>
              <a:rPr lang="en-US" altLang="en-US" b="1" smtClean="0"/>
              <a:t>no</a:t>
            </a:r>
            <a:r>
              <a:rPr lang="en-US" altLang="en-US" smtClean="0"/>
              <a:t> possible algorithm that can meet this specification!</a:t>
            </a:r>
          </a:p>
          <a:p>
            <a:pPr eaLnBrk="1" hangingPunct="1"/>
            <a:r>
              <a:rPr lang="en-US" altLang="en-US" smtClean="0"/>
              <a:t>This is different than saying no one’s been able to write such a program… we can prove that this is the case using a mathematical technique known as proof by contradiction.</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90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41D4DCA-93B9-452A-BEF6-224B6048769F}" type="slidenum">
              <a:rPr lang="en-US" altLang="en-US" sz="1400" i="0"/>
              <a:pPr eaLnBrk="1" hangingPunct="1"/>
              <a:t>124</a:t>
            </a:fld>
            <a:endParaRPr lang="en-US" altLang="en-US" sz="1400" i="0"/>
          </a:p>
        </p:txBody>
      </p:sp>
      <p:sp>
        <p:nvSpPr>
          <p:cNvPr id="129028" name="Rectangle 2"/>
          <p:cNvSpPr>
            <a:spLocks noGrp="1" noChangeArrowheads="1"/>
          </p:cNvSpPr>
          <p:nvPr>
            <p:ph type="title"/>
          </p:nvPr>
        </p:nvSpPr>
        <p:spPr/>
        <p:txBody>
          <a:bodyPr/>
          <a:lstStyle/>
          <a:p>
            <a:pPr eaLnBrk="1" hangingPunct="1"/>
            <a:r>
              <a:rPr lang="en-US" altLang="en-US" smtClean="0"/>
              <a:t>The Halting Problem</a:t>
            </a:r>
          </a:p>
        </p:txBody>
      </p:sp>
      <p:sp>
        <p:nvSpPr>
          <p:cNvPr id="129029" name="Rectangle 3"/>
          <p:cNvSpPr>
            <a:spLocks noGrp="1" noChangeArrowheads="1"/>
          </p:cNvSpPr>
          <p:nvPr>
            <p:ph type="body" idx="1"/>
          </p:nvPr>
        </p:nvSpPr>
        <p:spPr/>
        <p:txBody>
          <a:bodyPr/>
          <a:lstStyle/>
          <a:p>
            <a:pPr eaLnBrk="1" hangingPunct="1"/>
            <a:r>
              <a:rPr lang="en-US" altLang="en-US" smtClean="0"/>
              <a:t>To do a </a:t>
            </a:r>
            <a:r>
              <a:rPr lang="en-US" altLang="en-US" i="1" smtClean="0"/>
              <a:t>proof by contradiction</a:t>
            </a:r>
            <a:r>
              <a:rPr lang="en-US" altLang="en-US" smtClean="0"/>
              <a:t>, we assume the opposite of what we’re trying to prove, and show this leads to a contradiction.</a:t>
            </a:r>
          </a:p>
          <a:p>
            <a:pPr eaLnBrk="1" hangingPunct="1"/>
            <a:r>
              <a:rPr lang="en-US" altLang="en-US" smtClean="0"/>
              <a:t>First, let’s assume there is an algorithm that can determine if a program terminates for a particular set of inputs. If it does, we could put it in a function:</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0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47AC6EC3-E257-4EE6-8656-D883E9193286}" type="slidenum">
              <a:rPr lang="en-US" altLang="en-US" sz="1400" i="0"/>
              <a:pPr eaLnBrk="1" hangingPunct="1"/>
              <a:t>125</a:t>
            </a:fld>
            <a:endParaRPr lang="en-US" altLang="en-US" sz="1400" i="0"/>
          </a:p>
        </p:txBody>
      </p:sp>
      <p:sp>
        <p:nvSpPr>
          <p:cNvPr id="130052" name="Rectangle 2"/>
          <p:cNvSpPr>
            <a:spLocks noGrp="1" noChangeArrowheads="1"/>
          </p:cNvSpPr>
          <p:nvPr>
            <p:ph type="title"/>
          </p:nvPr>
        </p:nvSpPr>
        <p:spPr/>
        <p:txBody>
          <a:bodyPr/>
          <a:lstStyle/>
          <a:p>
            <a:pPr eaLnBrk="1" hangingPunct="1"/>
            <a:r>
              <a:rPr lang="en-US" altLang="en-US" smtClean="0"/>
              <a:t>The Halting Problem</a:t>
            </a:r>
          </a:p>
        </p:txBody>
      </p:sp>
      <p:sp>
        <p:nvSpPr>
          <p:cNvPr id="130053" name="Rectangle 3"/>
          <p:cNvSpPr>
            <a:spLocks noGrp="1" noChangeArrowheads="1"/>
          </p:cNvSpPr>
          <p:nvPr>
            <p:ph type="body" idx="1"/>
          </p:nvPr>
        </p:nvSpPr>
        <p:spPr/>
        <p:txBody>
          <a:bodyPr/>
          <a:lstStyle/>
          <a:p>
            <a:pPr marL="0" indent="0" eaLnBrk="1" hangingPunct="1">
              <a:lnSpc>
                <a:spcPct val="90000"/>
              </a:lnSpc>
              <a:buNone/>
            </a:pP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terminates(program, </a:t>
            </a:r>
            <a:r>
              <a:rPr lang="en-US" altLang="en-US" sz="2000" dirty="0" err="1" smtClean="0">
                <a:latin typeface="Courier New" panose="02070309020205020404" pitchFamily="49" charset="0"/>
              </a:rPr>
              <a:t>inputData</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program and </a:t>
            </a:r>
            <a:r>
              <a:rPr lang="en-US" altLang="en-US" sz="2000" dirty="0" err="1" smtClean="0">
                <a:latin typeface="Courier New" panose="02070309020205020404" pitchFamily="49" charset="0"/>
              </a:rPr>
              <a:t>inputData</a:t>
            </a:r>
            <a:r>
              <a:rPr lang="en-US" altLang="en-US" sz="2000" dirty="0" smtClean="0">
                <a:latin typeface="Courier New" panose="02070309020205020404" pitchFamily="49" charset="0"/>
              </a:rPr>
              <a:t> are both strings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Returns true if program would halt when run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with </a:t>
            </a:r>
            <a:r>
              <a:rPr lang="en-US" altLang="en-US" sz="2000" dirty="0" err="1" smtClean="0">
                <a:latin typeface="Courier New" panose="02070309020205020404" pitchFamily="49" charset="0"/>
              </a:rPr>
              <a:t>inputData</a:t>
            </a:r>
            <a:r>
              <a:rPr lang="en-US" altLang="en-US" sz="2000" dirty="0" smtClean="0">
                <a:latin typeface="Courier New" panose="02070309020205020404" pitchFamily="49" charset="0"/>
              </a:rPr>
              <a:t> as its input</a:t>
            </a:r>
          </a:p>
          <a:p>
            <a:pPr eaLnBrk="1" hangingPunct="1">
              <a:lnSpc>
                <a:spcPct val="90000"/>
              </a:lnSpc>
            </a:pPr>
            <a:r>
              <a:rPr lang="en-US" altLang="en-US" sz="2800" dirty="0" smtClean="0"/>
              <a:t>If we had a function like this, we could write the following program:</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1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279F1B5-5973-4985-9D8B-7E03B3E13FF8}" type="slidenum">
              <a:rPr lang="en-US" altLang="en-US" sz="1400" i="0"/>
              <a:pPr eaLnBrk="1" hangingPunct="1"/>
              <a:t>126</a:t>
            </a:fld>
            <a:endParaRPr lang="en-US" altLang="en-US" sz="1400" i="0"/>
          </a:p>
        </p:txBody>
      </p:sp>
      <p:sp>
        <p:nvSpPr>
          <p:cNvPr id="131076" name="Rectangle 2"/>
          <p:cNvSpPr>
            <a:spLocks noGrp="1" noChangeArrowheads="1"/>
          </p:cNvSpPr>
          <p:nvPr>
            <p:ph type="title"/>
          </p:nvPr>
        </p:nvSpPr>
        <p:spPr/>
        <p:txBody>
          <a:bodyPr/>
          <a:lstStyle/>
          <a:p>
            <a:pPr eaLnBrk="1" hangingPunct="1"/>
            <a:r>
              <a:rPr lang="en-US" altLang="en-US" smtClean="0"/>
              <a:t>The Halting Problem</a:t>
            </a:r>
          </a:p>
        </p:txBody>
      </p:sp>
      <p:sp>
        <p:nvSpPr>
          <p:cNvPr id="13107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def main():</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 Read a program from standard input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lines = []</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print("Type in a program (type 'done' to quit).")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line = input("")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while line != "done":</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lines.append(line)</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line = input("")</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testProg = "\n".join(lines)</a:t>
            </a:r>
          </a:p>
          <a:p>
            <a:pPr eaLnBrk="1" hangingPunct="1">
              <a:lnSpc>
                <a:spcPct val="80000"/>
              </a:lnSpc>
              <a:buFont typeface="Wingdings" panose="05000000000000000000" pitchFamily="2" charset="2"/>
              <a:buNone/>
            </a:pPr>
            <a:endParaRPr lang="en-US" altLang="en-US" sz="180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 If program halts on itself as input, go into</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 an inifinite loop</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if terminates(testProg, testProg):</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while True:</a:t>
            </a:r>
          </a:p>
          <a:p>
            <a:pPr eaLnBrk="1" hangingPunct="1">
              <a:lnSpc>
                <a:spcPct val="80000"/>
              </a:lnSpc>
              <a:buFont typeface="Wingdings" panose="05000000000000000000" pitchFamily="2" charset="2"/>
              <a:buNone/>
            </a:pPr>
            <a:r>
              <a:rPr lang="en-US" altLang="en-US" sz="1800" smtClean="0">
                <a:latin typeface="Courier New" panose="02070309020205020404" pitchFamily="49" charset="0"/>
              </a:rPr>
              <a:t>            pass        # a pass statement does nothing</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noChangeArrowheads="1"/>
          </p:cNvSpPr>
          <p:nvPr>
            <p:ph type="title"/>
          </p:nvPr>
        </p:nvSpPr>
        <p:spPr/>
        <p:txBody>
          <a:bodyPr/>
          <a:lstStyle/>
          <a:p>
            <a:pPr eaLnBrk="1" hangingPunct="1"/>
            <a:r>
              <a:rPr lang="en-US" altLang="en-US" dirty="0" smtClean="0"/>
              <a:t>The Halting Problem</a:t>
            </a:r>
          </a:p>
        </p:txBody>
      </p:sp>
      <p:sp>
        <p:nvSpPr>
          <p:cNvPr id="132101" name="Rectangle 3"/>
          <p:cNvSpPr>
            <a:spLocks noGrp="1" noChangeArrowheads="1"/>
          </p:cNvSpPr>
          <p:nvPr>
            <p:ph sz="half" idx="1"/>
          </p:nvPr>
        </p:nvSpPr>
        <p:spPr>
          <a:xfrm>
            <a:off x="457200" y="2017713"/>
            <a:ext cx="4778167" cy="4114800"/>
          </a:xfrm>
        </p:spPr>
        <p:txBody>
          <a:bodyPr/>
          <a:lstStyle/>
          <a:p>
            <a:pPr eaLnBrk="1" hangingPunct="1"/>
            <a:r>
              <a:rPr lang="en-US" altLang="en-US" dirty="0" smtClean="0"/>
              <a:t>The program is called “turing.py” in honor of Alan Turing, the British mathematician who is considered to be the “Father of Computer Science”. </a:t>
            </a:r>
          </a:p>
          <a:p>
            <a:pPr eaLnBrk="1" hangingPunct="1"/>
            <a:r>
              <a:rPr lang="en-US" altLang="en-US" dirty="0" smtClean="0"/>
              <a:t>Let’s look at the program step-by-step to see what it does…</a:t>
            </a:r>
          </a:p>
        </p:txBody>
      </p:sp>
      <p:sp>
        <p:nvSpPr>
          <p:cNvPr id="132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2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00D3F0F-E99F-4946-B8C3-CE32CBD16BF5}" type="slidenum">
              <a:rPr lang="en-US" altLang="en-US" sz="1400" i="0"/>
              <a:pPr eaLnBrk="1" hangingPunct="1"/>
              <a:t>127</a:t>
            </a:fld>
            <a:endParaRPr lang="en-US" altLang="en-US" sz="1400" i="0"/>
          </a:p>
        </p:txBody>
      </p:sp>
      <p:pic>
        <p:nvPicPr>
          <p:cNvPr id="10244" name="Picture 4" descr="&lt;b&gt;Alan&lt;/b&gt; &lt;b&gt;Turing&lt;/b&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5367" y="2017713"/>
            <a:ext cx="3629442"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3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4C8C1B1B-F4AD-4E74-8755-8E388B872111}" type="slidenum">
              <a:rPr lang="en-US" altLang="en-US" sz="1400" i="0"/>
              <a:pPr eaLnBrk="1" hangingPunct="1"/>
              <a:t>128</a:t>
            </a:fld>
            <a:endParaRPr lang="en-US" altLang="en-US" sz="1400" i="0"/>
          </a:p>
        </p:txBody>
      </p:sp>
      <p:sp>
        <p:nvSpPr>
          <p:cNvPr id="133124" name="Rectangle 2"/>
          <p:cNvSpPr>
            <a:spLocks noGrp="1" noChangeArrowheads="1"/>
          </p:cNvSpPr>
          <p:nvPr>
            <p:ph type="title"/>
          </p:nvPr>
        </p:nvSpPr>
        <p:spPr/>
        <p:txBody>
          <a:bodyPr/>
          <a:lstStyle/>
          <a:p>
            <a:pPr eaLnBrk="1" hangingPunct="1"/>
            <a:r>
              <a:rPr lang="en-US" altLang="en-US" smtClean="0"/>
              <a:t>The Halting Problem</a:t>
            </a:r>
          </a:p>
        </p:txBody>
      </p:sp>
      <p:sp>
        <p:nvSpPr>
          <p:cNvPr id="133125" name="Rectangle 3"/>
          <p:cNvSpPr>
            <a:spLocks noGrp="1" noChangeArrowheads="1"/>
          </p:cNvSpPr>
          <p:nvPr>
            <p:ph type="body" idx="1"/>
          </p:nvPr>
        </p:nvSpPr>
        <p:spPr/>
        <p:txBody>
          <a:bodyPr/>
          <a:lstStyle/>
          <a:p>
            <a:pPr eaLnBrk="1" hangingPunct="1"/>
            <a:r>
              <a:rPr lang="en-US" altLang="en-US" sz="2800" smtClean="0">
                <a:latin typeface="Courier New" panose="02070309020205020404" pitchFamily="49" charset="0"/>
              </a:rPr>
              <a:t>turing.py</a:t>
            </a:r>
            <a:r>
              <a:rPr lang="en-US" altLang="en-US" sz="2800" smtClean="0"/>
              <a:t> first reads in a program typed by the user, using a sentinel loop.</a:t>
            </a:r>
          </a:p>
          <a:p>
            <a:pPr eaLnBrk="1" hangingPunct="1"/>
            <a:r>
              <a:rPr lang="en-US" altLang="en-US" sz="2800" smtClean="0"/>
              <a:t>The </a:t>
            </a:r>
            <a:r>
              <a:rPr lang="en-US" altLang="en-US" sz="2800" smtClean="0">
                <a:latin typeface="Courier New" panose="02070309020205020404" pitchFamily="49" charset="0"/>
              </a:rPr>
              <a:t>join</a:t>
            </a:r>
            <a:r>
              <a:rPr lang="en-US" altLang="en-US" sz="2800" smtClean="0"/>
              <a:t> method then concatenates the accumulated lines together, putting a newline (\n) character between them.</a:t>
            </a:r>
          </a:p>
          <a:p>
            <a:pPr eaLnBrk="1" hangingPunct="1"/>
            <a:r>
              <a:rPr lang="en-US" altLang="en-US" sz="2800" smtClean="0"/>
              <a:t>This creates a multi-line string representing the program that was entered.</a:t>
            </a:r>
            <a:endParaRPr lang="en-US" altLang="en-US" sz="28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784796C-3EF6-48CC-AE90-03FBB1793DBF}" type="slidenum">
              <a:rPr lang="en-US" altLang="en-US" sz="1400" i="0"/>
              <a:pPr eaLnBrk="1" hangingPunct="1"/>
              <a:t>129</a:t>
            </a:fld>
            <a:endParaRPr lang="en-US" altLang="en-US" sz="1400" i="0"/>
          </a:p>
        </p:txBody>
      </p:sp>
      <p:sp>
        <p:nvSpPr>
          <p:cNvPr id="134148" name="Rectangle 2"/>
          <p:cNvSpPr>
            <a:spLocks noGrp="1" noChangeArrowheads="1"/>
          </p:cNvSpPr>
          <p:nvPr>
            <p:ph type="title"/>
          </p:nvPr>
        </p:nvSpPr>
        <p:spPr/>
        <p:txBody>
          <a:bodyPr/>
          <a:lstStyle/>
          <a:p>
            <a:pPr eaLnBrk="1" hangingPunct="1"/>
            <a:r>
              <a:rPr lang="en-US" altLang="en-US" smtClean="0"/>
              <a:t>The Halting Problem</a:t>
            </a:r>
          </a:p>
        </p:txBody>
      </p:sp>
      <p:sp>
        <p:nvSpPr>
          <p:cNvPr id="134149" name="Rectangle 3"/>
          <p:cNvSpPr>
            <a:spLocks noGrp="1" noChangeArrowheads="1"/>
          </p:cNvSpPr>
          <p:nvPr>
            <p:ph type="body" idx="1"/>
          </p:nvPr>
        </p:nvSpPr>
        <p:spPr/>
        <p:txBody>
          <a:bodyPr/>
          <a:lstStyle/>
          <a:p>
            <a:pPr eaLnBrk="1" hangingPunct="1"/>
            <a:r>
              <a:rPr lang="en-US" altLang="en-US" sz="2800" smtClean="0">
                <a:latin typeface="Courier New" panose="02070309020205020404" pitchFamily="49" charset="0"/>
              </a:rPr>
              <a:t>turing.py</a:t>
            </a:r>
            <a:r>
              <a:rPr lang="en-US" altLang="en-US" sz="2800" smtClean="0"/>
              <a:t> next uses this program as not only the program to test, but also </a:t>
            </a:r>
            <a:r>
              <a:rPr lang="en-US" altLang="en-US" sz="2800" i="1" smtClean="0"/>
              <a:t>as the input to test</a:t>
            </a:r>
            <a:r>
              <a:rPr lang="en-US" altLang="en-US" sz="2800" smtClean="0"/>
              <a:t>.</a:t>
            </a:r>
          </a:p>
          <a:p>
            <a:pPr eaLnBrk="1" hangingPunct="1"/>
            <a:r>
              <a:rPr lang="en-US" altLang="en-US" sz="2800" smtClean="0"/>
              <a:t>In other words, we’re seeing if the program you typed in terminates when given itself as input.</a:t>
            </a:r>
          </a:p>
          <a:p>
            <a:pPr eaLnBrk="1" hangingPunct="1"/>
            <a:r>
              <a:rPr lang="en-US" altLang="en-US" sz="2800" smtClean="0"/>
              <a:t>If the input program terminates, the </a:t>
            </a:r>
            <a:r>
              <a:rPr lang="en-US" altLang="en-US" sz="2800" smtClean="0">
                <a:latin typeface="Courier New" panose="02070309020205020404" pitchFamily="49" charset="0"/>
              </a:rPr>
              <a:t>turing</a:t>
            </a:r>
            <a:r>
              <a:rPr lang="en-US" altLang="en-US" sz="2800" smtClean="0"/>
              <a:t> program will go into an infinite loop.</a:t>
            </a:r>
            <a:endParaRPr lang="en-US" altLang="en-US" sz="28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3B65B9F-93F2-4D00-B2FF-552286E28267}" type="slidenum">
              <a:rPr lang="en-US" altLang="en-US" sz="1400" i="0"/>
              <a:pPr eaLnBrk="1" hangingPunct="1"/>
              <a:t>13</a:t>
            </a:fld>
            <a:endParaRPr lang="en-US" altLang="en-US" sz="1400" i="0"/>
          </a:p>
        </p:txBody>
      </p:sp>
      <p:sp>
        <p:nvSpPr>
          <p:cNvPr id="21508" name="Rectangle 2"/>
          <p:cNvSpPr>
            <a:spLocks noGrp="1" noChangeArrowheads="1"/>
          </p:cNvSpPr>
          <p:nvPr>
            <p:ph type="title"/>
          </p:nvPr>
        </p:nvSpPr>
        <p:spPr/>
        <p:txBody>
          <a:bodyPr/>
          <a:lstStyle/>
          <a:p>
            <a:pPr eaLnBrk="1" hangingPunct="1"/>
            <a:r>
              <a:rPr lang="en-US" altLang="en-US" smtClean="0"/>
              <a:t>Strategy 1: Linear Search</a:t>
            </a:r>
          </a:p>
        </p:txBody>
      </p:sp>
      <p:sp>
        <p:nvSpPr>
          <p:cNvPr id="21509" name="Rectangle 3"/>
          <p:cNvSpPr>
            <a:spLocks noGrp="1" noChangeArrowheads="1"/>
          </p:cNvSpPr>
          <p:nvPr>
            <p:ph type="body" idx="1"/>
          </p:nvPr>
        </p:nvSpPr>
        <p:spPr/>
        <p:txBody>
          <a:bodyPr/>
          <a:lstStyle/>
          <a:p>
            <a:pPr eaLnBrk="1" hangingPunct="1"/>
            <a:r>
              <a:rPr lang="en-US" altLang="en-US" sz="2800" smtClean="0"/>
              <a:t>If the data is sorted in ascending order (lowest to highest), we can skip checking some of the data.</a:t>
            </a:r>
          </a:p>
          <a:p>
            <a:pPr eaLnBrk="1" hangingPunct="1"/>
            <a:r>
              <a:rPr lang="en-US" altLang="en-US" sz="2800" smtClean="0"/>
              <a:t>As soon as a value is encountered that is greater than the target value, the linear search can be stopped without looking at the rest of the data.</a:t>
            </a:r>
          </a:p>
          <a:p>
            <a:pPr eaLnBrk="1" hangingPunct="1"/>
            <a:r>
              <a:rPr lang="en-US" altLang="en-US" sz="2800" smtClean="0"/>
              <a:t>On average, this will save us about half the work.</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5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0499663-5875-47A0-B8C1-939596A9E493}" type="slidenum">
              <a:rPr lang="en-US" altLang="en-US" sz="1400" i="0"/>
              <a:pPr eaLnBrk="1" hangingPunct="1"/>
              <a:t>130</a:t>
            </a:fld>
            <a:endParaRPr lang="en-US" altLang="en-US" sz="1400" i="0"/>
          </a:p>
        </p:txBody>
      </p:sp>
      <p:sp>
        <p:nvSpPr>
          <p:cNvPr id="135172" name="Rectangle 2"/>
          <p:cNvSpPr>
            <a:spLocks noGrp="1" noChangeArrowheads="1"/>
          </p:cNvSpPr>
          <p:nvPr>
            <p:ph type="title"/>
          </p:nvPr>
        </p:nvSpPr>
        <p:spPr/>
        <p:txBody>
          <a:bodyPr/>
          <a:lstStyle/>
          <a:p>
            <a:pPr eaLnBrk="1" hangingPunct="1"/>
            <a:r>
              <a:rPr lang="en-US" altLang="en-US" smtClean="0"/>
              <a:t>The Halting Problem</a:t>
            </a:r>
          </a:p>
        </p:txBody>
      </p:sp>
      <p:sp>
        <p:nvSpPr>
          <p:cNvPr id="135173" name="Rectangle 3"/>
          <p:cNvSpPr>
            <a:spLocks noGrp="1" noChangeArrowheads="1"/>
          </p:cNvSpPr>
          <p:nvPr>
            <p:ph type="body" idx="1"/>
          </p:nvPr>
        </p:nvSpPr>
        <p:spPr/>
        <p:txBody>
          <a:bodyPr/>
          <a:lstStyle/>
          <a:p>
            <a:pPr eaLnBrk="1" hangingPunct="1"/>
            <a:r>
              <a:rPr lang="en-US" altLang="en-US" smtClean="0"/>
              <a:t>This was all just a set-up for the big question: What happens when we run </a:t>
            </a:r>
            <a:r>
              <a:rPr lang="en-US" altLang="en-US" smtClean="0">
                <a:latin typeface="Courier New" panose="02070309020205020404" pitchFamily="49" charset="0"/>
              </a:rPr>
              <a:t>turing.py</a:t>
            </a:r>
            <a:r>
              <a:rPr lang="en-US" altLang="en-US" smtClean="0"/>
              <a:t>, and use </a:t>
            </a:r>
            <a:r>
              <a:rPr lang="en-US" altLang="en-US" smtClean="0">
                <a:latin typeface="Courier New" panose="02070309020205020404" pitchFamily="49" charset="0"/>
              </a:rPr>
              <a:t>turing.py </a:t>
            </a:r>
            <a:r>
              <a:rPr lang="en-US" altLang="en-US" smtClean="0"/>
              <a:t>as the input?</a:t>
            </a:r>
          </a:p>
          <a:p>
            <a:pPr eaLnBrk="1" hangingPunct="1"/>
            <a:r>
              <a:rPr lang="en-US" altLang="en-US" smtClean="0"/>
              <a:t>Does </a:t>
            </a:r>
            <a:r>
              <a:rPr lang="en-US" altLang="en-US" smtClean="0">
                <a:latin typeface="Courier New" panose="02070309020205020404" pitchFamily="49" charset="0"/>
              </a:rPr>
              <a:t>turing.py</a:t>
            </a:r>
            <a:r>
              <a:rPr lang="en-US" altLang="en-US" smtClean="0"/>
              <a:t> halt when given itself as input?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6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00C8E43-213B-44CC-B5AE-C9EAF821F76C}" type="slidenum">
              <a:rPr lang="en-US" altLang="en-US" sz="1400" i="0"/>
              <a:pPr eaLnBrk="1" hangingPunct="1"/>
              <a:t>131</a:t>
            </a:fld>
            <a:endParaRPr lang="en-US" altLang="en-US" sz="1400" i="0"/>
          </a:p>
        </p:txBody>
      </p:sp>
      <p:sp>
        <p:nvSpPr>
          <p:cNvPr id="136196" name="Rectangle 2"/>
          <p:cNvSpPr>
            <a:spLocks noGrp="1" noChangeArrowheads="1"/>
          </p:cNvSpPr>
          <p:nvPr>
            <p:ph type="title"/>
          </p:nvPr>
        </p:nvSpPr>
        <p:spPr/>
        <p:txBody>
          <a:bodyPr/>
          <a:lstStyle/>
          <a:p>
            <a:pPr eaLnBrk="1" hangingPunct="1"/>
            <a:r>
              <a:rPr lang="en-US" altLang="en-US" smtClean="0"/>
              <a:t>The Halting Problem</a:t>
            </a:r>
          </a:p>
        </p:txBody>
      </p:sp>
      <p:sp>
        <p:nvSpPr>
          <p:cNvPr id="136197" name="Rectangle 3"/>
          <p:cNvSpPr>
            <a:spLocks noGrp="1" noChangeArrowheads="1"/>
          </p:cNvSpPr>
          <p:nvPr>
            <p:ph type="body" idx="1"/>
          </p:nvPr>
        </p:nvSpPr>
        <p:spPr/>
        <p:txBody>
          <a:bodyPr/>
          <a:lstStyle/>
          <a:p>
            <a:pPr eaLnBrk="1" hangingPunct="1"/>
            <a:r>
              <a:rPr lang="en-US" altLang="en-US" sz="2800" smtClean="0"/>
              <a:t>In the terminates function, </a:t>
            </a:r>
            <a:r>
              <a:rPr lang="en-US" altLang="en-US" sz="2800" smtClean="0">
                <a:latin typeface="Courier New" panose="02070309020205020404" pitchFamily="49" charset="0"/>
              </a:rPr>
              <a:t>turing.py</a:t>
            </a:r>
            <a:r>
              <a:rPr lang="en-US" altLang="en-US" sz="2800" smtClean="0"/>
              <a:t> will be evaluated to see if it halts or not.</a:t>
            </a:r>
          </a:p>
          <a:p>
            <a:pPr eaLnBrk="1" hangingPunct="1"/>
            <a:r>
              <a:rPr lang="en-US" altLang="en-US" sz="2800" smtClean="0"/>
              <a:t>We have two possible cases:</a:t>
            </a:r>
          </a:p>
          <a:p>
            <a:pPr lvl="1" eaLnBrk="1" hangingPunct="1"/>
            <a:r>
              <a:rPr lang="en-US" altLang="en-US" sz="2400" smtClean="0">
                <a:latin typeface="Courier New" panose="02070309020205020404" pitchFamily="49" charset="0"/>
              </a:rPr>
              <a:t>turing.py</a:t>
            </a:r>
            <a:r>
              <a:rPr lang="en-US" altLang="en-US" sz="2400" smtClean="0"/>
              <a:t> halts when given itself as input</a:t>
            </a:r>
          </a:p>
          <a:p>
            <a:pPr lvl="2" eaLnBrk="1" hangingPunct="1"/>
            <a:r>
              <a:rPr lang="en-US" altLang="en-US" sz="2200" smtClean="0"/>
              <a:t>Terminates returns true</a:t>
            </a:r>
          </a:p>
          <a:p>
            <a:pPr lvl="2" eaLnBrk="1" hangingPunct="1"/>
            <a:r>
              <a:rPr lang="en-US" altLang="en-US" sz="2200" smtClean="0"/>
              <a:t>So, </a:t>
            </a:r>
            <a:r>
              <a:rPr lang="en-US" altLang="en-US" sz="2200" smtClean="0">
                <a:latin typeface="Courier New" panose="02070309020205020404" pitchFamily="49" charset="0"/>
              </a:rPr>
              <a:t>turing.py</a:t>
            </a:r>
            <a:r>
              <a:rPr lang="en-US" altLang="en-US" sz="2200" smtClean="0"/>
              <a:t> goes into an infinite loop</a:t>
            </a:r>
          </a:p>
          <a:p>
            <a:pPr lvl="2" eaLnBrk="1" hangingPunct="1"/>
            <a:r>
              <a:rPr lang="en-US" altLang="en-US" sz="2200" smtClean="0"/>
              <a:t>Therefore </a:t>
            </a:r>
            <a:r>
              <a:rPr lang="en-US" altLang="en-US" sz="2200" smtClean="0">
                <a:latin typeface="Courier New" panose="02070309020205020404" pitchFamily="49" charset="0"/>
              </a:rPr>
              <a:t>turing.py</a:t>
            </a:r>
            <a:r>
              <a:rPr lang="en-US" altLang="en-US" sz="2200" smtClean="0"/>
              <a:t> </a:t>
            </a:r>
            <a:r>
              <a:rPr lang="en-US" altLang="en-US" sz="2200" b="1" i="1" smtClean="0"/>
              <a:t>doesn’t</a:t>
            </a:r>
            <a:r>
              <a:rPr lang="en-US" altLang="en-US" sz="2200" smtClean="0"/>
              <a:t> halt, a </a:t>
            </a:r>
            <a:r>
              <a:rPr lang="en-US" altLang="en-US" sz="2200" b="1" i="1" smtClean="0"/>
              <a:t>contradiction</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7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E8D05AE-4257-4735-BFBA-FD6C90602F0B}" type="slidenum">
              <a:rPr lang="en-US" altLang="en-US" sz="1400" i="0"/>
              <a:pPr eaLnBrk="1" hangingPunct="1"/>
              <a:t>132</a:t>
            </a:fld>
            <a:endParaRPr lang="en-US" altLang="en-US" sz="1400" i="0"/>
          </a:p>
        </p:txBody>
      </p:sp>
      <p:sp>
        <p:nvSpPr>
          <p:cNvPr id="137220" name="Rectangle 2"/>
          <p:cNvSpPr>
            <a:spLocks noGrp="1" noChangeArrowheads="1"/>
          </p:cNvSpPr>
          <p:nvPr>
            <p:ph type="title"/>
          </p:nvPr>
        </p:nvSpPr>
        <p:spPr/>
        <p:txBody>
          <a:bodyPr/>
          <a:lstStyle/>
          <a:p>
            <a:pPr eaLnBrk="1" hangingPunct="1"/>
            <a:r>
              <a:rPr lang="en-US" altLang="en-US" smtClean="0"/>
              <a:t>The Halting Problem</a:t>
            </a:r>
          </a:p>
        </p:txBody>
      </p:sp>
      <p:sp>
        <p:nvSpPr>
          <p:cNvPr id="137221" name="Rectangle 3"/>
          <p:cNvSpPr>
            <a:spLocks noGrp="1" noChangeArrowheads="1"/>
          </p:cNvSpPr>
          <p:nvPr>
            <p:ph type="body" idx="1"/>
          </p:nvPr>
        </p:nvSpPr>
        <p:spPr/>
        <p:txBody>
          <a:bodyPr/>
          <a:lstStyle/>
          <a:p>
            <a:pPr lvl="1" eaLnBrk="1" hangingPunct="1"/>
            <a:r>
              <a:rPr lang="en-US" altLang="en-US" sz="2400" dirty="0">
                <a:latin typeface="Courier New" panose="02070309020205020404" pitchFamily="49" charset="0"/>
              </a:rPr>
              <a:t>t</a:t>
            </a:r>
            <a:r>
              <a:rPr lang="en-US" altLang="en-US" sz="2400" dirty="0" smtClean="0">
                <a:latin typeface="Courier New" panose="02070309020205020404" pitchFamily="49" charset="0"/>
              </a:rPr>
              <a:t>uring.py</a:t>
            </a:r>
            <a:r>
              <a:rPr lang="en-US" altLang="en-US" sz="2400" dirty="0" smtClean="0"/>
              <a:t> does </a:t>
            </a:r>
            <a:r>
              <a:rPr lang="en-US" altLang="en-US" sz="2400" i="1" dirty="0" smtClean="0"/>
              <a:t>not</a:t>
            </a:r>
            <a:r>
              <a:rPr lang="en-US" altLang="en-US" sz="2400" dirty="0" smtClean="0"/>
              <a:t> halt</a:t>
            </a:r>
          </a:p>
          <a:p>
            <a:pPr lvl="2" eaLnBrk="1" hangingPunct="1"/>
            <a:r>
              <a:rPr lang="en-US" altLang="en-US" sz="2200" dirty="0" smtClean="0">
                <a:latin typeface="Courier New" panose="02070309020205020404" pitchFamily="49" charset="0"/>
              </a:rPr>
              <a:t>terminates</a:t>
            </a:r>
            <a:r>
              <a:rPr lang="en-US" altLang="en-US" sz="2200" dirty="0" smtClean="0"/>
              <a:t> returns false</a:t>
            </a:r>
          </a:p>
          <a:p>
            <a:pPr lvl="2" eaLnBrk="1" hangingPunct="1"/>
            <a:r>
              <a:rPr lang="en-US" altLang="en-US" sz="2200" dirty="0" smtClean="0"/>
              <a:t>When </a:t>
            </a:r>
            <a:r>
              <a:rPr lang="en-US" altLang="en-US" sz="2200" dirty="0" smtClean="0">
                <a:latin typeface="Courier New" panose="02070309020205020404" pitchFamily="49" charset="0"/>
              </a:rPr>
              <a:t>terminates</a:t>
            </a:r>
            <a:r>
              <a:rPr lang="en-US" altLang="en-US" sz="2200" dirty="0" smtClean="0"/>
              <a:t> returns false, the program quits</a:t>
            </a:r>
          </a:p>
          <a:p>
            <a:pPr lvl="2" eaLnBrk="1" hangingPunct="1"/>
            <a:r>
              <a:rPr lang="en-US" altLang="en-US" sz="2200" dirty="0" smtClean="0"/>
              <a:t>When the program quits, it has halted, a </a:t>
            </a:r>
            <a:r>
              <a:rPr lang="en-US" altLang="en-US" sz="2200" b="1" i="1" dirty="0" smtClean="0"/>
              <a:t>contradiction</a:t>
            </a:r>
          </a:p>
          <a:p>
            <a:pPr eaLnBrk="1" hangingPunct="1"/>
            <a:r>
              <a:rPr lang="en-US" altLang="en-US" sz="2800" dirty="0" smtClean="0"/>
              <a:t>The existence of the function </a:t>
            </a:r>
            <a:r>
              <a:rPr lang="en-US" altLang="en-US" sz="2800" dirty="0" smtClean="0">
                <a:latin typeface="Courier New" panose="02070309020205020404" pitchFamily="49" charset="0"/>
              </a:rPr>
              <a:t>terminates</a:t>
            </a:r>
            <a:r>
              <a:rPr lang="en-US" altLang="en-US" sz="2800" dirty="0" smtClean="0"/>
              <a:t> would lead to a logical impossibility, so we can conclude that no such function exists.</a:t>
            </a:r>
            <a:r>
              <a:rPr lang="en-US" altLang="en-US" sz="2800" dirty="0" smtClean="0">
                <a:latin typeface="Courier New" panose="02070309020205020404" pitchFamily="49" charset="0"/>
              </a:rPr>
              <a:t>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8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A1CB4EF-651B-4C54-82FF-D7E989CB93B8}" type="slidenum">
              <a:rPr lang="en-US" altLang="en-US" sz="1400" i="0"/>
              <a:pPr eaLnBrk="1" hangingPunct="1"/>
              <a:t>133</a:t>
            </a:fld>
            <a:endParaRPr lang="en-US" altLang="en-US" sz="1400" i="0"/>
          </a:p>
        </p:txBody>
      </p:sp>
      <p:sp>
        <p:nvSpPr>
          <p:cNvPr id="138244" name="Rectangle 2"/>
          <p:cNvSpPr>
            <a:spLocks noGrp="1" noChangeArrowheads="1"/>
          </p:cNvSpPr>
          <p:nvPr>
            <p:ph type="title"/>
          </p:nvPr>
        </p:nvSpPr>
        <p:spPr/>
        <p:txBody>
          <a:bodyPr/>
          <a:lstStyle/>
          <a:p>
            <a:pPr eaLnBrk="1" hangingPunct="1"/>
            <a:r>
              <a:rPr lang="en-US" altLang="en-US" smtClean="0"/>
              <a:t>Conclusions</a:t>
            </a:r>
          </a:p>
        </p:txBody>
      </p:sp>
      <p:sp>
        <p:nvSpPr>
          <p:cNvPr id="138245" name="Rectangle 3"/>
          <p:cNvSpPr>
            <a:spLocks noGrp="1" noChangeArrowheads="1"/>
          </p:cNvSpPr>
          <p:nvPr>
            <p:ph type="body" idx="1"/>
          </p:nvPr>
        </p:nvSpPr>
        <p:spPr/>
        <p:txBody>
          <a:bodyPr/>
          <a:lstStyle/>
          <a:p>
            <a:pPr eaLnBrk="1" hangingPunct="1"/>
            <a:r>
              <a:rPr lang="en-US" altLang="en-US" dirty="0" smtClean="0"/>
              <a:t>Computer Science is more than programming!</a:t>
            </a:r>
          </a:p>
          <a:p>
            <a:pPr eaLnBrk="1" hangingPunct="1"/>
            <a:r>
              <a:rPr lang="en-US" altLang="en-US" b="1" dirty="0" smtClean="0"/>
              <a:t>The most important computer for any computing professional is between their ears.</a:t>
            </a:r>
          </a:p>
          <a:p>
            <a:pPr eaLnBrk="1" hangingPunct="1"/>
            <a:r>
              <a:rPr lang="en-US" altLang="en-US" dirty="0" smtClean="0"/>
              <a:t>You should become a computer scientist!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DB5F43E-8940-43B0-A80D-38D357E7AEBF}" type="slidenum">
              <a:rPr lang="en-US" altLang="en-US" sz="1400" i="0"/>
              <a:pPr eaLnBrk="1" hangingPunct="1"/>
              <a:t>14</a:t>
            </a:fld>
            <a:endParaRPr lang="en-US" altLang="en-US" sz="1400" i="0"/>
          </a:p>
        </p:txBody>
      </p:sp>
      <p:sp>
        <p:nvSpPr>
          <p:cNvPr id="22532" name="Rectangle 2"/>
          <p:cNvSpPr>
            <a:spLocks noGrp="1" noChangeArrowheads="1"/>
          </p:cNvSpPr>
          <p:nvPr>
            <p:ph type="title"/>
          </p:nvPr>
        </p:nvSpPr>
        <p:spPr/>
        <p:txBody>
          <a:bodyPr/>
          <a:lstStyle/>
          <a:p>
            <a:pPr eaLnBrk="1" hangingPunct="1"/>
            <a:r>
              <a:rPr lang="en-US" altLang="en-US" smtClean="0"/>
              <a:t>Strategy 2: Binary Search</a:t>
            </a:r>
          </a:p>
        </p:txBody>
      </p:sp>
      <p:sp>
        <p:nvSpPr>
          <p:cNvPr id="22533" name="Rectangle 3"/>
          <p:cNvSpPr>
            <a:spLocks noGrp="1" noChangeArrowheads="1"/>
          </p:cNvSpPr>
          <p:nvPr>
            <p:ph type="body" idx="1"/>
          </p:nvPr>
        </p:nvSpPr>
        <p:spPr/>
        <p:txBody>
          <a:bodyPr/>
          <a:lstStyle/>
          <a:p>
            <a:pPr eaLnBrk="1" hangingPunct="1"/>
            <a:r>
              <a:rPr lang="en-US" altLang="en-US" sz="2800" smtClean="0"/>
              <a:t>If the data is sorted, there is an even better searching strategy – one you probably already know!</a:t>
            </a:r>
          </a:p>
          <a:p>
            <a:pPr eaLnBrk="1" hangingPunct="1"/>
            <a:r>
              <a:rPr lang="en-US" altLang="en-US" sz="2800" smtClean="0"/>
              <a:t>Have you ever played the number guessing game, where I pick a number between 1 and 100 and you try to guess it? Each time you guess, I’ll tell you whether your guess is correct, too high, or too low. What strategy do you use?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716A1FC-610E-49C8-98C0-7BB2B0C8A287}" type="slidenum">
              <a:rPr lang="en-US" altLang="en-US" sz="1400" i="0"/>
              <a:pPr eaLnBrk="1" hangingPunct="1"/>
              <a:t>15</a:t>
            </a:fld>
            <a:endParaRPr lang="en-US" altLang="en-US" sz="1400" i="0"/>
          </a:p>
        </p:txBody>
      </p:sp>
      <p:sp>
        <p:nvSpPr>
          <p:cNvPr id="23556" name="Rectangle 2"/>
          <p:cNvSpPr>
            <a:spLocks noGrp="1" noChangeArrowheads="1"/>
          </p:cNvSpPr>
          <p:nvPr>
            <p:ph type="title"/>
          </p:nvPr>
        </p:nvSpPr>
        <p:spPr/>
        <p:txBody>
          <a:bodyPr/>
          <a:lstStyle/>
          <a:p>
            <a:pPr eaLnBrk="1" hangingPunct="1"/>
            <a:r>
              <a:rPr lang="en-US" altLang="en-US" smtClean="0"/>
              <a:t>Strategy 2: Binary Search</a:t>
            </a:r>
          </a:p>
        </p:txBody>
      </p:sp>
      <p:sp>
        <p:nvSpPr>
          <p:cNvPr id="23557" name="Rectangle 3"/>
          <p:cNvSpPr>
            <a:spLocks noGrp="1" noChangeArrowheads="1"/>
          </p:cNvSpPr>
          <p:nvPr>
            <p:ph type="body" idx="1"/>
          </p:nvPr>
        </p:nvSpPr>
        <p:spPr/>
        <p:txBody>
          <a:bodyPr/>
          <a:lstStyle/>
          <a:p>
            <a:pPr eaLnBrk="1" hangingPunct="1">
              <a:lnSpc>
                <a:spcPct val="90000"/>
              </a:lnSpc>
            </a:pPr>
            <a:r>
              <a:rPr lang="en-US" altLang="en-US" smtClean="0"/>
              <a:t>Young children might simply guess numbers at random.</a:t>
            </a:r>
          </a:p>
          <a:p>
            <a:pPr eaLnBrk="1" hangingPunct="1">
              <a:lnSpc>
                <a:spcPct val="90000"/>
              </a:lnSpc>
            </a:pPr>
            <a:r>
              <a:rPr lang="en-US" altLang="en-US" smtClean="0"/>
              <a:t>Older children may be more systematic, using a linear search of 1, 2, 3, 4, … until the value is found.</a:t>
            </a:r>
          </a:p>
          <a:p>
            <a:pPr eaLnBrk="1" hangingPunct="1">
              <a:lnSpc>
                <a:spcPct val="90000"/>
              </a:lnSpc>
            </a:pPr>
            <a:r>
              <a:rPr lang="en-US" altLang="en-US" smtClean="0"/>
              <a:t>Most adults will first guess 50. If told the value is higher, it is in the range 51-100. The next logical guess is 75.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9F8FE3F-110E-40B7-AC77-879777041383}" type="slidenum">
              <a:rPr lang="en-US" altLang="en-US" sz="1400" i="0"/>
              <a:pPr eaLnBrk="1" hangingPunct="1"/>
              <a:t>16</a:t>
            </a:fld>
            <a:endParaRPr lang="en-US" altLang="en-US" sz="1400" i="0"/>
          </a:p>
        </p:txBody>
      </p:sp>
      <p:sp>
        <p:nvSpPr>
          <p:cNvPr id="24580" name="Rectangle 2"/>
          <p:cNvSpPr>
            <a:spLocks noGrp="1" noChangeArrowheads="1"/>
          </p:cNvSpPr>
          <p:nvPr>
            <p:ph type="title"/>
          </p:nvPr>
        </p:nvSpPr>
        <p:spPr/>
        <p:txBody>
          <a:bodyPr/>
          <a:lstStyle/>
          <a:p>
            <a:pPr eaLnBrk="1" hangingPunct="1"/>
            <a:r>
              <a:rPr lang="en-US" altLang="en-US" smtClean="0"/>
              <a:t>Strategy 2: Binary Search</a:t>
            </a:r>
          </a:p>
        </p:txBody>
      </p:sp>
      <p:sp>
        <p:nvSpPr>
          <p:cNvPr id="24581" name="Rectangle 3"/>
          <p:cNvSpPr>
            <a:spLocks noGrp="1" noChangeArrowheads="1"/>
          </p:cNvSpPr>
          <p:nvPr>
            <p:ph type="body" idx="1"/>
          </p:nvPr>
        </p:nvSpPr>
        <p:spPr/>
        <p:txBody>
          <a:bodyPr/>
          <a:lstStyle/>
          <a:p>
            <a:pPr eaLnBrk="1" hangingPunct="1"/>
            <a:r>
              <a:rPr lang="en-US" altLang="en-US" dirty="0" smtClean="0"/>
              <a:t>Each time we guess the middle of the remaining numbers to try to narrow down the range.</a:t>
            </a:r>
          </a:p>
          <a:p>
            <a:pPr eaLnBrk="1" hangingPunct="1"/>
            <a:r>
              <a:rPr lang="en-US" altLang="en-US" dirty="0" smtClean="0"/>
              <a:t>This strategy is called </a:t>
            </a:r>
            <a:r>
              <a:rPr lang="en-US" altLang="en-US" i="1" dirty="0" smtClean="0"/>
              <a:t>binary search</a:t>
            </a:r>
            <a:r>
              <a:rPr lang="en-US" altLang="en-US" dirty="0" smtClean="0"/>
              <a:t>.</a:t>
            </a:r>
          </a:p>
          <a:p>
            <a:pPr eaLnBrk="1" hangingPunct="1"/>
            <a:r>
              <a:rPr lang="en-US" altLang="en-US" dirty="0" smtClean="0"/>
              <a:t>Binary means two, and at each step we are dividing the remaining group of numbers into two parts.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890F3E3-C822-4D02-A04C-8B787656021B}" type="slidenum">
              <a:rPr lang="en-US" altLang="en-US" sz="1400" i="0"/>
              <a:pPr eaLnBrk="1" hangingPunct="1"/>
              <a:t>17</a:t>
            </a:fld>
            <a:endParaRPr lang="en-US" altLang="en-US" sz="1400" i="0"/>
          </a:p>
        </p:txBody>
      </p:sp>
      <p:sp>
        <p:nvSpPr>
          <p:cNvPr id="25604" name="Rectangle 2"/>
          <p:cNvSpPr>
            <a:spLocks noGrp="1" noChangeArrowheads="1"/>
          </p:cNvSpPr>
          <p:nvPr>
            <p:ph type="title"/>
          </p:nvPr>
        </p:nvSpPr>
        <p:spPr/>
        <p:txBody>
          <a:bodyPr/>
          <a:lstStyle/>
          <a:p>
            <a:pPr eaLnBrk="1" hangingPunct="1"/>
            <a:r>
              <a:rPr lang="en-US" altLang="en-US" smtClean="0"/>
              <a:t>Strategy 2: Binary Search</a:t>
            </a:r>
          </a:p>
        </p:txBody>
      </p:sp>
      <p:sp>
        <p:nvSpPr>
          <p:cNvPr id="25605" name="Rectangle 3"/>
          <p:cNvSpPr>
            <a:spLocks noGrp="1" noChangeArrowheads="1"/>
          </p:cNvSpPr>
          <p:nvPr>
            <p:ph type="body" idx="1"/>
          </p:nvPr>
        </p:nvSpPr>
        <p:spPr/>
        <p:txBody>
          <a:bodyPr/>
          <a:lstStyle/>
          <a:p>
            <a:pPr eaLnBrk="1" hangingPunct="1"/>
            <a:r>
              <a:rPr lang="en-US" altLang="en-US" sz="3000" smtClean="0"/>
              <a:t>We can use the same approach in our binary search algorithm! We can use two variables to keep track of the endpoints of the range in the sorted list where the number could be.</a:t>
            </a:r>
          </a:p>
          <a:p>
            <a:pPr eaLnBrk="1" hangingPunct="1"/>
            <a:r>
              <a:rPr lang="en-US" altLang="en-US" sz="3000" smtClean="0"/>
              <a:t>Since the target could be anywhere in the list, initially </a:t>
            </a:r>
            <a:r>
              <a:rPr lang="en-US" altLang="en-US" sz="3000" smtClean="0">
                <a:latin typeface="Courier New" panose="02070309020205020404" pitchFamily="49" charset="0"/>
              </a:rPr>
              <a:t>low</a:t>
            </a:r>
            <a:r>
              <a:rPr lang="en-US" altLang="en-US" sz="3000" smtClean="0"/>
              <a:t> is set to the first location in the list, and </a:t>
            </a:r>
            <a:r>
              <a:rPr lang="en-US" altLang="en-US" sz="3000" smtClean="0">
                <a:latin typeface="Courier New" panose="02070309020205020404" pitchFamily="49" charset="0"/>
              </a:rPr>
              <a:t>high </a:t>
            </a:r>
            <a:r>
              <a:rPr lang="en-US" altLang="en-US" sz="3000" smtClean="0"/>
              <a:t>is set to the last.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B25C1B6-8082-4357-99D8-181AF0296D42}" type="slidenum">
              <a:rPr lang="en-US" altLang="en-US" sz="1400" i="0"/>
              <a:pPr eaLnBrk="1" hangingPunct="1"/>
              <a:t>18</a:t>
            </a:fld>
            <a:endParaRPr lang="en-US" altLang="en-US" sz="1400" i="0"/>
          </a:p>
        </p:txBody>
      </p:sp>
      <p:sp>
        <p:nvSpPr>
          <p:cNvPr id="26628" name="Rectangle 2"/>
          <p:cNvSpPr>
            <a:spLocks noGrp="1" noChangeArrowheads="1"/>
          </p:cNvSpPr>
          <p:nvPr>
            <p:ph type="title"/>
          </p:nvPr>
        </p:nvSpPr>
        <p:spPr/>
        <p:txBody>
          <a:bodyPr/>
          <a:lstStyle/>
          <a:p>
            <a:pPr eaLnBrk="1" hangingPunct="1"/>
            <a:r>
              <a:rPr lang="en-US" altLang="en-US" smtClean="0"/>
              <a:t>Strategy 2: Binary Search</a:t>
            </a:r>
          </a:p>
        </p:txBody>
      </p:sp>
      <p:sp>
        <p:nvSpPr>
          <p:cNvPr id="26629" name="Rectangle 3"/>
          <p:cNvSpPr>
            <a:spLocks noGrp="1" noChangeArrowheads="1"/>
          </p:cNvSpPr>
          <p:nvPr>
            <p:ph type="body" idx="1"/>
          </p:nvPr>
        </p:nvSpPr>
        <p:spPr/>
        <p:txBody>
          <a:bodyPr/>
          <a:lstStyle/>
          <a:p>
            <a:pPr eaLnBrk="1" hangingPunct="1"/>
            <a:r>
              <a:rPr lang="en-US" altLang="en-US" sz="2800" smtClean="0"/>
              <a:t>The heart of the algorithm is a loop that looks at the middle element of the range, comparing it to the value </a:t>
            </a:r>
            <a:r>
              <a:rPr lang="en-US" altLang="en-US" sz="2800" smtClean="0">
                <a:latin typeface="Courier New" panose="02070309020205020404" pitchFamily="49" charset="0"/>
              </a:rPr>
              <a:t>x</a:t>
            </a:r>
            <a:r>
              <a:rPr lang="en-US" altLang="en-US" sz="2800" smtClean="0"/>
              <a:t>.</a:t>
            </a:r>
          </a:p>
          <a:p>
            <a:pPr eaLnBrk="1" hangingPunct="1"/>
            <a:r>
              <a:rPr lang="en-US" altLang="en-US" sz="2800" smtClean="0"/>
              <a:t>If </a:t>
            </a:r>
            <a:r>
              <a:rPr lang="en-US" altLang="en-US" sz="2800" smtClean="0">
                <a:latin typeface="Courier New" panose="02070309020205020404" pitchFamily="49" charset="0"/>
              </a:rPr>
              <a:t>x</a:t>
            </a:r>
            <a:r>
              <a:rPr lang="en-US" altLang="en-US" sz="2800" smtClean="0"/>
              <a:t> is smaller than the middle item, </a:t>
            </a:r>
            <a:r>
              <a:rPr lang="en-US" altLang="en-US" sz="2800" smtClean="0">
                <a:latin typeface="Courier New" panose="02070309020205020404" pitchFamily="49" charset="0"/>
              </a:rPr>
              <a:t>high</a:t>
            </a:r>
            <a:r>
              <a:rPr lang="en-US" altLang="en-US" sz="2800" smtClean="0"/>
              <a:t> is moved so that the search is confined to the lower half.</a:t>
            </a:r>
          </a:p>
          <a:p>
            <a:pPr eaLnBrk="1" hangingPunct="1"/>
            <a:r>
              <a:rPr lang="en-US" altLang="en-US" sz="2800" smtClean="0"/>
              <a:t>If </a:t>
            </a:r>
            <a:r>
              <a:rPr lang="en-US" altLang="en-US" sz="2800" smtClean="0">
                <a:latin typeface="Courier New" panose="02070309020205020404" pitchFamily="49" charset="0"/>
              </a:rPr>
              <a:t>x</a:t>
            </a:r>
            <a:r>
              <a:rPr lang="en-US" altLang="en-US" sz="2800" smtClean="0"/>
              <a:t> is larger than the middle item, </a:t>
            </a:r>
            <a:r>
              <a:rPr lang="en-US" altLang="en-US" sz="2800" smtClean="0">
                <a:latin typeface="Courier New" panose="02070309020205020404" pitchFamily="49" charset="0"/>
              </a:rPr>
              <a:t>low</a:t>
            </a:r>
            <a:r>
              <a:rPr lang="en-US" altLang="en-US" sz="2800" smtClean="0"/>
              <a:t> is moved to narrow the search to the upper half.</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AAEEB15-2B05-427E-AB2C-EC261C4635BF}" type="slidenum">
              <a:rPr lang="en-US" altLang="en-US" sz="1400" i="0"/>
              <a:pPr eaLnBrk="1" hangingPunct="1"/>
              <a:t>19</a:t>
            </a:fld>
            <a:endParaRPr lang="en-US" altLang="en-US" sz="1400" i="0"/>
          </a:p>
        </p:txBody>
      </p:sp>
      <p:sp>
        <p:nvSpPr>
          <p:cNvPr id="27652" name="Rectangle 2"/>
          <p:cNvSpPr>
            <a:spLocks noGrp="1" noChangeArrowheads="1"/>
          </p:cNvSpPr>
          <p:nvPr>
            <p:ph type="title"/>
          </p:nvPr>
        </p:nvSpPr>
        <p:spPr/>
        <p:txBody>
          <a:bodyPr/>
          <a:lstStyle/>
          <a:p>
            <a:pPr eaLnBrk="1" hangingPunct="1"/>
            <a:r>
              <a:rPr lang="en-US" altLang="en-US" smtClean="0"/>
              <a:t>Strategy 2: Binary Search</a:t>
            </a:r>
          </a:p>
        </p:txBody>
      </p:sp>
      <p:sp>
        <p:nvSpPr>
          <p:cNvPr id="27653" name="Rectangle 3"/>
          <p:cNvSpPr>
            <a:spLocks noGrp="1" noChangeArrowheads="1"/>
          </p:cNvSpPr>
          <p:nvPr>
            <p:ph type="body" idx="1"/>
          </p:nvPr>
        </p:nvSpPr>
        <p:spPr/>
        <p:txBody>
          <a:bodyPr/>
          <a:lstStyle/>
          <a:p>
            <a:pPr eaLnBrk="1" hangingPunct="1"/>
            <a:r>
              <a:rPr lang="en-US" altLang="en-US" smtClean="0"/>
              <a:t>The loop terminates when either</a:t>
            </a:r>
          </a:p>
          <a:p>
            <a:pPr lvl="1" eaLnBrk="1" hangingPunct="1"/>
            <a:r>
              <a:rPr lang="en-US" altLang="en-US" smtClean="0">
                <a:latin typeface="Courier New" panose="02070309020205020404" pitchFamily="49" charset="0"/>
              </a:rPr>
              <a:t>x</a:t>
            </a:r>
            <a:r>
              <a:rPr lang="en-US" altLang="en-US" smtClean="0"/>
              <a:t> is found</a:t>
            </a:r>
          </a:p>
          <a:p>
            <a:pPr lvl="1" eaLnBrk="1" hangingPunct="1"/>
            <a:r>
              <a:rPr lang="en-US" altLang="en-US" smtClean="0"/>
              <a:t>There are no more places to look</a:t>
            </a:r>
            <a:br>
              <a:rPr lang="en-US" altLang="en-US" smtClean="0"/>
            </a:br>
            <a:r>
              <a:rPr lang="en-US" altLang="en-US" smtClean="0"/>
              <a:t>(</a:t>
            </a:r>
            <a:r>
              <a:rPr lang="en-US" altLang="en-US" smtClean="0">
                <a:latin typeface="Courier New" panose="02070309020205020404" pitchFamily="49" charset="0"/>
              </a:rPr>
              <a:t>low</a:t>
            </a:r>
            <a:r>
              <a:rPr lang="en-US" altLang="en-US" smtClean="0"/>
              <a:t> &gt; </a:t>
            </a:r>
            <a:r>
              <a:rPr lang="en-US" altLang="en-US" smtClean="0">
                <a:latin typeface="Courier New" panose="02070309020205020404" pitchFamily="49" charset="0"/>
              </a:rPr>
              <a:t>high</a:t>
            </a:r>
            <a:r>
              <a:rPr lang="en-US" altLang="en-US" smtClean="0"/>
              <a:t>)</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A1B2AE7-2BFA-48E2-A819-6ABB9F344F21}" type="slidenum">
              <a:rPr lang="en-US" altLang="en-US" sz="1400" i="0"/>
              <a:pPr eaLnBrk="1" hangingPunct="1"/>
              <a:t>2</a:t>
            </a:fld>
            <a:endParaRPr lang="en-US" altLang="en-US" sz="1400" i="0"/>
          </a:p>
        </p:txBody>
      </p:sp>
      <p:sp>
        <p:nvSpPr>
          <p:cNvPr id="10244" name="Rectangle 2"/>
          <p:cNvSpPr>
            <a:spLocks noGrp="1" noChangeArrowheads="1"/>
          </p:cNvSpPr>
          <p:nvPr>
            <p:ph type="title"/>
          </p:nvPr>
        </p:nvSpPr>
        <p:spPr/>
        <p:txBody>
          <a:bodyPr/>
          <a:lstStyle/>
          <a:p>
            <a:pPr eaLnBrk="1" hangingPunct="1"/>
            <a:r>
              <a:rPr lang="en-US" altLang="en-US" smtClean="0"/>
              <a:t>Objectives</a:t>
            </a:r>
          </a:p>
        </p:txBody>
      </p:sp>
      <p:sp>
        <p:nvSpPr>
          <p:cNvPr id="10245" name="Rectangle 3"/>
          <p:cNvSpPr>
            <a:spLocks noGrp="1" noChangeArrowheads="1"/>
          </p:cNvSpPr>
          <p:nvPr>
            <p:ph type="body" idx="1"/>
          </p:nvPr>
        </p:nvSpPr>
        <p:spPr/>
        <p:txBody>
          <a:bodyPr/>
          <a:lstStyle/>
          <a:p>
            <a:pPr eaLnBrk="1" hangingPunct="1"/>
            <a:r>
              <a:rPr lang="en-US" altLang="en-US" sz="3000" smtClean="0"/>
              <a:t>To understand the basic techniques for analyzing the efficiency of algorithms.</a:t>
            </a:r>
          </a:p>
          <a:p>
            <a:pPr eaLnBrk="1" hangingPunct="1"/>
            <a:r>
              <a:rPr lang="en-US" altLang="en-US" sz="3000" smtClean="0"/>
              <a:t>To know what searching is and understand the algorithms for linear and binary search.</a:t>
            </a:r>
          </a:p>
          <a:p>
            <a:pPr eaLnBrk="1" hangingPunct="1"/>
            <a:r>
              <a:rPr lang="en-US" altLang="en-US" sz="3000" smtClean="0"/>
              <a:t>To understand the basic principles of recursive definitions and functions and be able to write simple recursive functions.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474FB06-741A-4420-9EE2-1B818A1D5595}" type="slidenum">
              <a:rPr lang="en-US" altLang="en-US" sz="1400" i="0"/>
              <a:pPr eaLnBrk="1" hangingPunct="1"/>
              <a:t>20</a:t>
            </a:fld>
            <a:endParaRPr lang="en-US" altLang="en-US" sz="1400" i="0"/>
          </a:p>
        </p:txBody>
      </p:sp>
      <p:sp>
        <p:nvSpPr>
          <p:cNvPr id="28676" name="Rectangle 2"/>
          <p:cNvSpPr>
            <a:spLocks noGrp="1" noChangeArrowheads="1"/>
          </p:cNvSpPr>
          <p:nvPr>
            <p:ph type="title"/>
          </p:nvPr>
        </p:nvSpPr>
        <p:spPr/>
        <p:txBody>
          <a:bodyPr/>
          <a:lstStyle/>
          <a:p>
            <a:pPr eaLnBrk="1" hangingPunct="1"/>
            <a:r>
              <a:rPr lang="en-US" altLang="en-US" smtClean="0"/>
              <a:t>Strategy 2: Binary Search</a:t>
            </a:r>
          </a:p>
        </p:txBody>
      </p:sp>
      <p:sp>
        <p:nvSpPr>
          <p:cNvPr id="28677" name="Rectangle 3"/>
          <p:cNvSpPr>
            <a:spLocks noGrp="1" noChangeArrowheads="1"/>
          </p:cNvSpPr>
          <p:nvPr>
            <p:ph type="body" idx="1"/>
          </p:nvPr>
        </p:nvSpPr>
        <p:spPr>
          <a:xfrm>
            <a:off x="381000" y="2017713"/>
            <a:ext cx="8574088" cy="4114800"/>
          </a:xfrm>
        </p:spPr>
        <p:txBody>
          <a:bodyPr/>
          <a:lstStyle/>
          <a:p>
            <a:pPr eaLnBrk="1" hangingPunct="1">
              <a:lnSpc>
                <a:spcPct val="80000"/>
              </a:lnSpc>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search(x, </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low = 0</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high = </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 - 1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while low &lt;= high:        # There is still a range to search</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mid = (low + high)//2 # Position of middle item</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item = </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[mid]</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if x == item:         # Found it! Return the index</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return mid</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elif</a:t>
            </a:r>
            <a:r>
              <a:rPr lang="en-US" altLang="en-US" sz="1600" dirty="0" smtClean="0">
                <a:latin typeface="Courier New" panose="02070309020205020404" pitchFamily="49" charset="0"/>
              </a:rPr>
              <a:t> x &lt; item:        # x is in lower half of range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high = mid - 1    #  move top marker down</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else:                 # x is in upper half of range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low = mid + 1     #  move bottom marker up</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return -1                 # No range left to search,</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x is not there</a:t>
            </a:r>
          </a:p>
          <a:p>
            <a:pPr eaLnBrk="1" hangingPunct="1">
              <a:lnSpc>
                <a:spcPct val="80000"/>
              </a:lnSpc>
              <a:buFont typeface="Wingdings" panose="05000000000000000000" pitchFamily="2" charset="2"/>
              <a:buNone/>
            </a:pPr>
            <a:endParaRPr lang="en-US" altLang="en-US" sz="15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48512FC-6285-4C20-87DA-F6BA9A9A18C5}" type="slidenum">
              <a:rPr lang="en-US" altLang="en-US" sz="1400" i="0"/>
              <a:pPr eaLnBrk="1" hangingPunct="1"/>
              <a:t>21</a:t>
            </a:fld>
            <a:endParaRPr lang="en-US" altLang="en-US" sz="1400" i="0"/>
          </a:p>
        </p:txBody>
      </p:sp>
      <p:sp>
        <p:nvSpPr>
          <p:cNvPr id="29700" name="Rectangle 2"/>
          <p:cNvSpPr>
            <a:spLocks noGrp="1" noChangeArrowheads="1"/>
          </p:cNvSpPr>
          <p:nvPr>
            <p:ph type="title"/>
          </p:nvPr>
        </p:nvSpPr>
        <p:spPr/>
        <p:txBody>
          <a:bodyPr/>
          <a:lstStyle/>
          <a:p>
            <a:pPr eaLnBrk="1" hangingPunct="1"/>
            <a:r>
              <a:rPr lang="en-US" altLang="en-US" smtClean="0"/>
              <a:t>Comparing Algorithms</a:t>
            </a:r>
          </a:p>
        </p:txBody>
      </p:sp>
      <p:sp>
        <p:nvSpPr>
          <p:cNvPr id="29701" name="Rectangle 3"/>
          <p:cNvSpPr>
            <a:spLocks noGrp="1" noChangeArrowheads="1"/>
          </p:cNvSpPr>
          <p:nvPr>
            <p:ph type="body" idx="1"/>
          </p:nvPr>
        </p:nvSpPr>
        <p:spPr/>
        <p:txBody>
          <a:bodyPr/>
          <a:lstStyle/>
          <a:p>
            <a:pPr eaLnBrk="1" hangingPunct="1">
              <a:lnSpc>
                <a:spcPct val="90000"/>
              </a:lnSpc>
            </a:pPr>
            <a:r>
              <a:rPr lang="en-US" altLang="en-US" sz="2800" smtClean="0"/>
              <a:t>Which search algorithm is better, linear or binary?</a:t>
            </a:r>
          </a:p>
          <a:p>
            <a:pPr lvl="1" eaLnBrk="1" hangingPunct="1">
              <a:lnSpc>
                <a:spcPct val="90000"/>
              </a:lnSpc>
            </a:pPr>
            <a:r>
              <a:rPr lang="en-US" altLang="en-US" sz="2400" smtClean="0"/>
              <a:t>The linear search is easier to understand and implement</a:t>
            </a:r>
          </a:p>
          <a:p>
            <a:pPr lvl="1" eaLnBrk="1" hangingPunct="1">
              <a:lnSpc>
                <a:spcPct val="90000"/>
              </a:lnSpc>
            </a:pPr>
            <a:r>
              <a:rPr lang="en-US" altLang="en-US" sz="2400" smtClean="0"/>
              <a:t>The binary search is more efficient since it doesn’t need to look at each element in the list</a:t>
            </a:r>
          </a:p>
          <a:p>
            <a:pPr eaLnBrk="1" hangingPunct="1">
              <a:lnSpc>
                <a:spcPct val="90000"/>
              </a:lnSpc>
            </a:pPr>
            <a:r>
              <a:rPr lang="en-US" altLang="en-US" sz="2800" smtClean="0"/>
              <a:t>Intuitively, we might expect the linear search to work better for small lists, and binary search for longer lists. But how can we be sure?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4012C7D-0552-46D6-97EE-4F1F2C9F934E}" type="slidenum">
              <a:rPr lang="en-US" altLang="en-US" sz="1400" i="0"/>
              <a:pPr eaLnBrk="1" hangingPunct="1"/>
              <a:t>22</a:t>
            </a:fld>
            <a:endParaRPr lang="en-US" altLang="en-US" sz="1400" i="0"/>
          </a:p>
        </p:txBody>
      </p:sp>
      <p:sp>
        <p:nvSpPr>
          <p:cNvPr id="30724" name="Rectangle 2"/>
          <p:cNvSpPr>
            <a:spLocks noGrp="1" noChangeArrowheads="1"/>
          </p:cNvSpPr>
          <p:nvPr>
            <p:ph type="title"/>
          </p:nvPr>
        </p:nvSpPr>
        <p:spPr/>
        <p:txBody>
          <a:bodyPr/>
          <a:lstStyle/>
          <a:p>
            <a:pPr eaLnBrk="1" hangingPunct="1"/>
            <a:r>
              <a:rPr lang="en-US" altLang="en-US" smtClean="0"/>
              <a:t>Comparing Algorithms</a:t>
            </a:r>
          </a:p>
        </p:txBody>
      </p:sp>
      <p:sp>
        <p:nvSpPr>
          <p:cNvPr id="30725" name="Rectangle 3"/>
          <p:cNvSpPr>
            <a:spLocks noGrp="1" noChangeArrowheads="1"/>
          </p:cNvSpPr>
          <p:nvPr>
            <p:ph type="body" idx="1"/>
          </p:nvPr>
        </p:nvSpPr>
        <p:spPr/>
        <p:txBody>
          <a:bodyPr/>
          <a:lstStyle/>
          <a:p>
            <a:pPr eaLnBrk="1" hangingPunct="1"/>
            <a:r>
              <a:rPr lang="en-US" altLang="en-US" sz="2800" dirty="0" smtClean="0"/>
              <a:t>One way to conduct the test would be to code up the algorithms and try them on varying sized lists, noting the runtime.</a:t>
            </a:r>
          </a:p>
          <a:p>
            <a:pPr lvl="1" eaLnBrk="1" hangingPunct="1"/>
            <a:r>
              <a:rPr lang="en-US" altLang="en-US" sz="2400" dirty="0" smtClean="0"/>
              <a:t>Linear search is generally faster for lists of length 10 or less</a:t>
            </a:r>
          </a:p>
          <a:p>
            <a:pPr lvl="1" eaLnBrk="1" hangingPunct="1"/>
            <a:r>
              <a:rPr lang="en-US" altLang="en-US" sz="2400" dirty="0" smtClean="0"/>
              <a:t>There was little difference for lists of 10-1000</a:t>
            </a:r>
          </a:p>
          <a:p>
            <a:pPr lvl="1" eaLnBrk="1" hangingPunct="1"/>
            <a:r>
              <a:rPr lang="en-US" altLang="en-US" sz="2400" dirty="0" smtClean="0"/>
              <a:t>Binary search is best for 1000+ (for one million list elements, binary search averaged .0003 seconds while linear search averaged 2.5 seconds)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1A2FCA8-B98E-49BB-A337-CD855E6CA4FB}" type="slidenum">
              <a:rPr lang="en-US" altLang="en-US" sz="1400" i="0"/>
              <a:pPr eaLnBrk="1" hangingPunct="1"/>
              <a:t>23</a:t>
            </a:fld>
            <a:endParaRPr lang="en-US" altLang="en-US" sz="1400" i="0"/>
          </a:p>
        </p:txBody>
      </p:sp>
      <p:sp>
        <p:nvSpPr>
          <p:cNvPr id="31748" name="Rectangle 2"/>
          <p:cNvSpPr>
            <a:spLocks noGrp="1" noChangeArrowheads="1"/>
          </p:cNvSpPr>
          <p:nvPr>
            <p:ph type="title"/>
          </p:nvPr>
        </p:nvSpPr>
        <p:spPr/>
        <p:txBody>
          <a:bodyPr/>
          <a:lstStyle/>
          <a:p>
            <a:pPr eaLnBrk="1" hangingPunct="1"/>
            <a:r>
              <a:rPr lang="en-US" altLang="en-US" smtClean="0"/>
              <a:t>Comparing Algorithms</a:t>
            </a:r>
          </a:p>
        </p:txBody>
      </p:sp>
      <p:sp>
        <p:nvSpPr>
          <p:cNvPr id="31749" name="Rectangle 3"/>
          <p:cNvSpPr>
            <a:spLocks noGrp="1" noChangeArrowheads="1"/>
          </p:cNvSpPr>
          <p:nvPr>
            <p:ph type="body" idx="1"/>
          </p:nvPr>
        </p:nvSpPr>
        <p:spPr/>
        <p:txBody>
          <a:bodyPr/>
          <a:lstStyle/>
          <a:p>
            <a:pPr eaLnBrk="1" hangingPunct="1">
              <a:lnSpc>
                <a:spcPct val="90000"/>
              </a:lnSpc>
            </a:pPr>
            <a:r>
              <a:rPr lang="en-US" altLang="en-US" sz="2800" smtClean="0"/>
              <a:t>While interesting, can we guarantee that these empirical results are not dependent on the type of computer they were conducted on, the amount of memory in the computer, the speed of the computer, etc.?</a:t>
            </a:r>
          </a:p>
          <a:p>
            <a:pPr eaLnBrk="1" hangingPunct="1">
              <a:lnSpc>
                <a:spcPct val="90000"/>
              </a:lnSpc>
            </a:pPr>
            <a:r>
              <a:rPr lang="en-US" altLang="en-US" sz="2800" smtClean="0"/>
              <a:t>We could abstractly reason about the algorithms to determine how efficient they are. We can assume that the algorithm with the fewest number of “steps” is more efficient.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ECC5DAC-A5A0-46CB-BD1C-A57CC4718DFD}" type="slidenum">
              <a:rPr lang="en-US" altLang="en-US" sz="1400" i="0"/>
              <a:pPr eaLnBrk="1" hangingPunct="1"/>
              <a:t>24</a:t>
            </a:fld>
            <a:endParaRPr lang="en-US" altLang="en-US" sz="1400" i="0"/>
          </a:p>
        </p:txBody>
      </p:sp>
      <p:sp>
        <p:nvSpPr>
          <p:cNvPr id="32772" name="Rectangle 2"/>
          <p:cNvSpPr>
            <a:spLocks noGrp="1" noChangeArrowheads="1"/>
          </p:cNvSpPr>
          <p:nvPr>
            <p:ph type="title"/>
          </p:nvPr>
        </p:nvSpPr>
        <p:spPr/>
        <p:txBody>
          <a:bodyPr/>
          <a:lstStyle/>
          <a:p>
            <a:pPr eaLnBrk="1" hangingPunct="1"/>
            <a:r>
              <a:rPr lang="en-US" altLang="en-US" smtClean="0"/>
              <a:t>Comparing Algorithms</a:t>
            </a:r>
          </a:p>
        </p:txBody>
      </p:sp>
      <p:sp>
        <p:nvSpPr>
          <p:cNvPr id="32773" name="Rectangle 3"/>
          <p:cNvSpPr>
            <a:spLocks noGrp="1" noChangeArrowheads="1"/>
          </p:cNvSpPr>
          <p:nvPr>
            <p:ph type="body" idx="1"/>
          </p:nvPr>
        </p:nvSpPr>
        <p:spPr/>
        <p:txBody>
          <a:bodyPr/>
          <a:lstStyle/>
          <a:p>
            <a:pPr eaLnBrk="1" hangingPunct="1"/>
            <a:r>
              <a:rPr lang="en-US" altLang="en-US" smtClean="0"/>
              <a:t>How do we count the number of “steps”?</a:t>
            </a:r>
          </a:p>
          <a:p>
            <a:pPr eaLnBrk="1" hangingPunct="1"/>
            <a:r>
              <a:rPr lang="en-US" altLang="en-US" smtClean="0"/>
              <a:t>Computer scientists attack these problems by analyzing the number of steps that an algorithm will take relative to the size or difficulty of the specific problem instance being solved.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E36C829-8856-4145-867D-8F2A5747F334}" type="slidenum">
              <a:rPr lang="en-US" altLang="en-US" sz="1400" i="0"/>
              <a:pPr eaLnBrk="1" hangingPunct="1"/>
              <a:t>25</a:t>
            </a:fld>
            <a:endParaRPr lang="en-US" altLang="en-US" sz="1400" i="0"/>
          </a:p>
        </p:txBody>
      </p:sp>
      <p:sp>
        <p:nvSpPr>
          <p:cNvPr id="33796" name="Rectangle 2"/>
          <p:cNvSpPr>
            <a:spLocks noGrp="1" noChangeArrowheads="1"/>
          </p:cNvSpPr>
          <p:nvPr>
            <p:ph type="title"/>
          </p:nvPr>
        </p:nvSpPr>
        <p:spPr/>
        <p:txBody>
          <a:bodyPr/>
          <a:lstStyle/>
          <a:p>
            <a:pPr eaLnBrk="1" hangingPunct="1"/>
            <a:r>
              <a:rPr lang="en-US" altLang="en-US" smtClean="0"/>
              <a:t>Comparing Algorithms</a:t>
            </a:r>
          </a:p>
        </p:txBody>
      </p:sp>
      <p:sp>
        <p:nvSpPr>
          <p:cNvPr id="33797" name="Rectangle 3"/>
          <p:cNvSpPr>
            <a:spLocks noGrp="1" noChangeArrowheads="1"/>
          </p:cNvSpPr>
          <p:nvPr>
            <p:ph type="body" idx="1"/>
          </p:nvPr>
        </p:nvSpPr>
        <p:spPr/>
        <p:txBody>
          <a:bodyPr/>
          <a:lstStyle/>
          <a:p>
            <a:pPr eaLnBrk="1" hangingPunct="1"/>
            <a:r>
              <a:rPr lang="en-US" altLang="en-US" sz="2800" smtClean="0"/>
              <a:t>For searching, the difficulty is determined by the size of the collection – it takes more steps to find a number in a collection of a million numbers than it does in a collection of 10 numbers.</a:t>
            </a:r>
          </a:p>
          <a:p>
            <a:pPr eaLnBrk="1" hangingPunct="1"/>
            <a:r>
              <a:rPr lang="en-US" altLang="en-US" sz="2800" i="1" smtClean="0"/>
              <a:t>How many steps are needed to find a value in a list of size n?</a:t>
            </a:r>
          </a:p>
          <a:p>
            <a:pPr eaLnBrk="1" hangingPunct="1"/>
            <a:r>
              <a:rPr lang="en-US" altLang="en-US" sz="2800" smtClean="0"/>
              <a:t>In particular, what happens as </a:t>
            </a:r>
            <a:r>
              <a:rPr lang="en-US" altLang="en-US" sz="2800" i="1" smtClean="0"/>
              <a:t>n</a:t>
            </a:r>
            <a:r>
              <a:rPr lang="en-US" altLang="en-US" sz="2800" smtClean="0"/>
              <a:t> gets very large?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0588F1E-E01C-46F7-8ABA-32ABF4D1B333}" type="slidenum">
              <a:rPr lang="en-US" altLang="en-US" sz="1400" i="0"/>
              <a:pPr eaLnBrk="1" hangingPunct="1"/>
              <a:t>26</a:t>
            </a:fld>
            <a:endParaRPr lang="en-US" altLang="en-US" sz="1400" i="0"/>
          </a:p>
        </p:txBody>
      </p:sp>
      <p:sp>
        <p:nvSpPr>
          <p:cNvPr id="34820" name="Rectangle 2"/>
          <p:cNvSpPr>
            <a:spLocks noGrp="1" noChangeArrowheads="1"/>
          </p:cNvSpPr>
          <p:nvPr>
            <p:ph type="title"/>
          </p:nvPr>
        </p:nvSpPr>
        <p:spPr/>
        <p:txBody>
          <a:bodyPr/>
          <a:lstStyle/>
          <a:p>
            <a:pPr eaLnBrk="1" hangingPunct="1"/>
            <a:r>
              <a:rPr lang="en-US" altLang="en-US" smtClean="0"/>
              <a:t>Comparing Algorithms</a:t>
            </a:r>
          </a:p>
        </p:txBody>
      </p:sp>
      <p:sp>
        <p:nvSpPr>
          <p:cNvPr id="34821" name="Rectangle 3"/>
          <p:cNvSpPr>
            <a:spLocks noGrp="1" noChangeArrowheads="1"/>
          </p:cNvSpPr>
          <p:nvPr>
            <p:ph type="body" idx="1"/>
          </p:nvPr>
        </p:nvSpPr>
        <p:spPr/>
        <p:txBody>
          <a:bodyPr/>
          <a:lstStyle/>
          <a:p>
            <a:pPr eaLnBrk="1" hangingPunct="1">
              <a:lnSpc>
                <a:spcPct val="90000"/>
              </a:lnSpc>
            </a:pPr>
            <a:r>
              <a:rPr lang="en-US" altLang="en-US" sz="2800" smtClean="0"/>
              <a:t>Let’s consider linear search.</a:t>
            </a:r>
          </a:p>
          <a:p>
            <a:pPr lvl="1" eaLnBrk="1" hangingPunct="1">
              <a:lnSpc>
                <a:spcPct val="90000"/>
              </a:lnSpc>
            </a:pPr>
            <a:r>
              <a:rPr lang="en-US" altLang="en-US" sz="2200" smtClean="0"/>
              <a:t>For a list of 10 items, the most work we might have to do is to look at each item in turn – looping at most 10 times.</a:t>
            </a:r>
          </a:p>
          <a:p>
            <a:pPr lvl="1" eaLnBrk="1" hangingPunct="1">
              <a:lnSpc>
                <a:spcPct val="90000"/>
              </a:lnSpc>
            </a:pPr>
            <a:r>
              <a:rPr lang="en-US" altLang="en-US" sz="2200" smtClean="0"/>
              <a:t>For a list twice as large, we would loop at most 20 times.</a:t>
            </a:r>
          </a:p>
          <a:p>
            <a:pPr lvl="1" eaLnBrk="1" hangingPunct="1">
              <a:lnSpc>
                <a:spcPct val="90000"/>
              </a:lnSpc>
            </a:pPr>
            <a:r>
              <a:rPr lang="en-US" altLang="en-US" sz="2200" smtClean="0"/>
              <a:t>For a list three times as large, we would loop at most 30 times!</a:t>
            </a:r>
          </a:p>
          <a:p>
            <a:pPr eaLnBrk="1" hangingPunct="1">
              <a:lnSpc>
                <a:spcPct val="90000"/>
              </a:lnSpc>
            </a:pPr>
            <a:r>
              <a:rPr lang="en-US" altLang="en-US" sz="2800" smtClean="0"/>
              <a:t>The amount of time required is linearly related to the size of the list, </a:t>
            </a:r>
            <a:r>
              <a:rPr lang="en-US" altLang="en-US" sz="2800" i="1" smtClean="0"/>
              <a:t>n</a:t>
            </a:r>
            <a:r>
              <a:rPr lang="en-US" altLang="en-US" sz="2800" smtClean="0"/>
              <a:t>. This is what computer scientists call a </a:t>
            </a:r>
            <a:r>
              <a:rPr lang="en-US" altLang="en-US" sz="2800" i="1" smtClean="0"/>
              <a:t>linear time</a:t>
            </a:r>
            <a:r>
              <a:rPr lang="en-US" altLang="en-US" sz="2800" smtClean="0"/>
              <a:t> algorithm.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BBB1FCF-2964-4E0C-BAB7-52905D8AB316}" type="slidenum">
              <a:rPr lang="en-US" altLang="en-US" sz="1400" i="0"/>
              <a:pPr eaLnBrk="1" hangingPunct="1"/>
              <a:t>27</a:t>
            </a:fld>
            <a:endParaRPr lang="en-US" altLang="en-US" sz="1400" i="0"/>
          </a:p>
        </p:txBody>
      </p:sp>
      <p:sp>
        <p:nvSpPr>
          <p:cNvPr id="35844" name="Rectangle 2"/>
          <p:cNvSpPr>
            <a:spLocks noGrp="1" noChangeArrowheads="1"/>
          </p:cNvSpPr>
          <p:nvPr>
            <p:ph type="title"/>
          </p:nvPr>
        </p:nvSpPr>
        <p:spPr/>
        <p:txBody>
          <a:bodyPr/>
          <a:lstStyle/>
          <a:p>
            <a:pPr eaLnBrk="1" hangingPunct="1"/>
            <a:r>
              <a:rPr lang="en-US" altLang="en-US" smtClean="0"/>
              <a:t>Comparing Algorithms</a:t>
            </a:r>
          </a:p>
        </p:txBody>
      </p:sp>
      <p:sp>
        <p:nvSpPr>
          <p:cNvPr id="35845" name="Rectangle 3"/>
          <p:cNvSpPr>
            <a:spLocks noGrp="1" noChangeArrowheads="1"/>
          </p:cNvSpPr>
          <p:nvPr>
            <p:ph type="body" idx="1"/>
          </p:nvPr>
        </p:nvSpPr>
        <p:spPr/>
        <p:txBody>
          <a:bodyPr/>
          <a:lstStyle/>
          <a:p>
            <a:pPr eaLnBrk="1" hangingPunct="1"/>
            <a:r>
              <a:rPr lang="en-US" altLang="en-US" sz="2800" smtClean="0"/>
              <a:t>Now, let’s consider binary search.</a:t>
            </a:r>
          </a:p>
          <a:p>
            <a:pPr lvl="1" eaLnBrk="1" hangingPunct="1"/>
            <a:r>
              <a:rPr lang="en-US" altLang="en-US" sz="2400" smtClean="0"/>
              <a:t>Suppose the list has 16 items. Each time through the loop, half the items are removed. After one loop, 8 items remain.</a:t>
            </a:r>
          </a:p>
          <a:p>
            <a:pPr lvl="1" eaLnBrk="1" hangingPunct="1"/>
            <a:r>
              <a:rPr lang="en-US" altLang="en-US" sz="2400" smtClean="0"/>
              <a:t>After two loops, 4 items remain.</a:t>
            </a:r>
          </a:p>
          <a:p>
            <a:pPr lvl="1" eaLnBrk="1" hangingPunct="1"/>
            <a:r>
              <a:rPr lang="en-US" altLang="en-US" sz="2400" smtClean="0"/>
              <a:t>After three loops, 2 items remain</a:t>
            </a:r>
          </a:p>
          <a:p>
            <a:pPr lvl="1" eaLnBrk="1" hangingPunct="1"/>
            <a:r>
              <a:rPr lang="en-US" altLang="en-US" sz="2400" smtClean="0"/>
              <a:t>After four loops, 1 item remains.</a:t>
            </a:r>
          </a:p>
          <a:p>
            <a:pPr eaLnBrk="1" hangingPunct="1"/>
            <a:r>
              <a:rPr lang="en-US" altLang="en-US" sz="2800" smtClean="0"/>
              <a:t>If a binary search loops </a:t>
            </a:r>
            <a:r>
              <a:rPr lang="en-US" altLang="en-US" sz="2800" i="1" smtClean="0"/>
              <a:t>i </a:t>
            </a:r>
            <a:r>
              <a:rPr lang="en-US" altLang="en-US" sz="2800" smtClean="0"/>
              <a:t>times, it can find a single value in a list of size 2</a:t>
            </a:r>
            <a:r>
              <a:rPr lang="en-US" altLang="en-US" sz="2800" i="1" baseline="30000" smtClean="0"/>
              <a:t>i</a:t>
            </a:r>
            <a:r>
              <a:rPr lang="en-US" altLang="en-US" sz="280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FCB6866-1037-4094-B3C1-C3A8D5B7F557}" type="slidenum">
              <a:rPr lang="en-US" altLang="en-US" sz="1400" i="0"/>
              <a:pPr eaLnBrk="1" hangingPunct="1"/>
              <a:t>28</a:t>
            </a:fld>
            <a:endParaRPr lang="en-US" altLang="en-US" sz="1400" i="0"/>
          </a:p>
        </p:txBody>
      </p:sp>
      <p:sp>
        <p:nvSpPr>
          <p:cNvPr id="1030" name="Rectangle 2"/>
          <p:cNvSpPr>
            <a:spLocks noGrp="1" noChangeArrowheads="1"/>
          </p:cNvSpPr>
          <p:nvPr>
            <p:ph type="title"/>
          </p:nvPr>
        </p:nvSpPr>
        <p:spPr/>
        <p:txBody>
          <a:bodyPr/>
          <a:lstStyle/>
          <a:p>
            <a:pPr eaLnBrk="1" hangingPunct="1"/>
            <a:r>
              <a:rPr lang="en-US" altLang="en-US" smtClean="0"/>
              <a:t>Comparing Algorithms</a:t>
            </a:r>
          </a:p>
        </p:txBody>
      </p:sp>
      <p:sp>
        <p:nvSpPr>
          <p:cNvPr id="1031" name="Rectangle 3"/>
          <p:cNvSpPr>
            <a:spLocks noGrp="1" noChangeArrowheads="1"/>
          </p:cNvSpPr>
          <p:nvPr>
            <p:ph type="body" idx="1"/>
          </p:nvPr>
        </p:nvSpPr>
        <p:spPr/>
        <p:txBody>
          <a:bodyPr/>
          <a:lstStyle/>
          <a:p>
            <a:pPr eaLnBrk="1" hangingPunct="1"/>
            <a:r>
              <a:rPr lang="en-US" altLang="en-US" smtClean="0"/>
              <a:t>To determine how many items are examined in a list of size </a:t>
            </a:r>
            <a:r>
              <a:rPr lang="en-US" altLang="en-US" i="1" smtClean="0"/>
              <a:t>n</a:t>
            </a:r>
            <a:r>
              <a:rPr lang="en-US" altLang="en-US" smtClean="0"/>
              <a:t>, we need to solve           for </a:t>
            </a:r>
            <a:r>
              <a:rPr lang="en-US" altLang="en-US" i="1" smtClean="0"/>
              <a:t>i</a:t>
            </a:r>
            <a:r>
              <a:rPr lang="en-US" altLang="en-US" smtClean="0"/>
              <a:t>, or            .</a:t>
            </a:r>
          </a:p>
          <a:p>
            <a:pPr eaLnBrk="1" hangingPunct="1"/>
            <a:r>
              <a:rPr lang="en-US" altLang="en-US" smtClean="0"/>
              <a:t>Binary search is an example of a </a:t>
            </a:r>
            <a:r>
              <a:rPr lang="en-US" altLang="en-US" i="1" smtClean="0"/>
              <a:t>log time</a:t>
            </a:r>
            <a:r>
              <a:rPr lang="en-US" altLang="en-US" smtClean="0"/>
              <a:t> algorithm – the amount of time it takes to solve one of these problems grows as the log of the problem size.</a:t>
            </a:r>
          </a:p>
        </p:txBody>
      </p:sp>
      <p:graphicFrame>
        <p:nvGraphicFramePr>
          <p:cNvPr id="1026" name="Object 4"/>
          <p:cNvGraphicFramePr>
            <a:graphicFrameLocks noChangeAspect="1"/>
          </p:cNvGraphicFramePr>
          <p:nvPr/>
        </p:nvGraphicFramePr>
        <p:xfrm>
          <a:off x="2743200" y="2971800"/>
          <a:ext cx="914400" cy="487363"/>
        </p:xfrm>
        <a:graphic>
          <a:graphicData uri="http://schemas.openxmlformats.org/presentationml/2006/ole">
            <mc:AlternateContent xmlns:mc="http://schemas.openxmlformats.org/markup-compatibility/2006">
              <mc:Choice xmlns:v="urn:schemas-microsoft-com:vml" Requires="v">
                <p:oleObj spid="_x0000_s1044" name="Equation" r:id="rId3" imgW="380880" imgH="203040" progId="Equation.DSMT4">
                  <p:embed/>
                </p:oleObj>
              </mc:Choice>
              <mc:Fallback>
                <p:oleObj name="Equation" r:id="rId3" imgW="38088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0"/>
                        <a:ext cx="9144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5410200" y="3048000"/>
          <a:ext cx="1365250" cy="522288"/>
        </p:xfrm>
        <a:graphic>
          <a:graphicData uri="http://schemas.openxmlformats.org/presentationml/2006/ole">
            <mc:AlternateContent xmlns:mc="http://schemas.openxmlformats.org/markup-compatibility/2006">
              <mc:Choice xmlns:v="urn:schemas-microsoft-com:vml" Requires="v">
                <p:oleObj spid="_x0000_s1045" name="Equation" r:id="rId5" imgW="596880" imgH="228600" progId="Equation.DSMT4">
                  <p:embed/>
                </p:oleObj>
              </mc:Choice>
              <mc:Fallback>
                <p:oleObj name="Equation" r:id="rId5" imgW="59688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048000"/>
                        <a:ext cx="13652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3E77118-7CF1-4338-9BF7-CF30E17C7E18}" type="slidenum">
              <a:rPr lang="en-US" altLang="en-US" sz="1400" i="0"/>
              <a:pPr eaLnBrk="1" hangingPunct="1"/>
              <a:t>29</a:t>
            </a:fld>
            <a:endParaRPr lang="en-US" altLang="en-US" sz="1400" i="0"/>
          </a:p>
        </p:txBody>
      </p:sp>
      <p:sp>
        <p:nvSpPr>
          <p:cNvPr id="36868" name="Rectangle 2"/>
          <p:cNvSpPr>
            <a:spLocks noGrp="1" noChangeArrowheads="1"/>
          </p:cNvSpPr>
          <p:nvPr>
            <p:ph type="title"/>
          </p:nvPr>
        </p:nvSpPr>
        <p:spPr/>
        <p:txBody>
          <a:bodyPr/>
          <a:lstStyle/>
          <a:p>
            <a:pPr eaLnBrk="1" hangingPunct="1"/>
            <a:r>
              <a:rPr lang="en-US" altLang="en-US" smtClean="0"/>
              <a:t>Comparing Algorithms</a:t>
            </a:r>
          </a:p>
        </p:txBody>
      </p:sp>
      <p:sp>
        <p:nvSpPr>
          <p:cNvPr id="36869" name="Rectangle 3"/>
          <p:cNvSpPr>
            <a:spLocks noGrp="1" noChangeArrowheads="1"/>
          </p:cNvSpPr>
          <p:nvPr>
            <p:ph type="body" idx="1"/>
          </p:nvPr>
        </p:nvSpPr>
        <p:spPr/>
        <p:txBody>
          <a:bodyPr/>
          <a:lstStyle/>
          <a:p>
            <a:pPr eaLnBrk="1" hangingPunct="1">
              <a:lnSpc>
                <a:spcPct val="80000"/>
              </a:lnSpc>
            </a:pPr>
            <a:r>
              <a:rPr lang="en-US" altLang="en-US" sz="2800" smtClean="0"/>
              <a:t>This logarithmic property can be very powerful!</a:t>
            </a:r>
          </a:p>
          <a:p>
            <a:pPr eaLnBrk="1" hangingPunct="1">
              <a:lnSpc>
                <a:spcPct val="80000"/>
              </a:lnSpc>
            </a:pPr>
            <a:r>
              <a:rPr lang="en-US" altLang="en-US" sz="2800" smtClean="0"/>
              <a:t>Suppose you have the New York City phone book with 12 </a:t>
            </a:r>
            <a:r>
              <a:rPr lang="en-US" altLang="en-US" sz="2800" b="1" smtClean="0"/>
              <a:t>million</a:t>
            </a:r>
            <a:r>
              <a:rPr lang="en-US" altLang="en-US" sz="2800" smtClean="0"/>
              <a:t> names. You could walk up to a New Yorker and, assuming they are listed in the phone book, make them this proposition: “I’m going to try guessing your name. Each time I guess a name, you tell me if your name comes alphabetically before or after the name I guess.” How many guesses will you need?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0FEA9E4-1733-4AE6-AE14-720AEECAC736}" type="slidenum">
              <a:rPr lang="en-US" altLang="en-US" sz="1400" i="0"/>
              <a:pPr eaLnBrk="1" hangingPunct="1"/>
              <a:t>3</a:t>
            </a:fld>
            <a:endParaRPr lang="en-US" altLang="en-US" sz="1400" i="0"/>
          </a:p>
        </p:txBody>
      </p:sp>
      <p:sp>
        <p:nvSpPr>
          <p:cNvPr id="11268" name="Rectangle 2"/>
          <p:cNvSpPr>
            <a:spLocks noGrp="1" noChangeArrowheads="1"/>
          </p:cNvSpPr>
          <p:nvPr>
            <p:ph type="title"/>
          </p:nvPr>
        </p:nvSpPr>
        <p:spPr/>
        <p:txBody>
          <a:bodyPr/>
          <a:lstStyle/>
          <a:p>
            <a:pPr eaLnBrk="1" hangingPunct="1"/>
            <a:r>
              <a:rPr lang="en-US" altLang="en-US" smtClean="0"/>
              <a:t>Objectives</a:t>
            </a:r>
          </a:p>
        </p:txBody>
      </p:sp>
      <p:sp>
        <p:nvSpPr>
          <p:cNvPr id="11269" name="Rectangle 3"/>
          <p:cNvSpPr>
            <a:spLocks noGrp="1" noChangeArrowheads="1"/>
          </p:cNvSpPr>
          <p:nvPr>
            <p:ph type="body" idx="1"/>
          </p:nvPr>
        </p:nvSpPr>
        <p:spPr/>
        <p:txBody>
          <a:bodyPr/>
          <a:lstStyle/>
          <a:p>
            <a:pPr eaLnBrk="1" hangingPunct="1"/>
            <a:r>
              <a:rPr lang="en-US" altLang="en-US" smtClean="0"/>
              <a:t>To understand sorting in depth and know the algorithms for selection sort and merge sort.</a:t>
            </a:r>
          </a:p>
          <a:p>
            <a:pPr eaLnBrk="1" hangingPunct="1"/>
            <a:r>
              <a:rPr lang="en-US" altLang="en-US" smtClean="0"/>
              <a:t>To appreciate how the analysis of algorithms can demonstrate that some problems are intractable and others are unsolvable.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87A60A6-D833-4D16-894A-C4DB717815E8}" type="slidenum">
              <a:rPr lang="en-US" altLang="en-US" sz="1400" i="0"/>
              <a:pPr eaLnBrk="1" hangingPunct="1"/>
              <a:t>30</a:t>
            </a:fld>
            <a:endParaRPr lang="en-US" altLang="en-US" sz="1400" i="0"/>
          </a:p>
        </p:txBody>
      </p:sp>
      <p:sp>
        <p:nvSpPr>
          <p:cNvPr id="2053" name="Rectangle 2"/>
          <p:cNvSpPr>
            <a:spLocks noGrp="1" noChangeArrowheads="1"/>
          </p:cNvSpPr>
          <p:nvPr>
            <p:ph type="title"/>
          </p:nvPr>
        </p:nvSpPr>
        <p:spPr/>
        <p:txBody>
          <a:bodyPr/>
          <a:lstStyle/>
          <a:p>
            <a:pPr eaLnBrk="1" hangingPunct="1"/>
            <a:r>
              <a:rPr lang="en-US" altLang="en-US" smtClean="0"/>
              <a:t>Comparing Algorithms</a:t>
            </a:r>
          </a:p>
        </p:txBody>
      </p:sp>
      <p:sp>
        <p:nvSpPr>
          <p:cNvPr id="2054" name="Rectangle 3"/>
          <p:cNvSpPr>
            <a:spLocks noGrp="1" noChangeArrowheads="1"/>
          </p:cNvSpPr>
          <p:nvPr>
            <p:ph type="body" idx="1"/>
          </p:nvPr>
        </p:nvSpPr>
        <p:spPr/>
        <p:txBody>
          <a:bodyPr/>
          <a:lstStyle/>
          <a:p>
            <a:pPr eaLnBrk="1" hangingPunct="1"/>
            <a:r>
              <a:rPr lang="en-US" altLang="en-US" smtClean="0"/>
              <a:t>Our analysis shows us the answer to this question is                     .</a:t>
            </a:r>
          </a:p>
          <a:p>
            <a:pPr eaLnBrk="1" hangingPunct="1"/>
            <a:r>
              <a:rPr lang="en-US" altLang="en-US" smtClean="0"/>
              <a:t>We can guess the name of the New Yorker in 24 guesses! By comparison, using the linear search we would need to make, on average, 6,000,000 guesses!</a:t>
            </a:r>
          </a:p>
        </p:txBody>
      </p:sp>
      <p:graphicFrame>
        <p:nvGraphicFramePr>
          <p:cNvPr id="2050" name="Object 4"/>
          <p:cNvGraphicFramePr>
            <a:graphicFrameLocks noChangeAspect="1"/>
          </p:cNvGraphicFramePr>
          <p:nvPr/>
        </p:nvGraphicFramePr>
        <p:xfrm>
          <a:off x="4495800" y="2514600"/>
          <a:ext cx="2514600" cy="628650"/>
        </p:xfrm>
        <a:graphic>
          <a:graphicData uri="http://schemas.openxmlformats.org/presentationml/2006/ole">
            <mc:AlternateContent xmlns:mc="http://schemas.openxmlformats.org/markup-compatibility/2006">
              <mc:Choice xmlns:v="urn:schemas-microsoft-com:vml" Requires="v">
                <p:oleObj spid="_x0000_s2061" name="Equation" r:id="rId3" imgW="914400" imgH="228600" progId="Equation.DSMT4">
                  <p:embed/>
                </p:oleObj>
              </mc:Choice>
              <mc:Fallback>
                <p:oleObj name="Equation" r:id="rId3" imgW="9144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514600"/>
                        <a:ext cx="25146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31F390C-36F3-4F75-B878-2A9F4F83FA68}" type="slidenum">
              <a:rPr lang="en-US" altLang="en-US" sz="1400" i="0"/>
              <a:pPr eaLnBrk="1" hangingPunct="1"/>
              <a:t>31</a:t>
            </a:fld>
            <a:endParaRPr lang="en-US" altLang="en-US" sz="1400" i="0"/>
          </a:p>
        </p:txBody>
      </p:sp>
      <p:sp>
        <p:nvSpPr>
          <p:cNvPr id="37892" name="Rectangle 2"/>
          <p:cNvSpPr>
            <a:spLocks noGrp="1" noChangeArrowheads="1"/>
          </p:cNvSpPr>
          <p:nvPr>
            <p:ph type="title"/>
          </p:nvPr>
        </p:nvSpPr>
        <p:spPr/>
        <p:txBody>
          <a:bodyPr/>
          <a:lstStyle/>
          <a:p>
            <a:pPr eaLnBrk="1" hangingPunct="1"/>
            <a:r>
              <a:rPr lang="en-US" altLang="en-US" smtClean="0"/>
              <a:t>Comparing Algorithms</a:t>
            </a:r>
          </a:p>
        </p:txBody>
      </p:sp>
      <p:sp>
        <p:nvSpPr>
          <p:cNvPr id="37893" name="Rectangle 3"/>
          <p:cNvSpPr>
            <a:spLocks noGrp="1" noChangeArrowheads="1"/>
          </p:cNvSpPr>
          <p:nvPr>
            <p:ph type="body" idx="1"/>
          </p:nvPr>
        </p:nvSpPr>
        <p:spPr/>
        <p:txBody>
          <a:bodyPr/>
          <a:lstStyle/>
          <a:p>
            <a:pPr eaLnBrk="1" hangingPunct="1"/>
            <a:r>
              <a:rPr lang="en-US" altLang="en-US" smtClean="0"/>
              <a:t>Earlier, we mentioned that Python uses linear search in its built-in searching methods. We doesn’t it use binary search?</a:t>
            </a:r>
          </a:p>
          <a:p>
            <a:pPr lvl="1" eaLnBrk="1" hangingPunct="1"/>
            <a:r>
              <a:rPr lang="en-US" altLang="en-US" smtClean="0"/>
              <a:t>Binary search requires the data to be sorted</a:t>
            </a:r>
          </a:p>
          <a:p>
            <a:pPr lvl="1" eaLnBrk="1" hangingPunct="1"/>
            <a:r>
              <a:rPr lang="en-US" altLang="en-US" smtClean="0"/>
              <a:t>If the data is unsorted, it must be sorted first!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8893E31-378B-437D-B8D4-23CFC8F104BB}" type="slidenum">
              <a:rPr lang="en-US" altLang="en-US" sz="1400" i="0"/>
              <a:pPr eaLnBrk="1" hangingPunct="1"/>
              <a:t>32</a:t>
            </a:fld>
            <a:endParaRPr lang="en-US" altLang="en-US" sz="1400" i="0"/>
          </a:p>
        </p:txBody>
      </p:sp>
      <p:sp>
        <p:nvSpPr>
          <p:cNvPr id="38916" name="Rectangle 2"/>
          <p:cNvSpPr>
            <a:spLocks noGrp="1" noChangeArrowheads="1"/>
          </p:cNvSpPr>
          <p:nvPr>
            <p:ph type="title"/>
          </p:nvPr>
        </p:nvSpPr>
        <p:spPr/>
        <p:txBody>
          <a:bodyPr/>
          <a:lstStyle/>
          <a:p>
            <a:pPr eaLnBrk="1" hangingPunct="1"/>
            <a:r>
              <a:rPr lang="en-US" altLang="en-US" smtClean="0"/>
              <a:t>Recursive Problem-Solving</a:t>
            </a:r>
          </a:p>
        </p:txBody>
      </p:sp>
      <p:sp>
        <p:nvSpPr>
          <p:cNvPr id="38917" name="Rectangle 3"/>
          <p:cNvSpPr>
            <a:spLocks noGrp="1" noChangeArrowheads="1"/>
          </p:cNvSpPr>
          <p:nvPr>
            <p:ph type="body" idx="1"/>
          </p:nvPr>
        </p:nvSpPr>
        <p:spPr/>
        <p:txBody>
          <a:bodyPr/>
          <a:lstStyle/>
          <a:p>
            <a:pPr eaLnBrk="1" hangingPunct="1">
              <a:lnSpc>
                <a:spcPct val="90000"/>
              </a:lnSpc>
            </a:pPr>
            <a:r>
              <a:rPr lang="en-US" altLang="en-US" smtClean="0"/>
              <a:t>The basic idea between the binary search algorithm was to successfully divide the problem in half.</a:t>
            </a:r>
          </a:p>
          <a:p>
            <a:pPr eaLnBrk="1" hangingPunct="1">
              <a:lnSpc>
                <a:spcPct val="90000"/>
              </a:lnSpc>
            </a:pPr>
            <a:r>
              <a:rPr lang="en-US" altLang="en-US" smtClean="0"/>
              <a:t>This technique is known as a </a:t>
            </a:r>
            <a:r>
              <a:rPr lang="en-US" altLang="en-US" i="1" smtClean="0"/>
              <a:t>divide and conquer</a:t>
            </a:r>
            <a:r>
              <a:rPr lang="en-US" altLang="en-US" smtClean="0"/>
              <a:t> approach.</a:t>
            </a:r>
          </a:p>
          <a:p>
            <a:pPr eaLnBrk="1" hangingPunct="1">
              <a:lnSpc>
                <a:spcPct val="90000"/>
              </a:lnSpc>
            </a:pPr>
            <a:r>
              <a:rPr lang="en-US" altLang="en-US" smtClean="0"/>
              <a:t>Divide and conquer divides the original problem into subproblems that are smaller versions of the original problem.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3A3A2FF-1339-4709-BEBF-22CDFF37646A}" type="slidenum">
              <a:rPr lang="en-US" altLang="en-US" sz="1400" i="0"/>
              <a:pPr eaLnBrk="1" hangingPunct="1"/>
              <a:t>33</a:t>
            </a:fld>
            <a:endParaRPr lang="en-US" altLang="en-US" sz="1400" i="0"/>
          </a:p>
        </p:txBody>
      </p:sp>
      <p:sp>
        <p:nvSpPr>
          <p:cNvPr id="39940" name="Rectangle 2"/>
          <p:cNvSpPr>
            <a:spLocks noGrp="1" noChangeArrowheads="1"/>
          </p:cNvSpPr>
          <p:nvPr>
            <p:ph type="title"/>
          </p:nvPr>
        </p:nvSpPr>
        <p:spPr/>
        <p:txBody>
          <a:bodyPr/>
          <a:lstStyle/>
          <a:p>
            <a:pPr eaLnBrk="1" hangingPunct="1"/>
            <a:r>
              <a:rPr lang="en-US" altLang="en-US" smtClean="0"/>
              <a:t>Recursive Problem-Solving</a:t>
            </a:r>
          </a:p>
        </p:txBody>
      </p:sp>
      <p:sp>
        <p:nvSpPr>
          <p:cNvPr id="39941" name="Rectangle 3"/>
          <p:cNvSpPr>
            <a:spLocks noGrp="1" noChangeArrowheads="1"/>
          </p:cNvSpPr>
          <p:nvPr>
            <p:ph type="body" idx="1"/>
          </p:nvPr>
        </p:nvSpPr>
        <p:spPr/>
        <p:txBody>
          <a:bodyPr/>
          <a:lstStyle/>
          <a:p>
            <a:pPr eaLnBrk="1" hangingPunct="1"/>
            <a:r>
              <a:rPr lang="en-US" altLang="en-US" smtClean="0"/>
              <a:t>In the binary search, the initial range is the entire list. We look at the middle element… if it is the target, we’re done. Otherwise, we continue by performing a binary search on either the top half or bottom half of the list.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E2F13DE-5F3E-4D1B-824F-01531ABA5ACF}" type="slidenum">
              <a:rPr lang="en-US" altLang="en-US" sz="1400" i="0"/>
              <a:pPr eaLnBrk="1" hangingPunct="1"/>
              <a:t>34</a:t>
            </a:fld>
            <a:endParaRPr lang="en-US" altLang="en-US" sz="1400" i="0"/>
          </a:p>
        </p:txBody>
      </p:sp>
      <p:sp>
        <p:nvSpPr>
          <p:cNvPr id="40964" name="Rectangle 2"/>
          <p:cNvSpPr>
            <a:spLocks noGrp="1" noChangeArrowheads="1"/>
          </p:cNvSpPr>
          <p:nvPr>
            <p:ph type="title"/>
          </p:nvPr>
        </p:nvSpPr>
        <p:spPr/>
        <p:txBody>
          <a:bodyPr/>
          <a:lstStyle/>
          <a:p>
            <a:pPr eaLnBrk="1" hangingPunct="1"/>
            <a:r>
              <a:rPr lang="en-US" altLang="en-US" smtClean="0"/>
              <a:t>Recursive Problem-Solving</a:t>
            </a:r>
          </a:p>
        </p:txBody>
      </p:sp>
      <p:sp>
        <p:nvSpPr>
          <p:cNvPr id="40965" name="Rectangle 3"/>
          <p:cNvSpPr>
            <a:spLocks noGrp="1" noChangeArrowheads="1"/>
          </p:cNvSpPr>
          <p:nvPr>
            <p:ph type="body" idx="1"/>
          </p:nvPr>
        </p:nvSpPr>
        <p:spPr>
          <a:xfrm>
            <a:off x="304800" y="2017713"/>
            <a:ext cx="8650288" cy="4114800"/>
          </a:xfrm>
        </p:spPr>
        <p:txBody>
          <a:bodyPr/>
          <a:lstStyle/>
          <a:p>
            <a:pPr eaLnBrk="1" hangingPunct="1">
              <a:buFont typeface="Wingdings" panose="05000000000000000000" pitchFamily="2" charset="2"/>
              <a:buNone/>
            </a:pPr>
            <a:r>
              <a:rPr lang="en-US" altLang="en-US" sz="1800" dirty="0" smtClean="0">
                <a:latin typeface="Courier New" panose="02070309020205020404" pitchFamily="49" charset="0"/>
              </a:rPr>
              <a:t>Algorithm: </a:t>
            </a:r>
            <a:r>
              <a:rPr lang="en-US" altLang="en-US" sz="1800" dirty="0" err="1" smtClean="0">
                <a:latin typeface="Courier New" panose="02070309020205020404" pitchFamily="49" charset="0"/>
              </a:rPr>
              <a:t>binarySearch</a:t>
            </a:r>
            <a:r>
              <a:rPr lang="en-US" altLang="en-US" sz="1800" dirty="0" smtClean="0">
                <a:latin typeface="Courier New" panose="02070309020205020404" pitchFamily="49" charset="0"/>
              </a:rPr>
              <a:t> – search for x in </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[low]…</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[high]</a:t>
            </a:r>
          </a:p>
          <a:p>
            <a:pPr eaLnBrk="1" hangingPunct="1">
              <a:buFont typeface="Wingdings" panose="05000000000000000000" pitchFamily="2" charset="2"/>
              <a:buNone/>
            </a:pPr>
            <a:endParaRPr lang="en-US" altLang="en-US" sz="800" dirty="0" smtClean="0">
              <a:latin typeface="Courier New" panose="02070309020205020404" pitchFamily="49" charset="0"/>
            </a:endParaRPr>
          </a:p>
          <a:p>
            <a:pPr eaLnBrk="1" hangingPunct="1">
              <a:buFont typeface="Wingdings" panose="05000000000000000000" pitchFamily="2" charset="2"/>
              <a:buNone/>
            </a:pPr>
            <a:r>
              <a:rPr lang="en-US" altLang="en-US" sz="1800" dirty="0" smtClean="0">
                <a:latin typeface="Courier New" panose="02070309020205020404" pitchFamily="49" charset="0"/>
              </a:rPr>
              <a:t>mid = (low + high)//2</a:t>
            </a:r>
          </a:p>
          <a:p>
            <a:pPr eaLnBrk="1" hangingPunct="1">
              <a:buFont typeface="Wingdings" panose="05000000000000000000" pitchFamily="2" charset="2"/>
              <a:buNone/>
            </a:pPr>
            <a:r>
              <a:rPr lang="en-US" altLang="en-US" sz="1800" dirty="0" smtClean="0">
                <a:latin typeface="Courier New" panose="02070309020205020404" pitchFamily="49" charset="0"/>
              </a:rPr>
              <a:t>if low &gt; high</a:t>
            </a:r>
          </a:p>
          <a:p>
            <a:pPr eaLnBrk="1" hangingPunct="1">
              <a:buFont typeface="Wingdings" panose="05000000000000000000" pitchFamily="2" charset="2"/>
              <a:buNone/>
            </a:pPr>
            <a:r>
              <a:rPr lang="en-US" altLang="en-US" sz="1800" dirty="0" smtClean="0">
                <a:latin typeface="Courier New" panose="02070309020205020404" pitchFamily="49" charset="0"/>
              </a:rPr>
              <a:t>	x is not in </a:t>
            </a:r>
            <a:r>
              <a:rPr lang="en-US" altLang="en-US" sz="1800" dirty="0" err="1" smtClean="0">
                <a:latin typeface="Courier New" panose="02070309020205020404" pitchFamily="49" charset="0"/>
              </a:rPr>
              <a:t>nums</a:t>
            </a:r>
            <a:endParaRPr lang="en-US" altLang="en-US" sz="1800" dirty="0" smtClean="0">
              <a:latin typeface="Courier New" panose="02070309020205020404" pitchFamily="49" charset="0"/>
            </a:endParaRPr>
          </a:p>
          <a:p>
            <a:pPr eaLnBrk="1" hangingPunct="1">
              <a:buFont typeface="Wingdings" panose="05000000000000000000" pitchFamily="2" charset="2"/>
              <a:buNone/>
            </a:pPr>
            <a:r>
              <a:rPr lang="en-US" altLang="en-US" sz="1800" dirty="0" err="1" smtClean="0">
                <a:latin typeface="Courier New" panose="02070309020205020404" pitchFamily="49" charset="0"/>
              </a:rPr>
              <a:t>elsif</a:t>
            </a:r>
            <a:r>
              <a:rPr lang="en-US" altLang="en-US" sz="1800" dirty="0" smtClean="0">
                <a:latin typeface="Courier New" panose="02070309020205020404" pitchFamily="49" charset="0"/>
              </a:rPr>
              <a:t> x &lt; </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[mid]</a:t>
            </a:r>
          </a:p>
          <a:p>
            <a:pPr eaLnBrk="1" hangingPunct="1">
              <a:buFont typeface="Wingdings" panose="05000000000000000000" pitchFamily="2" charset="2"/>
              <a:buNone/>
            </a:pPr>
            <a:r>
              <a:rPr lang="en-US" altLang="en-US" sz="1800" dirty="0" smtClean="0">
                <a:latin typeface="Courier New" panose="02070309020205020404" pitchFamily="49" charset="0"/>
              </a:rPr>
              <a:t>	perform binary search for x in </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[low]…</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[mid-1]</a:t>
            </a:r>
          </a:p>
          <a:p>
            <a:pPr eaLnBrk="1" hangingPunct="1">
              <a:buFont typeface="Wingdings" panose="05000000000000000000" pitchFamily="2" charset="2"/>
              <a:buNone/>
            </a:pPr>
            <a:r>
              <a:rPr lang="en-US" altLang="en-US" sz="1800" dirty="0" smtClean="0">
                <a:latin typeface="Courier New" panose="02070309020205020404" pitchFamily="49" charset="0"/>
              </a:rPr>
              <a:t>else</a:t>
            </a:r>
          </a:p>
          <a:p>
            <a:pPr eaLnBrk="1" hangingPunct="1">
              <a:buFont typeface="Wingdings" panose="05000000000000000000" pitchFamily="2" charset="2"/>
              <a:buNone/>
            </a:pPr>
            <a:r>
              <a:rPr lang="en-US" altLang="en-US" sz="1800" dirty="0" smtClean="0">
                <a:latin typeface="Courier New" panose="02070309020205020404" pitchFamily="49" charset="0"/>
              </a:rPr>
              <a:t>	perform binary search for x in </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[mid+1]…</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[high]</a:t>
            </a:r>
          </a:p>
          <a:p>
            <a:pPr eaLnBrk="1" hangingPunct="1">
              <a:buFont typeface="Wingdings" panose="05000000000000000000" pitchFamily="2" charset="2"/>
              <a:buNone/>
            </a:pPr>
            <a:endParaRPr lang="en-US" altLang="en-US" sz="800" dirty="0" smtClean="0">
              <a:latin typeface="Courier New" panose="02070309020205020404" pitchFamily="49" charset="0"/>
            </a:endParaRPr>
          </a:p>
          <a:p>
            <a:pPr eaLnBrk="1" hangingPunct="1"/>
            <a:r>
              <a:rPr lang="en-US" altLang="en-US" dirty="0" smtClean="0"/>
              <a:t>This version has no loop, and seems to refer to itself! What’s going 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260BF08-FABC-4B73-B4AA-5FEB4DF21FD0}" type="slidenum">
              <a:rPr lang="en-US" altLang="en-US" sz="1400" i="0"/>
              <a:pPr eaLnBrk="1" hangingPunct="1"/>
              <a:t>35</a:t>
            </a:fld>
            <a:endParaRPr lang="en-US" altLang="en-US" sz="1400" i="0"/>
          </a:p>
        </p:txBody>
      </p:sp>
      <p:sp>
        <p:nvSpPr>
          <p:cNvPr id="41988" name="Rectangle 2"/>
          <p:cNvSpPr>
            <a:spLocks noGrp="1" noChangeArrowheads="1"/>
          </p:cNvSpPr>
          <p:nvPr>
            <p:ph type="title"/>
          </p:nvPr>
        </p:nvSpPr>
        <p:spPr/>
        <p:txBody>
          <a:bodyPr/>
          <a:lstStyle/>
          <a:p>
            <a:pPr eaLnBrk="1" hangingPunct="1"/>
            <a:r>
              <a:rPr lang="en-US" altLang="en-US" smtClean="0"/>
              <a:t>Recursive Definitions</a:t>
            </a:r>
          </a:p>
        </p:txBody>
      </p:sp>
      <p:sp>
        <p:nvSpPr>
          <p:cNvPr id="41989" name="Rectangle 3"/>
          <p:cNvSpPr>
            <a:spLocks noGrp="1" noChangeArrowheads="1"/>
          </p:cNvSpPr>
          <p:nvPr>
            <p:ph type="body" idx="1"/>
          </p:nvPr>
        </p:nvSpPr>
        <p:spPr/>
        <p:txBody>
          <a:bodyPr/>
          <a:lstStyle/>
          <a:p>
            <a:pPr eaLnBrk="1" hangingPunct="1"/>
            <a:r>
              <a:rPr lang="en-US" altLang="en-US" smtClean="0"/>
              <a:t>A description of something that refers to itself is called a </a:t>
            </a:r>
            <a:r>
              <a:rPr lang="en-US" altLang="en-US" i="1" smtClean="0"/>
              <a:t>recursive</a:t>
            </a:r>
            <a:r>
              <a:rPr lang="en-US" altLang="en-US" smtClean="0"/>
              <a:t> definition.</a:t>
            </a:r>
          </a:p>
          <a:p>
            <a:pPr eaLnBrk="1" hangingPunct="1"/>
            <a:r>
              <a:rPr lang="en-US" altLang="en-US" smtClean="0"/>
              <a:t>In the last example, the binary search algorithm uses its own description – a “call” to binary search “recurs” inside of the definition – hence the label “recursive definition.”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30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DEA171E-4439-4C3B-A430-C3A4F6E9EAD2}" type="slidenum">
              <a:rPr lang="en-US" altLang="en-US" sz="1400" i="0"/>
              <a:pPr eaLnBrk="1" hangingPunct="1"/>
              <a:t>36</a:t>
            </a:fld>
            <a:endParaRPr lang="en-US" altLang="en-US" sz="1400" i="0"/>
          </a:p>
        </p:txBody>
      </p:sp>
      <p:sp>
        <p:nvSpPr>
          <p:cNvPr id="3077" name="Rectangle 2"/>
          <p:cNvSpPr>
            <a:spLocks noGrp="1" noChangeArrowheads="1"/>
          </p:cNvSpPr>
          <p:nvPr>
            <p:ph type="title"/>
          </p:nvPr>
        </p:nvSpPr>
        <p:spPr/>
        <p:txBody>
          <a:bodyPr/>
          <a:lstStyle/>
          <a:p>
            <a:pPr eaLnBrk="1" hangingPunct="1"/>
            <a:r>
              <a:rPr lang="en-US" altLang="en-US" smtClean="0"/>
              <a:t>Recursive Definitions</a:t>
            </a:r>
          </a:p>
        </p:txBody>
      </p:sp>
      <p:sp>
        <p:nvSpPr>
          <p:cNvPr id="3078" name="Rectangle 3"/>
          <p:cNvSpPr>
            <a:spLocks noGrp="1" noChangeArrowheads="1"/>
          </p:cNvSpPr>
          <p:nvPr>
            <p:ph type="body" idx="1"/>
          </p:nvPr>
        </p:nvSpPr>
        <p:spPr/>
        <p:txBody>
          <a:bodyPr/>
          <a:lstStyle/>
          <a:p>
            <a:pPr eaLnBrk="1" hangingPunct="1">
              <a:lnSpc>
                <a:spcPct val="90000"/>
              </a:lnSpc>
            </a:pPr>
            <a:r>
              <a:rPr lang="en-US" altLang="en-US" smtClean="0"/>
              <a:t>Have you had a teacher tell you that you can’t use a word in its own definition? This is a </a:t>
            </a:r>
            <a:r>
              <a:rPr lang="en-US" altLang="en-US" i="1" smtClean="0"/>
              <a:t>circular</a:t>
            </a:r>
            <a:r>
              <a:rPr lang="en-US" altLang="en-US" smtClean="0"/>
              <a:t> definition.</a:t>
            </a:r>
          </a:p>
          <a:p>
            <a:pPr eaLnBrk="1" hangingPunct="1">
              <a:lnSpc>
                <a:spcPct val="90000"/>
              </a:lnSpc>
            </a:pPr>
            <a:r>
              <a:rPr lang="en-US" altLang="en-US" smtClean="0"/>
              <a:t>In mathematics, recursion is frequently used. The most common example is the factorial:</a:t>
            </a:r>
          </a:p>
          <a:p>
            <a:pPr eaLnBrk="1" hangingPunct="1">
              <a:lnSpc>
                <a:spcPct val="90000"/>
              </a:lnSpc>
            </a:pPr>
            <a:r>
              <a:rPr lang="en-US" altLang="en-US" smtClean="0"/>
              <a:t>For example, 5! = 5(4)(3)(2)(1), or</a:t>
            </a:r>
            <a:br>
              <a:rPr lang="en-US" altLang="en-US" smtClean="0"/>
            </a:br>
            <a:r>
              <a:rPr lang="en-US" altLang="en-US" smtClean="0"/>
              <a:t>5! = 5(4!)</a:t>
            </a:r>
          </a:p>
        </p:txBody>
      </p:sp>
      <p:graphicFrame>
        <p:nvGraphicFramePr>
          <p:cNvPr id="3074" name="Object 4"/>
          <p:cNvGraphicFramePr>
            <a:graphicFrameLocks noChangeAspect="1"/>
          </p:cNvGraphicFramePr>
          <p:nvPr/>
        </p:nvGraphicFramePr>
        <p:xfrm>
          <a:off x="3200400" y="4343400"/>
          <a:ext cx="3302000" cy="471488"/>
        </p:xfrm>
        <a:graphic>
          <a:graphicData uri="http://schemas.openxmlformats.org/presentationml/2006/ole">
            <mc:AlternateContent xmlns:mc="http://schemas.openxmlformats.org/markup-compatibility/2006">
              <mc:Choice xmlns:v="urn:schemas-microsoft-com:vml" Requires="v">
                <p:oleObj spid="_x0000_s3085" name="Equation" r:id="rId3" imgW="1422360" imgH="203040" progId="Equation.DSMT4">
                  <p:embed/>
                </p:oleObj>
              </mc:Choice>
              <mc:Fallback>
                <p:oleObj name="Equation" r:id="rId3" imgW="142236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343400"/>
                        <a:ext cx="33020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1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1F66DBD-E6D3-4694-BD2E-10824A29E4D9}" type="slidenum">
              <a:rPr lang="en-US" altLang="en-US" sz="1400" i="0"/>
              <a:pPr eaLnBrk="1" hangingPunct="1"/>
              <a:t>37</a:t>
            </a:fld>
            <a:endParaRPr lang="en-US" altLang="en-US" sz="1400" i="0"/>
          </a:p>
        </p:txBody>
      </p:sp>
      <p:sp>
        <p:nvSpPr>
          <p:cNvPr id="4102" name="Rectangle 2"/>
          <p:cNvSpPr>
            <a:spLocks noGrp="1" noChangeArrowheads="1"/>
          </p:cNvSpPr>
          <p:nvPr>
            <p:ph type="title"/>
          </p:nvPr>
        </p:nvSpPr>
        <p:spPr/>
        <p:txBody>
          <a:bodyPr/>
          <a:lstStyle/>
          <a:p>
            <a:pPr eaLnBrk="1" hangingPunct="1"/>
            <a:r>
              <a:rPr lang="en-US" altLang="en-US" smtClean="0"/>
              <a:t>Recursive Definitions</a:t>
            </a:r>
          </a:p>
        </p:txBody>
      </p:sp>
      <p:sp>
        <p:nvSpPr>
          <p:cNvPr id="4103" name="Rectangle 3"/>
          <p:cNvSpPr>
            <a:spLocks noGrp="1" noChangeArrowheads="1"/>
          </p:cNvSpPr>
          <p:nvPr>
            <p:ph type="body" idx="1"/>
          </p:nvPr>
        </p:nvSpPr>
        <p:spPr/>
        <p:txBody>
          <a:bodyPr/>
          <a:lstStyle/>
          <a:p>
            <a:pPr eaLnBrk="1" hangingPunct="1">
              <a:lnSpc>
                <a:spcPct val="90000"/>
              </a:lnSpc>
            </a:pPr>
            <a:r>
              <a:rPr lang="en-US" altLang="en-US" smtClean="0"/>
              <a:t>In other words,</a:t>
            </a:r>
            <a:br>
              <a:rPr lang="en-US" altLang="en-US" smtClean="0"/>
            </a:br>
            <a:endParaRPr lang="en-US" altLang="en-US" smtClean="0"/>
          </a:p>
          <a:p>
            <a:pPr eaLnBrk="1" hangingPunct="1">
              <a:lnSpc>
                <a:spcPct val="90000"/>
              </a:lnSpc>
            </a:pPr>
            <a:r>
              <a:rPr lang="en-US" altLang="en-US" smtClean="0"/>
              <a:t>Or  </a:t>
            </a:r>
            <a:br>
              <a:rPr lang="en-US" altLang="en-US" smtClean="0"/>
            </a:br>
            <a:endParaRPr lang="en-US" altLang="en-US" smtClean="0"/>
          </a:p>
          <a:p>
            <a:pPr eaLnBrk="1" hangingPunct="1">
              <a:lnSpc>
                <a:spcPct val="90000"/>
              </a:lnSpc>
            </a:pPr>
            <a:r>
              <a:rPr lang="en-US" altLang="en-US" smtClean="0"/>
              <a:t>This definition says that 0! is 1, while the factorial of any other number is that number times the factorial of one less than that number.</a:t>
            </a:r>
          </a:p>
        </p:txBody>
      </p:sp>
      <p:graphicFrame>
        <p:nvGraphicFramePr>
          <p:cNvPr id="4098" name="Object 4"/>
          <p:cNvGraphicFramePr>
            <a:graphicFrameLocks noChangeAspect="1"/>
          </p:cNvGraphicFramePr>
          <p:nvPr/>
        </p:nvGraphicFramePr>
        <p:xfrm>
          <a:off x="4495800" y="2057400"/>
          <a:ext cx="2209800" cy="560388"/>
        </p:xfrm>
        <a:graphic>
          <a:graphicData uri="http://schemas.openxmlformats.org/presentationml/2006/ole">
            <mc:AlternateContent xmlns:mc="http://schemas.openxmlformats.org/markup-compatibility/2006">
              <mc:Choice xmlns:v="urn:schemas-microsoft-com:vml" Requires="v">
                <p:oleObj spid="_x0000_s4116" name="Equation" r:id="rId3" imgW="799920" imgH="203040" progId="Equation.DSMT4">
                  <p:embed/>
                </p:oleObj>
              </mc:Choice>
              <mc:Fallback>
                <p:oleObj name="Equation" r:id="rId3" imgW="79992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057400"/>
                        <a:ext cx="2209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p:cNvGraphicFramePr>
            <a:graphicFrameLocks noChangeAspect="1"/>
          </p:cNvGraphicFramePr>
          <p:nvPr/>
        </p:nvGraphicFramePr>
        <p:xfrm>
          <a:off x="2438400" y="2667000"/>
          <a:ext cx="5105400" cy="1457325"/>
        </p:xfrm>
        <a:graphic>
          <a:graphicData uri="http://schemas.openxmlformats.org/presentationml/2006/ole">
            <mc:AlternateContent xmlns:mc="http://schemas.openxmlformats.org/markup-compatibility/2006">
              <mc:Choice xmlns:v="urn:schemas-microsoft-com:vml" Requires="v">
                <p:oleObj spid="_x0000_s4117" name="Equation" r:id="rId5" imgW="1600200" imgH="457200" progId="Equation.DSMT4">
                  <p:embed/>
                </p:oleObj>
              </mc:Choice>
              <mc:Fallback>
                <p:oleObj name="Equation" r:id="rId5" imgW="160020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667000"/>
                        <a:ext cx="5105400" cy="145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9DCBA79-3CAC-452E-B175-3117EC5EB15E}" type="slidenum">
              <a:rPr lang="en-US" altLang="en-US" sz="1400" i="0"/>
              <a:pPr eaLnBrk="1" hangingPunct="1"/>
              <a:t>38</a:t>
            </a:fld>
            <a:endParaRPr lang="en-US" altLang="en-US" sz="1400" i="0"/>
          </a:p>
        </p:txBody>
      </p:sp>
      <p:sp>
        <p:nvSpPr>
          <p:cNvPr id="43012" name="Rectangle 2"/>
          <p:cNvSpPr>
            <a:spLocks noGrp="1" noChangeArrowheads="1"/>
          </p:cNvSpPr>
          <p:nvPr>
            <p:ph type="title"/>
          </p:nvPr>
        </p:nvSpPr>
        <p:spPr/>
        <p:txBody>
          <a:bodyPr/>
          <a:lstStyle/>
          <a:p>
            <a:pPr eaLnBrk="1" hangingPunct="1"/>
            <a:r>
              <a:rPr lang="en-US" altLang="en-US" smtClean="0"/>
              <a:t>Recursive Definitions</a:t>
            </a:r>
          </a:p>
        </p:txBody>
      </p:sp>
      <p:sp>
        <p:nvSpPr>
          <p:cNvPr id="43013" name="Rectangle 3"/>
          <p:cNvSpPr>
            <a:spLocks noGrp="1" noChangeArrowheads="1"/>
          </p:cNvSpPr>
          <p:nvPr>
            <p:ph type="body" idx="1"/>
          </p:nvPr>
        </p:nvSpPr>
        <p:spPr/>
        <p:txBody>
          <a:bodyPr/>
          <a:lstStyle/>
          <a:p>
            <a:pPr eaLnBrk="1" hangingPunct="1"/>
            <a:r>
              <a:rPr lang="en-US" altLang="en-US" smtClean="0"/>
              <a:t>Our definition is recursive, but definitely not circular. Consider 4!</a:t>
            </a:r>
          </a:p>
          <a:p>
            <a:pPr lvl="1" eaLnBrk="1" hangingPunct="1"/>
            <a:r>
              <a:rPr lang="en-US" altLang="en-US" smtClean="0"/>
              <a:t>4! = 4(4-1)! = 4(3!)</a:t>
            </a:r>
          </a:p>
          <a:p>
            <a:pPr lvl="1" eaLnBrk="1" hangingPunct="1"/>
            <a:r>
              <a:rPr lang="en-US" altLang="en-US" smtClean="0"/>
              <a:t>What is 3!? We apply the definition again</a:t>
            </a:r>
            <a:br>
              <a:rPr lang="en-US" altLang="en-US" smtClean="0"/>
            </a:br>
            <a:r>
              <a:rPr lang="en-US" altLang="en-US" smtClean="0"/>
              <a:t>4! = 4(3!) = 4[3(3-1)!] = 4(3)(2!)</a:t>
            </a:r>
          </a:p>
          <a:p>
            <a:pPr lvl="1" eaLnBrk="1" hangingPunct="1"/>
            <a:r>
              <a:rPr lang="en-US" altLang="en-US" smtClean="0"/>
              <a:t>And so on…</a:t>
            </a:r>
            <a:br>
              <a:rPr lang="en-US" altLang="en-US" smtClean="0"/>
            </a:br>
            <a:r>
              <a:rPr lang="en-US" altLang="en-US" smtClean="0"/>
              <a:t>4! = 4(3!) = 4(3)(2!) = 4(3)(2)(1!) = 4(3)(2)(1)(0!) = 4(3)(2)(1)(1) = 24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B029D2C-183C-4567-8CC3-8C948FFBE8D9}" type="slidenum">
              <a:rPr lang="en-US" altLang="en-US" sz="1400" i="0"/>
              <a:pPr eaLnBrk="1" hangingPunct="1"/>
              <a:t>39</a:t>
            </a:fld>
            <a:endParaRPr lang="en-US" altLang="en-US" sz="1400" i="0"/>
          </a:p>
        </p:txBody>
      </p:sp>
      <p:sp>
        <p:nvSpPr>
          <p:cNvPr id="44036" name="Rectangle 2"/>
          <p:cNvSpPr>
            <a:spLocks noGrp="1" noChangeArrowheads="1"/>
          </p:cNvSpPr>
          <p:nvPr>
            <p:ph type="title"/>
          </p:nvPr>
        </p:nvSpPr>
        <p:spPr/>
        <p:txBody>
          <a:bodyPr/>
          <a:lstStyle/>
          <a:p>
            <a:pPr eaLnBrk="1" hangingPunct="1"/>
            <a:r>
              <a:rPr lang="en-US" altLang="en-US" smtClean="0"/>
              <a:t>Recursive Definitions</a:t>
            </a:r>
          </a:p>
        </p:txBody>
      </p:sp>
      <p:sp>
        <p:nvSpPr>
          <p:cNvPr id="44037" name="Rectangle 3"/>
          <p:cNvSpPr>
            <a:spLocks noGrp="1" noChangeArrowheads="1"/>
          </p:cNvSpPr>
          <p:nvPr>
            <p:ph type="body" idx="1"/>
          </p:nvPr>
        </p:nvSpPr>
        <p:spPr/>
        <p:txBody>
          <a:bodyPr/>
          <a:lstStyle/>
          <a:p>
            <a:pPr eaLnBrk="1" hangingPunct="1"/>
            <a:r>
              <a:rPr lang="en-US" altLang="en-US" smtClean="0"/>
              <a:t>Factorial is not circular because we eventually get to 0!, whose definition does not rely on the definition of factorial and is just 1. This is called a </a:t>
            </a:r>
            <a:r>
              <a:rPr lang="en-US" altLang="en-US" i="1" smtClean="0"/>
              <a:t>base case</a:t>
            </a:r>
            <a:r>
              <a:rPr lang="en-US" altLang="en-US" smtClean="0"/>
              <a:t> for the recursion.</a:t>
            </a:r>
          </a:p>
          <a:p>
            <a:pPr eaLnBrk="1" hangingPunct="1"/>
            <a:r>
              <a:rPr lang="en-US" altLang="en-US" smtClean="0"/>
              <a:t>When the base case is encountered, we get a closed expression that can be directly computed.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3D8FA50-53E8-4874-B253-BFAF3F899235}" type="slidenum">
              <a:rPr lang="en-US" altLang="en-US" sz="1400" i="0"/>
              <a:pPr eaLnBrk="1" hangingPunct="1"/>
              <a:t>4</a:t>
            </a:fld>
            <a:endParaRPr lang="en-US" altLang="en-US" sz="1400" i="0"/>
          </a:p>
        </p:txBody>
      </p:sp>
      <p:sp>
        <p:nvSpPr>
          <p:cNvPr id="12292" name="Rectangle 2"/>
          <p:cNvSpPr>
            <a:spLocks noGrp="1" noChangeArrowheads="1"/>
          </p:cNvSpPr>
          <p:nvPr>
            <p:ph type="title"/>
          </p:nvPr>
        </p:nvSpPr>
        <p:spPr/>
        <p:txBody>
          <a:bodyPr/>
          <a:lstStyle/>
          <a:p>
            <a:pPr eaLnBrk="1" hangingPunct="1"/>
            <a:r>
              <a:rPr lang="en-US" altLang="en-US" smtClean="0"/>
              <a:t>Searching</a:t>
            </a:r>
          </a:p>
        </p:txBody>
      </p:sp>
      <p:sp>
        <p:nvSpPr>
          <p:cNvPr id="12293" name="Rectangle 3"/>
          <p:cNvSpPr>
            <a:spLocks noGrp="1" noChangeArrowheads="1"/>
          </p:cNvSpPr>
          <p:nvPr>
            <p:ph type="body" idx="1"/>
          </p:nvPr>
        </p:nvSpPr>
        <p:spPr/>
        <p:txBody>
          <a:bodyPr/>
          <a:lstStyle/>
          <a:p>
            <a:pPr eaLnBrk="1" hangingPunct="1"/>
            <a:r>
              <a:rPr lang="en-US" altLang="en-US" i="1" smtClean="0"/>
              <a:t>Searching</a:t>
            </a:r>
            <a:r>
              <a:rPr lang="en-US" altLang="en-US" smtClean="0"/>
              <a:t> is the process of looking for a particular value in a collection.</a:t>
            </a:r>
          </a:p>
          <a:p>
            <a:pPr eaLnBrk="1" hangingPunct="1"/>
            <a:r>
              <a:rPr lang="en-US" altLang="en-US" smtClean="0"/>
              <a:t>For example, a program that maintains a membership list for a club might need to look up information for a particular member – this involves some sort of search process.</a:t>
            </a:r>
            <a:endParaRPr lang="en-US" altLang="en-US" b="1"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EDE55F3-DF48-4774-92E2-584588E88B45}" type="slidenum">
              <a:rPr lang="en-US" altLang="en-US" sz="1400" i="0"/>
              <a:pPr eaLnBrk="1" hangingPunct="1"/>
              <a:t>40</a:t>
            </a:fld>
            <a:endParaRPr lang="en-US" altLang="en-US" sz="1400" i="0"/>
          </a:p>
        </p:txBody>
      </p:sp>
      <p:sp>
        <p:nvSpPr>
          <p:cNvPr id="45060" name="Rectangle 2"/>
          <p:cNvSpPr>
            <a:spLocks noGrp="1" noChangeArrowheads="1"/>
          </p:cNvSpPr>
          <p:nvPr>
            <p:ph type="title"/>
          </p:nvPr>
        </p:nvSpPr>
        <p:spPr/>
        <p:txBody>
          <a:bodyPr/>
          <a:lstStyle/>
          <a:p>
            <a:pPr eaLnBrk="1" hangingPunct="1"/>
            <a:r>
              <a:rPr lang="en-US" altLang="en-US" smtClean="0"/>
              <a:t>Recursive Definitions</a:t>
            </a:r>
          </a:p>
        </p:txBody>
      </p:sp>
      <p:sp>
        <p:nvSpPr>
          <p:cNvPr id="45061" name="Rectangle 3"/>
          <p:cNvSpPr>
            <a:spLocks noGrp="1" noChangeArrowheads="1"/>
          </p:cNvSpPr>
          <p:nvPr>
            <p:ph type="body" idx="1"/>
          </p:nvPr>
        </p:nvSpPr>
        <p:spPr>
          <a:xfrm>
            <a:off x="1182688" y="2017713"/>
            <a:ext cx="7772400" cy="4306887"/>
          </a:xfrm>
        </p:spPr>
        <p:txBody>
          <a:bodyPr/>
          <a:lstStyle/>
          <a:p>
            <a:pPr eaLnBrk="1" hangingPunct="1">
              <a:lnSpc>
                <a:spcPct val="80000"/>
              </a:lnSpc>
            </a:pPr>
            <a:r>
              <a:rPr lang="en-US" altLang="en-US" sz="2800" smtClean="0"/>
              <a:t>All good recursive definitions have these two key characteristics:</a:t>
            </a:r>
          </a:p>
          <a:p>
            <a:pPr lvl="1" eaLnBrk="1" hangingPunct="1">
              <a:lnSpc>
                <a:spcPct val="80000"/>
              </a:lnSpc>
            </a:pPr>
            <a:r>
              <a:rPr lang="en-US" altLang="en-US" sz="2400" smtClean="0"/>
              <a:t>There are one or more base cases for which no recursion is applied.</a:t>
            </a:r>
          </a:p>
          <a:p>
            <a:pPr lvl="1" eaLnBrk="1" hangingPunct="1">
              <a:lnSpc>
                <a:spcPct val="80000"/>
              </a:lnSpc>
            </a:pPr>
            <a:r>
              <a:rPr lang="en-US" altLang="en-US" sz="2400" smtClean="0"/>
              <a:t>All chains of recursion eventually end up at one of the base cases.</a:t>
            </a:r>
          </a:p>
          <a:p>
            <a:pPr eaLnBrk="1" hangingPunct="1">
              <a:lnSpc>
                <a:spcPct val="80000"/>
              </a:lnSpc>
            </a:pPr>
            <a:r>
              <a:rPr lang="en-US" altLang="en-US" sz="2800" smtClean="0"/>
              <a:t>The simplest way for these two conditions to occur is for each recursion to act on a smaller version of the original problem. A very small version of the original problem that can be solved without recursion becomes the base case.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5161155F-4915-4146-84B6-4FD3CEDBCE8A}" type="slidenum">
              <a:rPr lang="en-US" altLang="en-US" sz="1400" i="0"/>
              <a:pPr eaLnBrk="1" hangingPunct="1"/>
              <a:t>41</a:t>
            </a:fld>
            <a:endParaRPr lang="en-US" altLang="en-US" sz="1400" i="0"/>
          </a:p>
        </p:txBody>
      </p:sp>
      <p:sp>
        <p:nvSpPr>
          <p:cNvPr id="46084" name="Rectangle 2"/>
          <p:cNvSpPr>
            <a:spLocks noGrp="1" noChangeArrowheads="1"/>
          </p:cNvSpPr>
          <p:nvPr>
            <p:ph type="title"/>
          </p:nvPr>
        </p:nvSpPr>
        <p:spPr/>
        <p:txBody>
          <a:bodyPr/>
          <a:lstStyle/>
          <a:p>
            <a:pPr eaLnBrk="1" hangingPunct="1"/>
            <a:r>
              <a:rPr lang="en-US" altLang="en-US" smtClean="0"/>
              <a:t>Recursive Functions</a:t>
            </a:r>
          </a:p>
        </p:txBody>
      </p:sp>
      <p:sp>
        <p:nvSpPr>
          <p:cNvPr id="46085" name="Rectangle 3"/>
          <p:cNvSpPr>
            <a:spLocks noGrp="1" noChangeArrowheads="1"/>
          </p:cNvSpPr>
          <p:nvPr>
            <p:ph type="body" idx="1"/>
          </p:nvPr>
        </p:nvSpPr>
        <p:spPr/>
        <p:txBody>
          <a:bodyPr/>
          <a:lstStyle/>
          <a:p>
            <a:pPr eaLnBrk="1" hangingPunct="1"/>
            <a:r>
              <a:rPr lang="en-US" altLang="en-US" dirty="0" smtClean="0"/>
              <a:t>We’ve seen previously that factorial can be calculated using a loop accumulator.</a:t>
            </a:r>
          </a:p>
          <a:p>
            <a:pPr eaLnBrk="1" hangingPunct="1"/>
            <a:r>
              <a:rPr lang="en-US" altLang="en-US" dirty="0" smtClean="0"/>
              <a:t>If factorial is written as a separate function:</a:t>
            </a:r>
            <a:br>
              <a:rPr lang="en-US" altLang="en-US" dirty="0" smtClean="0"/>
            </a:b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fact(n):</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if n == 0:</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return 1</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else: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return n * fact(n-1)</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8BE8D69-45EA-48BE-BEBA-E7C46453CFD7}" type="slidenum">
              <a:rPr lang="en-US" altLang="en-US" sz="1400" i="0"/>
              <a:pPr eaLnBrk="1" hangingPunct="1"/>
              <a:t>42</a:t>
            </a:fld>
            <a:endParaRPr lang="en-US" altLang="en-US" sz="1400" i="0"/>
          </a:p>
        </p:txBody>
      </p:sp>
      <p:sp>
        <p:nvSpPr>
          <p:cNvPr id="47108" name="Rectangle 2"/>
          <p:cNvSpPr>
            <a:spLocks noGrp="1" noChangeArrowheads="1"/>
          </p:cNvSpPr>
          <p:nvPr>
            <p:ph type="title"/>
          </p:nvPr>
        </p:nvSpPr>
        <p:spPr/>
        <p:txBody>
          <a:bodyPr/>
          <a:lstStyle/>
          <a:p>
            <a:pPr eaLnBrk="1" hangingPunct="1"/>
            <a:r>
              <a:rPr lang="en-US" altLang="en-US" smtClean="0"/>
              <a:t>Recursive Functions</a:t>
            </a:r>
          </a:p>
        </p:txBody>
      </p:sp>
      <p:sp>
        <p:nvSpPr>
          <p:cNvPr id="47109" name="Rectangle 3"/>
          <p:cNvSpPr>
            <a:spLocks noGrp="1" noChangeArrowheads="1"/>
          </p:cNvSpPr>
          <p:nvPr>
            <p:ph type="body" idx="1"/>
          </p:nvPr>
        </p:nvSpPr>
        <p:spPr/>
        <p:txBody>
          <a:bodyPr/>
          <a:lstStyle/>
          <a:p>
            <a:pPr eaLnBrk="1" hangingPunct="1"/>
            <a:r>
              <a:rPr lang="en-US" altLang="en-US" smtClean="0"/>
              <a:t>We’ve written a function that calls </a:t>
            </a:r>
            <a:r>
              <a:rPr lang="en-US" altLang="en-US" i="1" smtClean="0"/>
              <a:t>itself</a:t>
            </a:r>
            <a:r>
              <a:rPr lang="en-US" altLang="en-US" smtClean="0"/>
              <a:t>, a </a:t>
            </a:r>
            <a:r>
              <a:rPr lang="en-US" altLang="en-US" i="1" smtClean="0"/>
              <a:t>recursive function</a:t>
            </a:r>
            <a:r>
              <a:rPr lang="en-US" altLang="en-US" smtClean="0"/>
              <a:t>.</a:t>
            </a:r>
          </a:p>
          <a:p>
            <a:pPr eaLnBrk="1" hangingPunct="1"/>
            <a:r>
              <a:rPr lang="en-US" altLang="en-US" smtClean="0"/>
              <a:t>The function first checks to see if we’re at the base case (</a:t>
            </a:r>
            <a:r>
              <a:rPr lang="en-US" altLang="en-US" smtClean="0">
                <a:latin typeface="Courier New" panose="02070309020205020404" pitchFamily="49" charset="0"/>
              </a:rPr>
              <a:t>n==0</a:t>
            </a:r>
            <a:r>
              <a:rPr lang="en-US" altLang="en-US" smtClean="0"/>
              <a:t>). If so, return 1. Otherwise, return the result of multiplying </a:t>
            </a:r>
            <a:r>
              <a:rPr lang="en-US" altLang="en-US" i="1" smtClean="0"/>
              <a:t>n</a:t>
            </a:r>
            <a:r>
              <a:rPr lang="en-US" altLang="en-US" smtClean="0"/>
              <a:t> by the factorial of </a:t>
            </a:r>
            <a:r>
              <a:rPr lang="en-US" altLang="en-US" i="1" smtClean="0"/>
              <a:t>n-1</a:t>
            </a:r>
            <a:r>
              <a:rPr lang="en-US" altLang="en-US" smtClean="0"/>
              <a:t>, </a:t>
            </a:r>
            <a:r>
              <a:rPr lang="en-US" altLang="en-US" smtClean="0">
                <a:latin typeface="Courier New" panose="02070309020205020404" pitchFamily="49" charset="0"/>
              </a:rPr>
              <a:t>fact(n-1)</a:t>
            </a:r>
            <a:r>
              <a:rPr lang="en-US" altLang="en-US"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485C667-19D4-435C-9F61-CE45A72AB8B9}" type="slidenum">
              <a:rPr lang="en-US" altLang="en-US" sz="1400" i="0"/>
              <a:pPr eaLnBrk="1" hangingPunct="1"/>
              <a:t>43</a:t>
            </a:fld>
            <a:endParaRPr lang="en-US" altLang="en-US" sz="1400" i="0"/>
          </a:p>
        </p:txBody>
      </p:sp>
      <p:sp>
        <p:nvSpPr>
          <p:cNvPr id="48132" name="Rectangle 2"/>
          <p:cNvSpPr>
            <a:spLocks noGrp="1" noChangeArrowheads="1"/>
          </p:cNvSpPr>
          <p:nvPr>
            <p:ph type="title"/>
          </p:nvPr>
        </p:nvSpPr>
        <p:spPr/>
        <p:txBody>
          <a:bodyPr/>
          <a:lstStyle/>
          <a:p>
            <a:pPr eaLnBrk="1" hangingPunct="1"/>
            <a:r>
              <a:rPr lang="en-US" altLang="en-US" smtClean="0"/>
              <a:t>Recursive Functions</a:t>
            </a:r>
          </a:p>
        </p:txBody>
      </p:sp>
      <p:sp>
        <p:nvSpPr>
          <p:cNvPr id="48133"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&gt;&gt;&gt; fact(4)</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24</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&gt;&gt;&gt; fact(10)</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3628800</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&gt;&gt;&gt; fact(100)</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93326215443944152681699238856266700490715968264381621468592963895217599993229915608941463976156518286253697920827223758251185210916864000000000000000000000000L</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&gt;&gt;&gt; </a:t>
            </a:r>
          </a:p>
          <a:p>
            <a:pPr eaLnBrk="1" hangingPunct="1">
              <a:lnSpc>
                <a:spcPct val="80000"/>
              </a:lnSpc>
            </a:pPr>
            <a:r>
              <a:rPr lang="en-US" altLang="en-US" dirty="0" smtClean="0"/>
              <a:t>Remember that each call to a function starts that function anew, with its own copies of local variables and parameters.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B9040FD-2FC6-432B-AB59-52742985E2ED}" type="slidenum">
              <a:rPr lang="en-US" altLang="en-US" sz="1400" i="0"/>
              <a:pPr eaLnBrk="1" hangingPunct="1"/>
              <a:t>44</a:t>
            </a:fld>
            <a:endParaRPr lang="en-US" altLang="en-US" sz="1400" i="0"/>
          </a:p>
        </p:txBody>
      </p:sp>
      <p:sp>
        <p:nvSpPr>
          <p:cNvPr id="49156" name="Rectangle 4"/>
          <p:cNvSpPr>
            <a:spLocks noGrp="1" noChangeArrowheads="1"/>
          </p:cNvSpPr>
          <p:nvPr>
            <p:ph type="title"/>
          </p:nvPr>
        </p:nvSpPr>
        <p:spPr/>
        <p:txBody>
          <a:bodyPr/>
          <a:lstStyle/>
          <a:p>
            <a:pPr eaLnBrk="1" hangingPunct="1"/>
            <a:r>
              <a:rPr lang="en-US" altLang="en-US" smtClean="0"/>
              <a:t>Recursive Functions</a:t>
            </a:r>
          </a:p>
        </p:txBody>
      </p:sp>
      <p:pic>
        <p:nvPicPr>
          <p:cNvPr id="3" name="Picture 2"/>
          <p:cNvPicPr>
            <a:picLocks noChangeAspect="1"/>
          </p:cNvPicPr>
          <p:nvPr/>
        </p:nvPicPr>
        <p:blipFill>
          <a:blip r:embed="rId2"/>
          <a:stretch>
            <a:fillRect/>
          </a:stretch>
        </p:blipFill>
        <p:spPr>
          <a:xfrm>
            <a:off x="533400" y="2315077"/>
            <a:ext cx="8134351" cy="352007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F38068F-8928-471B-A23A-EF561214846D}" type="slidenum">
              <a:rPr lang="en-US" altLang="en-US" sz="1400" i="0"/>
              <a:pPr eaLnBrk="1" hangingPunct="1"/>
              <a:t>45</a:t>
            </a:fld>
            <a:endParaRPr lang="en-US" altLang="en-US" sz="1400" i="0"/>
          </a:p>
        </p:txBody>
      </p:sp>
      <p:sp>
        <p:nvSpPr>
          <p:cNvPr id="50180" name="Rectangle 2"/>
          <p:cNvSpPr>
            <a:spLocks noGrp="1" noChangeArrowheads="1"/>
          </p:cNvSpPr>
          <p:nvPr>
            <p:ph type="title"/>
          </p:nvPr>
        </p:nvSpPr>
        <p:spPr/>
        <p:txBody>
          <a:bodyPr/>
          <a:lstStyle/>
          <a:p>
            <a:pPr eaLnBrk="1" hangingPunct="1"/>
            <a:r>
              <a:rPr lang="en-US" altLang="en-US" smtClean="0"/>
              <a:t>Example: String Reversal</a:t>
            </a:r>
          </a:p>
        </p:txBody>
      </p:sp>
      <p:sp>
        <p:nvSpPr>
          <p:cNvPr id="50181" name="Rectangle 3"/>
          <p:cNvSpPr>
            <a:spLocks noGrp="1" noChangeArrowheads="1"/>
          </p:cNvSpPr>
          <p:nvPr>
            <p:ph type="body" idx="1"/>
          </p:nvPr>
        </p:nvSpPr>
        <p:spPr/>
        <p:txBody>
          <a:bodyPr/>
          <a:lstStyle/>
          <a:p>
            <a:pPr eaLnBrk="1" hangingPunct="1"/>
            <a:r>
              <a:rPr lang="en-US" altLang="en-US" smtClean="0"/>
              <a:t>Python lists have a built-in method that can be used to reverse the list. What if you wanted to reverse a string?</a:t>
            </a:r>
          </a:p>
          <a:p>
            <a:pPr eaLnBrk="1" hangingPunct="1"/>
            <a:r>
              <a:rPr lang="en-US" altLang="en-US" smtClean="0"/>
              <a:t>If you wanted to program this yourself, one way to do it would be to convert the string into a list of characters, reverse the list, and then convert it back into a string.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6C114FC-9DC3-48B9-99F6-544134DFFFBC}" type="slidenum">
              <a:rPr lang="en-US" altLang="en-US" sz="1400" i="0"/>
              <a:pPr eaLnBrk="1" hangingPunct="1"/>
              <a:t>46</a:t>
            </a:fld>
            <a:endParaRPr lang="en-US" altLang="en-US" sz="1400" i="0"/>
          </a:p>
        </p:txBody>
      </p:sp>
      <p:sp>
        <p:nvSpPr>
          <p:cNvPr id="51204" name="Rectangle 2"/>
          <p:cNvSpPr>
            <a:spLocks noGrp="1" noChangeArrowheads="1"/>
          </p:cNvSpPr>
          <p:nvPr>
            <p:ph type="title"/>
          </p:nvPr>
        </p:nvSpPr>
        <p:spPr/>
        <p:txBody>
          <a:bodyPr/>
          <a:lstStyle/>
          <a:p>
            <a:pPr eaLnBrk="1" hangingPunct="1"/>
            <a:r>
              <a:rPr lang="en-US" altLang="en-US" smtClean="0"/>
              <a:t>Example: String Reversal</a:t>
            </a:r>
          </a:p>
        </p:txBody>
      </p:sp>
      <p:sp>
        <p:nvSpPr>
          <p:cNvPr id="51205" name="Rectangle 3"/>
          <p:cNvSpPr>
            <a:spLocks noGrp="1" noChangeArrowheads="1"/>
          </p:cNvSpPr>
          <p:nvPr>
            <p:ph type="body" idx="1"/>
          </p:nvPr>
        </p:nvSpPr>
        <p:spPr/>
        <p:txBody>
          <a:bodyPr/>
          <a:lstStyle/>
          <a:p>
            <a:pPr eaLnBrk="1" hangingPunct="1"/>
            <a:r>
              <a:rPr lang="en-US" altLang="en-US" smtClean="0"/>
              <a:t>Using recursion, we can calculate the reverse of a string without the intermediate list step.</a:t>
            </a:r>
          </a:p>
          <a:p>
            <a:pPr eaLnBrk="1" hangingPunct="1"/>
            <a:r>
              <a:rPr lang="en-US" altLang="en-US" smtClean="0"/>
              <a:t>Think of a string as a recursive object:</a:t>
            </a:r>
          </a:p>
          <a:p>
            <a:pPr lvl="1" eaLnBrk="1" hangingPunct="1"/>
            <a:r>
              <a:rPr lang="en-US" altLang="en-US" smtClean="0"/>
              <a:t>Divide it up into a first character and “all the rest”</a:t>
            </a:r>
          </a:p>
          <a:p>
            <a:pPr lvl="1" eaLnBrk="1" hangingPunct="1"/>
            <a:r>
              <a:rPr lang="en-US" altLang="en-US" smtClean="0"/>
              <a:t>Reverse the “rest” and append the first character to the end of it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E4340F0-0B93-4544-AC56-EB2C2DD6699E}" type="slidenum">
              <a:rPr lang="en-US" altLang="en-US" sz="1400" i="0"/>
              <a:pPr eaLnBrk="1" hangingPunct="1"/>
              <a:t>47</a:t>
            </a:fld>
            <a:endParaRPr lang="en-US" altLang="en-US" sz="1400" i="0"/>
          </a:p>
        </p:txBody>
      </p:sp>
      <p:sp>
        <p:nvSpPr>
          <p:cNvPr id="52228" name="Rectangle 2"/>
          <p:cNvSpPr>
            <a:spLocks noGrp="1" noChangeArrowheads="1"/>
          </p:cNvSpPr>
          <p:nvPr>
            <p:ph type="title"/>
          </p:nvPr>
        </p:nvSpPr>
        <p:spPr/>
        <p:txBody>
          <a:bodyPr/>
          <a:lstStyle/>
          <a:p>
            <a:pPr eaLnBrk="1" hangingPunct="1"/>
            <a:r>
              <a:rPr lang="en-US" altLang="en-US" smtClean="0"/>
              <a:t>Example: String Reversal</a:t>
            </a:r>
          </a:p>
        </p:txBody>
      </p:sp>
      <p:sp>
        <p:nvSpPr>
          <p:cNvPr id="52229" name="Rectangle 3"/>
          <p:cNvSpPr>
            <a:spLocks noGrp="1" noChangeArrowheads="1"/>
          </p:cNvSpPr>
          <p:nvPr>
            <p:ph type="body" idx="1"/>
          </p:nvPr>
        </p:nvSpPr>
        <p:spPr/>
        <p:txBody>
          <a:bodyPr/>
          <a:lstStyle/>
          <a:p>
            <a:pPr eaLnBrk="1" hangingPunct="1"/>
            <a:r>
              <a:rPr lang="en-US" altLang="en-US" sz="2000" smtClean="0">
                <a:latin typeface="Courier New" panose="02070309020205020404" pitchFamily="49" charset="0"/>
              </a:rPr>
              <a:t>def reverse(s):</a:t>
            </a:r>
            <a:br>
              <a:rPr lang="en-US" altLang="en-US" sz="2000" smtClean="0">
                <a:latin typeface="Courier New" panose="02070309020205020404" pitchFamily="49" charset="0"/>
              </a:rPr>
            </a:br>
            <a:r>
              <a:rPr lang="en-US" altLang="en-US" sz="2000" smtClean="0">
                <a:latin typeface="Courier New" panose="02070309020205020404" pitchFamily="49" charset="0"/>
              </a:rPr>
              <a:t>    return reverse(s[1:]) + s[0]</a:t>
            </a:r>
          </a:p>
          <a:p>
            <a:pPr eaLnBrk="1" hangingPunct="1"/>
            <a:r>
              <a:rPr lang="en-US" altLang="en-US" smtClean="0"/>
              <a:t>The slice </a:t>
            </a:r>
            <a:r>
              <a:rPr lang="en-US" altLang="en-US" smtClean="0">
                <a:latin typeface="Courier New" panose="02070309020205020404" pitchFamily="49" charset="0"/>
              </a:rPr>
              <a:t>s[1:]</a:t>
            </a:r>
            <a:r>
              <a:rPr lang="en-US" altLang="en-US" smtClean="0"/>
              <a:t> returns all but the first character of the string.</a:t>
            </a:r>
          </a:p>
          <a:p>
            <a:pPr eaLnBrk="1" hangingPunct="1"/>
            <a:r>
              <a:rPr lang="en-US" altLang="en-US" smtClean="0"/>
              <a:t>We reverse this slice and then concatenate the first character (</a:t>
            </a:r>
            <a:r>
              <a:rPr lang="en-US" altLang="en-US" smtClean="0">
                <a:latin typeface="Courier New" panose="02070309020205020404" pitchFamily="49" charset="0"/>
              </a:rPr>
              <a:t>s[0]</a:t>
            </a:r>
            <a:r>
              <a:rPr lang="en-US" altLang="en-US" smtClean="0"/>
              <a:t>) onto the end.</a:t>
            </a:r>
          </a:p>
          <a:p>
            <a:pPr eaLnBrk="1" hangingPunct="1"/>
            <a:endParaRPr lang="en-US" altLang="en-US" sz="20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DE100A8-38EE-43D3-99CD-19E4245C5037}" type="slidenum">
              <a:rPr lang="en-US" altLang="en-US" sz="1400" i="0"/>
              <a:pPr eaLnBrk="1" hangingPunct="1"/>
              <a:t>48</a:t>
            </a:fld>
            <a:endParaRPr lang="en-US" altLang="en-US" sz="1400" i="0"/>
          </a:p>
        </p:txBody>
      </p:sp>
      <p:sp>
        <p:nvSpPr>
          <p:cNvPr id="53252" name="Rectangle 2"/>
          <p:cNvSpPr>
            <a:spLocks noGrp="1" noChangeArrowheads="1"/>
          </p:cNvSpPr>
          <p:nvPr>
            <p:ph type="title"/>
          </p:nvPr>
        </p:nvSpPr>
        <p:spPr/>
        <p:txBody>
          <a:bodyPr/>
          <a:lstStyle/>
          <a:p>
            <a:pPr eaLnBrk="1" hangingPunct="1"/>
            <a:r>
              <a:rPr lang="en-US" altLang="en-US" smtClean="0"/>
              <a:t>Example: String Reversal</a:t>
            </a:r>
          </a:p>
        </p:txBody>
      </p:sp>
      <p:sp>
        <p:nvSpPr>
          <p:cNvPr id="53253" name="Rectangle 3"/>
          <p:cNvSpPr>
            <a:spLocks noGrp="1" noChangeArrowheads="1"/>
          </p:cNvSpPr>
          <p:nvPr>
            <p:ph type="body" idx="1"/>
          </p:nvPr>
        </p:nvSpPr>
        <p:spPr/>
        <p:txBody>
          <a:bodyPr/>
          <a:lstStyle/>
          <a:p>
            <a:pPr marL="0" indent="0" eaLnBrk="1" hangingPunct="1">
              <a:lnSpc>
                <a:spcPct val="80000"/>
              </a:lnSpc>
              <a:buNone/>
            </a:pPr>
            <a:r>
              <a:rPr lang="en-US" altLang="en-US" sz="1600" dirty="0" smtClean="0">
                <a:latin typeface="Courier New" panose="02070309020205020404" pitchFamily="49" charset="0"/>
              </a:rPr>
              <a:t>&gt;&gt;&gt; reverse("Hello")</a:t>
            </a:r>
          </a:p>
          <a:p>
            <a:pPr marL="0" indent="0" eaLnBrk="1" hangingPunct="1">
              <a:lnSpc>
                <a:spcPct val="80000"/>
              </a:lnSpc>
              <a:buNone/>
            </a:pPr>
            <a:r>
              <a:rPr lang="en-US" altLang="en-US" sz="1600" dirty="0" err="1" smtClean="0">
                <a:latin typeface="Courier New" panose="02070309020205020404" pitchFamily="49" charset="0"/>
              </a:rPr>
              <a:t>Traceback</a:t>
            </a:r>
            <a:r>
              <a:rPr lang="en-US" altLang="en-US" sz="1600" dirty="0" smtClean="0">
                <a:latin typeface="Courier New" panose="02070309020205020404" pitchFamily="49" charset="0"/>
              </a:rPr>
              <a:t> (most recent call last):</a:t>
            </a:r>
          </a:p>
          <a:p>
            <a:pPr marL="0" indent="0" eaLnBrk="1" hangingPunct="1">
              <a:lnSpc>
                <a:spcPct val="80000"/>
              </a:lnSpc>
              <a:buNone/>
            </a:pPr>
            <a:r>
              <a:rPr lang="en-US" altLang="en-US" sz="1600" dirty="0" smtClean="0">
                <a:latin typeface="Courier New" panose="02070309020205020404" pitchFamily="49" charset="0"/>
              </a:rPr>
              <a:t>  File "&lt;pyshell#3&gt;", line 1, in &lt;module&gt;</a:t>
            </a:r>
          </a:p>
          <a:p>
            <a:pPr marL="0" indent="0" eaLnBrk="1" hangingPunct="1">
              <a:lnSpc>
                <a:spcPct val="80000"/>
              </a:lnSpc>
              <a:buNone/>
            </a:pPr>
            <a:r>
              <a:rPr lang="en-US" altLang="en-US" sz="1600" dirty="0" smtClean="0">
                <a:latin typeface="Courier New" panose="02070309020205020404" pitchFamily="49" charset="0"/>
              </a:rPr>
              <a:t>    reverse("Hello")</a:t>
            </a:r>
          </a:p>
          <a:p>
            <a:pPr marL="0" indent="0" eaLnBrk="1" hangingPunct="1">
              <a:lnSpc>
                <a:spcPct val="80000"/>
              </a:lnSpc>
              <a:buNone/>
            </a:pPr>
            <a:r>
              <a:rPr lang="en-US" altLang="en-US" sz="1600" dirty="0" smtClean="0">
                <a:latin typeface="Courier New" panose="02070309020205020404" pitchFamily="49" charset="0"/>
              </a:rPr>
              <a:t>  File "&lt;pyshell#2&gt;", line 2, in reverse</a:t>
            </a:r>
          </a:p>
          <a:p>
            <a:pPr marL="0" indent="0" eaLnBrk="1" hangingPunct="1">
              <a:lnSpc>
                <a:spcPct val="80000"/>
              </a:lnSpc>
              <a:buNone/>
            </a:pPr>
            <a:r>
              <a:rPr lang="en-US" altLang="en-US" sz="1600" dirty="0" smtClean="0">
                <a:latin typeface="Courier New" panose="02070309020205020404" pitchFamily="49" charset="0"/>
              </a:rPr>
              <a:t>    return reverse(s[1:]) + s[0]</a:t>
            </a:r>
          </a:p>
          <a:p>
            <a:pPr marL="0" indent="0" eaLnBrk="1" hangingPunct="1">
              <a:lnSpc>
                <a:spcPct val="80000"/>
              </a:lnSpc>
              <a:buNone/>
            </a:pPr>
            <a:r>
              <a:rPr lang="en-US" altLang="en-US" sz="1600" dirty="0" smtClean="0">
                <a:latin typeface="Courier New" panose="02070309020205020404" pitchFamily="49" charset="0"/>
              </a:rPr>
              <a:t>  File "&lt;pyshell#2&gt;", line 2, in reverse</a:t>
            </a:r>
          </a:p>
          <a:p>
            <a:pPr marL="0" indent="0" eaLnBrk="1" hangingPunct="1">
              <a:lnSpc>
                <a:spcPct val="80000"/>
              </a:lnSpc>
              <a:buNone/>
            </a:pPr>
            <a:r>
              <a:rPr lang="en-US" altLang="en-US" sz="1600" dirty="0" smtClean="0">
                <a:latin typeface="Courier New" panose="02070309020205020404" pitchFamily="49" charset="0"/>
              </a:rPr>
              <a:t>    return reverse(s[1:]) + s[0]</a:t>
            </a:r>
          </a:p>
          <a:p>
            <a:pPr marL="0" indent="0" eaLnBrk="1" hangingPunct="1">
              <a:lnSpc>
                <a:spcPct val="80000"/>
              </a:lnSpc>
              <a:buNone/>
            </a:pP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File "&lt;pyshell#2&gt;", line 2, in reverse</a:t>
            </a:r>
          </a:p>
          <a:p>
            <a:pPr marL="0" indent="0" eaLnBrk="1" hangingPunct="1">
              <a:lnSpc>
                <a:spcPct val="80000"/>
              </a:lnSpc>
              <a:buNone/>
            </a:pPr>
            <a:r>
              <a:rPr lang="en-US" altLang="en-US" sz="1600" dirty="0" smtClean="0">
                <a:latin typeface="Courier New" panose="02070309020205020404" pitchFamily="49" charset="0"/>
              </a:rPr>
              <a:t>    return reverse(s[1:]) + s[0]</a:t>
            </a:r>
          </a:p>
          <a:p>
            <a:pPr marL="0" indent="0" eaLnBrk="1" hangingPunct="1">
              <a:lnSpc>
                <a:spcPct val="80000"/>
              </a:lnSpc>
              <a:buNone/>
            </a:pPr>
            <a:r>
              <a:rPr lang="en-US" altLang="en-US" sz="1600" dirty="0" err="1" smtClean="0">
                <a:latin typeface="Courier New" panose="02070309020205020404" pitchFamily="49" charset="0"/>
              </a:rPr>
              <a:t>RecursionError</a:t>
            </a:r>
            <a:r>
              <a:rPr lang="en-US" altLang="en-US" sz="1600" dirty="0" smtClean="0">
                <a:latin typeface="Courier New" panose="02070309020205020404" pitchFamily="49" charset="0"/>
              </a:rPr>
              <a:t>: maximum recursion depth exceeded</a:t>
            </a:r>
          </a:p>
          <a:p>
            <a:pPr eaLnBrk="1" hangingPunct="1">
              <a:lnSpc>
                <a:spcPct val="80000"/>
              </a:lnSpc>
            </a:pPr>
            <a:r>
              <a:rPr lang="en-US" altLang="en-US" dirty="0" smtClean="0"/>
              <a:t>What happened? There were 1000 lines of errors!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4DAF903-0224-412F-B0DB-2E43BEEBC2FF}" type="slidenum">
              <a:rPr lang="en-US" altLang="en-US" sz="1400" i="0"/>
              <a:pPr eaLnBrk="1" hangingPunct="1"/>
              <a:t>49</a:t>
            </a:fld>
            <a:endParaRPr lang="en-US" altLang="en-US" sz="1400" i="0"/>
          </a:p>
        </p:txBody>
      </p:sp>
      <p:sp>
        <p:nvSpPr>
          <p:cNvPr id="54276" name="Rectangle 2"/>
          <p:cNvSpPr>
            <a:spLocks noGrp="1" noChangeArrowheads="1"/>
          </p:cNvSpPr>
          <p:nvPr>
            <p:ph type="title"/>
          </p:nvPr>
        </p:nvSpPr>
        <p:spPr/>
        <p:txBody>
          <a:bodyPr/>
          <a:lstStyle/>
          <a:p>
            <a:pPr eaLnBrk="1" hangingPunct="1"/>
            <a:r>
              <a:rPr lang="en-US" altLang="en-US" smtClean="0"/>
              <a:t>Example: String Reversal</a:t>
            </a:r>
          </a:p>
        </p:txBody>
      </p:sp>
      <p:sp>
        <p:nvSpPr>
          <p:cNvPr id="54277" name="Rectangle 3"/>
          <p:cNvSpPr>
            <a:spLocks noGrp="1" noChangeArrowheads="1"/>
          </p:cNvSpPr>
          <p:nvPr>
            <p:ph type="body" idx="1"/>
          </p:nvPr>
        </p:nvSpPr>
        <p:spPr/>
        <p:txBody>
          <a:bodyPr/>
          <a:lstStyle/>
          <a:p>
            <a:pPr eaLnBrk="1" hangingPunct="1"/>
            <a:r>
              <a:rPr lang="en-US" altLang="en-US" smtClean="0"/>
              <a:t>Remember: To build a correct recursive function, we need a base case that doesn’t use recursion.</a:t>
            </a:r>
          </a:p>
          <a:p>
            <a:pPr eaLnBrk="1" hangingPunct="1"/>
            <a:r>
              <a:rPr lang="en-US" altLang="en-US" smtClean="0"/>
              <a:t>We forgot to include a base case, so our program is an </a:t>
            </a:r>
            <a:r>
              <a:rPr lang="en-US" altLang="en-US" i="1" smtClean="0"/>
              <a:t>infinite recursion</a:t>
            </a:r>
            <a:r>
              <a:rPr lang="en-US" altLang="en-US" smtClean="0"/>
              <a:t>. Each call to </a:t>
            </a:r>
            <a:r>
              <a:rPr lang="en-US" altLang="en-US" smtClean="0">
                <a:latin typeface="Courier New" panose="02070309020205020404" pitchFamily="49" charset="0"/>
              </a:rPr>
              <a:t>reverse</a:t>
            </a:r>
            <a:r>
              <a:rPr lang="en-US" altLang="en-US" smtClean="0"/>
              <a:t> contains another call to </a:t>
            </a:r>
            <a:r>
              <a:rPr lang="en-US" altLang="en-US" smtClean="0">
                <a:latin typeface="Courier New" panose="02070309020205020404" pitchFamily="49" charset="0"/>
              </a:rPr>
              <a:t>reverse</a:t>
            </a:r>
            <a:r>
              <a:rPr lang="en-US" altLang="en-US" smtClean="0"/>
              <a:t>, so none of them return.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65A821C-4994-4DFD-AE89-D4EA37908877}" type="slidenum">
              <a:rPr lang="en-US" altLang="en-US" sz="1400" i="0"/>
              <a:pPr eaLnBrk="1" hangingPunct="1"/>
              <a:t>5</a:t>
            </a:fld>
            <a:endParaRPr lang="en-US" altLang="en-US" sz="1400" i="0"/>
          </a:p>
        </p:txBody>
      </p:sp>
      <p:sp>
        <p:nvSpPr>
          <p:cNvPr id="13316" name="Rectangle 2"/>
          <p:cNvSpPr>
            <a:spLocks noGrp="1" noChangeArrowheads="1"/>
          </p:cNvSpPr>
          <p:nvPr>
            <p:ph type="title"/>
          </p:nvPr>
        </p:nvSpPr>
        <p:spPr/>
        <p:txBody>
          <a:bodyPr/>
          <a:lstStyle/>
          <a:p>
            <a:pPr eaLnBrk="1" hangingPunct="1"/>
            <a:r>
              <a:rPr lang="en-US" altLang="en-US" smtClean="0"/>
              <a:t>A simple Searching Problem</a:t>
            </a:r>
          </a:p>
        </p:txBody>
      </p:sp>
      <p:sp>
        <p:nvSpPr>
          <p:cNvPr id="13317" name="Rectangle 3"/>
          <p:cNvSpPr>
            <a:spLocks noGrp="1" noChangeArrowheads="1"/>
          </p:cNvSpPr>
          <p:nvPr>
            <p:ph type="body" idx="1"/>
          </p:nvPr>
        </p:nvSpPr>
        <p:spPr>
          <a:xfrm>
            <a:off x="304800" y="2017713"/>
            <a:ext cx="8650288" cy="4114800"/>
          </a:xfrm>
        </p:spPr>
        <p:txBody>
          <a:bodyPr/>
          <a:lstStyle/>
          <a:p>
            <a:pPr eaLnBrk="1" hangingPunct="1">
              <a:lnSpc>
                <a:spcPct val="90000"/>
              </a:lnSpc>
            </a:pPr>
            <a:r>
              <a:rPr lang="en-US" altLang="en-US" dirty="0" smtClean="0"/>
              <a:t>Here is the specification of a simple searching function:</a:t>
            </a:r>
            <a:br>
              <a:rPr lang="en-US" altLang="en-US" dirty="0" smtClean="0"/>
            </a:b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search(x, </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 is a list of numbers and x is a number</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Returns the position in the list where x occurs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or -1 if x is not in the list.</a:t>
            </a:r>
          </a:p>
          <a:p>
            <a:pPr eaLnBrk="1" hangingPunct="1">
              <a:lnSpc>
                <a:spcPct val="90000"/>
              </a:lnSpc>
            </a:pPr>
            <a:r>
              <a:rPr lang="en-US" altLang="en-US" dirty="0" smtClean="0"/>
              <a:t>Here are some sample interactions:</a:t>
            </a:r>
            <a:br>
              <a:rPr lang="en-US" altLang="en-US" dirty="0" smtClean="0"/>
            </a:br>
            <a:r>
              <a:rPr lang="en-US" altLang="en-US" sz="2000" dirty="0" smtClean="0">
                <a:latin typeface="Courier New" panose="02070309020205020404" pitchFamily="49" charset="0"/>
              </a:rPr>
              <a:t>&gt;&gt;&gt; search(4, [3, 1, 4, 2, 5])</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search(7, [3, 1, 4, 2, 5])</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1157DEA-66A6-40EE-B16D-5C9B36ED7813}" type="slidenum">
              <a:rPr lang="en-US" altLang="en-US" sz="1400" i="0"/>
              <a:pPr eaLnBrk="1" hangingPunct="1"/>
              <a:t>50</a:t>
            </a:fld>
            <a:endParaRPr lang="en-US" altLang="en-US" sz="1400" i="0"/>
          </a:p>
        </p:txBody>
      </p:sp>
      <p:sp>
        <p:nvSpPr>
          <p:cNvPr id="55300" name="Rectangle 2"/>
          <p:cNvSpPr>
            <a:spLocks noGrp="1" noChangeArrowheads="1"/>
          </p:cNvSpPr>
          <p:nvPr>
            <p:ph type="title"/>
          </p:nvPr>
        </p:nvSpPr>
        <p:spPr/>
        <p:txBody>
          <a:bodyPr/>
          <a:lstStyle/>
          <a:p>
            <a:pPr eaLnBrk="1" hangingPunct="1"/>
            <a:r>
              <a:rPr lang="en-US" altLang="en-US" smtClean="0"/>
              <a:t>Example: String Reversal</a:t>
            </a:r>
          </a:p>
        </p:txBody>
      </p:sp>
      <p:sp>
        <p:nvSpPr>
          <p:cNvPr id="55301" name="Rectangle 3"/>
          <p:cNvSpPr>
            <a:spLocks noGrp="1" noChangeArrowheads="1"/>
          </p:cNvSpPr>
          <p:nvPr>
            <p:ph type="body" idx="1"/>
          </p:nvPr>
        </p:nvSpPr>
        <p:spPr/>
        <p:txBody>
          <a:bodyPr/>
          <a:lstStyle/>
          <a:p>
            <a:pPr eaLnBrk="1" hangingPunct="1"/>
            <a:r>
              <a:rPr lang="en-US" altLang="en-US" sz="2800" smtClean="0"/>
              <a:t>Each time a function is called it takes some memory. Python stops it at 1000 calls, the default “maximum recursion depth.”</a:t>
            </a:r>
          </a:p>
          <a:p>
            <a:pPr eaLnBrk="1" hangingPunct="1"/>
            <a:r>
              <a:rPr lang="en-US" altLang="en-US" sz="2800" smtClean="0"/>
              <a:t>What should we use for our base case?</a:t>
            </a:r>
          </a:p>
          <a:p>
            <a:pPr eaLnBrk="1" hangingPunct="1"/>
            <a:r>
              <a:rPr lang="en-US" altLang="en-US" sz="2800" smtClean="0"/>
              <a:t>Following our algorithm, we know we will eventually try to reverse the empty string. Since the empty string is its own reverse, we can use it as the base case.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12DAB86-3A65-459D-936D-C8599F387192}" type="slidenum">
              <a:rPr lang="en-US" altLang="en-US" sz="1400" i="0"/>
              <a:pPr eaLnBrk="1" hangingPunct="1"/>
              <a:t>51</a:t>
            </a:fld>
            <a:endParaRPr lang="en-US" altLang="en-US" sz="1400" i="0"/>
          </a:p>
        </p:txBody>
      </p:sp>
      <p:sp>
        <p:nvSpPr>
          <p:cNvPr id="56324" name="Rectangle 2"/>
          <p:cNvSpPr>
            <a:spLocks noGrp="1" noChangeArrowheads="1"/>
          </p:cNvSpPr>
          <p:nvPr>
            <p:ph type="title"/>
          </p:nvPr>
        </p:nvSpPr>
        <p:spPr/>
        <p:txBody>
          <a:bodyPr/>
          <a:lstStyle/>
          <a:p>
            <a:pPr eaLnBrk="1" hangingPunct="1"/>
            <a:r>
              <a:rPr lang="en-US" altLang="en-US" smtClean="0"/>
              <a:t>Example: String Reversal</a:t>
            </a:r>
          </a:p>
        </p:txBody>
      </p:sp>
      <p:sp>
        <p:nvSpPr>
          <p:cNvPr id="56325" name="Rectangle 3"/>
          <p:cNvSpPr>
            <a:spLocks noGrp="1" noChangeArrowheads="1"/>
          </p:cNvSpPr>
          <p:nvPr>
            <p:ph type="body" idx="1"/>
          </p:nvPr>
        </p:nvSpPr>
        <p:spPr/>
        <p:txBody>
          <a:bodyPr/>
          <a:lstStyle/>
          <a:p>
            <a:pPr eaLnBrk="1" hangingPunct="1"/>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reverse(s):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s ==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reverse(s[1:]) + s[0]</a:t>
            </a:r>
          </a:p>
          <a:p>
            <a:pPr eaLnBrk="1" hangingPunct="1"/>
            <a:r>
              <a:rPr lang="en-US" altLang="en-US" sz="2000" dirty="0" smtClean="0">
                <a:latin typeface="Courier New" panose="02070309020205020404" pitchFamily="49" charset="0"/>
              </a:rPr>
              <a:t>&gt;&gt;&gt; reverse("Hello")</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olleH</a:t>
            </a:r>
            <a:r>
              <a:rPr lang="en-US" altLang="en-US" sz="20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AC64C27-4B36-4743-A4B1-EE13CB184AF6}" type="slidenum">
              <a:rPr lang="en-US" altLang="en-US" sz="1400" i="0"/>
              <a:pPr eaLnBrk="1" hangingPunct="1"/>
              <a:t>52</a:t>
            </a:fld>
            <a:endParaRPr lang="en-US" altLang="en-US" sz="1400" i="0"/>
          </a:p>
        </p:txBody>
      </p:sp>
      <p:sp>
        <p:nvSpPr>
          <p:cNvPr id="57348" name="Rectangle 2"/>
          <p:cNvSpPr>
            <a:spLocks noGrp="1" noChangeArrowheads="1"/>
          </p:cNvSpPr>
          <p:nvPr>
            <p:ph type="title"/>
          </p:nvPr>
        </p:nvSpPr>
        <p:spPr/>
        <p:txBody>
          <a:bodyPr/>
          <a:lstStyle/>
          <a:p>
            <a:pPr eaLnBrk="1" hangingPunct="1"/>
            <a:r>
              <a:rPr lang="en-US" altLang="en-US" smtClean="0"/>
              <a:t>Example: Anagrams</a:t>
            </a:r>
          </a:p>
        </p:txBody>
      </p:sp>
      <p:sp>
        <p:nvSpPr>
          <p:cNvPr id="57349" name="Rectangle 3"/>
          <p:cNvSpPr>
            <a:spLocks noGrp="1" noChangeArrowheads="1"/>
          </p:cNvSpPr>
          <p:nvPr>
            <p:ph type="body" idx="1"/>
          </p:nvPr>
        </p:nvSpPr>
        <p:spPr/>
        <p:txBody>
          <a:bodyPr/>
          <a:lstStyle/>
          <a:p>
            <a:pPr eaLnBrk="1" hangingPunct="1"/>
            <a:r>
              <a:rPr lang="en-US" altLang="en-US" smtClean="0"/>
              <a:t>An </a:t>
            </a:r>
            <a:r>
              <a:rPr lang="en-US" altLang="en-US" i="1" smtClean="0"/>
              <a:t>anagram</a:t>
            </a:r>
            <a:r>
              <a:rPr lang="en-US" altLang="en-US" smtClean="0"/>
              <a:t> is formed by rearranging the letters of a word.</a:t>
            </a:r>
          </a:p>
          <a:p>
            <a:pPr eaLnBrk="1" hangingPunct="1"/>
            <a:r>
              <a:rPr lang="en-US" altLang="en-US" smtClean="0"/>
              <a:t>Anagram formation is a special case of generating all permutations (rearrangements) of a sequence, a problem that is seen frequently in mathematics and computer science.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89679D1-DF60-4773-B092-936910031062}" type="slidenum">
              <a:rPr lang="en-US" altLang="en-US" sz="1400" i="0"/>
              <a:pPr eaLnBrk="1" hangingPunct="1"/>
              <a:t>53</a:t>
            </a:fld>
            <a:endParaRPr lang="en-US" altLang="en-US" sz="1400" i="0"/>
          </a:p>
        </p:txBody>
      </p:sp>
      <p:sp>
        <p:nvSpPr>
          <p:cNvPr id="58372" name="Rectangle 2"/>
          <p:cNvSpPr>
            <a:spLocks noGrp="1" noChangeArrowheads="1"/>
          </p:cNvSpPr>
          <p:nvPr>
            <p:ph type="title"/>
          </p:nvPr>
        </p:nvSpPr>
        <p:spPr/>
        <p:txBody>
          <a:bodyPr/>
          <a:lstStyle/>
          <a:p>
            <a:pPr eaLnBrk="1" hangingPunct="1"/>
            <a:r>
              <a:rPr lang="en-US" altLang="en-US" smtClean="0"/>
              <a:t>Example: Anagrams</a:t>
            </a:r>
          </a:p>
        </p:txBody>
      </p:sp>
      <p:sp>
        <p:nvSpPr>
          <p:cNvPr id="58373" name="Rectangle 3"/>
          <p:cNvSpPr>
            <a:spLocks noGrp="1" noChangeArrowheads="1"/>
          </p:cNvSpPr>
          <p:nvPr>
            <p:ph type="body" idx="1"/>
          </p:nvPr>
        </p:nvSpPr>
        <p:spPr/>
        <p:txBody>
          <a:bodyPr/>
          <a:lstStyle/>
          <a:p>
            <a:pPr eaLnBrk="1" hangingPunct="1"/>
            <a:r>
              <a:rPr lang="en-US" altLang="en-US" smtClean="0"/>
              <a:t>Let’s apply the same approach from the previous example.</a:t>
            </a:r>
          </a:p>
          <a:p>
            <a:pPr lvl="1" eaLnBrk="1" hangingPunct="1"/>
            <a:r>
              <a:rPr lang="en-US" altLang="en-US" smtClean="0"/>
              <a:t>Slice the first character off the string.</a:t>
            </a:r>
          </a:p>
          <a:p>
            <a:pPr lvl="1" eaLnBrk="1" hangingPunct="1"/>
            <a:r>
              <a:rPr lang="en-US" altLang="en-US" smtClean="0"/>
              <a:t>Place the first character in all possible locations within the anagrams formed from the “rest” of the original string.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BF23054-B403-47B0-96D9-057A283B78BE}" type="slidenum">
              <a:rPr lang="en-US" altLang="en-US" sz="1400" i="0"/>
              <a:pPr eaLnBrk="1" hangingPunct="1"/>
              <a:t>54</a:t>
            </a:fld>
            <a:endParaRPr lang="en-US" altLang="en-US" sz="1400" i="0"/>
          </a:p>
        </p:txBody>
      </p:sp>
      <p:sp>
        <p:nvSpPr>
          <p:cNvPr id="59396" name="Rectangle 2"/>
          <p:cNvSpPr>
            <a:spLocks noGrp="1" noChangeArrowheads="1"/>
          </p:cNvSpPr>
          <p:nvPr>
            <p:ph type="title"/>
          </p:nvPr>
        </p:nvSpPr>
        <p:spPr/>
        <p:txBody>
          <a:bodyPr/>
          <a:lstStyle/>
          <a:p>
            <a:pPr eaLnBrk="1" hangingPunct="1"/>
            <a:r>
              <a:rPr lang="en-US" altLang="en-US" smtClean="0"/>
              <a:t>Example: Anagrams</a:t>
            </a:r>
          </a:p>
        </p:txBody>
      </p:sp>
      <p:sp>
        <p:nvSpPr>
          <p:cNvPr id="59397" name="Rectangle 3"/>
          <p:cNvSpPr>
            <a:spLocks noGrp="1" noChangeArrowheads="1"/>
          </p:cNvSpPr>
          <p:nvPr>
            <p:ph type="body" idx="1"/>
          </p:nvPr>
        </p:nvSpPr>
        <p:spPr/>
        <p:txBody>
          <a:bodyPr/>
          <a:lstStyle/>
          <a:p>
            <a:pPr eaLnBrk="1" hangingPunct="1"/>
            <a:r>
              <a:rPr lang="en-US" altLang="en-US" sz="2800" smtClean="0"/>
              <a:t>Suppose the original string is “abc”. Stripping off the “a” leaves us with “bc”.</a:t>
            </a:r>
          </a:p>
          <a:p>
            <a:pPr eaLnBrk="1" hangingPunct="1"/>
            <a:r>
              <a:rPr lang="en-US" altLang="en-US" sz="2800" smtClean="0"/>
              <a:t>Generating all anagrams of “bc” gives us “bc” and “cb”.</a:t>
            </a:r>
          </a:p>
          <a:p>
            <a:pPr eaLnBrk="1" hangingPunct="1"/>
            <a:r>
              <a:rPr lang="en-US" altLang="en-US" sz="2800" smtClean="0"/>
              <a:t>To form the anagram of the original string, we place “a” in all possible locations within these two smaller anagrams: [“abc”, “bac”, “bca”, “acb”, “cab”, “cba”]</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92BF17F-FE61-4B6B-8F85-0A3EAD0A7417}" type="slidenum">
              <a:rPr lang="en-US" altLang="en-US" sz="1400" i="0"/>
              <a:pPr eaLnBrk="1" hangingPunct="1"/>
              <a:t>55</a:t>
            </a:fld>
            <a:endParaRPr lang="en-US" altLang="en-US" sz="1400" i="0"/>
          </a:p>
        </p:txBody>
      </p:sp>
      <p:sp>
        <p:nvSpPr>
          <p:cNvPr id="60420" name="Rectangle 2"/>
          <p:cNvSpPr>
            <a:spLocks noGrp="1" noChangeArrowheads="1"/>
          </p:cNvSpPr>
          <p:nvPr>
            <p:ph type="title"/>
          </p:nvPr>
        </p:nvSpPr>
        <p:spPr/>
        <p:txBody>
          <a:bodyPr/>
          <a:lstStyle/>
          <a:p>
            <a:pPr eaLnBrk="1" hangingPunct="1"/>
            <a:r>
              <a:rPr lang="en-US" altLang="en-US" smtClean="0"/>
              <a:t>Example: Anagrams</a:t>
            </a:r>
          </a:p>
        </p:txBody>
      </p:sp>
      <p:sp>
        <p:nvSpPr>
          <p:cNvPr id="60421" name="Rectangle 3"/>
          <p:cNvSpPr>
            <a:spLocks noGrp="1" noChangeArrowheads="1"/>
          </p:cNvSpPr>
          <p:nvPr>
            <p:ph type="body" idx="1"/>
          </p:nvPr>
        </p:nvSpPr>
        <p:spPr>
          <a:xfrm>
            <a:off x="838200" y="2017713"/>
            <a:ext cx="8116888" cy="4114800"/>
          </a:xfrm>
        </p:spPr>
        <p:txBody>
          <a:bodyPr/>
          <a:lstStyle/>
          <a:p>
            <a:pPr eaLnBrk="1" hangingPunct="1"/>
            <a:r>
              <a:rPr lang="en-US" altLang="en-US" dirty="0" smtClean="0"/>
              <a:t>As in the previous example, we can use the empty string as our base case.</a:t>
            </a:r>
          </a:p>
          <a:p>
            <a:pPr eaLnBrk="1" hangingPunct="1"/>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anagrams(s):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s ==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ans</a:t>
            </a:r>
            <a:r>
              <a:rPr lang="en-US" altLang="en-US" sz="2000" dirty="0" smtClean="0">
                <a:latin typeface="Courier New" panose="02070309020205020404" pitchFamily="49" charset="0"/>
              </a:rPr>
              <a:t> =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for w in anagrams(s[1:]):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for </a:t>
            </a:r>
            <a:r>
              <a:rPr lang="en-US" altLang="en-US" sz="2000" dirty="0" err="1" smtClean="0">
                <a:latin typeface="Courier New" panose="02070309020205020404" pitchFamily="49" charset="0"/>
              </a:rPr>
              <a:t>pos</a:t>
            </a:r>
            <a:r>
              <a:rPr lang="en-US" altLang="en-US" sz="2000" dirty="0" smtClean="0">
                <a:latin typeface="Courier New" panose="02070309020205020404" pitchFamily="49" charset="0"/>
              </a:rPr>
              <a:t> in range(</a:t>
            </a:r>
            <a:r>
              <a:rPr lang="en-US" altLang="en-US" sz="2000" dirty="0" err="1" smtClean="0">
                <a:latin typeface="Courier New" panose="02070309020205020404" pitchFamily="49" charset="0"/>
              </a:rPr>
              <a:t>len</a:t>
            </a:r>
            <a:r>
              <a:rPr lang="en-US" altLang="en-US" sz="2000" dirty="0" smtClean="0">
                <a:latin typeface="Courier New" panose="02070309020205020404" pitchFamily="49" charset="0"/>
              </a:rPr>
              <a:t>(w)+1):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ans.append</a:t>
            </a:r>
            <a:r>
              <a:rPr lang="en-US" altLang="en-US" sz="2000" dirty="0" smtClean="0">
                <a:latin typeface="Courier New" panose="02070309020205020404" pitchFamily="49" charset="0"/>
              </a:rPr>
              <a:t>(w[:</a:t>
            </a:r>
            <a:r>
              <a:rPr lang="en-US" altLang="en-US" sz="2000" dirty="0" err="1" smtClean="0">
                <a:latin typeface="Courier New" panose="02070309020205020404" pitchFamily="49" charset="0"/>
              </a:rPr>
              <a:t>pos</a:t>
            </a:r>
            <a:r>
              <a:rPr lang="en-US" altLang="en-US" sz="2000" dirty="0" smtClean="0">
                <a:latin typeface="Courier New" panose="02070309020205020404" pitchFamily="49" charset="0"/>
              </a:rPr>
              <a:t>]+s[0]+w[</a:t>
            </a:r>
            <a:r>
              <a:rPr lang="en-US" altLang="en-US" sz="2000" dirty="0" err="1" smtClean="0">
                <a:latin typeface="Courier New" panose="02070309020205020404" pitchFamily="49" charset="0"/>
              </a:rPr>
              <a:t>pos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ans</a:t>
            </a:r>
            <a:endParaRPr lang="en-US" altLang="en-US" sz="2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FEA55F2-9902-4EB2-9222-357C6FF9F5E4}" type="slidenum">
              <a:rPr lang="en-US" altLang="en-US" sz="1400" i="0"/>
              <a:pPr eaLnBrk="1" hangingPunct="1"/>
              <a:t>56</a:t>
            </a:fld>
            <a:endParaRPr lang="en-US" altLang="en-US" sz="1400" i="0"/>
          </a:p>
        </p:txBody>
      </p:sp>
      <p:sp>
        <p:nvSpPr>
          <p:cNvPr id="61444" name="Rectangle 2"/>
          <p:cNvSpPr>
            <a:spLocks noGrp="1" noChangeArrowheads="1"/>
          </p:cNvSpPr>
          <p:nvPr>
            <p:ph type="title"/>
          </p:nvPr>
        </p:nvSpPr>
        <p:spPr/>
        <p:txBody>
          <a:bodyPr/>
          <a:lstStyle/>
          <a:p>
            <a:pPr eaLnBrk="1" hangingPunct="1"/>
            <a:r>
              <a:rPr lang="en-US" altLang="en-US" smtClean="0"/>
              <a:t>Example: Anagrams</a:t>
            </a:r>
          </a:p>
        </p:txBody>
      </p:sp>
      <p:sp>
        <p:nvSpPr>
          <p:cNvPr id="61445" name="Rectangle 3"/>
          <p:cNvSpPr>
            <a:spLocks noGrp="1" noChangeArrowheads="1"/>
          </p:cNvSpPr>
          <p:nvPr>
            <p:ph type="body" idx="1"/>
          </p:nvPr>
        </p:nvSpPr>
        <p:spPr/>
        <p:txBody>
          <a:bodyPr/>
          <a:lstStyle/>
          <a:p>
            <a:pPr eaLnBrk="1" hangingPunct="1">
              <a:lnSpc>
                <a:spcPct val="80000"/>
              </a:lnSpc>
            </a:pPr>
            <a:r>
              <a:rPr lang="en-US" altLang="en-US" sz="2800" smtClean="0"/>
              <a:t>A list is used to accumulate results.</a:t>
            </a:r>
          </a:p>
          <a:p>
            <a:pPr eaLnBrk="1" hangingPunct="1">
              <a:lnSpc>
                <a:spcPct val="80000"/>
              </a:lnSpc>
            </a:pPr>
            <a:r>
              <a:rPr lang="en-US" altLang="en-US" sz="2800" smtClean="0"/>
              <a:t>The outer </a:t>
            </a:r>
            <a:r>
              <a:rPr lang="en-US" altLang="en-US" sz="2800" smtClean="0">
                <a:latin typeface="Courier New" panose="02070309020205020404" pitchFamily="49" charset="0"/>
              </a:rPr>
              <a:t>for</a:t>
            </a:r>
            <a:r>
              <a:rPr lang="en-US" altLang="en-US" sz="2800" smtClean="0"/>
              <a:t> loop iterates through each anagram of the tail of </a:t>
            </a:r>
            <a:r>
              <a:rPr lang="en-US" altLang="en-US" sz="2800" smtClean="0">
                <a:latin typeface="Courier New" panose="02070309020205020404" pitchFamily="49" charset="0"/>
              </a:rPr>
              <a:t>s</a:t>
            </a:r>
            <a:r>
              <a:rPr lang="en-US" altLang="en-US" sz="2800" smtClean="0"/>
              <a:t>.</a:t>
            </a:r>
          </a:p>
          <a:p>
            <a:pPr eaLnBrk="1" hangingPunct="1">
              <a:lnSpc>
                <a:spcPct val="80000"/>
              </a:lnSpc>
            </a:pPr>
            <a:r>
              <a:rPr lang="en-US" altLang="en-US" sz="2800" smtClean="0"/>
              <a:t>The inner loop goes through each position in the anagram and creates a new string with the original first character inserted into that position.</a:t>
            </a:r>
          </a:p>
          <a:p>
            <a:pPr eaLnBrk="1" hangingPunct="1">
              <a:lnSpc>
                <a:spcPct val="80000"/>
              </a:lnSpc>
            </a:pPr>
            <a:r>
              <a:rPr lang="en-US" altLang="en-US" sz="2800" smtClean="0"/>
              <a:t>The inner loop goes up to </a:t>
            </a:r>
            <a:r>
              <a:rPr lang="en-US" altLang="en-US" sz="2800" smtClean="0">
                <a:latin typeface="Courier New" panose="02070309020205020404" pitchFamily="49" charset="0"/>
              </a:rPr>
              <a:t>len(w)+1</a:t>
            </a:r>
            <a:r>
              <a:rPr lang="en-US" altLang="en-US" sz="2800" smtClean="0"/>
              <a:t> so the new character can be added at the end of the anagram.</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B919120-B0FB-47D4-9C49-875AED539CF0}" type="slidenum">
              <a:rPr lang="en-US" altLang="en-US" sz="1400" i="0"/>
              <a:pPr eaLnBrk="1" hangingPunct="1"/>
              <a:t>57</a:t>
            </a:fld>
            <a:endParaRPr lang="en-US" altLang="en-US" sz="1400" i="0"/>
          </a:p>
        </p:txBody>
      </p:sp>
      <p:sp>
        <p:nvSpPr>
          <p:cNvPr id="62468" name="Rectangle 2"/>
          <p:cNvSpPr>
            <a:spLocks noGrp="1" noChangeArrowheads="1"/>
          </p:cNvSpPr>
          <p:nvPr>
            <p:ph type="title"/>
          </p:nvPr>
        </p:nvSpPr>
        <p:spPr/>
        <p:txBody>
          <a:bodyPr/>
          <a:lstStyle/>
          <a:p>
            <a:pPr eaLnBrk="1" hangingPunct="1"/>
            <a:r>
              <a:rPr lang="en-US" altLang="en-US" smtClean="0"/>
              <a:t>Example: Anagrams</a:t>
            </a:r>
          </a:p>
        </p:txBody>
      </p:sp>
      <p:sp>
        <p:nvSpPr>
          <p:cNvPr id="62469" name="Rectangle 3"/>
          <p:cNvSpPr>
            <a:spLocks noGrp="1" noChangeArrowheads="1"/>
          </p:cNvSpPr>
          <p:nvPr>
            <p:ph type="body" idx="1"/>
          </p:nvPr>
        </p:nvSpPr>
        <p:spPr/>
        <p:txBody>
          <a:bodyPr/>
          <a:lstStyle/>
          <a:p>
            <a:pPr eaLnBrk="1" hangingPunct="1"/>
            <a:r>
              <a:rPr lang="en-US" altLang="en-US" smtClean="0">
                <a:latin typeface="Courier New" panose="02070309020205020404" pitchFamily="49" charset="0"/>
              </a:rPr>
              <a:t>w[:pos]+s[0]+w[pos:]</a:t>
            </a:r>
          </a:p>
          <a:p>
            <a:pPr lvl="1" eaLnBrk="1" hangingPunct="1"/>
            <a:r>
              <a:rPr lang="en-US" altLang="en-US" smtClean="0">
                <a:latin typeface="Courier New" panose="02070309020205020404" pitchFamily="49" charset="0"/>
              </a:rPr>
              <a:t>w[:pos]</a:t>
            </a:r>
            <a:r>
              <a:rPr lang="en-US" altLang="en-US" smtClean="0"/>
              <a:t> gives the part of </a:t>
            </a:r>
            <a:r>
              <a:rPr lang="en-US" altLang="en-US" smtClean="0">
                <a:latin typeface="Courier New" panose="02070309020205020404" pitchFamily="49" charset="0"/>
              </a:rPr>
              <a:t>w</a:t>
            </a:r>
            <a:r>
              <a:rPr lang="en-US" altLang="en-US" smtClean="0"/>
              <a:t> up to, but not including,</a:t>
            </a:r>
            <a:r>
              <a:rPr lang="en-US" altLang="en-US" smtClean="0">
                <a:latin typeface="Courier New" panose="02070309020205020404" pitchFamily="49" charset="0"/>
              </a:rPr>
              <a:t> pos</a:t>
            </a:r>
            <a:r>
              <a:rPr lang="en-US" altLang="en-US" smtClean="0"/>
              <a:t>.</a:t>
            </a:r>
          </a:p>
          <a:p>
            <a:pPr lvl="1" eaLnBrk="1" hangingPunct="1"/>
            <a:r>
              <a:rPr lang="en-US" altLang="en-US" smtClean="0">
                <a:latin typeface="Courier New" panose="02070309020205020404" pitchFamily="49" charset="0"/>
              </a:rPr>
              <a:t>w[pos:] </a:t>
            </a:r>
            <a:r>
              <a:rPr lang="en-US" altLang="en-US" smtClean="0"/>
              <a:t>gives everything from</a:t>
            </a:r>
            <a:r>
              <a:rPr lang="en-US" altLang="en-US" smtClean="0">
                <a:latin typeface="Courier New" panose="02070309020205020404" pitchFamily="49" charset="0"/>
              </a:rPr>
              <a:t> pos</a:t>
            </a:r>
            <a:r>
              <a:rPr lang="en-US" altLang="en-US" smtClean="0"/>
              <a:t> to the end.</a:t>
            </a:r>
          </a:p>
          <a:p>
            <a:pPr lvl="1" eaLnBrk="1" hangingPunct="1"/>
            <a:r>
              <a:rPr lang="en-US" altLang="en-US" smtClean="0"/>
              <a:t>Inserting </a:t>
            </a:r>
            <a:r>
              <a:rPr lang="en-US" altLang="en-US" smtClean="0">
                <a:latin typeface="Courier New" panose="02070309020205020404" pitchFamily="49" charset="0"/>
              </a:rPr>
              <a:t>s[0]</a:t>
            </a:r>
            <a:r>
              <a:rPr lang="en-US" altLang="en-US" smtClean="0"/>
              <a:t> between them effectively inserts it into </a:t>
            </a:r>
            <a:r>
              <a:rPr lang="en-US" altLang="en-US" smtClean="0">
                <a:latin typeface="Courier New" panose="02070309020205020404" pitchFamily="49" charset="0"/>
              </a:rPr>
              <a:t>w</a:t>
            </a:r>
            <a:r>
              <a:rPr lang="en-US" altLang="en-US" smtClean="0"/>
              <a:t> at </a:t>
            </a:r>
            <a:r>
              <a:rPr lang="en-US" altLang="en-US" smtClean="0">
                <a:latin typeface="Courier New" panose="02070309020205020404" pitchFamily="49" charset="0"/>
              </a:rPr>
              <a:t>pos</a:t>
            </a:r>
            <a:r>
              <a:rPr lang="en-US" altLang="en-US"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70F6709-D3A5-46F5-A67F-0DC34F9A3FE7}" type="slidenum">
              <a:rPr lang="en-US" altLang="en-US" sz="1400" i="0"/>
              <a:pPr eaLnBrk="1" hangingPunct="1"/>
              <a:t>58</a:t>
            </a:fld>
            <a:endParaRPr lang="en-US" altLang="en-US" sz="1400" i="0"/>
          </a:p>
        </p:txBody>
      </p:sp>
      <p:sp>
        <p:nvSpPr>
          <p:cNvPr id="63492" name="Rectangle 2"/>
          <p:cNvSpPr>
            <a:spLocks noGrp="1" noChangeArrowheads="1"/>
          </p:cNvSpPr>
          <p:nvPr>
            <p:ph type="title"/>
          </p:nvPr>
        </p:nvSpPr>
        <p:spPr/>
        <p:txBody>
          <a:bodyPr/>
          <a:lstStyle/>
          <a:p>
            <a:pPr eaLnBrk="1" hangingPunct="1"/>
            <a:r>
              <a:rPr lang="en-US" altLang="en-US" smtClean="0"/>
              <a:t>Example: Anagrams</a:t>
            </a:r>
          </a:p>
        </p:txBody>
      </p:sp>
      <p:sp>
        <p:nvSpPr>
          <p:cNvPr id="63493" name="Rectangle 3"/>
          <p:cNvSpPr>
            <a:spLocks noGrp="1" noChangeArrowheads="1"/>
          </p:cNvSpPr>
          <p:nvPr>
            <p:ph type="body" idx="1"/>
          </p:nvPr>
        </p:nvSpPr>
        <p:spPr/>
        <p:txBody>
          <a:bodyPr/>
          <a:lstStyle/>
          <a:p>
            <a:pPr eaLnBrk="1" hangingPunct="1"/>
            <a:r>
              <a:rPr lang="en-US" altLang="en-US" dirty="0" smtClean="0"/>
              <a:t>The number of anagrams of a word is the factorial of the length of the word.</a:t>
            </a:r>
          </a:p>
          <a:p>
            <a:pPr eaLnBrk="1" hangingPunct="1"/>
            <a:r>
              <a:rPr lang="en-US" altLang="en-US" sz="2000" dirty="0" smtClean="0">
                <a:latin typeface="Courier New" panose="02070309020205020404" pitchFamily="49" charset="0"/>
              </a:rPr>
              <a:t>&gt;&gt;&gt; anagrams("</a:t>
            </a:r>
            <a:r>
              <a:rPr lang="en-US" altLang="en-US" sz="2000" dirty="0" err="1" smtClean="0">
                <a:latin typeface="Courier New" panose="02070309020205020404" pitchFamily="49" charset="0"/>
              </a:rPr>
              <a:t>abc</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abc</a:t>
            </a:r>
            <a:r>
              <a:rPr lang="en-US" altLang="en-US" sz="2000" dirty="0" smtClean="0">
                <a:latin typeface="Courier New" panose="02070309020205020404" pitchFamily="49" charset="0"/>
              </a:rPr>
              <a:t>', 'bac', '</a:t>
            </a:r>
            <a:r>
              <a:rPr lang="en-US" altLang="en-US" sz="2000" dirty="0" err="1" smtClean="0">
                <a:latin typeface="Courier New" panose="02070309020205020404" pitchFamily="49" charset="0"/>
              </a:rPr>
              <a:t>bca</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acb</a:t>
            </a:r>
            <a:r>
              <a:rPr lang="en-US" altLang="en-US" sz="2000" dirty="0" smtClean="0">
                <a:latin typeface="Courier New" panose="02070309020205020404" pitchFamily="49" charset="0"/>
              </a:rPr>
              <a:t>', 'cab', '</a:t>
            </a:r>
            <a:r>
              <a:rPr lang="en-US" altLang="en-US" sz="2000" dirty="0" err="1" smtClean="0">
                <a:latin typeface="Courier New" panose="02070309020205020404" pitchFamily="49" charset="0"/>
              </a:rPr>
              <a:t>cba</a:t>
            </a:r>
            <a:r>
              <a:rPr lang="en-US" altLang="en-US" sz="20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3886C31-ACDB-45AF-883A-0156B3394A87}" type="slidenum">
              <a:rPr lang="en-US" altLang="en-US" sz="1400" i="0"/>
              <a:pPr eaLnBrk="1" hangingPunct="1"/>
              <a:t>59</a:t>
            </a:fld>
            <a:endParaRPr lang="en-US" altLang="en-US" sz="1400" i="0"/>
          </a:p>
        </p:txBody>
      </p:sp>
      <p:sp>
        <p:nvSpPr>
          <p:cNvPr id="64516" name="Rectangle 2"/>
          <p:cNvSpPr>
            <a:spLocks noGrp="1" noChangeArrowheads="1"/>
          </p:cNvSpPr>
          <p:nvPr>
            <p:ph type="title"/>
          </p:nvPr>
        </p:nvSpPr>
        <p:spPr/>
        <p:txBody>
          <a:bodyPr/>
          <a:lstStyle/>
          <a:p>
            <a:pPr eaLnBrk="1" hangingPunct="1"/>
            <a:r>
              <a:rPr lang="en-US" altLang="en-US" smtClean="0"/>
              <a:t>Example: Fast Exponentiation</a:t>
            </a:r>
          </a:p>
        </p:txBody>
      </p:sp>
      <p:sp>
        <p:nvSpPr>
          <p:cNvPr id="64517" name="Rectangle 3"/>
          <p:cNvSpPr>
            <a:spLocks noGrp="1" noChangeArrowheads="1"/>
          </p:cNvSpPr>
          <p:nvPr>
            <p:ph type="body" idx="1"/>
          </p:nvPr>
        </p:nvSpPr>
        <p:spPr/>
        <p:txBody>
          <a:bodyPr/>
          <a:lstStyle/>
          <a:p>
            <a:pPr eaLnBrk="1" hangingPunct="1">
              <a:lnSpc>
                <a:spcPct val="90000"/>
              </a:lnSpc>
            </a:pPr>
            <a:r>
              <a:rPr lang="en-US" altLang="en-US" dirty="0" smtClean="0"/>
              <a:t>One way to compute </a:t>
            </a:r>
            <a:r>
              <a:rPr lang="en-US" altLang="en-US" i="1" dirty="0" smtClean="0"/>
              <a:t>a</a:t>
            </a:r>
            <a:r>
              <a:rPr lang="en-US" altLang="en-US" i="1" baseline="30000" dirty="0" smtClean="0"/>
              <a:t>n</a:t>
            </a:r>
            <a:r>
              <a:rPr lang="en-US" altLang="en-US" dirty="0" smtClean="0"/>
              <a:t> for an integer </a:t>
            </a:r>
            <a:r>
              <a:rPr lang="en-US" altLang="en-US" i="1" dirty="0" smtClean="0"/>
              <a:t>n</a:t>
            </a:r>
            <a:r>
              <a:rPr lang="en-US" altLang="en-US" dirty="0" smtClean="0"/>
              <a:t> is to multiply </a:t>
            </a:r>
            <a:r>
              <a:rPr lang="en-US" altLang="en-US" i="1" dirty="0" smtClean="0"/>
              <a:t>a</a:t>
            </a:r>
            <a:r>
              <a:rPr lang="en-US" altLang="en-US" dirty="0" smtClean="0"/>
              <a:t> by itself </a:t>
            </a:r>
            <a:r>
              <a:rPr lang="en-US" altLang="en-US" i="1" dirty="0" smtClean="0"/>
              <a:t>n</a:t>
            </a:r>
            <a:r>
              <a:rPr lang="en-US" altLang="en-US" dirty="0" smtClean="0"/>
              <a:t> times.</a:t>
            </a:r>
          </a:p>
          <a:p>
            <a:pPr eaLnBrk="1" hangingPunct="1">
              <a:lnSpc>
                <a:spcPct val="90000"/>
              </a:lnSpc>
            </a:pPr>
            <a:r>
              <a:rPr lang="en-US" altLang="en-US" dirty="0" smtClean="0"/>
              <a:t>This can be done with a simple accumulator loop:</a:t>
            </a:r>
            <a:br>
              <a:rPr lang="en-US" altLang="en-US" dirty="0" smtClean="0"/>
            </a:br>
            <a:r>
              <a:rPr lang="en-US" altLang="en-US" sz="2400" dirty="0" smtClean="0"/>
              <a:t/>
            </a:r>
            <a:br>
              <a:rPr lang="en-US" altLang="en-US" sz="2400" dirty="0" smtClean="0"/>
            </a:b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loopPower</a:t>
            </a:r>
            <a:r>
              <a:rPr lang="en-US" altLang="en-US" sz="2000" dirty="0" smtClean="0">
                <a:latin typeface="Courier New" panose="02070309020205020404" pitchFamily="49" charset="0"/>
              </a:rPr>
              <a:t>(a, 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ans</a:t>
            </a:r>
            <a:r>
              <a:rPr lang="en-US" altLang="en-US" sz="2000" dirty="0" smtClean="0">
                <a:latin typeface="Courier New" panose="02070309020205020404" pitchFamily="49" charset="0"/>
              </a:rPr>
              <a:t> = 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for </a:t>
            </a:r>
            <a:r>
              <a:rPr lang="en-US" altLang="en-US" sz="2000" dirty="0" err="1" smtClean="0">
                <a:latin typeface="Courier New" panose="02070309020205020404" pitchFamily="49" charset="0"/>
              </a:rPr>
              <a:t>i</a:t>
            </a:r>
            <a:r>
              <a:rPr lang="en-US" altLang="en-US" sz="2000" dirty="0" smtClean="0">
                <a:latin typeface="Courier New" panose="02070309020205020404" pitchFamily="49" charset="0"/>
              </a:rPr>
              <a:t> in range(n):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ans</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ans</a:t>
            </a:r>
            <a:r>
              <a:rPr lang="en-US" altLang="en-US" sz="2000" dirty="0" smtClean="0">
                <a:latin typeface="Courier New" panose="02070309020205020404" pitchFamily="49" charset="0"/>
              </a:rPr>
              <a:t> * a</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ans</a:t>
            </a:r>
            <a:endParaRPr lang="en-US" altLang="en-US" sz="2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99A2F0F-FAAB-47AA-93EF-00A0DCB96ADA}" type="slidenum">
              <a:rPr lang="en-US" altLang="en-US" sz="1400" i="0"/>
              <a:pPr eaLnBrk="1" hangingPunct="1"/>
              <a:t>6</a:t>
            </a:fld>
            <a:endParaRPr lang="en-US" altLang="en-US" sz="1400" i="0"/>
          </a:p>
        </p:txBody>
      </p:sp>
      <p:sp>
        <p:nvSpPr>
          <p:cNvPr id="14340" name="Rectangle 2"/>
          <p:cNvSpPr>
            <a:spLocks noGrp="1" noChangeArrowheads="1"/>
          </p:cNvSpPr>
          <p:nvPr>
            <p:ph type="title"/>
          </p:nvPr>
        </p:nvSpPr>
        <p:spPr/>
        <p:txBody>
          <a:bodyPr/>
          <a:lstStyle/>
          <a:p>
            <a:pPr eaLnBrk="1" hangingPunct="1"/>
            <a:r>
              <a:rPr lang="en-US" altLang="en-US" smtClean="0"/>
              <a:t>A Simple Searching Problem</a:t>
            </a:r>
          </a:p>
        </p:txBody>
      </p:sp>
      <p:sp>
        <p:nvSpPr>
          <p:cNvPr id="14341" name="Rectangle 3"/>
          <p:cNvSpPr>
            <a:spLocks noGrp="1" noChangeArrowheads="1"/>
          </p:cNvSpPr>
          <p:nvPr>
            <p:ph type="body" idx="1"/>
          </p:nvPr>
        </p:nvSpPr>
        <p:spPr/>
        <p:txBody>
          <a:bodyPr/>
          <a:lstStyle/>
          <a:p>
            <a:pPr eaLnBrk="1" hangingPunct="1"/>
            <a:r>
              <a:rPr lang="en-US" altLang="en-US" smtClean="0"/>
              <a:t>In the first example, the function returns the index where 4 appears in the list.</a:t>
            </a:r>
          </a:p>
          <a:p>
            <a:pPr eaLnBrk="1" hangingPunct="1"/>
            <a:r>
              <a:rPr lang="en-US" altLang="en-US" smtClean="0"/>
              <a:t>In the second example, the return value -1 indicates that 7 is not in the list.</a:t>
            </a:r>
          </a:p>
          <a:p>
            <a:pPr eaLnBrk="1" hangingPunct="1"/>
            <a:r>
              <a:rPr lang="en-US" altLang="en-US" smtClean="0"/>
              <a:t>Python includes a number of built-in search-related methods!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E444CB4-2385-4FEF-A9B3-F2A7509426A3}" type="slidenum">
              <a:rPr lang="en-US" altLang="en-US" sz="1400" i="0"/>
              <a:pPr eaLnBrk="1" hangingPunct="1"/>
              <a:t>60</a:t>
            </a:fld>
            <a:endParaRPr lang="en-US" altLang="en-US" sz="1400" i="0"/>
          </a:p>
        </p:txBody>
      </p:sp>
      <p:sp>
        <p:nvSpPr>
          <p:cNvPr id="65540" name="Rectangle 2"/>
          <p:cNvSpPr>
            <a:spLocks noGrp="1" noChangeArrowheads="1"/>
          </p:cNvSpPr>
          <p:nvPr>
            <p:ph type="title"/>
          </p:nvPr>
        </p:nvSpPr>
        <p:spPr/>
        <p:txBody>
          <a:bodyPr/>
          <a:lstStyle/>
          <a:p>
            <a:pPr eaLnBrk="1" hangingPunct="1"/>
            <a:r>
              <a:rPr lang="en-US" altLang="en-US" smtClean="0"/>
              <a:t>Example: Fast Exponentiation	</a:t>
            </a:r>
          </a:p>
        </p:txBody>
      </p:sp>
      <p:sp>
        <p:nvSpPr>
          <p:cNvPr id="65541" name="Rectangle 3"/>
          <p:cNvSpPr>
            <a:spLocks noGrp="1" noChangeArrowheads="1"/>
          </p:cNvSpPr>
          <p:nvPr>
            <p:ph type="body" idx="1"/>
          </p:nvPr>
        </p:nvSpPr>
        <p:spPr/>
        <p:txBody>
          <a:bodyPr/>
          <a:lstStyle/>
          <a:p>
            <a:pPr eaLnBrk="1" hangingPunct="1">
              <a:lnSpc>
                <a:spcPct val="90000"/>
              </a:lnSpc>
            </a:pPr>
            <a:r>
              <a:rPr lang="en-US" altLang="en-US" sz="2800" smtClean="0"/>
              <a:t>We can also solve this problem using divide and conquer.</a:t>
            </a:r>
          </a:p>
          <a:p>
            <a:pPr eaLnBrk="1" hangingPunct="1">
              <a:lnSpc>
                <a:spcPct val="90000"/>
              </a:lnSpc>
            </a:pPr>
            <a:r>
              <a:rPr lang="en-US" altLang="en-US" sz="2800" smtClean="0"/>
              <a:t>Using the laws of exponents, we know that 2</a:t>
            </a:r>
            <a:r>
              <a:rPr lang="en-US" altLang="en-US" sz="2800" baseline="30000" smtClean="0"/>
              <a:t>8</a:t>
            </a:r>
            <a:r>
              <a:rPr lang="en-US" altLang="en-US" sz="2800" smtClean="0"/>
              <a:t> = 2</a:t>
            </a:r>
            <a:r>
              <a:rPr lang="en-US" altLang="en-US" sz="2800" baseline="30000" smtClean="0"/>
              <a:t>4</a:t>
            </a:r>
            <a:r>
              <a:rPr lang="en-US" altLang="en-US" sz="2800" smtClean="0"/>
              <a:t>(2</a:t>
            </a:r>
            <a:r>
              <a:rPr lang="en-US" altLang="en-US" sz="2800" baseline="30000" smtClean="0"/>
              <a:t>4</a:t>
            </a:r>
            <a:r>
              <a:rPr lang="en-US" altLang="en-US" sz="2800" smtClean="0"/>
              <a:t>). If we know 2</a:t>
            </a:r>
            <a:r>
              <a:rPr lang="en-US" altLang="en-US" sz="2800" baseline="30000" smtClean="0"/>
              <a:t>4</a:t>
            </a:r>
            <a:r>
              <a:rPr lang="en-US" altLang="en-US" sz="2800" smtClean="0"/>
              <a:t>, we can calculate 2</a:t>
            </a:r>
            <a:r>
              <a:rPr lang="en-US" altLang="en-US" sz="2800" baseline="30000" smtClean="0"/>
              <a:t>8</a:t>
            </a:r>
            <a:r>
              <a:rPr lang="en-US" altLang="en-US" sz="2800" smtClean="0"/>
              <a:t> using one multiplication.</a:t>
            </a:r>
          </a:p>
          <a:p>
            <a:pPr eaLnBrk="1" hangingPunct="1">
              <a:lnSpc>
                <a:spcPct val="90000"/>
              </a:lnSpc>
            </a:pPr>
            <a:r>
              <a:rPr lang="en-US" altLang="en-US" sz="2800" smtClean="0"/>
              <a:t>What’s 2</a:t>
            </a:r>
            <a:r>
              <a:rPr lang="en-US" altLang="en-US" sz="2800" baseline="30000" smtClean="0"/>
              <a:t>4</a:t>
            </a:r>
            <a:r>
              <a:rPr lang="en-US" altLang="en-US" sz="2800" smtClean="0"/>
              <a:t>? 2</a:t>
            </a:r>
            <a:r>
              <a:rPr lang="en-US" altLang="en-US" sz="2800" baseline="30000" smtClean="0"/>
              <a:t>4</a:t>
            </a:r>
            <a:r>
              <a:rPr lang="en-US" altLang="en-US" sz="2800" smtClean="0"/>
              <a:t> = 2</a:t>
            </a:r>
            <a:r>
              <a:rPr lang="en-US" altLang="en-US" sz="2800" baseline="30000" smtClean="0"/>
              <a:t>2</a:t>
            </a:r>
            <a:r>
              <a:rPr lang="en-US" altLang="en-US" sz="2800" smtClean="0"/>
              <a:t>(2</a:t>
            </a:r>
            <a:r>
              <a:rPr lang="en-US" altLang="en-US" sz="2800" baseline="30000" smtClean="0"/>
              <a:t>2</a:t>
            </a:r>
            <a:r>
              <a:rPr lang="en-US" altLang="en-US" sz="2800" smtClean="0"/>
              <a:t>), and 2</a:t>
            </a:r>
            <a:r>
              <a:rPr lang="en-US" altLang="en-US" sz="2800" baseline="30000" smtClean="0"/>
              <a:t>2</a:t>
            </a:r>
            <a:r>
              <a:rPr lang="en-US" altLang="en-US" sz="2800" smtClean="0"/>
              <a:t> = 2(2).</a:t>
            </a:r>
          </a:p>
          <a:p>
            <a:pPr eaLnBrk="1" hangingPunct="1">
              <a:lnSpc>
                <a:spcPct val="90000"/>
              </a:lnSpc>
            </a:pPr>
            <a:r>
              <a:rPr lang="en-US" altLang="en-US" sz="2800" smtClean="0"/>
              <a:t>2(2) = 4, 4(4) = 16, 16(16) = 256 = 2</a:t>
            </a:r>
            <a:r>
              <a:rPr lang="en-US" altLang="en-US" sz="2800" baseline="30000" smtClean="0"/>
              <a:t>8</a:t>
            </a:r>
            <a:endParaRPr lang="en-US" altLang="en-US" sz="2800" smtClean="0"/>
          </a:p>
          <a:p>
            <a:pPr eaLnBrk="1" hangingPunct="1">
              <a:lnSpc>
                <a:spcPct val="90000"/>
              </a:lnSpc>
            </a:pPr>
            <a:r>
              <a:rPr lang="en-US" altLang="en-US" sz="2800" smtClean="0"/>
              <a:t>We’ve calculated 2</a:t>
            </a:r>
            <a:r>
              <a:rPr lang="en-US" altLang="en-US" sz="2800" baseline="30000" smtClean="0"/>
              <a:t>8</a:t>
            </a:r>
            <a:r>
              <a:rPr lang="en-US" altLang="en-US" sz="2800" smtClean="0"/>
              <a:t> using only three multiplications!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2C425F8-0683-4C27-82D0-D62BBBE7AC3A}" type="slidenum">
              <a:rPr lang="en-US" altLang="en-US" sz="1400" i="0"/>
              <a:pPr eaLnBrk="1" hangingPunct="1"/>
              <a:t>61</a:t>
            </a:fld>
            <a:endParaRPr lang="en-US" altLang="en-US" sz="1400" i="0"/>
          </a:p>
        </p:txBody>
      </p:sp>
      <p:sp>
        <p:nvSpPr>
          <p:cNvPr id="66564" name="Rectangle 2"/>
          <p:cNvSpPr>
            <a:spLocks noGrp="1" noChangeArrowheads="1"/>
          </p:cNvSpPr>
          <p:nvPr>
            <p:ph type="title"/>
          </p:nvPr>
        </p:nvSpPr>
        <p:spPr/>
        <p:txBody>
          <a:bodyPr/>
          <a:lstStyle/>
          <a:p>
            <a:pPr eaLnBrk="1" hangingPunct="1"/>
            <a:r>
              <a:rPr lang="en-US" altLang="en-US" smtClean="0"/>
              <a:t>Example: Fast Exponentiation</a:t>
            </a:r>
          </a:p>
        </p:txBody>
      </p:sp>
      <p:sp>
        <p:nvSpPr>
          <p:cNvPr id="66565" name="Rectangle 3"/>
          <p:cNvSpPr>
            <a:spLocks noGrp="1" noChangeArrowheads="1"/>
          </p:cNvSpPr>
          <p:nvPr>
            <p:ph type="body" idx="1"/>
          </p:nvPr>
        </p:nvSpPr>
        <p:spPr/>
        <p:txBody>
          <a:bodyPr/>
          <a:lstStyle/>
          <a:p>
            <a:pPr eaLnBrk="1" hangingPunct="1"/>
            <a:r>
              <a:rPr lang="en-US" altLang="en-US" smtClean="0"/>
              <a:t>We can take advantage of the fact that a</a:t>
            </a:r>
            <a:r>
              <a:rPr lang="en-US" altLang="en-US" baseline="30000" smtClean="0"/>
              <a:t>n</a:t>
            </a:r>
            <a:r>
              <a:rPr lang="en-US" altLang="en-US" smtClean="0"/>
              <a:t> = a</a:t>
            </a:r>
            <a:r>
              <a:rPr lang="en-US" altLang="en-US" baseline="30000" smtClean="0"/>
              <a:t>n//2</a:t>
            </a:r>
            <a:r>
              <a:rPr lang="en-US" altLang="en-US" smtClean="0"/>
              <a:t>(a</a:t>
            </a:r>
            <a:r>
              <a:rPr lang="en-US" altLang="en-US" baseline="30000" smtClean="0"/>
              <a:t>n//2</a:t>
            </a:r>
            <a:r>
              <a:rPr lang="en-US" altLang="en-US" smtClean="0"/>
              <a:t>)</a:t>
            </a:r>
          </a:p>
          <a:p>
            <a:pPr eaLnBrk="1" hangingPunct="1"/>
            <a:r>
              <a:rPr lang="en-US" altLang="en-US" smtClean="0"/>
              <a:t>This algorithm only works when </a:t>
            </a:r>
            <a:r>
              <a:rPr lang="en-US" altLang="en-US" i="1" smtClean="0"/>
              <a:t>n</a:t>
            </a:r>
            <a:r>
              <a:rPr lang="en-US" altLang="en-US" smtClean="0"/>
              <a:t> is even. How can we extend it to work when </a:t>
            </a:r>
            <a:r>
              <a:rPr lang="en-US" altLang="en-US" i="1" smtClean="0"/>
              <a:t>n</a:t>
            </a:r>
            <a:r>
              <a:rPr lang="en-US" altLang="en-US" smtClean="0"/>
              <a:t> is odd?</a:t>
            </a:r>
          </a:p>
          <a:p>
            <a:pPr eaLnBrk="1" hangingPunct="1"/>
            <a:r>
              <a:rPr lang="en-US" altLang="en-US" smtClean="0"/>
              <a:t>2</a:t>
            </a:r>
            <a:r>
              <a:rPr lang="en-US" altLang="en-US" baseline="30000" smtClean="0"/>
              <a:t>9</a:t>
            </a:r>
            <a:r>
              <a:rPr lang="en-US" altLang="en-US" smtClean="0"/>
              <a:t> = 2</a:t>
            </a:r>
            <a:r>
              <a:rPr lang="en-US" altLang="en-US" baseline="30000" smtClean="0"/>
              <a:t>4</a:t>
            </a:r>
            <a:r>
              <a:rPr lang="en-US" altLang="en-US" smtClean="0"/>
              <a:t>(2</a:t>
            </a:r>
            <a:r>
              <a:rPr lang="en-US" altLang="en-US" baseline="30000" smtClean="0"/>
              <a:t>4</a:t>
            </a:r>
            <a:r>
              <a:rPr lang="en-US" altLang="en-US" smtClean="0"/>
              <a:t>)(2</a:t>
            </a:r>
            <a:r>
              <a:rPr lang="en-US" altLang="en-US" baseline="30000" smtClean="0"/>
              <a:t>1</a:t>
            </a:r>
            <a:r>
              <a:rPr lang="en-US" altLang="en-US" smtClean="0"/>
              <a:t>)</a:t>
            </a:r>
          </a:p>
          <a:p>
            <a:pPr eaLnBrk="1" hangingPunct="1"/>
            <a:endParaRPr lang="en-US" altLang="en-US" smtClean="0"/>
          </a:p>
        </p:txBody>
      </p:sp>
      <p:pic>
        <p:nvPicPr>
          <p:cNvPr id="665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334000"/>
            <a:ext cx="54292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95272B8-0362-4920-A2C3-7DE5A71AB95E}" type="slidenum">
              <a:rPr lang="en-US" altLang="en-US" sz="1400" i="0"/>
              <a:pPr eaLnBrk="1" hangingPunct="1"/>
              <a:t>62</a:t>
            </a:fld>
            <a:endParaRPr lang="en-US" altLang="en-US" sz="1400" i="0"/>
          </a:p>
        </p:txBody>
      </p:sp>
      <p:sp>
        <p:nvSpPr>
          <p:cNvPr id="67588" name="Rectangle 2"/>
          <p:cNvSpPr>
            <a:spLocks noGrp="1" noChangeArrowheads="1"/>
          </p:cNvSpPr>
          <p:nvPr>
            <p:ph type="title"/>
          </p:nvPr>
        </p:nvSpPr>
        <p:spPr/>
        <p:txBody>
          <a:bodyPr/>
          <a:lstStyle/>
          <a:p>
            <a:pPr eaLnBrk="1" hangingPunct="1"/>
            <a:r>
              <a:rPr lang="en-US" altLang="en-US" smtClean="0"/>
              <a:t>Example: Fast Exponentiation	</a:t>
            </a:r>
          </a:p>
        </p:txBody>
      </p:sp>
      <p:sp>
        <p:nvSpPr>
          <p:cNvPr id="67589" name="Rectangle 3"/>
          <p:cNvSpPr>
            <a:spLocks noGrp="1" noChangeArrowheads="1"/>
          </p:cNvSpPr>
          <p:nvPr>
            <p:ph type="body" idx="1"/>
          </p:nvPr>
        </p:nvSpPr>
        <p:spPr/>
        <p:txBody>
          <a:bodyPr/>
          <a:lstStyle/>
          <a:p>
            <a:pPr eaLnBrk="1" hangingPunct="1">
              <a:lnSpc>
                <a:spcPct val="90000"/>
              </a:lnSpc>
            </a:pPr>
            <a:r>
              <a:rPr lang="en-US" altLang="en-US" smtClean="0"/>
              <a:t>This method relies on integer division (if </a:t>
            </a:r>
            <a:r>
              <a:rPr lang="en-US" altLang="en-US" i="1" smtClean="0"/>
              <a:t>n</a:t>
            </a:r>
            <a:r>
              <a:rPr lang="en-US" altLang="en-US" smtClean="0"/>
              <a:t> is 9, then </a:t>
            </a:r>
            <a:r>
              <a:rPr lang="en-US" altLang="en-US" i="1" smtClean="0"/>
              <a:t>n</a:t>
            </a:r>
            <a:r>
              <a:rPr lang="en-US" altLang="en-US" smtClean="0"/>
              <a:t>//2 = 4).</a:t>
            </a:r>
          </a:p>
          <a:p>
            <a:pPr eaLnBrk="1" hangingPunct="1">
              <a:lnSpc>
                <a:spcPct val="90000"/>
              </a:lnSpc>
            </a:pPr>
            <a:r>
              <a:rPr lang="en-US" altLang="en-US" smtClean="0"/>
              <a:t>To express this algorithm recursively, we need a suitable base case.</a:t>
            </a:r>
          </a:p>
          <a:p>
            <a:pPr eaLnBrk="1" hangingPunct="1">
              <a:lnSpc>
                <a:spcPct val="90000"/>
              </a:lnSpc>
            </a:pPr>
            <a:r>
              <a:rPr lang="en-US" altLang="en-US" smtClean="0"/>
              <a:t>If we keep using smaller and smaller values for </a:t>
            </a:r>
            <a:r>
              <a:rPr lang="en-US" altLang="en-US" i="1" smtClean="0"/>
              <a:t>n</a:t>
            </a:r>
            <a:r>
              <a:rPr lang="en-US" altLang="en-US" smtClean="0"/>
              <a:t>, </a:t>
            </a:r>
            <a:r>
              <a:rPr lang="en-US" altLang="en-US" i="1" smtClean="0"/>
              <a:t>n</a:t>
            </a:r>
            <a:r>
              <a:rPr lang="en-US" altLang="en-US" smtClean="0"/>
              <a:t> will eventually be equal to 0 (1//2 = 0), and  </a:t>
            </a:r>
            <a:r>
              <a:rPr lang="en-US" altLang="en-US" i="1" smtClean="0"/>
              <a:t>a</a:t>
            </a:r>
            <a:r>
              <a:rPr lang="en-US" altLang="en-US" i="1" baseline="30000" smtClean="0"/>
              <a:t>0 </a:t>
            </a:r>
            <a:r>
              <a:rPr lang="en-US" altLang="en-US" smtClean="0"/>
              <a:t>= 1 for any value except </a:t>
            </a:r>
            <a:r>
              <a:rPr lang="en-US" altLang="en-US" i="1" smtClean="0"/>
              <a:t>a</a:t>
            </a:r>
            <a:r>
              <a:rPr lang="en-US" altLang="en-US" smtClean="0"/>
              <a:t> = 0.</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49593D7-8E74-4BF3-8D5B-4EB013CA19D3}" type="slidenum">
              <a:rPr lang="en-US" altLang="en-US" sz="1400" i="0"/>
              <a:pPr eaLnBrk="1" hangingPunct="1"/>
              <a:t>63</a:t>
            </a:fld>
            <a:endParaRPr lang="en-US" altLang="en-US" sz="1400" i="0"/>
          </a:p>
        </p:txBody>
      </p:sp>
      <p:sp>
        <p:nvSpPr>
          <p:cNvPr id="68612" name="Rectangle 2"/>
          <p:cNvSpPr>
            <a:spLocks noGrp="1" noChangeArrowheads="1"/>
          </p:cNvSpPr>
          <p:nvPr>
            <p:ph type="title"/>
          </p:nvPr>
        </p:nvSpPr>
        <p:spPr/>
        <p:txBody>
          <a:bodyPr/>
          <a:lstStyle/>
          <a:p>
            <a:pPr eaLnBrk="1" hangingPunct="1"/>
            <a:r>
              <a:rPr lang="en-US" altLang="en-US" smtClean="0"/>
              <a:t>Example: Fast Exponentiation</a:t>
            </a:r>
          </a:p>
        </p:txBody>
      </p:sp>
      <p:sp>
        <p:nvSpPr>
          <p:cNvPr id="68613" name="Rectangle 3"/>
          <p:cNvSpPr>
            <a:spLocks noGrp="1" noChangeArrowheads="1"/>
          </p:cNvSpPr>
          <p:nvPr>
            <p:ph type="body" idx="1"/>
          </p:nvPr>
        </p:nvSpPr>
        <p:spPr/>
        <p:txBody>
          <a:bodyPr/>
          <a:lstStyle/>
          <a:p>
            <a:pPr eaLnBrk="1" hangingPunct="1">
              <a:lnSpc>
                <a:spcPct val="80000"/>
              </a:lnSpc>
            </a:pP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recPower</a:t>
            </a:r>
            <a:r>
              <a:rPr lang="en-US" altLang="en-US" sz="2000" dirty="0" smtClean="0">
                <a:latin typeface="Courier New" panose="02070309020205020404" pitchFamily="49" charset="0"/>
              </a:rPr>
              <a:t>(a, 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raises a to the </a:t>
            </a:r>
            <a:r>
              <a:rPr lang="en-US" altLang="en-US" sz="2000" dirty="0" err="1" smtClean="0">
                <a:latin typeface="Courier New" panose="02070309020205020404" pitchFamily="49" charset="0"/>
              </a:rPr>
              <a:t>int</a:t>
            </a:r>
            <a:r>
              <a:rPr lang="en-US" altLang="en-US" sz="2000" dirty="0" smtClean="0">
                <a:latin typeface="Courier New" panose="02070309020205020404" pitchFamily="49" charset="0"/>
              </a:rPr>
              <a:t> power 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n ==  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factor = </a:t>
            </a:r>
            <a:r>
              <a:rPr lang="en-US" altLang="en-US" sz="2000" dirty="0" err="1" smtClean="0">
                <a:latin typeface="Courier New" panose="02070309020205020404" pitchFamily="49" charset="0"/>
              </a:rPr>
              <a:t>recPower</a:t>
            </a:r>
            <a:r>
              <a:rPr lang="en-US" altLang="en-US" sz="2000" dirty="0" smtClean="0">
                <a:latin typeface="Courier New" panose="02070309020205020404" pitchFamily="49" charset="0"/>
              </a:rPr>
              <a:t>(a, n//2)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n%2 == 0:    # n is even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factor * factor</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           # n is odd</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factor * factor * a</a:t>
            </a:r>
          </a:p>
          <a:p>
            <a:pPr eaLnBrk="1" hangingPunct="1">
              <a:lnSpc>
                <a:spcPct val="80000"/>
              </a:lnSpc>
            </a:pPr>
            <a:r>
              <a:rPr lang="en-US" altLang="en-US" dirty="0" smtClean="0"/>
              <a:t>Here, a temporary variable called </a:t>
            </a:r>
            <a:r>
              <a:rPr lang="en-US" altLang="en-US" i="1" dirty="0" smtClean="0"/>
              <a:t>factor</a:t>
            </a:r>
            <a:r>
              <a:rPr lang="en-US" altLang="en-US" dirty="0" smtClean="0"/>
              <a:t> is introduced so that we don’t need to calculate a</a:t>
            </a:r>
            <a:r>
              <a:rPr lang="en-US" altLang="en-US" baseline="30000" dirty="0" smtClean="0"/>
              <a:t>n//2</a:t>
            </a:r>
            <a:r>
              <a:rPr lang="en-US" altLang="en-US" dirty="0" smtClean="0"/>
              <a:t> more than once, simply for efficiency.</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468D1C9-C2F8-4547-851B-A80766DCC851}" type="slidenum">
              <a:rPr lang="en-US" altLang="en-US" sz="1400" i="0"/>
              <a:pPr eaLnBrk="1" hangingPunct="1"/>
              <a:t>64</a:t>
            </a:fld>
            <a:endParaRPr lang="en-US" altLang="en-US" sz="1400" i="0"/>
          </a:p>
        </p:txBody>
      </p:sp>
      <p:sp>
        <p:nvSpPr>
          <p:cNvPr id="69636" name="Rectangle 2"/>
          <p:cNvSpPr>
            <a:spLocks noGrp="1" noChangeArrowheads="1"/>
          </p:cNvSpPr>
          <p:nvPr>
            <p:ph type="title"/>
          </p:nvPr>
        </p:nvSpPr>
        <p:spPr/>
        <p:txBody>
          <a:bodyPr/>
          <a:lstStyle/>
          <a:p>
            <a:pPr eaLnBrk="1" hangingPunct="1"/>
            <a:r>
              <a:rPr lang="en-US" altLang="en-US" smtClean="0"/>
              <a:t>Example: Binary Search</a:t>
            </a:r>
          </a:p>
        </p:txBody>
      </p:sp>
      <p:sp>
        <p:nvSpPr>
          <p:cNvPr id="69637" name="Rectangle 3"/>
          <p:cNvSpPr>
            <a:spLocks noGrp="1" noChangeArrowheads="1"/>
          </p:cNvSpPr>
          <p:nvPr>
            <p:ph type="body" idx="1"/>
          </p:nvPr>
        </p:nvSpPr>
        <p:spPr/>
        <p:txBody>
          <a:bodyPr/>
          <a:lstStyle/>
          <a:p>
            <a:pPr eaLnBrk="1" hangingPunct="1"/>
            <a:r>
              <a:rPr lang="en-US" altLang="en-US" sz="2800" smtClean="0"/>
              <a:t>Now that you’ve seen some recursion examples, you’re ready to look at doing binary searches recursively.</a:t>
            </a:r>
          </a:p>
          <a:p>
            <a:pPr eaLnBrk="1" hangingPunct="1"/>
            <a:r>
              <a:rPr lang="en-US" altLang="en-US" sz="2800" smtClean="0"/>
              <a:t>Remember: we look at the middle value first, then we either search the lower half or upper half of the array.</a:t>
            </a:r>
          </a:p>
          <a:p>
            <a:pPr eaLnBrk="1" hangingPunct="1"/>
            <a:r>
              <a:rPr lang="en-US" altLang="en-US" sz="2800" smtClean="0"/>
              <a:t>The base cases are when we can stop searching,namely, when the target is found or when we’ve run out of places to look.</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A7B54A7-76C6-4541-B033-A434F58CA485}" type="slidenum">
              <a:rPr lang="en-US" altLang="en-US" sz="1400" i="0"/>
              <a:pPr eaLnBrk="1" hangingPunct="1"/>
              <a:t>65</a:t>
            </a:fld>
            <a:endParaRPr lang="en-US" altLang="en-US" sz="1400" i="0"/>
          </a:p>
        </p:txBody>
      </p:sp>
      <p:sp>
        <p:nvSpPr>
          <p:cNvPr id="70660" name="Rectangle 2"/>
          <p:cNvSpPr>
            <a:spLocks noGrp="1" noChangeArrowheads="1"/>
          </p:cNvSpPr>
          <p:nvPr>
            <p:ph type="title"/>
          </p:nvPr>
        </p:nvSpPr>
        <p:spPr/>
        <p:txBody>
          <a:bodyPr/>
          <a:lstStyle/>
          <a:p>
            <a:pPr eaLnBrk="1" hangingPunct="1"/>
            <a:r>
              <a:rPr lang="en-US" altLang="en-US" smtClean="0"/>
              <a:t>Example: Binary Search</a:t>
            </a:r>
          </a:p>
        </p:txBody>
      </p:sp>
      <p:sp>
        <p:nvSpPr>
          <p:cNvPr id="70661" name="Rectangle 3"/>
          <p:cNvSpPr>
            <a:spLocks noGrp="1" noChangeArrowheads="1"/>
          </p:cNvSpPr>
          <p:nvPr>
            <p:ph type="body" idx="1"/>
          </p:nvPr>
        </p:nvSpPr>
        <p:spPr/>
        <p:txBody>
          <a:bodyPr/>
          <a:lstStyle/>
          <a:p>
            <a:pPr eaLnBrk="1" hangingPunct="1"/>
            <a:r>
              <a:rPr lang="en-US" altLang="en-US" smtClean="0"/>
              <a:t>The recursive calls will cut the search in half each time by specifying the range of locations that are “still in play”, i.e. have not been searched and may contain the target value.</a:t>
            </a:r>
          </a:p>
          <a:p>
            <a:pPr eaLnBrk="1" hangingPunct="1"/>
            <a:r>
              <a:rPr lang="en-US" altLang="en-US" smtClean="0"/>
              <a:t>Each invocation of the search routine will search the list between the given </a:t>
            </a:r>
            <a:r>
              <a:rPr lang="en-US" altLang="en-US" i="1" smtClean="0"/>
              <a:t>low</a:t>
            </a:r>
            <a:r>
              <a:rPr lang="en-US" altLang="en-US" smtClean="0"/>
              <a:t> and </a:t>
            </a:r>
            <a:r>
              <a:rPr lang="en-US" altLang="en-US" i="1" smtClean="0"/>
              <a:t>high</a:t>
            </a:r>
            <a:r>
              <a:rPr lang="en-US" altLang="en-US" smtClean="0"/>
              <a:t> parameters.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CEAB24D-1DF9-4839-8B55-57CE52C3B343}" type="slidenum">
              <a:rPr lang="en-US" altLang="en-US" sz="1400" i="0"/>
              <a:pPr eaLnBrk="1" hangingPunct="1"/>
              <a:t>66</a:t>
            </a:fld>
            <a:endParaRPr lang="en-US" altLang="en-US" sz="1400" i="0"/>
          </a:p>
        </p:txBody>
      </p:sp>
      <p:sp>
        <p:nvSpPr>
          <p:cNvPr id="71684" name="Rectangle 2"/>
          <p:cNvSpPr>
            <a:spLocks noGrp="1" noChangeArrowheads="1"/>
          </p:cNvSpPr>
          <p:nvPr>
            <p:ph type="title"/>
          </p:nvPr>
        </p:nvSpPr>
        <p:spPr/>
        <p:txBody>
          <a:bodyPr/>
          <a:lstStyle/>
          <a:p>
            <a:pPr eaLnBrk="1" hangingPunct="1"/>
            <a:r>
              <a:rPr lang="en-US" altLang="en-US" smtClean="0"/>
              <a:t>Example: Binary Search</a:t>
            </a:r>
          </a:p>
        </p:txBody>
      </p:sp>
      <p:sp>
        <p:nvSpPr>
          <p:cNvPr id="71685" name="Rectangle 3"/>
          <p:cNvSpPr>
            <a:spLocks noGrp="1" noChangeArrowheads="1"/>
          </p:cNvSpPr>
          <p:nvPr>
            <p:ph type="body" idx="1"/>
          </p:nvPr>
        </p:nvSpPr>
        <p:spPr>
          <a:xfrm>
            <a:off x="228600" y="2017713"/>
            <a:ext cx="8915400" cy="4114800"/>
          </a:xfrm>
        </p:spPr>
        <p:txBody>
          <a:bodyPr/>
          <a:lstStyle/>
          <a:p>
            <a:pPr marL="0" indent="0" eaLnBrk="1" hangingPunct="1">
              <a:lnSpc>
                <a:spcPct val="80000"/>
              </a:lnSpc>
              <a:buNone/>
            </a:pP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recBinSearch</a:t>
            </a:r>
            <a:r>
              <a:rPr lang="en-US" altLang="en-US" sz="1800" dirty="0" smtClean="0">
                <a:latin typeface="Courier New" panose="02070309020205020404" pitchFamily="49" charset="0"/>
              </a:rPr>
              <a:t>(x, </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 low, high):</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if low &gt; high:           # No place left to look, return -1</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 -1</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mid = (low + high)//2</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item = </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[mid]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if item == x:</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 mid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elif</a:t>
            </a:r>
            <a:r>
              <a:rPr lang="en-US" altLang="en-US" sz="1800" dirty="0" smtClean="0">
                <a:latin typeface="Courier New" panose="02070309020205020404" pitchFamily="49" charset="0"/>
              </a:rPr>
              <a:t> x &lt; item:           # Look in lower half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 </a:t>
            </a:r>
            <a:r>
              <a:rPr lang="en-US" altLang="en-US" sz="1800" dirty="0" err="1" smtClean="0">
                <a:latin typeface="Courier New" panose="02070309020205020404" pitchFamily="49" charset="0"/>
              </a:rPr>
              <a:t>recBinSearch</a:t>
            </a:r>
            <a:r>
              <a:rPr lang="en-US" altLang="en-US" sz="1800" dirty="0" smtClean="0">
                <a:latin typeface="Courier New" panose="02070309020205020404" pitchFamily="49" charset="0"/>
              </a:rPr>
              <a:t>(x, </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 low, mid-1)</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else:                    # Look in upper half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 </a:t>
            </a:r>
            <a:r>
              <a:rPr lang="en-US" altLang="en-US" sz="1800" dirty="0" err="1" smtClean="0">
                <a:latin typeface="Courier New" panose="02070309020205020404" pitchFamily="49" charset="0"/>
              </a:rPr>
              <a:t>recBinSearch</a:t>
            </a:r>
            <a:r>
              <a:rPr lang="en-US" altLang="en-US" sz="1800" dirty="0" smtClean="0">
                <a:latin typeface="Courier New" panose="02070309020205020404" pitchFamily="49" charset="0"/>
              </a:rPr>
              <a:t>(x, </a:t>
            </a:r>
            <a:r>
              <a:rPr lang="en-US" altLang="en-US" sz="1800" dirty="0" err="1" smtClean="0">
                <a:latin typeface="Courier New" panose="02070309020205020404" pitchFamily="49" charset="0"/>
              </a:rPr>
              <a:t>nums</a:t>
            </a:r>
            <a:r>
              <a:rPr lang="en-US" altLang="en-US" sz="1800" dirty="0" smtClean="0">
                <a:latin typeface="Courier New" panose="02070309020205020404" pitchFamily="49" charset="0"/>
              </a:rPr>
              <a:t>, mid+1, high)</a:t>
            </a:r>
          </a:p>
          <a:p>
            <a:pPr marL="0" indent="0" eaLnBrk="1" hangingPunct="1">
              <a:lnSpc>
                <a:spcPct val="80000"/>
              </a:lnSpc>
            </a:pPr>
            <a:r>
              <a:rPr lang="en-US" altLang="en-US" dirty="0" smtClean="0"/>
              <a:t>We can then call the binary search with a generic search wrapping function:</a:t>
            </a:r>
            <a:br>
              <a:rPr lang="en-US" altLang="en-US" dirty="0" smtClean="0"/>
            </a:br>
            <a:r>
              <a:rPr lang="en-US" altLang="en-US" dirty="0" smtClean="0"/>
              <a:t/>
            </a:r>
            <a:br>
              <a:rPr lang="en-US" altLang="en-US" dirty="0" smtClean="0"/>
            </a:b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search(x, </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recBinSearch</a:t>
            </a:r>
            <a:r>
              <a:rPr lang="en-US" altLang="en-US" sz="2000" dirty="0" smtClean="0">
                <a:latin typeface="Courier New" panose="02070309020205020404" pitchFamily="49" charset="0"/>
              </a:rPr>
              <a:t>(x, </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 0, </a:t>
            </a:r>
            <a:r>
              <a:rPr lang="en-US" altLang="en-US" sz="2000" dirty="0" err="1" smtClean="0">
                <a:latin typeface="Courier New" panose="02070309020205020404" pitchFamily="49" charset="0"/>
              </a:rPr>
              <a:t>len</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)-1)</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E1BA5C2-A786-4DF9-AAC3-F09DB1C791C3}" type="slidenum">
              <a:rPr lang="en-US" altLang="en-US" sz="1400" i="0"/>
              <a:pPr eaLnBrk="1" hangingPunct="1"/>
              <a:t>67</a:t>
            </a:fld>
            <a:endParaRPr lang="en-US" altLang="en-US" sz="1400" i="0"/>
          </a:p>
        </p:txBody>
      </p:sp>
      <p:sp>
        <p:nvSpPr>
          <p:cNvPr id="72708" name="Rectangle 2"/>
          <p:cNvSpPr>
            <a:spLocks noGrp="1" noChangeArrowheads="1"/>
          </p:cNvSpPr>
          <p:nvPr>
            <p:ph type="title"/>
          </p:nvPr>
        </p:nvSpPr>
        <p:spPr/>
        <p:txBody>
          <a:bodyPr/>
          <a:lstStyle/>
          <a:p>
            <a:pPr eaLnBrk="1" hangingPunct="1"/>
            <a:r>
              <a:rPr lang="en-US" altLang="en-US" smtClean="0"/>
              <a:t>Recursion vs. Iteration</a:t>
            </a:r>
          </a:p>
        </p:txBody>
      </p:sp>
      <p:sp>
        <p:nvSpPr>
          <p:cNvPr id="72709" name="Rectangle 3"/>
          <p:cNvSpPr>
            <a:spLocks noGrp="1" noChangeArrowheads="1"/>
          </p:cNvSpPr>
          <p:nvPr>
            <p:ph type="body" idx="1"/>
          </p:nvPr>
        </p:nvSpPr>
        <p:spPr/>
        <p:txBody>
          <a:bodyPr/>
          <a:lstStyle/>
          <a:p>
            <a:pPr eaLnBrk="1" hangingPunct="1"/>
            <a:r>
              <a:rPr lang="en-US" altLang="en-US" sz="2800" smtClean="0"/>
              <a:t>There are similarities between iteration (looping) and recursion.</a:t>
            </a:r>
          </a:p>
          <a:p>
            <a:pPr eaLnBrk="1" hangingPunct="1"/>
            <a:r>
              <a:rPr lang="en-US" altLang="en-US" sz="2800" smtClean="0"/>
              <a:t>In fact, anything that can be done with a loop can be done with a simple recursive function! Some programming languages use recursion exclusively.</a:t>
            </a:r>
          </a:p>
          <a:p>
            <a:pPr eaLnBrk="1" hangingPunct="1"/>
            <a:r>
              <a:rPr lang="en-US" altLang="en-US" sz="2800" smtClean="0"/>
              <a:t>Some problems that are simple to solve with recursion are quite difficult to solve with loops.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E42AA18-60AB-45B9-8BB3-06EF5783A682}" type="slidenum">
              <a:rPr lang="en-US" altLang="en-US" sz="1400" i="0"/>
              <a:pPr eaLnBrk="1" hangingPunct="1"/>
              <a:t>68</a:t>
            </a:fld>
            <a:endParaRPr lang="en-US" altLang="en-US" sz="1400" i="0"/>
          </a:p>
        </p:txBody>
      </p:sp>
      <p:sp>
        <p:nvSpPr>
          <p:cNvPr id="73732" name="Rectangle 2"/>
          <p:cNvSpPr>
            <a:spLocks noGrp="1" noChangeArrowheads="1"/>
          </p:cNvSpPr>
          <p:nvPr>
            <p:ph type="title"/>
          </p:nvPr>
        </p:nvSpPr>
        <p:spPr/>
        <p:txBody>
          <a:bodyPr/>
          <a:lstStyle/>
          <a:p>
            <a:pPr eaLnBrk="1" hangingPunct="1"/>
            <a:r>
              <a:rPr lang="en-US" altLang="en-US" smtClean="0"/>
              <a:t>Recursion vs. Iteration</a:t>
            </a:r>
          </a:p>
        </p:txBody>
      </p:sp>
      <p:sp>
        <p:nvSpPr>
          <p:cNvPr id="73733" name="Rectangle 3"/>
          <p:cNvSpPr>
            <a:spLocks noGrp="1" noChangeArrowheads="1"/>
          </p:cNvSpPr>
          <p:nvPr>
            <p:ph type="body" idx="1"/>
          </p:nvPr>
        </p:nvSpPr>
        <p:spPr/>
        <p:txBody>
          <a:bodyPr/>
          <a:lstStyle/>
          <a:p>
            <a:pPr eaLnBrk="1" hangingPunct="1">
              <a:lnSpc>
                <a:spcPct val="90000"/>
              </a:lnSpc>
            </a:pPr>
            <a:r>
              <a:rPr lang="en-US" altLang="en-US" sz="2800" smtClean="0"/>
              <a:t>In the factorial and binary search problems, the looping and recursive solutions use roughly the same algorithms, and their efficiency is nearly the same.</a:t>
            </a:r>
          </a:p>
          <a:p>
            <a:pPr eaLnBrk="1" hangingPunct="1">
              <a:lnSpc>
                <a:spcPct val="90000"/>
              </a:lnSpc>
            </a:pPr>
            <a:r>
              <a:rPr lang="en-US" altLang="en-US" sz="2800" smtClean="0"/>
              <a:t>In the exponentiation problem, two different algorithms are used. The looping version takes linear time to complete, while the recursive version executes in log time. The difference between them is like the difference between a linear and binary search.</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504E7CD7-BCE6-443E-A6C6-E6FF34B9181D}" type="slidenum">
              <a:rPr lang="en-US" altLang="en-US" sz="1400" i="0"/>
              <a:pPr eaLnBrk="1" hangingPunct="1"/>
              <a:t>69</a:t>
            </a:fld>
            <a:endParaRPr lang="en-US" altLang="en-US" sz="1400" i="0"/>
          </a:p>
        </p:txBody>
      </p:sp>
      <p:sp>
        <p:nvSpPr>
          <p:cNvPr id="74756" name="Rectangle 2"/>
          <p:cNvSpPr>
            <a:spLocks noGrp="1" noChangeArrowheads="1"/>
          </p:cNvSpPr>
          <p:nvPr>
            <p:ph type="title"/>
          </p:nvPr>
        </p:nvSpPr>
        <p:spPr/>
        <p:txBody>
          <a:bodyPr/>
          <a:lstStyle/>
          <a:p>
            <a:pPr eaLnBrk="1" hangingPunct="1"/>
            <a:r>
              <a:rPr lang="en-US" altLang="en-US" smtClean="0"/>
              <a:t>Recursion vs. Iteration</a:t>
            </a:r>
          </a:p>
        </p:txBody>
      </p:sp>
      <p:sp>
        <p:nvSpPr>
          <p:cNvPr id="74757" name="Rectangle 3"/>
          <p:cNvSpPr>
            <a:spLocks noGrp="1" noChangeArrowheads="1"/>
          </p:cNvSpPr>
          <p:nvPr>
            <p:ph type="body" idx="1"/>
          </p:nvPr>
        </p:nvSpPr>
        <p:spPr/>
        <p:txBody>
          <a:bodyPr/>
          <a:lstStyle/>
          <a:p>
            <a:pPr eaLnBrk="1" hangingPunct="1"/>
            <a:r>
              <a:rPr lang="en-US" altLang="en-US" smtClean="0"/>
              <a:t>So… will recursive solutions always be as efficient or more efficient than their iterative counterpart?</a:t>
            </a:r>
          </a:p>
          <a:p>
            <a:pPr eaLnBrk="1" hangingPunct="1"/>
            <a:r>
              <a:rPr lang="en-US" altLang="en-US" smtClean="0"/>
              <a:t>The Fibonacci sequence is the sequence of numbers 1,1,2,3,5,8,…</a:t>
            </a:r>
          </a:p>
          <a:p>
            <a:pPr lvl="1" eaLnBrk="1" hangingPunct="1"/>
            <a:r>
              <a:rPr lang="en-US" altLang="en-US" smtClean="0"/>
              <a:t>The sequence starts with two 1’s</a:t>
            </a:r>
          </a:p>
          <a:p>
            <a:pPr lvl="1" eaLnBrk="1" hangingPunct="1"/>
            <a:r>
              <a:rPr lang="en-US" altLang="en-US" smtClean="0"/>
              <a:t>Successive numbers are calculated by finding the sum of the previous two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A96DF28-210C-4D08-825C-3A7BD1B94759}" type="slidenum">
              <a:rPr lang="en-US" altLang="en-US" sz="1400" i="0"/>
              <a:pPr eaLnBrk="1" hangingPunct="1"/>
              <a:t>7</a:t>
            </a:fld>
            <a:endParaRPr lang="en-US" altLang="en-US" sz="1400" i="0"/>
          </a:p>
        </p:txBody>
      </p:sp>
      <p:sp>
        <p:nvSpPr>
          <p:cNvPr id="15364" name="Rectangle 2"/>
          <p:cNvSpPr>
            <a:spLocks noGrp="1" noChangeArrowheads="1"/>
          </p:cNvSpPr>
          <p:nvPr>
            <p:ph type="title"/>
          </p:nvPr>
        </p:nvSpPr>
        <p:spPr/>
        <p:txBody>
          <a:bodyPr/>
          <a:lstStyle/>
          <a:p>
            <a:pPr eaLnBrk="1" hangingPunct="1"/>
            <a:r>
              <a:rPr lang="en-US" altLang="en-US" smtClean="0"/>
              <a:t>A Simple Searching Problem</a:t>
            </a:r>
          </a:p>
        </p:txBody>
      </p:sp>
      <p:sp>
        <p:nvSpPr>
          <p:cNvPr id="15365" name="Rectangle 3"/>
          <p:cNvSpPr>
            <a:spLocks noGrp="1" noChangeArrowheads="1"/>
          </p:cNvSpPr>
          <p:nvPr>
            <p:ph type="body" idx="1"/>
          </p:nvPr>
        </p:nvSpPr>
        <p:spPr/>
        <p:txBody>
          <a:bodyPr/>
          <a:lstStyle/>
          <a:p>
            <a:pPr eaLnBrk="1" hangingPunct="1"/>
            <a:r>
              <a:rPr lang="en-US" altLang="en-US" dirty="0" smtClean="0"/>
              <a:t>We can test to see if a value appears in a sequence using </a:t>
            </a:r>
            <a:r>
              <a:rPr lang="en-US" altLang="en-US" dirty="0" smtClean="0">
                <a:latin typeface="Courier New" panose="02070309020205020404" pitchFamily="49" charset="0"/>
              </a:rPr>
              <a:t>in</a:t>
            </a:r>
            <a:r>
              <a:rPr lang="en-US" altLang="en-US" dirty="0" smtClean="0"/>
              <a:t>.</a:t>
            </a:r>
            <a:br>
              <a:rPr lang="en-US" altLang="en-US" dirty="0" smtClean="0"/>
            </a:br>
            <a:r>
              <a:rPr lang="en-US" altLang="en-US" sz="1200" dirty="0" smtClean="0">
                <a:latin typeface="Courier New" panose="02070309020205020404" pitchFamily="49" charset="0"/>
              </a:rPr>
              <a:t/>
            </a:r>
            <a:br>
              <a:rPr lang="en-US" altLang="en-US" sz="1200" dirty="0" smtClean="0">
                <a:latin typeface="Courier New" panose="02070309020205020404" pitchFamily="49" charset="0"/>
              </a:rPr>
            </a:br>
            <a:r>
              <a:rPr lang="en-US" altLang="en-US" sz="2000" dirty="0" smtClean="0">
                <a:latin typeface="Courier New" panose="02070309020205020404" pitchFamily="49" charset="0"/>
              </a:rPr>
              <a:t>if x in </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do something</a:t>
            </a:r>
          </a:p>
          <a:p>
            <a:pPr eaLnBrk="1" hangingPunct="1"/>
            <a:r>
              <a:rPr lang="en-US" altLang="en-US" dirty="0" smtClean="0"/>
              <a:t>If we want to know the position of </a:t>
            </a:r>
            <a:r>
              <a:rPr lang="en-US" altLang="en-US" dirty="0" smtClean="0">
                <a:latin typeface="Courier New" panose="02070309020205020404" pitchFamily="49" charset="0"/>
              </a:rPr>
              <a:t>x</a:t>
            </a:r>
            <a:r>
              <a:rPr lang="en-US" altLang="en-US" dirty="0" smtClean="0"/>
              <a:t> in a list, the </a:t>
            </a:r>
            <a:r>
              <a:rPr lang="en-US" altLang="en-US" dirty="0" smtClean="0">
                <a:latin typeface="Courier New" panose="02070309020205020404" pitchFamily="49" charset="0"/>
              </a:rPr>
              <a:t>index</a:t>
            </a:r>
            <a:r>
              <a:rPr lang="en-US" altLang="en-US" dirty="0" smtClean="0"/>
              <a:t> method can be used.</a:t>
            </a:r>
            <a:br>
              <a:rPr lang="en-US" altLang="en-US" dirty="0" smtClean="0"/>
            </a:br>
            <a:r>
              <a:rPr lang="en-US" altLang="en-US" sz="2000" dirty="0" smtClean="0">
                <a:latin typeface="Courier New" panose="02070309020205020404" pitchFamily="49" charset="0"/>
              </a:rPr>
              <a:t>&gt;&gt;&gt; </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 = [3, 1, 4, 2, 5]</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a:t>
            </a:r>
            <a:r>
              <a:rPr lang="en-US" altLang="en-US" sz="2000" dirty="0" err="1" smtClean="0">
                <a:latin typeface="Courier New" panose="02070309020205020404" pitchFamily="49" charset="0"/>
              </a:rPr>
              <a:t>nums.index</a:t>
            </a:r>
            <a:r>
              <a:rPr lang="en-US" altLang="en-US" sz="2000" dirty="0" smtClean="0">
                <a:latin typeface="Courier New" panose="02070309020205020404" pitchFamily="49" charset="0"/>
              </a:rPr>
              <a:t>(4)</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2</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EB2A8F0-186B-4EC7-9A39-D3B024A26BF9}" type="slidenum">
              <a:rPr lang="en-US" altLang="en-US" sz="1400" i="0"/>
              <a:pPr eaLnBrk="1" hangingPunct="1"/>
              <a:t>70</a:t>
            </a:fld>
            <a:endParaRPr lang="en-US" altLang="en-US" sz="1400" i="0"/>
          </a:p>
        </p:txBody>
      </p:sp>
      <p:sp>
        <p:nvSpPr>
          <p:cNvPr id="75780" name="Rectangle 2"/>
          <p:cNvSpPr>
            <a:spLocks noGrp="1" noChangeArrowheads="1"/>
          </p:cNvSpPr>
          <p:nvPr>
            <p:ph type="title"/>
          </p:nvPr>
        </p:nvSpPr>
        <p:spPr/>
        <p:txBody>
          <a:bodyPr/>
          <a:lstStyle/>
          <a:p>
            <a:pPr eaLnBrk="1" hangingPunct="1"/>
            <a:r>
              <a:rPr lang="en-US" altLang="en-US" smtClean="0"/>
              <a:t>Recursion vs. Iteration</a:t>
            </a:r>
          </a:p>
        </p:txBody>
      </p:sp>
      <p:sp>
        <p:nvSpPr>
          <p:cNvPr id="75781" name="Rectangle 3"/>
          <p:cNvSpPr>
            <a:spLocks noGrp="1" noChangeArrowheads="1"/>
          </p:cNvSpPr>
          <p:nvPr>
            <p:ph type="body" idx="1"/>
          </p:nvPr>
        </p:nvSpPr>
        <p:spPr/>
        <p:txBody>
          <a:bodyPr/>
          <a:lstStyle/>
          <a:p>
            <a:pPr eaLnBrk="1" hangingPunct="1"/>
            <a:r>
              <a:rPr lang="en-US" altLang="en-US" smtClean="0"/>
              <a:t>Loop version:</a:t>
            </a:r>
          </a:p>
          <a:p>
            <a:pPr lvl="1" eaLnBrk="1" hangingPunct="1"/>
            <a:r>
              <a:rPr lang="en-US" altLang="en-US" smtClean="0"/>
              <a:t>Let’s use two variables, </a:t>
            </a:r>
            <a:r>
              <a:rPr lang="en-US" altLang="en-US" smtClean="0">
                <a:latin typeface="Courier New" panose="02070309020205020404" pitchFamily="49" charset="0"/>
              </a:rPr>
              <a:t>curr</a:t>
            </a:r>
            <a:r>
              <a:rPr lang="en-US" altLang="en-US" smtClean="0"/>
              <a:t> and </a:t>
            </a:r>
            <a:r>
              <a:rPr lang="en-US" altLang="en-US" smtClean="0">
                <a:latin typeface="Courier New" panose="02070309020205020404" pitchFamily="49" charset="0"/>
              </a:rPr>
              <a:t>prev</a:t>
            </a:r>
            <a:r>
              <a:rPr lang="en-US" altLang="en-US" smtClean="0"/>
              <a:t>, to calculate the next number in the sequence.</a:t>
            </a:r>
          </a:p>
          <a:p>
            <a:pPr lvl="1" eaLnBrk="1" hangingPunct="1"/>
            <a:r>
              <a:rPr lang="en-US" altLang="en-US" smtClean="0"/>
              <a:t>Once this is done, we set </a:t>
            </a:r>
            <a:r>
              <a:rPr lang="en-US" altLang="en-US" smtClean="0">
                <a:latin typeface="Courier New" panose="02070309020205020404" pitchFamily="49" charset="0"/>
              </a:rPr>
              <a:t>prev</a:t>
            </a:r>
            <a:r>
              <a:rPr lang="en-US" altLang="en-US" smtClean="0"/>
              <a:t> equal to </a:t>
            </a:r>
            <a:r>
              <a:rPr lang="en-US" altLang="en-US" smtClean="0">
                <a:latin typeface="Courier New" panose="02070309020205020404" pitchFamily="49" charset="0"/>
              </a:rPr>
              <a:t>curr</a:t>
            </a:r>
            <a:r>
              <a:rPr lang="en-US" altLang="en-US" smtClean="0"/>
              <a:t>, and set </a:t>
            </a:r>
            <a:r>
              <a:rPr lang="en-US" altLang="en-US" smtClean="0">
                <a:latin typeface="Courier New" panose="02070309020205020404" pitchFamily="49" charset="0"/>
              </a:rPr>
              <a:t>curr</a:t>
            </a:r>
            <a:r>
              <a:rPr lang="en-US" altLang="en-US" smtClean="0"/>
              <a:t> equal to the just-calculated number.</a:t>
            </a:r>
          </a:p>
          <a:p>
            <a:pPr lvl="1" eaLnBrk="1" hangingPunct="1"/>
            <a:r>
              <a:rPr lang="en-US" altLang="en-US" smtClean="0"/>
              <a:t>All we need to do is to put this into a loop to execute the right number of times!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60ADD50-6BAE-4EB7-851B-18F4B5A8FBA8}" type="slidenum">
              <a:rPr lang="en-US" altLang="en-US" sz="1400" i="0"/>
              <a:pPr eaLnBrk="1" hangingPunct="1"/>
              <a:t>71</a:t>
            </a:fld>
            <a:endParaRPr lang="en-US" altLang="en-US" sz="1400" i="0"/>
          </a:p>
        </p:txBody>
      </p:sp>
      <p:sp>
        <p:nvSpPr>
          <p:cNvPr id="76804" name="Rectangle 2"/>
          <p:cNvSpPr>
            <a:spLocks noGrp="1" noChangeArrowheads="1"/>
          </p:cNvSpPr>
          <p:nvPr>
            <p:ph type="title"/>
          </p:nvPr>
        </p:nvSpPr>
        <p:spPr/>
        <p:txBody>
          <a:bodyPr/>
          <a:lstStyle/>
          <a:p>
            <a:pPr eaLnBrk="1" hangingPunct="1"/>
            <a:r>
              <a:rPr lang="en-US" altLang="en-US" smtClean="0"/>
              <a:t>Recursion vs. Iteration</a:t>
            </a:r>
          </a:p>
        </p:txBody>
      </p:sp>
      <p:sp>
        <p:nvSpPr>
          <p:cNvPr id="76805" name="Rectangle 3"/>
          <p:cNvSpPr>
            <a:spLocks noGrp="1" noChangeArrowheads="1"/>
          </p:cNvSpPr>
          <p:nvPr>
            <p:ph type="body" idx="1"/>
          </p:nvPr>
        </p:nvSpPr>
        <p:spPr/>
        <p:txBody>
          <a:bodyPr/>
          <a:lstStyle/>
          <a:p>
            <a:pPr eaLnBrk="1" hangingPunct="1">
              <a:lnSpc>
                <a:spcPct val="90000"/>
              </a:lnSpc>
            </a:pP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loopfib</a:t>
            </a:r>
            <a:r>
              <a:rPr lang="en-US" altLang="en-US" sz="2000" dirty="0" smtClean="0">
                <a:latin typeface="Courier New" panose="02070309020205020404" pitchFamily="49" charset="0"/>
              </a:rPr>
              <a:t>(n):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returns the nth Fibonacci number</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curr</a:t>
            </a:r>
            <a:r>
              <a:rPr lang="en-US" altLang="en-US" sz="2000" dirty="0" smtClean="0">
                <a:latin typeface="Courier New" panose="02070309020205020404" pitchFamily="49" charset="0"/>
              </a:rPr>
              <a:t> = 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prev</a:t>
            </a:r>
            <a:r>
              <a:rPr lang="en-US" altLang="en-US" sz="2000" dirty="0" smtClean="0">
                <a:latin typeface="Courier New" panose="02070309020205020404" pitchFamily="49" charset="0"/>
              </a:rPr>
              <a:t> = 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for </a:t>
            </a:r>
            <a:r>
              <a:rPr lang="en-US" altLang="en-US" sz="2000" dirty="0" err="1" smtClean="0">
                <a:latin typeface="Courier New" panose="02070309020205020404" pitchFamily="49" charset="0"/>
              </a:rPr>
              <a:t>i</a:t>
            </a:r>
            <a:r>
              <a:rPr lang="en-US" altLang="en-US" sz="2000" dirty="0" smtClean="0">
                <a:latin typeface="Courier New" panose="02070309020205020404" pitchFamily="49" charset="0"/>
              </a:rPr>
              <a:t> in range(n-2):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curr</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prev</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curr+prev</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curr</a:t>
            </a: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curr</a:t>
            </a:r>
            <a:endParaRPr lang="en-US" altLang="en-US" sz="2000" dirty="0" smtClean="0">
              <a:latin typeface="Courier New" panose="02070309020205020404" pitchFamily="49" charset="0"/>
            </a:endParaRPr>
          </a:p>
          <a:p>
            <a:pPr eaLnBrk="1" hangingPunct="1">
              <a:lnSpc>
                <a:spcPct val="90000"/>
              </a:lnSpc>
            </a:pPr>
            <a:r>
              <a:rPr lang="en-US" altLang="en-US" sz="2800" dirty="0" smtClean="0"/>
              <a:t>Note the use of simultaneous assignment to calculate the new values of </a:t>
            </a:r>
            <a:r>
              <a:rPr lang="en-US" altLang="en-US" sz="2800" dirty="0" err="1" smtClean="0">
                <a:latin typeface="Courier New" panose="02070309020205020404" pitchFamily="49" charset="0"/>
              </a:rPr>
              <a:t>curr</a:t>
            </a:r>
            <a:r>
              <a:rPr lang="en-US" altLang="en-US" sz="2800" dirty="0" smtClean="0"/>
              <a:t> and </a:t>
            </a:r>
            <a:r>
              <a:rPr lang="en-US" altLang="en-US" sz="2800" dirty="0" smtClean="0">
                <a:latin typeface="Courier New" panose="02070309020205020404" pitchFamily="49" charset="0"/>
              </a:rPr>
              <a:t>prev</a:t>
            </a:r>
            <a:r>
              <a:rPr lang="en-US" altLang="en-US" sz="2800" dirty="0" smtClean="0"/>
              <a:t>.</a:t>
            </a:r>
          </a:p>
          <a:p>
            <a:pPr eaLnBrk="1" hangingPunct="1">
              <a:lnSpc>
                <a:spcPct val="90000"/>
              </a:lnSpc>
            </a:pPr>
            <a:r>
              <a:rPr lang="en-US" altLang="en-US" sz="2800" dirty="0" smtClean="0"/>
              <a:t>The loop executes only </a:t>
            </a:r>
            <a:r>
              <a:rPr lang="en-US" altLang="en-US" sz="2800" i="1" dirty="0" smtClean="0"/>
              <a:t>n-2</a:t>
            </a:r>
            <a:r>
              <a:rPr lang="en-US" altLang="en-US" sz="2800" dirty="0" smtClean="0"/>
              <a:t> times since the first two values have already been “determined”.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6BD8C14-A934-4BEB-BBE0-2A7A94109657}" type="slidenum">
              <a:rPr lang="en-US" altLang="en-US" sz="1400" i="0"/>
              <a:pPr eaLnBrk="1" hangingPunct="1"/>
              <a:t>72</a:t>
            </a:fld>
            <a:endParaRPr lang="en-US" altLang="en-US" sz="1400" i="0"/>
          </a:p>
        </p:txBody>
      </p:sp>
      <p:sp>
        <p:nvSpPr>
          <p:cNvPr id="5125" name="Rectangle 2"/>
          <p:cNvSpPr>
            <a:spLocks noGrp="1" noChangeArrowheads="1"/>
          </p:cNvSpPr>
          <p:nvPr>
            <p:ph type="title"/>
          </p:nvPr>
        </p:nvSpPr>
        <p:spPr/>
        <p:txBody>
          <a:bodyPr/>
          <a:lstStyle/>
          <a:p>
            <a:pPr eaLnBrk="1" hangingPunct="1"/>
            <a:r>
              <a:rPr lang="en-US" altLang="en-US" smtClean="0"/>
              <a:t>Recursion vs. Iteration</a:t>
            </a:r>
          </a:p>
        </p:txBody>
      </p:sp>
      <p:sp>
        <p:nvSpPr>
          <p:cNvPr id="5126" name="Rectangle 3"/>
          <p:cNvSpPr>
            <a:spLocks noGrp="1" noChangeArrowheads="1"/>
          </p:cNvSpPr>
          <p:nvPr>
            <p:ph type="body" idx="1"/>
          </p:nvPr>
        </p:nvSpPr>
        <p:spPr/>
        <p:txBody>
          <a:bodyPr/>
          <a:lstStyle/>
          <a:p>
            <a:pPr eaLnBrk="1" hangingPunct="1">
              <a:lnSpc>
                <a:spcPct val="90000"/>
              </a:lnSpc>
            </a:pPr>
            <a:r>
              <a:rPr lang="en-US" altLang="en-US" sz="2800" dirty="0" smtClean="0"/>
              <a:t>The Fibonacci sequence also has a recursive definition:</a:t>
            </a:r>
            <a:br>
              <a:rPr lang="en-US" altLang="en-US" sz="2800" dirty="0" smtClean="0"/>
            </a:br>
            <a:endParaRPr lang="en-US" altLang="en-US" sz="2800" dirty="0" smtClean="0"/>
          </a:p>
          <a:p>
            <a:pPr eaLnBrk="1" hangingPunct="1">
              <a:lnSpc>
                <a:spcPct val="90000"/>
              </a:lnSpc>
            </a:pPr>
            <a:endParaRPr lang="en-US" altLang="en-US" sz="2800" dirty="0" smtClean="0"/>
          </a:p>
          <a:p>
            <a:pPr eaLnBrk="1" hangingPunct="1">
              <a:lnSpc>
                <a:spcPct val="90000"/>
              </a:lnSpc>
            </a:pPr>
            <a:r>
              <a:rPr lang="en-US" altLang="en-US" sz="2800" dirty="0" smtClean="0"/>
              <a:t>This recursive definition can be directly turned into a recursive function!</a:t>
            </a:r>
          </a:p>
          <a:p>
            <a:pPr eaLnBrk="1" hangingPunct="1">
              <a:lnSpc>
                <a:spcPct val="90000"/>
              </a:lnSpc>
            </a:pP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fib(n):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n &lt; 3:</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fib(n-1)+fib(n-2)</a:t>
            </a:r>
          </a:p>
        </p:txBody>
      </p:sp>
      <p:graphicFrame>
        <p:nvGraphicFramePr>
          <p:cNvPr id="5122" name="Object 4"/>
          <p:cNvGraphicFramePr>
            <a:graphicFrameLocks noChangeAspect="1"/>
          </p:cNvGraphicFramePr>
          <p:nvPr/>
        </p:nvGraphicFramePr>
        <p:xfrm>
          <a:off x="1676400" y="2819400"/>
          <a:ext cx="5943600" cy="1033463"/>
        </p:xfrm>
        <a:graphic>
          <a:graphicData uri="http://schemas.openxmlformats.org/presentationml/2006/ole">
            <mc:AlternateContent xmlns:mc="http://schemas.openxmlformats.org/markup-compatibility/2006">
              <mc:Choice xmlns:v="urn:schemas-microsoft-com:vml" Requires="v">
                <p:oleObj spid="_x0000_s5133" name="Equation" r:id="rId3" imgW="2628720" imgH="457200" progId="Equation.DSMT4">
                  <p:embed/>
                </p:oleObj>
              </mc:Choice>
              <mc:Fallback>
                <p:oleObj name="Equation" r:id="rId3" imgW="262872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19400"/>
                        <a:ext cx="5943600"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8AE630B-EAC3-4FBD-9DC7-F386B8C67E2C}" type="slidenum">
              <a:rPr lang="en-US" altLang="en-US" sz="1400" i="0"/>
              <a:pPr eaLnBrk="1" hangingPunct="1"/>
              <a:t>73</a:t>
            </a:fld>
            <a:endParaRPr lang="en-US" altLang="en-US" sz="1400" i="0"/>
          </a:p>
        </p:txBody>
      </p:sp>
      <p:sp>
        <p:nvSpPr>
          <p:cNvPr id="77828" name="Rectangle 2"/>
          <p:cNvSpPr>
            <a:spLocks noGrp="1" noChangeArrowheads="1"/>
          </p:cNvSpPr>
          <p:nvPr>
            <p:ph type="title"/>
          </p:nvPr>
        </p:nvSpPr>
        <p:spPr/>
        <p:txBody>
          <a:bodyPr/>
          <a:lstStyle/>
          <a:p>
            <a:pPr eaLnBrk="1" hangingPunct="1"/>
            <a:r>
              <a:rPr lang="en-US" altLang="en-US" smtClean="0"/>
              <a:t>Recursion vs. Iteration</a:t>
            </a:r>
          </a:p>
        </p:txBody>
      </p:sp>
      <p:sp>
        <p:nvSpPr>
          <p:cNvPr id="77829" name="Rectangle 3"/>
          <p:cNvSpPr>
            <a:spLocks noGrp="1" noChangeArrowheads="1"/>
          </p:cNvSpPr>
          <p:nvPr>
            <p:ph type="body" idx="1"/>
          </p:nvPr>
        </p:nvSpPr>
        <p:spPr/>
        <p:txBody>
          <a:bodyPr/>
          <a:lstStyle/>
          <a:p>
            <a:pPr eaLnBrk="1" hangingPunct="1"/>
            <a:r>
              <a:rPr lang="en-US" altLang="en-US" smtClean="0"/>
              <a:t>This function obeys the rules that we’ve set out.</a:t>
            </a:r>
          </a:p>
          <a:p>
            <a:pPr lvl="1" eaLnBrk="1" hangingPunct="1"/>
            <a:r>
              <a:rPr lang="en-US" altLang="en-US" smtClean="0"/>
              <a:t>The recursion is always based on smaller values.</a:t>
            </a:r>
          </a:p>
          <a:p>
            <a:pPr lvl="1" eaLnBrk="1" hangingPunct="1"/>
            <a:r>
              <a:rPr lang="en-US" altLang="en-US" smtClean="0"/>
              <a:t>There is a non-recursive base case.</a:t>
            </a:r>
          </a:p>
          <a:p>
            <a:pPr eaLnBrk="1" hangingPunct="1"/>
            <a:r>
              <a:rPr lang="en-US" altLang="en-US" smtClean="0"/>
              <a:t>So, this function will work great, won’t it? – Sort of…</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81647" y="2900785"/>
            <a:ext cx="8473441" cy="3683680"/>
          </a:xfrm>
          <a:prstGeom prst="rect">
            <a:avLst/>
          </a:prstGeom>
        </p:spPr>
      </p:pic>
      <p:sp>
        <p:nvSpPr>
          <p:cNvPr id="7885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885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75B9117-99DE-4FB6-9189-753D03CB7DDA}" type="slidenum">
              <a:rPr lang="en-US" altLang="en-US" sz="1400" i="0"/>
              <a:pPr eaLnBrk="1" hangingPunct="1"/>
              <a:t>74</a:t>
            </a:fld>
            <a:endParaRPr lang="en-US" altLang="en-US" sz="1400" i="0"/>
          </a:p>
        </p:txBody>
      </p:sp>
      <p:sp>
        <p:nvSpPr>
          <p:cNvPr id="78852" name="Rectangle 2"/>
          <p:cNvSpPr>
            <a:spLocks noGrp="1" noChangeArrowheads="1"/>
          </p:cNvSpPr>
          <p:nvPr>
            <p:ph type="title"/>
          </p:nvPr>
        </p:nvSpPr>
        <p:spPr/>
        <p:txBody>
          <a:bodyPr/>
          <a:lstStyle/>
          <a:p>
            <a:pPr eaLnBrk="1" hangingPunct="1"/>
            <a:r>
              <a:rPr lang="en-US" altLang="en-US" smtClean="0"/>
              <a:t>Recursion vs. Iteration</a:t>
            </a:r>
          </a:p>
        </p:txBody>
      </p:sp>
      <p:sp>
        <p:nvSpPr>
          <p:cNvPr id="78853" name="Rectangle 3"/>
          <p:cNvSpPr>
            <a:spLocks noGrp="1" noChangeArrowheads="1"/>
          </p:cNvSpPr>
          <p:nvPr>
            <p:ph type="body" sz="half" idx="1"/>
          </p:nvPr>
        </p:nvSpPr>
        <p:spPr>
          <a:xfrm>
            <a:off x="1182688" y="2017713"/>
            <a:ext cx="7351712" cy="1639887"/>
          </a:xfrm>
        </p:spPr>
        <p:txBody>
          <a:bodyPr/>
          <a:lstStyle/>
          <a:p>
            <a:pPr eaLnBrk="1" hangingPunct="1"/>
            <a:r>
              <a:rPr lang="en-US" altLang="en-US" sz="2800" dirty="0" smtClean="0"/>
              <a:t>The recursive solution is extremely inefficient, since it performs many duplicate calculations!</a:t>
            </a:r>
          </a:p>
          <a:p>
            <a:pPr eaLnBrk="1" hangingPunct="1"/>
            <a:endParaRPr lang="en-US" altLang="en-US" sz="28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7987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FE2E78C-8441-462A-B9FD-B18991D3979B}" type="slidenum">
              <a:rPr lang="en-US" altLang="en-US" sz="1400" i="0"/>
              <a:pPr eaLnBrk="1" hangingPunct="1"/>
              <a:t>75</a:t>
            </a:fld>
            <a:endParaRPr lang="en-US" altLang="en-US" sz="1400" i="0"/>
          </a:p>
        </p:txBody>
      </p:sp>
      <p:sp>
        <p:nvSpPr>
          <p:cNvPr id="79876" name="Rectangle 2"/>
          <p:cNvSpPr>
            <a:spLocks noGrp="1" noChangeArrowheads="1"/>
          </p:cNvSpPr>
          <p:nvPr>
            <p:ph type="title"/>
          </p:nvPr>
        </p:nvSpPr>
        <p:spPr/>
        <p:txBody>
          <a:bodyPr/>
          <a:lstStyle/>
          <a:p>
            <a:pPr eaLnBrk="1" hangingPunct="1"/>
            <a:r>
              <a:rPr lang="en-US" altLang="en-US" smtClean="0"/>
              <a:t>Recursion vs. Iteration</a:t>
            </a:r>
          </a:p>
        </p:txBody>
      </p:sp>
      <p:sp>
        <p:nvSpPr>
          <p:cNvPr id="79877" name="Rectangle 3"/>
          <p:cNvSpPr>
            <a:spLocks noGrp="1" noChangeArrowheads="1"/>
          </p:cNvSpPr>
          <p:nvPr>
            <p:ph type="body" sz="half" idx="1"/>
          </p:nvPr>
        </p:nvSpPr>
        <p:spPr>
          <a:xfrm>
            <a:off x="1143000" y="2895600"/>
            <a:ext cx="7504113" cy="3313113"/>
          </a:xfrm>
        </p:spPr>
        <p:txBody>
          <a:bodyPr/>
          <a:lstStyle/>
          <a:p>
            <a:pPr eaLnBrk="1" hangingPunct="1">
              <a:buFont typeface="Wingdings" panose="05000000000000000000" pitchFamily="2" charset="2"/>
              <a:buNone/>
            </a:pPr>
            <a:endParaRPr lang="en-US" altLang="en-US" sz="2400" smtClean="0"/>
          </a:p>
          <a:p>
            <a:pPr eaLnBrk="1" hangingPunct="1"/>
            <a:endParaRPr lang="en-US" altLang="en-US" sz="2400" smtClean="0"/>
          </a:p>
          <a:p>
            <a:pPr eaLnBrk="1" hangingPunct="1"/>
            <a:endParaRPr lang="en-US" altLang="en-US" sz="2400" smtClean="0"/>
          </a:p>
          <a:p>
            <a:pPr eaLnBrk="1" hangingPunct="1"/>
            <a:endParaRPr lang="en-US" altLang="en-US" sz="2400" smtClean="0"/>
          </a:p>
          <a:p>
            <a:pPr eaLnBrk="1" hangingPunct="1"/>
            <a:r>
              <a:rPr lang="en-US" altLang="en-US" sz="2400" smtClean="0"/>
              <a:t>To calculate </a:t>
            </a:r>
            <a:r>
              <a:rPr lang="en-US" altLang="en-US" sz="2400" smtClean="0">
                <a:latin typeface="Courier New" panose="02070309020205020404" pitchFamily="49" charset="0"/>
              </a:rPr>
              <a:t>fib(6)</a:t>
            </a:r>
            <a:r>
              <a:rPr lang="en-US" altLang="en-US" sz="2400" smtClean="0"/>
              <a:t>, </a:t>
            </a:r>
            <a:r>
              <a:rPr lang="en-US" altLang="en-US" sz="2400" smtClean="0">
                <a:latin typeface="Courier New" panose="02070309020205020404" pitchFamily="49" charset="0"/>
              </a:rPr>
              <a:t>fib(4)</a:t>
            </a:r>
            <a:r>
              <a:rPr lang="en-US" altLang="en-US" sz="2400" smtClean="0"/>
              <a:t>is calculated twice, </a:t>
            </a:r>
            <a:r>
              <a:rPr lang="en-US" altLang="en-US" sz="2400" smtClean="0">
                <a:latin typeface="Courier New" panose="02070309020205020404" pitchFamily="49" charset="0"/>
              </a:rPr>
              <a:t>fib(3)</a:t>
            </a:r>
            <a:r>
              <a:rPr lang="en-US" altLang="en-US" sz="2400" smtClean="0"/>
              <a:t>is calculated three times, </a:t>
            </a:r>
            <a:r>
              <a:rPr lang="en-US" altLang="en-US" sz="2400" smtClean="0">
                <a:latin typeface="Courier New" panose="02070309020205020404" pitchFamily="49" charset="0"/>
              </a:rPr>
              <a:t>fib(2)</a:t>
            </a:r>
            <a:r>
              <a:rPr lang="en-US" altLang="en-US" sz="2400" smtClean="0"/>
              <a:t>is calculated four times… For large numbers, this adds up!</a:t>
            </a:r>
            <a:endParaRPr lang="en-US" altLang="en-US" sz="2400" smtClean="0">
              <a:latin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1447800" y="1905000"/>
            <a:ext cx="6355081" cy="2762760"/>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163BF9D-14E6-4733-85E9-FBB9A90D2958}" type="slidenum">
              <a:rPr lang="en-US" altLang="en-US" sz="1400" i="0"/>
              <a:pPr eaLnBrk="1" hangingPunct="1"/>
              <a:t>76</a:t>
            </a:fld>
            <a:endParaRPr lang="en-US" altLang="en-US" sz="1400" i="0"/>
          </a:p>
        </p:txBody>
      </p:sp>
      <p:sp>
        <p:nvSpPr>
          <p:cNvPr id="80900" name="Rectangle 2"/>
          <p:cNvSpPr>
            <a:spLocks noGrp="1" noChangeArrowheads="1"/>
          </p:cNvSpPr>
          <p:nvPr>
            <p:ph type="title"/>
          </p:nvPr>
        </p:nvSpPr>
        <p:spPr/>
        <p:txBody>
          <a:bodyPr/>
          <a:lstStyle/>
          <a:p>
            <a:pPr eaLnBrk="1" hangingPunct="1"/>
            <a:r>
              <a:rPr lang="en-US" altLang="en-US" smtClean="0"/>
              <a:t>Recursion vs. Iteration</a:t>
            </a:r>
          </a:p>
        </p:txBody>
      </p:sp>
      <p:sp>
        <p:nvSpPr>
          <p:cNvPr id="80901" name="Rectangle 3"/>
          <p:cNvSpPr>
            <a:spLocks noGrp="1" noChangeArrowheads="1"/>
          </p:cNvSpPr>
          <p:nvPr>
            <p:ph type="body" idx="1"/>
          </p:nvPr>
        </p:nvSpPr>
        <p:spPr/>
        <p:txBody>
          <a:bodyPr/>
          <a:lstStyle/>
          <a:p>
            <a:pPr eaLnBrk="1" hangingPunct="1">
              <a:lnSpc>
                <a:spcPct val="80000"/>
              </a:lnSpc>
            </a:pPr>
            <a:r>
              <a:rPr lang="en-US" altLang="en-US" sz="2800" smtClean="0"/>
              <a:t>Recursion is another tool in your problem-solving toolbox.</a:t>
            </a:r>
          </a:p>
          <a:p>
            <a:pPr eaLnBrk="1" hangingPunct="1">
              <a:lnSpc>
                <a:spcPct val="80000"/>
              </a:lnSpc>
            </a:pPr>
            <a:r>
              <a:rPr lang="en-US" altLang="en-US" sz="2800" smtClean="0"/>
              <a:t>Sometimes recursion provides a good solution because it is more elegant or efficient than a looping version.</a:t>
            </a:r>
          </a:p>
          <a:p>
            <a:pPr eaLnBrk="1" hangingPunct="1">
              <a:lnSpc>
                <a:spcPct val="80000"/>
              </a:lnSpc>
            </a:pPr>
            <a:r>
              <a:rPr lang="en-US" altLang="en-US" sz="2800" smtClean="0"/>
              <a:t>At other times, when both algorithms are quite similar, the edge goes to the looping solution on the basis of speed.</a:t>
            </a:r>
          </a:p>
          <a:p>
            <a:pPr eaLnBrk="1" hangingPunct="1">
              <a:lnSpc>
                <a:spcPct val="80000"/>
              </a:lnSpc>
            </a:pPr>
            <a:r>
              <a:rPr lang="en-US" altLang="en-US" sz="2800" smtClean="0"/>
              <a:t>Avoid the recursive solution if it is terribly inefficient, unless you can’t come up with an iterative solution (which sometimes happens!)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9EEA8BF-73FA-45BE-A493-62E679A8EA12}" type="slidenum">
              <a:rPr lang="en-US" altLang="en-US" sz="1400" i="0"/>
              <a:pPr eaLnBrk="1" hangingPunct="1"/>
              <a:t>77</a:t>
            </a:fld>
            <a:endParaRPr lang="en-US" altLang="en-US" sz="1400" i="0"/>
          </a:p>
        </p:txBody>
      </p:sp>
      <p:sp>
        <p:nvSpPr>
          <p:cNvPr id="81924" name="Rectangle 2"/>
          <p:cNvSpPr>
            <a:spLocks noGrp="1" noChangeArrowheads="1"/>
          </p:cNvSpPr>
          <p:nvPr>
            <p:ph type="title"/>
          </p:nvPr>
        </p:nvSpPr>
        <p:spPr/>
        <p:txBody>
          <a:bodyPr/>
          <a:lstStyle/>
          <a:p>
            <a:pPr eaLnBrk="1" hangingPunct="1"/>
            <a:r>
              <a:rPr lang="en-US" altLang="en-US" smtClean="0"/>
              <a:t>Sorting Algorithms</a:t>
            </a:r>
          </a:p>
        </p:txBody>
      </p:sp>
      <p:sp>
        <p:nvSpPr>
          <p:cNvPr id="81925" name="Rectangle 3"/>
          <p:cNvSpPr>
            <a:spLocks noGrp="1" noChangeArrowheads="1"/>
          </p:cNvSpPr>
          <p:nvPr>
            <p:ph type="body" idx="1"/>
          </p:nvPr>
        </p:nvSpPr>
        <p:spPr/>
        <p:txBody>
          <a:bodyPr/>
          <a:lstStyle/>
          <a:p>
            <a:pPr eaLnBrk="1" hangingPunct="1"/>
            <a:r>
              <a:rPr lang="en-US" altLang="en-US" smtClean="0"/>
              <a:t>The basic sorting problem is to take a list and rearrange it so that the values are in increasing (or nondecreasing) order.</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D1E016D-4127-4FE5-8A2C-93A0EDBFB251}" type="slidenum">
              <a:rPr lang="en-US" altLang="en-US" sz="1400" i="0"/>
              <a:pPr eaLnBrk="1" hangingPunct="1"/>
              <a:t>78</a:t>
            </a:fld>
            <a:endParaRPr lang="en-US" altLang="en-US" sz="1400" i="0"/>
          </a:p>
        </p:txBody>
      </p:sp>
      <p:sp>
        <p:nvSpPr>
          <p:cNvPr id="82948" name="Rectangle 2"/>
          <p:cNvSpPr>
            <a:spLocks noGrp="1" noChangeArrowheads="1"/>
          </p:cNvSpPr>
          <p:nvPr>
            <p:ph type="title"/>
          </p:nvPr>
        </p:nvSpPr>
        <p:spPr/>
        <p:txBody>
          <a:bodyPr/>
          <a:lstStyle/>
          <a:p>
            <a:pPr eaLnBrk="1" hangingPunct="1"/>
            <a:r>
              <a:rPr lang="en-US" altLang="en-US" dirty="0" smtClean="0"/>
              <a:t>Naive Sorting: Selection Sort</a:t>
            </a:r>
          </a:p>
        </p:txBody>
      </p:sp>
      <p:sp>
        <p:nvSpPr>
          <p:cNvPr id="82949" name="Rectangle 3"/>
          <p:cNvSpPr>
            <a:spLocks noGrp="1" noChangeArrowheads="1"/>
          </p:cNvSpPr>
          <p:nvPr>
            <p:ph type="body" idx="1"/>
          </p:nvPr>
        </p:nvSpPr>
        <p:spPr/>
        <p:txBody>
          <a:bodyPr/>
          <a:lstStyle/>
          <a:p>
            <a:pPr eaLnBrk="1" hangingPunct="1"/>
            <a:r>
              <a:rPr lang="en-US" altLang="en-US" smtClean="0"/>
              <a:t>To start out, pretend you’re the computer, and you’re given a shuffled stack of index cards, each with a number. How would you put the cards back in order?</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5797717-8F10-440F-9662-81974ED5E816}" type="slidenum">
              <a:rPr lang="en-US" altLang="en-US" sz="1400" i="0"/>
              <a:pPr eaLnBrk="1" hangingPunct="1"/>
              <a:t>79</a:t>
            </a:fld>
            <a:endParaRPr lang="en-US" altLang="en-US" sz="1400" i="0"/>
          </a:p>
        </p:txBody>
      </p:sp>
      <p:sp>
        <p:nvSpPr>
          <p:cNvPr id="83972" name="Rectangle 2"/>
          <p:cNvSpPr>
            <a:spLocks noGrp="1" noChangeArrowheads="1"/>
          </p:cNvSpPr>
          <p:nvPr>
            <p:ph type="title"/>
          </p:nvPr>
        </p:nvSpPr>
        <p:spPr/>
        <p:txBody>
          <a:bodyPr/>
          <a:lstStyle/>
          <a:p>
            <a:pPr eaLnBrk="1" hangingPunct="1"/>
            <a:r>
              <a:rPr lang="en-US" altLang="en-US" smtClean="0"/>
              <a:t>Naive Sorting: Selection Sort</a:t>
            </a:r>
          </a:p>
        </p:txBody>
      </p:sp>
      <p:sp>
        <p:nvSpPr>
          <p:cNvPr id="83973" name="Rectangle 3"/>
          <p:cNvSpPr>
            <a:spLocks noGrp="1" noChangeArrowheads="1"/>
          </p:cNvSpPr>
          <p:nvPr>
            <p:ph type="body" idx="1"/>
          </p:nvPr>
        </p:nvSpPr>
        <p:spPr/>
        <p:txBody>
          <a:bodyPr/>
          <a:lstStyle/>
          <a:p>
            <a:pPr eaLnBrk="1" hangingPunct="1"/>
            <a:r>
              <a:rPr lang="en-US" altLang="en-US" sz="3000" dirty="0" smtClean="0"/>
              <a:t>One simple method is to look through the deck to find the smallest value and place that value at the front of the stack.</a:t>
            </a:r>
          </a:p>
          <a:p>
            <a:pPr eaLnBrk="1" hangingPunct="1"/>
            <a:r>
              <a:rPr lang="en-US" altLang="en-US" sz="3000" dirty="0" smtClean="0"/>
              <a:t>Then go through, find the next smallest number in the remaining cards, place it behind the smallest card at the front.</a:t>
            </a:r>
          </a:p>
          <a:p>
            <a:pPr eaLnBrk="1" hangingPunct="1"/>
            <a:r>
              <a:rPr lang="en-US" altLang="en-US" sz="3000" dirty="0"/>
              <a:t>L</a:t>
            </a:r>
            <a:r>
              <a:rPr lang="en-US" altLang="en-US" sz="3000" dirty="0" smtClean="0"/>
              <a:t>ather, rinse, repeat, until the stack is in sorted order!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212B711-31FB-431A-81F6-AEBE738771A3}" type="slidenum">
              <a:rPr lang="en-US" altLang="en-US" sz="1400" i="0"/>
              <a:pPr eaLnBrk="1" hangingPunct="1"/>
              <a:t>8</a:t>
            </a:fld>
            <a:endParaRPr lang="en-US" altLang="en-US" sz="1400" i="0"/>
          </a:p>
        </p:txBody>
      </p:sp>
      <p:sp>
        <p:nvSpPr>
          <p:cNvPr id="16388" name="Rectangle 2"/>
          <p:cNvSpPr>
            <a:spLocks noGrp="1" noChangeArrowheads="1"/>
          </p:cNvSpPr>
          <p:nvPr>
            <p:ph type="title"/>
          </p:nvPr>
        </p:nvSpPr>
        <p:spPr/>
        <p:txBody>
          <a:bodyPr/>
          <a:lstStyle/>
          <a:p>
            <a:pPr eaLnBrk="1" hangingPunct="1"/>
            <a:r>
              <a:rPr lang="en-US" altLang="en-US" smtClean="0"/>
              <a:t>A Simple Searching Problem</a:t>
            </a:r>
          </a:p>
        </p:txBody>
      </p:sp>
      <p:sp>
        <p:nvSpPr>
          <p:cNvPr id="16389" name="Rectangle 3"/>
          <p:cNvSpPr>
            <a:spLocks noGrp="1" noChangeArrowheads="1"/>
          </p:cNvSpPr>
          <p:nvPr>
            <p:ph type="body" idx="1"/>
          </p:nvPr>
        </p:nvSpPr>
        <p:spPr/>
        <p:txBody>
          <a:bodyPr/>
          <a:lstStyle/>
          <a:p>
            <a:pPr eaLnBrk="1" hangingPunct="1"/>
            <a:r>
              <a:rPr lang="en-US" altLang="en-US" smtClean="0"/>
              <a:t>The only difference between our </a:t>
            </a:r>
            <a:r>
              <a:rPr lang="en-US" altLang="en-US" smtClean="0">
                <a:latin typeface="Courier New" panose="02070309020205020404" pitchFamily="49" charset="0"/>
              </a:rPr>
              <a:t>search</a:t>
            </a:r>
            <a:r>
              <a:rPr lang="en-US" altLang="en-US" smtClean="0"/>
              <a:t> function and</a:t>
            </a:r>
            <a:r>
              <a:rPr lang="en-US" altLang="en-US" smtClean="0">
                <a:latin typeface="Courier New" panose="02070309020205020404" pitchFamily="49" charset="0"/>
              </a:rPr>
              <a:t> index</a:t>
            </a:r>
            <a:r>
              <a:rPr lang="en-US" altLang="en-US" smtClean="0"/>
              <a:t> is that </a:t>
            </a:r>
            <a:r>
              <a:rPr lang="en-US" altLang="en-US" smtClean="0">
                <a:latin typeface="Courier New" panose="02070309020205020404" pitchFamily="49" charset="0"/>
              </a:rPr>
              <a:t>index</a:t>
            </a:r>
            <a:r>
              <a:rPr lang="en-US" altLang="en-US" smtClean="0"/>
              <a:t> raises an exception if the target value does not appear in the list.</a:t>
            </a:r>
          </a:p>
          <a:p>
            <a:pPr eaLnBrk="1" hangingPunct="1"/>
            <a:r>
              <a:rPr lang="en-US" altLang="en-US" smtClean="0"/>
              <a:t>We could implement </a:t>
            </a:r>
            <a:r>
              <a:rPr lang="en-US" altLang="en-US" smtClean="0">
                <a:latin typeface="Courier New" panose="02070309020205020404" pitchFamily="49" charset="0"/>
              </a:rPr>
              <a:t>search</a:t>
            </a:r>
            <a:r>
              <a:rPr lang="en-US" altLang="en-US" smtClean="0"/>
              <a:t> using </a:t>
            </a:r>
            <a:r>
              <a:rPr lang="en-US" altLang="en-US" smtClean="0">
                <a:latin typeface="Courier New" panose="02070309020205020404" pitchFamily="49" charset="0"/>
              </a:rPr>
              <a:t>index</a:t>
            </a:r>
            <a:r>
              <a:rPr lang="en-US" altLang="en-US" smtClean="0"/>
              <a:t> by simply catching the exception and returning -1 for that case.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A7FDB00-C4C9-4319-84C8-FB4208CD37DD}" type="slidenum">
              <a:rPr lang="en-US" altLang="en-US" sz="1400" i="0"/>
              <a:pPr eaLnBrk="1" hangingPunct="1"/>
              <a:t>80</a:t>
            </a:fld>
            <a:endParaRPr lang="en-US" altLang="en-US" sz="1400" i="0"/>
          </a:p>
        </p:txBody>
      </p:sp>
      <p:sp>
        <p:nvSpPr>
          <p:cNvPr id="84996" name="Rectangle 2"/>
          <p:cNvSpPr>
            <a:spLocks noGrp="1" noChangeArrowheads="1"/>
          </p:cNvSpPr>
          <p:nvPr>
            <p:ph type="title"/>
          </p:nvPr>
        </p:nvSpPr>
        <p:spPr/>
        <p:txBody>
          <a:bodyPr/>
          <a:lstStyle/>
          <a:p>
            <a:pPr eaLnBrk="1" hangingPunct="1"/>
            <a:r>
              <a:rPr lang="en-US" altLang="en-US" smtClean="0"/>
              <a:t>Naive Sorting: Selection Sort</a:t>
            </a:r>
          </a:p>
        </p:txBody>
      </p:sp>
      <p:sp>
        <p:nvSpPr>
          <p:cNvPr id="84997" name="Rectangle 3"/>
          <p:cNvSpPr>
            <a:spLocks noGrp="1" noChangeArrowheads="1"/>
          </p:cNvSpPr>
          <p:nvPr>
            <p:ph type="body" idx="1"/>
          </p:nvPr>
        </p:nvSpPr>
        <p:spPr/>
        <p:txBody>
          <a:bodyPr/>
          <a:lstStyle/>
          <a:p>
            <a:pPr eaLnBrk="1" hangingPunct="1"/>
            <a:r>
              <a:rPr lang="en-US" altLang="en-US" smtClean="0"/>
              <a:t>We already have an algorithm to find the smallest item in a list (Chapter 7). As you go through the list, keep track of the smallest one seen so far, updating it when you find a smaller one.</a:t>
            </a:r>
          </a:p>
          <a:p>
            <a:pPr eaLnBrk="1" hangingPunct="1"/>
            <a:r>
              <a:rPr lang="en-US" altLang="en-US" smtClean="0"/>
              <a:t>This sorting algorithm is known as a </a:t>
            </a:r>
            <a:r>
              <a:rPr lang="en-US" altLang="en-US" i="1" smtClean="0"/>
              <a:t>selection sort</a:t>
            </a:r>
            <a:r>
              <a:rPr lang="en-US" altLang="en-US" smtClean="0"/>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75E7054-0325-4A96-A06F-836676CCCEAD}" type="slidenum">
              <a:rPr lang="en-US" altLang="en-US" sz="1400" i="0"/>
              <a:pPr eaLnBrk="1" hangingPunct="1"/>
              <a:t>81</a:t>
            </a:fld>
            <a:endParaRPr lang="en-US" altLang="en-US" sz="1400" i="0"/>
          </a:p>
        </p:txBody>
      </p:sp>
      <p:sp>
        <p:nvSpPr>
          <p:cNvPr id="86020" name="Rectangle 2"/>
          <p:cNvSpPr>
            <a:spLocks noGrp="1" noChangeArrowheads="1"/>
          </p:cNvSpPr>
          <p:nvPr>
            <p:ph type="title"/>
          </p:nvPr>
        </p:nvSpPr>
        <p:spPr/>
        <p:txBody>
          <a:bodyPr/>
          <a:lstStyle/>
          <a:p>
            <a:pPr eaLnBrk="1" hangingPunct="1"/>
            <a:r>
              <a:rPr lang="en-US" altLang="en-US" smtClean="0"/>
              <a:t>Naive Sorting: Selection Sort</a:t>
            </a:r>
          </a:p>
        </p:txBody>
      </p:sp>
      <p:sp>
        <p:nvSpPr>
          <p:cNvPr id="86021" name="Rectangle 3"/>
          <p:cNvSpPr>
            <a:spLocks noGrp="1" noChangeArrowheads="1"/>
          </p:cNvSpPr>
          <p:nvPr>
            <p:ph type="body" idx="1"/>
          </p:nvPr>
        </p:nvSpPr>
        <p:spPr/>
        <p:txBody>
          <a:bodyPr/>
          <a:lstStyle/>
          <a:p>
            <a:pPr eaLnBrk="1" hangingPunct="1">
              <a:lnSpc>
                <a:spcPct val="80000"/>
              </a:lnSpc>
            </a:pPr>
            <a:r>
              <a:rPr lang="en-US" altLang="en-US" sz="2800" smtClean="0"/>
              <a:t>The algorithm has a loop, and each time through the loop the smallest remaining element is selected and moved into its proper position.</a:t>
            </a:r>
          </a:p>
          <a:p>
            <a:pPr lvl="1" eaLnBrk="1" hangingPunct="1">
              <a:lnSpc>
                <a:spcPct val="80000"/>
              </a:lnSpc>
            </a:pPr>
            <a:r>
              <a:rPr lang="en-US" altLang="en-US" sz="2400" smtClean="0"/>
              <a:t>For </a:t>
            </a:r>
            <a:r>
              <a:rPr lang="en-US" altLang="en-US" sz="2400" i="1" smtClean="0"/>
              <a:t>n</a:t>
            </a:r>
            <a:r>
              <a:rPr lang="en-US" altLang="en-US" sz="2400" smtClean="0"/>
              <a:t> elements, we find the smallest value and put it in the </a:t>
            </a:r>
            <a:r>
              <a:rPr lang="en-US" altLang="en-US" sz="2400" i="1" smtClean="0"/>
              <a:t>0</a:t>
            </a:r>
            <a:r>
              <a:rPr lang="en-US" altLang="en-US" sz="2400" i="1" baseline="30000" smtClean="0"/>
              <a:t>th</a:t>
            </a:r>
            <a:r>
              <a:rPr lang="en-US" altLang="en-US" sz="2400" smtClean="0"/>
              <a:t> position.</a:t>
            </a:r>
          </a:p>
          <a:p>
            <a:pPr lvl="1" eaLnBrk="1" hangingPunct="1">
              <a:lnSpc>
                <a:spcPct val="80000"/>
              </a:lnSpc>
            </a:pPr>
            <a:r>
              <a:rPr lang="en-US" altLang="en-US" sz="2400" smtClean="0"/>
              <a:t>Then we find the smallest remaining value from position 1 – (</a:t>
            </a:r>
            <a:r>
              <a:rPr lang="en-US" altLang="en-US" sz="2400" i="1" smtClean="0"/>
              <a:t>n</a:t>
            </a:r>
            <a:r>
              <a:rPr lang="en-US" altLang="en-US" sz="2400" smtClean="0"/>
              <a:t>-1) and put it into position 1.</a:t>
            </a:r>
          </a:p>
          <a:p>
            <a:pPr lvl="1" eaLnBrk="1" hangingPunct="1">
              <a:lnSpc>
                <a:spcPct val="80000"/>
              </a:lnSpc>
            </a:pPr>
            <a:r>
              <a:rPr lang="en-US" altLang="en-US" sz="2400" smtClean="0"/>
              <a:t>The smallest value from position 2 – (</a:t>
            </a:r>
            <a:r>
              <a:rPr lang="en-US" altLang="en-US" sz="2400" i="1" smtClean="0"/>
              <a:t>n</a:t>
            </a:r>
            <a:r>
              <a:rPr lang="en-US" altLang="en-US" sz="2400" smtClean="0"/>
              <a:t>-1) goes in position 2.</a:t>
            </a:r>
          </a:p>
          <a:p>
            <a:pPr lvl="1" eaLnBrk="1" hangingPunct="1">
              <a:lnSpc>
                <a:spcPct val="80000"/>
              </a:lnSpc>
            </a:pPr>
            <a:r>
              <a:rPr lang="en-US" altLang="en-US" sz="2400" smtClean="0"/>
              <a:t>Etc.</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67C6EFA-AF4D-4824-86E5-BDB1B9222B30}" type="slidenum">
              <a:rPr lang="en-US" altLang="en-US" sz="1400" i="0"/>
              <a:pPr eaLnBrk="1" hangingPunct="1"/>
              <a:t>82</a:t>
            </a:fld>
            <a:endParaRPr lang="en-US" altLang="en-US" sz="1400" i="0"/>
          </a:p>
        </p:txBody>
      </p:sp>
      <p:sp>
        <p:nvSpPr>
          <p:cNvPr id="87044" name="Rectangle 2"/>
          <p:cNvSpPr>
            <a:spLocks noGrp="1" noChangeArrowheads="1"/>
          </p:cNvSpPr>
          <p:nvPr>
            <p:ph type="title"/>
          </p:nvPr>
        </p:nvSpPr>
        <p:spPr/>
        <p:txBody>
          <a:bodyPr/>
          <a:lstStyle/>
          <a:p>
            <a:pPr eaLnBrk="1" hangingPunct="1"/>
            <a:r>
              <a:rPr lang="en-US" altLang="en-US" smtClean="0"/>
              <a:t>Naive Sorting: Selection Sort</a:t>
            </a:r>
          </a:p>
        </p:txBody>
      </p:sp>
      <p:sp>
        <p:nvSpPr>
          <p:cNvPr id="87045" name="Rectangle 3"/>
          <p:cNvSpPr>
            <a:spLocks noGrp="1" noChangeArrowheads="1"/>
          </p:cNvSpPr>
          <p:nvPr>
            <p:ph type="body" idx="1"/>
          </p:nvPr>
        </p:nvSpPr>
        <p:spPr/>
        <p:txBody>
          <a:bodyPr/>
          <a:lstStyle/>
          <a:p>
            <a:pPr eaLnBrk="1" hangingPunct="1"/>
            <a:r>
              <a:rPr lang="en-US" altLang="en-US" sz="2800" dirty="0" smtClean="0"/>
              <a:t>When we place a value into its proper position, we need to be sure we don’t accidentally lose the value originally stored in that position.</a:t>
            </a:r>
          </a:p>
          <a:p>
            <a:pPr eaLnBrk="1" hangingPunct="1"/>
            <a:r>
              <a:rPr lang="en-US" altLang="en-US" sz="2800" dirty="0" smtClean="0"/>
              <a:t>If the smallest item is in position 10, moving it into position 0 involves the assignment: </a:t>
            </a:r>
            <a:r>
              <a:rPr lang="en-US" altLang="en-US" sz="2800" dirty="0" err="1" smtClean="0">
                <a:latin typeface="Courier New" panose="02070309020205020404" pitchFamily="49" charset="0"/>
              </a:rPr>
              <a:t>nums</a:t>
            </a:r>
            <a:r>
              <a:rPr lang="en-US" altLang="en-US" sz="2800" dirty="0" smtClean="0">
                <a:latin typeface="Courier New" panose="02070309020205020404" pitchFamily="49" charset="0"/>
              </a:rPr>
              <a:t>[0] = </a:t>
            </a:r>
            <a:r>
              <a:rPr lang="en-US" altLang="en-US" sz="2800" dirty="0" err="1" smtClean="0">
                <a:latin typeface="Courier New" panose="02070309020205020404" pitchFamily="49" charset="0"/>
              </a:rPr>
              <a:t>nums</a:t>
            </a:r>
            <a:r>
              <a:rPr lang="en-US" altLang="en-US" sz="2800" dirty="0" smtClean="0">
                <a:latin typeface="Courier New" panose="02070309020205020404" pitchFamily="49" charset="0"/>
              </a:rPr>
              <a:t>[10]</a:t>
            </a:r>
          </a:p>
          <a:p>
            <a:pPr eaLnBrk="1" hangingPunct="1"/>
            <a:r>
              <a:rPr lang="en-US" altLang="en-US" sz="2800" dirty="0" smtClean="0"/>
              <a:t>This wipes out the original value in </a:t>
            </a:r>
            <a:r>
              <a:rPr lang="en-US" altLang="en-US" sz="2800" dirty="0" err="1" smtClean="0">
                <a:latin typeface="Courier New" panose="02070309020205020404" pitchFamily="49" charset="0"/>
              </a:rPr>
              <a:t>nums</a:t>
            </a:r>
            <a:r>
              <a:rPr lang="en-US" altLang="en-US" sz="2800" dirty="0" smtClean="0">
                <a:latin typeface="Courier New" panose="02070309020205020404" pitchFamily="49" charset="0"/>
              </a:rPr>
              <a:t>[0]</a:t>
            </a:r>
            <a:r>
              <a:rPr lang="en-US" altLang="en-US" sz="2800" dirty="0" smtClean="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880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6DBEA8E-208D-4A81-9DD9-3CFAE8F25538}" type="slidenum">
              <a:rPr lang="en-US" altLang="en-US" sz="1400" i="0"/>
              <a:pPr eaLnBrk="1" hangingPunct="1"/>
              <a:t>83</a:t>
            </a:fld>
            <a:endParaRPr lang="en-US" altLang="en-US" sz="1400" i="0"/>
          </a:p>
        </p:txBody>
      </p:sp>
      <p:sp>
        <p:nvSpPr>
          <p:cNvPr id="88068" name="Rectangle 2"/>
          <p:cNvSpPr>
            <a:spLocks noGrp="1" noChangeArrowheads="1"/>
          </p:cNvSpPr>
          <p:nvPr>
            <p:ph type="title"/>
          </p:nvPr>
        </p:nvSpPr>
        <p:spPr/>
        <p:txBody>
          <a:bodyPr/>
          <a:lstStyle/>
          <a:p>
            <a:pPr eaLnBrk="1" hangingPunct="1"/>
            <a:r>
              <a:rPr lang="en-US" altLang="en-US" smtClean="0"/>
              <a:t>Naive Sorting: Selection Sort</a:t>
            </a:r>
          </a:p>
        </p:txBody>
      </p:sp>
      <p:sp>
        <p:nvSpPr>
          <p:cNvPr id="88069" name="Rectangle 3"/>
          <p:cNvSpPr>
            <a:spLocks noGrp="1" noChangeArrowheads="1"/>
          </p:cNvSpPr>
          <p:nvPr>
            <p:ph type="body" idx="1"/>
          </p:nvPr>
        </p:nvSpPr>
        <p:spPr>
          <a:xfrm>
            <a:off x="685800" y="2017713"/>
            <a:ext cx="8269288" cy="4114800"/>
          </a:xfrm>
        </p:spPr>
        <p:txBody>
          <a:bodyPr/>
          <a:lstStyle/>
          <a:p>
            <a:pPr eaLnBrk="1" hangingPunct="1">
              <a:lnSpc>
                <a:spcPct val="90000"/>
              </a:lnSpc>
            </a:pPr>
            <a:r>
              <a:rPr lang="en-US" altLang="en-US" dirty="0" smtClean="0"/>
              <a:t>We can use simultaneous assignment to swap the values between </a:t>
            </a:r>
            <a:r>
              <a:rPr lang="en-US" altLang="en-US" dirty="0" err="1" smtClean="0">
                <a:latin typeface="Courier New" panose="02070309020205020404" pitchFamily="49" charset="0"/>
              </a:rPr>
              <a:t>nums</a:t>
            </a:r>
            <a:r>
              <a:rPr lang="en-US" altLang="en-US" dirty="0" smtClean="0">
                <a:latin typeface="Courier New" panose="02070309020205020404" pitchFamily="49" charset="0"/>
              </a:rPr>
              <a:t>[0]</a:t>
            </a:r>
            <a:r>
              <a:rPr lang="en-US" altLang="en-US" dirty="0" smtClean="0"/>
              <a:t> and </a:t>
            </a:r>
            <a:r>
              <a:rPr lang="en-US" altLang="en-US" dirty="0" err="1" smtClean="0">
                <a:latin typeface="Courier New" panose="02070309020205020404" pitchFamily="49" charset="0"/>
              </a:rPr>
              <a:t>nums</a:t>
            </a:r>
            <a:r>
              <a:rPr lang="en-US" altLang="en-US" dirty="0" smtClean="0">
                <a:latin typeface="Courier New" panose="02070309020205020404" pitchFamily="49" charset="0"/>
              </a:rPr>
              <a:t>[10]</a:t>
            </a:r>
            <a:r>
              <a:rPr lang="en-US" altLang="en-US" dirty="0" smtClean="0"/>
              <a:t>:</a:t>
            </a:r>
            <a:br>
              <a:rPr lang="en-US" altLang="en-US" dirty="0" smtClean="0"/>
            </a:br>
            <a:r>
              <a:rPr lang="en-US" altLang="en-US" sz="2800" dirty="0" err="1" smtClean="0">
                <a:latin typeface="Courier New" panose="02070309020205020404" pitchFamily="49" charset="0"/>
              </a:rPr>
              <a:t>nums</a:t>
            </a:r>
            <a:r>
              <a:rPr lang="en-US" altLang="en-US" sz="2800" dirty="0" smtClean="0">
                <a:latin typeface="Courier New" panose="02070309020205020404" pitchFamily="49" charset="0"/>
              </a:rPr>
              <a:t>[0],</a:t>
            </a:r>
            <a:r>
              <a:rPr lang="en-US" altLang="en-US" sz="2800" dirty="0" err="1" smtClean="0">
                <a:latin typeface="Courier New" panose="02070309020205020404" pitchFamily="49" charset="0"/>
              </a:rPr>
              <a:t>nums</a:t>
            </a:r>
            <a:r>
              <a:rPr lang="en-US" altLang="en-US" sz="2800" dirty="0" smtClean="0">
                <a:latin typeface="Courier New" panose="02070309020205020404" pitchFamily="49" charset="0"/>
              </a:rPr>
              <a:t>[10] = </a:t>
            </a:r>
            <a:r>
              <a:rPr lang="en-US" altLang="en-US" sz="2800" dirty="0" err="1" smtClean="0">
                <a:latin typeface="Courier New" panose="02070309020205020404" pitchFamily="49" charset="0"/>
              </a:rPr>
              <a:t>nums</a:t>
            </a:r>
            <a:r>
              <a:rPr lang="en-US" altLang="en-US" sz="2800" dirty="0" smtClean="0">
                <a:latin typeface="Courier New" panose="02070309020205020404" pitchFamily="49" charset="0"/>
              </a:rPr>
              <a:t>[10],</a:t>
            </a:r>
            <a:r>
              <a:rPr lang="en-US" altLang="en-US" sz="2800" dirty="0" err="1" smtClean="0">
                <a:latin typeface="Courier New" panose="02070309020205020404" pitchFamily="49" charset="0"/>
              </a:rPr>
              <a:t>nums</a:t>
            </a:r>
            <a:r>
              <a:rPr lang="en-US" altLang="en-US" sz="2800" dirty="0" smtClean="0">
                <a:latin typeface="Courier New" panose="02070309020205020404" pitchFamily="49" charset="0"/>
              </a:rPr>
              <a:t>[0]</a:t>
            </a:r>
            <a:endParaRPr lang="en-US" altLang="en-US" sz="1800" dirty="0" smtClean="0"/>
          </a:p>
          <a:p>
            <a:pPr eaLnBrk="1" hangingPunct="1">
              <a:lnSpc>
                <a:spcPct val="90000"/>
              </a:lnSpc>
            </a:pPr>
            <a:r>
              <a:rPr lang="en-US" altLang="en-US" dirty="0" smtClean="0"/>
              <a:t>Using these ideas, we can implement our algorithm, using variable </a:t>
            </a:r>
            <a:r>
              <a:rPr lang="en-US" altLang="en-US" dirty="0" smtClean="0">
                <a:latin typeface="Courier New" panose="02070309020205020404" pitchFamily="49" charset="0"/>
              </a:rPr>
              <a:t>bottom</a:t>
            </a:r>
            <a:r>
              <a:rPr lang="en-US" altLang="en-US" dirty="0" smtClean="0"/>
              <a:t> for the currently filled position, and </a:t>
            </a:r>
            <a:r>
              <a:rPr lang="en-US" altLang="en-US" dirty="0" err="1" smtClean="0">
                <a:latin typeface="Courier New" panose="02070309020205020404" pitchFamily="49" charset="0"/>
              </a:rPr>
              <a:t>mp</a:t>
            </a:r>
            <a:r>
              <a:rPr lang="en-US" altLang="en-US" dirty="0" smtClean="0"/>
              <a:t> is the location of the smallest remaining value.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890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B2EFDD2-E1C4-44A8-A6ED-7D93E862A4B8}" type="slidenum">
              <a:rPr lang="en-US" altLang="en-US" sz="1400" i="0"/>
              <a:pPr eaLnBrk="1" hangingPunct="1"/>
              <a:t>84</a:t>
            </a:fld>
            <a:endParaRPr lang="en-US" altLang="en-US" sz="1400" i="0"/>
          </a:p>
        </p:txBody>
      </p:sp>
      <p:sp>
        <p:nvSpPr>
          <p:cNvPr id="89092" name="Rectangle 2"/>
          <p:cNvSpPr>
            <a:spLocks noGrp="1" noChangeArrowheads="1"/>
          </p:cNvSpPr>
          <p:nvPr>
            <p:ph type="title"/>
          </p:nvPr>
        </p:nvSpPr>
        <p:spPr/>
        <p:txBody>
          <a:bodyPr/>
          <a:lstStyle/>
          <a:p>
            <a:pPr eaLnBrk="1" hangingPunct="1"/>
            <a:r>
              <a:rPr lang="en-US" altLang="en-US" smtClean="0"/>
              <a:t>Naive Sorting: Selection Sort</a:t>
            </a:r>
          </a:p>
        </p:txBody>
      </p:sp>
      <p:sp>
        <p:nvSpPr>
          <p:cNvPr id="89093" name="Rectangle 3"/>
          <p:cNvSpPr>
            <a:spLocks noGrp="1" noChangeArrowheads="1"/>
          </p:cNvSpPr>
          <p:nvPr>
            <p:ph type="body" idx="1"/>
          </p:nvPr>
        </p:nvSpPr>
        <p:spPr>
          <a:xfrm>
            <a:off x="0" y="2017713"/>
            <a:ext cx="9144000" cy="4114800"/>
          </a:xfrm>
        </p:spPr>
        <p:txBody>
          <a:bodyPr/>
          <a:lstStyle/>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def</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selSort</a:t>
            </a: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 sort </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 into ascending order</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n = </a:t>
            </a:r>
            <a:r>
              <a:rPr lang="en-US" altLang="en-US" sz="1600" dirty="0" err="1" smtClean="0">
                <a:latin typeface="Courier New" panose="02070309020205020404" pitchFamily="49" charset="0"/>
                <a:cs typeface="Courier New" panose="02070309020205020404" pitchFamily="49" charset="0"/>
              </a:rPr>
              <a:t>len</a:t>
            </a: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 For each position in the list (except the very last)</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for bottom in range(n-1):</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 find the smallest item in </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[bottom]..</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[n-1]</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mp</a:t>
            </a:r>
            <a:r>
              <a:rPr lang="en-US" altLang="en-US" sz="1600" dirty="0" smtClean="0">
                <a:latin typeface="Courier New" panose="02070309020205020404" pitchFamily="49" charset="0"/>
                <a:cs typeface="Courier New" panose="02070309020205020404" pitchFamily="49" charset="0"/>
              </a:rPr>
              <a:t> = bottom                     # bottom is smallest initially</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for </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 in range(bottom+1, n):    # look at each position</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if </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 &lt; </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mp</a:t>
            </a:r>
            <a:r>
              <a:rPr lang="en-US" altLang="en-US" sz="1600" dirty="0" smtClean="0">
                <a:latin typeface="Courier New" panose="02070309020205020404" pitchFamily="49" charset="0"/>
                <a:cs typeface="Courier New" panose="02070309020205020404" pitchFamily="49" charset="0"/>
              </a:rPr>
              <a:t>]:      # this one is smaller</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mp</a:t>
            </a:r>
            <a:r>
              <a:rPr lang="en-US" altLang="en-US" sz="1600" dirty="0" smtClean="0">
                <a:latin typeface="Courier New" panose="02070309020205020404" pitchFamily="49" charset="0"/>
                <a:cs typeface="Courier New" panose="02070309020205020404" pitchFamily="49" charset="0"/>
              </a:rPr>
              <a:t> = </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                  # remember its index</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 swap smallest item to the bottom</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[bottom], </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mp</a:t>
            </a:r>
            <a:r>
              <a:rPr lang="en-US" altLang="en-US" sz="1600" dirty="0" smtClean="0">
                <a:latin typeface="Courier New" panose="02070309020205020404" pitchFamily="49" charset="0"/>
                <a:cs typeface="Courier New" panose="02070309020205020404" pitchFamily="49" charset="0"/>
              </a:rPr>
              <a:t>] = </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mp</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nums</a:t>
            </a:r>
            <a:r>
              <a:rPr lang="en-US" altLang="en-US" sz="1600" dirty="0" smtClean="0">
                <a:latin typeface="Courier New" panose="02070309020205020404" pitchFamily="49" charset="0"/>
                <a:cs typeface="Courier New" panose="02070309020205020404" pitchFamily="49" charset="0"/>
              </a:rPr>
              <a:t>[bottom]</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01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2829462-8913-4433-A4DA-D2DB11D34385}" type="slidenum">
              <a:rPr lang="en-US" altLang="en-US" sz="1400" i="0"/>
              <a:pPr eaLnBrk="1" hangingPunct="1"/>
              <a:t>85</a:t>
            </a:fld>
            <a:endParaRPr lang="en-US" altLang="en-US" sz="1400" i="0"/>
          </a:p>
        </p:txBody>
      </p:sp>
      <p:sp>
        <p:nvSpPr>
          <p:cNvPr id="90116" name="Rectangle 2"/>
          <p:cNvSpPr>
            <a:spLocks noGrp="1" noChangeArrowheads="1"/>
          </p:cNvSpPr>
          <p:nvPr>
            <p:ph type="title"/>
          </p:nvPr>
        </p:nvSpPr>
        <p:spPr/>
        <p:txBody>
          <a:bodyPr/>
          <a:lstStyle/>
          <a:p>
            <a:pPr eaLnBrk="1" hangingPunct="1"/>
            <a:r>
              <a:rPr lang="en-US" altLang="en-US" smtClean="0"/>
              <a:t>Naive Sorting: Selection Sort</a:t>
            </a:r>
          </a:p>
        </p:txBody>
      </p:sp>
      <p:sp>
        <p:nvSpPr>
          <p:cNvPr id="90117" name="Rectangle 3"/>
          <p:cNvSpPr>
            <a:spLocks noGrp="1" noChangeArrowheads="1"/>
          </p:cNvSpPr>
          <p:nvPr>
            <p:ph type="body" idx="1"/>
          </p:nvPr>
        </p:nvSpPr>
        <p:spPr/>
        <p:txBody>
          <a:bodyPr/>
          <a:lstStyle/>
          <a:p>
            <a:pPr eaLnBrk="1" hangingPunct="1"/>
            <a:r>
              <a:rPr lang="en-US" altLang="en-US" sz="2800" smtClean="0"/>
              <a:t>Rather than remembering the minimum value scanned so far, we store its </a:t>
            </a:r>
            <a:r>
              <a:rPr lang="en-US" altLang="en-US" sz="2800" i="1" smtClean="0"/>
              <a:t>position</a:t>
            </a:r>
            <a:r>
              <a:rPr lang="en-US" altLang="en-US" sz="2800" smtClean="0"/>
              <a:t> in the list in the variable </a:t>
            </a:r>
            <a:r>
              <a:rPr lang="en-US" altLang="en-US" sz="2800" smtClean="0">
                <a:latin typeface="Courier New" panose="02070309020205020404" pitchFamily="49" charset="0"/>
              </a:rPr>
              <a:t>mp</a:t>
            </a:r>
            <a:r>
              <a:rPr lang="en-US" altLang="en-US" sz="2800" smtClean="0"/>
              <a:t>.</a:t>
            </a:r>
          </a:p>
          <a:p>
            <a:pPr eaLnBrk="1" hangingPunct="1"/>
            <a:r>
              <a:rPr lang="en-US" altLang="en-US" sz="2800" smtClean="0"/>
              <a:t>New values are tested by comparing the item in position </a:t>
            </a:r>
            <a:r>
              <a:rPr lang="en-US" altLang="en-US" sz="2800" smtClean="0">
                <a:latin typeface="Courier New" panose="02070309020205020404" pitchFamily="49" charset="0"/>
              </a:rPr>
              <a:t>i</a:t>
            </a:r>
            <a:r>
              <a:rPr lang="en-US" altLang="en-US" sz="2800" smtClean="0"/>
              <a:t> with the item in position </a:t>
            </a:r>
            <a:r>
              <a:rPr lang="en-US" altLang="en-US" sz="2800" smtClean="0">
                <a:latin typeface="Courier New" panose="02070309020205020404" pitchFamily="49" charset="0"/>
              </a:rPr>
              <a:t>mp</a:t>
            </a:r>
            <a:r>
              <a:rPr lang="en-US" altLang="en-US" sz="2800" smtClean="0"/>
              <a:t>.</a:t>
            </a:r>
          </a:p>
          <a:p>
            <a:pPr eaLnBrk="1" hangingPunct="1"/>
            <a:r>
              <a:rPr lang="en-US" altLang="en-US" sz="2800" smtClean="0">
                <a:latin typeface="Courier New" panose="02070309020205020404" pitchFamily="49" charset="0"/>
              </a:rPr>
              <a:t>bottom</a:t>
            </a:r>
            <a:r>
              <a:rPr lang="en-US" altLang="en-US" sz="2800" smtClean="0"/>
              <a:t> stops at the second to last item in the list. Why? Once all items up to the last are in order, the last item must be the largest!</a:t>
            </a:r>
            <a:endParaRPr lang="en-US" altLang="en-US" sz="28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11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232D4B8-AF39-4A40-9390-9C8B0D2ECD8D}" type="slidenum">
              <a:rPr lang="en-US" altLang="en-US" sz="1400" i="0"/>
              <a:pPr eaLnBrk="1" hangingPunct="1"/>
              <a:t>86</a:t>
            </a:fld>
            <a:endParaRPr lang="en-US" altLang="en-US" sz="1400" i="0"/>
          </a:p>
        </p:txBody>
      </p:sp>
      <p:sp>
        <p:nvSpPr>
          <p:cNvPr id="91140" name="Rectangle 2"/>
          <p:cNvSpPr>
            <a:spLocks noGrp="1" noChangeArrowheads="1"/>
          </p:cNvSpPr>
          <p:nvPr>
            <p:ph type="title"/>
          </p:nvPr>
        </p:nvSpPr>
        <p:spPr/>
        <p:txBody>
          <a:bodyPr/>
          <a:lstStyle/>
          <a:p>
            <a:pPr eaLnBrk="1" hangingPunct="1"/>
            <a:r>
              <a:rPr lang="en-US" altLang="en-US" smtClean="0"/>
              <a:t>Naive Sorting: Selection Sort</a:t>
            </a:r>
          </a:p>
        </p:txBody>
      </p:sp>
      <p:sp>
        <p:nvSpPr>
          <p:cNvPr id="91141" name="Rectangle 3"/>
          <p:cNvSpPr>
            <a:spLocks noGrp="1" noChangeArrowheads="1"/>
          </p:cNvSpPr>
          <p:nvPr>
            <p:ph type="body" idx="1"/>
          </p:nvPr>
        </p:nvSpPr>
        <p:spPr/>
        <p:txBody>
          <a:bodyPr/>
          <a:lstStyle/>
          <a:p>
            <a:pPr eaLnBrk="1" hangingPunct="1"/>
            <a:r>
              <a:rPr lang="en-US" altLang="en-US" smtClean="0"/>
              <a:t>The selection sort is easy to write and works well for moderate-sized lists, but is not terribly efficient. We’ll analyze this algorithm in a little bit.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21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62B1E56-FE99-47BF-8D53-86E835A51830}" type="slidenum">
              <a:rPr lang="en-US" altLang="en-US" sz="1400" i="0"/>
              <a:pPr eaLnBrk="1" hangingPunct="1"/>
              <a:t>87</a:t>
            </a:fld>
            <a:endParaRPr lang="en-US" altLang="en-US" sz="1400" i="0"/>
          </a:p>
        </p:txBody>
      </p:sp>
      <p:sp>
        <p:nvSpPr>
          <p:cNvPr id="92164"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92165" name="Rectangle 3"/>
          <p:cNvSpPr>
            <a:spLocks noGrp="1" noChangeArrowheads="1"/>
          </p:cNvSpPr>
          <p:nvPr>
            <p:ph type="body" idx="1"/>
          </p:nvPr>
        </p:nvSpPr>
        <p:spPr/>
        <p:txBody>
          <a:bodyPr/>
          <a:lstStyle/>
          <a:p>
            <a:pPr eaLnBrk="1" hangingPunct="1"/>
            <a:r>
              <a:rPr lang="en-US" altLang="en-US" smtClean="0"/>
              <a:t>We’ve seen how divide and conquer works in other types of problems. How could we apply it to sorting?</a:t>
            </a:r>
          </a:p>
          <a:p>
            <a:pPr eaLnBrk="1" hangingPunct="1"/>
            <a:r>
              <a:rPr lang="en-US" altLang="en-US" smtClean="0"/>
              <a:t>Say you and your friend have a deck of shuffled cards you’d like to sort. Each of you could take half the cards and sort them. Then all you’d need is a way to recombine the two sorted stacks!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31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1763F15-047E-400C-B7F4-CE156FDD26BC}" type="slidenum">
              <a:rPr lang="en-US" altLang="en-US" sz="1400" i="0"/>
              <a:pPr eaLnBrk="1" hangingPunct="1"/>
              <a:t>88</a:t>
            </a:fld>
            <a:endParaRPr lang="en-US" altLang="en-US" sz="1400" i="0"/>
          </a:p>
        </p:txBody>
      </p:sp>
      <p:sp>
        <p:nvSpPr>
          <p:cNvPr id="93188"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93189" name="Rectangle 3"/>
          <p:cNvSpPr>
            <a:spLocks noGrp="1" noChangeArrowheads="1"/>
          </p:cNvSpPr>
          <p:nvPr>
            <p:ph type="body" idx="1"/>
          </p:nvPr>
        </p:nvSpPr>
        <p:spPr/>
        <p:txBody>
          <a:bodyPr/>
          <a:lstStyle/>
          <a:p>
            <a:pPr eaLnBrk="1" hangingPunct="1"/>
            <a:r>
              <a:rPr lang="en-US" altLang="en-US" dirty="0" smtClean="0"/>
              <a:t>This process of combining two sorted lists into a single sorted list is called </a:t>
            </a:r>
            <a:r>
              <a:rPr lang="en-US" altLang="en-US" i="1" dirty="0" smtClean="0"/>
              <a:t>merging</a:t>
            </a:r>
            <a:r>
              <a:rPr lang="en-US" altLang="en-US" dirty="0" smtClean="0"/>
              <a:t>.</a:t>
            </a:r>
          </a:p>
          <a:p>
            <a:pPr eaLnBrk="1" hangingPunct="1"/>
            <a:r>
              <a:rPr lang="en-US" altLang="en-US" dirty="0" smtClean="0"/>
              <a:t>Our </a:t>
            </a:r>
            <a:r>
              <a:rPr lang="en-US" altLang="en-US" i="1" dirty="0" smtClean="0"/>
              <a:t>merge sort</a:t>
            </a:r>
            <a:r>
              <a:rPr lang="en-US" altLang="en-US" dirty="0" smtClean="0"/>
              <a:t> algorithm looks like:</a:t>
            </a:r>
            <a:br>
              <a:rPr lang="en-US" altLang="en-US" dirty="0" smtClean="0"/>
            </a:br>
            <a:r>
              <a:rPr lang="en-US" altLang="en-US" sz="2000" dirty="0" smtClean="0">
                <a:latin typeface="Courier New" panose="02070309020205020404" pitchFamily="49" charset="0"/>
              </a:rPr>
              <a:t>split </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 into two halves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sort the first half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sort the second half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merge the two sorted halves back into </a:t>
            </a:r>
            <a:r>
              <a:rPr lang="en-US" altLang="en-US" sz="2000" dirty="0" err="1" smtClean="0">
                <a:latin typeface="Courier New" panose="02070309020205020404" pitchFamily="49" charset="0"/>
              </a:rPr>
              <a:t>nums</a:t>
            </a:r>
            <a:endParaRPr lang="en-US" altLang="en-US" sz="20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42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B75A778-EB1C-45BF-8525-C368104FF0C7}" type="slidenum">
              <a:rPr lang="en-US" altLang="en-US" sz="1400" i="0"/>
              <a:pPr eaLnBrk="1" hangingPunct="1"/>
              <a:t>89</a:t>
            </a:fld>
            <a:endParaRPr lang="en-US" altLang="en-US" sz="1400" i="0"/>
          </a:p>
        </p:txBody>
      </p:sp>
      <p:sp>
        <p:nvSpPr>
          <p:cNvPr id="94212"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94213" name="Rectangle 3"/>
          <p:cNvSpPr>
            <a:spLocks noGrp="1" noChangeArrowheads="1"/>
          </p:cNvSpPr>
          <p:nvPr>
            <p:ph type="body" idx="1"/>
          </p:nvPr>
        </p:nvSpPr>
        <p:spPr/>
        <p:txBody>
          <a:bodyPr/>
          <a:lstStyle/>
          <a:p>
            <a:pPr eaLnBrk="1" hangingPunct="1"/>
            <a:r>
              <a:rPr lang="en-US" altLang="en-US" smtClean="0"/>
              <a:t>Step 1: </a:t>
            </a:r>
            <a:r>
              <a:rPr lang="en-US" altLang="en-US" sz="2800" smtClean="0">
                <a:latin typeface="Courier New" panose="02070309020205020404" pitchFamily="49" charset="0"/>
              </a:rPr>
              <a:t>split nums into two halves</a:t>
            </a:r>
          </a:p>
          <a:p>
            <a:pPr lvl="1" eaLnBrk="1" hangingPunct="1"/>
            <a:r>
              <a:rPr lang="en-US" altLang="en-US" sz="2400" smtClean="0"/>
              <a:t>Simple! Just use list slicing!</a:t>
            </a:r>
          </a:p>
          <a:p>
            <a:pPr eaLnBrk="1" hangingPunct="1"/>
            <a:r>
              <a:rPr lang="en-US" altLang="en-US" smtClean="0"/>
              <a:t>Step 4:</a:t>
            </a:r>
            <a:r>
              <a:rPr lang="en-US" altLang="en-US" sz="2800" smtClean="0"/>
              <a:t> </a:t>
            </a:r>
            <a:r>
              <a:rPr lang="en-US" altLang="en-US" sz="2800" smtClean="0">
                <a:latin typeface="Courier New" panose="02070309020205020404" pitchFamily="49" charset="0"/>
              </a:rPr>
              <a:t>merge the two sorted halves back into nums</a:t>
            </a:r>
          </a:p>
          <a:p>
            <a:pPr lvl="1" eaLnBrk="1" hangingPunct="1"/>
            <a:r>
              <a:rPr lang="en-US" altLang="en-US" sz="2400" smtClean="0"/>
              <a:t>This is simple if you think of how you’d do it yourself…</a:t>
            </a:r>
          </a:p>
          <a:p>
            <a:pPr lvl="1" eaLnBrk="1" hangingPunct="1"/>
            <a:r>
              <a:rPr lang="en-US" altLang="en-US" sz="2400" smtClean="0"/>
              <a:t>You have two </a:t>
            </a:r>
            <a:r>
              <a:rPr lang="en-US" altLang="en-US" sz="2400" b="1" smtClean="0"/>
              <a:t>sorted</a:t>
            </a:r>
            <a:r>
              <a:rPr lang="en-US" altLang="en-US" sz="2400" smtClean="0"/>
              <a:t> stacks, each with the smallest value on top. Whichever of these two is smaller will be the first item in the list.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4C524FA-1555-4F34-918F-10CB9E921C7E}" type="slidenum">
              <a:rPr lang="en-US" altLang="en-US" sz="1400" i="0"/>
              <a:pPr eaLnBrk="1" hangingPunct="1"/>
              <a:t>9</a:t>
            </a:fld>
            <a:endParaRPr lang="en-US" altLang="en-US" sz="1400" i="0"/>
          </a:p>
        </p:txBody>
      </p:sp>
      <p:sp>
        <p:nvSpPr>
          <p:cNvPr id="17412" name="Rectangle 2"/>
          <p:cNvSpPr>
            <a:spLocks noGrp="1" noChangeArrowheads="1"/>
          </p:cNvSpPr>
          <p:nvPr>
            <p:ph type="title"/>
          </p:nvPr>
        </p:nvSpPr>
        <p:spPr/>
        <p:txBody>
          <a:bodyPr/>
          <a:lstStyle/>
          <a:p>
            <a:pPr eaLnBrk="1" hangingPunct="1"/>
            <a:r>
              <a:rPr lang="en-US" altLang="en-US" smtClean="0"/>
              <a:t>A Simple Searching Problem</a:t>
            </a:r>
          </a:p>
        </p:txBody>
      </p:sp>
      <p:sp>
        <p:nvSpPr>
          <p:cNvPr id="17413" name="Rectangle 3"/>
          <p:cNvSpPr>
            <a:spLocks noGrp="1" noChangeArrowheads="1"/>
          </p:cNvSpPr>
          <p:nvPr>
            <p:ph type="body" idx="1"/>
          </p:nvPr>
        </p:nvSpPr>
        <p:spPr/>
        <p:txBody>
          <a:bodyPr/>
          <a:lstStyle/>
          <a:p>
            <a:pPr eaLnBrk="1" hangingPunct="1"/>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search(x, </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try:</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nums.index</a:t>
            </a:r>
            <a:r>
              <a:rPr lang="en-US" altLang="en-US" sz="2000" dirty="0" smtClean="0">
                <a:latin typeface="Courier New" panose="02070309020205020404" pitchFamily="49" charset="0"/>
              </a:rPr>
              <a:t>(x)</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except: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-1</a:t>
            </a:r>
          </a:p>
          <a:p>
            <a:pPr eaLnBrk="1" hangingPunct="1"/>
            <a:r>
              <a:rPr lang="en-US" altLang="en-US" dirty="0" smtClean="0"/>
              <a:t>Sure, this will work, but we are really interested in the algorithm Python uses to search the list!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1827A91-7211-4B37-AAEF-70A84A452700}" type="slidenum">
              <a:rPr lang="en-US" altLang="en-US" sz="1400" i="0"/>
              <a:pPr eaLnBrk="1" hangingPunct="1"/>
              <a:t>90</a:t>
            </a:fld>
            <a:endParaRPr lang="en-US" altLang="en-US" sz="1400" i="0"/>
          </a:p>
        </p:txBody>
      </p:sp>
      <p:sp>
        <p:nvSpPr>
          <p:cNvPr id="95236"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95237" name="Rectangle 3"/>
          <p:cNvSpPr>
            <a:spLocks noGrp="1" noChangeArrowheads="1"/>
          </p:cNvSpPr>
          <p:nvPr>
            <p:ph type="body" idx="1"/>
          </p:nvPr>
        </p:nvSpPr>
        <p:spPr/>
        <p:txBody>
          <a:bodyPr/>
          <a:lstStyle/>
          <a:p>
            <a:pPr lvl="1" eaLnBrk="1" hangingPunct="1">
              <a:lnSpc>
                <a:spcPct val="90000"/>
              </a:lnSpc>
            </a:pPr>
            <a:r>
              <a:rPr lang="en-US" altLang="en-US" sz="2400" smtClean="0"/>
              <a:t>Once the smaller value is removed, examine both top cards. Whichever is smaller will be the next item in the list.</a:t>
            </a:r>
          </a:p>
          <a:p>
            <a:pPr lvl="1" eaLnBrk="1" hangingPunct="1">
              <a:lnSpc>
                <a:spcPct val="90000"/>
              </a:lnSpc>
            </a:pPr>
            <a:r>
              <a:rPr lang="en-US" altLang="en-US" sz="2400" smtClean="0"/>
              <a:t>Continue this process of placing the smaller of the top two cards until one of the stacks runs out, in which case the list is finished with the cards from the remaining stack.</a:t>
            </a:r>
          </a:p>
          <a:p>
            <a:pPr lvl="1" eaLnBrk="1" hangingPunct="1">
              <a:lnSpc>
                <a:spcPct val="90000"/>
              </a:lnSpc>
            </a:pPr>
            <a:r>
              <a:rPr lang="en-US" altLang="en-US" sz="2400" smtClean="0"/>
              <a:t>In the following code, </a:t>
            </a:r>
            <a:r>
              <a:rPr lang="en-US" altLang="en-US" sz="2400" smtClean="0">
                <a:latin typeface="Courier New" panose="02070309020205020404" pitchFamily="49" charset="0"/>
              </a:rPr>
              <a:t>lst1</a:t>
            </a:r>
            <a:r>
              <a:rPr lang="en-US" altLang="en-US" sz="2400" smtClean="0"/>
              <a:t> and </a:t>
            </a:r>
            <a:r>
              <a:rPr lang="en-US" altLang="en-US" sz="2400" smtClean="0">
                <a:latin typeface="Courier New" panose="02070309020205020404" pitchFamily="49" charset="0"/>
              </a:rPr>
              <a:t>lst2</a:t>
            </a:r>
            <a:r>
              <a:rPr lang="en-US" altLang="en-US" sz="2400" smtClean="0"/>
              <a:t> are the smaller lists and </a:t>
            </a:r>
            <a:r>
              <a:rPr lang="en-US" altLang="en-US" sz="2400" smtClean="0">
                <a:latin typeface="Courier New" panose="02070309020205020404" pitchFamily="49" charset="0"/>
              </a:rPr>
              <a:t>lst3</a:t>
            </a:r>
            <a:r>
              <a:rPr lang="en-US" altLang="en-US" sz="2400" smtClean="0"/>
              <a:t> is the larger list for the results. The length of </a:t>
            </a:r>
            <a:r>
              <a:rPr lang="en-US" altLang="en-US" sz="2400" smtClean="0">
                <a:latin typeface="Courier New" panose="02070309020205020404" pitchFamily="49" charset="0"/>
              </a:rPr>
              <a:t>lst3</a:t>
            </a:r>
            <a:r>
              <a:rPr lang="en-US" altLang="en-US" sz="2400" smtClean="0"/>
              <a:t> </a:t>
            </a:r>
            <a:r>
              <a:rPr lang="en-US" altLang="en-US" sz="2400" i="1" smtClean="0"/>
              <a:t>must</a:t>
            </a:r>
            <a:r>
              <a:rPr lang="en-US" altLang="en-US" sz="2400" smtClean="0"/>
              <a:t> be equal to the sum of the lengths of </a:t>
            </a:r>
            <a:r>
              <a:rPr lang="en-US" altLang="en-US" sz="2400" smtClean="0">
                <a:latin typeface="Courier New" panose="02070309020205020404" pitchFamily="49" charset="0"/>
              </a:rPr>
              <a:t>lst1</a:t>
            </a:r>
            <a:r>
              <a:rPr lang="en-US" altLang="en-US" sz="2400" smtClean="0"/>
              <a:t> and </a:t>
            </a:r>
            <a:r>
              <a:rPr lang="en-US" altLang="en-US" sz="2400" smtClean="0">
                <a:latin typeface="Courier New" panose="02070309020205020404" pitchFamily="49" charset="0"/>
              </a:rPr>
              <a:t>lst2</a:t>
            </a:r>
            <a:r>
              <a:rPr lang="en-US" altLang="en-US" sz="2400" smtClean="0"/>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D917C61-0FBE-417C-AE93-2236F4F67892}" type="slidenum">
              <a:rPr lang="en-US" altLang="en-US" sz="1400" i="0"/>
              <a:pPr eaLnBrk="1" hangingPunct="1"/>
              <a:t>91</a:t>
            </a:fld>
            <a:endParaRPr lang="en-US" altLang="en-US" sz="1400" i="0"/>
          </a:p>
        </p:txBody>
      </p:sp>
      <p:sp>
        <p:nvSpPr>
          <p:cNvPr id="96260" name="Rectangle 2"/>
          <p:cNvSpPr>
            <a:spLocks noGrp="1" noChangeArrowheads="1"/>
          </p:cNvSpPr>
          <p:nvPr>
            <p:ph type="title"/>
          </p:nvPr>
        </p:nvSpPr>
        <p:spPr/>
        <p:txBody>
          <a:bodyPr/>
          <a:lstStyle/>
          <a:p>
            <a:pPr eaLnBrk="1" hangingPunct="1"/>
            <a:r>
              <a:rPr lang="en-US" altLang="en-US" dirty="0" smtClean="0"/>
              <a:t>Divide and Conquer:</a:t>
            </a:r>
            <a:br>
              <a:rPr lang="en-US" altLang="en-US" dirty="0" smtClean="0"/>
            </a:br>
            <a:r>
              <a:rPr lang="en-US" altLang="en-US" dirty="0" smtClean="0"/>
              <a:t>Merge Sort</a:t>
            </a:r>
          </a:p>
        </p:txBody>
      </p:sp>
      <p:sp>
        <p:nvSpPr>
          <p:cNvPr id="96261" name="Rectangle 3"/>
          <p:cNvSpPr>
            <a:spLocks noGrp="1" noChangeArrowheads="1"/>
          </p:cNvSpPr>
          <p:nvPr>
            <p:ph type="body" idx="1"/>
          </p:nvPr>
        </p:nvSpPr>
        <p:spPr>
          <a:xfrm>
            <a:off x="228600" y="2128838"/>
            <a:ext cx="8802688" cy="4114800"/>
          </a:xfrm>
        </p:spPr>
        <p:txBody>
          <a:bodyPr/>
          <a:lstStyle/>
          <a:p>
            <a:pPr eaLnBrk="1" hangingPunct="1">
              <a:lnSpc>
                <a:spcPct val="80000"/>
              </a:lnSpc>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merge(lst1, lst2, lst3):</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merge sorted lists lst1 and lst2 into lst3</a:t>
            </a:r>
          </a:p>
          <a:p>
            <a:pPr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these indexes keep track of current position in each list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i1, i2, i3 = 0, 0, 0  # all start at the front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n1, n2 = </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(lst1), </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(lst2)</a:t>
            </a:r>
          </a:p>
          <a:p>
            <a:pPr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Loop while both lst1 and lst2 have more items</a:t>
            </a:r>
          </a:p>
          <a:p>
            <a:pPr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while i1 &lt; n1 and i2 &lt; n2:</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if lst1[i1] &lt; lst2[i2]: # top of lst1 is smaller</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lst3[i3] = lst1[i1] #  copy it into current spot in lst3</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i1 = i1 + 1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else:                   # top of lst2 is smaller</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lst3[i3] = lst2[i2] #  copy </a:t>
            </a:r>
            <a:r>
              <a:rPr lang="en-US" altLang="en-US" sz="1600" dirty="0" err="1" smtClean="0">
                <a:latin typeface="Courier New" panose="02070309020205020404" pitchFamily="49" charset="0"/>
              </a:rPr>
              <a:t>itinto</a:t>
            </a:r>
            <a:r>
              <a:rPr lang="en-US" altLang="en-US" sz="1600" dirty="0" smtClean="0">
                <a:latin typeface="Courier New" panose="02070309020205020404" pitchFamily="49" charset="0"/>
              </a:rPr>
              <a:t> current spot in lst3</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i2 = i2 + 1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i3 = i3 + 1             # item added to lst3, update position</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72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8E3CC7E-018B-4195-B91F-D5D945696EB0}" type="slidenum">
              <a:rPr lang="en-US" altLang="en-US" sz="1400" i="0"/>
              <a:pPr eaLnBrk="1" hangingPunct="1"/>
              <a:t>92</a:t>
            </a:fld>
            <a:endParaRPr lang="en-US" altLang="en-US" sz="1400" i="0"/>
          </a:p>
        </p:txBody>
      </p:sp>
      <p:sp>
        <p:nvSpPr>
          <p:cNvPr id="97284"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97285" name="Rectangle 3"/>
          <p:cNvSpPr>
            <a:spLocks noGrp="1" noChangeArrowheads="1"/>
          </p:cNvSpPr>
          <p:nvPr>
            <p:ph type="body" idx="1"/>
          </p:nvPr>
        </p:nvSpPr>
        <p:spPr>
          <a:xfrm>
            <a:off x="914400" y="2017713"/>
            <a:ext cx="8040688" cy="4114800"/>
          </a:xfrm>
        </p:spPr>
        <p:txBody>
          <a:bodyPr/>
          <a:lstStyle/>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Here either lst1 or lst2 is done. One of the following loops</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will execute to finish up the merge.</a:t>
            </a:r>
          </a:p>
          <a:p>
            <a:pPr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Copy remaining items (if any) from lst1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while i1 &lt; n1: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lst3[i3] = lst1[i1]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i1 = i1 + 1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i3 = i3 + 1</a:t>
            </a:r>
          </a:p>
          <a:p>
            <a:pPr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Copy remaining items (if any) from lst2</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while i2 &lt; n2:</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lst3[i3] = lst2[i2]</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i2 = i2 + 1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i3 = i3 + 1</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F8E5161-0B36-4FCA-9271-E30EC3777CED}" type="slidenum">
              <a:rPr lang="en-US" altLang="en-US" sz="1400" i="0"/>
              <a:pPr eaLnBrk="1" hangingPunct="1"/>
              <a:t>93</a:t>
            </a:fld>
            <a:endParaRPr lang="en-US" altLang="en-US" sz="1400" i="0"/>
          </a:p>
        </p:txBody>
      </p:sp>
      <p:sp>
        <p:nvSpPr>
          <p:cNvPr id="98308"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98309" name="Rectangle 3"/>
          <p:cNvSpPr>
            <a:spLocks noGrp="1" noChangeArrowheads="1"/>
          </p:cNvSpPr>
          <p:nvPr>
            <p:ph type="body" idx="1"/>
          </p:nvPr>
        </p:nvSpPr>
        <p:spPr/>
        <p:txBody>
          <a:bodyPr/>
          <a:lstStyle/>
          <a:p>
            <a:pPr eaLnBrk="1" hangingPunct="1"/>
            <a:r>
              <a:rPr lang="en-US" altLang="en-US" smtClean="0"/>
              <a:t>We can slice a list in two, and we can merge these new sorted lists back into a single list. How are we going to sort the smaller lists?</a:t>
            </a:r>
          </a:p>
          <a:p>
            <a:pPr eaLnBrk="1" hangingPunct="1"/>
            <a:r>
              <a:rPr lang="en-US" altLang="en-US" smtClean="0"/>
              <a:t>We are trying to sort a list, and the algorithm requires two smaller sorted lists… this sounds like a job for recursion!</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993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EF1B836-D29C-4EB2-A37F-F644DBDD1A11}" type="slidenum">
              <a:rPr lang="en-US" altLang="en-US" sz="1400" i="0"/>
              <a:pPr eaLnBrk="1" hangingPunct="1"/>
              <a:t>94</a:t>
            </a:fld>
            <a:endParaRPr lang="en-US" altLang="en-US" sz="1400" i="0"/>
          </a:p>
        </p:txBody>
      </p:sp>
      <p:sp>
        <p:nvSpPr>
          <p:cNvPr id="99332"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99333" name="Rectangle 3"/>
          <p:cNvSpPr>
            <a:spLocks noGrp="1" noChangeArrowheads="1"/>
          </p:cNvSpPr>
          <p:nvPr>
            <p:ph type="body" idx="1"/>
          </p:nvPr>
        </p:nvSpPr>
        <p:spPr/>
        <p:txBody>
          <a:bodyPr/>
          <a:lstStyle/>
          <a:p>
            <a:pPr eaLnBrk="1" hangingPunct="1"/>
            <a:r>
              <a:rPr lang="en-US" altLang="en-US" smtClean="0"/>
              <a:t>We need to find at least one base case that does not require a recursive call, and we also need to ensure that recursive calls are always made on smaller versions of the original problem.</a:t>
            </a:r>
          </a:p>
          <a:p>
            <a:pPr eaLnBrk="1" hangingPunct="1"/>
            <a:r>
              <a:rPr lang="en-US" altLang="en-US" smtClean="0"/>
              <a:t>For the latter, we know this is true since each time we are working on halves of the previous list.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03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6645F6F-2D08-41B5-A819-E4F214B0CB9F}" type="slidenum">
              <a:rPr lang="en-US" altLang="en-US" sz="1400" i="0"/>
              <a:pPr eaLnBrk="1" hangingPunct="1"/>
              <a:t>95</a:t>
            </a:fld>
            <a:endParaRPr lang="en-US" altLang="en-US" sz="1400" i="0"/>
          </a:p>
        </p:txBody>
      </p:sp>
      <p:sp>
        <p:nvSpPr>
          <p:cNvPr id="100356"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100357" name="Rectangle 3"/>
          <p:cNvSpPr>
            <a:spLocks noGrp="1" noChangeArrowheads="1"/>
          </p:cNvSpPr>
          <p:nvPr>
            <p:ph type="body" idx="1"/>
          </p:nvPr>
        </p:nvSpPr>
        <p:spPr/>
        <p:txBody>
          <a:bodyPr/>
          <a:lstStyle/>
          <a:p>
            <a:pPr eaLnBrk="1" hangingPunct="1"/>
            <a:r>
              <a:rPr lang="en-US" altLang="en-US" sz="2900" smtClean="0"/>
              <a:t>Eventually, the lists will be halved into lists with a single element each. What do we know about a list with a single item?</a:t>
            </a:r>
          </a:p>
          <a:p>
            <a:pPr eaLnBrk="1" hangingPunct="1"/>
            <a:r>
              <a:rPr lang="en-US" altLang="en-US" sz="2900" smtClean="0"/>
              <a:t>It’s already sorted!! We have our base case!</a:t>
            </a:r>
          </a:p>
          <a:p>
            <a:pPr eaLnBrk="1" hangingPunct="1"/>
            <a:r>
              <a:rPr lang="en-US" altLang="en-US" sz="2900" smtClean="0"/>
              <a:t>When the length of the list is less than 2, we do nothing.</a:t>
            </a:r>
          </a:p>
          <a:p>
            <a:pPr eaLnBrk="1" hangingPunct="1"/>
            <a:r>
              <a:rPr lang="en-US" altLang="en-US" sz="2900" smtClean="0"/>
              <a:t>We update the mergeSort algorithm to make it properly recursive…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13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388AF03-DA8A-4D65-8FF4-13F503FFF9EE}" type="slidenum">
              <a:rPr lang="en-US" altLang="en-US" sz="1400" i="0"/>
              <a:pPr eaLnBrk="1" hangingPunct="1"/>
              <a:t>96</a:t>
            </a:fld>
            <a:endParaRPr lang="en-US" altLang="en-US" sz="1400" i="0"/>
          </a:p>
        </p:txBody>
      </p:sp>
      <p:sp>
        <p:nvSpPr>
          <p:cNvPr id="101380"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10138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dirty="0" smtClean="0">
                <a:latin typeface="Courier New" panose="02070309020205020404" pitchFamily="49" charset="0"/>
              </a:rPr>
              <a:t>if </a:t>
            </a:r>
            <a:r>
              <a:rPr lang="en-US" altLang="en-US" sz="2000" dirty="0" err="1" smtClean="0">
                <a:latin typeface="Courier New" panose="02070309020205020404" pitchFamily="49" charset="0"/>
              </a:rPr>
              <a:t>len</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 &gt; 1:</a:t>
            </a:r>
          </a:p>
          <a:p>
            <a:pPr eaLnBrk="1" hangingPunct="1">
              <a:buFont typeface="Wingdings" panose="05000000000000000000" pitchFamily="2" charset="2"/>
              <a:buNone/>
            </a:pPr>
            <a:r>
              <a:rPr lang="en-US" altLang="en-US" sz="2000" dirty="0" smtClean="0">
                <a:latin typeface="Courier New" panose="02070309020205020404" pitchFamily="49" charset="0"/>
              </a:rPr>
              <a:t>    split </a:t>
            </a:r>
            <a:r>
              <a:rPr lang="en-US" altLang="en-US" sz="2000" dirty="0" err="1" smtClean="0">
                <a:latin typeface="Courier New" panose="02070309020205020404" pitchFamily="49" charset="0"/>
              </a:rPr>
              <a:t>nums</a:t>
            </a:r>
            <a:r>
              <a:rPr lang="en-US" altLang="en-US" sz="2000" dirty="0" smtClean="0">
                <a:latin typeface="Courier New" panose="02070309020205020404" pitchFamily="49" charset="0"/>
              </a:rPr>
              <a:t> into two halves</a:t>
            </a:r>
          </a:p>
          <a:p>
            <a:pPr eaLnBrk="1" hangingPunct="1">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mergeSort</a:t>
            </a:r>
            <a:r>
              <a:rPr lang="en-US" altLang="en-US" sz="2000" dirty="0" smtClean="0">
                <a:latin typeface="Courier New" panose="02070309020205020404" pitchFamily="49" charset="0"/>
              </a:rPr>
              <a:t> the first half</a:t>
            </a:r>
          </a:p>
          <a:p>
            <a:pPr eaLnBrk="1" hangingPunct="1">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mergeSort</a:t>
            </a:r>
            <a:r>
              <a:rPr lang="en-US" altLang="en-US" sz="2000" dirty="0" smtClean="0">
                <a:latin typeface="Courier New" panose="02070309020205020404" pitchFamily="49" charset="0"/>
              </a:rPr>
              <a:t> the </a:t>
            </a:r>
            <a:r>
              <a:rPr lang="en-US" altLang="en-US" sz="2000" dirty="0" err="1" smtClean="0">
                <a:latin typeface="Courier New" panose="02070309020205020404" pitchFamily="49" charset="0"/>
              </a:rPr>
              <a:t>seoncd</a:t>
            </a:r>
            <a:r>
              <a:rPr lang="en-US" altLang="en-US" sz="2000" dirty="0" smtClean="0">
                <a:latin typeface="Courier New" panose="02070309020205020404" pitchFamily="49" charset="0"/>
              </a:rPr>
              <a:t> half</a:t>
            </a:r>
          </a:p>
          <a:p>
            <a:pPr eaLnBrk="1" hangingPunct="1">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mergeSort</a:t>
            </a:r>
            <a:r>
              <a:rPr lang="en-US" altLang="en-US" sz="2000" dirty="0" smtClean="0">
                <a:latin typeface="Courier New" panose="02070309020205020404" pitchFamily="49" charset="0"/>
              </a:rPr>
              <a:t> the second half</a:t>
            </a:r>
          </a:p>
          <a:p>
            <a:pPr eaLnBrk="1" hangingPunct="1">
              <a:buFont typeface="Wingdings" panose="05000000000000000000" pitchFamily="2" charset="2"/>
              <a:buNone/>
            </a:pPr>
            <a:r>
              <a:rPr lang="en-US" altLang="en-US" sz="2000" dirty="0" smtClean="0">
                <a:latin typeface="Courier New" panose="02070309020205020404" pitchFamily="49" charset="0"/>
              </a:rPr>
              <a:t>    merge the two sorted halves back into </a:t>
            </a:r>
            <a:r>
              <a:rPr lang="en-US" altLang="en-US" sz="2000" dirty="0" err="1" smtClean="0">
                <a:latin typeface="Courier New" panose="02070309020205020404" pitchFamily="49" charset="0"/>
              </a:rPr>
              <a:t>nums</a:t>
            </a:r>
            <a:endParaRPr lang="en-US" altLang="en-US" sz="2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24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7B42436-8A8B-4D4A-8380-C7364897B3D4}" type="slidenum">
              <a:rPr lang="en-US" altLang="en-US" sz="1400" i="0"/>
              <a:pPr eaLnBrk="1" hangingPunct="1"/>
              <a:t>97</a:t>
            </a:fld>
            <a:endParaRPr lang="en-US" altLang="en-US" sz="1400" i="0"/>
          </a:p>
        </p:txBody>
      </p:sp>
      <p:sp>
        <p:nvSpPr>
          <p:cNvPr id="102404"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10240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mergeSort</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Put items of </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 into ascending order</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n = </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Do nothing if </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 contains 0 or 1 items</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if n &gt; 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split the two </a:t>
            </a:r>
            <a:r>
              <a:rPr lang="en-US" altLang="en-US" sz="1600" dirty="0" err="1" smtClean="0">
                <a:latin typeface="Courier New" panose="02070309020205020404" pitchFamily="49" charset="0"/>
              </a:rPr>
              <a:t>sublists</a:t>
            </a: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m = n//2</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nums1, nums2 = </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[:m], </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[m:]</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recursively sort each piece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mergeSort</a:t>
            </a:r>
            <a:r>
              <a:rPr lang="en-US" altLang="en-US" sz="1600" dirty="0" smtClean="0">
                <a:latin typeface="Courier New" panose="02070309020205020404" pitchFamily="49" charset="0"/>
              </a:rPr>
              <a:t>(nums1)</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mergeSort</a:t>
            </a:r>
            <a:r>
              <a:rPr lang="en-US" altLang="en-US" sz="1600" dirty="0" smtClean="0">
                <a:latin typeface="Courier New" panose="02070309020205020404" pitchFamily="49" charset="0"/>
              </a:rPr>
              <a:t>(nums2)</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merge the sorted pieces back into original list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merge(nums1, nums2, </a:t>
            </a:r>
            <a:r>
              <a:rPr lang="en-US" altLang="en-US" sz="1600" dirty="0" err="1" smtClean="0">
                <a:latin typeface="Courier New" panose="02070309020205020404" pitchFamily="49" charset="0"/>
              </a:rPr>
              <a:t>nums</a:t>
            </a:r>
            <a:r>
              <a:rPr lang="en-US" altLang="en-US" sz="16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34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51960B0-C2E7-474B-8A9A-E1AD2E525116}" type="slidenum">
              <a:rPr lang="en-US" altLang="en-US" sz="1400" i="0"/>
              <a:pPr eaLnBrk="1" hangingPunct="1"/>
              <a:t>98</a:t>
            </a:fld>
            <a:endParaRPr lang="en-US" altLang="en-US" sz="1400" i="0"/>
          </a:p>
        </p:txBody>
      </p:sp>
      <p:sp>
        <p:nvSpPr>
          <p:cNvPr id="103428" name="Rectangle 2"/>
          <p:cNvSpPr>
            <a:spLocks noGrp="1" noChangeArrowheads="1"/>
          </p:cNvSpPr>
          <p:nvPr>
            <p:ph type="title"/>
          </p:nvPr>
        </p:nvSpPr>
        <p:spPr/>
        <p:txBody>
          <a:bodyPr/>
          <a:lstStyle/>
          <a:p>
            <a:pPr eaLnBrk="1" hangingPunct="1"/>
            <a:r>
              <a:rPr lang="en-US" altLang="en-US" smtClean="0"/>
              <a:t>Divide and Conquer:</a:t>
            </a:r>
            <a:br>
              <a:rPr lang="en-US" altLang="en-US" smtClean="0"/>
            </a:br>
            <a:r>
              <a:rPr lang="en-US" altLang="en-US" smtClean="0"/>
              <a:t>Merge Sort</a:t>
            </a:r>
          </a:p>
        </p:txBody>
      </p:sp>
      <p:sp>
        <p:nvSpPr>
          <p:cNvPr id="103429" name="Rectangle 3"/>
          <p:cNvSpPr>
            <a:spLocks noGrp="1" noChangeArrowheads="1"/>
          </p:cNvSpPr>
          <p:nvPr>
            <p:ph type="body" idx="1"/>
          </p:nvPr>
        </p:nvSpPr>
        <p:spPr/>
        <p:txBody>
          <a:bodyPr/>
          <a:lstStyle/>
          <a:p>
            <a:pPr eaLnBrk="1" hangingPunct="1"/>
            <a:r>
              <a:rPr lang="en-US" altLang="en-US" smtClean="0"/>
              <a:t>Recursion is closely related to the idea of mathematical induction, and it requires practice before it becomes comfortable.</a:t>
            </a:r>
          </a:p>
          <a:p>
            <a:pPr eaLnBrk="1" hangingPunct="1"/>
            <a:r>
              <a:rPr lang="en-US" altLang="en-US" smtClean="0"/>
              <a:t>Follow the rules and make sure the recursive chain of calls reaches a base case, and your algorithms will work!</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smtClean="0"/>
              <a:t>Python Programming, 3/e</a:t>
            </a:r>
            <a:endParaRPr lang="en-US" altLang="en-US" sz="1400" i="0"/>
          </a:p>
        </p:txBody>
      </p:sp>
      <p:sp>
        <p:nvSpPr>
          <p:cNvPr id="1044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1521AAA-AEA7-44FE-918A-E45DD66927FE}" type="slidenum">
              <a:rPr lang="en-US" altLang="en-US" sz="1400" i="0"/>
              <a:pPr eaLnBrk="1" hangingPunct="1"/>
              <a:t>99</a:t>
            </a:fld>
            <a:endParaRPr lang="en-US" altLang="en-US" sz="1400" i="0"/>
          </a:p>
        </p:txBody>
      </p:sp>
      <p:sp>
        <p:nvSpPr>
          <p:cNvPr id="104452" name="Rectangle 2"/>
          <p:cNvSpPr>
            <a:spLocks noGrp="1" noChangeArrowheads="1"/>
          </p:cNvSpPr>
          <p:nvPr>
            <p:ph type="title"/>
          </p:nvPr>
        </p:nvSpPr>
        <p:spPr/>
        <p:txBody>
          <a:bodyPr/>
          <a:lstStyle/>
          <a:p>
            <a:pPr eaLnBrk="1" hangingPunct="1"/>
            <a:r>
              <a:rPr lang="en-US" altLang="en-US" smtClean="0"/>
              <a:t>Comparing Sorts</a:t>
            </a:r>
          </a:p>
        </p:txBody>
      </p:sp>
      <p:sp>
        <p:nvSpPr>
          <p:cNvPr id="104453" name="Rectangle 3"/>
          <p:cNvSpPr>
            <a:spLocks noGrp="1" noChangeArrowheads="1"/>
          </p:cNvSpPr>
          <p:nvPr>
            <p:ph type="body" idx="1"/>
          </p:nvPr>
        </p:nvSpPr>
        <p:spPr/>
        <p:txBody>
          <a:bodyPr/>
          <a:lstStyle/>
          <a:p>
            <a:pPr eaLnBrk="1" hangingPunct="1"/>
            <a:r>
              <a:rPr lang="en-US" altLang="en-US" smtClean="0"/>
              <a:t>We now have two sorting algorithms. Which one should we use?</a:t>
            </a:r>
          </a:p>
          <a:p>
            <a:pPr eaLnBrk="1" hangingPunct="1"/>
            <a:r>
              <a:rPr lang="en-US" altLang="en-US" smtClean="0"/>
              <a:t>The difficulty of sorting a list depends on the size of the list. We need to figure out how many steps each of our sorting algorithms requires as a function of the size of the list to be sorted.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1" u="none" strike="noStrike" cap="none" normalizeH="0" baseline="0" smtClean="0">
            <a:ln>
              <a:noFill/>
            </a:ln>
            <a:solidFill>
              <a:schemeClr val="tx1"/>
            </a:solidFill>
            <a:effectLst/>
            <a:latin typeface="Tahoma" pitchFamily="32"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1" u="none" strike="noStrike" cap="none" normalizeH="0" baseline="0" smtClean="0">
            <a:ln>
              <a:noFill/>
            </a:ln>
            <a:solidFill>
              <a:schemeClr val="tx1"/>
            </a:solidFill>
            <a:effectLst/>
            <a:latin typeface="Tahoma" pitchFamily="32"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9962</TotalTime>
  <Words>7329</Words>
  <Application>Microsoft Office PowerPoint</Application>
  <PresentationFormat>On-screen Show (4:3)</PresentationFormat>
  <Paragraphs>852</Paragraphs>
  <Slides>133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133</vt:i4>
      </vt:variant>
    </vt:vector>
  </HeadingPairs>
  <TitlesOfParts>
    <vt:vector size="139" baseType="lpstr">
      <vt:lpstr>Arial</vt:lpstr>
      <vt:lpstr>Courier New</vt:lpstr>
      <vt:lpstr>Tahoma</vt:lpstr>
      <vt:lpstr>Wingdings</vt:lpstr>
      <vt:lpstr>Blends</vt:lpstr>
      <vt:lpstr>Equation</vt:lpstr>
      <vt:lpstr>Python Programming: An Introduction to Computer Science</vt:lpstr>
      <vt:lpstr>Objectives</vt:lpstr>
      <vt:lpstr>Objectives</vt:lpstr>
      <vt:lpstr>Searching</vt:lpstr>
      <vt:lpstr>A simple Searching Problem</vt:lpstr>
      <vt:lpstr>A Simple Searching Problem</vt:lpstr>
      <vt:lpstr>A Simple Searching Problem</vt:lpstr>
      <vt:lpstr>A Simple Searching Problem</vt:lpstr>
      <vt:lpstr>A Simple Searching Problem</vt:lpstr>
      <vt:lpstr>Strategy 1: Linear Search</vt:lpstr>
      <vt:lpstr>Strategy 1: Linear Search</vt:lpstr>
      <vt:lpstr>Strategy 1: Linear Search</vt:lpstr>
      <vt:lpstr>Strategy 1: Linear Search</vt:lpstr>
      <vt:lpstr>Strategy 2: Binary Search</vt:lpstr>
      <vt:lpstr>Strategy 2: Binary Search</vt:lpstr>
      <vt:lpstr>Strategy 2: Binary Search</vt:lpstr>
      <vt:lpstr>Strategy 2: Binary Search</vt:lpstr>
      <vt:lpstr>Strategy 2: Binary Search</vt:lpstr>
      <vt:lpstr>Strategy 2: Binary Search</vt:lpstr>
      <vt:lpstr>Strategy 2: Binary Search</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Recursive Problem-Solving</vt:lpstr>
      <vt:lpstr>Recursive Problem-Solving</vt:lpstr>
      <vt:lpstr>Recursive Problem-Solving</vt:lpstr>
      <vt:lpstr>Recursive Definitions</vt:lpstr>
      <vt:lpstr>Recursive Definitions</vt:lpstr>
      <vt:lpstr>Recursive Definitions</vt:lpstr>
      <vt:lpstr>Recursive Definitions</vt:lpstr>
      <vt:lpstr>Recursive Definitions</vt:lpstr>
      <vt:lpstr>Recursive Definitions</vt:lpstr>
      <vt:lpstr>Recursive Functions</vt:lpstr>
      <vt:lpstr>Recursive Functions</vt:lpstr>
      <vt:lpstr>Recursive Functions</vt:lpstr>
      <vt:lpstr>Recursive Functions</vt:lpstr>
      <vt:lpstr>Example: String Reversal</vt:lpstr>
      <vt:lpstr>Example: String Reversal</vt:lpstr>
      <vt:lpstr>Example: String Reversal</vt:lpstr>
      <vt:lpstr>Example: String Reversal</vt:lpstr>
      <vt:lpstr>Example: String Reversal</vt:lpstr>
      <vt:lpstr>Example: String Reversal</vt:lpstr>
      <vt:lpstr>Example: String Reversal</vt:lpstr>
      <vt:lpstr>Example: Anagrams</vt:lpstr>
      <vt:lpstr>Example: Anagrams</vt:lpstr>
      <vt:lpstr>Example: Anagrams</vt:lpstr>
      <vt:lpstr>Example: Anagrams</vt:lpstr>
      <vt:lpstr>Example: Anagrams</vt:lpstr>
      <vt:lpstr>Example: Anagrams</vt:lpstr>
      <vt:lpstr>Example: Anagrams</vt:lpstr>
      <vt:lpstr>Example: Fast Exponentiation</vt:lpstr>
      <vt:lpstr>Example: Fast Exponentiation </vt:lpstr>
      <vt:lpstr>Example: Fast Exponentiation</vt:lpstr>
      <vt:lpstr>Example: Fast Exponentiation </vt:lpstr>
      <vt:lpstr>Example: Fast Exponentiation</vt:lpstr>
      <vt:lpstr>Example: Binary Search</vt:lpstr>
      <vt:lpstr>Example: Binary Search</vt:lpstr>
      <vt:lpstr>Example: Binary Search</vt:lpstr>
      <vt:lpstr>Recursion vs. Iteration</vt:lpstr>
      <vt:lpstr>Recursion vs. Iteration</vt:lpstr>
      <vt:lpstr>Recursion vs. Iteration</vt:lpstr>
      <vt:lpstr>Recursion vs. Iteration</vt:lpstr>
      <vt:lpstr>Recursion vs. Iteration</vt:lpstr>
      <vt:lpstr>Recursion vs. Iteration</vt:lpstr>
      <vt:lpstr>Recursion vs. Iteration</vt:lpstr>
      <vt:lpstr>Recursion vs. Iteration</vt:lpstr>
      <vt:lpstr>Recursion vs. Iteration</vt:lpstr>
      <vt:lpstr>Recursion vs. Iteration</vt:lpstr>
      <vt:lpstr>Sorting Algorithms</vt:lpstr>
      <vt:lpstr>Naive Sorting: Selection Sort</vt:lpstr>
      <vt:lpstr>Naive Sorting: Selection Sort</vt:lpstr>
      <vt:lpstr>Naive Sorting: Selection Sort</vt:lpstr>
      <vt:lpstr>Naive Sorting: Selection Sort</vt:lpstr>
      <vt:lpstr>Naive Sorting: Selection Sort</vt:lpstr>
      <vt:lpstr>Naive Sorting: Selection Sort</vt:lpstr>
      <vt:lpstr>Naive Sorting: Selection Sort</vt:lpstr>
      <vt:lpstr>Naive Sorting: Selection Sort</vt:lpstr>
      <vt:lpstr>Naive Sorting: Selection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Comparing Sorts</vt:lpstr>
      <vt:lpstr>Comparing Sorts</vt:lpstr>
      <vt:lpstr>Comparing Sorts</vt:lpstr>
      <vt:lpstr>Comparing Sorts</vt:lpstr>
      <vt:lpstr>Comparing Sorts</vt:lpstr>
      <vt:lpstr>Comparing Sorts</vt:lpstr>
      <vt:lpstr>Comparing Sorts</vt:lpstr>
      <vt:lpstr>Comparing Sorts</vt:lpstr>
      <vt:lpstr>Comparing Sorts</vt:lpstr>
      <vt:lpstr>Comparing Sorts</vt:lpstr>
      <vt:lpstr>Hard Problems</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Conclusions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Programing: An Introduction to Computer Science</dc:title>
  <dc:creator>Terry Letsche</dc:creator>
  <dc:description>Please e-mail errata to: john.zelle@wartburg.edu</dc:description>
  <cp:lastModifiedBy>Terry Letsche</cp:lastModifiedBy>
  <cp:revision>43</cp:revision>
  <dcterms:created xsi:type="dcterms:W3CDTF">2004-03-29T02:57:47Z</dcterms:created>
  <dcterms:modified xsi:type="dcterms:W3CDTF">2016-07-28T17:58:41Z</dcterms:modified>
</cp:coreProperties>
</file>