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358" r:id="rId3"/>
    <p:sldId id="359" r:id="rId4"/>
    <p:sldId id="357" r:id="rId5"/>
    <p:sldId id="436" r:id="rId6"/>
    <p:sldId id="440" r:id="rId7"/>
    <p:sldId id="350" r:id="rId8"/>
    <p:sldId id="503" r:id="rId9"/>
    <p:sldId id="502" r:id="rId10"/>
    <p:sldId id="311" r:id="rId11"/>
    <p:sldId id="312" r:id="rId12"/>
    <p:sldId id="31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435" r:id="rId24"/>
    <p:sldId id="514" r:id="rId25"/>
    <p:sldId id="314" r:id="rId26"/>
    <p:sldId id="515" r:id="rId27"/>
    <p:sldId id="315" r:id="rId28"/>
    <p:sldId id="516" r:id="rId29"/>
    <p:sldId id="384" r:id="rId30"/>
    <p:sldId id="38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517" r:id="rId39"/>
    <p:sldId id="309" r:id="rId40"/>
    <p:sldId id="386" r:id="rId41"/>
    <p:sldId id="318" r:id="rId42"/>
    <p:sldId id="518" r:id="rId43"/>
    <p:sldId id="387" r:id="rId44"/>
    <p:sldId id="388" r:id="rId45"/>
    <p:sldId id="519" r:id="rId46"/>
    <p:sldId id="520" r:id="rId47"/>
    <p:sldId id="521" r:id="rId48"/>
    <p:sldId id="522" r:id="rId49"/>
    <p:sldId id="523" r:id="rId50"/>
    <p:sldId id="316" r:id="rId51"/>
    <p:sldId id="317" r:id="rId52"/>
    <p:sldId id="383" r:id="rId53"/>
    <p:sldId id="499" r:id="rId54"/>
    <p:sldId id="500" r:id="rId55"/>
    <p:sldId id="501" r:id="rId56"/>
    <p:sldId id="488" r:id="rId57"/>
    <p:sldId id="442" r:id="rId58"/>
    <p:sldId id="373" r:id="rId59"/>
    <p:sldId id="381" r:id="rId60"/>
    <p:sldId id="382" r:id="rId61"/>
    <p:sldId id="374" r:id="rId62"/>
    <p:sldId id="395" r:id="rId63"/>
    <p:sldId id="396" r:id="rId64"/>
    <p:sldId id="397" r:id="rId65"/>
    <p:sldId id="398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6" r:id="rId92"/>
    <p:sldId id="427" r:id="rId93"/>
    <p:sldId id="428" r:id="rId94"/>
    <p:sldId id="484" r:id="rId95"/>
    <p:sldId id="493" r:id="rId96"/>
    <p:sldId id="495" r:id="rId97"/>
    <p:sldId id="489" r:id="rId98"/>
    <p:sldId id="490" r:id="rId99"/>
    <p:sldId id="491" r:id="rId100"/>
    <p:sldId id="497" r:id="rId101"/>
    <p:sldId id="492" r:id="rId102"/>
    <p:sldId id="494" r:id="rId103"/>
    <p:sldId id="496" r:id="rId104"/>
    <p:sldId id="498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33CC33"/>
    <a:srgbClr val="99FF33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672" autoAdjust="0"/>
    <p:restoredTop sz="94643" autoAdjust="0"/>
  </p:normalViewPr>
  <p:slideViewPr>
    <p:cSldViewPr>
      <p:cViewPr varScale="1">
        <p:scale>
          <a:sx n="78" d="100"/>
          <a:sy n="78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771CCD2-33E5-41C0-B9D7-B752C2449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6E44A-893E-412A-850B-B7C5672219B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1E57C-DEAE-4CB0-966C-B31877E0A4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EEA26-29BF-499F-97CF-D83FBB103C4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25692-E11B-449C-8860-049277B99D6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ABDC3-F142-4600-B577-545175F1AB1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A3471-832A-4F8E-9BE1-AF3A0629BC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C7A5F-D9AC-4F3F-8281-C4B0B462458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C4E1C-93C9-4254-A7CB-8E5835780B2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7FF7E-F0CB-464D-951E-62C1537FB28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231C2-3B7B-471C-A8E2-8571055C6D0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1477B-CB6D-4AD6-B5F6-F3925377051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F980B-64F9-4417-83A6-1453C1E5013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EC90E-B7C7-4F43-9B0B-272A4308EFE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94A12-661F-4EFA-B0C4-DD30696DF19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98C20-F9CA-4FCE-9FAC-039E53F335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CD920-E20E-421F-921F-81F37955516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0996E-029E-43E4-B54C-27A664CEB48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E2712-FBED-4767-93D7-D6D0CD874EE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34060-92E2-45AC-8C32-7D8ED871BAE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15BA7-0897-4307-9DB7-16567D9BE09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07F86-9940-4078-97CC-AC91694B7CA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7BD0C-1154-481E-B187-4A19BD9691C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CCCFB-9A6B-4650-95AC-150926C3338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0ED18-1959-4B1A-9C35-0DA9FAFFE96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B2D7C-14BB-4B3B-970C-43A2E42A2E9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0C2D9-1264-448B-9E7C-7BB063714C3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D3241-DD78-4027-943A-4EFDDA2149AD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7293F-A1C2-4113-9BDF-C4EBC240425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8F9FE-3BB5-479E-83B2-DACFBE5A105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DF38C-5E9F-45E3-A78D-48FC0BF3183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A15A0-8508-4B9F-9A91-640AFED5566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97D39-3340-4215-9A12-F0EC4AF046CA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414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1897F-7DB3-461D-83A5-7EA0A43A465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517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428A3-36D8-49B0-A379-09CA35BD21FD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619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7173C-8AC5-4972-8E62-063F8E3BE1E6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722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3BC28-D6A9-48CF-B5F5-003DADCF7A0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824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0772D-81BF-4295-B5EE-1F39BE175704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3926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88BAC-E4B5-4156-AB76-91AF10A79BD9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029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58141-100A-472C-A7E0-1AE293057CCA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131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4FD19-4BCF-4514-97C8-136C81B5CF50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234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DC2D1-F6C4-4C9C-80A6-2C43E53BE60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7A793-6787-4277-B057-32F67479822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336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E00D-591C-4E64-8896-535DA9DFBEE5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438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6952D-12CA-4541-9996-42F196CF1E1B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541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E6513-7F62-4E16-B77B-576BC62047D2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643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799D-E7BC-4D4A-A335-C60F65F56A3C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746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E35CD-D224-482A-A0FC-5CBC0E370C7A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848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0B62F-0FA5-4241-924B-E33B67A3B6F0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4950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EB58F-0D5E-470F-9AC0-674EE95D589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053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46EDE-F920-426C-8DCB-2EACC16D8EAB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155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47191-0DFD-4F43-A165-ED119954249B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258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D4FF8-23E5-4183-B62C-EA0C3A11E01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66F50-A8F5-4060-88C2-5D3B43DD59A6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360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B8C32-E7D3-416E-985E-77665B5E1927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462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427EA-1F9D-4161-BA37-E5A7986EE2EF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565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3D499-128C-4157-9A3F-7376DF9F44F4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667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27091-AE6B-48CE-BA58-552F7CC4E8D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770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518E3-49D7-4345-AA89-33398FD224DA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872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9BC29-00B7-4EE5-AED7-DB11B0296973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5974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D3BAC-AA4E-419F-8FB8-0FA1EB7B97E2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077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6DA38-3C9B-4A91-B8D2-7D0CB5D86846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179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8469C-2CEB-4D92-93EB-E927D456C6E5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282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FB64-3081-4779-B9DE-633865EA0F1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C9CE-2B93-4FC3-86D1-BE72A8B8A33C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384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513E-3F12-49B8-B7D9-22551618B96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486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461C9-B380-494D-A291-E00A5573C99D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589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9DB3F-5916-4C43-8D3D-50E62ED52C88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691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A17B8-52AA-45FC-85E3-2526893D5646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794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0D989-8D4A-40D3-BEF2-3E73AF924673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8964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C4ABF-285F-4B55-9822-26C118E2A652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69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69988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B7EDE-BBE9-44C1-A28D-89991A1B3589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71012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A72A7-AE25-4027-9E3F-BF47CAE196E9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72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72036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1FFC3-760F-4581-B5F5-35A9D264FC75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73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173060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200525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2999-D396-4552-98F6-3726FE8F6A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E7827-8F6C-4B53-93A5-9450EF28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7CAE1-39C0-463D-B4D0-67172C7C6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945DA-12C1-4B61-8B9D-F104C1FA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265D-5096-414C-80C2-99FC15674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0F3F-59AE-4823-BC0E-5B35BDBDD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B9F45-DE84-4C53-8DDF-8EE85BAA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E154D-389E-4BF4-80B3-E76E02AA9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E2619-119A-471A-B946-D5A3D67EF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1F2E0-D7BF-4EB0-9EBE-7FDCC7FBD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B1680-6E27-4118-9040-3CB079197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83B40-4662-40BB-9F95-456FCE9C3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3C9838DC-3514-4F7C-8CDD-4DCC798E2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erisic@uns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sybase.com/help/topic/com.sybase.infocenter.dc00121.1530/doc/html/rad1232637501142.html" TargetMode="External"/><Relationship Id="rId3" Type="http://schemas.openxmlformats.org/officeDocument/2006/relationships/hyperlink" Target="http://infocenter.sybase.com/help/topic/com.sybase.infocenter.dc00121.1530/doc/html/rad1232637411263.html" TargetMode="External"/><Relationship Id="rId7" Type="http://schemas.openxmlformats.org/officeDocument/2006/relationships/hyperlink" Target="http://infocenter.sybase.com/help/topic/com.sybase.infocenter.dc00121.1530/doc/html/rad1232637494517.html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center.sybase.com/help/topic/com.sybase.infocenter.dc00121.1530/doc/html/rad1232637471078.html" TargetMode="External"/><Relationship Id="rId11" Type="http://schemas.openxmlformats.org/officeDocument/2006/relationships/hyperlink" Target="http://infocenter.sybase.com/help/topic/com.sybase.infocenter.dc00121.1530/doc/html/rad1232637543456.html" TargetMode="External"/><Relationship Id="rId5" Type="http://schemas.openxmlformats.org/officeDocument/2006/relationships/hyperlink" Target="http://infocenter.sybase.com/help/topic/com.sybase.infocenter.dc00121.1530/doc/html/rad1232637424717.html" TargetMode="External"/><Relationship Id="rId10" Type="http://schemas.openxmlformats.org/officeDocument/2006/relationships/hyperlink" Target="http://infocenter.sybase.com/help/topic/com.sybase.infocenter.dc00121.1530/doc/html/rad1232637519502.html" TargetMode="External"/><Relationship Id="rId4" Type="http://schemas.openxmlformats.org/officeDocument/2006/relationships/hyperlink" Target="http://infocenter.sybase.com/help/topic/com.sybase.infocenter.dc00121.1530/doc/html/rad1232637416170.html" TargetMode="External"/><Relationship Id="rId9" Type="http://schemas.openxmlformats.org/officeDocument/2006/relationships/hyperlink" Target="http://infocenter.sybase.com/help/topic/com.sybase.infocenter.dc00121.1530/doc/html/rad1232637516017.html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erisic@uns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erisic@uns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16113"/>
            <a:ext cx="8569325" cy="2417762"/>
          </a:xfrm>
          <a:solidFill>
            <a:srgbClr val="00FFFF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Modelovanje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Softvera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Systems Modeling</a:t>
            </a:r>
            <a:r>
              <a:rPr lang="sr-Latn-CS" sz="3600" dirty="0" smtClean="0">
                <a:solidFill>
                  <a:srgbClr val="FF0000"/>
                </a:solidFill>
              </a:rPr>
              <a:t/>
            </a:r>
            <a:br>
              <a:rPr lang="sr-Latn-CS" sz="3600" dirty="0" smtClean="0">
                <a:solidFill>
                  <a:srgbClr val="FF0000"/>
                </a:solidFill>
              </a:rPr>
            </a:br>
            <a:r>
              <a:rPr lang="sr-Latn-CS" sz="3600" b="1" dirty="0" smtClean="0">
                <a:solidFill>
                  <a:srgbClr val="FF0000"/>
                </a:solidFill>
              </a:rPr>
              <a:t>Poglavlje 0</a:t>
            </a:r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r>
              <a:rPr lang="sr-Latn-CS" sz="3600" b="1" dirty="0" smtClean="0">
                <a:solidFill>
                  <a:srgbClr val="FF0000"/>
                </a:solidFill>
              </a:rPr>
              <a:t>.01. </a:t>
            </a:r>
            <a:r>
              <a:rPr lang="en-US" sz="3600" b="1" dirty="0" smtClean="0">
                <a:solidFill>
                  <a:srgbClr val="FF0000"/>
                </a:solidFill>
              </a:rPr>
              <a:t>In</a:t>
            </a:r>
            <a:r>
              <a:rPr lang="sr-Latn-CS" sz="3600" b="1" dirty="0" smtClean="0">
                <a:solidFill>
                  <a:srgbClr val="FF0000"/>
                </a:solidFill>
              </a:rPr>
              <a:t>ženjerstvo zahteva</a:t>
            </a:r>
            <a:endParaRPr lang="en-US" sz="36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724400"/>
            <a:ext cx="84248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Prof.dr</a:t>
            </a:r>
            <a:r>
              <a:rPr lang="en-US" sz="2800" dirty="0" smtClean="0"/>
              <a:t> </a:t>
            </a:r>
            <a:r>
              <a:rPr lang="en-US" sz="2800" dirty="0" err="1" smtClean="0"/>
              <a:t>Branko</a:t>
            </a:r>
            <a:r>
              <a:rPr lang="en-US" sz="2800" dirty="0" smtClean="0"/>
              <a:t> </a:t>
            </a:r>
            <a:r>
              <a:rPr lang="en-US" sz="2800" dirty="0" err="1" smtClean="0"/>
              <a:t>Peri</a:t>
            </a:r>
            <a:r>
              <a:rPr lang="sr-Latn-CS" sz="2800" dirty="0" smtClean="0"/>
              <a:t>šić     </a:t>
            </a:r>
          </a:p>
          <a:p>
            <a:pPr eaLnBrk="1" hangingPunct="1">
              <a:defRPr/>
            </a:pPr>
            <a:r>
              <a:rPr lang="sr-Latn-C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perisic@uns.ac.</a:t>
            </a:r>
            <a:r>
              <a:rPr lang="en-US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rs</a:t>
            </a:r>
            <a:endParaRPr 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2" name="Picture 8" descr="ftn_zn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14463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cezar_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0"/>
            <a:ext cx="13319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- 1 </a:t>
            </a:r>
            <a:endParaRPr lang="en-US" sz="2000" smtClean="0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914400" y="762000"/>
            <a:ext cx="6858000" cy="2438400"/>
          </a:xfrm>
          <a:prstGeom prst="roundRect">
            <a:avLst>
              <a:gd name="adj" fmla="val 31185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endParaRPr lang="sr-Latn-CS" sz="2000" i="1">
              <a:latin typeface="Arial" charset="0"/>
            </a:endParaRPr>
          </a:p>
          <a:p>
            <a:pPr algn="ctr" eaLnBrk="0" hangingPunct="0">
              <a:defRPr/>
            </a:pPr>
            <a:r>
              <a:rPr lang="en-US" i="1">
                <a:latin typeface="Arial" charset="0"/>
              </a:rPr>
              <a:t>PRVI KORAK U PROCESU</a:t>
            </a:r>
          </a:p>
          <a:p>
            <a:pPr algn="ctr" eaLnBrk="0" hangingPunct="0">
              <a:defRPr/>
            </a:pPr>
            <a:r>
              <a:rPr lang="en-US" i="1">
                <a:latin typeface="Arial" charset="0"/>
              </a:rPr>
              <a:t>RAZVOJA SOFTVERA</a:t>
            </a:r>
          </a:p>
          <a:p>
            <a:pPr algn="ctr" eaLnBrk="0" hangingPunct="0">
              <a:defRPr/>
            </a:pPr>
            <a:r>
              <a:rPr lang="en-US" i="1">
                <a:latin typeface="Arial" charset="0"/>
              </a:rPr>
              <a:t>PREDSTAVLJA IZRADA</a:t>
            </a:r>
          </a:p>
          <a:p>
            <a:pPr algn="ctr" eaLnBrk="0" hangingPunct="0">
              <a:defRPr/>
            </a:pPr>
            <a:r>
              <a:rPr lang="en-US" i="1">
                <a:latin typeface="Arial" charset="0"/>
              </a:rPr>
              <a:t>SPECIFIKACIJE  ZAHTEVA</a:t>
            </a:r>
          </a:p>
          <a:p>
            <a:pPr algn="ctr" eaLnBrk="0" hangingPunct="0">
              <a:defRPr/>
            </a:pPr>
            <a:r>
              <a:rPr lang="en-US" i="1">
                <a:latin typeface="Arial" charset="0"/>
              </a:rPr>
              <a:t>(</a:t>
            </a:r>
            <a:r>
              <a:rPr lang="en-US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REQUIREMENTS SPECIFICATION</a:t>
            </a:r>
            <a:r>
              <a:rPr lang="en-US">
                <a:latin typeface="Arial" charset="0"/>
              </a:rPr>
              <a:t>)</a:t>
            </a:r>
            <a:endParaRPr lang="en-US" b="0">
              <a:latin typeface="Arial" charset="0"/>
            </a:endParaRP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1066800" y="4419600"/>
            <a:ext cx="6629400" cy="1828800"/>
          </a:xfrm>
          <a:prstGeom prst="roundRect">
            <a:avLst>
              <a:gd name="adj" fmla="val 18315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endParaRPr lang="sr-Latn-CS" sz="2000">
              <a:latin typeface="Arial" charset="0"/>
            </a:endParaRPr>
          </a:p>
          <a:p>
            <a:pPr algn="ctr" eaLnBrk="0" hangingPunct="0">
              <a:defRPr/>
            </a:pPr>
            <a:r>
              <a:rPr lang="en-US">
                <a:latin typeface="Arial" charset="0"/>
              </a:rPr>
              <a:t>ZAHTEV JE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SVOJSTVO</a:t>
            </a:r>
            <a:r>
              <a:rPr lang="en-US">
                <a:latin typeface="Arial" charset="0"/>
              </a:rPr>
              <a:t> ili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OSOBINA</a:t>
            </a:r>
            <a:r>
              <a:rPr lang="en-US">
                <a:latin typeface="Arial" charset="0"/>
              </a:rPr>
              <a:t> KOJA SE MORA </a:t>
            </a:r>
            <a:r>
              <a:rPr lang="en-US" i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ISKAZATI</a:t>
            </a:r>
            <a:r>
              <a:rPr lang="en-US" i="1">
                <a:latin typeface="Arial" charset="0"/>
              </a:rPr>
              <a:t>  </a:t>
            </a:r>
            <a:r>
              <a:rPr lang="en-US">
                <a:latin typeface="Arial" charset="0"/>
              </a:rPr>
              <a:t>U CILJU STVARANJA PODLOGA ZA REŠAVANJE NEKOG PROBLEMA</a:t>
            </a:r>
            <a:r>
              <a:rPr lang="en-US" sz="2000">
                <a:latin typeface="Arial" charset="0"/>
              </a:rPr>
              <a:t>.</a:t>
            </a:r>
            <a:endParaRPr lang="en-US" sz="2000" b="0">
              <a:latin typeface="Arial" charset="0"/>
            </a:endParaRP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990600" y="3505200"/>
            <a:ext cx="6705600" cy="660400"/>
          </a:xfrm>
          <a:prstGeom prst="roundRect">
            <a:avLst>
              <a:gd name="adj" fmla="val 46634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r>
              <a:rPr lang="en-US" sz="2800">
                <a:solidFill>
                  <a:srgbClr val="0033CC"/>
                </a:solidFill>
                <a:latin typeface="Arial" charset="0"/>
              </a:rPr>
              <a:t>(</a:t>
            </a:r>
            <a:r>
              <a:rPr lang="en-US" sz="2800" i="1">
                <a:solidFill>
                  <a:srgbClr val="0033CC"/>
                </a:solidFill>
                <a:latin typeface="Arial" charset="0"/>
              </a:rPr>
              <a:t>Njegovo Veli</a:t>
            </a:r>
            <a:r>
              <a:rPr lang="sr-Latn-CS" sz="2800" i="1">
                <a:solidFill>
                  <a:srgbClr val="0033CC"/>
                </a:solidFill>
                <a:latin typeface="Arial" charset="0"/>
              </a:rPr>
              <a:t>č</a:t>
            </a:r>
            <a:r>
              <a:rPr lang="en-US" sz="2800" i="1">
                <a:solidFill>
                  <a:srgbClr val="0033CC"/>
                </a:solidFill>
                <a:latin typeface="Arial" charset="0"/>
              </a:rPr>
              <a:t>anstvo – </a:t>
            </a:r>
            <a:r>
              <a:rPr lang="en-US" sz="2800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ZAHTEV</a:t>
            </a:r>
            <a:r>
              <a:rPr lang="sr-Latn-CS" sz="2800" i="1">
                <a:solidFill>
                  <a:srgbClr val="0033CC"/>
                </a:solidFill>
                <a:latin typeface="Arial" charset="0"/>
              </a:rPr>
              <a:t>)</a:t>
            </a:r>
            <a:endParaRPr lang="en-US" sz="2800" b="0">
              <a:solidFill>
                <a:srgbClr val="0033CC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Requirements Modeling</a:t>
            </a:r>
            <a:endParaRPr lang="sr-Latn-CS" sz="2800" b="1" smtClean="0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125538"/>
            <a:ext cx="387508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Requirements Modeling</a:t>
            </a:r>
            <a:endParaRPr lang="sr-Latn-CS" sz="2800" b="1" smtClean="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42486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Building a Requirements Model</a:t>
            </a:r>
          </a:p>
          <a:p>
            <a:r>
              <a:rPr lang="en-US" sz="1200"/>
              <a:t>A requirements model contains a set of requirements, which can be displayed and manipulated in any number of requirements views. You can differentiate views by selecting requirements, customizing columns, or changing the traceability matrix type.</a:t>
            </a:r>
          </a:p>
          <a:p>
            <a:r>
              <a:rPr lang="en-US" sz="1200"/>
              <a:t>There are three types of views in a requirements model:</a:t>
            </a:r>
          </a:p>
          <a:p>
            <a:r>
              <a:rPr lang="en-US" sz="1200"/>
              <a:t>Requirements document views – list requirements in a hierarchy </a:t>
            </a:r>
          </a:p>
          <a:p>
            <a:r>
              <a:rPr lang="en-US" sz="1200"/>
              <a:t>Traceability matrix views - display the links between requirements and design objects (objects from other types of models), external files or other requirements</a:t>
            </a:r>
          </a:p>
          <a:p>
            <a:r>
              <a:rPr lang="en-US" sz="1200"/>
              <a:t>User allocation matrix views – display the links between requirements and the users and groups who will fulfill them</a:t>
            </a:r>
          </a:p>
          <a:p>
            <a:r>
              <a:rPr lang="en-US" sz="1200">
                <a:hlinkClick r:id="rId3"/>
              </a:rPr>
              <a:t>Creating a Requirement View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You can create a requirement view in an existing RQM from the Browser or the toolbar. </a:t>
            </a:r>
          </a:p>
          <a:p>
            <a:r>
              <a:rPr lang="en-US" sz="1200">
                <a:hlinkClick r:id="rId4"/>
              </a:rPr>
              <a:t>RQM Objects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PowerDesigner lets you create requirements and other related objects to build your RQM. </a:t>
            </a:r>
          </a:p>
          <a:p>
            <a:r>
              <a:rPr lang="en-US" sz="1200">
                <a:hlinkClick r:id="rId5"/>
              </a:rPr>
              <a:t>Requirements Document Views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A requirements document view displays a list of written requirements in a hierarchic grid. </a:t>
            </a:r>
          </a:p>
          <a:p>
            <a:r>
              <a:rPr lang="en-US" sz="1200">
                <a:hlinkClick r:id="rId6"/>
              </a:rPr>
              <a:t>Traceability Matrix Views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A traceability matrix view displays the links between requirements and objects from other types of models, external files or other requirements. </a:t>
            </a:r>
          </a:p>
          <a:p>
            <a:r>
              <a:rPr lang="en-US" sz="1200">
                <a:hlinkClick r:id="rId7"/>
              </a:rPr>
              <a:t>User Allocation Matrix Views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A user allocation matrix view displays the links between requirements and the users and groups who will fulfill them. </a:t>
            </a:r>
          </a:p>
          <a:p>
            <a:r>
              <a:rPr lang="en-US" sz="1200">
                <a:hlinkClick r:id="rId8"/>
              </a:rPr>
              <a:t>Requirements (RQM)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A requirement is a clear and precise description of an action that must be implemented during a development process. </a:t>
            </a:r>
          </a:p>
          <a:p>
            <a:r>
              <a:rPr lang="en-US" sz="1200">
                <a:hlinkClick r:id="rId9"/>
              </a:rPr>
              <a:t>Users and Groups (RQM)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Users are all the people concerned by at least one requirement defined in a requirements model. Groups are teams of users (e.g. a QA team) concerned by at least one requirement defined in a requirements model. </a:t>
            </a:r>
          </a:p>
          <a:p>
            <a:r>
              <a:rPr lang="en-US" sz="1200">
                <a:hlinkClick r:id="rId10"/>
              </a:rPr>
              <a:t>Glossary Terms (RQM)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Glossary terms are clearly defined words used to avoid misinterpretations in a requirements model. Use the Description sub-tab on the Notes tab of a glossary term property sheet, to give a full and precise description of a glossary term. </a:t>
            </a:r>
          </a:p>
          <a:p>
            <a:r>
              <a:rPr lang="en-US" sz="1200">
                <a:hlinkClick r:id="rId11"/>
              </a:rPr>
              <a:t>Business Rules (RQM)</a:t>
            </a:r>
            <a:r>
              <a:rPr lang="en-US" sz="1200"/>
              <a:t/>
            </a:r>
            <a:br>
              <a:rPr lang="en-US" sz="1200"/>
            </a:br>
            <a:r>
              <a:rPr lang="en-US" sz="1200"/>
              <a:t>A business rule is a rule that your business follows. It is a written statement specifying what an information system must do or how it must be structured. It could be a government-imposed law, a customer requirement, or an internal guideline.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3" descr="ftn_zn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62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4" descr="cezar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913" y="0"/>
            <a:ext cx="13350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3669" name="Picture 5" descr="j0078711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8125" y="3789363"/>
            <a:ext cx="1374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3670" name="WordArt 6"/>
          <p:cNvSpPr>
            <a:spLocks noChangeArrowheads="1" noChangeShapeType="1" noTextEdit="1"/>
          </p:cNvSpPr>
          <p:nvPr/>
        </p:nvSpPr>
        <p:spPr bwMode="auto">
          <a:xfrm>
            <a:off x="1908175" y="4508500"/>
            <a:ext cx="4359275" cy="158432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4" lon="19439993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P i t a nj a  ?</a:t>
            </a:r>
            <a:endParaRPr lang="sr-Latn-R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  <p:sp>
        <p:nvSpPr>
          <p:cNvPr id="7536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50825" y="1341438"/>
            <a:ext cx="8569325" cy="2374900"/>
          </a:xfrm>
          <a:solidFill>
            <a:srgbClr val="00FFFF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 i Modelovanje Softvera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Software Systems Modeling</a:t>
            </a:r>
            <a:r>
              <a:rPr lang="sr-Latn-CS" sz="3600" smtClean="0"/>
              <a:t/>
            </a:r>
            <a:br>
              <a:rPr lang="sr-Latn-CS" sz="3600" smtClean="0"/>
            </a:br>
            <a:r>
              <a:rPr lang="sr-Latn-CS" sz="3600" smtClean="0"/>
              <a:t>Poglavlje 0</a:t>
            </a:r>
            <a:r>
              <a:rPr lang="en-US" sz="3600" smtClean="0"/>
              <a:t>1</a:t>
            </a:r>
            <a:r>
              <a:rPr lang="sr-Latn-CS" sz="3600" smtClean="0"/>
              <a:t>.03. Modelovanje zahteva </a:t>
            </a:r>
            <a:br>
              <a:rPr lang="sr-Latn-CS" sz="3600" smtClean="0"/>
            </a:br>
            <a:r>
              <a:rPr lang="sr-Latn-CS" sz="3600" smtClean="0"/>
              <a:t>(</a:t>
            </a:r>
            <a:r>
              <a:rPr lang="sr-Latn-CS" sz="3600" b="1" i="1" smtClean="0"/>
              <a:t>Requirements modeling</a:t>
            </a:r>
            <a:r>
              <a:rPr lang="sr-Latn-CS" sz="3600" smtClean="0"/>
              <a:t>)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Requirements Modeling</a:t>
            </a:r>
            <a:endParaRPr lang="sr-Latn-CS" sz="2800" b="1" smtClean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908050"/>
            <a:ext cx="7561262" cy="574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Object Oriented Modeling</a:t>
            </a:r>
            <a:endParaRPr lang="sr-Latn-CS" sz="2800" b="1" smtClean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908050"/>
            <a:ext cx="4564063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- 2 </a:t>
            </a:r>
            <a:endParaRPr lang="en-US" sz="2000" smtClean="0"/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990600" y="914400"/>
            <a:ext cx="6629400" cy="1752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endParaRPr lang="sr-Latn-CS"/>
          </a:p>
          <a:p>
            <a:pPr algn="ctr" eaLnBrk="0" hangingPunct="0">
              <a:defRPr/>
            </a:pPr>
            <a:r>
              <a:rPr lang="en-US">
                <a:latin typeface="Arial" charset="0"/>
              </a:rPr>
              <a:t>ZAHTEVI SE ODNOSE NA NEKE ASPEKTE FUNKCIONISANJA  </a:t>
            </a:r>
            <a:r>
              <a:rPr lang="en-US" i="1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SISTEMA</a:t>
            </a:r>
            <a:r>
              <a:rPr lang="en-US">
                <a:latin typeface="Arial" charset="0"/>
              </a:rPr>
              <a:t> KOJI JE PREDMET ANALIZE</a:t>
            </a:r>
            <a:r>
              <a:rPr lang="en-US"/>
              <a:t>.</a:t>
            </a:r>
          </a:p>
          <a:p>
            <a:pPr algn="ctr" eaLnBrk="0" hangingPunct="0">
              <a:defRPr/>
            </a:pPr>
            <a:endParaRPr lang="en-US" b="0"/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914400" y="3048000"/>
            <a:ext cx="6705600" cy="32385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endParaRPr lang="sr-Latn-CS" dirty="0"/>
          </a:p>
          <a:p>
            <a:pPr algn="ctr" eaLnBrk="0" hangingPunct="0">
              <a:defRPr/>
            </a:pPr>
            <a:r>
              <a:rPr lang="en-US" dirty="0">
                <a:latin typeface="Arial" charset="0"/>
              </a:rPr>
              <a:t>PO PRIRODI ZAHTEVI KOJI PROIZILAZE IZ 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SISTEMA</a:t>
            </a:r>
            <a:r>
              <a:rPr lang="en-US" dirty="0">
                <a:latin typeface="Arial" charset="0"/>
              </a:rPr>
              <a:t> U OPŠTEM SLU</a:t>
            </a:r>
            <a:r>
              <a:rPr lang="sr-Latn-CS" dirty="0">
                <a:latin typeface="Arial" charset="0"/>
              </a:rPr>
              <a:t>Č</a:t>
            </a:r>
            <a:r>
              <a:rPr lang="en-US" dirty="0">
                <a:latin typeface="Arial" charset="0"/>
              </a:rPr>
              <a:t>AJU PREDSTAVLJAJU SLOŽENE KOMBINACIJE ZAHTEVA 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RAZLI</a:t>
            </a:r>
            <a:r>
              <a:rPr lang="sr-Latn-C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Č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ITIH LJUDI</a:t>
            </a:r>
            <a:r>
              <a:rPr lang="en-US" i="1" u="sng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NA 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RAZLI</a:t>
            </a:r>
            <a:r>
              <a:rPr lang="sr-Latn-C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Č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ITIM NIVOIMA ORGANIZACIONE STRUKTURE</a:t>
            </a:r>
            <a:r>
              <a:rPr lang="en-US" dirty="0">
                <a:latin typeface="Arial" charset="0"/>
              </a:rPr>
              <a:t> U  </a:t>
            </a:r>
            <a:r>
              <a:rPr lang="en-US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AMBIJENTU</a:t>
            </a:r>
            <a:r>
              <a:rPr lang="en-US" dirty="0">
                <a:latin typeface="Arial" charset="0"/>
              </a:rPr>
              <a:t> U KOME SISTEM RADI.</a:t>
            </a:r>
          </a:p>
          <a:p>
            <a:pPr algn="ctr" eaLnBrk="0" hangingPunct="0">
              <a:defRPr/>
            </a:pPr>
            <a:endParaRPr lang="en-US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- 3 </a:t>
            </a:r>
            <a:endParaRPr lang="en-US" sz="2000" smtClean="0"/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228600" y="914400"/>
            <a:ext cx="8534400" cy="52292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7238" dir="2021404" algn="ctr" rotWithShape="0">
              <a:srgbClr val="000000"/>
            </a:outerShdw>
          </a:effectLst>
        </p:spPr>
        <p:txBody>
          <a:bodyPr lIns="12700" tIns="12700" rIns="12700" bIns="12700"/>
          <a:lstStyle/>
          <a:p>
            <a:pPr algn="ctr" eaLnBrk="0" hangingPunct="0">
              <a:defRPr/>
            </a:pPr>
            <a:r>
              <a:rPr lang="en-US" sz="3200" dirty="0" err="1">
                <a:cs typeface="Times New Roman" pitchFamily="18" charset="0"/>
              </a:rPr>
              <a:t>Bohem</a:t>
            </a:r>
            <a:r>
              <a:rPr lang="en-US" sz="3200" dirty="0">
                <a:cs typeface="Times New Roman" pitchFamily="18" charset="0"/>
              </a:rPr>
              <a:t>  </a:t>
            </a:r>
            <a:r>
              <a:rPr lang="en-US" sz="3200" dirty="0" err="1">
                <a:cs typeface="Times New Roman" pitchFamily="18" charset="0"/>
              </a:rPr>
              <a:t>i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Papaccio</a:t>
            </a:r>
            <a:r>
              <a:rPr lang="en-US" sz="3200" dirty="0">
                <a:cs typeface="Times New Roman" pitchFamily="18" charset="0"/>
              </a:rPr>
              <a:t> (1988)</a:t>
            </a:r>
            <a:r>
              <a:rPr lang="sr-Latn-CS" sz="3200" dirty="0">
                <a:cs typeface="Times New Roman" pitchFamily="18" charset="0"/>
              </a:rPr>
              <a:t>:</a:t>
            </a:r>
            <a:r>
              <a:rPr lang="en-US" sz="3200" dirty="0"/>
              <a:t> </a:t>
            </a:r>
            <a:r>
              <a:rPr lang="sr-Latn-CS" sz="3200" dirty="0"/>
              <a:t>        </a:t>
            </a:r>
          </a:p>
          <a:p>
            <a:pPr algn="ctr" eaLnBrk="0" hangingPunct="0">
              <a:defRPr/>
            </a:pPr>
            <a:r>
              <a:rPr lang="en-US" sz="3200" dirty="0">
                <a:cs typeface="Times New Roman" pitchFamily="18" charset="0"/>
              </a:rPr>
              <a:t>1$</a:t>
            </a:r>
            <a:r>
              <a:rPr lang="sr-Latn-CS" dirty="0">
                <a:cs typeface="Times New Roman" pitchFamily="18" charset="0"/>
              </a:rPr>
              <a:t> </a:t>
            </a:r>
            <a:r>
              <a:rPr lang="sr-Latn-CS" dirty="0"/>
              <a:t>  </a:t>
            </a:r>
            <a:r>
              <a:rPr lang="sr-Latn-CS" dirty="0">
                <a:cs typeface="Times New Roman" pitchFamily="18" charset="0"/>
              </a:rPr>
              <a:t>troška za pronalaženje i rešavanje problema u </a:t>
            </a:r>
            <a:r>
              <a:rPr lang="sr-Latn-CS" dirty="0"/>
              <a:t>		f</a:t>
            </a:r>
            <a:r>
              <a:rPr lang="sr-Latn-CS" dirty="0">
                <a:cs typeface="Times New Roman" pitchFamily="18" charset="0"/>
              </a:rPr>
              <a:t>azi definisanja zahteva 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sr-Latn-CS" dirty="0">
                <a:cs typeface="Times New Roman" pitchFamily="18" charset="0"/>
              </a:rPr>
              <a:t>implicira </a:t>
            </a:r>
            <a:endParaRPr lang="sr-Latn-CS" dirty="0"/>
          </a:p>
          <a:p>
            <a:pPr eaLnBrk="0" hangingPunct="0">
              <a:buFontTx/>
              <a:buChar char="•"/>
              <a:defRPr/>
            </a:pPr>
            <a:endParaRPr lang="sr-Latn-CS" dirty="0"/>
          </a:p>
          <a:p>
            <a:pPr eaLnBrk="0" hangingPunct="0">
              <a:defRPr/>
            </a:pPr>
            <a:r>
              <a:rPr lang="sr-Latn-CS" dirty="0"/>
              <a:t>      	   </a:t>
            </a:r>
            <a:r>
              <a:rPr lang="sr-Latn-CS" sz="3200" dirty="0">
                <a:cs typeface="Times New Roman" pitchFamily="18" charset="0"/>
              </a:rPr>
              <a:t>5</a:t>
            </a:r>
            <a:r>
              <a:rPr lang="en-US" sz="3200" dirty="0">
                <a:cs typeface="Times New Roman" pitchFamily="18" charset="0"/>
              </a:rPr>
              <a:t>$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sr-Latn-CS" dirty="0"/>
              <a:t>	</a:t>
            </a:r>
            <a:r>
              <a:rPr lang="en-US" dirty="0" err="1">
                <a:cs typeface="Times New Roman" pitchFamily="18" charset="0"/>
              </a:rPr>
              <a:t>troška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njegove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korekcije</a:t>
            </a:r>
            <a:r>
              <a:rPr lang="en-US" dirty="0">
                <a:cs typeface="Times New Roman" pitchFamily="18" charset="0"/>
              </a:rPr>
              <a:t> u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fazi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dizajna</a:t>
            </a:r>
            <a:r>
              <a:rPr lang="en-US" dirty="0">
                <a:cs typeface="Times New Roman" pitchFamily="18" charset="0"/>
              </a:rPr>
              <a:t>,     </a:t>
            </a:r>
            <a:r>
              <a:rPr lang="sr-Latn-CS" dirty="0"/>
              <a:t>	        	</a:t>
            </a:r>
            <a:r>
              <a:rPr lang="en-US" sz="3200" dirty="0">
                <a:cs typeface="Times New Roman" pitchFamily="18" charset="0"/>
              </a:rPr>
              <a:t>10$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sr-Latn-CS" dirty="0"/>
              <a:t>	</a:t>
            </a:r>
            <a:r>
              <a:rPr lang="en-US" dirty="0">
                <a:cs typeface="Times New Roman" pitchFamily="18" charset="0"/>
              </a:rPr>
              <a:t>u </a:t>
            </a:r>
            <a:r>
              <a:rPr lang="en-US" dirty="0" err="1">
                <a:cs typeface="Times New Roman" pitchFamily="18" charset="0"/>
              </a:rPr>
              <a:t>toku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kodiranja</a:t>
            </a:r>
            <a:r>
              <a:rPr lang="en-US" dirty="0">
                <a:cs typeface="Times New Roman" pitchFamily="18" charset="0"/>
              </a:rPr>
              <a:t>, </a:t>
            </a:r>
            <a:endParaRPr lang="en-US" dirty="0">
              <a:latin typeface="TimesRoman" pitchFamily="2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dirty="0">
                <a:cs typeface="Times New Roman" pitchFamily="18" charset="0"/>
              </a:rPr>
              <a:t>    </a:t>
            </a:r>
            <a:r>
              <a:rPr lang="en-US" sz="3200" dirty="0">
                <a:cs typeface="Times New Roman" pitchFamily="18" charset="0"/>
              </a:rPr>
              <a:t> </a:t>
            </a:r>
            <a:r>
              <a:rPr lang="sr-Latn-CS" sz="3200" dirty="0"/>
              <a:t>	</a:t>
            </a:r>
            <a:r>
              <a:rPr lang="en-US" sz="3200" dirty="0">
                <a:cs typeface="Times New Roman" pitchFamily="18" charset="0"/>
              </a:rPr>
              <a:t>20$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sr-Latn-CS" dirty="0"/>
              <a:t>	</a:t>
            </a:r>
            <a:r>
              <a:rPr lang="en-US" dirty="0">
                <a:cs typeface="Times New Roman" pitchFamily="18" charset="0"/>
              </a:rPr>
              <a:t>u </a:t>
            </a:r>
            <a:r>
              <a:rPr lang="en-US" dirty="0" err="1">
                <a:cs typeface="Times New Roman" pitchFamily="18" charset="0"/>
              </a:rPr>
              <a:t>toku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testiranja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modula</a:t>
            </a:r>
            <a:r>
              <a:rPr lang="sr-Latn-CS" dirty="0"/>
              <a:t> (unit) </a:t>
            </a:r>
            <a:r>
              <a:rPr lang="en-US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>
              <a:latin typeface="TimesRoman" pitchFamily="2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dirty="0">
                <a:cs typeface="Times New Roman" pitchFamily="18" charset="0"/>
              </a:rPr>
              <a:t>    </a:t>
            </a:r>
            <a:r>
              <a:rPr lang="sr-Latn-CS" dirty="0"/>
              <a:t>     </a:t>
            </a:r>
            <a:r>
              <a:rPr lang="en-US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200$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sr-Latn-CS" dirty="0"/>
              <a:t>	</a:t>
            </a:r>
            <a:r>
              <a:rPr lang="en-US" dirty="0" err="1">
                <a:cs typeface="Times New Roman" pitchFamily="18" charset="0"/>
              </a:rPr>
              <a:t>nakon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isporuke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sistema</a:t>
            </a:r>
            <a:r>
              <a:rPr lang="en-US" dirty="0">
                <a:cs typeface="Times New Roman" pitchFamily="18" charset="0"/>
              </a:rPr>
              <a:t>.</a:t>
            </a:r>
            <a:endParaRPr lang="en-US" dirty="0">
              <a:latin typeface="TimesRoman" pitchFamily="2" charset="0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dirty="0">
                <a:cs typeface="Times New Roman" pitchFamily="18" charset="0"/>
              </a:rPr>
              <a:t> </a:t>
            </a:r>
            <a:r>
              <a:rPr lang="en-US" dirty="0" err="1">
                <a:cs typeface="Times New Roman" pitchFamily="18" charset="0"/>
              </a:rPr>
              <a:t>Zaključak</a:t>
            </a:r>
            <a:r>
              <a:rPr lang="en-US" dirty="0">
                <a:cs typeface="Times New Roman" pitchFamily="18" charset="0"/>
              </a:rPr>
              <a:t>: </a:t>
            </a:r>
            <a:endParaRPr lang="sr-Latn-CS" dirty="0"/>
          </a:p>
          <a:p>
            <a:pPr algn="ctr" eaLnBrk="0" hangingPunct="0"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Najjeftinije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je “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iz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prve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”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korektno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formulisati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zahteve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! 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Roman" pitchFamily="2" charset="0"/>
              <a:cs typeface="Times New Roman" pitchFamily="18" charset="0"/>
            </a:endParaRPr>
          </a:p>
          <a:p>
            <a:pPr eaLnBrk="0" hangingPunct="0">
              <a:defRPr/>
            </a:pPr>
            <a:endParaRPr lang="sr-Latn-C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14282" y="292893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714380"/>
          </a:xfrm>
        </p:spPr>
        <p:txBody>
          <a:bodyPr/>
          <a:lstStyle/>
          <a:p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 and Process Requirements</a:t>
            </a:r>
            <a:endParaRPr lang="sr-Latn-R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7203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product requirement is a need or constraint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be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“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software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 verify that a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diagram/project/workspace is saved before exiting.”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requirement is essentially a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on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b="1" i="1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“The software shall be developed 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</a:t>
            </a:r>
            <a:r>
              <a:rPr lang="en-US" sz="24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24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odel</a:t>
            </a:r>
            <a:r>
              <a:rPr lang="en-US" sz="24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4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riven</a:t>
            </a:r>
            <a:r>
              <a:rPr lang="en-US" sz="24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4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oftware</a:t>
            </a:r>
            <a:r>
              <a:rPr lang="en-US" sz="2400" b="1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400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evelopment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paradigm.”);</a:t>
            </a:r>
          </a:p>
          <a:p>
            <a:pPr>
              <a:buNone/>
            </a:pP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85720" y="364331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86808" cy="714380"/>
          </a:xfrm>
        </p:spPr>
        <p:txBody>
          <a:bodyPr/>
          <a:lstStyle/>
          <a:p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Functional </a:t>
            </a:r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Nonfunctional </a:t>
            </a:r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</a:t>
            </a:r>
            <a:endParaRPr lang="sr-Latn-R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72032"/>
          </a:xfrm>
        </p:spPr>
        <p:txBody>
          <a:bodyPr/>
          <a:lstStyle/>
          <a:p>
            <a:pPr algn="just"/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requirements describe the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software is to execute;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rotacija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selektovane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elemenata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.;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Nonfunctional requirements are the ones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constrain the solution.</a:t>
            </a:r>
            <a:r>
              <a:rPr lang="en-US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14282" y="442913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86808" cy="714380"/>
          </a:xfrm>
        </p:spPr>
        <p:txBody>
          <a:bodyPr/>
          <a:lstStyle/>
          <a:p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Emergent Properties</a:t>
            </a:r>
            <a:endParaRPr lang="sr-Latn-R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7203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requirements represent emergent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of software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 requirements 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be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addressed by a single component but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depend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all the software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interoperate. (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performansa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propustnost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sl.);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Emergent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crucially dependent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14282" y="514351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"/>
            <a:ext cx="70866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Programiranje sistema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955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22860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Programiranje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181600" y="2133600"/>
            <a:ext cx="22860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Sistem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90800" y="3581400"/>
            <a:ext cx="38862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ProgramiranjeSistema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 flipV="1">
            <a:off x="2895600" y="2590800"/>
            <a:ext cx="609600" cy="99060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sr-Latn-R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5410200" y="2590800"/>
            <a:ext cx="8382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sr-Latn-RS"/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5181600" y="2133600"/>
            <a:ext cx="2286000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/>
              <a:t>Sistem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86808" cy="714380"/>
          </a:xfrm>
        </p:spPr>
        <p:txBody>
          <a:bodyPr/>
          <a:lstStyle/>
          <a:p>
            <a:r>
              <a:rPr lang="en-US" sz="32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Quantifiable Requirements</a:t>
            </a:r>
            <a:endParaRPr lang="sr-Latn-R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7203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requirements should be stated as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unambiguously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possible, and, </a:t>
            </a:r>
            <a:r>
              <a:rPr lang="en-US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appropriate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quantitatively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.;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vague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unverifiable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that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their interpretation on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subjective judgment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software shall be reliable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”; “</a:t>
            </a:r>
            <a:r>
              <a:rPr lang="en-US" sz="2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software </a:t>
            </a:r>
            <a:r>
              <a:rPr lang="en-US" sz="2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shall be user-friendly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”).</a:t>
            </a:r>
            <a:endParaRPr lang="sr-Latn-R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14282" y="585789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86808" cy="71438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Requirements   and   Software Requirements</a:t>
            </a:r>
            <a:endParaRPr lang="sr-Latn-R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001056" cy="4572032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requirements are the requirements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containing software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components,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requirements </a:t>
            </a:r>
            <a:r>
              <a:rPr lang="en-US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system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</a:t>
            </a:r>
          </a:p>
          <a:p>
            <a:pPr>
              <a:buNone/>
            </a:pPr>
            <a:endParaRPr lang="sr-Latn-R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- 3 </a:t>
            </a:r>
            <a:endParaRPr lang="en-US" sz="2000" smtClean="0"/>
          </a:p>
        </p:txBody>
      </p:sp>
      <p:pic>
        <p:nvPicPr>
          <p:cNvPr id="15364" name="Picture 5" descr="dilbert200601210467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765175"/>
            <a:ext cx="7704137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85852" y="1214422"/>
            <a:ext cx="1143008" cy="935038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357290" y="221455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4612" y="642918"/>
            <a:ext cx="5786478" cy="378565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particular, the topic is concerned with </a:t>
            </a:r>
            <a:r>
              <a:rPr lang="en-US" dirty="0" smtClean="0"/>
              <a:t>how the </a:t>
            </a:r>
            <a:r>
              <a:rPr lang="en-US" dirty="0"/>
              <a:t>activities of elicitation, analysis, </a:t>
            </a:r>
            <a:r>
              <a:rPr lang="en-US" dirty="0" smtClean="0"/>
              <a:t>specification, and </a:t>
            </a:r>
            <a:r>
              <a:rPr lang="en-US" dirty="0"/>
              <a:t>validation are configured for </a:t>
            </a:r>
            <a:r>
              <a:rPr lang="en-US" dirty="0" smtClean="0"/>
              <a:t>different types </a:t>
            </a:r>
            <a:r>
              <a:rPr lang="en-US" dirty="0"/>
              <a:t>of projects and constraints.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topic </a:t>
            </a:r>
            <a:r>
              <a:rPr lang="en-US" dirty="0" smtClean="0"/>
              <a:t>also includes </a:t>
            </a:r>
            <a:r>
              <a:rPr lang="en-US" dirty="0"/>
              <a:t>activities that provide input into </a:t>
            </a:r>
            <a:r>
              <a:rPr lang="en-US" dirty="0" smtClean="0"/>
              <a:t>the requirements </a:t>
            </a:r>
            <a:r>
              <a:rPr lang="en-US" dirty="0"/>
              <a:t>process, such as marketing and </a:t>
            </a:r>
            <a:r>
              <a:rPr lang="en-US" dirty="0" smtClean="0"/>
              <a:t>feasibility studies</a:t>
            </a:r>
            <a:r>
              <a:rPr lang="en-US" dirty="0"/>
              <a:t>.</a:t>
            </a: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- 4 </a:t>
            </a:r>
            <a:endParaRPr lang="en-US" sz="200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14400" y="762000"/>
            <a:ext cx="6553200" cy="5276850"/>
            <a:chOff x="576" y="480"/>
            <a:chExt cx="4128" cy="3324"/>
          </a:xfrm>
        </p:grpSpPr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 flipV="1">
              <a:off x="2982" y="511"/>
              <a:ext cx="0" cy="29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392" y="2146"/>
              <a:ext cx="314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764" y="2666"/>
              <a:ext cx="101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Validacija zahteva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728" y="1570"/>
              <a:ext cx="101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Iskazivanje zahteva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342" y="1620"/>
              <a:ext cx="112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/>
                <a:t>Analiza i usaglašavanje zahteva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3258" y="2538"/>
              <a:ext cx="112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/>
                <a:t>Specifikacija i modeliranje zahteva</a:t>
              </a:r>
            </a:p>
          </p:txBody>
        </p:sp>
        <p:sp>
          <p:nvSpPr>
            <p:cNvPr id="17419" name="Freeform 11"/>
            <p:cNvSpPr>
              <a:spLocks/>
            </p:cNvSpPr>
            <p:nvPr/>
          </p:nvSpPr>
          <p:spPr bwMode="auto">
            <a:xfrm>
              <a:off x="1644" y="1339"/>
              <a:ext cx="2264" cy="1817"/>
            </a:xfrm>
            <a:custGeom>
              <a:avLst/>
              <a:gdLst>
                <a:gd name="T0" fmla="*/ 444 w 5661"/>
                <a:gd name="T1" fmla="*/ 254 h 4451"/>
                <a:gd name="T2" fmla="*/ 451 w 5661"/>
                <a:gd name="T3" fmla="*/ 247 h 4451"/>
                <a:gd name="T4" fmla="*/ 494 w 5661"/>
                <a:gd name="T5" fmla="*/ 232 h 4451"/>
                <a:gd name="T6" fmla="*/ 569 w 5661"/>
                <a:gd name="T7" fmla="*/ 222 h 4451"/>
                <a:gd name="T8" fmla="*/ 672 w 5661"/>
                <a:gd name="T9" fmla="*/ 322 h 4451"/>
                <a:gd name="T10" fmla="*/ 617 w 5661"/>
                <a:gd name="T11" fmla="*/ 449 h 4451"/>
                <a:gd name="T12" fmla="*/ 418 w 5661"/>
                <a:gd name="T13" fmla="*/ 482 h 4451"/>
                <a:gd name="T14" fmla="*/ 358 w 5661"/>
                <a:gd name="T15" fmla="*/ 464 h 4451"/>
                <a:gd name="T16" fmla="*/ 334 w 5661"/>
                <a:gd name="T17" fmla="*/ 427 h 4451"/>
                <a:gd name="T18" fmla="*/ 319 w 5661"/>
                <a:gd name="T19" fmla="*/ 372 h 4451"/>
                <a:gd name="T20" fmla="*/ 348 w 5661"/>
                <a:gd name="T21" fmla="*/ 217 h 4451"/>
                <a:gd name="T22" fmla="*/ 370 w 5661"/>
                <a:gd name="T23" fmla="*/ 187 h 4451"/>
                <a:gd name="T24" fmla="*/ 607 w 5661"/>
                <a:gd name="T25" fmla="*/ 122 h 4451"/>
                <a:gd name="T26" fmla="*/ 720 w 5661"/>
                <a:gd name="T27" fmla="*/ 222 h 4451"/>
                <a:gd name="T28" fmla="*/ 737 w 5661"/>
                <a:gd name="T29" fmla="*/ 242 h 4451"/>
                <a:gd name="T30" fmla="*/ 799 w 5661"/>
                <a:gd name="T31" fmla="*/ 352 h 4451"/>
                <a:gd name="T32" fmla="*/ 794 w 5661"/>
                <a:gd name="T33" fmla="*/ 439 h 4451"/>
                <a:gd name="T34" fmla="*/ 785 w 5661"/>
                <a:gd name="T35" fmla="*/ 479 h 4451"/>
                <a:gd name="T36" fmla="*/ 741 w 5661"/>
                <a:gd name="T37" fmla="*/ 542 h 4451"/>
                <a:gd name="T38" fmla="*/ 684 w 5661"/>
                <a:gd name="T39" fmla="*/ 594 h 4451"/>
                <a:gd name="T40" fmla="*/ 650 w 5661"/>
                <a:gd name="T41" fmla="*/ 617 h 4451"/>
                <a:gd name="T42" fmla="*/ 619 w 5661"/>
                <a:gd name="T43" fmla="*/ 654 h 4451"/>
                <a:gd name="T44" fmla="*/ 526 w 5661"/>
                <a:gd name="T45" fmla="*/ 669 h 4451"/>
                <a:gd name="T46" fmla="*/ 353 w 5661"/>
                <a:gd name="T47" fmla="*/ 624 h 4451"/>
                <a:gd name="T48" fmla="*/ 298 w 5661"/>
                <a:gd name="T49" fmla="*/ 584 h 4451"/>
                <a:gd name="T50" fmla="*/ 262 w 5661"/>
                <a:gd name="T51" fmla="*/ 547 h 4451"/>
                <a:gd name="T52" fmla="*/ 226 w 5661"/>
                <a:gd name="T53" fmla="*/ 489 h 4451"/>
                <a:gd name="T54" fmla="*/ 206 w 5661"/>
                <a:gd name="T55" fmla="*/ 452 h 4451"/>
                <a:gd name="T56" fmla="*/ 204 w 5661"/>
                <a:gd name="T57" fmla="*/ 182 h 4451"/>
                <a:gd name="T58" fmla="*/ 247 w 5661"/>
                <a:gd name="T59" fmla="*/ 119 h 4451"/>
                <a:gd name="T60" fmla="*/ 420 w 5661"/>
                <a:gd name="T61" fmla="*/ 27 h 4451"/>
                <a:gd name="T62" fmla="*/ 535 w 5661"/>
                <a:gd name="T63" fmla="*/ 12 h 4451"/>
                <a:gd name="T64" fmla="*/ 732 w 5661"/>
                <a:gd name="T65" fmla="*/ 39 h 4451"/>
                <a:gd name="T66" fmla="*/ 768 w 5661"/>
                <a:gd name="T67" fmla="*/ 69 h 4451"/>
                <a:gd name="T68" fmla="*/ 864 w 5661"/>
                <a:gd name="T69" fmla="*/ 202 h 4451"/>
                <a:gd name="T70" fmla="*/ 885 w 5661"/>
                <a:gd name="T71" fmla="*/ 249 h 4451"/>
                <a:gd name="T72" fmla="*/ 902 w 5661"/>
                <a:gd name="T73" fmla="*/ 364 h 4451"/>
                <a:gd name="T74" fmla="*/ 883 w 5661"/>
                <a:gd name="T75" fmla="*/ 564 h 4451"/>
                <a:gd name="T76" fmla="*/ 849 w 5661"/>
                <a:gd name="T77" fmla="*/ 624 h 4451"/>
                <a:gd name="T78" fmla="*/ 799 w 5661"/>
                <a:gd name="T79" fmla="*/ 672 h 4451"/>
                <a:gd name="T80" fmla="*/ 753 w 5661"/>
                <a:gd name="T81" fmla="*/ 709 h 4451"/>
                <a:gd name="T82" fmla="*/ 422 w 5661"/>
                <a:gd name="T83" fmla="*/ 729 h 4451"/>
                <a:gd name="T84" fmla="*/ 281 w 5661"/>
                <a:gd name="T85" fmla="*/ 692 h 4451"/>
                <a:gd name="T86" fmla="*/ 204 w 5661"/>
                <a:gd name="T87" fmla="*/ 657 h 4451"/>
                <a:gd name="T88" fmla="*/ 118 w 5661"/>
                <a:gd name="T89" fmla="*/ 557 h 4451"/>
                <a:gd name="T90" fmla="*/ 53 w 5661"/>
                <a:gd name="T91" fmla="*/ 452 h 4451"/>
                <a:gd name="T92" fmla="*/ 26 w 5661"/>
                <a:gd name="T93" fmla="*/ 407 h 4451"/>
                <a:gd name="T94" fmla="*/ 2 w 5661"/>
                <a:gd name="T95" fmla="*/ 329 h 44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661"/>
                <a:gd name="T145" fmla="*/ 0 h 4451"/>
                <a:gd name="T146" fmla="*/ 5661 w 5661"/>
                <a:gd name="T147" fmla="*/ 4451 h 445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661" h="4451">
                  <a:moveTo>
                    <a:pt x="2490" y="1976"/>
                  </a:moveTo>
                  <a:cubicBezTo>
                    <a:pt x="2500" y="1918"/>
                    <a:pt x="2505" y="1835"/>
                    <a:pt x="2535" y="1781"/>
                  </a:cubicBezTo>
                  <a:cubicBezTo>
                    <a:pt x="2592" y="1679"/>
                    <a:pt x="2678" y="1590"/>
                    <a:pt x="2775" y="1526"/>
                  </a:cubicBezTo>
                  <a:cubicBezTo>
                    <a:pt x="2770" y="1541"/>
                    <a:pt x="2746" y="1564"/>
                    <a:pt x="2760" y="1571"/>
                  </a:cubicBezTo>
                  <a:cubicBezTo>
                    <a:pt x="2776" y="1579"/>
                    <a:pt x="2805" y="1541"/>
                    <a:pt x="2805" y="1541"/>
                  </a:cubicBezTo>
                  <a:cubicBezTo>
                    <a:pt x="2810" y="1521"/>
                    <a:pt x="2807" y="1497"/>
                    <a:pt x="2820" y="1481"/>
                  </a:cubicBezTo>
                  <a:cubicBezTo>
                    <a:pt x="2830" y="1469"/>
                    <a:pt x="2850" y="1470"/>
                    <a:pt x="2865" y="1466"/>
                  </a:cubicBezTo>
                  <a:cubicBezTo>
                    <a:pt x="2989" y="1435"/>
                    <a:pt x="2892" y="1467"/>
                    <a:pt x="3000" y="1436"/>
                  </a:cubicBezTo>
                  <a:cubicBezTo>
                    <a:pt x="3115" y="1403"/>
                    <a:pt x="2972" y="1444"/>
                    <a:pt x="3090" y="1391"/>
                  </a:cubicBezTo>
                  <a:cubicBezTo>
                    <a:pt x="3119" y="1378"/>
                    <a:pt x="3150" y="1371"/>
                    <a:pt x="3180" y="1361"/>
                  </a:cubicBezTo>
                  <a:cubicBezTo>
                    <a:pt x="3242" y="1340"/>
                    <a:pt x="3312" y="1337"/>
                    <a:pt x="3375" y="1316"/>
                  </a:cubicBezTo>
                  <a:cubicBezTo>
                    <a:pt x="3435" y="1321"/>
                    <a:pt x="3496" y="1321"/>
                    <a:pt x="3555" y="1331"/>
                  </a:cubicBezTo>
                  <a:cubicBezTo>
                    <a:pt x="3633" y="1344"/>
                    <a:pt x="3683" y="1387"/>
                    <a:pt x="3750" y="1421"/>
                  </a:cubicBezTo>
                  <a:cubicBezTo>
                    <a:pt x="3943" y="1518"/>
                    <a:pt x="4035" y="1601"/>
                    <a:pt x="4155" y="1781"/>
                  </a:cubicBezTo>
                  <a:cubicBezTo>
                    <a:pt x="4170" y="1803"/>
                    <a:pt x="4192" y="1897"/>
                    <a:pt x="4200" y="1931"/>
                  </a:cubicBezTo>
                  <a:cubicBezTo>
                    <a:pt x="4193" y="2097"/>
                    <a:pt x="4239" y="2465"/>
                    <a:pt x="4050" y="2591"/>
                  </a:cubicBezTo>
                  <a:cubicBezTo>
                    <a:pt x="4040" y="2611"/>
                    <a:pt x="4038" y="2638"/>
                    <a:pt x="4020" y="2651"/>
                  </a:cubicBezTo>
                  <a:cubicBezTo>
                    <a:pt x="3985" y="2677"/>
                    <a:pt x="3897" y="2685"/>
                    <a:pt x="3855" y="2696"/>
                  </a:cubicBezTo>
                  <a:cubicBezTo>
                    <a:pt x="3782" y="2716"/>
                    <a:pt x="3732" y="2753"/>
                    <a:pt x="3660" y="2771"/>
                  </a:cubicBezTo>
                  <a:cubicBezTo>
                    <a:pt x="3551" y="2844"/>
                    <a:pt x="3409" y="2865"/>
                    <a:pt x="3285" y="2906"/>
                  </a:cubicBezTo>
                  <a:cubicBezTo>
                    <a:pt x="3060" y="2901"/>
                    <a:pt x="2835" y="2900"/>
                    <a:pt x="2610" y="2891"/>
                  </a:cubicBezTo>
                  <a:cubicBezTo>
                    <a:pt x="2548" y="2889"/>
                    <a:pt x="2421" y="2848"/>
                    <a:pt x="2370" y="2831"/>
                  </a:cubicBezTo>
                  <a:cubicBezTo>
                    <a:pt x="2340" y="2821"/>
                    <a:pt x="2310" y="2811"/>
                    <a:pt x="2280" y="2801"/>
                  </a:cubicBezTo>
                  <a:cubicBezTo>
                    <a:pt x="2265" y="2796"/>
                    <a:pt x="2235" y="2786"/>
                    <a:pt x="2235" y="2786"/>
                  </a:cubicBezTo>
                  <a:cubicBezTo>
                    <a:pt x="2230" y="2779"/>
                    <a:pt x="2161" y="2697"/>
                    <a:pt x="2160" y="2696"/>
                  </a:cubicBezTo>
                  <a:cubicBezTo>
                    <a:pt x="2151" y="2683"/>
                    <a:pt x="2153" y="2665"/>
                    <a:pt x="2145" y="2651"/>
                  </a:cubicBezTo>
                  <a:cubicBezTo>
                    <a:pt x="2127" y="2619"/>
                    <a:pt x="2085" y="2561"/>
                    <a:pt x="2085" y="2561"/>
                  </a:cubicBezTo>
                  <a:cubicBezTo>
                    <a:pt x="2080" y="2541"/>
                    <a:pt x="2078" y="2520"/>
                    <a:pt x="2070" y="2501"/>
                  </a:cubicBezTo>
                  <a:cubicBezTo>
                    <a:pt x="2063" y="2484"/>
                    <a:pt x="2046" y="2473"/>
                    <a:pt x="2040" y="2456"/>
                  </a:cubicBezTo>
                  <a:cubicBezTo>
                    <a:pt x="2013" y="2381"/>
                    <a:pt x="2006" y="2309"/>
                    <a:pt x="1995" y="2231"/>
                  </a:cubicBezTo>
                  <a:cubicBezTo>
                    <a:pt x="2005" y="2074"/>
                    <a:pt x="2023" y="1922"/>
                    <a:pt x="2040" y="1766"/>
                  </a:cubicBezTo>
                  <a:cubicBezTo>
                    <a:pt x="2053" y="1653"/>
                    <a:pt x="2057" y="1496"/>
                    <a:pt x="2115" y="1391"/>
                  </a:cubicBezTo>
                  <a:cubicBezTo>
                    <a:pt x="2133" y="1359"/>
                    <a:pt x="2155" y="1331"/>
                    <a:pt x="2175" y="1301"/>
                  </a:cubicBezTo>
                  <a:cubicBezTo>
                    <a:pt x="2184" y="1288"/>
                    <a:pt x="2183" y="1270"/>
                    <a:pt x="2190" y="1256"/>
                  </a:cubicBezTo>
                  <a:cubicBezTo>
                    <a:pt x="2199" y="1239"/>
                    <a:pt x="2258" y="1158"/>
                    <a:pt x="2265" y="1151"/>
                  </a:cubicBezTo>
                  <a:cubicBezTo>
                    <a:pt x="2278" y="1138"/>
                    <a:pt x="2297" y="1133"/>
                    <a:pt x="2310" y="1121"/>
                  </a:cubicBezTo>
                  <a:cubicBezTo>
                    <a:pt x="2342" y="1093"/>
                    <a:pt x="2365" y="1055"/>
                    <a:pt x="2400" y="1031"/>
                  </a:cubicBezTo>
                  <a:cubicBezTo>
                    <a:pt x="2669" y="852"/>
                    <a:pt x="2996" y="756"/>
                    <a:pt x="3315" y="716"/>
                  </a:cubicBezTo>
                  <a:cubicBezTo>
                    <a:pt x="3475" y="721"/>
                    <a:pt x="3635" y="722"/>
                    <a:pt x="3795" y="731"/>
                  </a:cubicBezTo>
                  <a:cubicBezTo>
                    <a:pt x="3940" y="739"/>
                    <a:pt x="4068" y="822"/>
                    <a:pt x="4200" y="866"/>
                  </a:cubicBezTo>
                  <a:cubicBezTo>
                    <a:pt x="4285" y="934"/>
                    <a:pt x="4309" y="938"/>
                    <a:pt x="4365" y="1031"/>
                  </a:cubicBezTo>
                  <a:cubicBezTo>
                    <a:pt x="4391" y="1160"/>
                    <a:pt x="4462" y="1218"/>
                    <a:pt x="4500" y="1331"/>
                  </a:cubicBezTo>
                  <a:cubicBezTo>
                    <a:pt x="4525" y="1321"/>
                    <a:pt x="4551" y="1289"/>
                    <a:pt x="4575" y="1301"/>
                  </a:cubicBezTo>
                  <a:cubicBezTo>
                    <a:pt x="4593" y="1310"/>
                    <a:pt x="4556" y="1341"/>
                    <a:pt x="4560" y="1361"/>
                  </a:cubicBezTo>
                  <a:cubicBezTo>
                    <a:pt x="4567" y="1394"/>
                    <a:pt x="4587" y="1423"/>
                    <a:pt x="4605" y="1451"/>
                  </a:cubicBezTo>
                  <a:cubicBezTo>
                    <a:pt x="4684" y="1573"/>
                    <a:pt x="4779" y="1689"/>
                    <a:pt x="4860" y="1811"/>
                  </a:cubicBezTo>
                  <a:cubicBezTo>
                    <a:pt x="4886" y="1850"/>
                    <a:pt x="4935" y="1902"/>
                    <a:pt x="4950" y="1946"/>
                  </a:cubicBezTo>
                  <a:cubicBezTo>
                    <a:pt x="4978" y="2030"/>
                    <a:pt x="4961" y="1976"/>
                    <a:pt x="4995" y="2111"/>
                  </a:cubicBezTo>
                  <a:cubicBezTo>
                    <a:pt x="5000" y="2131"/>
                    <a:pt x="5010" y="2171"/>
                    <a:pt x="5010" y="2171"/>
                  </a:cubicBezTo>
                  <a:cubicBezTo>
                    <a:pt x="5005" y="2291"/>
                    <a:pt x="5004" y="2411"/>
                    <a:pt x="4995" y="2531"/>
                  </a:cubicBezTo>
                  <a:cubicBezTo>
                    <a:pt x="4993" y="2565"/>
                    <a:pt x="4974" y="2603"/>
                    <a:pt x="4965" y="2636"/>
                  </a:cubicBezTo>
                  <a:cubicBezTo>
                    <a:pt x="4954" y="2676"/>
                    <a:pt x="4935" y="2756"/>
                    <a:pt x="4935" y="2756"/>
                  </a:cubicBezTo>
                  <a:cubicBezTo>
                    <a:pt x="4940" y="2776"/>
                    <a:pt x="4955" y="2796"/>
                    <a:pt x="4950" y="2816"/>
                  </a:cubicBezTo>
                  <a:cubicBezTo>
                    <a:pt x="4944" y="2840"/>
                    <a:pt x="4920" y="2856"/>
                    <a:pt x="4905" y="2876"/>
                  </a:cubicBezTo>
                  <a:cubicBezTo>
                    <a:pt x="4867" y="2929"/>
                    <a:pt x="4837" y="2989"/>
                    <a:pt x="4800" y="3041"/>
                  </a:cubicBezTo>
                  <a:cubicBezTo>
                    <a:pt x="4788" y="3058"/>
                    <a:pt x="4768" y="3070"/>
                    <a:pt x="4755" y="3086"/>
                  </a:cubicBezTo>
                  <a:cubicBezTo>
                    <a:pt x="4712" y="3139"/>
                    <a:pt x="4679" y="3199"/>
                    <a:pt x="4635" y="3251"/>
                  </a:cubicBezTo>
                  <a:cubicBezTo>
                    <a:pt x="4581" y="3316"/>
                    <a:pt x="4500" y="3356"/>
                    <a:pt x="4440" y="3416"/>
                  </a:cubicBezTo>
                  <a:cubicBezTo>
                    <a:pt x="4353" y="3503"/>
                    <a:pt x="4476" y="3420"/>
                    <a:pt x="4365" y="3506"/>
                  </a:cubicBezTo>
                  <a:cubicBezTo>
                    <a:pt x="4337" y="3528"/>
                    <a:pt x="4307" y="3550"/>
                    <a:pt x="4275" y="3566"/>
                  </a:cubicBezTo>
                  <a:cubicBezTo>
                    <a:pt x="4255" y="3576"/>
                    <a:pt x="4233" y="3583"/>
                    <a:pt x="4215" y="3596"/>
                  </a:cubicBezTo>
                  <a:cubicBezTo>
                    <a:pt x="4198" y="3608"/>
                    <a:pt x="4187" y="3629"/>
                    <a:pt x="4170" y="3641"/>
                  </a:cubicBezTo>
                  <a:cubicBezTo>
                    <a:pt x="4137" y="3664"/>
                    <a:pt x="4099" y="3679"/>
                    <a:pt x="4065" y="3701"/>
                  </a:cubicBezTo>
                  <a:cubicBezTo>
                    <a:pt x="4060" y="3686"/>
                    <a:pt x="4066" y="3654"/>
                    <a:pt x="4050" y="3656"/>
                  </a:cubicBezTo>
                  <a:cubicBezTo>
                    <a:pt x="4006" y="3661"/>
                    <a:pt x="3930" y="3716"/>
                    <a:pt x="3930" y="3716"/>
                  </a:cubicBezTo>
                  <a:cubicBezTo>
                    <a:pt x="3910" y="3786"/>
                    <a:pt x="3890" y="3856"/>
                    <a:pt x="3870" y="3926"/>
                  </a:cubicBezTo>
                  <a:cubicBezTo>
                    <a:pt x="3864" y="3946"/>
                    <a:pt x="3830" y="3937"/>
                    <a:pt x="3810" y="3941"/>
                  </a:cubicBezTo>
                  <a:cubicBezTo>
                    <a:pt x="3710" y="3962"/>
                    <a:pt x="3597" y="3991"/>
                    <a:pt x="3495" y="4001"/>
                  </a:cubicBezTo>
                  <a:cubicBezTo>
                    <a:pt x="3425" y="4008"/>
                    <a:pt x="3355" y="4011"/>
                    <a:pt x="3285" y="4016"/>
                  </a:cubicBezTo>
                  <a:cubicBezTo>
                    <a:pt x="3200" y="4011"/>
                    <a:pt x="3115" y="4009"/>
                    <a:pt x="3030" y="4001"/>
                  </a:cubicBezTo>
                  <a:cubicBezTo>
                    <a:pt x="2874" y="3986"/>
                    <a:pt x="2727" y="3930"/>
                    <a:pt x="2580" y="3881"/>
                  </a:cubicBezTo>
                  <a:cubicBezTo>
                    <a:pt x="2451" y="3838"/>
                    <a:pt x="2324" y="3812"/>
                    <a:pt x="2205" y="3746"/>
                  </a:cubicBezTo>
                  <a:cubicBezTo>
                    <a:pt x="2134" y="3706"/>
                    <a:pt x="2065" y="3653"/>
                    <a:pt x="1995" y="3611"/>
                  </a:cubicBezTo>
                  <a:cubicBezTo>
                    <a:pt x="1971" y="3596"/>
                    <a:pt x="1957" y="3568"/>
                    <a:pt x="1935" y="3551"/>
                  </a:cubicBezTo>
                  <a:cubicBezTo>
                    <a:pt x="1912" y="3533"/>
                    <a:pt x="1885" y="3521"/>
                    <a:pt x="1860" y="3506"/>
                  </a:cubicBezTo>
                  <a:cubicBezTo>
                    <a:pt x="1825" y="3453"/>
                    <a:pt x="1827" y="3449"/>
                    <a:pt x="1770" y="3401"/>
                  </a:cubicBezTo>
                  <a:cubicBezTo>
                    <a:pt x="1756" y="3389"/>
                    <a:pt x="1738" y="3384"/>
                    <a:pt x="1725" y="3371"/>
                  </a:cubicBezTo>
                  <a:cubicBezTo>
                    <a:pt x="1613" y="3259"/>
                    <a:pt x="1741" y="3352"/>
                    <a:pt x="1635" y="3281"/>
                  </a:cubicBezTo>
                  <a:cubicBezTo>
                    <a:pt x="1598" y="3169"/>
                    <a:pt x="1655" y="3318"/>
                    <a:pt x="1560" y="3176"/>
                  </a:cubicBezTo>
                  <a:cubicBezTo>
                    <a:pt x="1545" y="3154"/>
                    <a:pt x="1544" y="3124"/>
                    <a:pt x="1530" y="3101"/>
                  </a:cubicBezTo>
                  <a:cubicBezTo>
                    <a:pt x="1499" y="3050"/>
                    <a:pt x="1429" y="2994"/>
                    <a:pt x="1410" y="2936"/>
                  </a:cubicBezTo>
                  <a:cubicBezTo>
                    <a:pt x="1405" y="2921"/>
                    <a:pt x="1403" y="2905"/>
                    <a:pt x="1395" y="2891"/>
                  </a:cubicBezTo>
                  <a:cubicBezTo>
                    <a:pt x="1369" y="2844"/>
                    <a:pt x="1322" y="2807"/>
                    <a:pt x="1305" y="2756"/>
                  </a:cubicBezTo>
                  <a:cubicBezTo>
                    <a:pt x="1300" y="2741"/>
                    <a:pt x="1296" y="2726"/>
                    <a:pt x="1290" y="2711"/>
                  </a:cubicBezTo>
                  <a:cubicBezTo>
                    <a:pt x="1281" y="2690"/>
                    <a:pt x="1268" y="2672"/>
                    <a:pt x="1260" y="2651"/>
                  </a:cubicBezTo>
                  <a:cubicBezTo>
                    <a:pt x="1208" y="2513"/>
                    <a:pt x="1181" y="2359"/>
                    <a:pt x="1140" y="2216"/>
                  </a:cubicBezTo>
                  <a:cubicBezTo>
                    <a:pt x="1107" y="1825"/>
                    <a:pt x="1099" y="1443"/>
                    <a:pt x="1275" y="1091"/>
                  </a:cubicBezTo>
                  <a:cubicBezTo>
                    <a:pt x="1270" y="1076"/>
                    <a:pt x="1255" y="1061"/>
                    <a:pt x="1260" y="1046"/>
                  </a:cubicBezTo>
                  <a:cubicBezTo>
                    <a:pt x="1290" y="957"/>
                    <a:pt x="1411" y="850"/>
                    <a:pt x="1470" y="791"/>
                  </a:cubicBezTo>
                  <a:cubicBezTo>
                    <a:pt x="1495" y="766"/>
                    <a:pt x="1520" y="741"/>
                    <a:pt x="1545" y="716"/>
                  </a:cubicBezTo>
                  <a:cubicBezTo>
                    <a:pt x="1714" y="547"/>
                    <a:pt x="1922" y="410"/>
                    <a:pt x="2145" y="326"/>
                  </a:cubicBezTo>
                  <a:cubicBezTo>
                    <a:pt x="2255" y="285"/>
                    <a:pt x="2361" y="239"/>
                    <a:pt x="2475" y="206"/>
                  </a:cubicBezTo>
                  <a:cubicBezTo>
                    <a:pt x="2523" y="192"/>
                    <a:pt x="2576" y="167"/>
                    <a:pt x="2625" y="161"/>
                  </a:cubicBezTo>
                  <a:cubicBezTo>
                    <a:pt x="2695" y="153"/>
                    <a:pt x="2765" y="151"/>
                    <a:pt x="2835" y="146"/>
                  </a:cubicBezTo>
                  <a:cubicBezTo>
                    <a:pt x="2890" y="132"/>
                    <a:pt x="2943" y="107"/>
                    <a:pt x="3000" y="101"/>
                  </a:cubicBezTo>
                  <a:cubicBezTo>
                    <a:pt x="3160" y="83"/>
                    <a:pt x="3207" y="95"/>
                    <a:pt x="3345" y="71"/>
                  </a:cubicBezTo>
                  <a:cubicBezTo>
                    <a:pt x="3745" y="0"/>
                    <a:pt x="3257" y="73"/>
                    <a:pt x="3585" y="26"/>
                  </a:cubicBezTo>
                  <a:cubicBezTo>
                    <a:pt x="3938" y="38"/>
                    <a:pt x="4030" y="21"/>
                    <a:pt x="4305" y="131"/>
                  </a:cubicBezTo>
                  <a:cubicBezTo>
                    <a:pt x="4397" y="168"/>
                    <a:pt x="4486" y="196"/>
                    <a:pt x="4575" y="236"/>
                  </a:cubicBezTo>
                  <a:cubicBezTo>
                    <a:pt x="4616" y="255"/>
                    <a:pt x="4695" y="296"/>
                    <a:pt x="4695" y="296"/>
                  </a:cubicBezTo>
                  <a:cubicBezTo>
                    <a:pt x="4775" y="416"/>
                    <a:pt x="4670" y="271"/>
                    <a:pt x="4770" y="371"/>
                  </a:cubicBezTo>
                  <a:cubicBezTo>
                    <a:pt x="4783" y="384"/>
                    <a:pt x="4788" y="403"/>
                    <a:pt x="4800" y="416"/>
                  </a:cubicBezTo>
                  <a:cubicBezTo>
                    <a:pt x="4883" y="508"/>
                    <a:pt x="4973" y="593"/>
                    <a:pt x="5055" y="686"/>
                  </a:cubicBezTo>
                  <a:cubicBezTo>
                    <a:pt x="5074" y="707"/>
                    <a:pt x="5098" y="723"/>
                    <a:pt x="5115" y="746"/>
                  </a:cubicBezTo>
                  <a:cubicBezTo>
                    <a:pt x="5226" y="894"/>
                    <a:pt x="5285" y="1067"/>
                    <a:pt x="5400" y="1211"/>
                  </a:cubicBezTo>
                  <a:cubicBezTo>
                    <a:pt x="5416" y="1258"/>
                    <a:pt x="5417" y="1270"/>
                    <a:pt x="5445" y="1316"/>
                  </a:cubicBezTo>
                  <a:cubicBezTo>
                    <a:pt x="5464" y="1347"/>
                    <a:pt x="5494" y="1372"/>
                    <a:pt x="5505" y="1406"/>
                  </a:cubicBezTo>
                  <a:cubicBezTo>
                    <a:pt x="5515" y="1436"/>
                    <a:pt x="5525" y="1466"/>
                    <a:pt x="5535" y="1496"/>
                  </a:cubicBezTo>
                  <a:cubicBezTo>
                    <a:pt x="5545" y="1526"/>
                    <a:pt x="5555" y="1556"/>
                    <a:pt x="5565" y="1586"/>
                  </a:cubicBezTo>
                  <a:cubicBezTo>
                    <a:pt x="5570" y="1601"/>
                    <a:pt x="5580" y="1631"/>
                    <a:pt x="5580" y="1631"/>
                  </a:cubicBezTo>
                  <a:cubicBezTo>
                    <a:pt x="5596" y="1817"/>
                    <a:pt x="5624" y="2000"/>
                    <a:pt x="5640" y="2186"/>
                  </a:cubicBezTo>
                  <a:cubicBezTo>
                    <a:pt x="5631" y="2542"/>
                    <a:pt x="5661" y="3000"/>
                    <a:pt x="5490" y="3341"/>
                  </a:cubicBezTo>
                  <a:cubicBezTo>
                    <a:pt x="5485" y="3366"/>
                    <a:pt x="5461" y="3395"/>
                    <a:pt x="5475" y="3416"/>
                  </a:cubicBezTo>
                  <a:cubicBezTo>
                    <a:pt x="5485" y="3431"/>
                    <a:pt x="5507" y="3373"/>
                    <a:pt x="5520" y="3386"/>
                  </a:cubicBezTo>
                  <a:cubicBezTo>
                    <a:pt x="5522" y="3388"/>
                    <a:pt x="5496" y="3483"/>
                    <a:pt x="5490" y="3491"/>
                  </a:cubicBezTo>
                  <a:cubicBezTo>
                    <a:pt x="5474" y="3514"/>
                    <a:pt x="5448" y="3530"/>
                    <a:pt x="5430" y="3551"/>
                  </a:cubicBezTo>
                  <a:cubicBezTo>
                    <a:pt x="5387" y="3601"/>
                    <a:pt x="5345" y="3723"/>
                    <a:pt x="5310" y="3746"/>
                  </a:cubicBezTo>
                  <a:cubicBezTo>
                    <a:pt x="5295" y="3756"/>
                    <a:pt x="5278" y="3764"/>
                    <a:pt x="5265" y="3776"/>
                  </a:cubicBezTo>
                  <a:cubicBezTo>
                    <a:pt x="5192" y="3842"/>
                    <a:pt x="5125" y="3916"/>
                    <a:pt x="5055" y="3986"/>
                  </a:cubicBezTo>
                  <a:cubicBezTo>
                    <a:pt x="5037" y="4004"/>
                    <a:pt x="5014" y="4014"/>
                    <a:pt x="4995" y="4031"/>
                  </a:cubicBezTo>
                  <a:cubicBezTo>
                    <a:pt x="4948" y="4074"/>
                    <a:pt x="4905" y="4121"/>
                    <a:pt x="4860" y="4166"/>
                  </a:cubicBezTo>
                  <a:cubicBezTo>
                    <a:pt x="4844" y="4182"/>
                    <a:pt x="4819" y="4184"/>
                    <a:pt x="4800" y="4196"/>
                  </a:cubicBezTo>
                  <a:cubicBezTo>
                    <a:pt x="4769" y="4215"/>
                    <a:pt x="4740" y="4236"/>
                    <a:pt x="4710" y="4256"/>
                  </a:cubicBezTo>
                  <a:cubicBezTo>
                    <a:pt x="4521" y="4382"/>
                    <a:pt x="4273" y="4426"/>
                    <a:pt x="4050" y="4451"/>
                  </a:cubicBezTo>
                  <a:cubicBezTo>
                    <a:pt x="3602" y="4443"/>
                    <a:pt x="3232" y="4430"/>
                    <a:pt x="2805" y="4406"/>
                  </a:cubicBezTo>
                  <a:cubicBezTo>
                    <a:pt x="2682" y="4365"/>
                    <a:pt x="2877" y="4427"/>
                    <a:pt x="2640" y="4376"/>
                  </a:cubicBezTo>
                  <a:cubicBezTo>
                    <a:pt x="2609" y="4369"/>
                    <a:pt x="2580" y="4356"/>
                    <a:pt x="2550" y="4346"/>
                  </a:cubicBezTo>
                  <a:cubicBezTo>
                    <a:pt x="2474" y="4321"/>
                    <a:pt x="2390" y="4326"/>
                    <a:pt x="2310" y="4316"/>
                  </a:cubicBezTo>
                  <a:cubicBezTo>
                    <a:pt x="2126" y="4255"/>
                    <a:pt x="1939" y="4212"/>
                    <a:pt x="1755" y="4151"/>
                  </a:cubicBezTo>
                  <a:cubicBezTo>
                    <a:pt x="1700" y="4133"/>
                    <a:pt x="1625" y="4121"/>
                    <a:pt x="1575" y="4091"/>
                  </a:cubicBezTo>
                  <a:cubicBezTo>
                    <a:pt x="1550" y="4076"/>
                    <a:pt x="1527" y="4058"/>
                    <a:pt x="1500" y="4046"/>
                  </a:cubicBezTo>
                  <a:cubicBezTo>
                    <a:pt x="1420" y="4010"/>
                    <a:pt x="1352" y="3989"/>
                    <a:pt x="1275" y="3941"/>
                  </a:cubicBezTo>
                  <a:cubicBezTo>
                    <a:pt x="1204" y="3896"/>
                    <a:pt x="1120" y="3840"/>
                    <a:pt x="1065" y="3776"/>
                  </a:cubicBezTo>
                  <a:cubicBezTo>
                    <a:pt x="1000" y="3700"/>
                    <a:pt x="941" y="3622"/>
                    <a:pt x="870" y="3551"/>
                  </a:cubicBezTo>
                  <a:cubicBezTo>
                    <a:pt x="835" y="3464"/>
                    <a:pt x="801" y="3407"/>
                    <a:pt x="735" y="3341"/>
                  </a:cubicBezTo>
                  <a:cubicBezTo>
                    <a:pt x="709" y="3262"/>
                    <a:pt x="648" y="3198"/>
                    <a:pt x="600" y="3131"/>
                  </a:cubicBezTo>
                  <a:cubicBezTo>
                    <a:pt x="542" y="3050"/>
                    <a:pt x="480" y="2971"/>
                    <a:pt x="420" y="2891"/>
                  </a:cubicBezTo>
                  <a:cubicBezTo>
                    <a:pt x="380" y="2837"/>
                    <a:pt x="360" y="2771"/>
                    <a:pt x="330" y="2711"/>
                  </a:cubicBezTo>
                  <a:cubicBezTo>
                    <a:pt x="321" y="2692"/>
                    <a:pt x="297" y="2683"/>
                    <a:pt x="285" y="2666"/>
                  </a:cubicBezTo>
                  <a:cubicBezTo>
                    <a:pt x="249" y="2616"/>
                    <a:pt x="261" y="2610"/>
                    <a:pt x="240" y="2561"/>
                  </a:cubicBezTo>
                  <a:cubicBezTo>
                    <a:pt x="213" y="2497"/>
                    <a:pt x="208" y="2498"/>
                    <a:pt x="165" y="2441"/>
                  </a:cubicBezTo>
                  <a:cubicBezTo>
                    <a:pt x="137" y="2330"/>
                    <a:pt x="167" y="2431"/>
                    <a:pt x="120" y="2321"/>
                  </a:cubicBezTo>
                  <a:cubicBezTo>
                    <a:pt x="92" y="2255"/>
                    <a:pt x="81" y="2180"/>
                    <a:pt x="60" y="2111"/>
                  </a:cubicBezTo>
                  <a:cubicBezTo>
                    <a:pt x="46" y="2066"/>
                    <a:pt x="30" y="2021"/>
                    <a:pt x="15" y="1976"/>
                  </a:cubicBezTo>
                  <a:cubicBezTo>
                    <a:pt x="10" y="1961"/>
                    <a:pt x="0" y="1931"/>
                    <a:pt x="0" y="1931"/>
                  </a:cubicBezTo>
                  <a:cubicBezTo>
                    <a:pt x="10" y="1901"/>
                    <a:pt x="30" y="1841"/>
                    <a:pt x="30" y="184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diamond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3012" y="480"/>
              <a:ext cx="894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0" i="1"/>
                <a:t>Neformalno predstavljanje zahteva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864" y="2299"/>
              <a:ext cx="100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0" i="1"/>
                <a:t>Kona</a:t>
              </a:r>
              <a:r>
                <a:rPr lang="sr-Latn-CS" sz="1200" b="0" i="1"/>
                <a:t>č</a:t>
              </a:r>
              <a:r>
                <a:rPr lang="en-US" sz="1200" b="0" i="1"/>
                <a:t>ni validirani specifikacioni dokument  </a:t>
              </a:r>
            </a:p>
          </p:txBody>
        </p:sp>
        <p:sp>
          <p:nvSpPr>
            <p:cNvPr id="17422" name="AutoShape 14"/>
            <p:cNvSpPr>
              <a:spLocks/>
            </p:cNvSpPr>
            <p:nvPr/>
          </p:nvSpPr>
          <p:spPr bwMode="auto">
            <a:xfrm>
              <a:off x="3984" y="864"/>
              <a:ext cx="720" cy="456"/>
            </a:xfrm>
            <a:prstGeom prst="accentBorderCallout2">
              <a:avLst>
                <a:gd name="adj1" fmla="val 15792"/>
                <a:gd name="adj2" fmla="val -6667"/>
                <a:gd name="adj3" fmla="val 15792"/>
                <a:gd name="adj4" fmla="val -95972"/>
                <a:gd name="adj5" fmla="val 276755"/>
                <a:gd name="adj6" fmla="val -18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 type="diamond" w="med" len="med"/>
              <a:tailEnd type="stealth" w="med" len="med"/>
            </a:ln>
          </p:spPr>
          <p:txBody>
            <a:bodyPr/>
            <a:lstStyle/>
            <a:p>
              <a:pPr algn="ctr" eaLnBrk="0" hangingPunct="0"/>
              <a:r>
                <a:rPr lang="en-US" sz="1200"/>
                <a:t>PO</a:t>
              </a:r>
              <a:r>
                <a:rPr lang="sr-Latn-CS" sz="1200"/>
                <a:t>Č</a:t>
              </a:r>
              <a:r>
                <a:rPr lang="en-US" sz="1200"/>
                <a:t>ETAK</a:t>
              </a:r>
            </a:p>
            <a:p>
              <a:pPr algn="ctr" eaLnBrk="0" hangingPunct="0"/>
              <a:r>
                <a:rPr lang="en-US" sz="1200"/>
                <a:t>PROCESA</a:t>
              </a:r>
              <a:endParaRPr lang="en-US" sz="1200" b="0"/>
            </a:p>
          </p:txBody>
        </p:sp>
        <p:sp>
          <p:nvSpPr>
            <p:cNvPr id="17423" name="AutoShape 15"/>
            <p:cNvSpPr>
              <a:spLocks/>
            </p:cNvSpPr>
            <p:nvPr/>
          </p:nvSpPr>
          <p:spPr bwMode="auto">
            <a:xfrm>
              <a:off x="576" y="1152"/>
              <a:ext cx="768" cy="395"/>
            </a:xfrm>
            <a:prstGeom prst="accentBorderCallout2">
              <a:avLst>
                <a:gd name="adj1" fmla="val 18227"/>
                <a:gd name="adj2" fmla="val 106250"/>
                <a:gd name="adj3" fmla="val 18227"/>
                <a:gd name="adj4" fmla="val 123176"/>
                <a:gd name="adj5" fmla="val 241014"/>
                <a:gd name="adj6" fmla="val 1406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 type="diamond" w="med" len="med"/>
              <a:tailEnd type="stealth" w="med" len="med"/>
            </a:ln>
          </p:spPr>
          <p:txBody>
            <a:bodyPr/>
            <a:lstStyle/>
            <a:p>
              <a:pPr algn="ctr" eaLnBrk="0" hangingPunct="0"/>
              <a:r>
                <a:rPr lang="en-US" sz="1200"/>
                <a:t>ZAVRŠETAK</a:t>
              </a:r>
            </a:p>
            <a:p>
              <a:pPr algn="ctr" eaLnBrk="0" hangingPunct="0"/>
              <a:r>
                <a:rPr lang="en-US" sz="1200"/>
                <a:t>PROCESA</a:t>
              </a:r>
              <a:endParaRPr lang="en-US" sz="1200" b="0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0" y="3456"/>
              <a:ext cx="1008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0" i="1"/>
                <a:t>Preliminarni specifikacioni dokument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85852" y="1214422"/>
            <a:ext cx="1143008" cy="935038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357290" y="292893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4612" y="1857364"/>
            <a:ext cx="6215106" cy="304698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topic introduces the roles of the </a:t>
            </a:r>
            <a:r>
              <a:rPr lang="en-US" dirty="0" smtClean="0"/>
              <a:t>people who participate </a:t>
            </a:r>
            <a:r>
              <a:rPr lang="en-US" dirty="0"/>
              <a:t>in the requirements process.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process is </a:t>
            </a:r>
            <a:r>
              <a:rPr lang="en-US" dirty="0"/>
              <a:t>fundamentally interdisciplinary, and </a:t>
            </a:r>
            <a:r>
              <a:rPr lang="en-US" dirty="0" smtClean="0"/>
              <a:t>the requirements </a:t>
            </a:r>
            <a:r>
              <a:rPr lang="en-US" dirty="0"/>
              <a:t>specialist needs to mediate </a:t>
            </a:r>
            <a:r>
              <a:rPr lang="en-US" dirty="0" smtClean="0"/>
              <a:t>between the </a:t>
            </a:r>
            <a:r>
              <a:rPr lang="en-US" dirty="0"/>
              <a:t>domain of the stakeholder and that </a:t>
            </a:r>
            <a:r>
              <a:rPr lang="en-US" dirty="0" smtClean="0"/>
              <a:t>of software engineering</a:t>
            </a:r>
            <a:r>
              <a:rPr lang="en-US" dirty="0"/>
              <a:t>.</a:t>
            </a: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182563"/>
            <a:ext cx="8382000" cy="396875"/>
          </a:xfrm>
        </p:spPr>
        <p:txBody>
          <a:bodyPr/>
          <a:lstStyle/>
          <a:p>
            <a:pPr eaLnBrk="1" hangingPunct="1"/>
            <a:r>
              <a:rPr lang="sr-Latn-CS" sz="2000" smtClean="0"/>
              <a:t>Inženjerstvo zahteva – Requirements engineering - 5 </a:t>
            </a:r>
            <a:endParaRPr lang="en-US" sz="2000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33400" y="685800"/>
            <a:ext cx="6627813" cy="5924550"/>
            <a:chOff x="336" y="432"/>
            <a:chExt cx="4175" cy="3732"/>
          </a:xfrm>
        </p:grpSpPr>
        <p:sp>
          <p:nvSpPr>
            <p:cNvPr id="142341" name="Oval 5"/>
            <p:cNvSpPr>
              <a:spLocks noChangeArrowheads="1"/>
            </p:cNvSpPr>
            <p:nvPr/>
          </p:nvSpPr>
          <p:spPr bwMode="auto">
            <a:xfrm>
              <a:off x="1020" y="1977"/>
              <a:ext cx="1047" cy="638"/>
            </a:xfrm>
            <a:prstGeom prst="ellipse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342" name="AutoShape 6"/>
            <p:cNvSpPr>
              <a:spLocks noChangeArrowheads="1"/>
            </p:cNvSpPr>
            <p:nvPr/>
          </p:nvSpPr>
          <p:spPr bwMode="auto">
            <a:xfrm>
              <a:off x="1167" y="2016"/>
              <a:ext cx="753" cy="528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1800"/>
                <a:t>Ko ima uticaj na sistem?</a:t>
              </a:r>
            </a:p>
          </p:txBody>
        </p:sp>
        <p:sp>
          <p:nvSpPr>
            <p:cNvPr id="142343" name="AutoShape 7"/>
            <p:cNvSpPr>
              <a:spLocks noChangeArrowheads="1"/>
            </p:cNvSpPr>
            <p:nvPr/>
          </p:nvSpPr>
          <p:spPr bwMode="auto">
            <a:xfrm>
              <a:off x="3464" y="3531"/>
              <a:ext cx="1047" cy="432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1600"/>
                <a:t>ANALITI</a:t>
              </a:r>
              <a:r>
                <a:rPr lang="sr-Latn-CS" sz="1600"/>
                <a:t>Č</a:t>
              </a:r>
              <a:r>
                <a:rPr lang="en-US" sz="1600"/>
                <a:t>AR</a:t>
              </a:r>
            </a:p>
            <a:p>
              <a:pPr algn="ctr" eaLnBrk="0" hangingPunct="0">
                <a:defRPr/>
              </a:pPr>
              <a:r>
                <a:rPr lang="en-US" sz="1600"/>
                <a:t>SISTEMA</a:t>
              </a:r>
            </a:p>
            <a:p>
              <a:pPr eaLnBrk="0" hangingPunct="0">
                <a:defRPr/>
              </a:pPr>
              <a:endParaRPr lang="en-US" sz="1200" b="0"/>
            </a:p>
          </p:txBody>
        </p: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2016" y="2832"/>
              <a:ext cx="1283" cy="720"/>
              <a:chOff x="5226" y="5962"/>
              <a:chExt cx="2941" cy="1951"/>
            </a:xfrm>
          </p:grpSpPr>
          <p:sp>
            <p:nvSpPr>
              <p:cNvPr id="18473" name="Rectangle 9"/>
              <p:cNvSpPr>
                <a:spLocks noChangeArrowheads="1"/>
              </p:cNvSpPr>
              <p:nvPr/>
            </p:nvSpPr>
            <p:spPr bwMode="auto">
              <a:xfrm>
                <a:off x="5709" y="6571"/>
                <a:ext cx="2161" cy="1009"/>
              </a:xfrm>
              <a:prstGeom prst="rect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 eaLnBrk="0" hangingPunct="0"/>
                <a:r>
                  <a:rPr lang="en-US" sz="1800"/>
                  <a:t>SREDSTVA i</a:t>
                </a:r>
              </a:p>
              <a:p>
                <a:pPr algn="ctr" eaLnBrk="0" hangingPunct="0"/>
                <a:r>
                  <a:rPr lang="en-US" sz="1800"/>
                  <a:t>TEHNIKE</a:t>
                </a:r>
              </a:p>
            </p:txBody>
          </p:sp>
          <p:sp>
            <p:nvSpPr>
              <p:cNvPr id="18474" name="Freeform 10"/>
              <p:cNvSpPr>
                <a:spLocks/>
              </p:cNvSpPr>
              <p:nvPr/>
            </p:nvSpPr>
            <p:spPr bwMode="auto">
              <a:xfrm>
                <a:off x="5226" y="6127"/>
                <a:ext cx="496" cy="1666"/>
              </a:xfrm>
              <a:custGeom>
                <a:avLst/>
                <a:gdLst>
                  <a:gd name="T0" fmla="*/ 12 w 20000"/>
                  <a:gd name="T1" fmla="*/ 133 h 20000"/>
                  <a:gd name="T2" fmla="*/ 12 w 20000"/>
                  <a:gd name="T3" fmla="*/ 139 h 20000"/>
                  <a:gd name="T4" fmla="*/ 9 w 20000"/>
                  <a:gd name="T5" fmla="*/ 139 h 20000"/>
                  <a:gd name="T6" fmla="*/ 5 w 20000"/>
                  <a:gd name="T7" fmla="*/ 136 h 20000"/>
                  <a:gd name="T8" fmla="*/ 0 w 20000"/>
                  <a:gd name="T9" fmla="*/ 129 h 20000"/>
                  <a:gd name="T10" fmla="*/ 0 w 20000"/>
                  <a:gd name="T11" fmla="*/ 124 h 20000"/>
                  <a:gd name="T12" fmla="*/ 0 w 20000"/>
                  <a:gd name="T13" fmla="*/ 116 h 20000"/>
                  <a:gd name="T14" fmla="*/ 0 w 20000"/>
                  <a:gd name="T15" fmla="*/ 115 h 20000"/>
                  <a:gd name="T16" fmla="*/ 1 w 20000"/>
                  <a:gd name="T17" fmla="*/ 114 h 20000"/>
                  <a:gd name="T18" fmla="*/ 1 w 20000"/>
                  <a:gd name="T19" fmla="*/ 106 h 20000"/>
                  <a:gd name="T20" fmla="*/ 4 w 20000"/>
                  <a:gd name="T21" fmla="*/ 96 h 20000"/>
                  <a:gd name="T22" fmla="*/ 4 w 20000"/>
                  <a:gd name="T23" fmla="*/ 86 h 20000"/>
                  <a:gd name="T24" fmla="*/ 6 w 20000"/>
                  <a:gd name="T25" fmla="*/ 66 h 20000"/>
                  <a:gd name="T26" fmla="*/ 6 w 20000"/>
                  <a:gd name="T27" fmla="*/ 42 h 20000"/>
                  <a:gd name="T28" fmla="*/ 5 w 20000"/>
                  <a:gd name="T29" fmla="*/ 42 h 20000"/>
                  <a:gd name="T30" fmla="*/ 5 w 20000"/>
                  <a:gd name="T31" fmla="*/ 41 h 20000"/>
                  <a:gd name="T32" fmla="*/ 4 w 20000"/>
                  <a:gd name="T33" fmla="*/ 41 h 20000"/>
                  <a:gd name="T34" fmla="*/ 4 w 20000"/>
                  <a:gd name="T35" fmla="*/ 40 h 20000"/>
                  <a:gd name="T36" fmla="*/ 5 w 20000"/>
                  <a:gd name="T37" fmla="*/ 39 h 20000"/>
                  <a:gd name="T38" fmla="*/ 6 w 20000"/>
                  <a:gd name="T39" fmla="*/ 37 h 20000"/>
                  <a:gd name="T40" fmla="*/ 8 w 20000"/>
                  <a:gd name="T41" fmla="*/ 35 h 20000"/>
                  <a:gd name="T42" fmla="*/ 8 w 20000"/>
                  <a:gd name="T43" fmla="*/ 32 h 20000"/>
                  <a:gd name="T44" fmla="*/ 9 w 20000"/>
                  <a:gd name="T45" fmla="*/ 32 h 20000"/>
                  <a:gd name="T46" fmla="*/ 9 w 20000"/>
                  <a:gd name="T47" fmla="*/ 27 h 20000"/>
                  <a:gd name="T48" fmla="*/ 9 w 20000"/>
                  <a:gd name="T49" fmla="*/ 26 h 20000"/>
                  <a:gd name="T50" fmla="*/ 9 w 20000"/>
                  <a:gd name="T51" fmla="*/ 19 h 20000"/>
                  <a:gd name="T52" fmla="*/ 9 w 20000"/>
                  <a:gd name="T53" fmla="*/ 17 h 20000"/>
                  <a:gd name="T54" fmla="*/ 10 w 20000"/>
                  <a:gd name="T55" fmla="*/ 10 h 20000"/>
                  <a:gd name="T56" fmla="*/ 10 w 20000"/>
                  <a:gd name="T57" fmla="*/ 0 h 200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000"/>
                  <a:gd name="T88" fmla="*/ 0 h 20000"/>
                  <a:gd name="T89" fmla="*/ 20000 w 20000"/>
                  <a:gd name="T90" fmla="*/ 20000 h 200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000" h="20000">
                    <a:moveTo>
                      <a:pt x="19476" y="19160"/>
                    </a:moveTo>
                    <a:lnTo>
                      <a:pt x="19960" y="19988"/>
                    </a:lnTo>
                    <a:lnTo>
                      <a:pt x="15121" y="19988"/>
                    </a:lnTo>
                    <a:lnTo>
                      <a:pt x="7863" y="19628"/>
                    </a:lnTo>
                    <a:lnTo>
                      <a:pt x="605" y="18547"/>
                    </a:lnTo>
                    <a:lnTo>
                      <a:pt x="605" y="17827"/>
                    </a:lnTo>
                    <a:lnTo>
                      <a:pt x="0" y="16747"/>
                    </a:lnTo>
                    <a:lnTo>
                      <a:pt x="0" y="16567"/>
                    </a:lnTo>
                    <a:lnTo>
                      <a:pt x="1210" y="16387"/>
                    </a:lnTo>
                    <a:lnTo>
                      <a:pt x="2419" y="15306"/>
                    </a:lnTo>
                    <a:lnTo>
                      <a:pt x="6048" y="13866"/>
                    </a:lnTo>
                    <a:lnTo>
                      <a:pt x="6653" y="12425"/>
                    </a:lnTo>
                    <a:lnTo>
                      <a:pt x="9073" y="9544"/>
                    </a:lnTo>
                    <a:lnTo>
                      <a:pt x="9073" y="6122"/>
                    </a:lnTo>
                    <a:lnTo>
                      <a:pt x="8468" y="6122"/>
                    </a:lnTo>
                    <a:lnTo>
                      <a:pt x="7863" y="5942"/>
                    </a:lnTo>
                    <a:lnTo>
                      <a:pt x="6653" y="5942"/>
                    </a:lnTo>
                    <a:lnTo>
                      <a:pt x="7258" y="5762"/>
                    </a:lnTo>
                    <a:lnTo>
                      <a:pt x="8468" y="5582"/>
                    </a:lnTo>
                    <a:lnTo>
                      <a:pt x="9073" y="5402"/>
                    </a:lnTo>
                    <a:lnTo>
                      <a:pt x="12702" y="5042"/>
                    </a:lnTo>
                    <a:lnTo>
                      <a:pt x="13306" y="4682"/>
                    </a:lnTo>
                    <a:lnTo>
                      <a:pt x="13911" y="4682"/>
                    </a:lnTo>
                    <a:lnTo>
                      <a:pt x="13911" y="3962"/>
                    </a:lnTo>
                    <a:lnTo>
                      <a:pt x="14516" y="3782"/>
                    </a:lnTo>
                    <a:lnTo>
                      <a:pt x="14516" y="2701"/>
                    </a:lnTo>
                    <a:lnTo>
                      <a:pt x="15121" y="2521"/>
                    </a:lnTo>
                    <a:lnTo>
                      <a:pt x="15726" y="1441"/>
                    </a:lnTo>
                    <a:lnTo>
                      <a:pt x="16331" y="0"/>
                    </a:lnTo>
                  </a:path>
                </a:pathLst>
              </a:cu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Freeform 11"/>
              <p:cNvSpPr>
                <a:spLocks/>
              </p:cNvSpPr>
              <p:nvPr/>
            </p:nvSpPr>
            <p:spPr bwMode="auto">
              <a:xfrm>
                <a:off x="5565" y="5962"/>
                <a:ext cx="2593" cy="676"/>
              </a:xfrm>
              <a:custGeom>
                <a:avLst/>
                <a:gdLst>
                  <a:gd name="T0" fmla="*/ 0 w 20000"/>
                  <a:gd name="T1" fmla="*/ 6 h 20000"/>
                  <a:gd name="T2" fmla="*/ 9 w 20000"/>
                  <a:gd name="T3" fmla="*/ 6 h 20000"/>
                  <a:gd name="T4" fmla="*/ 12 w 20000"/>
                  <a:gd name="T5" fmla="*/ 5 h 20000"/>
                  <a:gd name="T6" fmla="*/ 22 w 20000"/>
                  <a:gd name="T7" fmla="*/ 5 h 20000"/>
                  <a:gd name="T8" fmla="*/ 26 w 20000"/>
                  <a:gd name="T9" fmla="*/ 4 h 20000"/>
                  <a:gd name="T10" fmla="*/ 38 w 20000"/>
                  <a:gd name="T11" fmla="*/ 4 h 20000"/>
                  <a:gd name="T12" fmla="*/ 42 w 20000"/>
                  <a:gd name="T13" fmla="*/ 1 h 20000"/>
                  <a:gd name="T14" fmla="*/ 44 w 20000"/>
                  <a:gd name="T15" fmla="*/ 1 h 20000"/>
                  <a:gd name="T16" fmla="*/ 44 w 20000"/>
                  <a:gd name="T17" fmla="*/ 0 h 20000"/>
                  <a:gd name="T18" fmla="*/ 47 w 20000"/>
                  <a:gd name="T19" fmla="*/ 0 h 20000"/>
                  <a:gd name="T20" fmla="*/ 49 w 20000"/>
                  <a:gd name="T21" fmla="*/ 3 h 20000"/>
                  <a:gd name="T22" fmla="*/ 51 w 20000"/>
                  <a:gd name="T23" fmla="*/ 4 h 20000"/>
                  <a:gd name="T24" fmla="*/ 55 w 20000"/>
                  <a:gd name="T25" fmla="*/ 5 h 20000"/>
                  <a:gd name="T26" fmla="*/ 55 w 20000"/>
                  <a:gd name="T27" fmla="*/ 6 h 20000"/>
                  <a:gd name="T28" fmla="*/ 59 w 20000"/>
                  <a:gd name="T29" fmla="*/ 7 h 20000"/>
                  <a:gd name="T30" fmla="*/ 63 w 20000"/>
                  <a:gd name="T31" fmla="*/ 7 h 20000"/>
                  <a:gd name="T32" fmla="*/ 63 w 20000"/>
                  <a:gd name="T33" fmla="*/ 8 h 20000"/>
                  <a:gd name="T34" fmla="*/ 75 w 20000"/>
                  <a:gd name="T35" fmla="*/ 8 h 20000"/>
                  <a:gd name="T36" fmla="*/ 86 w 20000"/>
                  <a:gd name="T37" fmla="*/ 9 h 20000"/>
                  <a:gd name="T38" fmla="*/ 149 w 20000"/>
                  <a:gd name="T39" fmla="*/ 9 h 20000"/>
                  <a:gd name="T40" fmla="*/ 160 w 20000"/>
                  <a:gd name="T41" fmla="*/ 8 h 20000"/>
                  <a:gd name="T42" fmla="*/ 172 w 20000"/>
                  <a:gd name="T43" fmla="*/ 8 h 20000"/>
                  <a:gd name="T44" fmla="*/ 176 w 20000"/>
                  <a:gd name="T45" fmla="*/ 8 h 20000"/>
                  <a:gd name="T46" fmla="*/ 191 w 20000"/>
                  <a:gd name="T47" fmla="*/ 7 h 20000"/>
                  <a:gd name="T48" fmla="*/ 195 w 20000"/>
                  <a:gd name="T49" fmla="*/ 6 h 20000"/>
                  <a:gd name="T50" fmla="*/ 199 w 20000"/>
                  <a:gd name="T51" fmla="*/ 5 h 20000"/>
                  <a:gd name="T52" fmla="*/ 207 w 20000"/>
                  <a:gd name="T53" fmla="*/ 4 h 20000"/>
                  <a:gd name="T54" fmla="*/ 211 w 20000"/>
                  <a:gd name="T55" fmla="*/ 4 h 20000"/>
                  <a:gd name="T56" fmla="*/ 226 w 20000"/>
                  <a:gd name="T57" fmla="*/ 5 h 20000"/>
                  <a:gd name="T58" fmla="*/ 230 w 20000"/>
                  <a:gd name="T59" fmla="*/ 5 h 20000"/>
                  <a:gd name="T60" fmla="*/ 242 w 20000"/>
                  <a:gd name="T61" fmla="*/ 6 h 20000"/>
                  <a:gd name="T62" fmla="*/ 244 w 20000"/>
                  <a:gd name="T63" fmla="*/ 6 h 20000"/>
                  <a:gd name="T64" fmla="*/ 248 w 20000"/>
                  <a:gd name="T65" fmla="*/ 7 h 20000"/>
                  <a:gd name="T66" fmla="*/ 275 w 20000"/>
                  <a:gd name="T67" fmla="*/ 7 h 20000"/>
                  <a:gd name="T68" fmla="*/ 294 w 20000"/>
                  <a:gd name="T69" fmla="*/ 7 h 20000"/>
                  <a:gd name="T70" fmla="*/ 300 w 20000"/>
                  <a:gd name="T71" fmla="*/ 7 h 20000"/>
                  <a:gd name="T72" fmla="*/ 304 w 20000"/>
                  <a:gd name="T73" fmla="*/ 8 h 20000"/>
                  <a:gd name="T74" fmla="*/ 308 w 20000"/>
                  <a:gd name="T75" fmla="*/ 12 h 20000"/>
                  <a:gd name="T76" fmla="*/ 310 w 20000"/>
                  <a:gd name="T77" fmla="*/ 12 h 20000"/>
                  <a:gd name="T78" fmla="*/ 310 w 20000"/>
                  <a:gd name="T79" fmla="*/ 17 h 20000"/>
                  <a:gd name="T80" fmla="*/ 312 w 20000"/>
                  <a:gd name="T81" fmla="*/ 17 h 20000"/>
                  <a:gd name="T82" fmla="*/ 316 w 20000"/>
                  <a:gd name="T83" fmla="*/ 17 h 20000"/>
                  <a:gd name="T84" fmla="*/ 320 w 20000"/>
                  <a:gd name="T85" fmla="*/ 19 h 20000"/>
                  <a:gd name="T86" fmla="*/ 324 w 20000"/>
                  <a:gd name="T87" fmla="*/ 19 h 20000"/>
                  <a:gd name="T88" fmla="*/ 327 w 20000"/>
                  <a:gd name="T89" fmla="*/ 20 h 20000"/>
                  <a:gd name="T90" fmla="*/ 331 w 20000"/>
                  <a:gd name="T91" fmla="*/ 21 h 20000"/>
                  <a:gd name="T92" fmla="*/ 331 w 20000"/>
                  <a:gd name="T93" fmla="*/ 21 h 20000"/>
                  <a:gd name="T94" fmla="*/ 333 w 20000"/>
                  <a:gd name="T95" fmla="*/ 22 h 20000"/>
                  <a:gd name="T96" fmla="*/ 333 w 20000"/>
                  <a:gd name="T97" fmla="*/ 23 h 20000"/>
                  <a:gd name="T98" fmla="*/ 336 w 20000"/>
                  <a:gd name="T99" fmla="*/ 21 h 20000"/>
                  <a:gd name="T100" fmla="*/ 317 w 20000"/>
                  <a:gd name="T101" fmla="*/ 21 h 200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0000"/>
                  <a:gd name="T154" fmla="*/ 0 h 20000"/>
                  <a:gd name="T155" fmla="*/ 20000 w 20000"/>
                  <a:gd name="T156" fmla="*/ 20000 h 200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0000" h="20000">
                    <a:moveTo>
                      <a:pt x="0" y="5237"/>
                    </a:moveTo>
                    <a:lnTo>
                      <a:pt x="509" y="4882"/>
                    </a:lnTo>
                    <a:lnTo>
                      <a:pt x="740" y="4438"/>
                    </a:lnTo>
                    <a:lnTo>
                      <a:pt x="1319" y="4438"/>
                    </a:lnTo>
                    <a:lnTo>
                      <a:pt x="1550" y="3550"/>
                    </a:lnTo>
                    <a:lnTo>
                      <a:pt x="2245" y="3107"/>
                    </a:lnTo>
                    <a:lnTo>
                      <a:pt x="2476" y="444"/>
                    </a:lnTo>
                    <a:lnTo>
                      <a:pt x="2592" y="444"/>
                    </a:lnTo>
                    <a:lnTo>
                      <a:pt x="2592" y="0"/>
                    </a:lnTo>
                    <a:lnTo>
                      <a:pt x="2823" y="0"/>
                    </a:lnTo>
                    <a:lnTo>
                      <a:pt x="2939" y="2663"/>
                    </a:lnTo>
                    <a:lnTo>
                      <a:pt x="3054" y="3550"/>
                    </a:lnTo>
                    <a:lnTo>
                      <a:pt x="3286" y="4438"/>
                    </a:lnTo>
                    <a:lnTo>
                      <a:pt x="3286" y="4882"/>
                    </a:lnTo>
                    <a:lnTo>
                      <a:pt x="3517" y="5769"/>
                    </a:lnTo>
                    <a:lnTo>
                      <a:pt x="3749" y="6213"/>
                    </a:lnTo>
                    <a:lnTo>
                      <a:pt x="3749" y="6657"/>
                    </a:lnTo>
                    <a:lnTo>
                      <a:pt x="4443" y="6657"/>
                    </a:lnTo>
                    <a:lnTo>
                      <a:pt x="5137" y="7544"/>
                    </a:lnTo>
                    <a:lnTo>
                      <a:pt x="8839" y="7544"/>
                    </a:lnTo>
                    <a:lnTo>
                      <a:pt x="9533" y="7101"/>
                    </a:lnTo>
                    <a:lnTo>
                      <a:pt x="10228" y="7101"/>
                    </a:lnTo>
                    <a:lnTo>
                      <a:pt x="10459" y="6657"/>
                    </a:lnTo>
                    <a:lnTo>
                      <a:pt x="11384" y="5769"/>
                    </a:lnTo>
                    <a:lnTo>
                      <a:pt x="11616" y="5325"/>
                    </a:lnTo>
                    <a:lnTo>
                      <a:pt x="11847" y="4438"/>
                    </a:lnTo>
                    <a:lnTo>
                      <a:pt x="12310" y="3550"/>
                    </a:lnTo>
                    <a:lnTo>
                      <a:pt x="12541" y="3550"/>
                    </a:lnTo>
                    <a:lnTo>
                      <a:pt x="13467" y="3994"/>
                    </a:lnTo>
                    <a:lnTo>
                      <a:pt x="13698" y="4438"/>
                    </a:lnTo>
                    <a:lnTo>
                      <a:pt x="14393" y="4882"/>
                    </a:lnTo>
                    <a:lnTo>
                      <a:pt x="14508" y="4882"/>
                    </a:lnTo>
                    <a:lnTo>
                      <a:pt x="14740" y="5769"/>
                    </a:lnTo>
                    <a:lnTo>
                      <a:pt x="16359" y="5769"/>
                    </a:lnTo>
                    <a:lnTo>
                      <a:pt x="17516" y="6213"/>
                    </a:lnTo>
                    <a:lnTo>
                      <a:pt x="17863" y="6213"/>
                    </a:lnTo>
                    <a:lnTo>
                      <a:pt x="18095" y="6657"/>
                    </a:lnTo>
                    <a:lnTo>
                      <a:pt x="18326" y="10207"/>
                    </a:lnTo>
                    <a:lnTo>
                      <a:pt x="18442" y="10651"/>
                    </a:lnTo>
                    <a:lnTo>
                      <a:pt x="18442" y="14645"/>
                    </a:lnTo>
                    <a:lnTo>
                      <a:pt x="18558" y="15089"/>
                    </a:lnTo>
                    <a:lnTo>
                      <a:pt x="18789" y="15089"/>
                    </a:lnTo>
                    <a:lnTo>
                      <a:pt x="19020" y="16864"/>
                    </a:lnTo>
                    <a:lnTo>
                      <a:pt x="19252" y="16864"/>
                    </a:lnTo>
                    <a:lnTo>
                      <a:pt x="19483" y="17751"/>
                    </a:lnTo>
                    <a:lnTo>
                      <a:pt x="19715" y="18195"/>
                    </a:lnTo>
                    <a:lnTo>
                      <a:pt x="19715" y="18639"/>
                    </a:lnTo>
                    <a:lnTo>
                      <a:pt x="19830" y="19527"/>
                    </a:lnTo>
                    <a:lnTo>
                      <a:pt x="19830" y="19970"/>
                    </a:lnTo>
                    <a:lnTo>
                      <a:pt x="19992" y="18018"/>
                    </a:lnTo>
                    <a:lnTo>
                      <a:pt x="18882" y="18018"/>
                    </a:lnTo>
                  </a:path>
                </a:pathLst>
              </a:cu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Freeform 12"/>
              <p:cNvSpPr>
                <a:spLocks/>
              </p:cNvSpPr>
              <p:nvPr/>
            </p:nvSpPr>
            <p:spPr bwMode="auto">
              <a:xfrm>
                <a:off x="7149" y="6571"/>
                <a:ext cx="1018" cy="1342"/>
              </a:xfrm>
              <a:custGeom>
                <a:avLst/>
                <a:gdLst>
                  <a:gd name="T0" fmla="*/ 51 w 20000"/>
                  <a:gd name="T1" fmla="*/ 0 h 20000"/>
                  <a:gd name="T2" fmla="*/ 52 w 20000"/>
                  <a:gd name="T3" fmla="*/ 4 h 20000"/>
                  <a:gd name="T4" fmla="*/ 51 w 20000"/>
                  <a:gd name="T5" fmla="*/ 12 h 20000"/>
                  <a:gd name="T6" fmla="*/ 50 w 20000"/>
                  <a:gd name="T7" fmla="*/ 23 h 20000"/>
                  <a:gd name="T8" fmla="*/ 49 w 20000"/>
                  <a:gd name="T9" fmla="*/ 29 h 20000"/>
                  <a:gd name="T10" fmla="*/ 48 w 20000"/>
                  <a:gd name="T11" fmla="*/ 31 h 20000"/>
                  <a:gd name="T12" fmla="*/ 47 w 20000"/>
                  <a:gd name="T13" fmla="*/ 33 h 20000"/>
                  <a:gd name="T14" fmla="*/ 46 w 20000"/>
                  <a:gd name="T15" fmla="*/ 33 h 20000"/>
                  <a:gd name="T16" fmla="*/ 46 w 20000"/>
                  <a:gd name="T17" fmla="*/ 34 h 20000"/>
                  <a:gd name="T18" fmla="*/ 46 w 20000"/>
                  <a:gd name="T19" fmla="*/ 32 h 20000"/>
                  <a:gd name="T20" fmla="*/ 43 w 20000"/>
                  <a:gd name="T21" fmla="*/ 32 h 20000"/>
                  <a:gd name="T22" fmla="*/ 42 w 20000"/>
                  <a:gd name="T23" fmla="*/ 33 h 20000"/>
                  <a:gd name="T24" fmla="*/ 41 w 20000"/>
                  <a:gd name="T25" fmla="*/ 35 h 20000"/>
                  <a:gd name="T26" fmla="*/ 40 w 20000"/>
                  <a:gd name="T27" fmla="*/ 41 h 20000"/>
                  <a:gd name="T28" fmla="*/ 39 w 20000"/>
                  <a:gd name="T29" fmla="*/ 42 h 20000"/>
                  <a:gd name="T30" fmla="*/ 39 w 20000"/>
                  <a:gd name="T31" fmla="*/ 45 h 20000"/>
                  <a:gd name="T32" fmla="*/ 38 w 20000"/>
                  <a:gd name="T33" fmla="*/ 46 h 20000"/>
                  <a:gd name="T34" fmla="*/ 38 w 20000"/>
                  <a:gd name="T35" fmla="*/ 48 h 20000"/>
                  <a:gd name="T36" fmla="*/ 37 w 20000"/>
                  <a:gd name="T37" fmla="*/ 56 h 20000"/>
                  <a:gd name="T38" fmla="*/ 37 w 20000"/>
                  <a:gd name="T39" fmla="*/ 58 h 20000"/>
                  <a:gd name="T40" fmla="*/ 31 w 20000"/>
                  <a:gd name="T41" fmla="*/ 66 h 20000"/>
                  <a:gd name="T42" fmla="*/ 30 w 20000"/>
                  <a:gd name="T43" fmla="*/ 66 h 20000"/>
                  <a:gd name="T44" fmla="*/ 30 w 20000"/>
                  <a:gd name="T45" fmla="*/ 72 h 20000"/>
                  <a:gd name="T46" fmla="*/ 29 w 20000"/>
                  <a:gd name="T47" fmla="*/ 73 h 20000"/>
                  <a:gd name="T48" fmla="*/ 29 w 20000"/>
                  <a:gd name="T49" fmla="*/ 76 h 20000"/>
                  <a:gd name="T50" fmla="*/ 28 w 20000"/>
                  <a:gd name="T51" fmla="*/ 77 h 20000"/>
                  <a:gd name="T52" fmla="*/ 14 w 20000"/>
                  <a:gd name="T53" fmla="*/ 77 h 20000"/>
                  <a:gd name="T54" fmla="*/ 14 w 20000"/>
                  <a:gd name="T55" fmla="*/ 78 h 20000"/>
                  <a:gd name="T56" fmla="*/ 13 w 20000"/>
                  <a:gd name="T57" fmla="*/ 78 h 20000"/>
                  <a:gd name="T58" fmla="*/ 13 w 20000"/>
                  <a:gd name="T59" fmla="*/ 80 h 20000"/>
                  <a:gd name="T60" fmla="*/ 12 w 20000"/>
                  <a:gd name="T61" fmla="*/ 80 h 20000"/>
                  <a:gd name="T62" fmla="*/ 11 w 20000"/>
                  <a:gd name="T63" fmla="*/ 81 h 20000"/>
                  <a:gd name="T64" fmla="*/ 11 w 20000"/>
                  <a:gd name="T65" fmla="*/ 87 h 20000"/>
                  <a:gd name="T66" fmla="*/ 10 w 20000"/>
                  <a:gd name="T67" fmla="*/ 87 h 20000"/>
                  <a:gd name="T68" fmla="*/ 10 w 20000"/>
                  <a:gd name="T69" fmla="*/ 88 h 20000"/>
                  <a:gd name="T70" fmla="*/ 1 w 20000"/>
                  <a:gd name="T71" fmla="*/ 88 h 20000"/>
                  <a:gd name="T72" fmla="*/ 1 w 20000"/>
                  <a:gd name="T73" fmla="*/ 89 h 20000"/>
                  <a:gd name="T74" fmla="*/ 1 w 20000"/>
                  <a:gd name="T75" fmla="*/ 90 h 20000"/>
                  <a:gd name="T76" fmla="*/ 0 w 20000"/>
                  <a:gd name="T77" fmla="*/ 87 h 2000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000"/>
                  <a:gd name="T118" fmla="*/ 0 h 20000"/>
                  <a:gd name="T119" fmla="*/ 20000 w 20000"/>
                  <a:gd name="T120" fmla="*/ 20000 h 2000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000" h="20000">
                    <a:moveTo>
                      <a:pt x="19804" y="0"/>
                    </a:moveTo>
                    <a:lnTo>
                      <a:pt x="19980" y="984"/>
                    </a:lnTo>
                    <a:lnTo>
                      <a:pt x="19686" y="2772"/>
                    </a:lnTo>
                    <a:lnTo>
                      <a:pt x="19391" y="5007"/>
                    </a:lnTo>
                    <a:lnTo>
                      <a:pt x="19096" y="6349"/>
                    </a:lnTo>
                    <a:lnTo>
                      <a:pt x="18507" y="6796"/>
                    </a:lnTo>
                    <a:lnTo>
                      <a:pt x="18212" y="7243"/>
                    </a:lnTo>
                    <a:lnTo>
                      <a:pt x="17917" y="7243"/>
                    </a:lnTo>
                    <a:lnTo>
                      <a:pt x="17917" y="7466"/>
                    </a:lnTo>
                    <a:lnTo>
                      <a:pt x="17917" y="7019"/>
                    </a:lnTo>
                    <a:lnTo>
                      <a:pt x="16739" y="7019"/>
                    </a:lnTo>
                    <a:lnTo>
                      <a:pt x="16149" y="7243"/>
                    </a:lnTo>
                    <a:lnTo>
                      <a:pt x="15855" y="7690"/>
                    </a:lnTo>
                    <a:lnTo>
                      <a:pt x="15265" y="9031"/>
                    </a:lnTo>
                    <a:lnTo>
                      <a:pt x="14971" y="9255"/>
                    </a:lnTo>
                    <a:lnTo>
                      <a:pt x="14971" y="9925"/>
                    </a:lnTo>
                    <a:lnTo>
                      <a:pt x="14676" y="10149"/>
                    </a:lnTo>
                    <a:lnTo>
                      <a:pt x="14676" y="10596"/>
                    </a:lnTo>
                    <a:lnTo>
                      <a:pt x="14381" y="12385"/>
                    </a:lnTo>
                    <a:lnTo>
                      <a:pt x="14381" y="12832"/>
                    </a:lnTo>
                    <a:lnTo>
                      <a:pt x="12024" y="14620"/>
                    </a:lnTo>
                    <a:lnTo>
                      <a:pt x="11729" y="14620"/>
                    </a:lnTo>
                    <a:lnTo>
                      <a:pt x="11434" y="15961"/>
                    </a:lnTo>
                    <a:lnTo>
                      <a:pt x="11139" y="16185"/>
                    </a:lnTo>
                    <a:lnTo>
                      <a:pt x="11139" y="16855"/>
                    </a:lnTo>
                    <a:lnTo>
                      <a:pt x="10845" y="17079"/>
                    </a:lnTo>
                    <a:lnTo>
                      <a:pt x="5540" y="17079"/>
                    </a:lnTo>
                    <a:lnTo>
                      <a:pt x="5540" y="17303"/>
                    </a:lnTo>
                    <a:lnTo>
                      <a:pt x="4951" y="17303"/>
                    </a:lnTo>
                    <a:lnTo>
                      <a:pt x="4951" y="17750"/>
                    </a:lnTo>
                    <a:lnTo>
                      <a:pt x="4656" y="17750"/>
                    </a:lnTo>
                    <a:lnTo>
                      <a:pt x="4361" y="17973"/>
                    </a:lnTo>
                    <a:lnTo>
                      <a:pt x="4067" y="19314"/>
                    </a:lnTo>
                    <a:lnTo>
                      <a:pt x="3772" y="19314"/>
                    </a:lnTo>
                    <a:lnTo>
                      <a:pt x="3772" y="19538"/>
                    </a:lnTo>
                    <a:lnTo>
                      <a:pt x="530" y="19538"/>
                    </a:lnTo>
                    <a:lnTo>
                      <a:pt x="530" y="19762"/>
                    </a:lnTo>
                    <a:lnTo>
                      <a:pt x="236" y="19985"/>
                    </a:lnTo>
                    <a:lnTo>
                      <a:pt x="0" y="19314"/>
                    </a:lnTo>
                  </a:path>
                </a:pathLst>
              </a:cu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Freeform 13"/>
              <p:cNvSpPr>
                <a:spLocks/>
              </p:cNvSpPr>
              <p:nvPr/>
            </p:nvSpPr>
            <p:spPr bwMode="auto">
              <a:xfrm>
                <a:off x="5709" y="7537"/>
                <a:ext cx="1543" cy="331"/>
              </a:xfrm>
              <a:custGeom>
                <a:avLst/>
                <a:gdLst>
                  <a:gd name="T0" fmla="*/ 0 w 20000"/>
                  <a:gd name="T1" fmla="*/ 3 h 20000"/>
                  <a:gd name="T2" fmla="*/ 1 w 20000"/>
                  <a:gd name="T3" fmla="*/ 3 h 20000"/>
                  <a:gd name="T4" fmla="*/ 2 w 20000"/>
                  <a:gd name="T5" fmla="*/ 2 h 20000"/>
                  <a:gd name="T6" fmla="*/ 4 w 20000"/>
                  <a:gd name="T7" fmla="*/ 2 h 20000"/>
                  <a:gd name="T8" fmla="*/ 6 w 20000"/>
                  <a:gd name="T9" fmla="*/ 2 h 20000"/>
                  <a:gd name="T10" fmla="*/ 9 w 20000"/>
                  <a:gd name="T11" fmla="*/ 2 h 20000"/>
                  <a:gd name="T12" fmla="*/ 10 w 20000"/>
                  <a:gd name="T13" fmla="*/ 2 h 20000"/>
                  <a:gd name="T14" fmla="*/ 11 w 20000"/>
                  <a:gd name="T15" fmla="*/ 2 h 20000"/>
                  <a:gd name="T16" fmla="*/ 14 w 20000"/>
                  <a:gd name="T17" fmla="*/ 1 h 20000"/>
                  <a:gd name="T18" fmla="*/ 17 w 20000"/>
                  <a:gd name="T19" fmla="*/ 1 h 20000"/>
                  <a:gd name="T20" fmla="*/ 19 w 20000"/>
                  <a:gd name="T21" fmla="*/ 1 h 20000"/>
                  <a:gd name="T22" fmla="*/ 21 w 20000"/>
                  <a:gd name="T23" fmla="*/ 1 h 20000"/>
                  <a:gd name="T24" fmla="*/ 22 w 20000"/>
                  <a:gd name="T25" fmla="*/ 1 h 20000"/>
                  <a:gd name="T26" fmla="*/ 24 w 20000"/>
                  <a:gd name="T27" fmla="*/ 2 h 20000"/>
                  <a:gd name="T28" fmla="*/ 24 w 20000"/>
                  <a:gd name="T29" fmla="*/ 3 h 20000"/>
                  <a:gd name="T30" fmla="*/ 25 w 20000"/>
                  <a:gd name="T31" fmla="*/ 3 h 20000"/>
                  <a:gd name="T32" fmla="*/ 25 w 20000"/>
                  <a:gd name="T33" fmla="*/ 4 h 20000"/>
                  <a:gd name="T34" fmla="*/ 28 w 20000"/>
                  <a:gd name="T35" fmla="*/ 4 h 20000"/>
                  <a:gd name="T36" fmla="*/ 29 w 20000"/>
                  <a:gd name="T37" fmla="*/ 4 h 20000"/>
                  <a:gd name="T38" fmla="*/ 30 w 20000"/>
                  <a:gd name="T39" fmla="*/ 4 h 20000"/>
                  <a:gd name="T40" fmla="*/ 34 w 20000"/>
                  <a:gd name="T41" fmla="*/ 4 h 20000"/>
                  <a:gd name="T42" fmla="*/ 37 w 20000"/>
                  <a:gd name="T43" fmla="*/ 4 h 20000"/>
                  <a:gd name="T44" fmla="*/ 37 w 20000"/>
                  <a:gd name="T45" fmla="*/ 4 h 20000"/>
                  <a:gd name="T46" fmla="*/ 39 w 20000"/>
                  <a:gd name="T47" fmla="*/ 4 h 20000"/>
                  <a:gd name="T48" fmla="*/ 39 w 20000"/>
                  <a:gd name="T49" fmla="*/ 5 h 20000"/>
                  <a:gd name="T50" fmla="*/ 40 w 20000"/>
                  <a:gd name="T51" fmla="*/ 5 h 20000"/>
                  <a:gd name="T52" fmla="*/ 41 w 20000"/>
                  <a:gd name="T53" fmla="*/ 5 h 20000"/>
                  <a:gd name="T54" fmla="*/ 44 w 20000"/>
                  <a:gd name="T55" fmla="*/ 5 h 20000"/>
                  <a:gd name="T56" fmla="*/ 51 w 20000"/>
                  <a:gd name="T57" fmla="*/ 5 h 20000"/>
                  <a:gd name="T58" fmla="*/ 60 w 20000"/>
                  <a:gd name="T59" fmla="*/ 5 h 20000"/>
                  <a:gd name="T60" fmla="*/ 67 w 20000"/>
                  <a:gd name="T61" fmla="*/ 5 h 20000"/>
                  <a:gd name="T62" fmla="*/ 69 w 20000"/>
                  <a:gd name="T63" fmla="*/ 5 h 20000"/>
                  <a:gd name="T64" fmla="*/ 76 w 20000"/>
                  <a:gd name="T65" fmla="*/ 5 h 20000"/>
                  <a:gd name="T66" fmla="*/ 77 w 20000"/>
                  <a:gd name="T67" fmla="*/ 4 h 20000"/>
                  <a:gd name="T68" fmla="*/ 80 w 20000"/>
                  <a:gd name="T69" fmla="*/ 4 h 20000"/>
                  <a:gd name="T70" fmla="*/ 82 w 20000"/>
                  <a:gd name="T71" fmla="*/ 4 h 20000"/>
                  <a:gd name="T72" fmla="*/ 84 w 20000"/>
                  <a:gd name="T73" fmla="*/ 3 h 20000"/>
                  <a:gd name="T74" fmla="*/ 85 w 20000"/>
                  <a:gd name="T75" fmla="*/ 3 h 20000"/>
                  <a:gd name="T76" fmla="*/ 85 w 20000"/>
                  <a:gd name="T77" fmla="*/ 3 h 20000"/>
                  <a:gd name="T78" fmla="*/ 87 w 20000"/>
                  <a:gd name="T79" fmla="*/ 4 h 20000"/>
                  <a:gd name="T80" fmla="*/ 91 w 20000"/>
                  <a:gd name="T81" fmla="*/ 4 h 20000"/>
                  <a:gd name="T82" fmla="*/ 92 w 20000"/>
                  <a:gd name="T83" fmla="*/ 4 h 20000"/>
                  <a:gd name="T84" fmla="*/ 94 w 20000"/>
                  <a:gd name="T85" fmla="*/ 4 h 20000"/>
                  <a:gd name="T86" fmla="*/ 95 w 20000"/>
                  <a:gd name="T87" fmla="*/ 3 h 20000"/>
                  <a:gd name="T88" fmla="*/ 96 w 20000"/>
                  <a:gd name="T89" fmla="*/ 3 h 20000"/>
                  <a:gd name="T90" fmla="*/ 110 w 20000"/>
                  <a:gd name="T91" fmla="*/ 1 h 20000"/>
                  <a:gd name="T92" fmla="*/ 119 w 20000"/>
                  <a:gd name="T93" fmla="*/ 0 h 20000"/>
                  <a:gd name="T94" fmla="*/ 119 w 20000"/>
                  <a:gd name="T95" fmla="*/ 0 h 20000"/>
                  <a:gd name="T96" fmla="*/ 118 w 20000"/>
                  <a:gd name="T97" fmla="*/ 2 h 20000"/>
                  <a:gd name="T98" fmla="*/ 118 w 20000"/>
                  <a:gd name="T99" fmla="*/ 2 h 20000"/>
                  <a:gd name="T100" fmla="*/ 117 w 20000"/>
                  <a:gd name="T101" fmla="*/ 3 h 20000"/>
                  <a:gd name="T102" fmla="*/ 117 w 20000"/>
                  <a:gd name="T103" fmla="*/ 3 h 20000"/>
                  <a:gd name="T104" fmla="*/ 115 w 20000"/>
                  <a:gd name="T105" fmla="*/ 3 h 20000"/>
                  <a:gd name="T106" fmla="*/ 115 w 20000"/>
                  <a:gd name="T107" fmla="*/ 3 h 20000"/>
                  <a:gd name="T108" fmla="*/ 113 w 20000"/>
                  <a:gd name="T109" fmla="*/ 4 h 20000"/>
                  <a:gd name="T110" fmla="*/ 113 w 20000"/>
                  <a:gd name="T111" fmla="*/ 4 h 20000"/>
                  <a:gd name="T112" fmla="*/ 111 w 20000"/>
                  <a:gd name="T113" fmla="*/ 4 h 20000"/>
                  <a:gd name="T114" fmla="*/ 111 w 20000"/>
                  <a:gd name="T115" fmla="*/ 5 h 20000"/>
                  <a:gd name="T116" fmla="*/ 109 w 20000"/>
                  <a:gd name="T117" fmla="*/ 5 h 20000"/>
                  <a:gd name="T118" fmla="*/ 111 w 20000"/>
                  <a:gd name="T119" fmla="*/ 5 h 200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000"/>
                  <a:gd name="T181" fmla="*/ 0 h 20000"/>
                  <a:gd name="T182" fmla="*/ 20000 w 20000"/>
                  <a:gd name="T183" fmla="*/ 20000 h 2000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000" h="20000">
                    <a:moveTo>
                      <a:pt x="0" y="11239"/>
                    </a:moveTo>
                    <a:lnTo>
                      <a:pt x="156" y="9970"/>
                    </a:lnTo>
                    <a:lnTo>
                      <a:pt x="350" y="9063"/>
                    </a:lnTo>
                    <a:lnTo>
                      <a:pt x="739" y="8157"/>
                    </a:lnTo>
                    <a:lnTo>
                      <a:pt x="933" y="7251"/>
                    </a:lnTo>
                    <a:lnTo>
                      <a:pt x="1517" y="7251"/>
                    </a:lnTo>
                    <a:lnTo>
                      <a:pt x="1711" y="6344"/>
                    </a:lnTo>
                    <a:lnTo>
                      <a:pt x="1905" y="6344"/>
                    </a:lnTo>
                    <a:lnTo>
                      <a:pt x="2294" y="5438"/>
                    </a:lnTo>
                    <a:lnTo>
                      <a:pt x="2878" y="5438"/>
                    </a:lnTo>
                    <a:lnTo>
                      <a:pt x="3266" y="4532"/>
                    </a:lnTo>
                    <a:lnTo>
                      <a:pt x="3461" y="4532"/>
                    </a:lnTo>
                    <a:lnTo>
                      <a:pt x="3655" y="5438"/>
                    </a:lnTo>
                    <a:lnTo>
                      <a:pt x="4044" y="9063"/>
                    </a:lnTo>
                    <a:lnTo>
                      <a:pt x="4044" y="10876"/>
                    </a:lnTo>
                    <a:lnTo>
                      <a:pt x="4238" y="12689"/>
                    </a:lnTo>
                    <a:lnTo>
                      <a:pt x="4238" y="13595"/>
                    </a:lnTo>
                    <a:lnTo>
                      <a:pt x="4627" y="14502"/>
                    </a:lnTo>
                    <a:lnTo>
                      <a:pt x="4822" y="14502"/>
                    </a:lnTo>
                    <a:lnTo>
                      <a:pt x="5016" y="13595"/>
                    </a:lnTo>
                    <a:lnTo>
                      <a:pt x="5794" y="13595"/>
                    </a:lnTo>
                    <a:lnTo>
                      <a:pt x="6183" y="14502"/>
                    </a:lnTo>
                    <a:lnTo>
                      <a:pt x="6183" y="15408"/>
                    </a:lnTo>
                    <a:lnTo>
                      <a:pt x="6572" y="16314"/>
                    </a:lnTo>
                    <a:lnTo>
                      <a:pt x="6572" y="17221"/>
                    </a:lnTo>
                    <a:lnTo>
                      <a:pt x="6766" y="19033"/>
                    </a:lnTo>
                    <a:lnTo>
                      <a:pt x="6960" y="19033"/>
                    </a:lnTo>
                    <a:lnTo>
                      <a:pt x="7349" y="19940"/>
                    </a:lnTo>
                    <a:lnTo>
                      <a:pt x="8516" y="19940"/>
                    </a:lnTo>
                    <a:lnTo>
                      <a:pt x="10071" y="19033"/>
                    </a:lnTo>
                    <a:lnTo>
                      <a:pt x="11238" y="18127"/>
                    </a:lnTo>
                    <a:lnTo>
                      <a:pt x="11627" y="17221"/>
                    </a:lnTo>
                    <a:lnTo>
                      <a:pt x="12793" y="17221"/>
                    </a:lnTo>
                    <a:lnTo>
                      <a:pt x="12988" y="16314"/>
                    </a:lnTo>
                    <a:lnTo>
                      <a:pt x="13377" y="15408"/>
                    </a:lnTo>
                    <a:lnTo>
                      <a:pt x="13765" y="13595"/>
                    </a:lnTo>
                    <a:lnTo>
                      <a:pt x="14154" y="9970"/>
                    </a:lnTo>
                    <a:lnTo>
                      <a:pt x="14349" y="9970"/>
                    </a:lnTo>
                    <a:lnTo>
                      <a:pt x="14349" y="12689"/>
                    </a:lnTo>
                    <a:lnTo>
                      <a:pt x="14543" y="14502"/>
                    </a:lnTo>
                    <a:lnTo>
                      <a:pt x="15321" y="14502"/>
                    </a:lnTo>
                    <a:lnTo>
                      <a:pt x="15515" y="13595"/>
                    </a:lnTo>
                    <a:lnTo>
                      <a:pt x="15710" y="13595"/>
                    </a:lnTo>
                    <a:lnTo>
                      <a:pt x="15904" y="12689"/>
                    </a:lnTo>
                    <a:lnTo>
                      <a:pt x="16099" y="12689"/>
                    </a:lnTo>
                    <a:lnTo>
                      <a:pt x="18432" y="5438"/>
                    </a:lnTo>
                    <a:lnTo>
                      <a:pt x="19987" y="0"/>
                    </a:lnTo>
                    <a:lnTo>
                      <a:pt x="19987" y="1813"/>
                    </a:lnTo>
                    <a:lnTo>
                      <a:pt x="19793" y="7251"/>
                    </a:lnTo>
                    <a:lnTo>
                      <a:pt x="19793" y="9063"/>
                    </a:lnTo>
                    <a:lnTo>
                      <a:pt x="19598" y="10876"/>
                    </a:lnTo>
                    <a:lnTo>
                      <a:pt x="19598" y="11782"/>
                    </a:lnTo>
                    <a:lnTo>
                      <a:pt x="19404" y="11782"/>
                    </a:lnTo>
                    <a:lnTo>
                      <a:pt x="19404" y="12689"/>
                    </a:lnTo>
                    <a:lnTo>
                      <a:pt x="19015" y="13595"/>
                    </a:lnTo>
                    <a:lnTo>
                      <a:pt x="19015" y="14502"/>
                    </a:lnTo>
                    <a:lnTo>
                      <a:pt x="18626" y="16314"/>
                    </a:lnTo>
                    <a:lnTo>
                      <a:pt x="18626" y="18127"/>
                    </a:lnTo>
                    <a:lnTo>
                      <a:pt x="18237" y="19940"/>
                    </a:lnTo>
                    <a:lnTo>
                      <a:pt x="18665" y="19940"/>
                    </a:lnTo>
                  </a:path>
                </a:pathLst>
              </a:cu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1" name="Line 14"/>
            <p:cNvSpPr>
              <a:spLocks noChangeShapeType="1"/>
            </p:cNvSpPr>
            <p:nvPr/>
          </p:nvSpPr>
          <p:spPr bwMode="auto">
            <a:xfrm flipH="1" flipV="1">
              <a:off x="3264" y="3168"/>
              <a:ext cx="525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42" name="Line 15"/>
            <p:cNvSpPr>
              <a:spLocks noChangeShapeType="1"/>
            </p:cNvSpPr>
            <p:nvPr/>
          </p:nvSpPr>
          <p:spPr bwMode="auto">
            <a:xfrm>
              <a:off x="1841" y="2569"/>
              <a:ext cx="425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43" name="Line 16"/>
            <p:cNvSpPr>
              <a:spLocks noChangeShapeType="1"/>
            </p:cNvSpPr>
            <p:nvPr/>
          </p:nvSpPr>
          <p:spPr bwMode="auto">
            <a:xfrm flipH="1" flipV="1">
              <a:off x="3141" y="3385"/>
              <a:ext cx="315" cy="3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44" name="Line 17"/>
            <p:cNvSpPr>
              <a:spLocks noChangeShapeType="1"/>
            </p:cNvSpPr>
            <p:nvPr/>
          </p:nvSpPr>
          <p:spPr bwMode="auto">
            <a:xfrm>
              <a:off x="2055" y="2399"/>
              <a:ext cx="265" cy="4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45" name="Rectangle 18"/>
            <p:cNvSpPr>
              <a:spLocks noChangeArrowheads="1"/>
            </p:cNvSpPr>
            <p:nvPr/>
          </p:nvSpPr>
          <p:spPr bwMode="auto">
            <a:xfrm>
              <a:off x="1248" y="3792"/>
              <a:ext cx="1163" cy="372"/>
            </a:xfrm>
            <a:prstGeom prst="rect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SPECIFIKACIJA</a:t>
              </a:r>
            </a:p>
            <a:p>
              <a:pPr algn="ctr" eaLnBrk="0" hangingPunct="0"/>
              <a:r>
                <a:rPr lang="en-US" sz="1800"/>
                <a:t>ZAHTEVA</a:t>
              </a:r>
              <a:endParaRPr lang="en-US" sz="1200" b="0"/>
            </a:p>
          </p:txBody>
        </p:sp>
        <p:sp>
          <p:nvSpPr>
            <p:cNvPr id="18446" name="Line 19"/>
            <p:cNvSpPr>
              <a:spLocks noChangeShapeType="1"/>
            </p:cNvSpPr>
            <p:nvPr/>
          </p:nvSpPr>
          <p:spPr bwMode="auto">
            <a:xfrm flipH="1">
              <a:off x="1968" y="3556"/>
              <a:ext cx="625" cy="2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8447" name="Group 20"/>
            <p:cNvGrpSpPr>
              <a:grpSpLocks/>
            </p:cNvGrpSpPr>
            <p:nvPr/>
          </p:nvGrpSpPr>
          <p:grpSpPr bwMode="auto">
            <a:xfrm>
              <a:off x="1329" y="432"/>
              <a:ext cx="1047" cy="638"/>
              <a:chOff x="2571" y="4699"/>
              <a:chExt cx="2593" cy="1729"/>
            </a:xfrm>
          </p:grpSpPr>
          <p:sp>
            <p:nvSpPr>
              <p:cNvPr id="142357" name="Oval 21"/>
              <p:cNvSpPr>
                <a:spLocks noChangeArrowheads="1"/>
              </p:cNvSpPr>
              <p:nvPr/>
            </p:nvSpPr>
            <p:spPr bwMode="auto">
              <a:xfrm>
                <a:off x="2571" y="4699"/>
                <a:ext cx="2593" cy="1729"/>
              </a:xfrm>
              <a:prstGeom prst="ellipse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358" name="AutoShape 22"/>
              <p:cNvSpPr>
                <a:spLocks noChangeArrowheads="1"/>
              </p:cNvSpPr>
              <p:nvPr/>
            </p:nvSpPr>
            <p:spPr bwMode="auto">
              <a:xfrm>
                <a:off x="2829" y="5276"/>
                <a:ext cx="2018" cy="575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defRPr/>
                </a:pPr>
                <a:r>
                  <a:rPr lang="en-US" sz="1800"/>
                  <a:t>KORISNICI</a:t>
                </a:r>
              </a:p>
            </p:txBody>
          </p:sp>
        </p:grpSp>
        <p:grpSp>
          <p:nvGrpSpPr>
            <p:cNvPr id="18448" name="Group 23"/>
            <p:cNvGrpSpPr>
              <a:grpSpLocks/>
            </p:cNvGrpSpPr>
            <p:nvPr/>
          </p:nvGrpSpPr>
          <p:grpSpPr bwMode="auto">
            <a:xfrm>
              <a:off x="445" y="1130"/>
              <a:ext cx="1047" cy="638"/>
              <a:chOff x="2571" y="4699"/>
              <a:chExt cx="2593" cy="1729"/>
            </a:xfrm>
          </p:grpSpPr>
          <p:sp>
            <p:nvSpPr>
              <p:cNvPr id="142360" name="Oval 24"/>
              <p:cNvSpPr>
                <a:spLocks noChangeArrowheads="1"/>
              </p:cNvSpPr>
              <p:nvPr/>
            </p:nvSpPr>
            <p:spPr bwMode="auto">
              <a:xfrm>
                <a:off x="2571" y="4699"/>
                <a:ext cx="2593" cy="1729"/>
              </a:xfrm>
              <a:prstGeom prst="ellipse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361" name="AutoShape 25"/>
              <p:cNvSpPr>
                <a:spLocks noChangeArrowheads="1"/>
              </p:cNvSpPr>
              <p:nvPr/>
            </p:nvSpPr>
            <p:spPr bwMode="auto">
              <a:xfrm>
                <a:off x="2829" y="5276"/>
                <a:ext cx="2018" cy="575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defRPr/>
                </a:pPr>
                <a:r>
                  <a:rPr lang="en-US" sz="1800"/>
                  <a:t>KUPCI</a:t>
                </a:r>
              </a:p>
            </p:txBody>
          </p:sp>
        </p:grpSp>
        <p:sp>
          <p:nvSpPr>
            <p:cNvPr id="142362" name="Oval 26"/>
            <p:cNvSpPr>
              <a:spLocks noChangeArrowheads="1"/>
            </p:cNvSpPr>
            <p:nvPr/>
          </p:nvSpPr>
          <p:spPr bwMode="auto">
            <a:xfrm>
              <a:off x="2746" y="521"/>
              <a:ext cx="1047" cy="638"/>
            </a:xfrm>
            <a:prstGeom prst="ellipse">
              <a:avLst/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363" name="AutoShape 27"/>
            <p:cNvSpPr>
              <a:spLocks noChangeArrowheads="1"/>
            </p:cNvSpPr>
            <p:nvPr/>
          </p:nvSpPr>
          <p:spPr bwMode="auto">
            <a:xfrm>
              <a:off x="2856" y="711"/>
              <a:ext cx="815" cy="280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FFFF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1400"/>
                <a:t>ANALITI</a:t>
              </a:r>
              <a:r>
                <a:rPr lang="sr-Latn-CS" sz="1400"/>
                <a:t>Č</a:t>
              </a:r>
              <a:r>
                <a:rPr lang="en-US" sz="1400"/>
                <a:t>ARI</a:t>
              </a:r>
            </a:p>
            <a:p>
              <a:pPr algn="ctr" eaLnBrk="0" hangingPunct="0">
                <a:defRPr/>
              </a:pPr>
              <a:r>
                <a:rPr lang="en-US" sz="1400"/>
                <a:t>TRŽIŠTA</a:t>
              </a:r>
            </a:p>
          </p:txBody>
        </p:sp>
        <p:sp>
          <p:nvSpPr>
            <p:cNvPr id="18451" name="Line 28"/>
            <p:cNvSpPr>
              <a:spLocks noChangeShapeType="1"/>
            </p:cNvSpPr>
            <p:nvPr/>
          </p:nvSpPr>
          <p:spPr bwMode="auto">
            <a:xfrm flipH="1" flipV="1">
              <a:off x="1078" y="1782"/>
              <a:ext cx="176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52" name="Line 29"/>
            <p:cNvSpPr>
              <a:spLocks noChangeShapeType="1"/>
            </p:cNvSpPr>
            <p:nvPr/>
          </p:nvSpPr>
          <p:spPr bwMode="auto">
            <a:xfrm flipV="1">
              <a:off x="1695" y="1083"/>
              <a:ext cx="169" cy="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53" name="Line 30"/>
            <p:cNvSpPr>
              <a:spLocks noChangeShapeType="1"/>
            </p:cNvSpPr>
            <p:nvPr/>
          </p:nvSpPr>
          <p:spPr bwMode="auto">
            <a:xfrm flipV="1">
              <a:off x="1206" y="995"/>
              <a:ext cx="284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54" name="Line 31"/>
            <p:cNvSpPr>
              <a:spLocks noChangeShapeType="1"/>
            </p:cNvSpPr>
            <p:nvPr/>
          </p:nvSpPr>
          <p:spPr bwMode="auto">
            <a:xfrm flipV="1">
              <a:off x="1967" y="1062"/>
              <a:ext cx="951" cy="10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55" name="Line 32"/>
            <p:cNvSpPr>
              <a:spLocks noChangeShapeType="1"/>
            </p:cNvSpPr>
            <p:nvPr/>
          </p:nvSpPr>
          <p:spPr bwMode="auto">
            <a:xfrm flipH="1" flipV="1">
              <a:off x="2392" y="786"/>
              <a:ext cx="352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8456" name="Group 33"/>
            <p:cNvGrpSpPr>
              <a:grpSpLocks/>
            </p:cNvGrpSpPr>
            <p:nvPr/>
          </p:nvGrpSpPr>
          <p:grpSpPr bwMode="auto">
            <a:xfrm>
              <a:off x="2976" y="1263"/>
              <a:ext cx="1047" cy="638"/>
              <a:chOff x="7596" y="3724"/>
              <a:chExt cx="2593" cy="1729"/>
            </a:xfrm>
          </p:grpSpPr>
          <p:sp>
            <p:nvSpPr>
              <p:cNvPr id="142370" name="Oval 34"/>
              <p:cNvSpPr>
                <a:spLocks noChangeArrowheads="1"/>
              </p:cNvSpPr>
              <p:nvPr/>
            </p:nvSpPr>
            <p:spPr bwMode="auto">
              <a:xfrm>
                <a:off x="7596" y="3724"/>
                <a:ext cx="2593" cy="1729"/>
              </a:xfrm>
              <a:prstGeom prst="ellipse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371" name="AutoShape 35"/>
              <p:cNvSpPr>
                <a:spLocks noChangeArrowheads="1"/>
              </p:cNvSpPr>
              <p:nvPr/>
            </p:nvSpPr>
            <p:spPr bwMode="auto">
              <a:xfrm>
                <a:off x="7913" y="4239"/>
                <a:ext cx="2018" cy="759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defRPr/>
                </a:pPr>
                <a:r>
                  <a:rPr lang="en-US" sz="1400"/>
                  <a:t>PROPISI i REGULATIVA</a:t>
                </a:r>
              </a:p>
            </p:txBody>
          </p:sp>
        </p:grpSp>
        <p:sp>
          <p:nvSpPr>
            <p:cNvPr id="18457" name="Line 36"/>
            <p:cNvSpPr>
              <a:spLocks noChangeShapeType="1"/>
            </p:cNvSpPr>
            <p:nvPr/>
          </p:nvSpPr>
          <p:spPr bwMode="auto">
            <a:xfrm flipV="1">
              <a:off x="2090" y="1742"/>
              <a:ext cx="938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8458" name="Group 37"/>
            <p:cNvGrpSpPr>
              <a:grpSpLocks/>
            </p:cNvGrpSpPr>
            <p:nvPr/>
          </p:nvGrpSpPr>
          <p:grpSpPr bwMode="auto">
            <a:xfrm>
              <a:off x="3370" y="1999"/>
              <a:ext cx="1047" cy="638"/>
              <a:chOff x="3370" y="1999"/>
              <a:chExt cx="1047" cy="638"/>
            </a:xfrm>
          </p:grpSpPr>
          <p:sp>
            <p:nvSpPr>
              <p:cNvPr id="142374" name="Oval 38"/>
              <p:cNvSpPr>
                <a:spLocks noChangeArrowheads="1"/>
              </p:cNvSpPr>
              <p:nvPr/>
            </p:nvSpPr>
            <p:spPr bwMode="auto">
              <a:xfrm>
                <a:off x="3370" y="1999"/>
                <a:ext cx="1047" cy="638"/>
              </a:xfrm>
              <a:prstGeom prst="ellipse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375" name="AutoShape 39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815" cy="357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defRPr/>
                </a:pPr>
                <a:r>
                  <a:rPr lang="en-US" sz="1600"/>
                  <a:t>RAZVOJNI 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TIM</a:t>
                </a:r>
                <a:endParaRPr lang="en-US" sz="1400" b="0"/>
              </a:p>
            </p:txBody>
          </p:sp>
        </p:grpSp>
        <p:sp>
          <p:nvSpPr>
            <p:cNvPr id="18459" name="Line 40"/>
            <p:cNvSpPr>
              <a:spLocks noChangeShapeType="1"/>
            </p:cNvSpPr>
            <p:nvPr/>
          </p:nvSpPr>
          <p:spPr bwMode="auto">
            <a:xfrm flipV="1">
              <a:off x="2059" y="2269"/>
              <a:ext cx="1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18460" name="Line 41"/>
            <p:cNvSpPr>
              <a:spLocks noChangeShapeType="1"/>
            </p:cNvSpPr>
            <p:nvPr/>
          </p:nvSpPr>
          <p:spPr bwMode="auto">
            <a:xfrm flipH="1" flipV="1">
              <a:off x="2114" y="1045"/>
              <a:ext cx="1278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grpSp>
          <p:nvGrpSpPr>
            <p:cNvPr id="18461" name="Group 42"/>
            <p:cNvGrpSpPr>
              <a:grpSpLocks/>
            </p:cNvGrpSpPr>
            <p:nvPr/>
          </p:nvGrpSpPr>
          <p:grpSpPr bwMode="auto">
            <a:xfrm>
              <a:off x="336" y="2962"/>
              <a:ext cx="1047" cy="639"/>
              <a:chOff x="336" y="2962"/>
              <a:chExt cx="1047" cy="639"/>
            </a:xfrm>
          </p:grpSpPr>
          <p:sp>
            <p:nvSpPr>
              <p:cNvPr id="142379" name="Oval 43"/>
              <p:cNvSpPr>
                <a:spLocks noChangeArrowheads="1"/>
              </p:cNvSpPr>
              <p:nvPr/>
            </p:nvSpPr>
            <p:spPr bwMode="auto">
              <a:xfrm>
                <a:off x="336" y="2962"/>
                <a:ext cx="1047" cy="639"/>
              </a:xfrm>
              <a:prstGeom prst="ellipse">
                <a:avLst/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380" name="AutoShape 44"/>
              <p:cNvSpPr>
                <a:spLocks noChangeArrowheads="1"/>
              </p:cNvSpPr>
              <p:nvPr/>
            </p:nvSpPr>
            <p:spPr bwMode="auto">
              <a:xfrm>
                <a:off x="464" y="3120"/>
                <a:ext cx="815" cy="384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rgbClr val="FFFFFF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57238" dir="2021404" algn="ctr" rotWithShape="0">
                  <a:srgbClr val="000000"/>
                </a:outerShdw>
              </a:effectLst>
            </p:spPr>
            <p:txBody>
              <a:bodyPr lIns="12700" tIns="12700" rIns="12700" bIns="12700"/>
              <a:lstStyle/>
              <a:p>
                <a:pPr algn="ctr" eaLnBrk="0" hangingPunct="0">
                  <a:defRPr/>
                </a:pPr>
                <a:r>
                  <a:rPr lang="en-US" sz="1600"/>
                  <a:t>DOMEN PRIMENE</a:t>
                </a:r>
                <a:endParaRPr lang="en-US" sz="1400" b="0"/>
              </a:p>
            </p:txBody>
          </p:sp>
        </p:grpSp>
        <p:sp>
          <p:nvSpPr>
            <p:cNvPr id="18462" name="Line 45"/>
            <p:cNvSpPr>
              <a:spLocks noChangeShapeType="1"/>
            </p:cNvSpPr>
            <p:nvPr/>
          </p:nvSpPr>
          <p:spPr bwMode="auto">
            <a:xfrm flipV="1">
              <a:off x="988" y="2536"/>
              <a:ext cx="24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2886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52400"/>
            <a:ext cx="8280400" cy="539750"/>
          </a:xfrm>
        </p:spPr>
        <p:txBody>
          <a:bodyPr/>
          <a:lstStyle/>
          <a:p>
            <a:pPr eaLnBrk="1" hangingPunct="1"/>
            <a:r>
              <a:rPr lang="sr-Latn-CS" smtClean="0"/>
              <a:t>Iskazivanje/prikupljanje zahteva</a:t>
            </a:r>
            <a:endParaRPr 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7988" y="5373688"/>
            <a:ext cx="955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964612" cy="5607050"/>
          </a:xfrm>
          <a:prstGeom prst="rect">
            <a:avLst/>
          </a:prstGeom>
          <a:solidFill>
            <a:srgbClr val="CCFFCC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Pribavljanje</a:t>
            </a:r>
            <a:r>
              <a:rPr lang="sr-Latn-CS" sz="3200"/>
              <a:t> zahteva – (</a:t>
            </a:r>
            <a:r>
              <a:rPr lang="sr-Latn-CS" sz="2800"/>
              <a:t>requirements capture</a:t>
            </a:r>
            <a:r>
              <a:rPr lang="sr-Latn-CS" sz="3200"/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Otkrivanje</a:t>
            </a:r>
            <a:r>
              <a:rPr lang="sr-Latn-CS" sz="3200"/>
              <a:t> zahteva - (</a:t>
            </a:r>
            <a:r>
              <a:rPr lang="sr-Latn-CS" sz="2800"/>
              <a:t>requirements discovery</a:t>
            </a:r>
            <a:r>
              <a:rPr lang="sr-Latn-CS" sz="3200"/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Prikupljanje</a:t>
            </a:r>
            <a:r>
              <a:rPr lang="sr-Latn-CS" sz="3200"/>
              <a:t> zahteva –(</a:t>
            </a:r>
            <a:r>
              <a:rPr lang="sr-Latn-CS" sz="2800"/>
              <a:t>requirements acquisition</a:t>
            </a:r>
            <a:r>
              <a:rPr lang="sr-Latn-CS" sz="3200"/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Izvori zahteva</a:t>
            </a:r>
            <a:r>
              <a:rPr lang="sr-Latn-CS" sz="320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800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CILJEVI</a:t>
            </a: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</a:t>
            </a:r>
            <a:r>
              <a:rPr lang="sr-Latn-CS">
                <a:solidFill>
                  <a:srgbClr val="FF0000"/>
                </a:solidFill>
              </a:rPr>
              <a:t> (Goals) – (studija izvodivosti!)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DOMENSKO ZNANJE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POGLEDI</a:t>
            </a: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NAJŠIREG MOGUĆEG SKUPA</a:t>
            </a: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UČESNIKA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RADNI AMBIJENT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>
                <a:solidFill>
                  <a:srgbClr val="FF0000"/>
                </a:solidFill>
              </a:rPr>
              <a:t> </a:t>
            </a:r>
            <a:r>
              <a:rPr lang="sr-Latn-C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ORGANIZACIONI ASPEKTI</a:t>
            </a:r>
            <a:endParaRPr lang="en-US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864225"/>
            <a:ext cx="80327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62484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Sistem - 1</a:t>
            </a:r>
            <a:endParaRPr lang="en-US" sz="32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" y="914400"/>
            <a:ext cx="8686800" cy="1136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88900" algn="just"/>
            <a:r>
              <a:rPr lang="sr-Latn-CS" sz="2000">
                <a:latin typeface="Arial" charset="0"/>
              </a:rPr>
              <a:t>	</a:t>
            </a:r>
            <a:r>
              <a:rPr lang="en-US" sz="2000">
                <a:latin typeface="Arial" charset="0"/>
                <a:cs typeface="Times New Roman" pitchFamily="18" charset="0"/>
              </a:rPr>
              <a:t>Pod pojmom SISTEM podrazumevamo organizovan </a:t>
            </a:r>
            <a:r>
              <a:rPr lang="en-US">
                <a:latin typeface="Arial" charset="0"/>
                <a:cs typeface="Times New Roman" pitchFamily="18" charset="0"/>
              </a:rPr>
              <a:t>skup činilaca</a:t>
            </a:r>
            <a:r>
              <a:rPr lang="en-US" sz="2000">
                <a:latin typeface="Arial" charset="0"/>
                <a:cs typeface="Times New Roman" pitchFamily="18" charset="0"/>
              </a:rPr>
              <a:t>, sa jasno definisanim međusobnim vezama, </a:t>
            </a:r>
            <a:r>
              <a:rPr lang="en-US">
                <a:latin typeface="Arial" charset="0"/>
                <a:cs typeface="Times New Roman" pitchFamily="18" charset="0"/>
              </a:rPr>
              <a:t>koji deluju</a:t>
            </a:r>
            <a:r>
              <a:rPr lang="en-US" sz="2000">
                <a:latin typeface="Arial" charset="0"/>
                <a:cs typeface="Times New Roman" pitchFamily="18" charset="0"/>
              </a:rPr>
              <a:t> radi ispunjenja nekog postavljenog cilja. </a:t>
            </a:r>
            <a:endParaRPr lang="sr-Latn-CS" sz="2000">
              <a:latin typeface="Arial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8153400" cy="392906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Arial" charset="0"/>
                <a:cs typeface="Times New Roman" pitchFamily="18" charset="0"/>
              </a:rPr>
              <a:t>Bez obzira na inicijalno uspostavljanje, svaki pojedinačni sistem poseduje: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  </a:t>
            </a:r>
            <a:endParaRPr lang="en-US" sz="1000"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(a)	</a:t>
            </a:r>
            <a:r>
              <a:rPr lang="en-US" sz="1800">
                <a:latin typeface="Arial" charset="0"/>
                <a:cs typeface="Times New Roman" pitchFamily="18" charset="0"/>
              </a:rPr>
              <a:t>MISIJU </a:t>
            </a:r>
            <a:r>
              <a:rPr lang="sr-Latn-CS" sz="1800">
                <a:latin typeface="Arial" charset="0"/>
              </a:rPr>
              <a:t> </a:t>
            </a:r>
            <a:r>
              <a:rPr lang="en-US" sz="1400">
                <a:latin typeface="Arial" charset="0"/>
                <a:cs typeface="Times New Roman" pitchFamily="18" charset="0"/>
              </a:rPr>
              <a:t>(cilj ili skup ciljeva zbog kojih postoji)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 </a:t>
            </a:r>
            <a:endParaRPr lang="en-US" sz="1000"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(b)	</a:t>
            </a:r>
            <a:r>
              <a:rPr lang="en-US" sz="1800">
                <a:latin typeface="Arial" charset="0"/>
                <a:cs typeface="Times New Roman" pitchFamily="18" charset="0"/>
              </a:rPr>
              <a:t>ORGANIZACIONU STRUKTURU 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(skup činilaca i veze među njima koje formiraju topologiju sistema)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 </a:t>
            </a:r>
            <a:endParaRPr lang="en-US" sz="1000"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(c)	</a:t>
            </a:r>
            <a:r>
              <a:rPr lang="en-US" sz="1800">
                <a:latin typeface="Arial" charset="0"/>
                <a:cs typeface="Times New Roman" pitchFamily="18" charset="0"/>
              </a:rPr>
              <a:t>FUNKCIONALNU STRUKTURU 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(aktivnosti koje sprovodi)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 </a:t>
            </a:r>
            <a:endParaRPr lang="en-US" sz="1000">
              <a:latin typeface="Arial" charset="0"/>
              <a:cs typeface="Times New Roman" pitchFamily="18" charset="0"/>
            </a:endParaRP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(d)	</a:t>
            </a:r>
            <a:r>
              <a:rPr lang="en-US" sz="1800">
                <a:latin typeface="Arial" charset="0"/>
                <a:cs typeface="Times New Roman" pitchFamily="18" charset="0"/>
              </a:rPr>
              <a:t>INFORMACIONU STRUKTURU 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(sveukupnost semantičkih pretstava sa kojima i nad kojima obavlja </a:t>
            </a:r>
            <a:r>
              <a:rPr lang="sr-Latn-CS" sz="1400">
                <a:latin typeface="Arial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funkcionalne transformacije (c))</a:t>
            </a:r>
            <a:endParaRPr lang="sr-Latn-CS" sz="1400">
              <a:latin typeface="Arial" charset="0"/>
            </a:endParaRPr>
          </a:p>
          <a:p>
            <a:pPr algn="just" eaLnBrk="0" hangingPunct="0"/>
            <a:endParaRPr lang="en-US" sz="1400">
              <a:latin typeface="Arial" charset="0"/>
            </a:endParaRPr>
          </a:p>
          <a:p>
            <a:pPr algn="just" eaLnBrk="0" hangingPunct="0"/>
            <a:r>
              <a:rPr lang="en-US" sz="1400">
                <a:latin typeface="Arial" charset="0"/>
                <a:cs typeface="Times New Roman" pitchFamily="18" charset="0"/>
              </a:rPr>
              <a:t> </a:t>
            </a:r>
            <a:r>
              <a:rPr lang="en-US" sz="1200">
                <a:latin typeface="Arial" charset="0"/>
                <a:cs typeface="Times New Roman" pitchFamily="18" charset="0"/>
              </a:rPr>
              <a:t>	(e)	</a:t>
            </a:r>
            <a:r>
              <a:rPr lang="en-US" sz="1800">
                <a:latin typeface="Arial" charset="0"/>
                <a:cs typeface="Times New Roman" pitchFamily="18" charset="0"/>
              </a:rPr>
              <a:t>UPRAVLJAČKU STRUKTURU </a:t>
            </a:r>
          </a:p>
          <a:p>
            <a:pPr algn="just" eaLnBrk="0" hangingPunct="0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(prinudu, unutrašnju ili spoljašnju, koja usklađuje ukupno ponašanje </a:t>
            </a:r>
            <a:r>
              <a:rPr lang="sr-Latn-CS" sz="1400">
                <a:latin typeface="Arial" charset="0"/>
              </a:rPr>
              <a:t>		</a:t>
            </a:r>
            <a:r>
              <a:rPr lang="en-US" sz="1400">
                <a:latin typeface="Arial" charset="0"/>
                <a:cs typeface="Times New Roman" pitchFamily="18" charset="0"/>
              </a:rPr>
              <a:t>sistema)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52400"/>
            <a:ext cx="8280400" cy="539750"/>
          </a:xfrm>
        </p:spPr>
        <p:txBody>
          <a:bodyPr/>
          <a:lstStyle/>
          <a:p>
            <a:pPr eaLnBrk="1" hangingPunct="1"/>
            <a:r>
              <a:rPr lang="sr-Latn-CS" sz="4000" smtClean="0"/>
              <a:t>Tehnike Iskazivanja/prikupljanja</a:t>
            </a:r>
            <a:endParaRPr lang="en-US" sz="400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3888" y="5949950"/>
            <a:ext cx="7556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8137525" cy="3994150"/>
          </a:xfrm>
          <a:prstGeom prst="rect">
            <a:avLst/>
          </a:prstGeom>
          <a:solidFill>
            <a:srgbClr val="CCFFCC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INTERVJUI </a:t>
            </a:r>
            <a:r>
              <a:rPr lang="sr-Latn-CS" sz="3200"/>
              <a:t> – tradicionalna tehnika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SCENARIJI</a:t>
            </a:r>
            <a:r>
              <a:rPr lang="sr-Latn-CS" sz="3200"/>
              <a:t> - (</a:t>
            </a:r>
            <a:r>
              <a:rPr lang="sr-Latn-CS" sz="2800"/>
              <a:t>šta ako?, kako se to radi? ...</a:t>
            </a:r>
            <a:r>
              <a:rPr lang="sr-Latn-CS" sz="3200"/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PROTOTIPOVI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RADNI SASTANCI – (sinteza pojedinačnih pogleda zainteresovanih strana)</a:t>
            </a:r>
          </a:p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POSMATRANJE – (transparentno)</a:t>
            </a:r>
            <a:endParaRPr lang="sr-Latn-CS" sz="3200"/>
          </a:p>
        </p:txBody>
      </p:sp>
      <p:sp>
        <p:nvSpPr>
          <p:cNvPr id="21509" name="WordArt 5"/>
          <p:cNvSpPr>
            <a:spLocks noChangeArrowheads="1" noChangeShapeType="1" noTextEdit="1"/>
          </p:cNvSpPr>
          <p:nvPr/>
        </p:nvSpPr>
        <p:spPr bwMode="auto">
          <a:xfrm>
            <a:off x="3708400" y="5805488"/>
            <a:ext cx="1435104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sr-Latn-R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21.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.</a:t>
            </a:r>
            <a:r>
              <a:rPr lang="sr-Latn-R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0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3</a:t>
            </a:r>
            <a:r>
              <a:rPr lang="sr-Latn-R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.</a:t>
            </a:r>
            <a:endParaRPr lang="sr-Latn-RS" sz="36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- 1</a:t>
            </a:r>
            <a:endParaRPr lang="en-US" sz="320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55650" y="1341438"/>
            <a:ext cx="7842250" cy="46624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Mesto rada (Physical environment)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Gde treba da radi?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jedna ili više lokacija?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postoje ambijentalna ograničenja (tempratura, vlažnost, elektromagnetni uticaji i sl.) 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Sprega sa okolinom (Interfaces)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komunikacija (ulaz, izlaz, ulaz/izlaz) sa jednim ili više sistema iz okruženja?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postoje nametnute forme komunikacije sa okolinom?</a:t>
            </a:r>
          </a:p>
          <a:p>
            <a:pPr marL="914400" lvl="1" indent="-457200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postoje nametnuti medijumi posre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stvom kojih se vrši komunikacija sa okolinom?</a:t>
            </a:r>
          </a:p>
        </p:txBody>
      </p:sp>
      <p:sp>
        <p:nvSpPr>
          <p:cNvPr id="22533" name="WordArt 5"/>
          <p:cNvSpPr>
            <a:spLocks noChangeArrowheads="1" noChangeShapeType="1" noTextEdit="1"/>
          </p:cNvSpPr>
          <p:nvPr/>
        </p:nvSpPr>
        <p:spPr bwMode="auto">
          <a:xfrm>
            <a:off x="2195513" y="620713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  </a:t>
            </a:r>
            <a:r>
              <a:rPr lang="pl-PL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šta 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  </a:t>
            </a:r>
            <a:r>
              <a:rPr lang="pl-PL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su 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  </a:t>
            </a:r>
            <a:r>
              <a:rPr lang="pl-PL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vezani </a:t>
            </a:r>
            <a:r>
              <a:rPr lang="en-US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  </a:t>
            </a:r>
            <a:r>
              <a:rPr lang="pl-PL" sz="36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zahtevi</a:t>
            </a:r>
            <a:r>
              <a:rPr lang="pl-PL" sz="3600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?</a:t>
            </a:r>
            <a:endParaRPr lang="sr-Latn-RS" sz="36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- 2</a:t>
            </a:r>
            <a:endParaRPr lang="en-US" sz="3200" smtClean="0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7842250" cy="411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3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Ljudski faktor (Users or Human factors)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 će koristiti sistem?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više tipova korisnika?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Kakav je stepen veštine svakog tipa korisnika u radu sa funkcijama sistema/softvera?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Kakva je obuka potrebna za sve tipove korisnika?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će korisnicima biti teško/lako da shvate i koriste projektovani sistem?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će korisniku biti teško/lako da sistem pogrešno iskoristi?</a:t>
            </a:r>
          </a:p>
        </p:txBody>
      </p:sp>
      <p:sp>
        <p:nvSpPr>
          <p:cNvPr id="23557" name="WordArt 5"/>
          <p:cNvSpPr>
            <a:spLocks noChangeArrowheads="1" noChangeShapeType="1" noTextEdit="1"/>
          </p:cNvSpPr>
          <p:nvPr/>
        </p:nvSpPr>
        <p:spPr bwMode="auto">
          <a:xfrm>
            <a:off x="2195513" y="620713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- 3</a:t>
            </a:r>
            <a:endParaRPr lang="en-US" sz="3200" smtClean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84213" y="1341438"/>
            <a:ext cx="7842250" cy="49672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4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Funkcionalnost (Functionality)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Šta sistem treba da radi?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Kada će sistem raditi to što treba da radi?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više režima rada sistema?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Kako i kada sistem može biti promenjen ili poboljšan?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postoje ograničenja vezana za brzinu izvršavanja, vreme odgovora ili propusnost?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AutoNum type="arabicPeriod" startAt="5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 Dokumentacija (Dokumentation)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je dokumentacije potrebno?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Koje tipove dokumentacije sistem zahteva (on-line, off-line)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Kome je svaki tip dokumentacije namenjen?</a:t>
            </a:r>
          </a:p>
        </p:txBody>
      </p:sp>
      <p:sp>
        <p:nvSpPr>
          <p:cNvPr id="24581" name="WordArt 5"/>
          <p:cNvSpPr>
            <a:spLocks noChangeArrowheads="1" noChangeShapeType="1" noTextEdit="1"/>
          </p:cNvSpPr>
          <p:nvPr/>
        </p:nvSpPr>
        <p:spPr bwMode="auto">
          <a:xfrm>
            <a:off x="2195513" y="549275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- 4</a:t>
            </a:r>
            <a:endParaRPr lang="en-US" sz="3200" smtClean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7842250" cy="40528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6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Podatke (Data)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Kakav treba biti format ulaznih/izlaznih podataka?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često se podaci šalju/primaju?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Koju preciznost zahtevaju algebarska izračunavanja?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pouzdani moraju biti podaci?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Koliki je obim protoka podataka kroz  sistem?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se neki podaci moraju čuvati u zadatom vremenskom periodu ili trajno?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sr-Latn-C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605" name="WordArt 5"/>
          <p:cNvSpPr>
            <a:spLocks noChangeArrowheads="1" noChangeShapeType="1" noTextEdit="1"/>
          </p:cNvSpPr>
          <p:nvPr/>
        </p:nvSpPr>
        <p:spPr bwMode="auto">
          <a:xfrm>
            <a:off x="2195513" y="836613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- 6</a:t>
            </a:r>
            <a:endParaRPr lang="en-US" sz="3200" smtClean="0"/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7842250" cy="411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7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Resurse (Resources)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Koji su materijalni, ljudski ili nematerijalni resursi potrebni za izgradnju, korišćenje i održavanje sistema?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Koja znanja moraju posedovati projektanti i programeri?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Koliko fizičkog prostora zauzima sistem?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Kakvi su zahtevi sistema prema napajanju, grejanju i klimatizaciji?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definisan rok za realizaciju (razvoj) sistema?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postoje ograničenja vezana za troškove razvoja, hardvera i/ili sistemskog softvera odnosno alata za razvoj?</a:t>
            </a:r>
          </a:p>
        </p:txBody>
      </p:sp>
      <p:sp>
        <p:nvSpPr>
          <p:cNvPr id="26629" name="WordArt 5"/>
          <p:cNvSpPr>
            <a:spLocks noChangeArrowheads="1" noChangeShapeType="1" noTextEdit="1"/>
          </p:cNvSpPr>
          <p:nvPr/>
        </p:nvSpPr>
        <p:spPr bwMode="auto">
          <a:xfrm>
            <a:off x="2195513" y="549275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- 6</a:t>
            </a:r>
            <a:endParaRPr lang="en-US" sz="3200" smtClean="0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684213" y="2060575"/>
            <a:ext cx="7842250" cy="3048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8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Bezbednost (Security)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Da li se mora kontrolisati i/ili ograničavati pristup sistemu ili podacima/informacijama?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Kako je moguće obezbediti izolaciju korisničkih domena?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Kako često treba raditi back-up?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Kakav je odnos prema dizaster-recovery svojstvima?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None/>
              <a:defRPr/>
            </a:pPr>
            <a:endParaRPr lang="sr-Latn-C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2195513" y="908050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Tipi</a:t>
            </a:r>
            <a:r>
              <a:rPr lang="sr-Latn-CS" sz="3200" smtClean="0"/>
              <a:t>zacija zahteva - 7</a:t>
            </a:r>
            <a:endParaRPr lang="en-US" sz="3200" smtClean="0"/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497888" cy="554513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9"/>
              <a:defRPr/>
            </a:pPr>
            <a:r>
              <a:rPr lang="sr-Latn-CS">
                <a:effectLst>
                  <a:outerShdw blurRad="38100" dist="38100" dir="2700000" algn="tl">
                    <a:srgbClr val="FFFFFF"/>
                  </a:outerShdw>
                </a:effectLst>
              </a:rPr>
              <a:t>Obezbeđenje (potvrdu) kvaliteta (Quality Assurance)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Koji su zahtevi prema pouzdanosti, raspoloživosti, mogućnosti održavanja, zaštiti i drugim atributima kvaliteta?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Na koji način se karakteristike projektovanog sistema moraju demonstrirati korisnicima i/ili kupcima?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Da li sistem mora da detektuje i izoluje greške?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Koje je očekivano srednje vreme između dva otkaza (mean time berween failures)?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Da li postoji maksimalno dozvoljeno vreme do uspostavljanja funkcionalnosti sistema po pojavi greške?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Kako sistem prihvata izmene?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Da li održavanje podrazumeva jedino otklanjanje grešaka ili uključuje i unapređenje proizvoda?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Koje su mere za iskazivanje efikasnosti sistema?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sr-Latn-CS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Do kog stepena se očekuje portabilnost sistema?</a:t>
            </a:r>
            <a:endParaRPr lang="sr-Latn-C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7" name="WordArt 5"/>
          <p:cNvSpPr>
            <a:spLocks noChangeArrowheads="1" noChangeShapeType="1" noTextEdit="1"/>
          </p:cNvSpPr>
          <p:nvPr/>
        </p:nvSpPr>
        <p:spPr bwMode="auto">
          <a:xfrm>
            <a:off x="2124075" y="549275"/>
            <a:ext cx="45243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l-PL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Za šta su vezani zahtevi?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955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3" name="Group 14"/>
          <p:cNvGrpSpPr>
            <a:grpSpLocks/>
          </p:cNvGrpSpPr>
          <p:nvPr/>
        </p:nvGrpSpPr>
        <p:grpSpPr bwMode="auto">
          <a:xfrm>
            <a:off x="827088" y="260350"/>
            <a:ext cx="6913562" cy="6337300"/>
            <a:chOff x="521" y="164"/>
            <a:chExt cx="4355" cy="3992"/>
          </a:xfrm>
        </p:grpSpPr>
        <p:sp>
          <p:nvSpPr>
            <p:cNvPr id="130052" name="AutoShape 4"/>
            <p:cNvSpPr>
              <a:spLocks noChangeArrowheads="1"/>
            </p:cNvSpPr>
            <p:nvPr/>
          </p:nvSpPr>
          <p:spPr bwMode="auto">
            <a:xfrm>
              <a:off x="1177" y="164"/>
              <a:ext cx="2803" cy="318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ANALIZA</a:t>
              </a:r>
              <a:r>
                <a:rPr lang="sr-Latn-C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ZAHTEVA</a:t>
              </a:r>
            </a:p>
          </p:txBody>
        </p:sp>
        <p:sp>
          <p:nvSpPr>
            <p:cNvPr id="130053" name="AutoShape 5"/>
            <p:cNvSpPr>
              <a:spLocks noChangeArrowheads="1"/>
            </p:cNvSpPr>
            <p:nvPr/>
          </p:nvSpPr>
          <p:spPr bwMode="auto">
            <a:xfrm>
              <a:off x="521" y="709"/>
              <a:ext cx="4355" cy="544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PREDSTAVLJA  </a:t>
              </a:r>
              <a:r>
                <a:rPr lang="en-US" sz="2000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PREDMET  DOGOVORA</a:t>
              </a:r>
              <a:r>
                <a:rPr lang="sr-Latn-CS" sz="2000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 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Č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EMU SE  KLJU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Č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  SVOJSTVA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ODVAJAJU OD MANJE  VAŽNIH</a:t>
              </a:r>
            </a:p>
          </p:txBody>
        </p:sp>
        <p:sp>
          <p:nvSpPr>
            <p:cNvPr id="130054" name="AutoShape 6"/>
            <p:cNvSpPr>
              <a:spLocks noChangeArrowheads="1"/>
            </p:cNvSpPr>
            <p:nvPr/>
          </p:nvSpPr>
          <p:spPr bwMode="auto">
            <a:xfrm>
              <a:off x="567" y="1570"/>
              <a:ext cx="4309" cy="1005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sr-Latn-CS" sz="2000"/>
                <a:t>Č</a:t>
              </a:r>
              <a:r>
                <a:rPr lang="en-US" sz="2000"/>
                <a:t>ESTO PODRAZUMEVA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MODELIRANJE</a:t>
              </a:r>
              <a:r>
                <a:rPr lang="en-US" sz="2000"/>
                <a:t>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PONAŠANJA</a:t>
              </a:r>
              <a:r>
                <a:rPr lang="sr-Latn-CS" sz="2000"/>
                <a:t> </a:t>
              </a:r>
              <a:r>
                <a:rPr lang="en-US" sz="2000"/>
                <a:t>KRAJNJIH KORISNIKA, U CILJU</a:t>
              </a:r>
              <a:r>
                <a:rPr lang="sr-Latn-CS" sz="2000"/>
                <a:t> </a:t>
              </a:r>
              <a:r>
                <a:rPr lang="en-US" sz="2000"/>
                <a:t>BOLJEG RAZUMEVANJA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POSLOVNE ULOGE</a:t>
              </a:r>
              <a:r>
                <a:rPr lang="en-US" sz="2000"/>
                <a:t>  I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FUNKCIJA</a:t>
              </a:r>
              <a:r>
                <a:rPr lang="en-US" sz="2000"/>
                <a:t>  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SISTEMA</a:t>
              </a:r>
              <a:r>
                <a:rPr lang="en-US" sz="2000"/>
                <a:t>  KOJI  JE  PREDMET</a:t>
              </a:r>
              <a:r>
                <a:rPr lang="sr-Latn-CS" sz="2000"/>
                <a:t>   </a:t>
              </a:r>
              <a:r>
                <a:rPr lang="en-US" sz="2000"/>
                <a:t>A N A L I Z E</a:t>
              </a:r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auto">
            <a:xfrm>
              <a:off x="567" y="2840"/>
              <a:ext cx="4309" cy="587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1800"/>
                <a:t>PROCES  JE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ITERATIVAN</a:t>
              </a:r>
              <a:r>
                <a:rPr lang="en-US" sz="1800"/>
                <a:t> I ZAHTEVA POVREMENE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REDEFINICIJE</a:t>
              </a:r>
              <a:r>
                <a:rPr lang="en-US" sz="1800"/>
                <a:t> I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RAFINACIJU</a:t>
              </a:r>
              <a:r>
                <a:rPr lang="en-US" sz="1800"/>
                <a:t>  U  HODU!</a:t>
              </a:r>
              <a:endParaRPr lang="en-US" sz="1200" b="0"/>
            </a:p>
          </p:txBody>
        </p:sp>
        <p:sp>
          <p:nvSpPr>
            <p:cNvPr id="130056" name="AutoShape 8"/>
            <p:cNvSpPr>
              <a:spLocks noChangeArrowheads="1"/>
            </p:cNvSpPr>
            <p:nvPr/>
          </p:nvSpPr>
          <p:spPr bwMode="auto">
            <a:xfrm>
              <a:off x="567" y="3702"/>
              <a:ext cx="4309" cy="454"/>
            </a:xfrm>
            <a:prstGeom prst="roundRect">
              <a:avLst>
                <a:gd name="adj" fmla="val 16667"/>
              </a:avLst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>
                <a:defRPr/>
              </a:pPr>
              <a:r>
                <a:rPr lang="en-US" sz="2000"/>
                <a:t>PROCES  JE 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ISCRPLJUJU</a:t>
              </a:r>
              <a:r>
                <a:rPr lang="sr-Latn-C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Ć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sz="2000"/>
                <a:t> </a:t>
              </a:r>
              <a:r>
                <a:rPr lang="sr-Latn-CS" sz="2000"/>
                <a:t> </a:t>
              </a:r>
              <a:r>
                <a:rPr lang="en-US" sz="2000"/>
                <a:t>I ZAHTEVA</a:t>
              </a:r>
              <a:r>
                <a:rPr lang="sr-Latn-CS" sz="2000"/>
                <a:t> 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MNOGO VREMENA</a:t>
              </a:r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2608" y="482"/>
              <a:ext cx="0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2608" y="1253"/>
              <a:ext cx="0" cy="2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2608" y="2568"/>
              <a:ext cx="0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2608" y="3430"/>
              <a:ext cx="0" cy="2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"/>
            <a:ext cx="7696200" cy="641350"/>
          </a:xfrm>
        </p:spPr>
        <p:txBody>
          <a:bodyPr/>
          <a:lstStyle/>
          <a:p>
            <a:pPr eaLnBrk="1" hangingPunct="1"/>
            <a:r>
              <a:rPr lang="sr-Latn-CS" sz="3600" smtClean="0"/>
              <a:t>Invarijante u razvoju softvera</a:t>
            </a:r>
            <a:endParaRPr lang="en-US" sz="36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5675" y="6302375"/>
            <a:ext cx="5683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8369300" cy="13112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2800">
                <a:latin typeface="Arial Narrow" pitchFamily="34" charset="0"/>
              </a:rPr>
              <a:t>... Softver se 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RAZVIJA</a:t>
            </a:r>
            <a:r>
              <a:rPr lang="sr-Latn-CS" sz="2800">
                <a:latin typeface="Arial Narrow" pitchFamily="34" charset="0"/>
              </a:rPr>
              <a:t> (develop) a ne 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PROIZVODI </a:t>
            </a:r>
            <a:r>
              <a:rPr lang="sr-Latn-CS" sz="2800">
                <a:latin typeface="Arial Narrow" pitchFamily="34" charset="0"/>
              </a:rPr>
              <a:t>(manufacture)</a:t>
            </a:r>
            <a:r>
              <a:rPr lang="sr-Latn-CS">
                <a:latin typeface="Arial Narrow" pitchFamily="34" charset="0"/>
              </a:rPr>
              <a:t>...												    (Pressman, 1997.)</a:t>
            </a:r>
            <a:endParaRPr lang="en-US">
              <a:latin typeface="Arial Narrow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9388" y="2636838"/>
            <a:ext cx="8369300" cy="18002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r-Latn-CS" sz="2800">
                <a:latin typeface="Arial Narrow" pitchFamily="34" charset="0"/>
              </a:rPr>
              <a:t>Praksa stimuliše izgradnju složenih softverskih sistema na osnovu gotovih softverskih “paketa” koje je moguće po volji prilagođavati.				  			(C</a:t>
            </a:r>
            <a:r>
              <a:rPr lang="sr-Latn-CS" sz="2800" b="0">
                <a:latin typeface="Arial Narrow" pitchFamily="34" charset="0"/>
              </a:rPr>
              <a:t>ommercial</a:t>
            </a:r>
            <a:r>
              <a:rPr lang="sr-Latn-CS" sz="2800">
                <a:latin typeface="Arial Narrow" pitchFamily="34" charset="0"/>
              </a:rPr>
              <a:t>-O</a:t>
            </a:r>
            <a:r>
              <a:rPr lang="sr-Latn-CS" sz="2800" b="0">
                <a:latin typeface="Arial Narrow" pitchFamily="34" charset="0"/>
              </a:rPr>
              <a:t>f</a:t>
            </a:r>
            <a:r>
              <a:rPr lang="sr-Latn-CS" sz="2800">
                <a:latin typeface="Arial Narrow" pitchFamily="34" charset="0"/>
              </a:rPr>
              <a:t>-T</a:t>
            </a:r>
            <a:r>
              <a:rPr lang="sr-Latn-CS" sz="2800" b="0">
                <a:latin typeface="Arial Narrow" pitchFamily="34" charset="0"/>
              </a:rPr>
              <a:t>he</a:t>
            </a:r>
            <a:r>
              <a:rPr lang="sr-Latn-CS" sz="2800">
                <a:latin typeface="Arial Narrow" pitchFamily="34" charset="0"/>
              </a:rPr>
              <a:t>-S</a:t>
            </a:r>
            <a:r>
              <a:rPr lang="sr-Latn-CS" sz="2800" b="0">
                <a:latin typeface="Arial Narrow" pitchFamily="34" charset="0"/>
              </a:rPr>
              <a:t>helf</a:t>
            </a:r>
            <a:r>
              <a:rPr lang="sr-Latn-CS" sz="2800">
                <a:latin typeface="Arial Narrow" pitchFamily="34" charset="0"/>
              </a:rPr>
              <a:t> - COTS)</a:t>
            </a:r>
            <a:r>
              <a:rPr lang="sr-Latn-CS">
                <a:latin typeface="Arial Narrow" pitchFamily="34" charset="0"/>
              </a:rPr>
              <a:t>. </a:t>
            </a:r>
            <a:endParaRPr lang="en-US">
              <a:latin typeface="Arial Narrow" pitchFamily="34" charset="0"/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79388" y="4652963"/>
            <a:ext cx="8369300" cy="19383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/>
              <a:t>Š</a:t>
            </a:r>
            <a:r>
              <a:rPr lang="en-US"/>
              <a:t>abloni</a:t>
            </a:r>
            <a:r>
              <a:rPr lang="sr-Latn-CS"/>
              <a:t> - Patterns </a:t>
            </a:r>
          </a:p>
          <a:p>
            <a:pPr algn="ctr"/>
            <a:r>
              <a:rPr lang="sr-Latn-CS"/>
              <a:t>Softverske komponente – Component Based Design</a:t>
            </a:r>
          </a:p>
          <a:p>
            <a:pPr algn="ctr"/>
            <a:r>
              <a:rPr lang="sr-Latn-CS"/>
              <a:t>Modelom upravlj</a:t>
            </a:r>
            <a:r>
              <a:rPr lang="en-US"/>
              <a:t>a</a:t>
            </a:r>
            <a:r>
              <a:rPr lang="sr-Latn-CS"/>
              <a:t>na arhitekture – Model driven architecture</a:t>
            </a:r>
          </a:p>
          <a:p>
            <a:pPr algn="ctr"/>
            <a:r>
              <a:rPr lang="sr-Latn-CS"/>
              <a:t>Servis orijentisana arhitektura – Service oriented architecture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52400"/>
            <a:ext cx="8280400" cy="539750"/>
          </a:xfrm>
        </p:spPr>
        <p:txBody>
          <a:bodyPr/>
          <a:lstStyle/>
          <a:p>
            <a:pPr eaLnBrk="1" hangingPunct="1"/>
            <a:r>
              <a:rPr lang="sr-Latn-CS" sz="4000" smtClean="0"/>
              <a:t>Analiza zahteva –(1)</a:t>
            </a:r>
            <a:endParaRPr lang="en-US" sz="4000" smtClean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3888" y="5949950"/>
            <a:ext cx="7556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7991475" cy="4211637"/>
          </a:xfrm>
          <a:prstGeom prst="rect">
            <a:avLst/>
          </a:prstGeom>
          <a:solidFill>
            <a:srgbClr val="CCFFCC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CILJEVI: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800"/>
              <a:t> 	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Otkrivanje i razrešavanje</a:t>
            </a:r>
            <a:r>
              <a:rPr lang="sr-Latn-CS" sz="2800"/>
              <a:t> 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konflikata</a:t>
            </a:r>
            <a:r>
              <a:rPr lang="sr-Latn-CS" sz="2800"/>
              <a:t> između  	zahteva.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800"/>
              <a:t> 	Otkrivanje 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granica sistema</a:t>
            </a:r>
            <a:r>
              <a:rPr lang="sr-Latn-CS" sz="2800"/>
              <a:t> i njegovih 	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interakcija sa okruženjem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800"/>
              <a:t> 	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Preslikavanje</a:t>
            </a:r>
            <a:r>
              <a:rPr lang="sr-Latn-CS" sz="2800"/>
              <a:t> zahteva od strane sistema na 	zahteve prema softveru (software 	requirements)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762000" y="79375"/>
            <a:ext cx="6348413" cy="6581775"/>
            <a:chOff x="480" y="50"/>
            <a:chExt cx="3999" cy="4146"/>
          </a:xfrm>
        </p:grpSpPr>
        <p:sp>
          <p:nvSpPr>
            <p:cNvPr id="32785" name="AutoShape 4"/>
            <p:cNvSpPr>
              <a:spLocks noChangeArrowheads="1"/>
            </p:cNvSpPr>
            <p:nvPr/>
          </p:nvSpPr>
          <p:spPr bwMode="auto">
            <a:xfrm>
              <a:off x="1829" y="50"/>
              <a:ext cx="1268" cy="23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ZAHTEV</a:t>
              </a:r>
            </a:p>
          </p:txBody>
        </p:sp>
        <p:sp>
          <p:nvSpPr>
            <p:cNvPr id="32786" name="AutoShape 5"/>
            <p:cNvSpPr>
              <a:spLocks noChangeArrowheads="1"/>
            </p:cNvSpPr>
            <p:nvPr/>
          </p:nvSpPr>
          <p:spPr bwMode="auto">
            <a:xfrm>
              <a:off x="1829" y="731"/>
              <a:ext cx="1268" cy="231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TEMA</a:t>
              </a:r>
            </a:p>
          </p:txBody>
        </p:sp>
        <p:sp>
          <p:nvSpPr>
            <p:cNvPr id="32787" name="AutoShape 6"/>
            <p:cNvSpPr>
              <a:spLocks noChangeArrowheads="1"/>
            </p:cNvSpPr>
            <p:nvPr/>
          </p:nvSpPr>
          <p:spPr bwMode="auto">
            <a:xfrm>
              <a:off x="677" y="1492"/>
              <a:ext cx="1095" cy="231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POZICIJA</a:t>
              </a:r>
            </a:p>
          </p:txBody>
        </p:sp>
        <p:sp>
          <p:nvSpPr>
            <p:cNvPr id="32788" name="AutoShape 7"/>
            <p:cNvSpPr>
              <a:spLocks noChangeArrowheads="1"/>
            </p:cNvSpPr>
            <p:nvPr/>
          </p:nvSpPr>
          <p:spPr bwMode="auto">
            <a:xfrm>
              <a:off x="2981" y="1492"/>
              <a:ext cx="1152" cy="231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ARGUMENT</a:t>
              </a:r>
            </a:p>
          </p:txBody>
        </p:sp>
        <p:sp>
          <p:nvSpPr>
            <p:cNvPr id="32789" name="AutoShape 8"/>
            <p:cNvSpPr>
              <a:spLocks noChangeArrowheads="1"/>
            </p:cNvSpPr>
            <p:nvPr/>
          </p:nvSpPr>
          <p:spPr bwMode="auto">
            <a:xfrm>
              <a:off x="2923" y="2128"/>
              <a:ext cx="1326" cy="23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PRETPOSTAVKA</a:t>
              </a:r>
            </a:p>
          </p:txBody>
        </p:sp>
        <p:sp>
          <p:nvSpPr>
            <p:cNvPr id="32790" name="AutoShape 9"/>
            <p:cNvSpPr>
              <a:spLocks noChangeArrowheads="1"/>
            </p:cNvSpPr>
            <p:nvPr/>
          </p:nvSpPr>
          <p:spPr bwMode="auto">
            <a:xfrm>
              <a:off x="1886" y="2532"/>
              <a:ext cx="1268" cy="231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ODLUKA</a:t>
              </a:r>
            </a:p>
          </p:txBody>
        </p:sp>
        <p:sp>
          <p:nvSpPr>
            <p:cNvPr id="32791" name="AutoShape 10"/>
            <p:cNvSpPr>
              <a:spLocks noChangeArrowheads="1"/>
            </p:cNvSpPr>
            <p:nvPr/>
          </p:nvSpPr>
          <p:spPr bwMode="auto">
            <a:xfrm>
              <a:off x="1886" y="3224"/>
              <a:ext cx="1268" cy="23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OGRANI</a:t>
              </a:r>
              <a:r>
                <a:rPr lang="sr-Latn-CS" sz="1800"/>
                <a:t>Č</a:t>
              </a:r>
              <a:r>
                <a:rPr lang="en-US" sz="1800"/>
                <a:t>ENJA</a:t>
              </a:r>
            </a:p>
          </p:txBody>
        </p:sp>
        <p:sp>
          <p:nvSpPr>
            <p:cNvPr id="32792" name="AutoShape 11"/>
            <p:cNvSpPr>
              <a:spLocks noChangeArrowheads="1"/>
            </p:cNvSpPr>
            <p:nvPr/>
          </p:nvSpPr>
          <p:spPr bwMode="auto">
            <a:xfrm>
              <a:off x="1872" y="3792"/>
              <a:ext cx="1268" cy="40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800"/>
                <a:t>OBJEKAT</a:t>
              </a:r>
            </a:p>
            <a:p>
              <a:pPr algn="ctr" eaLnBrk="0" hangingPunct="0"/>
              <a:r>
                <a:rPr lang="en-US" sz="1800"/>
                <a:t>DIZAJNA</a:t>
              </a:r>
              <a:endParaRPr lang="en-US" sz="1200" b="0"/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 flipH="1">
              <a:off x="2256" y="3456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4" name="Line 13"/>
            <p:cNvSpPr>
              <a:spLocks noChangeShapeType="1"/>
            </p:cNvSpPr>
            <p:nvPr/>
          </p:nvSpPr>
          <p:spPr bwMode="auto">
            <a:xfrm flipH="1" flipV="1">
              <a:off x="2880" y="3456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>
              <a:off x="2520" y="2763"/>
              <a:ext cx="1" cy="4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6" name="Line 15"/>
            <p:cNvSpPr>
              <a:spLocks noChangeShapeType="1"/>
            </p:cNvSpPr>
            <p:nvPr/>
          </p:nvSpPr>
          <p:spPr bwMode="auto">
            <a:xfrm>
              <a:off x="2405" y="281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7" name="Line 16"/>
            <p:cNvSpPr>
              <a:spLocks noChangeShapeType="1"/>
            </p:cNvSpPr>
            <p:nvPr/>
          </p:nvSpPr>
          <p:spPr bwMode="auto">
            <a:xfrm flipH="1">
              <a:off x="1368" y="916"/>
              <a:ext cx="46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8" name="Line 17"/>
            <p:cNvSpPr>
              <a:spLocks noChangeShapeType="1"/>
            </p:cNvSpPr>
            <p:nvPr/>
          </p:nvSpPr>
          <p:spPr bwMode="auto">
            <a:xfrm flipV="1">
              <a:off x="1598" y="973"/>
              <a:ext cx="404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799" name="Line 18"/>
            <p:cNvSpPr>
              <a:spLocks noChangeShapeType="1"/>
            </p:cNvSpPr>
            <p:nvPr/>
          </p:nvSpPr>
          <p:spPr bwMode="auto">
            <a:xfrm flipV="1">
              <a:off x="1886" y="569"/>
              <a:ext cx="1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0" name="Line 19"/>
            <p:cNvSpPr>
              <a:spLocks noChangeShapeType="1"/>
            </p:cNvSpPr>
            <p:nvPr/>
          </p:nvSpPr>
          <p:spPr bwMode="auto">
            <a:xfrm flipH="1">
              <a:off x="1656" y="569"/>
              <a:ext cx="2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1" name="Line 20"/>
            <p:cNvSpPr>
              <a:spLocks noChangeShapeType="1"/>
            </p:cNvSpPr>
            <p:nvPr/>
          </p:nvSpPr>
          <p:spPr bwMode="auto">
            <a:xfrm>
              <a:off x="1656" y="569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2" name="Line 21"/>
            <p:cNvSpPr>
              <a:spLocks noChangeShapeType="1"/>
            </p:cNvSpPr>
            <p:nvPr/>
          </p:nvSpPr>
          <p:spPr bwMode="auto">
            <a:xfrm>
              <a:off x="1656" y="858"/>
              <a:ext cx="1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3" name="Line 22"/>
            <p:cNvSpPr>
              <a:spLocks noChangeShapeType="1"/>
            </p:cNvSpPr>
            <p:nvPr/>
          </p:nvSpPr>
          <p:spPr bwMode="auto">
            <a:xfrm>
              <a:off x="2981" y="281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4" name="Line 23"/>
            <p:cNvSpPr>
              <a:spLocks noChangeShapeType="1"/>
            </p:cNvSpPr>
            <p:nvPr/>
          </p:nvSpPr>
          <p:spPr bwMode="auto">
            <a:xfrm>
              <a:off x="2981" y="396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5" name="Line 24"/>
            <p:cNvSpPr>
              <a:spLocks noChangeShapeType="1"/>
            </p:cNvSpPr>
            <p:nvPr/>
          </p:nvSpPr>
          <p:spPr bwMode="auto">
            <a:xfrm flipV="1">
              <a:off x="3269" y="223"/>
              <a:ext cx="0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6" name="Line 25"/>
            <p:cNvSpPr>
              <a:spLocks noChangeShapeType="1"/>
            </p:cNvSpPr>
            <p:nvPr/>
          </p:nvSpPr>
          <p:spPr bwMode="auto">
            <a:xfrm flipH="1">
              <a:off x="3096" y="223"/>
              <a:ext cx="1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7" name="Line 26"/>
            <p:cNvSpPr>
              <a:spLocks noChangeShapeType="1"/>
            </p:cNvSpPr>
            <p:nvPr/>
          </p:nvSpPr>
          <p:spPr bwMode="auto">
            <a:xfrm flipV="1">
              <a:off x="2981" y="627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8" name="Line 27"/>
            <p:cNvSpPr>
              <a:spLocks noChangeShapeType="1"/>
            </p:cNvSpPr>
            <p:nvPr/>
          </p:nvSpPr>
          <p:spPr bwMode="auto">
            <a:xfrm>
              <a:off x="2981" y="627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09" name="Line 28"/>
            <p:cNvSpPr>
              <a:spLocks noChangeShapeType="1"/>
            </p:cNvSpPr>
            <p:nvPr/>
          </p:nvSpPr>
          <p:spPr bwMode="auto">
            <a:xfrm>
              <a:off x="3269" y="627"/>
              <a:ext cx="0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0" name="Line 29"/>
            <p:cNvSpPr>
              <a:spLocks noChangeShapeType="1"/>
            </p:cNvSpPr>
            <p:nvPr/>
          </p:nvSpPr>
          <p:spPr bwMode="auto">
            <a:xfrm flipH="1">
              <a:off x="3096" y="800"/>
              <a:ext cx="1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1" name="Line 30"/>
            <p:cNvSpPr>
              <a:spLocks noChangeShapeType="1"/>
            </p:cNvSpPr>
            <p:nvPr/>
          </p:nvSpPr>
          <p:spPr bwMode="auto">
            <a:xfrm flipH="1" flipV="1">
              <a:off x="1776" y="1584"/>
              <a:ext cx="1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2" name="Line 31"/>
            <p:cNvSpPr>
              <a:spLocks noChangeShapeType="1"/>
            </p:cNvSpPr>
            <p:nvPr/>
          </p:nvSpPr>
          <p:spPr bwMode="auto">
            <a:xfrm>
              <a:off x="2923" y="973"/>
              <a:ext cx="289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3327" y="1724"/>
              <a:ext cx="0" cy="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4" name="Line 33"/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H="1" flipV="1">
              <a:off x="2496" y="100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6" name="Line 35"/>
            <p:cNvSpPr>
              <a:spLocks noChangeShapeType="1"/>
            </p:cNvSpPr>
            <p:nvPr/>
          </p:nvSpPr>
          <p:spPr bwMode="auto">
            <a:xfrm flipH="1">
              <a:off x="504" y="2647"/>
              <a:ext cx="13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7" name="Line 36"/>
            <p:cNvSpPr>
              <a:spLocks noChangeShapeType="1"/>
            </p:cNvSpPr>
            <p:nvPr/>
          </p:nvSpPr>
          <p:spPr bwMode="auto">
            <a:xfrm flipV="1">
              <a:off x="504" y="166"/>
              <a:ext cx="0" cy="24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8" name="Line 37"/>
            <p:cNvSpPr>
              <a:spLocks noChangeShapeType="1"/>
            </p:cNvSpPr>
            <p:nvPr/>
          </p:nvSpPr>
          <p:spPr bwMode="auto">
            <a:xfrm>
              <a:off x="504" y="166"/>
              <a:ext cx="13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19" name="Line 38"/>
            <p:cNvSpPr>
              <a:spLocks noChangeShapeType="1"/>
            </p:cNvSpPr>
            <p:nvPr/>
          </p:nvSpPr>
          <p:spPr bwMode="auto">
            <a:xfrm>
              <a:off x="3096" y="166"/>
              <a:ext cx="13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0" name="Line 39"/>
            <p:cNvSpPr>
              <a:spLocks noChangeShapeType="1"/>
            </p:cNvSpPr>
            <p:nvPr/>
          </p:nvSpPr>
          <p:spPr bwMode="auto">
            <a:xfrm>
              <a:off x="4479" y="166"/>
              <a:ext cx="0" cy="24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1" name="Line 40"/>
            <p:cNvSpPr>
              <a:spLocks noChangeShapeType="1"/>
            </p:cNvSpPr>
            <p:nvPr/>
          </p:nvSpPr>
          <p:spPr bwMode="auto">
            <a:xfrm flipH="1">
              <a:off x="3154" y="2589"/>
              <a:ext cx="132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2" name="Line 41"/>
            <p:cNvSpPr>
              <a:spLocks noChangeShapeType="1"/>
            </p:cNvSpPr>
            <p:nvPr/>
          </p:nvSpPr>
          <p:spPr bwMode="auto">
            <a:xfrm flipH="1">
              <a:off x="1714" y="2589"/>
              <a:ext cx="1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3" name="Line 42"/>
            <p:cNvSpPr>
              <a:spLocks noChangeShapeType="1"/>
            </p:cNvSpPr>
            <p:nvPr/>
          </p:nvSpPr>
          <p:spPr bwMode="auto">
            <a:xfrm flipV="1">
              <a:off x="1714" y="2416"/>
              <a:ext cx="0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4" name="Line 43"/>
            <p:cNvSpPr>
              <a:spLocks noChangeShapeType="1"/>
            </p:cNvSpPr>
            <p:nvPr/>
          </p:nvSpPr>
          <p:spPr bwMode="auto">
            <a:xfrm>
              <a:off x="1714" y="2416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5" name="Line 44"/>
            <p:cNvSpPr>
              <a:spLocks noChangeShapeType="1"/>
            </p:cNvSpPr>
            <p:nvPr/>
          </p:nvSpPr>
          <p:spPr bwMode="auto">
            <a:xfrm>
              <a:off x="2002" y="2416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6" name="Line 45"/>
            <p:cNvSpPr>
              <a:spLocks noChangeShapeType="1"/>
            </p:cNvSpPr>
            <p:nvPr/>
          </p:nvSpPr>
          <p:spPr bwMode="auto">
            <a:xfrm>
              <a:off x="3039" y="2763"/>
              <a:ext cx="0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7" name="Line 46"/>
            <p:cNvSpPr>
              <a:spLocks noChangeShapeType="1"/>
            </p:cNvSpPr>
            <p:nvPr/>
          </p:nvSpPr>
          <p:spPr bwMode="auto">
            <a:xfrm>
              <a:off x="3039" y="2878"/>
              <a:ext cx="2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8" name="Line 47"/>
            <p:cNvSpPr>
              <a:spLocks noChangeShapeType="1"/>
            </p:cNvSpPr>
            <p:nvPr/>
          </p:nvSpPr>
          <p:spPr bwMode="auto">
            <a:xfrm flipV="1">
              <a:off x="3269" y="2705"/>
              <a:ext cx="0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29" name="Line 48"/>
            <p:cNvSpPr>
              <a:spLocks noChangeShapeType="1"/>
            </p:cNvSpPr>
            <p:nvPr/>
          </p:nvSpPr>
          <p:spPr bwMode="auto">
            <a:xfrm flipH="1">
              <a:off x="3154" y="2705"/>
              <a:ext cx="1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30" name="AutoShape 49"/>
            <p:cNvSpPr>
              <a:spLocks noChangeArrowheads="1"/>
            </p:cNvSpPr>
            <p:nvPr/>
          </p:nvSpPr>
          <p:spPr bwMode="auto">
            <a:xfrm>
              <a:off x="3327" y="223"/>
              <a:ext cx="806" cy="231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 i="1"/>
                <a:t>GENERALIZUJE/</a:t>
              </a:r>
            </a:p>
            <a:p>
              <a:pPr algn="ctr" eaLnBrk="0" hangingPunct="0"/>
              <a:r>
                <a:rPr lang="en-US" sz="1200" i="1"/>
                <a:t>SPECIJALIZUJE</a:t>
              </a:r>
              <a:endParaRPr lang="en-US" sz="1200" b="0"/>
            </a:p>
          </p:txBody>
        </p:sp>
        <p:sp>
          <p:nvSpPr>
            <p:cNvPr id="32831" name="AutoShape 50"/>
            <p:cNvSpPr>
              <a:spLocks noChangeArrowheads="1"/>
            </p:cNvSpPr>
            <p:nvPr/>
          </p:nvSpPr>
          <p:spPr bwMode="auto">
            <a:xfrm>
              <a:off x="3384" y="569"/>
              <a:ext cx="749" cy="346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 i="1"/>
                <a:t>ZAMENJUJE/</a:t>
              </a:r>
            </a:p>
            <a:p>
              <a:pPr algn="ctr" eaLnBrk="0" hangingPunct="0"/>
              <a:r>
                <a:rPr lang="en-US" sz="1200" i="1"/>
                <a:t>PITA SE/</a:t>
              </a:r>
            </a:p>
            <a:p>
              <a:pPr algn="ctr" eaLnBrk="0" hangingPunct="0"/>
              <a:r>
                <a:rPr lang="en-US" sz="1200" i="1"/>
                <a:t>PREDLOŽENA OD</a:t>
              </a:r>
              <a:endParaRPr lang="en-US" sz="1200" b="0" i="1"/>
            </a:p>
          </p:txBody>
        </p:sp>
        <p:sp>
          <p:nvSpPr>
            <p:cNvPr id="32832" name="AutoShape 51"/>
            <p:cNvSpPr>
              <a:spLocks noChangeArrowheads="1"/>
            </p:cNvSpPr>
            <p:nvPr/>
          </p:nvSpPr>
          <p:spPr bwMode="auto">
            <a:xfrm>
              <a:off x="792" y="569"/>
              <a:ext cx="807" cy="288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 i="1"/>
                <a:t>GENERALIZUJE/</a:t>
              </a:r>
            </a:p>
            <a:p>
              <a:pPr eaLnBrk="0" hangingPunct="0"/>
              <a:r>
                <a:rPr lang="en-US" sz="1200" i="1"/>
                <a:t>SPECIJALIZUJE</a:t>
              </a:r>
              <a:endParaRPr lang="en-US" sz="1200" b="0"/>
            </a:p>
          </p:txBody>
        </p:sp>
        <p:sp>
          <p:nvSpPr>
            <p:cNvPr id="32833" name="AutoShape 52"/>
            <p:cNvSpPr>
              <a:spLocks noChangeArrowheads="1"/>
            </p:cNvSpPr>
            <p:nvPr/>
          </p:nvSpPr>
          <p:spPr bwMode="auto">
            <a:xfrm>
              <a:off x="768" y="1031"/>
              <a:ext cx="773" cy="231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 i="1"/>
                <a:t>PREDLOŽENA OD</a:t>
              </a:r>
              <a:endParaRPr lang="en-US" sz="1200" b="0" i="1"/>
            </a:p>
          </p:txBody>
        </p:sp>
        <p:sp>
          <p:nvSpPr>
            <p:cNvPr id="32834" name="AutoShape 53"/>
            <p:cNvSpPr>
              <a:spLocks noChangeArrowheads="1"/>
            </p:cNvSpPr>
            <p:nvPr/>
          </p:nvSpPr>
          <p:spPr bwMode="auto">
            <a:xfrm>
              <a:off x="1886" y="1205"/>
              <a:ext cx="519" cy="115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ODGOVARA</a:t>
              </a:r>
            </a:p>
          </p:txBody>
        </p:sp>
        <p:sp>
          <p:nvSpPr>
            <p:cNvPr id="32835" name="AutoShape 54"/>
            <p:cNvSpPr>
              <a:spLocks noChangeArrowheads="1"/>
            </p:cNvSpPr>
            <p:nvPr/>
          </p:nvSpPr>
          <p:spPr bwMode="auto">
            <a:xfrm>
              <a:off x="1944" y="1435"/>
              <a:ext cx="519" cy="116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PODRŽAVA</a:t>
              </a:r>
            </a:p>
          </p:txBody>
        </p:sp>
        <p:sp>
          <p:nvSpPr>
            <p:cNvPr id="32836" name="AutoShape 55"/>
            <p:cNvSpPr>
              <a:spLocks noChangeArrowheads="1"/>
            </p:cNvSpPr>
            <p:nvPr/>
          </p:nvSpPr>
          <p:spPr bwMode="auto">
            <a:xfrm>
              <a:off x="1944" y="1666"/>
              <a:ext cx="519" cy="116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200"/>
                <a:t>NEGIRA</a:t>
              </a:r>
              <a:endParaRPr lang="en-US" sz="1200" b="0"/>
            </a:p>
          </p:txBody>
        </p:sp>
        <p:sp>
          <p:nvSpPr>
            <p:cNvPr id="32837" name="AutoShape 56"/>
            <p:cNvSpPr>
              <a:spLocks noChangeArrowheads="1"/>
            </p:cNvSpPr>
            <p:nvPr/>
          </p:nvSpPr>
          <p:spPr bwMode="auto">
            <a:xfrm>
              <a:off x="3216" y="1200"/>
              <a:ext cx="807" cy="115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PREDLOŽEN OD</a:t>
              </a:r>
            </a:p>
          </p:txBody>
        </p:sp>
        <p:sp>
          <p:nvSpPr>
            <p:cNvPr id="32838" name="Line 57"/>
            <p:cNvSpPr>
              <a:spLocks noChangeShapeType="1"/>
            </p:cNvSpPr>
            <p:nvPr/>
          </p:nvSpPr>
          <p:spPr bwMode="auto">
            <a:xfrm flipH="1" flipV="1">
              <a:off x="1656" y="1724"/>
              <a:ext cx="519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32839" name="AutoShape 58"/>
            <p:cNvSpPr>
              <a:spLocks noChangeArrowheads="1"/>
            </p:cNvSpPr>
            <p:nvPr/>
          </p:nvSpPr>
          <p:spPr bwMode="auto">
            <a:xfrm>
              <a:off x="1944" y="2012"/>
              <a:ext cx="346" cy="11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BIRA</a:t>
              </a:r>
            </a:p>
          </p:txBody>
        </p:sp>
        <p:sp>
          <p:nvSpPr>
            <p:cNvPr id="32840" name="AutoShape 59"/>
            <p:cNvSpPr>
              <a:spLocks noChangeArrowheads="1"/>
            </p:cNvSpPr>
            <p:nvPr/>
          </p:nvSpPr>
          <p:spPr bwMode="auto">
            <a:xfrm>
              <a:off x="2578" y="1782"/>
              <a:ext cx="576" cy="1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RAZREŠAVA</a:t>
              </a:r>
            </a:p>
          </p:txBody>
        </p:sp>
        <p:sp>
          <p:nvSpPr>
            <p:cNvPr id="32841" name="AutoShape 60"/>
            <p:cNvSpPr>
              <a:spLocks noChangeArrowheads="1"/>
            </p:cNvSpPr>
            <p:nvPr/>
          </p:nvSpPr>
          <p:spPr bwMode="auto">
            <a:xfrm>
              <a:off x="2808" y="1897"/>
              <a:ext cx="461" cy="1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200"/>
                <a:t>ZAVISI OD</a:t>
              </a:r>
              <a:endParaRPr lang="en-US" sz="1200" b="0"/>
            </a:p>
          </p:txBody>
        </p:sp>
        <p:sp>
          <p:nvSpPr>
            <p:cNvPr id="32842" name="AutoShape 61"/>
            <p:cNvSpPr>
              <a:spLocks noChangeArrowheads="1"/>
            </p:cNvSpPr>
            <p:nvPr/>
          </p:nvSpPr>
          <p:spPr bwMode="auto">
            <a:xfrm>
              <a:off x="3845" y="1839"/>
              <a:ext cx="634" cy="11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KVALIFIKUJE</a:t>
              </a:r>
            </a:p>
          </p:txBody>
        </p:sp>
        <p:sp>
          <p:nvSpPr>
            <p:cNvPr id="32843" name="AutoShape 62"/>
            <p:cNvSpPr>
              <a:spLocks noChangeArrowheads="1"/>
            </p:cNvSpPr>
            <p:nvPr/>
          </p:nvSpPr>
          <p:spPr bwMode="auto">
            <a:xfrm>
              <a:off x="3730" y="2416"/>
              <a:ext cx="691" cy="11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VODI KA</a:t>
              </a:r>
            </a:p>
          </p:txBody>
        </p:sp>
        <p:sp>
          <p:nvSpPr>
            <p:cNvPr id="32844" name="AutoShape 63"/>
            <p:cNvSpPr>
              <a:spLocks noChangeArrowheads="1"/>
            </p:cNvSpPr>
            <p:nvPr/>
          </p:nvSpPr>
          <p:spPr bwMode="auto">
            <a:xfrm>
              <a:off x="3327" y="2820"/>
              <a:ext cx="749" cy="11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ZAVISI OD</a:t>
              </a:r>
            </a:p>
          </p:txBody>
        </p:sp>
        <p:sp>
          <p:nvSpPr>
            <p:cNvPr id="32845" name="AutoShape 64"/>
            <p:cNvSpPr>
              <a:spLocks noChangeArrowheads="1"/>
            </p:cNvSpPr>
            <p:nvPr/>
          </p:nvSpPr>
          <p:spPr bwMode="auto">
            <a:xfrm>
              <a:off x="480" y="2688"/>
              <a:ext cx="576" cy="11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MENJA</a:t>
              </a:r>
            </a:p>
          </p:txBody>
        </p:sp>
        <p:sp>
          <p:nvSpPr>
            <p:cNvPr id="32846" name="AutoShape 65"/>
            <p:cNvSpPr>
              <a:spLocks noChangeArrowheads="1"/>
            </p:cNvSpPr>
            <p:nvPr/>
          </p:nvSpPr>
          <p:spPr bwMode="auto">
            <a:xfrm>
              <a:off x="768" y="2208"/>
              <a:ext cx="888" cy="33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200"/>
                <a:t>GENERALIZUJE/</a:t>
              </a:r>
            </a:p>
            <a:p>
              <a:pPr eaLnBrk="0" hangingPunct="0"/>
              <a:r>
                <a:rPr lang="en-US" sz="1200"/>
                <a:t>SPECIJALIZUJE</a:t>
              </a:r>
              <a:endParaRPr lang="en-US" sz="1200" b="0"/>
            </a:p>
          </p:txBody>
        </p:sp>
        <p:sp>
          <p:nvSpPr>
            <p:cNvPr id="32847" name="AutoShape 66"/>
            <p:cNvSpPr>
              <a:spLocks noChangeArrowheads="1"/>
            </p:cNvSpPr>
            <p:nvPr/>
          </p:nvSpPr>
          <p:spPr bwMode="auto">
            <a:xfrm>
              <a:off x="1392" y="2832"/>
              <a:ext cx="1008" cy="34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/>
                <a:t>IMPLICIRA/</a:t>
              </a:r>
            </a:p>
            <a:p>
              <a:pPr algn="ctr" eaLnBrk="0" hangingPunct="0"/>
              <a:r>
                <a:rPr lang="en-US" sz="1200"/>
                <a:t>VODI DO/</a:t>
              </a:r>
            </a:p>
            <a:p>
              <a:pPr algn="ctr" eaLnBrk="0" hangingPunct="0"/>
              <a:r>
                <a:rPr lang="en-US" sz="1000"/>
                <a:t>GENERIŠE</a:t>
              </a:r>
            </a:p>
          </p:txBody>
        </p:sp>
        <p:sp>
          <p:nvSpPr>
            <p:cNvPr id="32848" name="AutoShape 67"/>
            <p:cNvSpPr>
              <a:spLocks noChangeArrowheads="1"/>
            </p:cNvSpPr>
            <p:nvPr/>
          </p:nvSpPr>
          <p:spPr bwMode="auto">
            <a:xfrm>
              <a:off x="3096" y="3628"/>
              <a:ext cx="807" cy="11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sz="1000"/>
                <a:t>ZAVISI OD</a:t>
              </a:r>
            </a:p>
          </p:txBody>
        </p:sp>
        <p:sp>
          <p:nvSpPr>
            <p:cNvPr id="32849" name="AutoShape 68"/>
            <p:cNvSpPr>
              <a:spLocks noChangeArrowheads="1"/>
            </p:cNvSpPr>
            <p:nvPr/>
          </p:nvSpPr>
          <p:spPr bwMode="auto">
            <a:xfrm>
              <a:off x="1104" y="3552"/>
              <a:ext cx="1061" cy="28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sz="1200"/>
                <a:t>KREIRA/UKLANJA/</a:t>
              </a:r>
            </a:p>
            <a:p>
              <a:pPr algn="ctr" eaLnBrk="0" hangingPunct="0"/>
              <a:r>
                <a:rPr lang="en-US" sz="1200"/>
                <a:t>MENJA</a:t>
              </a:r>
              <a:endParaRPr lang="en-US" sz="1200" b="0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2987675" y="4652963"/>
            <a:ext cx="5594350" cy="2016125"/>
            <a:chOff x="1882" y="2931"/>
            <a:chExt cx="3524" cy="1270"/>
          </a:xfrm>
        </p:grpSpPr>
        <p:sp>
          <p:nvSpPr>
            <p:cNvPr id="32782" name="Rectangle 69"/>
            <p:cNvSpPr>
              <a:spLocks noChangeArrowheads="1"/>
            </p:cNvSpPr>
            <p:nvPr/>
          </p:nvSpPr>
          <p:spPr bwMode="auto">
            <a:xfrm>
              <a:off x="1882" y="3793"/>
              <a:ext cx="1270" cy="408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AutoShape 70"/>
            <p:cNvSpPr>
              <a:spLocks noChangeArrowheads="1"/>
            </p:cNvSpPr>
            <p:nvPr/>
          </p:nvSpPr>
          <p:spPr bwMode="auto">
            <a:xfrm>
              <a:off x="4332" y="2931"/>
              <a:ext cx="1074" cy="726"/>
            </a:xfrm>
            <a:prstGeom prst="wedgeRoundRectCallout">
              <a:avLst>
                <a:gd name="adj1" fmla="val -160708"/>
                <a:gd name="adj2" fmla="val 100000"/>
                <a:gd name="adj3" fmla="val 16667"/>
              </a:avLst>
            </a:prstGeom>
            <a:solidFill>
              <a:srgbClr val="FF0000">
                <a:alpha val="1882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784" name="WordArt 72" descr="Narrow vertical"/>
            <p:cNvSpPr>
              <a:spLocks noChangeArrowheads="1" noChangeShapeType="1" noTextEdit="1"/>
            </p:cNvSpPr>
            <p:nvPr/>
          </p:nvSpPr>
          <p:spPr bwMode="auto">
            <a:xfrm>
              <a:off x="4604" y="2976"/>
              <a:ext cx="544" cy="638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28403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pattFill prst="dashHorz">
                    <a:fgClr>
                      <a:srgbClr val="808080"/>
                    </a:fgClr>
                    <a:bgClr>
                      <a:srgbClr val="FFFF00"/>
                    </a:bgClr>
                  </a:patt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Cilj</a:t>
              </a:r>
              <a:endParaRPr lang="sr-Latn-R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2916238" y="0"/>
            <a:ext cx="6227762" cy="2278063"/>
            <a:chOff x="1837" y="0"/>
            <a:chExt cx="3923" cy="1435"/>
          </a:xfrm>
        </p:grpSpPr>
        <p:sp>
          <p:nvSpPr>
            <p:cNvPr id="32779" name="Rectangle 74"/>
            <p:cNvSpPr>
              <a:spLocks noChangeArrowheads="1"/>
            </p:cNvSpPr>
            <p:nvPr/>
          </p:nvSpPr>
          <p:spPr bwMode="auto">
            <a:xfrm>
              <a:off x="1837" y="0"/>
              <a:ext cx="1270" cy="329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AutoShape 77"/>
            <p:cNvSpPr>
              <a:spLocks noChangeArrowheads="1"/>
            </p:cNvSpPr>
            <p:nvPr/>
          </p:nvSpPr>
          <p:spPr bwMode="auto">
            <a:xfrm>
              <a:off x="4686" y="709"/>
              <a:ext cx="1074" cy="726"/>
            </a:xfrm>
            <a:prstGeom prst="wedgeRoundRectCallout">
              <a:avLst>
                <a:gd name="adj1" fmla="val -196463"/>
                <a:gd name="adj2" fmla="val -103856"/>
                <a:gd name="adj3" fmla="val 16667"/>
              </a:avLst>
            </a:prstGeom>
            <a:solidFill>
              <a:srgbClr val="FFFF00">
                <a:alpha val="1882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781" name="WordArt 78" descr="Narrow vertical"/>
            <p:cNvSpPr>
              <a:spLocks noChangeArrowheads="1" noChangeShapeType="1" noTextEdit="1"/>
            </p:cNvSpPr>
            <p:nvPr/>
          </p:nvSpPr>
          <p:spPr bwMode="auto">
            <a:xfrm>
              <a:off x="4785" y="754"/>
              <a:ext cx="817" cy="638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28403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pattFill prst="dashHorz">
                    <a:fgClr>
                      <a:srgbClr val="808080"/>
                    </a:fgClr>
                    <a:bgClr>
                      <a:srgbClr val="FFFF00"/>
                    </a:bgClr>
                  </a:patt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Motiv</a:t>
              </a:r>
              <a:endParaRPr lang="sr-Latn-R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  <p:sp>
        <p:nvSpPr>
          <p:cNvPr id="148560" name="Rectangle 80"/>
          <p:cNvSpPr>
            <a:spLocks noChangeArrowheads="1"/>
          </p:cNvSpPr>
          <p:nvPr/>
        </p:nvSpPr>
        <p:spPr bwMode="auto">
          <a:xfrm>
            <a:off x="1042988" y="908050"/>
            <a:ext cx="5834062" cy="3025775"/>
          </a:xfrm>
          <a:prstGeom prst="rect">
            <a:avLst/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987675" y="2924175"/>
            <a:ext cx="5881688" cy="1441450"/>
            <a:chOff x="1882" y="1842"/>
            <a:chExt cx="3705" cy="908"/>
          </a:xfrm>
        </p:grpSpPr>
        <p:sp>
          <p:nvSpPr>
            <p:cNvPr id="32776" name="Rectangle 82"/>
            <p:cNvSpPr>
              <a:spLocks noChangeArrowheads="1"/>
            </p:cNvSpPr>
            <p:nvPr/>
          </p:nvSpPr>
          <p:spPr bwMode="auto">
            <a:xfrm>
              <a:off x="1882" y="2523"/>
              <a:ext cx="1270" cy="227"/>
            </a:xfrm>
            <a:prstGeom prst="rect">
              <a:avLst/>
            </a:prstGeom>
            <a:solidFill>
              <a:srgbClr val="3366FF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AutoShape 83"/>
            <p:cNvSpPr>
              <a:spLocks noChangeArrowheads="1"/>
            </p:cNvSpPr>
            <p:nvPr/>
          </p:nvSpPr>
          <p:spPr bwMode="auto">
            <a:xfrm>
              <a:off x="4513" y="1842"/>
              <a:ext cx="1074" cy="726"/>
            </a:xfrm>
            <a:prstGeom prst="wedgeRoundRectCallout">
              <a:avLst>
                <a:gd name="adj1" fmla="val -176907"/>
                <a:gd name="adj2" fmla="val 62259"/>
                <a:gd name="adj3" fmla="val 16667"/>
              </a:avLst>
            </a:prstGeom>
            <a:solidFill>
              <a:srgbClr val="3366FF">
                <a:alpha val="1882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778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4604" y="1888"/>
              <a:ext cx="817" cy="638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28403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9900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Pokretač</a:t>
              </a:r>
              <a:endParaRPr lang="sr-Latn-RS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00430" y="221455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52400"/>
            <a:ext cx="8280400" cy="539750"/>
          </a:xfrm>
        </p:spPr>
        <p:txBody>
          <a:bodyPr/>
          <a:lstStyle/>
          <a:p>
            <a:pPr eaLnBrk="1" hangingPunct="1"/>
            <a:r>
              <a:rPr lang="sr-Latn-CS" sz="4000" dirty="0" smtClean="0"/>
              <a:t>Analiza zahteva-(2)</a:t>
            </a:r>
            <a:endParaRPr lang="en-US" sz="4000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8350" y="6119813"/>
            <a:ext cx="7556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351838" cy="5489575"/>
          </a:xfrm>
          <a:prstGeom prst="rect">
            <a:avLst/>
          </a:prstGeom>
          <a:solidFill>
            <a:srgbClr val="CCFFCC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Klasifikacija zahteva: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sr-Latn-CS" sz="2800" dirty="0"/>
              <a:t> 	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Zahtevi variraju u zavisnosti od NAMENE i 	</a:t>
            </a:r>
            <a:r>
              <a:rPr lang="sr-Latn-C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vrste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SVOJSTVA (osobine) SISTEMA koji 	</a:t>
            </a:r>
            <a:r>
              <a:rPr lang="sr-Latn-C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predstavljaju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sr-Latn-CS" sz="2800" dirty="0"/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sr-Latn-CS" sz="2800" dirty="0"/>
              <a:t> 	</a:t>
            </a:r>
            <a:r>
              <a:rPr lang="sr-Latn-CS" sz="2800" u="sng" dirty="0"/>
              <a:t>Zahtevi </a:t>
            </a:r>
            <a:r>
              <a:rPr lang="sr-Latn-C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prema proizvodu</a:t>
            </a:r>
            <a:r>
              <a:rPr lang="sr-Latn-CS" sz="2800" dirty="0"/>
              <a:t>: (obuhvataju 	zahteve koji definišu </a:t>
            </a:r>
            <a:r>
              <a:rPr lang="sr-Latn-CS" sz="2800" i="1" u="sng" dirty="0"/>
              <a:t>karakteristike</a:t>
            </a:r>
            <a:r>
              <a:rPr lang="sr-Latn-CS" sz="2800" dirty="0"/>
              <a:t> 	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predmeta  	primopredaje</a:t>
            </a:r>
            <a:r>
              <a:rPr lang="sr-Latn-CS" sz="2800" dirty="0" smtClean="0"/>
              <a:t>)</a:t>
            </a:r>
            <a:r>
              <a:rPr lang="en-US" sz="2800" dirty="0" smtClean="0"/>
              <a:t>;</a:t>
            </a:r>
            <a:endParaRPr lang="sr-Latn-CS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3">
              <a:spcBef>
                <a:spcPct val="50000"/>
              </a:spcBef>
              <a:buFontTx/>
              <a:buChar char="•"/>
              <a:defRPr/>
            </a:pPr>
            <a:r>
              <a:rPr lang="sr-Latn-CS" sz="2800" dirty="0"/>
              <a:t> 	</a:t>
            </a:r>
            <a:r>
              <a:rPr lang="sr-Latn-C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FUNKCIONALNI – mogućnosti (</a:t>
            </a:r>
            <a:r>
              <a:rPr lang="sr-Latn-C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capabilities</a:t>
            </a:r>
            <a:r>
              <a:rPr lang="sr-Latn-C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lvl="3">
              <a:spcBef>
                <a:spcPct val="50000"/>
              </a:spcBef>
              <a:buFontTx/>
              <a:buChar char="•"/>
              <a:defRPr/>
            </a:pPr>
            <a:r>
              <a:rPr lang="sr-Latn-CS" dirty="0"/>
              <a:t> 	NEFUNKCIONALNI – nametnuta ograničenja 	koje rešenje treba da zadovoljava (</a:t>
            </a:r>
            <a:r>
              <a:rPr lang="sr-Latn-CS" i="1" dirty="0"/>
              <a:t>constraints / 	quality requirements)</a:t>
            </a:r>
            <a:r>
              <a:rPr lang="sr-Latn-C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52400"/>
            <a:ext cx="8280400" cy="539750"/>
          </a:xfrm>
        </p:spPr>
        <p:txBody>
          <a:bodyPr/>
          <a:lstStyle/>
          <a:p>
            <a:pPr eaLnBrk="1" hangingPunct="1"/>
            <a:r>
              <a:rPr lang="sr-Latn-CS" sz="4000" smtClean="0"/>
              <a:t>Analiza zahteva-(3)</a:t>
            </a:r>
            <a:endParaRPr lang="en-US" sz="400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8350" y="6119813"/>
            <a:ext cx="7556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8351838" cy="2074862"/>
          </a:xfrm>
          <a:prstGeom prst="rect">
            <a:avLst/>
          </a:prstGeom>
          <a:solidFill>
            <a:srgbClr val="CCFFCC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r-Latn-C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Klasifikacija zahteva: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800"/>
              <a:t> 	</a:t>
            </a:r>
            <a:r>
              <a:rPr lang="sr-Latn-CS" sz="2800" u="sng"/>
              <a:t>Zahtevi </a:t>
            </a:r>
            <a:r>
              <a:rPr lang="sr-Latn-CS" sz="28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prema procesu izrade proizvoda</a:t>
            </a:r>
            <a:r>
              <a:rPr lang="sr-Latn-CS" sz="2800"/>
              <a:t>: 	(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ograničenja vezana za proces</a:t>
            </a:r>
            <a:r>
              <a:rPr lang="sr-Latn-CS" sz="2800"/>
              <a:t> </a:t>
            </a:r>
            <a:r>
              <a:rPr lang="sr-Latn-CS" sz="2800" u="sng"/>
              <a:t>izrade</a:t>
            </a:r>
            <a:r>
              <a:rPr lang="sr-Latn-CS" sz="2800"/>
              <a:t> predmeta 	primopredaje) </a:t>
            </a:r>
            <a:endParaRPr lang="sr-Latn-C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00430" y="2928934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0562" y="1000108"/>
            <a:ext cx="4500562" cy="526297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development of models of a </a:t>
            </a:r>
            <a:r>
              <a:rPr lang="en-US" dirty="0" smtClean="0"/>
              <a:t>real-world problem </a:t>
            </a:r>
            <a:r>
              <a:rPr lang="en-US" dirty="0"/>
              <a:t>is key to software </a:t>
            </a:r>
            <a:r>
              <a:rPr lang="en-US" dirty="0" smtClean="0"/>
              <a:t>requirements analysis.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heir </a:t>
            </a:r>
            <a:r>
              <a:rPr lang="en-US" dirty="0"/>
              <a:t>purpose is to aid </a:t>
            </a:r>
            <a:r>
              <a:rPr lang="en-US" dirty="0" smtClean="0"/>
              <a:t>in understanding the situation </a:t>
            </a:r>
            <a:r>
              <a:rPr lang="en-US" dirty="0"/>
              <a:t>in which the problem occurs, as well </a:t>
            </a:r>
            <a:r>
              <a:rPr lang="en-US" dirty="0" smtClean="0"/>
              <a:t>as depicting </a:t>
            </a:r>
            <a:r>
              <a:rPr lang="en-US" dirty="0"/>
              <a:t>a solution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conceptual </a:t>
            </a:r>
            <a:r>
              <a:rPr lang="en-US" dirty="0" smtClean="0"/>
              <a:t>models comprise </a:t>
            </a:r>
            <a:r>
              <a:rPr lang="en-US" dirty="0"/>
              <a:t>models of entities from the </a:t>
            </a:r>
            <a:r>
              <a:rPr lang="en-US" dirty="0" smtClean="0"/>
              <a:t>problem domain</a:t>
            </a:r>
            <a:r>
              <a:rPr lang="en-US" dirty="0"/>
              <a:t>, configured to reflect their </a:t>
            </a:r>
            <a:r>
              <a:rPr lang="en-US" dirty="0" smtClean="0"/>
              <a:t>real-world relationships </a:t>
            </a:r>
            <a:r>
              <a:rPr lang="en-US" dirty="0"/>
              <a:t>and dependencies.</a:t>
            </a: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00430" y="371475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00562" y="1000108"/>
            <a:ext cx="4643438" cy="56323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Architectural design </a:t>
            </a:r>
            <a:r>
              <a:rPr lang="en-US" sz="2000" dirty="0"/>
              <a:t>is the point </a:t>
            </a:r>
            <a:r>
              <a:rPr lang="en-US" sz="2000" dirty="0" smtClean="0"/>
              <a:t>at which </a:t>
            </a:r>
            <a:r>
              <a:rPr lang="en-US" sz="2000" dirty="0"/>
              <a:t>the requirements process overlaps </a:t>
            </a:r>
            <a:r>
              <a:rPr lang="en-US" sz="2000" dirty="0" smtClean="0"/>
              <a:t>with </a:t>
            </a:r>
            <a:r>
              <a:rPr lang="en-US" sz="2000" u="sng" dirty="0" smtClean="0"/>
              <a:t>software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u="sng" dirty="0"/>
              <a:t>systems</a:t>
            </a:r>
            <a:r>
              <a:rPr lang="en-US" sz="2000" dirty="0"/>
              <a:t> design and illustrates </a:t>
            </a:r>
            <a:r>
              <a:rPr lang="en-US" sz="2000" dirty="0" smtClean="0"/>
              <a:t>how impossible </a:t>
            </a:r>
            <a:r>
              <a:rPr lang="en-US" sz="2000" dirty="0"/>
              <a:t>it is to cleanly decouple the two tasks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Allocation is important to </a:t>
            </a:r>
            <a:r>
              <a:rPr lang="en-US" sz="2000" dirty="0" smtClean="0"/>
              <a:t>permit detailed analysis of </a:t>
            </a:r>
            <a:r>
              <a:rPr lang="en-US" sz="2000" dirty="0"/>
              <a:t>requirements.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Hence</a:t>
            </a:r>
            <a:r>
              <a:rPr lang="en-US" sz="2000" dirty="0"/>
              <a:t>, for example, once </a:t>
            </a:r>
            <a:r>
              <a:rPr lang="en-US" sz="2000" dirty="0" smtClean="0"/>
              <a:t>a set </a:t>
            </a:r>
            <a:r>
              <a:rPr lang="en-US" sz="2000" dirty="0"/>
              <a:t>of requirements </a:t>
            </a:r>
            <a:r>
              <a:rPr lang="en-US" sz="2000" i="1" u="sng" dirty="0"/>
              <a:t>has been allocated to a </a:t>
            </a:r>
            <a:r>
              <a:rPr lang="en-US" sz="2000" i="1" u="sng" dirty="0" smtClean="0"/>
              <a:t>component</a:t>
            </a:r>
            <a:r>
              <a:rPr lang="en-US" sz="2000" dirty="0" smtClean="0"/>
              <a:t>, the </a:t>
            </a:r>
            <a:r>
              <a:rPr lang="en-US" sz="2000" b="0" i="1" dirty="0"/>
              <a:t>individual </a:t>
            </a:r>
            <a:r>
              <a:rPr lang="en-US" sz="2000" b="0" i="1" dirty="0" smtClean="0"/>
              <a:t>requirements </a:t>
            </a:r>
            <a:r>
              <a:rPr lang="en-US" sz="2000" dirty="0"/>
              <a:t>can be </a:t>
            </a:r>
            <a:r>
              <a:rPr lang="en-US" sz="2000" u="sng" dirty="0" smtClean="0"/>
              <a:t>further analyzed </a:t>
            </a:r>
            <a:r>
              <a:rPr lang="en-US" sz="2000" u="sng" dirty="0"/>
              <a:t>to discover further requirements on </a:t>
            </a:r>
            <a:r>
              <a:rPr lang="en-US" sz="2000" u="sng" dirty="0" smtClean="0"/>
              <a:t>how the </a:t>
            </a:r>
            <a:r>
              <a:rPr lang="en-US" sz="2000" u="sng" dirty="0"/>
              <a:t>component needs to interact with other </a:t>
            </a:r>
            <a:r>
              <a:rPr lang="en-US" sz="2000" u="sng" dirty="0" smtClean="0"/>
              <a:t>components in </a:t>
            </a:r>
            <a:r>
              <a:rPr lang="en-US" sz="2000" u="sng" dirty="0"/>
              <a:t>order to satisfy the </a:t>
            </a:r>
            <a:r>
              <a:rPr lang="en-US" sz="2000" u="sng" dirty="0" smtClean="0"/>
              <a:t>allocated requirements</a:t>
            </a:r>
            <a:r>
              <a:rPr lang="en-US" sz="2000" u="sng" dirty="0"/>
              <a:t>.</a:t>
            </a:r>
            <a:endParaRPr lang="en-US" sz="2000" u="sng" dirty="0" smtClean="0"/>
          </a:p>
          <a:p>
            <a:pPr algn="just"/>
            <a:endParaRPr lang="sr-Latn-R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285860"/>
            <a:ext cx="1071570" cy="863600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00430" y="442913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2928934"/>
            <a:ext cx="4143404" cy="34778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Another term commonly used for this </a:t>
            </a:r>
            <a:r>
              <a:rPr lang="en-US" sz="2000" dirty="0" smtClean="0"/>
              <a:t>subtopic is </a:t>
            </a:r>
            <a:r>
              <a:rPr lang="en-US" sz="2000" dirty="0"/>
              <a:t>“</a:t>
            </a:r>
            <a:r>
              <a:rPr lang="en-US" sz="2000" i="1" dirty="0"/>
              <a:t>conflict resolution</a:t>
            </a:r>
            <a:r>
              <a:rPr lang="en-US" sz="2000" dirty="0"/>
              <a:t>.”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concerns </a:t>
            </a:r>
            <a:r>
              <a:rPr lang="en-US" sz="2000" dirty="0" smtClean="0"/>
              <a:t>resolving problems with requirements </a:t>
            </a:r>
            <a:r>
              <a:rPr lang="en-US" sz="2000" dirty="0"/>
              <a:t>where </a:t>
            </a:r>
            <a:r>
              <a:rPr lang="en-US" sz="2000" dirty="0" smtClean="0"/>
              <a:t>conflicts occur </a:t>
            </a:r>
            <a:r>
              <a:rPr lang="en-US" sz="2000" dirty="0"/>
              <a:t>between two stakeholders requiring </a:t>
            </a:r>
            <a:r>
              <a:rPr lang="en-US" sz="2000" dirty="0" smtClean="0"/>
              <a:t>mutually incompatible </a:t>
            </a:r>
            <a:r>
              <a:rPr lang="en-US" sz="2000" dirty="0"/>
              <a:t>features, between </a:t>
            </a:r>
            <a:r>
              <a:rPr lang="en-US" sz="2000" dirty="0" smtClean="0"/>
              <a:t>requirements and </a:t>
            </a:r>
            <a:r>
              <a:rPr lang="en-US" sz="2000" dirty="0"/>
              <a:t>resources, or between functional and </a:t>
            </a:r>
            <a:r>
              <a:rPr lang="en-US" sz="2000" dirty="0" smtClean="0"/>
              <a:t>nonfunctional requirements</a:t>
            </a:r>
            <a:r>
              <a:rPr lang="en-US" sz="2000" dirty="0"/>
              <a:t>, for example</a:t>
            </a:r>
            <a:r>
              <a:rPr lang="en-US" sz="2000" dirty="0" smtClean="0"/>
              <a:t>.</a:t>
            </a:r>
            <a:endParaRPr lang="sr-Latn-R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00430" y="1000108"/>
            <a:ext cx="1071570" cy="92869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500430" y="5000636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785926"/>
            <a:ext cx="4143404" cy="47089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balanced" dir="t"/>
          </a:scene3d>
          <a:sp3d prstMaterial="dkEdge">
            <a:bevelT prst="relaxedInset"/>
            <a:bevelB prst="relaxedInset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use of a formal </a:t>
            </a:r>
            <a:r>
              <a:rPr lang="en-US" sz="2000" dirty="0" smtClean="0"/>
              <a:t>analysis  for </a:t>
            </a:r>
            <a:r>
              <a:rPr lang="en-US" sz="2000" dirty="0"/>
              <a:t>requirements expression has two benefits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/>
              <a:t>First</a:t>
            </a:r>
            <a:r>
              <a:rPr lang="en-US" sz="2000" dirty="0"/>
              <a:t>, it enables requirements expressed in </a:t>
            </a:r>
            <a:r>
              <a:rPr lang="en-US" sz="2000" dirty="0" smtClean="0"/>
              <a:t>the language </a:t>
            </a:r>
            <a:r>
              <a:rPr lang="en-US" sz="2000" dirty="0"/>
              <a:t>to be specified precisely and </a:t>
            </a:r>
            <a:r>
              <a:rPr lang="en-US" sz="2000" dirty="0" smtClean="0"/>
              <a:t>unambiguously, thus </a:t>
            </a:r>
            <a:r>
              <a:rPr lang="en-US" sz="2000" dirty="0"/>
              <a:t>(in principle) avoiding the </a:t>
            </a:r>
            <a:r>
              <a:rPr lang="en-US" sz="2000" dirty="0" smtClean="0"/>
              <a:t>potential for </a:t>
            </a:r>
            <a:r>
              <a:rPr lang="en-US" sz="2000" dirty="0"/>
              <a:t>misinterpretation.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i="1" dirty="0" smtClean="0"/>
              <a:t>Secondly</a:t>
            </a:r>
            <a:r>
              <a:rPr lang="en-US" sz="2000" dirty="0"/>
              <a:t>, requirements </a:t>
            </a:r>
            <a:r>
              <a:rPr lang="en-US" sz="2000" dirty="0" smtClean="0"/>
              <a:t>can be </a:t>
            </a:r>
            <a:r>
              <a:rPr lang="en-US" sz="2000" dirty="0"/>
              <a:t>reasoned over, permitting desired </a:t>
            </a:r>
            <a:r>
              <a:rPr lang="en-US" sz="2000" dirty="0" smtClean="0"/>
              <a:t>properties of </a:t>
            </a:r>
            <a:r>
              <a:rPr lang="en-US" sz="2000" dirty="0"/>
              <a:t>the specified software to be proven.</a:t>
            </a:r>
            <a:endParaRPr lang="sr-Latn-R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43438" y="1000108"/>
            <a:ext cx="4357718" cy="92869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72000" y="2000240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72000" y="2714620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72000" y="3429000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715008" y="1928802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715008" y="2714620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43570" y="3500438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715008" y="4214818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134350" cy="792162"/>
          </a:xfrm>
        </p:spPr>
        <p:txBody>
          <a:bodyPr/>
          <a:lstStyle/>
          <a:p>
            <a:pPr eaLnBrk="1" hangingPunct="1"/>
            <a:r>
              <a:rPr lang="en-US" sz="3600" smtClean="0"/>
              <a:t>Uobi</a:t>
            </a:r>
            <a:r>
              <a:rPr lang="sr-Latn-CS" sz="3600" smtClean="0"/>
              <a:t>ča</a:t>
            </a:r>
            <a:r>
              <a:rPr lang="en-US" sz="3600" smtClean="0"/>
              <a:t>jene</a:t>
            </a:r>
            <a:r>
              <a:rPr lang="sr-Latn-CS" sz="3600" smtClean="0"/>
              <a:t> aktivnosti u razvoju softvera</a:t>
            </a:r>
            <a:endParaRPr lang="en-US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135938" cy="5111750"/>
          </a:xfrm>
        </p:spPr>
        <p:txBody>
          <a:bodyPr/>
          <a:lstStyle/>
          <a:p>
            <a:pPr eaLnBrk="1" hangingPunct="1"/>
            <a:r>
              <a:rPr lang="sr-Latn-CS" smtClean="0"/>
              <a:t>Zahtev i specifikacije;</a:t>
            </a:r>
          </a:p>
          <a:p>
            <a:pPr eaLnBrk="1" hangingPunct="1"/>
            <a:r>
              <a:rPr lang="sr-Latn-CS" smtClean="0"/>
              <a:t>Dizajn;</a:t>
            </a:r>
          </a:p>
          <a:p>
            <a:pPr eaLnBrk="1" hangingPunct="1"/>
            <a:r>
              <a:rPr lang="sr-Latn-CS" smtClean="0"/>
              <a:t>Modelovanje;</a:t>
            </a:r>
          </a:p>
          <a:p>
            <a:pPr eaLnBrk="1" hangingPunct="1"/>
            <a:r>
              <a:rPr lang="sr-Latn-CS" smtClean="0"/>
              <a:t>Programiranje – Konstrukcija koda;</a:t>
            </a:r>
          </a:p>
          <a:p>
            <a:pPr eaLnBrk="1" hangingPunct="1"/>
            <a:r>
              <a:rPr lang="sr-Latn-CS" smtClean="0"/>
              <a:t>Obezbeđenje kvaliteta;</a:t>
            </a:r>
          </a:p>
          <a:p>
            <a:pPr eaLnBrk="1" hangingPunct="1"/>
            <a:r>
              <a:rPr lang="sr-Latn-CS" smtClean="0"/>
              <a:t>Instalacija i uvođenje u eksploataciju;</a:t>
            </a:r>
          </a:p>
          <a:p>
            <a:pPr eaLnBrk="1" hangingPunct="1"/>
            <a:r>
              <a:rPr lang="sr-Latn-CS" smtClean="0"/>
              <a:t>Upravljanje procesom;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6925" y="594360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Osobine zahteva - 1</a:t>
            </a:r>
            <a:endParaRPr lang="en-US" sz="3200" smtClean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517525"/>
            <a:ext cx="9144000" cy="634047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Mogu</a:t>
            </a: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ćnost verifikacije unutar zadatih ograničenja koja 	uključuju 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i </a:t>
            </a: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RESURSE.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Promenljivost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Iskazuju se formalizmima iz </a:t>
            </a:r>
            <a:r>
              <a:rPr lang="sr-Latn-CS" sz="2000" u="sng">
                <a:effectLst>
                  <a:outerShdw blurRad="38100" dist="38100" dir="2700000" algn="tl">
                    <a:srgbClr val="FFFFFF"/>
                  </a:outerShdw>
                </a:effectLst>
              </a:rPr>
              <a:t>korisničkog domena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Moraju biti POTREBNI i DOVOLJNI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Moraju biti JEDINSTVENO IDENTIFIKOVANI i uključeni u proces RUKOVANJA KONFIGURACIJOM kroz celokupan životni ciklus predmeta primopredaje!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Moraju biti JEDINSTVENO PREPOZNATI u ELEMENTIMA ARHITEKTURE predmeta primopredaje!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Moraju posedovati JEDINSTVEN PRIORITET: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Esencijalan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Vrlo poželjan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Poželjan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Opcion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Stepen do koga deluje na sistem (domet)</a:t>
            </a:r>
            <a:endParaRPr 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2</a:t>
            </a:r>
            <a:r>
              <a:rPr lang="sr-Latn-CS" sz="3200" smtClean="0"/>
              <a:t> </a:t>
            </a:r>
            <a:endParaRPr lang="en-US" sz="3200" smtClean="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539750" y="762000"/>
            <a:ext cx="8064500" cy="50180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i="1" u="sng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Karakterizacija zahteva:</a:t>
            </a:r>
            <a:endParaRPr lang="en-US" sz="2800" b="0">
              <a:effectLst>
                <a:outerShdw blurRad="38100" dist="38100" dir="2700000" algn="tl">
                  <a:srgbClr val="FFFFFF"/>
                </a:outerShdw>
              </a:effectLst>
              <a:latin typeface="TimesRoman" pitchFamily="2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1.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su zahtevi korektni?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2.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su zahtevi konzistentni?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3.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su zahtevi kompletni?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4.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su zahtevi realni?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5.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svaki zahtev opisuje nešto što treba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kupcu?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6.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se zahtevi mogu verifikovati?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7.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li se zahtevi mogu propratiti? (trace)</a:t>
            </a:r>
            <a:endParaRPr 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3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395288" y="762000"/>
            <a:ext cx="8353425" cy="58689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Latn-CS" sz="2800" i="1" u="sng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Šta se očekuje od zahteva?</a:t>
            </a:r>
            <a:r>
              <a:rPr lang="en-US" sz="2800" i="1" u="sng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:</a:t>
            </a:r>
            <a:endParaRPr lang="en-US" sz="2800" b="0" dirty="0">
              <a:effectLst>
                <a:outerShdw blurRad="38100" dist="38100" dir="2700000" algn="tl">
                  <a:srgbClr val="FFFFFF"/>
                </a:outerShdw>
              </a:effectLst>
              <a:latin typeface="TimesRoman" pitchFamily="2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1.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sz="28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Bilo koji skup zahteva treba da opiše </a:t>
            </a:r>
            <a:r>
              <a:rPr lang="sr-Latn-CS" sz="2800" i="1" u="sng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sve delove</a:t>
            </a:r>
            <a:r>
              <a:rPr lang="sr-Latn-CS" sz="28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sistema uključujući i njegove granice (system boundary).</a:t>
            </a:r>
            <a:endParaRPr lang="sr-Latn-CS" sz="28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2.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sz="28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Neophodno je poznavati koji su OBJEKTI ili ENTITETI uključeni u sistem, kakva je njihova struktura (atributi), na koji način su povezani (relations) i koje se transformacije nad njima obavljaju (methods).</a:t>
            </a:r>
            <a:endParaRPr lang="sr-Latn-CS" sz="28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3.</a:t>
            </a:r>
            <a:r>
              <a:rPr lang="sr-Latn-CS" sz="28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sz="28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Po izolovanju elemenata sistema neophodno je koristiti detaljnije tehnike za predstavljanje specifičnosti analiziranog sistema.</a:t>
            </a:r>
            <a:endParaRPr lang="sr-Latn-CS" sz="28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3</a:t>
            </a:r>
          </a:p>
        </p:txBody>
      </p:sp>
      <p:sp>
        <p:nvSpPr>
          <p:cNvPr id="38916" name="AutoShape 6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AutoShape 8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AutoShape 10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692150"/>
            <a:ext cx="6811962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3</a:t>
            </a:r>
          </a:p>
        </p:txBody>
      </p:sp>
      <p:sp>
        <p:nvSpPr>
          <p:cNvPr id="39940" name="AutoShape 4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AutoShape 5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AutoShape 6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908050"/>
            <a:ext cx="7273925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3</a:t>
            </a:r>
          </a:p>
        </p:txBody>
      </p:sp>
      <p:sp>
        <p:nvSpPr>
          <p:cNvPr id="40964" name="AutoShape 4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AutoShape 5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AutoShape 6" descr="graphics/09fig02.gif"/>
          <p:cNvSpPr>
            <a:spLocks noChangeAspect="1" noChangeArrowheads="1"/>
          </p:cNvSpPr>
          <p:nvPr/>
        </p:nvSpPr>
        <p:spPr bwMode="auto">
          <a:xfrm>
            <a:off x="2190750" y="376238"/>
            <a:ext cx="47625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692150"/>
            <a:ext cx="58039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8820150" cy="2520950"/>
          </a:xfrm>
          <a:solidFill>
            <a:srgbClr val="00FFFF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 i Modelovanje Softvera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Systems Modeling</a:t>
            </a:r>
            <a:r>
              <a:rPr lang="sr-Latn-CS" sz="3600" smtClean="0">
                <a:solidFill>
                  <a:srgbClr val="FF0000"/>
                </a:solidFill>
              </a:rPr>
              <a:t/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Poglavlje 0</a:t>
            </a:r>
            <a:r>
              <a:rPr lang="en-US" sz="3600" smtClean="0">
                <a:solidFill>
                  <a:srgbClr val="FF0000"/>
                </a:solidFill>
              </a:rPr>
              <a:t>1</a:t>
            </a:r>
            <a:r>
              <a:rPr lang="sr-Latn-CS" sz="3600" smtClean="0">
                <a:solidFill>
                  <a:srgbClr val="FF0000"/>
                </a:solidFill>
              </a:rPr>
              <a:t>.01 </a:t>
            </a:r>
            <a:r>
              <a:rPr lang="sr-Latn-CS" sz="36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Inženjerstvo zahteva</a:t>
            </a:r>
            <a:endParaRPr lang="en-US" sz="36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1987" name="Picture 3" descr="ftn_zn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62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 descr="cezar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913" y="0"/>
            <a:ext cx="13350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901" name="Picture 5" descr="j0078711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3733800"/>
            <a:ext cx="15398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0902" name="WordArt 6"/>
          <p:cNvSpPr>
            <a:spLocks noChangeArrowheads="1" noChangeShapeType="1" noTextEdit="1"/>
          </p:cNvSpPr>
          <p:nvPr/>
        </p:nvSpPr>
        <p:spPr bwMode="auto">
          <a:xfrm>
            <a:off x="2051050" y="4724400"/>
            <a:ext cx="4648200" cy="19050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4" lon="19439993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P i t a nj a  ?</a:t>
            </a:r>
            <a:endParaRPr lang="sr-Latn-R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16113"/>
            <a:ext cx="8569325" cy="2417762"/>
          </a:xfrm>
          <a:solidFill>
            <a:srgbClr val="00FFFF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 i Modelovanje Softvera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Systems Modeling</a:t>
            </a:r>
            <a:r>
              <a:rPr lang="sr-Latn-CS" sz="3600" smtClean="0">
                <a:solidFill>
                  <a:srgbClr val="FF0000"/>
                </a:solidFill>
              </a:rPr>
              <a:t/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Poglavlje 0</a:t>
            </a:r>
            <a:r>
              <a:rPr lang="en-US" sz="3600" smtClean="0">
                <a:solidFill>
                  <a:srgbClr val="FF0000"/>
                </a:solidFill>
              </a:rPr>
              <a:t>1</a:t>
            </a:r>
            <a:r>
              <a:rPr lang="sr-Latn-CS" sz="3600" smtClean="0">
                <a:solidFill>
                  <a:srgbClr val="FF0000"/>
                </a:solidFill>
              </a:rPr>
              <a:t>.02. </a:t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Uvod u modelovanje</a:t>
            </a:r>
            <a:endParaRPr lang="en-US" sz="36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724400"/>
            <a:ext cx="8424862" cy="10080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Prof.dr Branko Peri</a:t>
            </a:r>
            <a:r>
              <a:rPr lang="sr-Latn-CS" sz="2800" smtClean="0"/>
              <a:t>šić     </a:t>
            </a:r>
          </a:p>
          <a:p>
            <a:pPr eaLnBrk="1" hangingPunct="1">
              <a:defRPr/>
            </a:pPr>
            <a:r>
              <a:rPr lang="sr-Latn-C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perisic@uns.ac.</a:t>
            </a:r>
            <a: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rs</a:t>
            </a:r>
            <a:endParaRPr 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3012" name="Picture 4" descr="ftn_zn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14463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cezar_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0"/>
            <a:ext cx="13319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sr-Latn-CS" sz="3200" smtClean="0"/>
              <a:t>Inženjerstvo zahteva - </a:t>
            </a:r>
            <a:r>
              <a:rPr lang="en-US" sz="3200" smtClean="0"/>
              <a:t>Modelovanje</a:t>
            </a:r>
            <a:r>
              <a:rPr lang="sr-Latn-CS" sz="3200" smtClean="0"/>
              <a:t> </a:t>
            </a:r>
            <a:endParaRPr lang="en-US" sz="3200" smtClean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50825" y="762000"/>
            <a:ext cx="8642350" cy="4373563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Modelovanje je fundamentalna aktivnost u procesu analize i specificiranja zahteva.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Svrha modela je da doprinesu boljem RAZUMEVANJU problema koji se rešava a ne njegovo REŠAVANJE.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KONCEPTUALNI MODELI – služe kao ilustracija konteksta sistema, scenarija korišćenja, glavnih entiteta domena primene, tokova podataka, informacija i dokumenata, tokova procesa rada i sl.</a:t>
            </a:r>
            <a:endParaRPr 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232025" y="620713"/>
            <a:ext cx="6911975" cy="37687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TOKOVA PODATAKA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TOKOVA KONTROLA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STANJA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DOGAĐAJA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KORISNIČKIH INTERAKCIJA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OBJEKATA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sr-Latn-CS"/>
              <a:t>MODEL SLUČAJEVA KORIŠĆENJA</a:t>
            </a:r>
            <a:endParaRPr lang="en-US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619250" y="2708275"/>
            <a:ext cx="6913563" cy="2676525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r-Latn-CS"/>
              <a:t>Na izbor modela direktan uticaj imaju: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/>
              <a:t> Priroda problema koji se rešava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/>
              <a:t> Nivo ekspertskog znanja analitičara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/>
              <a:t> Način na koji kupac/korisnik iskazuje zahteve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r-Latn-CS"/>
              <a:t> Raspoloživost metoda i alata</a:t>
            </a: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6013" y="0"/>
            <a:ext cx="6911975" cy="6380163"/>
            <a:chOff x="703" y="0"/>
            <a:chExt cx="4354" cy="4019"/>
          </a:xfrm>
        </p:grpSpPr>
        <p:sp>
          <p:nvSpPr>
            <p:cNvPr id="44040" name="WordArt 7" descr="Narrow vertical"/>
            <p:cNvSpPr>
              <a:spLocks noChangeArrowheads="1" noChangeShapeType="1" noTextEdit="1"/>
            </p:cNvSpPr>
            <p:nvPr/>
          </p:nvSpPr>
          <p:spPr bwMode="auto">
            <a:xfrm>
              <a:off x="703" y="3249"/>
              <a:ext cx="4098" cy="770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en-US" sz="44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pattFill prst="dashHorz">
                    <a:fgClr>
                      <a:srgbClr val="808080"/>
                    </a:fgClr>
                    <a:bgClr>
                      <a:srgbClr val="FFFF00"/>
                    </a:bgClr>
                  </a:patt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Cilj:  Formalni modeli</a:t>
              </a:r>
              <a:endParaRPr lang="sr-Latn-RS" sz="44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endParaRPr>
            </a:p>
          </p:txBody>
        </p:sp>
        <p:sp>
          <p:nvSpPr>
            <p:cNvPr id="44041" name="AutoShape 8"/>
            <p:cNvSpPr>
              <a:spLocks noChangeArrowheads="1"/>
            </p:cNvSpPr>
            <p:nvPr/>
          </p:nvSpPr>
          <p:spPr bwMode="auto">
            <a:xfrm>
              <a:off x="1066" y="0"/>
              <a:ext cx="3991" cy="3061"/>
            </a:xfrm>
            <a:prstGeom prst="cloudCallout">
              <a:avLst>
                <a:gd name="adj1" fmla="val -54736"/>
                <a:gd name="adj2" fmla="val 6803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404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655" y="981"/>
              <a:ext cx="2952" cy="1241"/>
            </a:xfrm>
            <a:prstGeom prst="rect">
              <a:avLst/>
            </a:prstGeom>
          </p:spPr>
          <p:txBody>
            <a:bodyPr wrap="none" fromWordArt="1">
              <a:prstTxWarp prst="textDoubleWave1">
                <a:avLst>
                  <a:gd name="adj1" fmla="val 6500"/>
                  <a:gd name="adj2" fmla="val 0"/>
                </a:avLst>
              </a:prstTxWarp>
            </a:bodyPr>
            <a:lstStyle/>
            <a:p>
              <a:pPr algn="ctr"/>
              <a:r>
                <a:rPr lang="en-US" sz="3600" kern="10" spc="-360">
                  <a:ln w="12700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33CCFF"/>
                  </a:solidFill>
                  <a:effectLst>
                    <a:outerShdw dist="125724" dir="18900000" algn="ctr" rotWithShape="0">
                      <a:srgbClr val="000099"/>
                    </a:outerShdw>
                  </a:effectLst>
                  <a:latin typeface="Impact"/>
                </a:rPr>
                <a:t>Koristi formalne notacije</a:t>
              </a:r>
            </a:p>
            <a:p>
              <a:pPr algn="ctr"/>
              <a:r>
                <a:rPr lang="en-US" sz="3600" kern="10" spc="-360">
                  <a:ln w="12700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33CCFF"/>
                  </a:solidFill>
                  <a:effectLst>
                    <a:outerShdw dist="125724" dir="18900000" algn="ctr" rotWithShape="0">
                      <a:srgbClr val="000099"/>
                    </a:outerShdw>
                  </a:effectLst>
                  <a:latin typeface="Impact"/>
                </a:rPr>
                <a:t>vezane za metodologiju</a:t>
              </a:r>
            </a:p>
            <a:p>
              <a:pPr algn="ctr"/>
              <a:r>
                <a:rPr lang="en-US" sz="3600" kern="10" spc="-360">
                  <a:ln w="12700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33CCFF"/>
                  </a:solidFill>
                  <a:effectLst>
                    <a:outerShdw dist="125724" dir="18900000" algn="ctr" rotWithShape="0">
                      <a:srgbClr val="000099"/>
                    </a:outerShdw>
                  </a:effectLst>
                  <a:latin typeface="Impact"/>
                </a:rPr>
                <a:t>modelovanja</a:t>
              </a:r>
              <a:endParaRPr lang="sr-Latn-R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0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7887" cy="4679950"/>
          </a:xfrm>
        </p:spPr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Stvaranje podloga za </a:t>
            </a: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strukturiranje rešenja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Eksperimentisanje u cilju istraživanja više verzija rešenja</a:t>
            </a:r>
            <a:endParaRPr lang="en-US" b="1" smtClean="0"/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Oslonac na </a:t>
            </a: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APSTRAKCIJE</a:t>
            </a:r>
            <a:r>
              <a:rPr lang="sr-Latn-CS" b="1" smtClean="0"/>
              <a:t> u cilju rukovanja složenošću</a:t>
            </a:r>
            <a:endParaRPr lang="en-US" b="1" smtClean="0"/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Skraćenje vremena izrade proizvoda</a:t>
            </a:r>
            <a:endParaRPr lang="en-US" b="1" smtClean="0"/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Smanjenje troškova razvoja</a:t>
            </a:r>
            <a:r>
              <a:rPr lang="en-US" b="1" smtClean="0"/>
              <a:t> 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Rukovanje rizicima</a:t>
            </a:r>
            <a:endParaRPr lang="en-US" b="1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93038" cy="644525"/>
          </a:xfrm>
        </p:spPr>
        <p:txBody>
          <a:bodyPr/>
          <a:lstStyle/>
          <a:p>
            <a:pPr eaLnBrk="1" hangingPunct="1"/>
            <a:r>
              <a:rPr lang="sr-Latn-CS" smtClean="0"/>
              <a:t>Zbog čega modelujemo</a:t>
            </a:r>
            <a:r>
              <a:rPr lang="en-US" smtClean="0"/>
              <a:t>?</a:t>
            </a:r>
          </a:p>
        </p:txBody>
      </p:sp>
      <p:sp>
        <p:nvSpPr>
          <p:cNvPr id="303108" name="WordArt 4"/>
          <p:cNvSpPr>
            <a:spLocks noChangeArrowheads="1" noChangeShapeType="1" noTextEdit="1"/>
          </p:cNvSpPr>
          <p:nvPr/>
        </p:nvSpPr>
        <p:spPr bwMode="auto">
          <a:xfrm>
            <a:off x="2195513" y="908050"/>
            <a:ext cx="469582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Modelovanje omogućava</a:t>
            </a:r>
            <a:endParaRPr lang="sr-Latn-R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496300" cy="1143000"/>
          </a:xfrm>
        </p:spPr>
        <p:txBody>
          <a:bodyPr/>
          <a:lstStyle/>
          <a:p>
            <a:pPr eaLnBrk="1" hangingPunct="1"/>
            <a:r>
              <a:rPr lang="sr-Latn-CS" sz="3600" smtClean="0"/>
              <a:t>Poteškoće i rizici u softverskom inženjerstvu</a:t>
            </a:r>
            <a:endParaRPr lang="en-US" sz="36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064500" cy="4392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Kompleksnost i nivo detalja;</a:t>
            </a:r>
            <a:r>
              <a:rPr lang="en-US" dirty="0" smtClean="0"/>
              <a:t> </a:t>
            </a:r>
            <a:r>
              <a:rPr lang="sr-Latn-CS" dirty="0" smtClean="0"/>
              <a:t> 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Koju tehnologiju odabrati?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Koliko su zahtevi precizno definisani?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Kakvom veštinom iznanjem vladamo?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Promene su sastavni deo prirode softvera;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Globalni </a:t>
            </a:r>
            <a:r>
              <a:rPr lang="sr-Latn-CS" dirty="0" smtClean="0"/>
              <a:t>aspekti</a:t>
            </a:r>
            <a:r>
              <a:rPr lang="en-US" dirty="0" smtClean="0"/>
              <a:t> </a:t>
            </a:r>
            <a:r>
              <a:rPr lang="sr-Latn-CS" dirty="0" smtClean="0"/>
              <a:t>primene</a:t>
            </a:r>
            <a:r>
              <a:rPr lang="sr-Latn-CS" dirty="0" smtClean="0"/>
              <a:t>;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• </a:t>
            </a:r>
            <a:r>
              <a:rPr lang="sr-Latn-CS" dirty="0" smtClean="0"/>
              <a:t>Politički i organizacioni rizici;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989138"/>
            <a:ext cx="8785225" cy="4508500"/>
          </a:xfrm>
        </p:spPr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sz="28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Govorni i pisani jezik</a:t>
            </a:r>
            <a:r>
              <a:rPr lang="sr-Latn-CS" sz="2800" b="1" smtClean="0"/>
              <a:t> – neizbežan formalizam za predstavljanje zahteva, zbog čega </a:t>
            </a:r>
            <a:r>
              <a:rPr lang="sr-Latn-CS" sz="2800" b="1" u="sng" smtClean="0"/>
              <a:t>analitičar</a:t>
            </a:r>
            <a:r>
              <a:rPr lang="sr-Latn-CS" sz="2800" b="1" smtClean="0"/>
              <a:t> mora biti obučen da </a:t>
            </a:r>
            <a:r>
              <a:rPr lang="sr-Latn-C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jezik</a:t>
            </a:r>
            <a:r>
              <a:rPr lang="sr-Latn-CS" sz="2800" b="1" smtClean="0"/>
              <a:t> koristi </a:t>
            </a:r>
            <a:r>
              <a:rPr lang="sr-Latn-CS" sz="2800" b="1" smtClean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jednostavno</a:t>
            </a:r>
            <a:r>
              <a:rPr lang="sr-Latn-CS" sz="2800" b="1" smtClean="0"/>
              <a:t> i </a:t>
            </a:r>
            <a:r>
              <a:rPr lang="sr-Latn-C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koncizno </a:t>
            </a:r>
            <a:r>
              <a:rPr lang="sr-Latn-CS" sz="2800" b="1" smtClean="0"/>
              <a:t>i da izbegava klasične uzroke nerazumevanja:</a:t>
            </a:r>
            <a:endParaRPr lang="en-US" sz="2800" b="1" smtClean="0">
              <a:solidFill>
                <a:schemeClr val="accent2"/>
              </a:solidFill>
            </a:endParaRPr>
          </a:p>
          <a:p>
            <a:pPr lvl="2"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Duge rečenice</a:t>
            </a:r>
            <a:r>
              <a:rPr lang="sr-Latn-CS" b="1" smtClean="0"/>
              <a:t> sa mnogo </a:t>
            </a:r>
            <a:r>
              <a:rPr lang="sr-Latn-CS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umetnutih iskaza.</a:t>
            </a:r>
            <a:endParaRPr lang="en-US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Korišćenje </a:t>
            </a: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</a:t>
            </a:r>
            <a:r>
              <a:rPr lang="sr-Latn-CS" b="1" smtClean="0"/>
              <a:t> koji se mogu interpretirati na više </a:t>
            </a:r>
            <a:r>
              <a:rPr lang="sr-Latn-C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različitih smislenih</a:t>
            </a:r>
            <a:r>
              <a:rPr lang="sr-Latn-CS" b="1" smtClean="0"/>
              <a:t> načina.</a:t>
            </a:r>
          </a:p>
          <a:p>
            <a:pPr lvl="2"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Nekonzistentnost korišćenja termina (sinonima)</a:t>
            </a:r>
            <a:endParaRPr lang="en-US" b="1" smtClean="0"/>
          </a:p>
          <a:p>
            <a:pPr lvl="2"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Predstavljanje skupa zahteva kao jednog (</a:t>
            </a: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pomanjkanje analitičnosti</a:t>
            </a:r>
            <a:r>
              <a:rPr lang="sr-Latn-CS" b="1" smtClean="0"/>
              <a:t>)</a:t>
            </a:r>
            <a:endParaRPr lang="en-US" b="1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93037" cy="539750"/>
          </a:xfrm>
        </p:spPr>
        <p:txBody>
          <a:bodyPr/>
          <a:lstStyle/>
          <a:p>
            <a:pPr eaLnBrk="1" hangingPunct="1"/>
            <a:r>
              <a:rPr lang="sr-Latn-CS" smtClean="0"/>
              <a:t>Zbog čega Formalni modeli</a:t>
            </a:r>
            <a:r>
              <a:rPr lang="en-US" smtClean="0"/>
              <a:t>?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179388" y="692150"/>
            <a:ext cx="87137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sr-Latn-CS" sz="3000" b="0"/>
              <a:t>Formalni modeli koriste</a:t>
            </a:r>
            <a:r>
              <a:rPr lang="sr-Latn-CS" sz="3000"/>
              <a:t> </a:t>
            </a:r>
            <a:r>
              <a:rPr lang="sr-Latn-C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notacije</a:t>
            </a:r>
            <a:r>
              <a:rPr lang="sr-Latn-CS" sz="3000"/>
              <a:t> </a:t>
            </a:r>
            <a:r>
              <a:rPr lang="sr-Latn-CS" sz="3000" b="0"/>
              <a:t>zasnovane na</a:t>
            </a:r>
            <a:r>
              <a:rPr lang="sr-Latn-CS" sz="3000"/>
              <a:t> </a:t>
            </a:r>
          </a:p>
          <a:p>
            <a:pPr algn="just">
              <a:defRPr/>
            </a:pPr>
            <a:r>
              <a:rPr lang="sr-Latn-CS" sz="3000" b="0"/>
              <a:t>elementima</a:t>
            </a:r>
            <a:r>
              <a:rPr lang="sr-Latn-CS" sz="3000"/>
              <a:t> </a:t>
            </a:r>
            <a:r>
              <a:rPr lang="sr-Latn-CS" sz="3000" b="0"/>
              <a:t>korišćene</a:t>
            </a:r>
            <a:r>
              <a:rPr lang="sr-Latn-CS" sz="3000"/>
              <a:t> </a:t>
            </a:r>
            <a:r>
              <a:rPr lang="sr-Latn-CS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metodologije modelovanja</a:t>
            </a:r>
            <a:r>
              <a:rPr lang="sr-Latn-CS" sz="3000"/>
              <a:t> !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6550" y="5949950"/>
            <a:ext cx="7270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382000" cy="579438"/>
          </a:xfrm>
        </p:spPr>
        <p:txBody>
          <a:bodyPr/>
          <a:lstStyle/>
          <a:p>
            <a:pPr eaLnBrk="1" hangingPunct="1"/>
            <a:r>
              <a:rPr lang="en-US" sz="3200" smtClean="0"/>
              <a:t>Model - 0</a:t>
            </a:r>
            <a:r>
              <a:rPr lang="sr-Latn-CS" sz="3200" smtClean="0"/>
              <a:t>1 </a:t>
            </a:r>
            <a:endParaRPr lang="en-US" sz="3200" smtClean="0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95288" y="762000"/>
            <a:ext cx="8353425" cy="41624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Latn-CS" sz="2800" i="1" u="sng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Šta se očekuje od modela?</a:t>
            </a:r>
            <a:r>
              <a:rPr lang="en-US" sz="2800" i="1" u="sng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:</a:t>
            </a:r>
            <a:endParaRPr lang="en-US" sz="2800" b="0">
              <a:effectLst>
                <a:outerShdw blurRad="38100" dist="38100" dir="2700000" algn="tl">
                  <a:srgbClr val="FFFFFF"/>
                </a:outerShdw>
              </a:effectLst>
              <a:latin typeface="TimesRoman" pitchFamily="2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1.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obezbedi preciznost (Accuracy) pri modelovanju.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2.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poseduje internu i eksternu konzistentnost.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3.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se može obrazložiti na jednostavan način.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4.</a:t>
            </a:r>
            <a:r>
              <a:rPr lang="sr-Latn-C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se mogu menjati uz minimalan napor.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5. </a:t>
            </a:r>
            <a:r>
              <a:rPr lang="en-U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Da </a:t>
            </a:r>
            <a:r>
              <a:rPr lang="sr-Latn-CS" sz="2800" i="1"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budu što je moguće jednostavniji ali ne i BANALNI!</a:t>
            </a:r>
            <a:endParaRPr lang="sr-Latn-CS" sz="280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35975" cy="99060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39150" cy="5387975"/>
          </a:xfrm>
        </p:spPr>
        <p:txBody>
          <a:bodyPr lIns="90000" tIns="46800" rIns="90000" bIns="46800"/>
          <a:lstStyle/>
          <a:p>
            <a:pPr marL="341313" indent="-341313" algn="ctr" defTabSz="457200" eaLnBrk="1" hangingPunct="1">
              <a:lnSpc>
                <a:spcPct val="90000"/>
              </a:lnSpc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800" b="1" smtClean="0">
                <a:latin typeface="Arial" charset="0"/>
              </a:rPr>
              <a:t>Razdvajanje PROBLEMA od REŠENJA:</a:t>
            </a:r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 i="1" smtClean="0"/>
              <a:t>Postojanje odvojene specifikacije problema je korisno</a:t>
            </a:r>
            <a:r>
              <a:rPr lang="sr-Latn-CS" sz="2400" b="1" i="1" smtClean="0"/>
              <a:t> jer</a:t>
            </a:r>
            <a:r>
              <a:rPr lang="en-US" sz="2400" b="1" i="1" smtClean="0"/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N</a:t>
            </a:r>
            <a:r>
              <a:rPr lang="en-US" sz="2400" smtClean="0"/>
              <a:t>ajo</a:t>
            </a:r>
            <a:r>
              <a:rPr lang="sr-Latn-CS" sz="2400" smtClean="0"/>
              <a:t>č</a:t>
            </a:r>
            <a:r>
              <a:rPr lang="en-US" sz="2400" smtClean="0"/>
              <a:t>igledniji problemi mo</a:t>
            </a:r>
            <a:r>
              <a:rPr lang="sr-Latn-CS" sz="2400" smtClean="0"/>
              <a:t>ž</a:t>
            </a:r>
            <a:r>
              <a:rPr lang="en-US" sz="2400" smtClean="0"/>
              <a:t>da i nisu oni koje je potrebno re</a:t>
            </a:r>
            <a:r>
              <a:rPr lang="sr-Latn-CS" sz="2400" smtClean="0"/>
              <a:t>š</a:t>
            </a:r>
            <a:r>
              <a:rPr lang="en-US" sz="2400" smtClean="0"/>
              <a:t>avati! 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Se i</a:t>
            </a:r>
            <a:r>
              <a:rPr lang="en-US" sz="2400" smtClean="0"/>
              <a:t>ska</a:t>
            </a:r>
            <a:r>
              <a:rPr lang="sr-Latn-CS" sz="2400" smtClean="0"/>
              <a:t>z</a:t>
            </a:r>
            <a:r>
              <a:rPr lang="en-US" sz="2400" smtClean="0"/>
              <a:t>i ve</a:t>
            </a:r>
            <a:r>
              <a:rPr lang="sr-Latn-CS" sz="2400" smtClean="0"/>
              <a:t>z</a:t>
            </a:r>
            <a:r>
              <a:rPr lang="en-US" sz="2400" smtClean="0"/>
              <a:t>ani </a:t>
            </a:r>
            <a:r>
              <a:rPr lang="sr-Latn-CS" sz="2400" smtClean="0"/>
              <a:t>z</a:t>
            </a:r>
            <a:r>
              <a:rPr lang="en-US" sz="2400" smtClean="0"/>
              <a:t>a problem mogu lak</a:t>
            </a:r>
            <a:r>
              <a:rPr lang="sr-Latn-CS" sz="2400" smtClean="0"/>
              <a:t>š</a:t>
            </a:r>
            <a:r>
              <a:rPr lang="en-US" sz="2400" smtClean="0"/>
              <a:t>e i</a:t>
            </a:r>
            <a:r>
              <a:rPr lang="sr-Latn-CS" sz="2400" smtClean="0"/>
              <a:t>z</a:t>
            </a:r>
            <a:r>
              <a:rPr lang="en-US" sz="2400" smtClean="0"/>
              <a:t>olovati i rasp</a:t>
            </a:r>
            <a:r>
              <a:rPr lang="sr-Latn-CS" sz="2400" smtClean="0"/>
              <a:t>raviti sa svim zainteresovanim stranama; 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Se </a:t>
            </a:r>
            <a:r>
              <a:rPr lang="en-US" sz="2400" smtClean="0"/>
              <a:t>i</a:t>
            </a:r>
            <a:r>
              <a:rPr lang="sr-Latn-CS" sz="2400" smtClean="0"/>
              <a:t>skazi vezani za problem mogu koristiti za ocenjivanje različitih varijanti (kandidat) rešenja; 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Iskazi o problemu predstavljaju nezamenjiv izvor za generisanje test-scenarija;</a:t>
            </a:r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b="1" i="1" smtClean="0"/>
              <a:t>Nezavisno od toga neophodno je proveriti</a:t>
            </a:r>
            <a:r>
              <a:rPr lang="en-US" sz="2400" b="1" i="1" smtClean="0"/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Da li predloženo rešenje korektno rešava iskazani problem;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400" smtClean="0"/>
              <a:t>Da li iskazi vezani za problem odgovaraju potrebama svih zainteresovanih strana;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35975" cy="7651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58200" cy="5783262"/>
          </a:xfrm>
        </p:spPr>
        <p:txBody>
          <a:bodyPr lIns="90000" tIns="46800" rIns="90000" bIns="46800"/>
          <a:lstStyle/>
          <a:p>
            <a:pPr algn="ctr" defTabSz="457200" eaLnBrk="1" hangingPunct="1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sr-Latn-CS" sz="2800" b="1" smtClean="0"/>
              <a:t>Razdvajanje domena problema i domena rešenja</a:t>
            </a: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2227263" y="1470025"/>
            <a:ext cx="4881562" cy="4872038"/>
            <a:chOff x="1403" y="926"/>
            <a:chExt cx="3075" cy="3069"/>
          </a:xfrm>
        </p:grpSpPr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2098" y="1793"/>
              <a:ext cx="1472" cy="516"/>
            </a:xfrm>
            <a:prstGeom prst="rect">
              <a:avLst/>
            </a:prstGeom>
            <a:solidFill>
              <a:srgbClr val="FCFEB9"/>
            </a:solidFill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Rectangle 6"/>
            <p:cNvSpPr>
              <a:spLocks noChangeArrowheads="1"/>
            </p:cNvSpPr>
            <p:nvPr/>
          </p:nvSpPr>
          <p:spPr bwMode="auto">
            <a:xfrm>
              <a:off x="2098" y="2725"/>
              <a:ext cx="1472" cy="516"/>
            </a:xfrm>
            <a:prstGeom prst="rect">
              <a:avLst/>
            </a:prstGeom>
            <a:solidFill>
              <a:srgbClr val="FCFEB9"/>
            </a:solidFill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Rectangle 7"/>
            <p:cNvSpPr>
              <a:spLocks noChangeArrowheads="1"/>
            </p:cNvSpPr>
            <p:nvPr/>
          </p:nvSpPr>
          <p:spPr bwMode="auto">
            <a:xfrm>
              <a:off x="2368" y="1842"/>
              <a:ext cx="89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Specifikacija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problema</a:t>
              </a:r>
            </a:p>
          </p:txBody>
        </p:sp>
        <p:sp>
          <p:nvSpPr>
            <p:cNvPr id="49161" name="Rectangle 8"/>
            <p:cNvSpPr>
              <a:spLocks noChangeArrowheads="1"/>
            </p:cNvSpPr>
            <p:nvPr/>
          </p:nvSpPr>
          <p:spPr bwMode="auto">
            <a:xfrm>
              <a:off x="2479" y="2802"/>
              <a:ext cx="690" cy="3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Rešenje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problema</a:t>
              </a:r>
            </a:p>
          </p:txBody>
        </p:sp>
        <p:sp>
          <p:nvSpPr>
            <p:cNvPr id="49162" name="AutoShape 9"/>
            <p:cNvSpPr>
              <a:spLocks noChangeArrowheads="1"/>
            </p:cNvSpPr>
            <p:nvPr/>
          </p:nvSpPr>
          <p:spPr bwMode="auto">
            <a:xfrm>
              <a:off x="2530" y="3567"/>
              <a:ext cx="704" cy="428"/>
            </a:xfrm>
            <a:prstGeom prst="cube">
              <a:avLst>
                <a:gd name="adj" fmla="val 24995"/>
              </a:avLst>
            </a:prstGeom>
            <a:solidFill>
              <a:srgbClr val="FDE3BA"/>
            </a:solidFill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2482" y="3723"/>
              <a:ext cx="606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  Sistem</a:t>
              </a:r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>
              <a:off x="2845" y="1546"/>
              <a:ext cx="1" cy="25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2858" y="2354"/>
              <a:ext cx="1" cy="339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2858" y="3224"/>
              <a:ext cx="1" cy="339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3682" y="1741"/>
              <a:ext cx="272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>
              <a:off x="3682" y="3277"/>
              <a:ext cx="272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>
              <a:off x="4162" y="3277"/>
              <a:ext cx="272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4162" y="1138"/>
              <a:ext cx="272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 flipH="1">
              <a:off x="1849" y="2136"/>
              <a:ext cx="210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 flipH="1">
              <a:off x="1849" y="2997"/>
              <a:ext cx="210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858" y="2119"/>
              <a:ext cx="1" cy="870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4" name="Line 21"/>
            <p:cNvSpPr>
              <a:spLocks noChangeShapeType="1"/>
            </p:cNvSpPr>
            <p:nvPr/>
          </p:nvSpPr>
          <p:spPr bwMode="auto">
            <a:xfrm flipH="1">
              <a:off x="1561" y="1138"/>
              <a:ext cx="210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5" name="Line 22"/>
            <p:cNvSpPr>
              <a:spLocks noChangeShapeType="1"/>
            </p:cNvSpPr>
            <p:nvPr/>
          </p:nvSpPr>
          <p:spPr bwMode="auto">
            <a:xfrm flipH="1">
              <a:off x="1570" y="1138"/>
              <a:ext cx="6" cy="2763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6" name="Line 23"/>
            <p:cNvSpPr>
              <a:spLocks noChangeShapeType="1"/>
            </p:cNvSpPr>
            <p:nvPr/>
          </p:nvSpPr>
          <p:spPr bwMode="auto">
            <a:xfrm>
              <a:off x="1578" y="3909"/>
              <a:ext cx="176" cy="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7" name="Line 24"/>
            <p:cNvSpPr>
              <a:spLocks noChangeShapeType="1"/>
            </p:cNvSpPr>
            <p:nvPr/>
          </p:nvSpPr>
          <p:spPr bwMode="auto">
            <a:xfrm flipH="1">
              <a:off x="3818" y="1727"/>
              <a:ext cx="26" cy="1542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8" name="Line 25"/>
            <p:cNvSpPr>
              <a:spLocks noChangeShapeType="1"/>
            </p:cNvSpPr>
            <p:nvPr/>
          </p:nvSpPr>
          <p:spPr bwMode="auto">
            <a:xfrm>
              <a:off x="4297" y="1138"/>
              <a:ext cx="2" cy="2131"/>
            </a:xfrm>
            <a:prstGeom prst="line">
              <a:avLst/>
            </a:prstGeom>
            <a:noFill/>
            <a:ln w="25560">
              <a:solidFill>
                <a:srgbClr val="1C1C1C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79" name="Rectangle 26"/>
            <p:cNvSpPr>
              <a:spLocks noChangeArrowheads="1"/>
            </p:cNvSpPr>
            <p:nvPr/>
          </p:nvSpPr>
          <p:spPr bwMode="auto">
            <a:xfrm rot="-5400000">
              <a:off x="918" y="2443"/>
              <a:ext cx="116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Korespondencija</a:t>
              </a:r>
            </a:p>
          </p:txBody>
        </p:sp>
        <p:sp>
          <p:nvSpPr>
            <p:cNvPr id="49180" name="Rectangle 27"/>
            <p:cNvSpPr>
              <a:spLocks noChangeArrowheads="1"/>
            </p:cNvSpPr>
            <p:nvPr/>
          </p:nvSpPr>
          <p:spPr bwMode="auto">
            <a:xfrm rot="-5400000">
              <a:off x="1434" y="2605"/>
              <a:ext cx="703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Korektnost</a:t>
              </a:r>
            </a:p>
          </p:txBody>
        </p:sp>
        <p:sp>
          <p:nvSpPr>
            <p:cNvPr id="49181" name="Rectangle 28"/>
            <p:cNvSpPr>
              <a:spLocks noChangeArrowheads="1"/>
            </p:cNvSpPr>
            <p:nvPr/>
          </p:nvSpPr>
          <p:spPr bwMode="auto">
            <a:xfrm rot="-5400000">
              <a:off x="4068" y="2210"/>
              <a:ext cx="629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Validacija</a:t>
              </a:r>
            </a:p>
          </p:txBody>
        </p:sp>
        <p:sp>
          <p:nvSpPr>
            <p:cNvPr id="49182" name="Rectangle 29"/>
            <p:cNvSpPr>
              <a:spLocks noChangeArrowheads="1"/>
            </p:cNvSpPr>
            <p:nvPr/>
          </p:nvSpPr>
          <p:spPr bwMode="auto">
            <a:xfrm rot="-5400000">
              <a:off x="3511" y="2262"/>
              <a:ext cx="937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Verifikacija</a:t>
              </a:r>
            </a:p>
          </p:txBody>
        </p:sp>
        <p:sp>
          <p:nvSpPr>
            <p:cNvPr id="49183" name="Line 30"/>
            <p:cNvSpPr>
              <a:spLocks noChangeShapeType="1"/>
            </p:cNvSpPr>
            <p:nvPr/>
          </p:nvSpPr>
          <p:spPr bwMode="auto">
            <a:xfrm>
              <a:off x="3818" y="3333"/>
              <a:ext cx="1" cy="612"/>
            </a:xfrm>
            <a:prstGeom prst="line">
              <a:avLst/>
            </a:prstGeom>
            <a:noFill/>
            <a:ln w="12600">
              <a:solidFill>
                <a:srgbClr val="CECECE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84" name="Line 31"/>
            <p:cNvSpPr>
              <a:spLocks noChangeShapeType="1"/>
            </p:cNvSpPr>
            <p:nvPr/>
          </p:nvSpPr>
          <p:spPr bwMode="auto">
            <a:xfrm>
              <a:off x="4298" y="3333"/>
              <a:ext cx="1" cy="612"/>
            </a:xfrm>
            <a:prstGeom prst="line">
              <a:avLst/>
            </a:prstGeom>
            <a:noFill/>
            <a:ln w="12600">
              <a:solidFill>
                <a:srgbClr val="CECECE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85" name="Line 32"/>
            <p:cNvSpPr>
              <a:spLocks noChangeShapeType="1"/>
            </p:cNvSpPr>
            <p:nvPr/>
          </p:nvSpPr>
          <p:spPr bwMode="auto">
            <a:xfrm>
              <a:off x="3678" y="3949"/>
              <a:ext cx="280" cy="1"/>
            </a:xfrm>
            <a:prstGeom prst="line">
              <a:avLst/>
            </a:prstGeom>
            <a:noFill/>
            <a:ln w="12600">
              <a:solidFill>
                <a:srgbClr val="CECECE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86" name="Line 33"/>
            <p:cNvSpPr>
              <a:spLocks noChangeShapeType="1"/>
            </p:cNvSpPr>
            <p:nvPr/>
          </p:nvSpPr>
          <p:spPr bwMode="auto">
            <a:xfrm>
              <a:off x="4158" y="3949"/>
              <a:ext cx="280" cy="1"/>
            </a:xfrm>
            <a:prstGeom prst="line">
              <a:avLst/>
            </a:prstGeom>
            <a:noFill/>
            <a:ln w="12600">
              <a:solidFill>
                <a:srgbClr val="CECECE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49187" name="AutoShape 34"/>
            <p:cNvSpPr>
              <a:spLocks noChangeArrowheads="1"/>
            </p:cNvSpPr>
            <p:nvPr/>
          </p:nvSpPr>
          <p:spPr bwMode="auto">
            <a:xfrm>
              <a:off x="2175" y="926"/>
              <a:ext cx="1396" cy="620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6 w 21600"/>
                <a:gd name="T5" fmla="*/ 0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1 w 21600"/>
                <a:gd name="T13" fmla="*/ 3275 h 21600"/>
                <a:gd name="T14" fmla="*/ 17082 w 21600"/>
                <a:gd name="T15" fmla="*/ 173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1"/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Problemska</a:t>
              </a:r>
            </a:p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situacija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- Motivacija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75663" cy="4918075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Modelovanje predstavlja klju</a:t>
            </a:r>
            <a:r>
              <a:rPr lang="sr-Latn-CS" sz="2400" smtClean="0"/>
              <a:t>čni alat u inženjerstvu.</a:t>
            </a:r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U cilju analize i dizajna složenih sistema inženjeri rutinski kreiraju niz modela različitog tipa i </a:t>
            </a:r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MODELI PREDSTAVLJAJU APSTRAKCIJE SISTEMA i/ILI NJEGOVOG OKRUŽENJA;</a:t>
            </a:r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Proces modelovanja je proces izgradnje asptrakcija realnog sveta;</a:t>
            </a:r>
            <a:endParaRPr lang="en-US" sz="2400" smtClean="0"/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Apstrakcije predstavljaju pojednostavljenje jer</a:t>
            </a:r>
            <a:r>
              <a:rPr lang="en-US" sz="2400" smtClean="0"/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IGNORIŠU </a:t>
            </a:r>
            <a:r>
              <a:rPr lang="sr-Latn-CS" sz="2400" b="1" smtClean="0"/>
              <a:t>IRELEVANTNE</a:t>
            </a:r>
            <a:r>
              <a:rPr lang="sr-Latn-CS" sz="2400" smtClean="0"/>
              <a:t> DETALJE i</a:t>
            </a:r>
            <a:endParaRPr lang="en-US" sz="2400" smtClean="0"/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PREDSTAVLJAJU i OPISUJU JEDINO RELEVANTNE DETALJE;</a:t>
            </a:r>
            <a:endParaRPr lang="en-US" sz="2400" smtClean="0"/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Šta je</a:t>
            </a:r>
            <a:r>
              <a:rPr lang="en-US" sz="2400" smtClean="0"/>
              <a:t> </a:t>
            </a:r>
            <a:r>
              <a:rPr lang="en-US" sz="2400" i="1" smtClean="0"/>
              <a:t>relevant</a:t>
            </a:r>
            <a:r>
              <a:rPr lang="sr-Latn-CS" sz="2400" i="1" smtClean="0"/>
              <a:t>no</a:t>
            </a:r>
            <a:r>
              <a:rPr lang="en-US" sz="2400" smtClean="0"/>
              <a:t> </a:t>
            </a:r>
            <a:r>
              <a:rPr lang="sr-Latn-CS" sz="2400" smtClean="0"/>
              <a:t>ili</a:t>
            </a:r>
            <a:r>
              <a:rPr lang="en-US" sz="2400" smtClean="0"/>
              <a:t> </a:t>
            </a:r>
            <a:r>
              <a:rPr lang="en-US" sz="2400" i="1" smtClean="0"/>
              <a:t>irelevant</a:t>
            </a:r>
            <a:r>
              <a:rPr lang="sr-Latn-CS" sz="2400" i="1" smtClean="0"/>
              <a:t>no</a:t>
            </a:r>
            <a:r>
              <a:rPr lang="en-US" sz="2400" smtClean="0"/>
              <a:t> </a:t>
            </a:r>
            <a:r>
              <a:rPr lang="sr-Latn-CS" sz="2400" smtClean="0"/>
              <a:t>isključivo zavisi od NAMENE MODELA!</a:t>
            </a:r>
            <a:endParaRPr 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- Motivacija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75662" cy="491807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i="1" smtClean="0"/>
              <a:t>M</a:t>
            </a:r>
            <a:r>
              <a:rPr lang="en-US" sz="2800" b="1" i="1" smtClean="0"/>
              <a:t>odel</a:t>
            </a:r>
            <a:r>
              <a:rPr lang="en-US" sz="2800" smtClean="0"/>
              <a:t> </a:t>
            </a:r>
            <a:r>
              <a:rPr lang="sr-Latn-CS" sz="2800" smtClean="0"/>
              <a:t> je apstrakcija koja opisuje podskup nekog sistema;</a:t>
            </a:r>
            <a:r>
              <a:rPr lang="en-US" sz="2800" smtClean="0"/>
              <a:t> </a:t>
            </a:r>
            <a:r>
              <a:rPr lang="sr-Latn-CS" sz="2800" smtClean="0"/>
              <a:t> </a:t>
            </a:r>
            <a:endParaRPr lang="en-US" sz="2800" smtClean="0"/>
          </a:p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i="1" smtClean="0"/>
              <a:t>Pogled</a:t>
            </a:r>
            <a:r>
              <a:rPr lang="sr-Latn-CS" sz="2800" smtClean="0"/>
              <a:t> je</a:t>
            </a:r>
            <a:r>
              <a:rPr lang="en-US" sz="2800" smtClean="0"/>
              <a:t> </a:t>
            </a:r>
            <a:r>
              <a:rPr lang="sr-Latn-CS" sz="2800" smtClean="0"/>
              <a:t>odabir aspekata modela;</a:t>
            </a:r>
            <a:r>
              <a:rPr lang="en-US" sz="2800" smtClean="0"/>
              <a:t> </a:t>
            </a:r>
            <a:r>
              <a:rPr lang="sr-Latn-CS" sz="2800" smtClean="0"/>
              <a:t> </a:t>
            </a:r>
            <a:endParaRPr lang="en-US" sz="2800" smtClean="0"/>
          </a:p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i="1" smtClean="0"/>
              <a:t>Notacija</a:t>
            </a:r>
            <a:r>
              <a:rPr lang="sr-Latn-CS" sz="2800" smtClean="0"/>
              <a:t> je skup grafičkih ili tekstualnih pravila koja služe za predstavljanje pogleda;</a:t>
            </a:r>
            <a:r>
              <a:rPr lang="en-US" sz="2800" smtClean="0"/>
              <a:t> </a:t>
            </a:r>
            <a:r>
              <a:rPr lang="sr-Latn-CS" sz="2800" smtClean="0"/>
              <a:t> </a:t>
            </a:r>
            <a:endParaRPr lang="en-US" sz="2800" smtClean="0"/>
          </a:p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Pogledi i modeli jednog te istog sistema se mogu prekrivati; </a:t>
            </a:r>
            <a:endParaRPr lang="en-US" sz="2800" smtClean="0"/>
          </a:p>
          <a:p>
            <a:pPr marL="741363" lvl="1" indent="-28416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Primeri</a:t>
            </a:r>
            <a:r>
              <a:rPr lang="en-US" sz="2400" smtClean="0"/>
              <a:t>:</a:t>
            </a:r>
          </a:p>
          <a:p>
            <a:pPr lvl="2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S</a:t>
            </a:r>
            <a:r>
              <a:rPr lang="sr-Latn-CS" smtClean="0"/>
              <a:t>i</a:t>
            </a:r>
            <a:r>
              <a:rPr lang="en-US" smtClean="0"/>
              <a:t>stem: </a:t>
            </a:r>
            <a:r>
              <a:rPr lang="sr-Latn-CS" smtClean="0"/>
              <a:t>Avion</a:t>
            </a:r>
            <a:endParaRPr lang="en-US" smtClean="0"/>
          </a:p>
          <a:p>
            <a:pPr lvl="2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Model</a:t>
            </a:r>
            <a:r>
              <a:rPr lang="en-US" smtClean="0"/>
              <a:t>: </a:t>
            </a:r>
            <a:r>
              <a:rPr lang="sr-Latn-CS" smtClean="0"/>
              <a:t>Simulator letenja</a:t>
            </a:r>
            <a:endParaRPr lang="en-US" smtClean="0"/>
          </a:p>
          <a:p>
            <a:pPr lvl="2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Pogledi</a:t>
            </a:r>
            <a:r>
              <a:rPr lang="en-US" smtClean="0"/>
              <a:t>: </a:t>
            </a:r>
            <a:r>
              <a:rPr lang="sr-Latn-CS" smtClean="0"/>
              <a:t>Spoljašnjost, kablovi, sistem dotoka goriva, komunikacioni sistem, ... </a:t>
            </a: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3987" cy="7651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Fenomeni i koncepti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39150" cy="545782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b="1" smtClean="0"/>
              <a:t>Fenomen </a:t>
            </a:r>
            <a:endParaRPr lang="en-US" b="1" smtClean="0"/>
          </a:p>
          <a:p>
            <a:pPr marL="741363" lvl="1" indent="-284163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Objekat domena realnog sveta</a:t>
            </a:r>
            <a:r>
              <a:rPr lang="sr-Latn-CS" sz="2000" smtClean="0"/>
              <a:t> </a:t>
            </a:r>
            <a:r>
              <a:rPr lang="en-US" sz="2000" smtClean="0"/>
              <a:t> </a:t>
            </a:r>
            <a:r>
              <a:rPr lang="sr-Latn-CS" sz="2000" smtClean="0"/>
              <a:t>kakvog ga vidimo!</a:t>
            </a:r>
            <a:endParaRPr lang="en-US" sz="2000" smtClean="0"/>
          </a:p>
          <a:p>
            <a:pPr lvl="2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1800" i="1" smtClean="0"/>
              <a:t>Primer1</a:t>
            </a:r>
            <a:r>
              <a:rPr lang="en-US" sz="1800" i="1" smtClean="0"/>
              <a:t>:</a:t>
            </a:r>
            <a:r>
              <a:rPr lang="en-US" sz="1800" smtClean="0"/>
              <a:t> </a:t>
            </a:r>
            <a:r>
              <a:rPr lang="sr-Latn-CS" sz="1800" smtClean="0"/>
              <a:t>Čas na kome ste trenutno prisutni;</a:t>
            </a:r>
            <a:endParaRPr lang="en-US" sz="1800" smtClean="0"/>
          </a:p>
          <a:p>
            <a:pPr lvl="2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1800" i="1" smtClean="0"/>
              <a:t>Primer2</a:t>
            </a:r>
            <a:r>
              <a:rPr lang="en-US" sz="1800" i="1" smtClean="0"/>
              <a:t>:</a:t>
            </a:r>
            <a:r>
              <a:rPr lang="en-US" sz="1800" smtClean="0"/>
              <a:t> </a:t>
            </a:r>
            <a:r>
              <a:rPr lang="sr-Latn-CS" sz="1800" smtClean="0"/>
              <a:t>Moj mobilni telefon;</a:t>
            </a:r>
            <a:endParaRPr lang="en-US" sz="1800" smtClean="0"/>
          </a:p>
          <a:p>
            <a:pPr defTabSz="457200" eaLnBrk="1" hangingPunct="1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b="1" smtClean="0"/>
              <a:t>Koncept</a:t>
            </a:r>
            <a:endParaRPr lang="en-US" b="1" smtClean="0"/>
          </a:p>
          <a:p>
            <a:pPr marL="741363" lvl="1" indent="-284163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Opisuje zajedničke osobine fenomena. </a:t>
            </a:r>
            <a:r>
              <a:rPr lang="en-U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2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1800" i="1" smtClean="0"/>
              <a:t>Primer1</a:t>
            </a:r>
            <a:r>
              <a:rPr lang="en-US" sz="1800" i="1" smtClean="0"/>
              <a:t>:</a:t>
            </a:r>
            <a:r>
              <a:rPr lang="en-US" sz="1800" smtClean="0"/>
              <a:t> </a:t>
            </a:r>
            <a:r>
              <a:rPr lang="sr-Latn-CS" sz="1800" smtClean="0"/>
              <a:t>Predavanja iz Specifikacije i modelovanja softwera;</a:t>
            </a:r>
            <a:endParaRPr lang="en-US" sz="1800" smtClean="0"/>
          </a:p>
          <a:p>
            <a:pPr lvl="2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1800" i="1" smtClean="0"/>
              <a:t>Primer2</a:t>
            </a:r>
            <a:r>
              <a:rPr lang="en-US" sz="1800" i="1" smtClean="0"/>
              <a:t>:</a:t>
            </a:r>
            <a:r>
              <a:rPr lang="en-US" sz="1800" smtClean="0"/>
              <a:t> </a:t>
            </a:r>
            <a:r>
              <a:rPr lang="sr-Latn-CS" sz="1800" smtClean="0"/>
              <a:t>LG mobilni telefon sa ekranom osetljivim na dodir;</a:t>
            </a:r>
            <a:endParaRPr lang="en-US" sz="1800" smtClean="0"/>
          </a:p>
          <a:p>
            <a:pPr defTabSz="457200" eaLnBrk="1" hangingPunct="1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Koncept je uređena trojka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marL="741363" lvl="1" indent="-284163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Ime</a:t>
            </a:r>
            <a:r>
              <a:rPr lang="en-US" sz="2000" smtClean="0"/>
              <a:t> (</a:t>
            </a:r>
            <a:r>
              <a:rPr lang="sr-Latn-CS" sz="2000" smtClean="0"/>
              <a:t>Po njemu se razlikuje od drugih koncepata</a:t>
            </a:r>
            <a:r>
              <a:rPr lang="en-US" sz="2000" smtClean="0"/>
              <a:t>)</a:t>
            </a:r>
            <a:r>
              <a:rPr lang="sr-Latn-CS" sz="2000" smtClean="0"/>
              <a:t>;</a:t>
            </a:r>
            <a:endParaRPr lang="en-US" sz="2000" smtClean="0"/>
          </a:p>
          <a:p>
            <a:pPr marL="741363" lvl="1" indent="-284163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Svrha</a:t>
            </a:r>
            <a:r>
              <a:rPr lang="en-US" sz="2000" smtClean="0"/>
              <a:t> (</a:t>
            </a:r>
            <a:r>
              <a:rPr lang="sr-Latn-CS" sz="2000" smtClean="0"/>
              <a:t>Svojstvo na osnovu koga je moguće odrediti da li posmatrani fenomen pripada konceptu</a:t>
            </a:r>
            <a:r>
              <a:rPr lang="en-US" sz="2000" smtClean="0"/>
              <a:t>)</a:t>
            </a:r>
            <a:r>
              <a:rPr lang="sr-Latn-CS" sz="2000" smtClean="0"/>
              <a:t>;</a:t>
            </a:r>
            <a:r>
              <a:rPr lang="en-US" sz="2000" smtClean="0"/>
              <a:t> </a:t>
            </a:r>
          </a:p>
          <a:p>
            <a:pPr marL="741363" lvl="1" indent="-284163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sr-Latn-CS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Primerci</a:t>
            </a:r>
            <a:r>
              <a:rPr lang="en-US" sz="2000" smtClean="0"/>
              <a:t> (</a:t>
            </a:r>
            <a:r>
              <a:rPr lang="sr-Latn-CS" sz="2000" smtClean="0"/>
              <a:t>Skup konkretnih primeraka fenomena koji čine </a:t>
            </a:r>
            <a:r>
              <a:rPr lang="en-US" sz="2000" smtClean="0"/>
              <a:t> </a:t>
            </a:r>
            <a:r>
              <a:rPr lang="sr-Latn-CS" sz="2000" smtClean="0"/>
              <a:t>koncept);</a:t>
            </a:r>
            <a:r>
              <a:rPr lang="en-US" sz="2000" smtClean="0"/>
              <a:t> </a:t>
            </a:r>
            <a:r>
              <a:rPr lang="sr-Latn-CS" sz="2000" smtClean="0"/>
              <a:t> </a:t>
            </a: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3987" cy="719137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Fenomeni i koncepti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684213" y="1125538"/>
            <a:ext cx="7740650" cy="2555875"/>
            <a:chOff x="385" y="845"/>
            <a:chExt cx="4876" cy="161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3290" y="845"/>
              <a:ext cx="1971" cy="1610"/>
              <a:chOff x="3290" y="845"/>
              <a:chExt cx="1971" cy="1610"/>
            </a:xfrm>
          </p:grpSpPr>
          <p:sp>
            <p:nvSpPr>
              <p:cNvPr id="53264" name="Freeform 5"/>
              <p:cNvSpPr>
                <a:spLocks noChangeArrowheads="1"/>
              </p:cNvSpPr>
              <p:nvPr/>
            </p:nvSpPr>
            <p:spPr bwMode="auto">
              <a:xfrm>
                <a:off x="4613" y="1179"/>
                <a:ext cx="44" cy="854"/>
              </a:xfrm>
              <a:custGeom>
                <a:avLst/>
                <a:gdLst>
                  <a:gd name="T0" fmla="*/ 39 w 34"/>
                  <a:gd name="T1" fmla="*/ 0 h 722"/>
                  <a:gd name="T2" fmla="*/ 18 w 34"/>
                  <a:gd name="T3" fmla="*/ 32 h 722"/>
                  <a:gd name="T4" fmla="*/ 0 w 34"/>
                  <a:gd name="T5" fmla="*/ 192 h 722"/>
                  <a:gd name="T6" fmla="*/ 0 w 34"/>
                  <a:gd name="T7" fmla="*/ 352 h 722"/>
                  <a:gd name="T8" fmla="*/ 0 w 34"/>
                  <a:gd name="T9" fmla="*/ 400 h 722"/>
                  <a:gd name="T10" fmla="*/ 18 w 34"/>
                  <a:gd name="T11" fmla="*/ 432 h 722"/>
                  <a:gd name="T12" fmla="*/ 0 w 34"/>
                  <a:gd name="T13" fmla="*/ 465 h 722"/>
                  <a:gd name="T14" fmla="*/ 0 w 34"/>
                  <a:gd name="T15" fmla="*/ 513 h 722"/>
                  <a:gd name="T16" fmla="*/ 0 w 34"/>
                  <a:gd name="T17" fmla="*/ 545 h 722"/>
                  <a:gd name="T18" fmla="*/ 18 w 34"/>
                  <a:gd name="T19" fmla="*/ 576 h 722"/>
                  <a:gd name="T20" fmla="*/ 0 w 34"/>
                  <a:gd name="T21" fmla="*/ 609 h 722"/>
                  <a:gd name="T22" fmla="*/ 0 w 34"/>
                  <a:gd name="T23" fmla="*/ 673 h 722"/>
                  <a:gd name="T24" fmla="*/ 0 w 34"/>
                  <a:gd name="T25" fmla="*/ 834 h 722"/>
                  <a:gd name="T26" fmla="*/ 18 w 34"/>
                  <a:gd name="T27" fmla="*/ 995 h 722"/>
                  <a:gd name="T28" fmla="*/ 39 w 34"/>
                  <a:gd name="T29" fmla="*/ 1010 h 722"/>
                  <a:gd name="T30" fmla="*/ 39 w 34"/>
                  <a:gd name="T31" fmla="*/ 995 h 722"/>
                  <a:gd name="T32" fmla="*/ 57 w 34"/>
                  <a:gd name="T33" fmla="*/ 834 h 722"/>
                  <a:gd name="T34" fmla="*/ 57 w 34"/>
                  <a:gd name="T35" fmla="*/ 673 h 722"/>
                  <a:gd name="T36" fmla="*/ 57 w 34"/>
                  <a:gd name="T37" fmla="*/ 609 h 722"/>
                  <a:gd name="T38" fmla="*/ 39 w 34"/>
                  <a:gd name="T39" fmla="*/ 576 h 722"/>
                  <a:gd name="T40" fmla="*/ 57 w 34"/>
                  <a:gd name="T41" fmla="*/ 545 h 722"/>
                  <a:gd name="T42" fmla="*/ 57 w 34"/>
                  <a:gd name="T43" fmla="*/ 513 h 722"/>
                  <a:gd name="T44" fmla="*/ 57 w 34"/>
                  <a:gd name="T45" fmla="*/ 465 h 722"/>
                  <a:gd name="T46" fmla="*/ 39 w 34"/>
                  <a:gd name="T47" fmla="*/ 432 h 722"/>
                  <a:gd name="T48" fmla="*/ 57 w 34"/>
                  <a:gd name="T49" fmla="*/ 400 h 722"/>
                  <a:gd name="T50" fmla="*/ 57 w 34"/>
                  <a:gd name="T51" fmla="*/ 336 h 722"/>
                  <a:gd name="T52" fmla="*/ 57 w 34"/>
                  <a:gd name="T53" fmla="*/ 176 h 722"/>
                  <a:gd name="T54" fmla="*/ 39 w 34"/>
                  <a:gd name="T55" fmla="*/ 32 h 722"/>
                  <a:gd name="T56" fmla="*/ 39 w 34"/>
                  <a:gd name="T57" fmla="*/ 0 h 722"/>
                  <a:gd name="T58" fmla="*/ 39 w 34"/>
                  <a:gd name="T59" fmla="*/ 0 h 72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4"/>
                  <a:gd name="T91" fmla="*/ 0 h 722"/>
                  <a:gd name="T92" fmla="*/ 34 w 34"/>
                  <a:gd name="T93" fmla="*/ 722 h 72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4" h="722">
                    <a:moveTo>
                      <a:pt x="23" y="0"/>
                    </a:moveTo>
                    <a:lnTo>
                      <a:pt x="11" y="23"/>
                    </a:lnTo>
                    <a:lnTo>
                      <a:pt x="0" y="137"/>
                    </a:lnTo>
                    <a:lnTo>
                      <a:pt x="0" y="252"/>
                    </a:lnTo>
                    <a:lnTo>
                      <a:pt x="0" y="286"/>
                    </a:lnTo>
                    <a:lnTo>
                      <a:pt x="11" y="309"/>
                    </a:lnTo>
                    <a:lnTo>
                      <a:pt x="0" y="332"/>
                    </a:lnTo>
                    <a:lnTo>
                      <a:pt x="0" y="367"/>
                    </a:lnTo>
                    <a:lnTo>
                      <a:pt x="0" y="390"/>
                    </a:lnTo>
                    <a:lnTo>
                      <a:pt x="11" y="412"/>
                    </a:lnTo>
                    <a:lnTo>
                      <a:pt x="0" y="435"/>
                    </a:lnTo>
                    <a:lnTo>
                      <a:pt x="0" y="481"/>
                    </a:lnTo>
                    <a:lnTo>
                      <a:pt x="0" y="596"/>
                    </a:lnTo>
                    <a:lnTo>
                      <a:pt x="11" y="711"/>
                    </a:lnTo>
                    <a:lnTo>
                      <a:pt x="23" y="722"/>
                    </a:lnTo>
                    <a:lnTo>
                      <a:pt x="23" y="711"/>
                    </a:lnTo>
                    <a:lnTo>
                      <a:pt x="34" y="596"/>
                    </a:lnTo>
                    <a:lnTo>
                      <a:pt x="34" y="481"/>
                    </a:lnTo>
                    <a:lnTo>
                      <a:pt x="34" y="435"/>
                    </a:lnTo>
                    <a:lnTo>
                      <a:pt x="23" y="412"/>
                    </a:lnTo>
                    <a:lnTo>
                      <a:pt x="34" y="390"/>
                    </a:lnTo>
                    <a:lnTo>
                      <a:pt x="34" y="367"/>
                    </a:lnTo>
                    <a:lnTo>
                      <a:pt x="34" y="332"/>
                    </a:lnTo>
                    <a:lnTo>
                      <a:pt x="23" y="309"/>
                    </a:lnTo>
                    <a:lnTo>
                      <a:pt x="34" y="286"/>
                    </a:lnTo>
                    <a:lnTo>
                      <a:pt x="34" y="240"/>
                    </a:lnTo>
                    <a:lnTo>
                      <a:pt x="34" y="126"/>
                    </a:ln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" name="Line 6"/>
              <p:cNvSpPr>
                <a:spLocks noChangeShapeType="1"/>
              </p:cNvSpPr>
              <p:nvPr/>
            </p:nvSpPr>
            <p:spPr bwMode="auto">
              <a:xfrm>
                <a:off x="4628" y="1544"/>
                <a:ext cx="15" cy="1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66" name="Line 7"/>
              <p:cNvSpPr>
                <a:spLocks noChangeShapeType="1"/>
              </p:cNvSpPr>
              <p:nvPr/>
            </p:nvSpPr>
            <p:spPr bwMode="auto">
              <a:xfrm>
                <a:off x="4628" y="1667"/>
                <a:ext cx="15" cy="1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67" name="Freeform 8"/>
              <p:cNvSpPr>
                <a:spLocks noChangeArrowheads="1"/>
              </p:cNvSpPr>
              <p:nvPr/>
            </p:nvSpPr>
            <p:spPr bwMode="auto">
              <a:xfrm>
                <a:off x="5172" y="1179"/>
                <a:ext cx="44" cy="854"/>
              </a:xfrm>
              <a:custGeom>
                <a:avLst/>
                <a:gdLst>
                  <a:gd name="T0" fmla="*/ 39 w 34"/>
                  <a:gd name="T1" fmla="*/ 0 h 722"/>
                  <a:gd name="T2" fmla="*/ 18 w 34"/>
                  <a:gd name="T3" fmla="*/ 32 h 722"/>
                  <a:gd name="T4" fmla="*/ 18 w 34"/>
                  <a:gd name="T5" fmla="*/ 192 h 722"/>
                  <a:gd name="T6" fmla="*/ 0 w 34"/>
                  <a:gd name="T7" fmla="*/ 352 h 722"/>
                  <a:gd name="T8" fmla="*/ 18 w 34"/>
                  <a:gd name="T9" fmla="*/ 400 h 722"/>
                  <a:gd name="T10" fmla="*/ 18 w 34"/>
                  <a:gd name="T11" fmla="*/ 432 h 722"/>
                  <a:gd name="T12" fmla="*/ 18 w 34"/>
                  <a:gd name="T13" fmla="*/ 465 h 722"/>
                  <a:gd name="T14" fmla="*/ 0 w 34"/>
                  <a:gd name="T15" fmla="*/ 513 h 722"/>
                  <a:gd name="T16" fmla="*/ 18 w 34"/>
                  <a:gd name="T17" fmla="*/ 545 h 722"/>
                  <a:gd name="T18" fmla="*/ 18 w 34"/>
                  <a:gd name="T19" fmla="*/ 576 h 722"/>
                  <a:gd name="T20" fmla="*/ 18 w 34"/>
                  <a:gd name="T21" fmla="*/ 609 h 722"/>
                  <a:gd name="T22" fmla="*/ 0 w 34"/>
                  <a:gd name="T23" fmla="*/ 673 h 722"/>
                  <a:gd name="T24" fmla="*/ 18 w 34"/>
                  <a:gd name="T25" fmla="*/ 834 h 722"/>
                  <a:gd name="T26" fmla="*/ 18 w 34"/>
                  <a:gd name="T27" fmla="*/ 995 h 722"/>
                  <a:gd name="T28" fmla="*/ 39 w 34"/>
                  <a:gd name="T29" fmla="*/ 1010 h 722"/>
                  <a:gd name="T30" fmla="*/ 39 w 34"/>
                  <a:gd name="T31" fmla="*/ 995 h 722"/>
                  <a:gd name="T32" fmla="*/ 57 w 34"/>
                  <a:gd name="T33" fmla="*/ 834 h 722"/>
                  <a:gd name="T34" fmla="*/ 57 w 34"/>
                  <a:gd name="T35" fmla="*/ 673 h 722"/>
                  <a:gd name="T36" fmla="*/ 57 w 34"/>
                  <a:gd name="T37" fmla="*/ 609 h 722"/>
                  <a:gd name="T38" fmla="*/ 57 w 34"/>
                  <a:gd name="T39" fmla="*/ 576 h 722"/>
                  <a:gd name="T40" fmla="*/ 57 w 34"/>
                  <a:gd name="T41" fmla="*/ 545 h 722"/>
                  <a:gd name="T42" fmla="*/ 57 w 34"/>
                  <a:gd name="T43" fmla="*/ 513 h 722"/>
                  <a:gd name="T44" fmla="*/ 57 w 34"/>
                  <a:gd name="T45" fmla="*/ 465 h 722"/>
                  <a:gd name="T46" fmla="*/ 57 w 34"/>
                  <a:gd name="T47" fmla="*/ 432 h 722"/>
                  <a:gd name="T48" fmla="*/ 57 w 34"/>
                  <a:gd name="T49" fmla="*/ 400 h 722"/>
                  <a:gd name="T50" fmla="*/ 57 w 34"/>
                  <a:gd name="T51" fmla="*/ 336 h 722"/>
                  <a:gd name="T52" fmla="*/ 57 w 34"/>
                  <a:gd name="T53" fmla="*/ 176 h 722"/>
                  <a:gd name="T54" fmla="*/ 39 w 34"/>
                  <a:gd name="T55" fmla="*/ 32 h 722"/>
                  <a:gd name="T56" fmla="*/ 39 w 34"/>
                  <a:gd name="T57" fmla="*/ 0 h 722"/>
                  <a:gd name="T58" fmla="*/ 39 w 34"/>
                  <a:gd name="T59" fmla="*/ 0 h 72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4"/>
                  <a:gd name="T91" fmla="*/ 0 h 722"/>
                  <a:gd name="T92" fmla="*/ 34 w 34"/>
                  <a:gd name="T93" fmla="*/ 722 h 72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4" h="722">
                    <a:moveTo>
                      <a:pt x="23" y="0"/>
                    </a:moveTo>
                    <a:lnTo>
                      <a:pt x="11" y="23"/>
                    </a:lnTo>
                    <a:lnTo>
                      <a:pt x="11" y="137"/>
                    </a:lnTo>
                    <a:lnTo>
                      <a:pt x="0" y="252"/>
                    </a:lnTo>
                    <a:lnTo>
                      <a:pt x="11" y="286"/>
                    </a:lnTo>
                    <a:lnTo>
                      <a:pt x="11" y="309"/>
                    </a:lnTo>
                    <a:lnTo>
                      <a:pt x="11" y="332"/>
                    </a:lnTo>
                    <a:lnTo>
                      <a:pt x="0" y="367"/>
                    </a:lnTo>
                    <a:lnTo>
                      <a:pt x="11" y="390"/>
                    </a:lnTo>
                    <a:lnTo>
                      <a:pt x="11" y="412"/>
                    </a:lnTo>
                    <a:lnTo>
                      <a:pt x="11" y="435"/>
                    </a:lnTo>
                    <a:lnTo>
                      <a:pt x="0" y="481"/>
                    </a:lnTo>
                    <a:lnTo>
                      <a:pt x="11" y="596"/>
                    </a:lnTo>
                    <a:lnTo>
                      <a:pt x="11" y="711"/>
                    </a:lnTo>
                    <a:lnTo>
                      <a:pt x="23" y="722"/>
                    </a:lnTo>
                    <a:lnTo>
                      <a:pt x="23" y="711"/>
                    </a:lnTo>
                    <a:lnTo>
                      <a:pt x="34" y="596"/>
                    </a:lnTo>
                    <a:lnTo>
                      <a:pt x="34" y="481"/>
                    </a:lnTo>
                    <a:lnTo>
                      <a:pt x="34" y="435"/>
                    </a:lnTo>
                    <a:lnTo>
                      <a:pt x="34" y="412"/>
                    </a:lnTo>
                    <a:lnTo>
                      <a:pt x="34" y="390"/>
                    </a:lnTo>
                    <a:lnTo>
                      <a:pt x="34" y="367"/>
                    </a:lnTo>
                    <a:lnTo>
                      <a:pt x="34" y="332"/>
                    </a:lnTo>
                    <a:lnTo>
                      <a:pt x="34" y="309"/>
                    </a:lnTo>
                    <a:lnTo>
                      <a:pt x="34" y="286"/>
                    </a:lnTo>
                    <a:lnTo>
                      <a:pt x="34" y="240"/>
                    </a:lnTo>
                    <a:lnTo>
                      <a:pt x="34" y="126"/>
                    </a:lnTo>
                    <a:lnTo>
                      <a:pt x="23" y="23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Freeform 9"/>
              <p:cNvSpPr>
                <a:spLocks noChangeArrowheads="1"/>
              </p:cNvSpPr>
              <p:nvPr/>
            </p:nvSpPr>
            <p:spPr bwMode="auto">
              <a:xfrm>
                <a:off x="4686" y="1246"/>
                <a:ext cx="206" cy="733"/>
              </a:xfrm>
              <a:custGeom>
                <a:avLst/>
                <a:gdLst>
                  <a:gd name="T0" fmla="*/ 19 w 161"/>
                  <a:gd name="T1" fmla="*/ 868 h 619"/>
                  <a:gd name="T2" fmla="*/ 58 w 161"/>
                  <a:gd name="T3" fmla="*/ 692 h 619"/>
                  <a:gd name="T4" fmla="*/ 151 w 161"/>
                  <a:gd name="T5" fmla="*/ 594 h 619"/>
                  <a:gd name="T6" fmla="*/ 226 w 161"/>
                  <a:gd name="T7" fmla="*/ 515 h 619"/>
                  <a:gd name="T8" fmla="*/ 264 w 161"/>
                  <a:gd name="T9" fmla="*/ 435 h 619"/>
                  <a:gd name="T10" fmla="*/ 226 w 161"/>
                  <a:gd name="T11" fmla="*/ 337 h 619"/>
                  <a:gd name="T12" fmla="*/ 133 w 161"/>
                  <a:gd name="T13" fmla="*/ 274 h 619"/>
                  <a:gd name="T14" fmla="*/ 58 w 161"/>
                  <a:gd name="T15" fmla="*/ 161 h 619"/>
                  <a:gd name="T16" fmla="*/ 0 w 161"/>
                  <a:gd name="T17" fmla="*/ 0 h 6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1"/>
                  <a:gd name="T28" fmla="*/ 0 h 619"/>
                  <a:gd name="T29" fmla="*/ 161 w 161"/>
                  <a:gd name="T30" fmla="*/ 619 h 6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1" h="619">
                    <a:moveTo>
                      <a:pt x="12" y="619"/>
                    </a:moveTo>
                    <a:lnTo>
                      <a:pt x="35" y="493"/>
                    </a:lnTo>
                    <a:lnTo>
                      <a:pt x="92" y="424"/>
                    </a:lnTo>
                    <a:lnTo>
                      <a:pt x="138" y="367"/>
                    </a:lnTo>
                    <a:lnTo>
                      <a:pt x="161" y="310"/>
                    </a:lnTo>
                    <a:lnTo>
                      <a:pt x="138" y="241"/>
                    </a:lnTo>
                    <a:lnTo>
                      <a:pt x="81" y="195"/>
                    </a:lnTo>
                    <a:lnTo>
                      <a:pt x="35" y="115"/>
                    </a:lnTo>
                    <a:lnTo>
                      <a:pt x="0" y="0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Freeform 10"/>
              <p:cNvSpPr>
                <a:spLocks noChangeArrowheads="1"/>
              </p:cNvSpPr>
              <p:nvPr/>
            </p:nvSpPr>
            <p:spPr bwMode="auto">
              <a:xfrm>
                <a:off x="4937" y="1246"/>
                <a:ext cx="206" cy="733"/>
              </a:xfrm>
              <a:custGeom>
                <a:avLst/>
                <a:gdLst>
                  <a:gd name="T0" fmla="*/ 264 w 161"/>
                  <a:gd name="T1" fmla="*/ 868 h 619"/>
                  <a:gd name="T2" fmla="*/ 226 w 161"/>
                  <a:gd name="T3" fmla="*/ 692 h 619"/>
                  <a:gd name="T4" fmla="*/ 133 w 161"/>
                  <a:gd name="T5" fmla="*/ 594 h 619"/>
                  <a:gd name="T6" fmla="*/ 37 w 161"/>
                  <a:gd name="T7" fmla="*/ 515 h 619"/>
                  <a:gd name="T8" fmla="*/ 0 w 161"/>
                  <a:gd name="T9" fmla="*/ 435 h 619"/>
                  <a:gd name="T10" fmla="*/ 37 w 161"/>
                  <a:gd name="T11" fmla="*/ 337 h 619"/>
                  <a:gd name="T12" fmla="*/ 133 w 161"/>
                  <a:gd name="T13" fmla="*/ 274 h 619"/>
                  <a:gd name="T14" fmla="*/ 226 w 161"/>
                  <a:gd name="T15" fmla="*/ 161 h 619"/>
                  <a:gd name="T16" fmla="*/ 264 w 161"/>
                  <a:gd name="T17" fmla="*/ 0 h 6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1"/>
                  <a:gd name="T28" fmla="*/ 0 h 619"/>
                  <a:gd name="T29" fmla="*/ 161 w 161"/>
                  <a:gd name="T30" fmla="*/ 619 h 6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1" h="619">
                    <a:moveTo>
                      <a:pt x="161" y="619"/>
                    </a:moveTo>
                    <a:lnTo>
                      <a:pt x="138" y="493"/>
                    </a:lnTo>
                    <a:lnTo>
                      <a:pt x="81" y="424"/>
                    </a:lnTo>
                    <a:lnTo>
                      <a:pt x="23" y="367"/>
                    </a:lnTo>
                    <a:lnTo>
                      <a:pt x="0" y="310"/>
                    </a:lnTo>
                    <a:lnTo>
                      <a:pt x="23" y="241"/>
                    </a:lnTo>
                    <a:lnTo>
                      <a:pt x="81" y="195"/>
                    </a:lnTo>
                    <a:lnTo>
                      <a:pt x="138" y="115"/>
                    </a:lnTo>
                    <a:lnTo>
                      <a:pt x="161" y="0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0" name="Rectangle 11"/>
              <p:cNvSpPr>
                <a:spLocks noChangeArrowheads="1"/>
              </p:cNvSpPr>
              <p:nvPr/>
            </p:nvSpPr>
            <p:spPr bwMode="auto">
              <a:xfrm>
                <a:off x="4686" y="1979"/>
                <a:ext cx="456" cy="4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1" name="Rectangle 12"/>
              <p:cNvSpPr>
                <a:spLocks noChangeArrowheads="1"/>
              </p:cNvSpPr>
              <p:nvPr/>
            </p:nvSpPr>
            <p:spPr bwMode="auto">
              <a:xfrm>
                <a:off x="4686" y="1979"/>
                <a:ext cx="471" cy="54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2" name="Rectangle 13"/>
              <p:cNvSpPr>
                <a:spLocks noChangeArrowheads="1"/>
              </p:cNvSpPr>
              <p:nvPr/>
            </p:nvSpPr>
            <p:spPr bwMode="auto">
              <a:xfrm>
                <a:off x="4686" y="1192"/>
                <a:ext cx="456" cy="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Rectangle 14"/>
              <p:cNvSpPr>
                <a:spLocks noChangeArrowheads="1"/>
              </p:cNvSpPr>
              <p:nvPr/>
            </p:nvSpPr>
            <p:spPr bwMode="auto">
              <a:xfrm>
                <a:off x="4686" y="1192"/>
                <a:ext cx="471" cy="68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4" name="Freeform 15"/>
              <p:cNvSpPr>
                <a:spLocks noChangeArrowheads="1"/>
              </p:cNvSpPr>
              <p:nvPr/>
            </p:nvSpPr>
            <p:spPr bwMode="auto">
              <a:xfrm>
                <a:off x="4790" y="1410"/>
                <a:ext cx="264" cy="67"/>
              </a:xfrm>
              <a:custGeom>
                <a:avLst/>
                <a:gdLst>
                  <a:gd name="T0" fmla="*/ 0 w 206"/>
                  <a:gd name="T1" fmla="*/ 79 h 57"/>
                  <a:gd name="T2" fmla="*/ 111 w 206"/>
                  <a:gd name="T3" fmla="*/ 0 h 57"/>
                  <a:gd name="T4" fmla="*/ 169 w 206"/>
                  <a:gd name="T5" fmla="*/ 15 h 57"/>
                  <a:gd name="T6" fmla="*/ 226 w 206"/>
                  <a:gd name="T7" fmla="*/ 47 h 57"/>
                  <a:gd name="T8" fmla="*/ 338 w 206"/>
                  <a:gd name="T9" fmla="*/ 4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"/>
                  <a:gd name="T16" fmla="*/ 0 h 57"/>
                  <a:gd name="T17" fmla="*/ 206 w 20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" h="57">
                    <a:moveTo>
                      <a:pt x="0" y="57"/>
                    </a:moveTo>
                    <a:lnTo>
                      <a:pt x="68" y="0"/>
                    </a:lnTo>
                    <a:lnTo>
                      <a:pt x="103" y="11"/>
                    </a:lnTo>
                    <a:lnTo>
                      <a:pt x="137" y="34"/>
                    </a:lnTo>
                    <a:lnTo>
                      <a:pt x="206" y="34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5" name="Freeform 16"/>
              <p:cNvSpPr>
                <a:spLocks noChangeArrowheads="1"/>
              </p:cNvSpPr>
              <p:nvPr/>
            </p:nvSpPr>
            <p:spPr bwMode="auto">
              <a:xfrm>
                <a:off x="4702" y="1626"/>
                <a:ext cx="191" cy="312"/>
              </a:xfrm>
              <a:custGeom>
                <a:avLst/>
                <a:gdLst>
                  <a:gd name="T0" fmla="*/ 245 w 149"/>
                  <a:gd name="T1" fmla="*/ 0 h 264"/>
                  <a:gd name="T2" fmla="*/ 226 w 149"/>
                  <a:gd name="T3" fmla="*/ 337 h 264"/>
                  <a:gd name="T4" fmla="*/ 151 w 149"/>
                  <a:gd name="T5" fmla="*/ 352 h 264"/>
                  <a:gd name="T6" fmla="*/ 0 w 149"/>
                  <a:gd name="T7" fmla="*/ 369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64"/>
                  <a:gd name="T14" fmla="*/ 149 w 149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64">
                    <a:moveTo>
                      <a:pt x="149" y="0"/>
                    </a:moveTo>
                    <a:lnTo>
                      <a:pt x="137" y="241"/>
                    </a:lnTo>
                    <a:lnTo>
                      <a:pt x="92" y="252"/>
                    </a:lnTo>
                    <a:lnTo>
                      <a:pt x="0" y="264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Freeform 17"/>
              <p:cNvSpPr>
                <a:spLocks noChangeArrowheads="1"/>
              </p:cNvSpPr>
              <p:nvPr/>
            </p:nvSpPr>
            <p:spPr bwMode="auto">
              <a:xfrm>
                <a:off x="4937" y="1626"/>
                <a:ext cx="191" cy="312"/>
              </a:xfrm>
              <a:custGeom>
                <a:avLst/>
                <a:gdLst>
                  <a:gd name="T0" fmla="*/ 0 w 149"/>
                  <a:gd name="T1" fmla="*/ 0 h 264"/>
                  <a:gd name="T2" fmla="*/ 19 w 149"/>
                  <a:gd name="T3" fmla="*/ 337 h 264"/>
                  <a:gd name="T4" fmla="*/ 95 w 149"/>
                  <a:gd name="T5" fmla="*/ 352 h 264"/>
                  <a:gd name="T6" fmla="*/ 245 w 149"/>
                  <a:gd name="T7" fmla="*/ 369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64"/>
                  <a:gd name="T14" fmla="*/ 149 w 149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64">
                    <a:moveTo>
                      <a:pt x="0" y="0"/>
                    </a:moveTo>
                    <a:lnTo>
                      <a:pt x="12" y="241"/>
                    </a:lnTo>
                    <a:lnTo>
                      <a:pt x="58" y="252"/>
                    </a:lnTo>
                    <a:lnTo>
                      <a:pt x="149" y="264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7" name="Rectangle 18"/>
              <p:cNvSpPr>
                <a:spLocks noChangeArrowheads="1"/>
              </p:cNvSpPr>
              <p:nvPr/>
            </p:nvSpPr>
            <p:spPr bwMode="auto">
              <a:xfrm>
                <a:off x="4584" y="2020"/>
                <a:ext cx="662" cy="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Rectangle 19"/>
              <p:cNvSpPr>
                <a:spLocks noChangeArrowheads="1"/>
              </p:cNvSpPr>
              <p:nvPr/>
            </p:nvSpPr>
            <p:spPr bwMode="auto">
              <a:xfrm>
                <a:off x="4584" y="2020"/>
                <a:ext cx="677" cy="53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9" name="Rectangle 20"/>
              <p:cNvSpPr>
                <a:spLocks noChangeArrowheads="1"/>
              </p:cNvSpPr>
              <p:nvPr/>
            </p:nvSpPr>
            <p:spPr bwMode="auto">
              <a:xfrm>
                <a:off x="4584" y="1151"/>
                <a:ext cx="662" cy="4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0" name="Rectangle 21"/>
              <p:cNvSpPr>
                <a:spLocks noChangeArrowheads="1"/>
              </p:cNvSpPr>
              <p:nvPr/>
            </p:nvSpPr>
            <p:spPr bwMode="auto">
              <a:xfrm>
                <a:off x="4584" y="1151"/>
                <a:ext cx="677" cy="54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1" name="Line 22"/>
              <p:cNvSpPr>
                <a:spLocks noChangeShapeType="1"/>
              </p:cNvSpPr>
              <p:nvPr/>
            </p:nvSpPr>
            <p:spPr bwMode="auto">
              <a:xfrm>
                <a:off x="5187" y="1544"/>
                <a:ext cx="15" cy="1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82" name="Line 23"/>
              <p:cNvSpPr>
                <a:spLocks noChangeShapeType="1"/>
              </p:cNvSpPr>
              <p:nvPr/>
            </p:nvSpPr>
            <p:spPr bwMode="auto">
              <a:xfrm>
                <a:off x="5187" y="1667"/>
                <a:ext cx="15" cy="1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83" name="Rectangle 24"/>
              <p:cNvSpPr>
                <a:spLocks noChangeArrowheads="1"/>
              </p:cNvSpPr>
              <p:nvPr/>
            </p:nvSpPr>
            <p:spPr bwMode="auto">
              <a:xfrm>
                <a:off x="4070" y="1504"/>
                <a:ext cx="88" cy="14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4" name="Rectangle 25"/>
              <p:cNvSpPr>
                <a:spLocks noChangeArrowheads="1"/>
              </p:cNvSpPr>
              <p:nvPr/>
            </p:nvSpPr>
            <p:spPr bwMode="auto">
              <a:xfrm>
                <a:off x="4070" y="1504"/>
                <a:ext cx="103" cy="162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5" name="Oval 26"/>
              <p:cNvSpPr>
                <a:spLocks noChangeArrowheads="1"/>
              </p:cNvSpPr>
              <p:nvPr/>
            </p:nvSpPr>
            <p:spPr bwMode="auto">
              <a:xfrm>
                <a:off x="3290" y="1206"/>
                <a:ext cx="823" cy="760"/>
              </a:xfrm>
              <a:prstGeom prst="ellipse">
                <a:avLst/>
              </a:prstGeom>
              <a:solidFill>
                <a:srgbClr val="FFFFFF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6" name="Oval 27"/>
              <p:cNvSpPr>
                <a:spLocks noChangeArrowheads="1"/>
              </p:cNvSpPr>
              <p:nvPr/>
            </p:nvSpPr>
            <p:spPr bwMode="auto">
              <a:xfrm>
                <a:off x="3334" y="1246"/>
                <a:ext cx="736" cy="678"/>
              </a:xfrm>
              <a:prstGeom prst="ellipse">
                <a:avLst/>
              </a:prstGeom>
              <a:solidFill>
                <a:srgbClr val="FFFFFF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7" name="Freeform 28"/>
              <p:cNvSpPr>
                <a:spLocks noChangeArrowheads="1"/>
              </p:cNvSpPr>
              <p:nvPr/>
            </p:nvSpPr>
            <p:spPr bwMode="auto">
              <a:xfrm>
                <a:off x="3688" y="1286"/>
                <a:ext cx="132" cy="312"/>
              </a:xfrm>
              <a:custGeom>
                <a:avLst/>
                <a:gdLst>
                  <a:gd name="T0" fmla="*/ 169 w 103"/>
                  <a:gd name="T1" fmla="*/ 0 h 264"/>
                  <a:gd name="T2" fmla="*/ 0 w 103"/>
                  <a:gd name="T3" fmla="*/ 353 h 264"/>
                  <a:gd name="T4" fmla="*/ 37 w 103"/>
                  <a:gd name="T5" fmla="*/ 369 h 264"/>
                  <a:gd name="T6" fmla="*/ 169 w 103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264"/>
                  <a:gd name="T14" fmla="*/ 103 w 103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264">
                    <a:moveTo>
                      <a:pt x="103" y="0"/>
                    </a:moveTo>
                    <a:lnTo>
                      <a:pt x="0" y="253"/>
                    </a:lnTo>
                    <a:lnTo>
                      <a:pt x="23" y="26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8" name="Freeform 29"/>
              <p:cNvSpPr>
                <a:spLocks noChangeArrowheads="1"/>
              </p:cNvSpPr>
              <p:nvPr/>
            </p:nvSpPr>
            <p:spPr bwMode="auto">
              <a:xfrm>
                <a:off x="3672" y="1559"/>
                <a:ext cx="220" cy="135"/>
              </a:xfrm>
              <a:custGeom>
                <a:avLst/>
                <a:gdLst>
                  <a:gd name="T0" fmla="*/ 281 w 172"/>
                  <a:gd name="T1" fmla="*/ 160 h 114"/>
                  <a:gd name="T2" fmla="*/ 37 w 172"/>
                  <a:gd name="T3" fmla="*/ 0 h 114"/>
                  <a:gd name="T4" fmla="*/ 0 w 172"/>
                  <a:gd name="T5" fmla="*/ 32 h 114"/>
                  <a:gd name="T6" fmla="*/ 281 w 172"/>
                  <a:gd name="T7" fmla="*/ 16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"/>
                  <a:gd name="T13" fmla="*/ 0 h 114"/>
                  <a:gd name="T14" fmla="*/ 172 w 172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" h="114">
                    <a:moveTo>
                      <a:pt x="172" y="114"/>
                    </a:moveTo>
                    <a:lnTo>
                      <a:pt x="23" y="0"/>
                    </a:lnTo>
                    <a:lnTo>
                      <a:pt x="0" y="23"/>
                    </a:lnTo>
                    <a:lnTo>
                      <a:pt x="172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176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9" name="Oval 30"/>
              <p:cNvSpPr>
                <a:spLocks noChangeArrowheads="1"/>
              </p:cNvSpPr>
              <p:nvPr/>
            </p:nvSpPr>
            <p:spPr bwMode="auto">
              <a:xfrm>
                <a:off x="3672" y="1559"/>
                <a:ext cx="59" cy="54"/>
              </a:xfrm>
              <a:prstGeom prst="ellipse">
                <a:avLst/>
              </a:prstGeom>
              <a:solidFill>
                <a:srgbClr val="000000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0" name="Oval 31"/>
              <p:cNvSpPr>
                <a:spLocks noChangeArrowheads="1"/>
              </p:cNvSpPr>
              <p:nvPr/>
            </p:nvSpPr>
            <p:spPr bwMode="auto">
              <a:xfrm>
                <a:off x="3672" y="1274"/>
                <a:ext cx="74" cy="81"/>
              </a:xfrm>
              <a:prstGeom prst="ellipse">
                <a:avLst/>
              </a:prstGeom>
              <a:solidFill>
                <a:srgbClr val="FFFFFF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1" name="Oval 32"/>
              <p:cNvSpPr>
                <a:spLocks noChangeArrowheads="1"/>
              </p:cNvSpPr>
              <p:nvPr/>
            </p:nvSpPr>
            <p:spPr bwMode="auto">
              <a:xfrm>
                <a:off x="3967" y="1966"/>
                <a:ext cx="528" cy="489"/>
              </a:xfrm>
              <a:prstGeom prst="ellips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2" name="Oval 33"/>
              <p:cNvSpPr>
                <a:spLocks noChangeArrowheads="1"/>
              </p:cNvSpPr>
              <p:nvPr/>
            </p:nvSpPr>
            <p:spPr bwMode="auto">
              <a:xfrm>
                <a:off x="3981" y="1979"/>
                <a:ext cx="484" cy="448"/>
              </a:xfrm>
              <a:prstGeom prst="ellips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3" name="Oval 34"/>
              <p:cNvSpPr>
                <a:spLocks noChangeArrowheads="1"/>
              </p:cNvSpPr>
              <p:nvPr/>
            </p:nvSpPr>
            <p:spPr bwMode="auto">
              <a:xfrm>
                <a:off x="4202" y="2006"/>
                <a:ext cx="44" cy="41"/>
              </a:xfrm>
              <a:prstGeom prst="ellipse">
                <a:avLst/>
              </a:prstGeom>
              <a:solidFill>
                <a:srgbClr val="000000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4" name="Oval 35"/>
              <p:cNvSpPr>
                <a:spLocks noChangeArrowheads="1"/>
              </p:cNvSpPr>
              <p:nvPr/>
            </p:nvSpPr>
            <p:spPr bwMode="auto">
              <a:xfrm>
                <a:off x="4216" y="2197"/>
                <a:ext cx="29" cy="27"/>
              </a:xfrm>
              <a:prstGeom prst="ellipse">
                <a:avLst/>
              </a:prstGeom>
              <a:solidFill>
                <a:srgbClr val="000000"/>
              </a:solidFill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5" name="Line 36"/>
              <p:cNvSpPr>
                <a:spLocks noChangeShapeType="1"/>
              </p:cNvSpPr>
              <p:nvPr/>
            </p:nvSpPr>
            <p:spPr bwMode="auto">
              <a:xfrm flipH="1" flipV="1">
                <a:off x="4112" y="2141"/>
                <a:ext cx="120" cy="70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96" name="Line 37"/>
              <p:cNvSpPr>
                <a:spLocks noChangeShapeType="1"/>
              </p:cNvSpPr>
              <p:nvPr/>
            </p:nvSpPr>
            <p:spPr bwMode="auto">
              <a:xfrm>
                <a:off x="4231" y="2210"/>
                <a:ext cx="191" cy="1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3297" name="Rectangle 38"/>
              <p:cNvSpPr>
                <a:spLocks noChangeArrowheads="1"/>
              </p:cNvSpPr>
              <p:nvPr/>
            </p:nvSpPr>
            <p:spPr bwMode="auto">
              <a:xfrm>
                <a:off x="3994" y="845"/>
                <a:ext cx="639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>
                    <a:solidFill>
                      <a:srgbClr val="000000"/>
                    </a:solidFill>
                    <a:latin typeface="Calibri" pitchFamily="34" charset="0"/>
                    <a:ea typeface="Lucida Sans Unicode" pitchFamily="34" charset="0"/>
                    <a:cs typeface="Lucida Sans Unicode" pitchFamily="34" charset="0"/>
                  </a:rPr>
                  <a:t>Primerci</a:t>
                </a:r>
              </a:p>
            </p:txBody>
          </p:sp>
        </p:grpSp>
        <p:grpSp>
          <p:nvGrpSpPr>
            <p:cNvPr id="53255" name="Group 39"/>
            <p:cNvGrpSpPr>
              <a:grpSpLocks/>
            </p:cNvGrpSpPr>
            <p:nvPr/>
          </p:nvGrpSpPr>
          <p:grpSpPr bwMode="auto">
            <a:xfrm>
              <a:off x="385" y="845"/>
              <a:ext cx="766" cy="1038"/>
              <a:chOff x="385" y="845"/>
              <a:chExt cx="766" cy="1038"/>
            </a:xfrm>
          </p:grpSpPr>
          <p:sp>
            <p:nvSpPr>
              <p:cNvPr id="53261" name="Rectangle 40"/>
              <p:cNvSpPr>
                <a:spLocks noChangeArrowheads="1"/>
              </p:cNvSpPr>
              <p:nvPr/>
            </p:nvSpPr>
            <p:spPr bwMode="auto">
              <a:xfrm>
                <a:off x="664" y="845"/>
                <a:ext cx="275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2000">
                    <a:solidFill>
                      <a:srgbClr val="000000"/>
                    </a:solidFill>
                    <a:latin typeface="Calibri" pitchFamily="34" charset="0"/>
                    <a:ea typeface="Lucida Sans Unicode" pitchFamily="34" charset="0"/>
                    <a:cs typeface="Lucida Sans Unicode" pitchFamily="34" charset="0"/>
                  </a:rPr>
                  <a:t>Ime</a:t>
                </a:r>
              </a:p>
            </p:txBody>
          </p:sp>
          <p:sp>
            <p:nvSpPr>
              <p:cNvPr id="53262" name="Rectangle 41"/>
              <p:cNvSpPr>
                <a:spLocks noChangeArrowheads="1"/>
              </p:cNvSpPr>
              <p:nvPr/>
            </p:nvSpPr>
            <p:spPr bwMode="auto">
              <a:xfrm>
                <a:off x="493" y="1647"/>
                <a:ext cx="636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sr-Latn-CS" sz="1800">
                    <a:solidFill>
                      <a:srgbClr val="000000"/>
                    </a:solidFill>
                    <a:latin typeface="Calibri" pitchFamily="34" charset="0"/>
                    <a:ea typeface="Lucida Sans Unicode" pitchFamily="34" charset="0"/>
                    <a:cs typeface="Lucida Sans Unicode" pitchFamily="34" charset="0"/>
                  </a:rPr>
                  <a:t>Č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Lucida Sans Unicode" pitchFamily="34" charset="0"/>
                    <a:cs typeface="Lucida Sans Unicode" pitchFamily="34" charset="0"/>
                  </a:rPr>
                  <a:t>asovnik</a:t>
                </a:r>
              </a:p>
            </p:txBody>
          </p:sp>
          <p:sp>
            <p:nvSpPr>
              <p:cNvPr id="53263" name="Rectangle 42"/>
              <p:cNvSpPr>
                <a:spLocks noChangeArrowheads="1"/>
              </p:cNvSpPr>
              <p:nvPr/>
            </p:nvSpPr>
            <p:spPr bwMode="auto">
              <a:xfrm>
                <a:off x="385" y="1531"/>
                <a:ext cx="766" cy="352"/>
              </a:xfrm>
              <a:prstGeom prst="rect">
                <a:avLst/>
              </a:prstGeom>
              <a:noFill/>
              <a:ln w="176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Rectangle 43"/>
            <p:cNvSpPr>
              <a:spLocks noChangeArrowheads="1"/>
            </p:cNvSpPr>
            <p:nvPr/>
          </p:nvSpPr>
          <p:spPr bwMode="auto">
            <a:xfrm>
              <a:off x="2100" y="845"/>
              <a:ext cx="445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Svrha</a:t>
              </a:r>
            </a:p>
          </p:txBody>
        </p:sp>
        <p:sp>
          <p:nvSpPr>
            <p:cNvPr id="53257" name="Freeform 44"/>
            <p:cNvSpPr>
              <a:spLocks noChangeArrowheads="1"/>
            </p:cNvSpPr>
            <p:nvPr/>
          </p:nvSpPr>
          <p:spPr bwMode="auto">
            <a:xfrm>
              <a:off x="1506" y="1383"/>
              <a:ext cx="1559" cy="746"/>
            </a:xfrm>
            <a:custGeom>
              <a:avLst/>
              <a:gdLst>
                <a:gd name="T0" fmla="*/ 0 w 1216"/>
                <a:gd name="T1" fmla="*/ 0 h 630"/>
                <a:gd name="T2" fmla="*/ 0 w 1216"/>
                <a:gd name="T3" fmla="*/ 883 h 630"/>
                <a:gd name="T4" fmla="*/ 1999 w 1216"/>
                <a:gd name="T5" fmla="*/ 883 h 630"/>
                <a:gd name="T6" fmla="*/ 1999 w 1216"/>
                <a:gd name="T7" fmla="*/ 192 h 630"/>
                <a:gd name="T8" fmla="*/ 1772 w 1216"/>
                <a:gd name="T9" fmla="*/ 0 h 630"/>
                <a:gd name="T10" fmla="*/ 0 w 1216"/>
                <a:gd name="T11" fmla="*/ 0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6"/>
                <a:gd name="T19" fmla="*/ 0 h 630"/>
                <a:gd name="T20" fmla="*/ 1216 w 1216"/>
                <a:gd name="T21" fmla="*/ 630 h 6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6" h="630">
                  <a:moveTo>
                    <a:pt x="0" y="0"/>
                  </a:moveTo>
                  <a:lnTo>
                    <a:pt x="0" y="630"/>
                  </a:lnTo>
                  <a:lnTo>
                    <a:pt x="1216" y="630"/>
                  </a:lnTo>
                  <a:lnTo>
                    <a:pt x="1216" y="137"/>
                  </a:lnTo>
                  <a:lnTo>
                    <a:pt x="107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6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Freeform 45"/>
            <p:cNvSpPr>
              <a:spLocks noChangeArrowheads="1"/>
            </p:cNvSpPr>
            <p:nvPr/>
          </p:nvSpPr>
          <p:spPr bwMode="auto">
            <a:xfrm>
              <a:off x="2888" y="1383"/>
              <a:ext cx="177" cy="176"/>
            </a:xfrm>
            <a:custGeom>
              <a:avLst/>
              <a:gdLst>
                <a:gd name="T0" fmla="*/ 0 w 138"/>
                <a:gd name="T1" fmla="*/ 0 h 149"/>
                <a:gd name="T2" fmla="*/ 0 w 138"/>
                <a:gd name="T3" fmla="*/ 208 h 149"/>
                <a:gd name="T4" fmla="*/ 227 w 138"/>
                <a:gd name="T5" fmla="*/ 208 h 149"/>
                <a:gd name="T6" fmla="*/ 0 w 138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49"/>
                <a:gd name="T14" fmla="*/ 138 w 138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49">
                  <a:moveTo>
                    <a:pt x="0" y="0"/>
                  </a:moveTo>
                  <a:lnTo>
                    <a:pt x="0" y="149"/>
                  </a:lnTo>
                  <a:lnTo>
                    <a:pt x="138" y="1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6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Rectangle 46"/>
            <p:cNvSpPr>
              <a:spLocks noChangeArrowheads="1"/>
            </p:cNvSpPr>
            <p:nvPr/>
          </p:nvSpPr>
          <p:spPr bwMode="auto">
            <a:xfrm>
              <a:off x="1969" y="1526"/>
              <a:ext cx="66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Uređa za</a:t>
              </a:r>
            </a:p>
          </p:txBody>
        </p:sp>
        <p:sp>
          <p:nvSpPr>
            <p:cNvPr id="53260" name="Rectangle 47"/>
            <p:cNvSpPr>
              <a:spLocks noChangeArrowheads="1"/>
            </p:cNvSpPr>
            <p:nvPr/>
          </p:nvSpPr>
          <p:spPr bwMode="auto">
            <a:xfrm>
              <a:off x="1655" y="1684"/>
              <a:ext cx="1202" cy="38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Merenje vremena.</a:t>
              </a:r>
            </a:p>
          </p:txBody>
        </p:sp>
      </p:grpSp>
      <p:sp>
        <p:nvSpPr>
          <p:cNvPr id="53253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323850" y="3789363"/>
            <a:ext cx="8461375" cy="2663825"/>
          </a:xfrm>
        </p:spPr>
        <p:txBody>
          <a:bodyPr lIns="90360" tIns="44280" rIns="90360" bIns="44280"/>
          <a:lstStyle/>
          <a:p>
            <a:pPr marL="284163" indent="-28416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sr-Latn-CS" b="1" smtClean="0"/>
              <a:t>Apstrakcija</a:t>
            </a:r>
            <a:r>
              <a:rPr lang="sr-Latn-CS" smtClean="0"/>
              <a:t>:</a:t>
            </a:r>
            <a:endParaRPr lang="en-US" smtClean="0"/>
          </a:p>
          <a:p>
            <a:pPr marL="685800" lvl="1" indent="-228600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sr-Latn-CS" sz="2400" smtClean="0">
                <a:latin typeface="Arial" charset="0"/>
              </a:rPr>
              <a:t>Klasifikacija fenomena u koncepte.</a:t>
            </a:r>
            <a:endParaRPr lang="en-US" sz="2400" smtClean="0">
              <a:latin typeface="Arial" charset="0"/>
            </a:endParaRPr>
          </a:p>
          <a:p>
            <a:pPr marL="284163" indent="-28416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sr-Latn-CS" b="1" smtClean="0"/>
              <a:t>Modelovanje</a:t>
            </a:r>
            <a:r>
              <a:rPr lang="sr-Latn-CS" smtClean="0"/>
              <a:t>:</a:t>
            </a:r>
            <a:endParaRPr lang="en-US" smtClean="0"/>
          </a:p>
          <a:p>
            <a:pPr marL="685800" lvl="1" indent="-228600" algn="just" defTabSz="457200" eaLnBrk="1" hangingPunct="1">
              <a:spcBef>
                <a:spcPts val="500"/>
              </a:spcBef>
              <a:buClr>
                <a:srgbClr val="1C1C1C"/>
              </a:buClr>
              <a:buFont typeface="Calibri" pitchFamily="34" charset="0"/>
              <a:buChar char="–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</a:pPr>
            <a:r>
              <a:rPr lang="sr-Latn-CS" sz="2400" smtClean="0">
                <a:latin typeface="Arial" charset="0"/>
              </a:rPr>
              <a:t>Razvoj apstrakcija sa ciljem da se formulišu odgovori na pitanja vezana za određene fenomene uz ignorisanje irelevantnih detalja.</a:t>
            </a:r>
            <a:r>
              <a:rPr lang="en-US" sz="2400" smtClean="0">
                <a:latin typeface="Arial" charset="0"/>
              </a:rPr>
              <a:t> </a:t>
            </a:r>
            <a:r>
              <a:rPr lang="sr-Latn-CS" sz="2400" smtClean="0">
                <a:latin typeface="Arial" charset="0"/>
              </a:rPr>
              <a:t> </a:t>
            </a:r>
            <a:endParaRPr lang="en-US" sz="240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7921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Metode modelovanja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75" y="1268413"/>
            <a:ext cx="8874125" cy="4883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3988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- Domain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05400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b="1" smtClean="0"/>
              <a:t>Domen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smtClean="0"/>
              <a:t>Polazna tačka Modelom upravljanog razvoja softvera ( Model Driven Software Development (MDSD)) je uvek  </a:t>
            </a:r>
            <a:r>
              <a:rPr lang="sr-Latn-CS" sz="2400" b="1" smtClean="0"/>
              <a:t>DOMEN</a:t>
            </a:r>
            <a:r>
              <a:rPr lang="sr-Latn-CS" sz="2400" smtClean="0"/>
              <a:t>.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smtClean="0"/>
              <a:t>Domen opisuje  </a:t>
            </a:r>
            <a:r>
              <a:rPr lang="sr-Latn-CS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ograničenu oblast od interesa ili poznavanja.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smtClean="0"/>
              <a:t>Domen obično predstavlja rekurzivno kompozitnu strukturu (sadrži poddomene);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smtClean="0"/>
              <a:t>Domenski specifično modelovanje (Domain Specific Modeling – DSM) se primarno posmatra kao ideja kreiranja modela za domen uz oslonac na odgovarajući jezik (Domain Specific Language – DSL);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smtClean="0"/>
              <a:t>Naš domen od interesa u toku praktične primene naučenog u sklopu ovog kursa predstavlja:</a:t>
            </a:r>
          </a:p>
          <a:p>
            <a:pPr marL="741363" lvl="1" indent="-284163" algn="ctr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Generički Grafički Editor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52400"/>
            <a:ext cx="6248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SWEBOK V.3.0</a:t>
            </a:r>
            <a:r>
              <a:rPr lang="sr-Latn-CS" dirty="0" smtClean="0"/>
              <a:t> 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715000"/>
            <a:ext cx="955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5400" y="1295400"/>
            <a:ext cx="7010400" cy="4781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S</a:t>
            </a:r>
            <a:r>
              <a:rPr lang="en-US" sz="4400" i="1"/>
              <a:t>oft</a:t>
            </a:r>
            <a:r>
              <a:rPr lang="en-US" sz="4400">
                <a:solidFill>
                  <a:srgbClr val="FF0000"/>
                </a:solidFill>
              </a:rPr>
              <a:t>W</a:t>
            </a:r>
            <a:r>
              <a:rPr lang="en-US" sz="4400" i="1"/>
              <a:t>are</a:t>
            </a:r>
          </a:p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E</a:t>
            </a:r>
            <a:r>
              <a:rPr lang="en-US" sz="4400" i="1"/>
              <a:t>ngineering</a:t>
            </a:r>
          </a:p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B</a:t>
            </a:r>
            <a:r>
              <a:rPr lang="en-US" sz="4400" i="1"/>
              <a:t>ody</a:t>
            </a:r>
          </a:p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O</a:t>
            </a:r>
            <a:r>
              <a:rPr lang="en-US" sz="4400" i="1"/>
              <a:t>f</a:t>
            </a:r>
          </a:p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K</a:t>
            </a:r>
            <a:r>
              <a:rPr lang="en-US" sz="4400" i="1"/>
              <a:t>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3987" cy="8366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Domen</a:t>
            </a:r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836613"/>
            <a:ext cx="542925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64548" name="Oval 4"/>
          <p:cNvSpPr>
            <a:spLocks noChangeArrowheads="1"/>
          </p:cNvSpPr>
          <p:nvPr/>
        </p:nvSpPr>
        <p:spPr bwMode="auto">
          <a:xfrm>
            <a:off x="1219200" y="1600200"/>
            <a:ext cx="2362200" cy="2286000"/>
          </a:xfrm>
          <a:prstGeom prst="ellipse">
            <a:avLst/>
          </a:prstGeom>
          <a:solidFill>
            <a:srgbClr val="FF0000">
              <a:alpha val="10980"/>
            </a:srgbClr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064500" cy="1144588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Domeni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00"/>
            <a:ext cx="8569325" cy="545782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b="1" smtClean="0"/>
              <a:t>DOMEN PROBLEMA: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Sistemi realnog sveta - </a:t>
            </a:r>
            <a:r>
              <a:rPr lang="sr-Latn-CS" i="1" smtClean="0"/>
              <a:t>System Analysis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i="1" smtClean="0"/>
              <a:t>Mode</a:t>
            </a:r>
            <a:r>
              <a:rPr lang="en-US" i="1" smtClean="0"/>
              <a:t>l</a:t>
            </a:r>
            <a:r>
              <a:rPr lang="sr-Latn-CS" i="1" smtClean="0"/>
              <a:t>i sistema realnog sveta – System Modelling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i="1" smtClean="0"/>
              <a:t>Zahtevi – Requirements Engineering</a:t>
            </a:r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b="1" smtClean="0"/>
              <a:t>DOMEN REŠENJA</a:t>
            </a:r>
            <a:r>
              <a:rPr lang="sr-Latn-CS" smtClean="0"/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Apstraktna rešenja (Abstract Solutions)  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Modeli rešenja (Solution Models) </a:t>
            </a:r>
          </a:p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b="1" smtClean="0"/>
              <a:t>DOMEN IMPLEMENTACIJE:</a:t>
            </a:r>
            <a:r>
              <a:rPr lang="en-US" smtClean="0"/>
              <a:t> 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Konkretna rešenja (Concrete Solutions)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Modelovanje niskog nivoa (Low Lewel Modeling – programiranje)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97888" cy="86360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4000" smtClean="0"/>
              <a:t>Šta je modelovanje? – Produkti domena</a:t>
            </a:r>
            <a:endParaRPr lang="en-US" sz="4000" smtClean="0"/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719138" y="1449388"/>
            <a:ext cx="6913562" cy="4838700"/>
            <a:chOff x="453" y="913"/>
            <a:chExt cx="4355" cy="3048"/>
          </a:xfrm>
        </p:grpSpPr>
        <p:sp>
          <p:nvSpPr>
            <p:cNvPr id="58378" name="Text Box 4"/>
            <p:cNvSpPr txBox="1">
              <a:spLocks noChangeArrowheads="1"/>
            </p:cNvSpPr>
            <p:nvPr/>
          </p:nvSpPr>
          <p:spPr bwMode="auto">
            <a:xfrm>
              <a:off x="453" y="913"/>
              <a:ext cx="1500" cy="1014"/>
            </a:xfrm>
            <a:prstGeom prst="rect">
              <a:avLst/>
            </a:prstGeom>
            <a:solidFill>
              <a:srgbClr val="FF99CC"/>
            </a:solidFill>
            <a:ln w="41400">
              <a:solidFill>
                <a:srgbClr val="1C1C1C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sr-Latn-CS">
                  <a:solidFill>
                    <a:srgbClr val="FFFFFF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Specifikacija</a:t>
              </a: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sr-Latn-CS">
                  <a:solidFill>
                    <a:srgbClr val="FFFFFF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Zahteva</a:t>
              </a: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sr-Latn-CS">
                <a:solidFill>
                  <a:srgbClr val="FFFFFF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368645" name="Text Box 5"/>
            <p:cNvSpPr txBox="1">
              <a:spLocks noChangeArrowheads="1"/>
            </p:cNvSpPr>
            <p:nvPr/>
          </p:nvSpPr>
          <p:spPr bwMode="auto">
            <a:xfrm>
              <a:off x="3297" y="969"/>
              <a:ext cx="1511" cy="1006"/>
            </a:xfrm>
            <a:prstGeom prst="rect">
              <a:avLst/>
            </a:prstGeom>
            <a:solidFill>
              <a:srgbClr val="FF99CC"/>
            </a:solidFill>
            <a:ln w="28440">
              <a:solidFill>
                <a:srgbClr val="1C1C1C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sr-Latn-CS">
                  <a:solidFill>
                    <a:srgbClr val="009F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Specifikacija</a:t>
              </a: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sr-Latn-CS">
                  <a:solidFill>
                    <a:srgbClr val="009F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Dizajna</a:t>
              </a:r>
              <a:endParaRPr lang="en-US">
                <a:solidFill>
                  <a:srgbClr val="009F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Lucida Sans Unicode" pitchFamily="34" charset="0"/>
                <a:cs typeface="Lucida Sans Unicode" pitchFamily="34" charset="0"/>
              </a:endParaRP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sr-Latn-CS">
                <a:solidFill>
                  <a:srgbClr val="009F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368646" name="Text Box 6"/>
            <p:cNvSpPr txBox="1">
              <a:spLocks noChangeArrowheads="1"/>
            </p:cNvSpPr>
            <p:nvPr/>
          </p:nvSpPr>
          <p:spPr bwMode="auto">
            <a:xfrm>
              <a:off x="1746" y="2955"/>
              <a:ext cx="1770" cy="1006"/>
            </a:xfrm>
            <a:prstGeom prst="rect">
              <a:avLst/>
            </a:prstGeom>
            <a:solidFill>
              <a:srgbClr val="FF99CC"/>
            </a:solidFill>
            <a:ln w="28440">
              <a:solidFill>
                <a:srgbClr val="1C1C1C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US">
                <a:solidFill>
                  <a:srgbClr val="009F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Lucida Sans Unicode" pitchFamily="34" charset="0"/>
                <a:cs typeface="Lucida Sans Unicode" pitchFamily="34" charset="0"/>
              </a:endParaRP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sr-Latn-CS">
                  <a:solidFill>
                    <a:srgbClr val="009F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Implementacija</a:t>
              </a:r>
              <a:endParaRPr lang="en-US">
                <a:solidFill>
                  <a:srgbClr val="009F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Lucida Sans Unicode" pitchFamily="34" charset="0"/>
                <a:cs typeface="Lucida Sans Unicode" pitchFamily="34" charset="0"/>
              </a:endParaRPr>
            </a:p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sr-Latn-CS">
                <a:solidFill>
                  <a:srgbClr val="009F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8381" name="Line 7"/>
            <p:cNvSpPr>
              <a:spLocks noChangeShapeType="1"/>
            </p:cNvSpPr>
            <p:nvPr/>
          </p:nvSpPr>
          <p:spPr bwMode="auto">
            <a:xfrm flipH="1">
              <a:off x="1952" y="1545"/>
              <a:ext cx="1346" cy="1"/>
            </a:xfrm>
            <a:prstGeom prst="line">
              <a:avLst/>
            </a:prstGeom>
            <a:noFill/>
            <a:ln w="15840">
              <a:solidFill>
                <a:srgbClr val="1C1C1C"/>
              </a:solidFill>
              <a:prstDash val="lgDash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58382" name="Line 8"/>
            <p:cNvSpPr>
              <a:spLocks noChangeShapeType="1"/>
            </p:cNvSpPr>
            <p:nvPr/>
          </p:nvSpPr>
          <p:spPr bwMode="auto">
            <a:xfrm flipV="1">
              <a:off x="2797" y="1943"/>
              <a:ext cx="1169" cy="990"/>
            </a:xfrm>
            <a:prstGeom prst="line">
              <a:avLst/>
            </a:prstGeom>
            <a:noFill/>
            <a:ln w="15840">
              <a:solidFill>
                <a:srgbClr val="1C1C1C"/>
              </a:solidFill>
              <a:prstDash val="lgDash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58383" name="Text Box 9"/>
            <p:cNvSpPr txBox="1">
              <a:spLocks noChangeArrowheads="1"/>
            </p:cNvSpPr>
            <p:nvPr/>
          </p:nvSpPr>
          <p:spPr bwMode="auto">
            <a:xfrm>
              <a:off x="2811" y="2387"/>
              <a:ext cx="1008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1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&lt;&lt;rafines&gt;&gt;</a:t>
              </a:r>
            </a:p>
          </p:txBody>
        </p:sp>
        <p:sp>
          <p:nvSpPr>
            <p:cNvPr id="58384" name="Text Box 10"/>
            <p:cNvSpPr txBox="1">
              <a:spLocks noChangeArrowheads="1"/>
            </p:cNvSpPr>
            <p:nvPr/>
          </p:nvSpPr>
          <p:spPr bwMode="auto">
            <a:xfrm>
              <a:off x="2145" y="1257"/>
              <a:ext cx="1008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1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&lt;&lt;rafines&gt;&gt;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19363" y="2997200"/>
            <a:ext cx="6264275" cy="2484438"/>
            <a:chOff x="1587" y="1888"/>
            <a:chExt cx="3946" cy="1565"/>
          </a:xfrm>
        </p:grpSpPr>
        <p:sp>
          <p:nvSpPr>
            <p:cNvPr id="58374" name="Text Box 12"/>
            <p:cNvSpPr txBox="1">
              <a:spLocks noChangeArrowheads="1"/>
            </p:cNvSpPr>
            <p:nvPr/>
          </p:nvSpPr>
          <p:spPr bwMode="auto">
            <a:xfrm>
              <a:off x="3787" y="2341"/>
              <a:ext cx="1746" cy="996"/>
            </a:xfrm>
            <a:prstGeom prst="rect">
              <a:avLst/>
            </a:prstGeom>
            <a:noFill/>
            <a:ln w="2844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sr-Latn-CS">
                  <a:solidFill>
                    <a:srgbClr val="1C1C1C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Predstavljaju istu “stvar” na različitim nivoima apstrakcije.</a:t>
              </a:r>
            </a:p>
          </p:txBody>
        </p:sp>
        <p:sp>
          <p:nvSpPr>
            <p:cNvPr id="58375" name="Line 13"/>
            <p:cNvSpPr>
              <a:spLocks noChangeShapeType="1"/>
            </p:cNvSpPr>
            <p:nvPr/>
          </p:nvSpPr>
          <p:spPr bwMode="auto">
            <a:xfrm flipH="1">
              <a:off x="3514" y="3271"/>
              <a:ext cx="274" cy="182"/>
            </a:xfrm>
            <a:prstGeom prst="line">
              <a:avLst/>
            </a:prstGeom>
            <a:noFill/>
            <a:ln w="2844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58376" name="Line 14"/>
            <p:cNvSpPr>
              <a:spLocks noChangeShapeType="1"/>
            </p:cNvSpPr>
            <p:nvPr/>
          </p:nvSpPr>
          <p:spPr bwMode="auto">
            <a:xfrm>
              <a:off x="4263" y="1979"/>
              <a:ext cx="23" cy="363"/>
            </a:xfrm>
            <a:prstGeom prst="line">
              <a:avLst/>
            </a:prstGeom>
            <a:noFill/>
            <a:ln w="28440">
              <a:solidFill>
                <a:srgbClr val="FF00FF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r-Latn-RS"/>
            </a:p>
          </p:txBody>
        </p:sp>
        <p:sp>
          <p:nvSpPr>
            <p:cNvPr id="58377" name="Freeform 15"/>
            <p:cNvSpPr>
              <a:spLocks/>
            </p:cNvSpPr>
            <p:nvPr/>
          </p:nvSpPr>
          <p:spPr bwMode="auto">
            <a:xfrm>
              <a:off x="1587" y="1888"/>
              <a:ext cx="2223" cy="930"/>
            </a:xfrm>
            <a:custGeom>
              <a:avLst/>
              <a:gdLst>
                <a:gd name="T0" fmla="*/ 2223 w 2223"/>
                <a:gd name="T1" fmla="*/ 930 h 930"/>
                <a:gd name="T2" fmla="*/ 204 w 2223"/>
                <a:gd name="T3" fmla="*/ 680 h 930"/>
                <a:gd name="T4" fmla="*/ 0 w 2223"/>
                <a:gd name="T5" fmla="*/ 0 h 930"/>
                <a:gd name="T6" fmla="*/ 0 60000 65536"/>
                <a:gd name="T7" fmla="*/ 0 60000 65536"/>
                <a:gd name="T8" fmla="*/ 0 60000 65536"/>
                <a:gd name="T9" fmla="*/ 0 w 2223"/>
                <a:gd name="T10" fmla="*/ 0 h 930"/>
                <a:gd name="T11" fmla="*/ 2223 w 2223"/>
                <a:gd name="T12" fmla="*/ 930 h 9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3" h="930">
                  <a:moveTo>
                    <a:pt x="2223" y="930"/>
                  </a:moveTo>
                  <a:lnTo>
                    <a:pt x="204" y="680"/>
                  </a:ln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FF00FF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3987" cy="90805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Domen problema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5257800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b="1" dirty="0" smtClean="0"/>
              <a:t>Domen problema: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b="1" dirty="0" smtClean="0"/>
              <a:t>Opisuje relevantne karakteristike problema/sistema koji neko namerava da reši/automatizuje;  </a:t>
            </a:r>
          </a:p>
          <a:p>
            <a:pPr lvl="2" algn="just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Generi</a:t>
            </a:r>
            <a:r>
              <a:rPr lang="sr-Latn-C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čki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Editor</a:t>
            </a:r>
            <a:endParaRPr lang="sr-Latn-CS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dirty="0" smtClean="0"/>
              <a:t>Predstavlja osnovni izvor:</a:t>
            </a:r>
          </a:p>
          <a:p>
            <a:pPr lvl="2" algn="just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dirty="0" smtClean="0"/>
              <a:t>FUNKCIONALNIH   i</a:t>
            </a:r>
          </a:p>
          <a:p>
            <a:pPr lvl="2" algn="just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dirty="0" smtClean="0"/>
              <a:t>NEFUNKCIONALNIH ZAHTEVA (OGRANIČENJA)  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dirty="0" smtClean="0"/>
              <a:t>Razumevanje domena problema predstavlja preduslov za efikasno i efektivno dizajniranje rešenja; 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z="2400" dirty="0" smtClean="0"/>
              <a:t>Predstavlja  </a:t>
            </a:r>
            <a:r>
              <a:rPr lang="sr-Latn-C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mesto</a:t>
            </a:r>
            <a:r>
              <a:rPr lang="sr-Latn-CS" sz="2400" dirty="0" smtClean="0"/>
              <a:t> na kome se različite zainteresovane strane sreću u cilju postizanja međusobnog razumevanja i/ili konsenzusa u vezi sa posmatranim problemom/sistemom;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70900" cy="865187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Domen problema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58200" cy="51768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3600" b="1" smtClean="0"/>
              <a:t>Rukovanje složenošću</a:t>
            </a:r>
            <a:r>
              <a:rPr lang="sr-Latn-CS" smtClean="0"/>
              <a:t>: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b="1" smtClean="0"/>
              <a:t>Apstrakcije:</a:t>
            </a:r>
            <a:endParaRPr lang="en-US" b="1" smtClean="0"/>
          </a:p>
          <a:p>
            <a:pPr lvl="2" defTabSz="457200" eaLnBrk="1" hangingPunct="1">
              <a:lnSpc>
                <a:spcPct val="9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Zanemarivanje detanja u cilju sagledavanja “cele slike”;</a:t>
            </a:r>
            <a:endParaRPr lang="en-US" smtClean="0"/>
          </a:p>
          <a:p>
            <a:pPr lvl="2" defTabSz="457200" eaLnBrk="1" hangingPunct="1">
              <a:lnSpc>
                <a:spcPct val="9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Posmatranje objekata kao identičnih ignorisanjem određenih razlika;</a:t>
            </a:r>
            <a:endParaRPr lang="en-US" smtClean="0"/>
          </a:p>
          <a:p>
            <a:pPr lvl="2" defTabSz="457200" eaLnBrk="1" hangingPunct="1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solidFill>
                  <a:srgbClr val="CC0000"/>
                </a:solidFill>
              </a:rPr>
              <a:t>(</a:t>
            </a:r>
            <a:r>
              <a:rPr lang="sr-Latn-CS" i="1" smtClean="0">
                <a:solidFill>
                  <a:srgbClr val="CC0000"/>
                </a:solidFill>
              </a:rPr>
              <a:t>Napomena</a:t>
            </a:r>
            <a:r>
              <a:rPr lang="en-US" i="1" smtClean="0">
                <a:solidFill>
                  <a:srgbClr val="CC0000"/>
                </a:solidFill>
              </a:rPr>
              <a:t>: </a:t>
            </a:r>
            <a:r>
              <a:rPr lang="sr-Latn-CS" i="1" smtClean="0">
                <a:solidFill>
                  <a:srgbClr val="CC0000"/>
                </a:solidFill>
              </a:rPr>
              <a:t>prilikom formulisanja bilo koje apstrakcije neophodno je doneti odluku o tome </a:t>
            </a:r>
            <a:r>
              <a:rPr lang="sr-Latn-CS" b="1" i="1" smtClean="0">
                <a:solidFill>
                  <a:srgbClr val="CC0000"/>
                </a:solidFill>
              </a:rPr>
              <a:t>šta je bitno</a:t>
            </a:r>
            <a:r>
              <a:rPr lang="sr-Latn-CS" i="1" smtClean="0">
                <a:solidFill>
                  <a:srgbClr val="CC0000"/>
                </a:solidFill>
              </a:rPr>
              <a:t>?</a:t>
            </a:r>
            <a:r>
              <a:rPr lang="en-US" i="1" smtClean="0">
                <a:solidFill>
                  <a:srgbClr val="CC0000"/>
                </a:solidFill>
              </a:rPr>
              <a:t>)</a:t>
            </a:r>
          </a:p>
          <a:p>
            <a:pPr marL="741363" lvl="1" indent="-284163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b="1" smtClean="0"/>
              <a:t>Dekompozicija:</a:t>
            </a:r>
            <a:endParaRPr lang="en-US" b="1" smtClean="0"/>
          </a:p>
          <a:p>
            <a:pPr lvl="2" defTabSz="457200" eaLnBrk="1" hangingPunct="1">
              <a:lnSpc>
                <a:spcPct val="9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Razlaganje problema na delove koje je moguće nezavisno analizirati; </a:t>
            </a:r>
          </a:p>
          <a:p>
            <a:pPr lvl="2" defTabSz="457200" eaLnBrk="1" hangingPunct="1">
              <a:lnSpc>
                <a:spcPct val="9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solidFill>
                  <a:srgbClr val="CC0000"/>
                </a:solidFill>
              </a:rPr>
              <a:t>(</a:t>
            </a:r>
            <a:r>
              <a:rPr lang="sr-Latn-CS" i="1" smtClean="0">
                <a:solidFill>
                  <a:srgbClr val="CC0000"/>
                </a:solidFill>
              </a:rPr>
              <a:t>Napomena</a:t>
            </a:r>
            <a:r>
              <a:rPr lang="en-US" i="1" smtClean="0">
                <a:solidFill>
                  <a:srgbClr val="CC0000"/>
                </a:solidFill>
              </a:rPr>
              <a:t>: </a:t>
            </a:r>
            <a:r>
              <a:rPr lang="sr-Latn-CS" i="1" smtClean="0">
                <a:solidFill>
                  <a:srgbClr val="CC0000"/>
                </a:solidFill>
              </a:rPr>
              <a:t>delovi neke celine su </a:t>
            </a:r>
            <a:r>
              <a:rPr lang="sr-Latn-CS" b="1" i="1" smtClean="0">
                <a:solidFill>
                  <a:srgbClr val="CC0000"/>
                </a:solidFill>
              </a:rPr>
              <a:t>retko stvarno nezavisni</a:t>
            </a:r>
            <a:r>
              <a:rPr lang="sr-Latn-CS" i="1" smtClean="0">
                <a:solidFill>
                  <a:srgbClr val="CC0000"/>
                </a:solidFill>
              </a:rPr>
              <a:t>!</a:t>
            </a:r>
            <a:r>
              <a:rPr lang="en-US" i="1" smtClean="0">
                <a:solidFill>
                  <a:srgbClr val="CC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07412" cy="72072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Domen problema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66800"/>
            <a:ext cx="8659812" cy="56022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Rukovanje složenošću</a:t>
            </a:r>
            <a:r>
              <a:rPr lang="sr-Latn-CS" smtClean="0"/>
              <a:t>: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smtClean="0"/>
              <a:t>Proje</a:t>
            </a:r>
            <a:r>
              <a:rPr lang="sr-Latn-CS" b="1" smtClean="0"/>
              <a:t>kcija:</a:t>
            </a:r>
            <a:endParaRPr lang="en-US" b="1" smtClean="0"/>
          </a:p>
          <a:p>
            <a:pPr lvl="2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Razdvojiti različite poglede i nezavisno ih opisati;</a:t>
            </a:r>
            <a:endParaRPr lang="en-US" smtClean="0"/>
          </a:p>
          <a:p>
            <a:pPr lvl="2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Razlikuje se od dekompozicije jer ne deli prostor problema; </a:t>
            </a:r>
            <a:endParaRPr lang="en-US" smtClean="0"/>
          </a:p>
          <a:p>
            <a:pPr lvl="2" defTabSz="457200" eaLnBrk="1" hangingPunct="1">
              <a:buClr>
                <a:srgbClr val="CC0000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mtClean="0">
                <a:solidFill>
                  <a:srgbClr val="CC0000"/>
                </a:solidFill>
              </a:rPr>
              <a:t>(</a:t>
            </a:r>
            <a:r>
              <a:rPr lang="sr-Latn-CS" b="1" smtClean="0">
                <a:solidFill>
                  <a:srgbClr val="CC0000"/>
                </a:solidFill>
              </a:rPr>
              <a:t>Napomena</a:t>
            </a:r>
            <a:r>
              <a:rPr lang="en-US" b="1" smtClean="0">
                <a:solidFill>
                  <a:srgbClr val="CC0000"/>
                </a:solidFill>
              </a:rPr>
              <a:t>: </a:t>
            </a:r>
            <a:r>
              <a:rPr lang="sr-Latn-CS" b="1" smtClean="0">
                <a:solidFill>
                  <a:srgbClr val="CC0000"/>
                </a:solidFill>
              </a:rPr>
              <a:t>različiti pogledi su u dugom vremenskom periodu nekonzistentni); </a:t>
            </a:r>
            <a:endParaRPr lang="en-US" smtClean="0">
              <a:solidFill>
                <a:srgbClr val="CC0000"/>
              </a:solidFill>
            </a:endParaRP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smtClean="0"/>
              <a:t>Modulariza</a:t>
            </a:r>
            <a:r>
              <a:rPr lang="sr-Latn-CS" b="1" smtClean="0"/>
              <a:t>cija:</a:t>
            </a:r>
            <a:endParaRPr lang="en-US" b="1" smtClean="0"/>
          </a:p>
          <a:p>
            <a:pPr lvl="2" defTabSz="457200" eaLnBrk="1" hangingPunct="1"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Izbor struktura sa visokim stepenom stabilnosti u vremenu (cilj lokalizacija promena); </a:t>
            </a:r>
            <a:endParaRPr lang="en-US" smtClean="0"/>
          </a:p>
          <a:p>
            <a:pPr lvl="2" defTabSz="457200" eaLnBrk="1" hangingPunct="1">
              <a:buClr>
                <a:srgbClr val="CC0000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mtClean="0">
                <a:solidFill>
                  <a:srgbClr val="CC0000"/>
                </a:solidFill>
              </a:rPr>
              <a:t>(</a:t>
            </a:r>
            <a:r>
              <a:rPr lang="sr-Latn-CS" b="1" smtClean="0">
                <a:solidFill>
                  <a:srgbClr val="CC0000"/>
                </a:solidFill>
              </a:rPr>
              <a:t>Napomena</a:t>
            </a:r>
            <a:r>
              <a:rPr lang="en-US" b="1" smtClean="0">
                <a:solidFill>
                  <a:srgbClr val="CC0000"/>
                </a:solidFill>
              </a:rPr>
              <a:t>: </a:t>
            </a:r>
            <a:r>
              <a:rPr lang="sr-Latn-CS" b="1" smtClean="0">
                <a:solidFill>
                  <a:srgbClr val="CC0000"/>
                </a:solidFill>
              </a:rPr>
              <a:t>izbor bilo koje strukture će neke promene učiniti jednostavnijim dok će druge učiniti težim!); </a:t>
            </a:r>
            <a:endParaRPr lang="en-US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3987" cy="442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Formalni modeli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143000"/>
            <a:ext cx="5019675" cy="528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6836" name="Oval 4"/>
          <p:cNvSpPr>
            <a:spLocks noChangeArrowheads="1"/>
          </p:cNvSpPr>
          <p:nvPr/>
        </p:nvSpPr>
        <p:spPr bwMode="auto">
          <a:xfrm>
            <a:off x="1223963" y="3681413"/>
            <a:ext cx="2362200" cy="2286000"/>
          </a:xfrm>
          <a:prstGeom prst="ellipse">
            <a:avLst/>
          </a:prstGeom>
          <a:solidFill>
            <a:srgbClr val="FF0000">
              <a:alpha val="10980"/>
            </a:srgbClr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3987" cy="515938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Formalni modeli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16000"/>
            <a:ext cx="8583613" cy="53800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Bilo koja formalna metoda poseduje POTENCIJAL za poboljšavanje </a:t>
            </a:r>
            <a:r>
              <a:rPr lang="sr-Latn-CS" sz="2800" b="1" i="1" smtClean="0"/>
              <a:t>kvaliteta</a:t>
            </a:r>
            <a:r>
              <a:rPr lang="sr-Latn-CS" sz="2800" smtClean="0"/>
              <a:t> i </a:t>
            </a:r>
            <a:r>
              <a:rPr lang="sr-Latn-CS" sz="2800" b="1" i="1" smtClean="0"/>
              <a:t>produktivnosti</a:t>
            </a:r>
            <a:r>
              <a:rPr lang="sr-Latn-CS" sz="2800" smtClean="0"/>
              <a:t> u procesu razvoja softvera:</a:t>
            </a:r>
            <a:endParaRPr lang="en-US" sz="2800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Rano uočavanje grešaka</a:t>
            </a:r>
            <a:endParaRPr lang="en-US" sz="2400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Razvoj sigurnog, pouzdanog, bezbednog softverskog sistema;</a:t>
            </a:r>
            <a:r>
              <a:rPr lang="en-US" sz="2400" smtClean="0"/>
              <a:t> 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Podrška validaciji implementacija;</a:t>
            </a:r>
            <a:endParaRPr lang="en-US" sz="2400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Podrška simulacijama, animacijama, dokazima, izvršavanju i transformacijama; </a:t>
            </a:r>
            <a:endParaRPr lang="en-US" sz="2400" smtClean="0"/>
          </a:p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Nezaobilazne su kada se projektuju sistemi sa kritičnom misijom; </a:t>
            </a:r>
          </a:p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Potvrda korišćenja propisa i standarda;</a:t>
            </a: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3987" cy="5873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Meta-Model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143000"/>
            <a:ext cx="5019675" cy="528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80932" name="Oval 4"/>
          <p:cNvSpPr>
            <a:spLocks noChangeArrowheads="1"/>
          </p:cNvSpPr>
          <p:nvPr/>
        </p:nvSpPr>
        <p:spPr bwMode="auto">
          <a:xfrm>
            <a:off x="2843213" y="873125"/>
            <a:ext cx="2362200" cy="2286000"/>
          </a:xfrm>
          <a:prstGeom prst="ellipse">
            <a:avLst/>
          </a:prstGeom>
          <a:solidFill>
            <a:srgbClr val="FF0000">
              <a:alpha val="10980"/>
            </a:srgbClr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2912" cy="64770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Meta-Model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83613" cy="482441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Šta su Meta-Podaci?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Metapodaci su strukturirane “informacije” koje opisuju, objašnjavaju, lociraju i/ili na drugi način obezbeđuju jednostavnije pribavljanje, korišćenje ili rukovanje nekim informacionim resursima;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Metapodaci se obično definišu kao PODACI o PODACIMA ili INFORMACIJE o INFORMACIJAMA;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sr-Latn-CS" sz="2400" smtClean="0"/>
          </a:p>
          <a:p>
            <a:pPr marL="341313" indent="-34131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Šta je  Meta-Model?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Meta-Model je model koji sadrži iskaze vezane za modelovanje;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Opisuje moguće strukture modela na bilo koji apstraktni način;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Metamodeli i modeli su u odnosu kao klase i objekti;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7772400" cy="60482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SWEBOK Knowledge Areas</a:t>
            </a:r>
            <a:endParaRPr lang="sr-Latn-R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142984"/>
            <a:ext cx="4857784" cy="5072098"/>
          </a:xfrm>
        </p:spPr>
        <p:txBody>
          <a:bodyPr/>
          <a:lstStyle/>
          <a:p>
            <a:r>
              <a:rPr lang="en-US" sz="1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en-US" sz="1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</a:p>
          <a:p>
            <a:r>
              <a:rPr lang="en-US" sz="1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Design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Software Construction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Software Testing</a:t>
            </a:r>
          </a:p>
          <a:p>
            <a:r>
              <a:rPr lang="en-US" sz="1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Software Maintenance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Software Configuration Management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Software Engineering Management</a:t>
            </a:r>
          </a:p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Software Engineering Process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Engineering Models and Methods</a:t>
            </a:r>
          </a:p>
          <a:p>
            <a:r>
              <a:rPr lang="en-US" sz="1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Software Quality</a:t>
            </a:r>
          </a:p>
          <a:p>
            <a:r>
              <a:rPr lang="en-US" sz="1800" b="1" i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Software Engineering Professional Practice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Engineering Economics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Foundations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Foundations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Foundations</a:t>
            </a:r>
            <a:endParaRPr lang="sr-Latn-R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00496" y="1285860"/>
            <a:ext cx="478634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r-Latn-RS" b="1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Specifikacija i modelovanje</a:t>
            </a:r>
            <a:r>
              <a:rPr kumimoji="0" lang="sr-Latn-RS" b="1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softvera</a:t>
            </a:r>
            <a:endParaRPr kumimoji="0" lang="sr-Latn-RS" b="1" i="1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14942" y="2357430"/>
            <a:ext cx="335758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r-Latn-RS" b="1" i="1" u="none" strike="noStrike" kern="0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Projektovanje softvera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14810" y="5143512"/>
            <a:ext cx="464347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1" u="none" strike="noStrike" kern="0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Standardizacija</a:t>
            </a:r>
            <a:r>
              <a:rPr kumimoji="0" lang="en-US" b="1" i="1" u="none" strike="noStrike" kern="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1" u="none" strike="noStrike" kern="0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1" i="1" u="none" strike="noStrike" kern="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1" u="none" strike="noStrike" kern="0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kvalitet</a:t>
            </a:r>
            <a:r>
              <a:rPr kumimoji="0" lang="en-US" b="1" i="1" u="none" strike="noStrike" kern="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1" u="none" strike="noStrike" kern="0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softvera</a:t>
            </a:r>
            <a:endParaRPr kumimoji="0" lang="en-US" b="1" i="1" u="none" strike="noStrike" kern="0" cap="none" spc="0" normalizeH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i="1" kern="0" baseline="0" dirty="0" smtClean="0">
                <a:solidFill>
                  <a:srgbClr val="FF0000"/>
                </a:solidFill>
                <a:latin typeface="+mn-lt"/>
              </a:rPr>
              <a:t>Master </a:t>
            </a:r>
            <a:r>
              <a:rPr lang="en-US" i="1" kern="0" baseline="0" dirty="0" err="1" smtClean="0">
                <a:solidFill>
                  <a:srgbClr val="FF0000"/>
                </a:solidFill>
                <a:latin typeface="+mn-lt"/>
              </a:rPr>
              <a:t>akademske</a:t>
            </a:r>
            <a:r>
              <a:rPr lang="en-US" i="1" kern="0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i="1" kern="0" baseline="0" dirty="0" err="1" smtClean="0">
                <a:solidFill>
                  <a:srgbClr val="FF0000"/>
                </a:solidFill>
                <a:latin typeface="+mn-lt"/>
              </a:rPr>
              <a:t>studije</a:t>
            </a:r>
            <a:endParaRPr kumimoji="0" lang="sr-Latn-RS" b="1" i="1" u="none" strike="noStrike" kern="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64770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4000" smtClean="0"/>
              <a:t>Šta je modelovanje? – DSL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143000"/>
            <a:ext cx="5019675" cy="528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5400675" y="3357563"/>
            <a:ext cx="2362200" cy="2286000"/>
          </a:xfrm>
          <a:prstGeom prst="ellipse">
            <a:avLst/>
          </a:prstGeom>
          <a:solidFill>
            <a:srgbClr val="FF0000">
              <a:alpha val="10980"/>
            </a:srgbClr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DSL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96975"/>
            <a:ext cx="8115300" cy="4968875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Jezik specifičan za domen (Domain Specific Lanquage) se namenski kreira  za rešavanje problema koji pripadaju jednom ograničenom domenu; </a:t>
            </a:r>
            <a:endParaRPr lang="en-US" sz="2400" smtClean="0"/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Jezici specifični za domen se nalaze negde između jednostavnih programskih jezika i jezika za skriptovanje;</a:t>
            </a:r>
            <a:r>
              <a:rPr lang="en-US" sz="2400" smtClean="0"/>
              <a:t> </a:t>
            </a:r>
            <a:endParaRPr lang="sr-Latn-CS" sz="2400" smtClean="0"/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Obično se koriste na način koji je sličan korišćenju programskih biblioteka kod konvencionalnih programskih jezika; </a:t>
            </a:r>
            <a:endParaRPr lang="en-US" sz="2400" smtClean="0"/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Često korišćeni sinonim za DSL je </a:t>
            </a:r>
            <a:r>
              <a:rPr lang="sr-Latn-CS" sz="2400" i="1" smtClean="0"/>
              <a:t>jezik za modelovanje</a:t>
            </a:r>
            <a:r>
              <a:rPr lang="sr-Latn-CS" sz="2400" smtClean="0"/>
              <a:t>!</a:t>
            </a:r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Razlikuju se po sadržanoj snazi modelovanja i složenosti i kreću se od jednoistavnih tekstualnih do vizualnih sa kontekstno osetljivim editorima;</a:t>
            </a:r>
          </a:p>
          <a:p>
            <a:pPr marL="341313" indent="-341313" algn="just" defTabSz="457200" eaLnBrk="1" hangingPunct="1">
              <a:lnSpc>
                <a:spcPct val="9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Generički DSL editori – UML alatke!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435975" cy="1190626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Domen rešenja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58200" cy="4522787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Domen rešenja: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Describes</a:t>
            </a:r>
            <a:r>
              <a:rPr lang="sr-Latn-CS" sz="2400" smtClean="0"/>
              <a:t> th</a:t>
            </a:r>
            <a:r>
              <a:rPr lang="en-US" sz="2400" smtClean="0"/>
              <a:t>e</a:t>
            </a:r>
            <a:r>
              <a:rPr lang="sr-Latn-CS" sz="2400" smtClean="0"/>
              <a:t> rel</a:t>
            </a:r>
            <a:r>
              <a:rPr lang="en-US" sz="2400" smtClean="0"/>
              <a:t>e</a:t>
            </a:r>
            <a:r>
              <a:rPr lang="sr-Latn-CS" sz="2400" smtClean="0"/>
              <a:t>vant charact</a:t>
            </a:r>
            <a:r>
              <a:rPr lang="en-US" sz="2400" smtClean="0"/>
              <a:t>e</a:t>
            </a:r>
            <a:r>
              <a:rPr lang="sr-Latn-CS" sz="2400" smtClean="0"/>
              <a:t>ristics </a:t>
            </a:r>
            <a:r>
              <a:rPr lang="en-US" sz="2400" smtClean="0"/>
              <a:t>o</a:t>
            </a:r>
            <a:r>
              <a:rPr lang="sr-Latn-CS" sz="2400" smtClean="0"/>
              <a:t>f d</a:t>
            </a:r>
            <a:r>
              <a:rPr lang="en-US" sz="2400" smtClean="0"/>
              <a:t>e</a:t>
            </a:r>
            <a:r>
              <a:rPr lang="sr-Latn-CS" sz="2400" smtClean="0"/>
              <a:t>fined soluti</a:t>
            </a:r>
            <a:r>
              <a:rPr lang="en-US" sz="2400" smtClean="0"/>
              <a:t>o</a:t>
            </a:r>
            <a:r>
              <a:rPr lang="sr-Latn-CS" sz="2400" smtClean="0"/>
              <a:t>n f</a:t>
            </a:r>
            <a:r>
              <a:rPr lang="en-US" sz="2400" smtClean="0"/>
              <a:t>o</a:t>
            </a:r>
            <a:r>
              <a:rPr lang="sr-Latn-CS" sz="2400" smtClean="0"/>
              <a:t>r sp</a:t>
            </a:r>
            <a:r>
              <a:rPr lang="en-US" sz="2400" smtClean="0"/>
              <a:t>e</a:t>
            </a:r>
            <a:r>
              <a:rPr lang="sr-Latn-CS" sz="2400" smtClean="0"/>
              <a:t>cified probl</a:t>
            </a:r>
            <a:r>
              <a:rPr lang="en-US" sz="2400" smtClean="0"/>
              <a:t>e</a:t>
            </a:r>
            <a:r>
              <a:rPr lang="sr-Latn-CS" sz="2400" smtClean="0"/>
              <a:t>m/system,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The available technologies to build the </a:t>
            </a:r>
            <a:r>
              <a:rPr lang="sr-Latn-CS" sz="2400" smtClean="0"/>
              <a:t>s</a:t>
            </a:r>
            <a:r>
              <a:rPr lang="en-US" sz="2400" smtClean="0"/>
              <a:t>o</a:t>
            </a:r>
            <a:r>
              <a:rPr lang="sr-Latn-CS" sz="2400" smtClean="0"/>
              <a:t>lution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Archit</a:t>
            </a:r>
            <a:r>
              <a:rPr lang="en-US" sz="2400" smtClean="0"/>
              <a:t>e</a:t>
            </a:r>
            <a:r>
              <a:rPr lang="sr-Latn-CS" sz="2400" smtClean="0"/>
              <a:t>ctures a</a:t>
            </a:r>
            <a:r>
              <a:rPr lang="en-US" sz="2400" smtClean="0"/>
              <a:t>n</a:t>
            </a:r>
            <a:r>
              <a:rPr lang="sr-Latn-CS" sz="2400" smtClean="0"/>
              <a:t>d p</a:t>
            </a:r>
            <a:r>
              <a:rPr lang="en-US" sz="2400" smtClean="0"/>
              <a:t>a</a:t>
            </a:r>
            <a:r>
              <a:rPr lang="sr-Latn-CS" sz="2400" smtClean="0"/>
              <a:t>tterns us</a:t>
            </a:r>
            <a:r>
              <a:rPr lang="en-US" sz="2400" smtClean="0"/>
              <a:t>e</a:t>
            </a:r>
            <a:r>
              <a:rPr lang="sr-Latn-CS" sz="2400" smtClean="0"/>
              <a:t>d,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Intern</a:t>
            </a:r>
            <a:r>
              <a:rPr lang="en-US" sz="2400" smtClean="0"/>
              <a:t>a</a:t>
            </a:r>
            <a:r>
              <a:rPr lang="sr-Latn-CS" sz="2400" smtClean="0"/>
              <a:t>l architecture specification,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Inter</a:t>
            </a:r>
            <a:r>
              <a:rPr lang="en-US" sz="2400" smtClean="0"/>
              <a:t>n</a:t>
            </a:r>
            <a:r>
              <a:rPr lang="sr-Latn-CS" sz="2400" smtClean="0"/>
              <a:t>al str</a:t>
            </a:r>
            <a:r>
              <a:rPr lang="en-US" sz="2400" smtClean="0"/>
              <a:t>u</a:t>
            </a:r>
            <a:r>
              <a:rPr lang="sr-Latn-CS" sz="2400" smtClean="0"/>
              <a:t>cture s</a:t>
            </a:r>
            <a:r>
              <a:rPr lang="en-US" sz="2400" smtClean="0"/>
              <a:t>p</a:t>
            </a:r>
            <a:r>
              <a:rPr lang="sr-Latn-CS" sz="2400" smtClean="0"/>
              <a:t>ecification,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Software system specification,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Functional and nonfunctional Requirements mapping to the elements of specified solution domain.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8831262" cy="119062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modelovanje? – Domen implementacije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58200" cy="4464050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Domen implementacije: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Opisuje</a:t>
            </a:r>
            <a:r>
              <a:rPr lang="sr-Latn-CS" sz="2400" smtClean="0"/>
              <a:t> </a:t>
            </a:r>
            <a:r>
              <a:rPr lang="sr-Latn-CS" sz="2400" b="1" i="1" smtClean="0"/>
              <a:t>relevantne karakteristike</a:t>
            </a:r>
            <a:r>
              <a:rPr lang="sr-Latn-CS" sz="2400" smtClean="0"/>
              <a:t> KONKRETNE IMPLEMENTACIJE definisanog REŠENJA!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Definiše </a:t>
            </a:r>
            <a:r>
              <a:rPr lang="sr-Latn-CS" sz="2400" b="1" i="1" smtClean="0"/>
              <a:t>preslikavanje</a:t>
            </a:r>
            <a:r>
              <a:rPr lang="sr-Latn-CS" sz="2400" smtClean="0"/>
              <a:t> platforme REŠENJA na odabranu IMPLEMENTACIONU platformu! </a:t>
            </a:r>
          </a:p>
          <a:p>
            <a:pPr marL="741363" lvl="1" indent="-28416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Opisuje </a:t>
            </a:r>
            <a:r>
              <a:rPr lang="sr-Latn-CS" sz="2400" b="1" i="1" smtClean="0"/>
              <a:t>primenu</a:t>
            </a:r>
            <a:r>
              <a:rPr lang="sr-Latn-CS" sz="2400" smtClean="0"/>
              <a:t> specifičnih ARHITEKTIONSKIH i DIZAJNERSKIH OBRAZACA (patterns)! </a:t>
            </a:r>
          </a:p>
          <a:p>
            <a:pPr marL="741363" lvl="1" indent="-28416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Definiše </a:t>
            </a:r>
            <a:r>
              <a:rPr lang="sr-Latn-CS" sz="2400" b="1" i="1" smtClean="0"/>
              <a:t>preslikavanje</a:t>
            </a:r>
            <a:r>
              <a:rPr lang="sr-Latn-CS" sz="2400" smtClean="0"/>
              <a:t> između ZAHTEVA, FUNKCIJA i PROGRAMSKOG KODA koji implementira funkcije!</a:t>
            </a:r>
          </a:p>
          <a:p>
            <a:pPr marL="741363" lvl="1" indent="-28416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Programski jezik predstavlja </a:t>
            </a:r>
            <a:r>
              <a:rPr lang="sr-Latn-CS" sz="2400" b="1" smtClean="0"/>
              <a:t>META-JEZIK</a:t>
            </a:r>
            <a:r>
              <a:rPr lang="sr-Latn-CS" sz="2400" smtClean="0"/>
              <a:t> NAJNIŽEG NIVOA APSTRAKCIJE za odabranu softversku platformu.</a:t>
            </a:r>
          </a:p>
          <a:p>
            <a:pPr marL="741363" lvl="1" indent="-28416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KONKRETAN PROGRAMSKI KOD predstavlja </a:t>
            </a:r>
            <a:r>
              <a:rPr lang="sr-Latn-CS" sz="2400" b="1" i="1" smtClean="0"/>
              <a:t>model na najnižem nivou apstrakcije.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35975" cy="990600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Aspekti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57825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b="1" smtClean="0"/>
              <a:t>Aspekti modelovanja: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Opisuju različite aspekte (poglede) na sistem/rešenje: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Pogled sa aspekta poslovnih procesa</a:t>
            </a:r>
            <a:r>
              <a:rPr lang="sr-Latn-CS" sz="2000" smtClean="0"/>
              <a:t> (Busines Process View (eg. BPM))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Funkcionalni pogled</a:t>
            </a:r>
            <a:r>
              <a:rPr lang="sr-Latn-CS" sz="2000" smtClean="0"/>
              <a:t> (Functional View – (eg. UML - USE CASE VIEW))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Logički pogled</a:t>
            </a:r>
            <a:r>
              <a:rPr lang="sr-Latn-CS" sz="2000" smtClean="0"/>
              <a:t> (Logical View –(eg. CLASS DIAGRAM, CONCEPTUAL DATA MODEL))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Pogled sa aspekta sastava</a:t>
            </a:r>
            <a:r>
              <a:rPr lang="sr-Latn-CS" sz="2000" smtClean="0"/>
              <a:t> (Component View (Statical Architecture – UML Component Diagram))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Pogled sa aspekta konkurentnosti u radu</a:t>
            </a:r>
            <a:r>
              <a:rPr lang="sr-Latn-CS" sz="2000" smtClean="0"/>
              <a:t> (Concurency View (Dynamic Behaviour of a System – UML Sequence Diagram, State Diagram, Activity Diagram))</a:t>
            </a:r>
          </a:p>
          <a:p>
            <a:pPr lvl="2" algn="just" defTabSz="457200" eaLnBrk="1" hangingPunct="1">
              <a:lnSpc>
                <a:spcPct val="80000"/>
              </a:lnSpc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000" b="1" i="1" smtClean="0"/>
              <a:t>Pogled sa aspekta infrastrukture</a:t>
            </a:r>
            <a:r>
              <a:rPr lang="sr-Latn-CS" sz="2000" smtClean="0"/>
              <a:t> – raspoređenosti (Deployment View (Physical Architecture View – UML Deployment Diagram))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sr-Latn-CS" sz="2000" smtClean="0"/>
          </a:p>
          <a:p>
            <a:pPr marL="741363" lvl="1" indent="-284163" algn="ctr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Kako odabrati minimalni podskup relevantnih pogleda?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135938" cy="83502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Šta je modelovanja? – Pitanja projektanata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4535487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lnSpc>
                <a:spcPct val="80000"/>
              </a:lnSpc>
              <a:spcBef>
                <a:spcPts val="750"/>
              </a:spcBef>
              <a:spcAft>
                <a:spcPts val="750"/>
              </a:spcAft>
              <a:buClr>
                <a:srgbClr val="1C1C1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Koje je informacije potrebno ugraditi u model u cilju dobijanja smislenih odgovora njegovom direktnom interpretacijom?; </a:t>
            </a:r>
            <a:endParaRPr lang="en-US" sz="2800" smtClean="0"/>
          </a:p>
          <a:p>
            <a:pPr marL="341313" indent="-341313" algn="just" defTabSz="457200" eaLnBrk="1" hangingPunct="1">
              <a:lnSpc>
                <a:spcPct val="80000"/>
              </a:lnSpc>
              <a:spcBef>
                <a:spcPts val="750"/>
              </a:spcBef>
              <a:spcAft>
                <a:spcPts val="750"/>
              </a:spcAft>
              <a:buClr>
                <a:srgbClr val="1C1C1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Koji nivo apstrakcije je pogodan za posmatrani model?</a:t>
            </a:r>
          </a:p>
          <a:p>
            <a:pPr marL="341313" indent="-341313" algn="just" defTabSz="457200" eaLnBrk="1" hangingPunct="1">
              <a:lnSpc>
                <a:spcPct val="80000"/>
              </a:lnSpc>
              <a:spcBef>
                <a:spcPts val="750"/>
              </a:spcBef>
              <a:spcAft>
                <a:spcPts val="750"/>
              </a:spcAft>
              <a:buClr>
                <a:srgbClr val="1C1C1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Koji su matematički aparati i/ili notacije pogodne za prikazivanje modela; </a:t>
            </a:r>
            <a:endParaRPr lang="en-US" sz="2800" smtClean="0"/>
          </a:p>
          <a:p>
            <a:pPr marL="341313" indent="-341313" algn="just" defTabSz="457200" eaLnBrk="1" hangingPunct="1">
              <a:lnSpc>
                <a:spcPct val="80000"/>
              </a:lnSpc>
              <a:spcBef>
                <a:spcPts val="750"/>
              </a:spcBef>
              <a:spcAft>
                <a:spcPts val="750"/>
              </a:spcAft>
              <a:buClr>
                <a:srgbClr val="1C1C1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Da li model odgovara nameni?</a:t>
            </a:r>
            <a:r>
              <a:rPr lang="en-US" sz="2800" smtClean="0"/>
              <a:t> </a:t>
            </a:r>
            <a:endParaRPr lang="sr-Latn-CS" sz="2800" smtClean="0"/>
          </a:p>
          <a:p>
            <a:pPr marL="341313" indent="-341313" algn="just" defTabSz="457200" eaLnBrk="1" hangingPunct="1">
              <a:lnSpc>
                <a:spcPct val="80000"/>
              </a:lnSpc>
              <a:spcBef>
                <a:spcPts val="750"/>
              </a:spcBef>
              <a:spcAft>
                <a:spcPts val="750"/>
              </a:spcAft>
              <a:buClr>
                <a:srgbClr val="1C1C1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Da li je model dovoljno precizan da je moguće na osnovu njega potvrditi izvedene zaključke i/ili predpostavke? </a:t>
            </a: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35975" cy="5492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200" smtClean="0"/>
              <a:t>Šta je modelovanje? – Dijagrami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832475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Dijagrami za modelovanje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Vizualne šeme koje predstavljaju konkretan aspekt sistema/rešenja/problema na bazi predefinisane vizualne notacije: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Use Case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ER Dijagram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Class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Object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State Diagram 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Activity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Component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Collaboration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Sequence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200" smtClean="0"/>
              <a:t>Deployment Diagram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....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Kako odabrati minimalnu podskup potrebnih dijagrama?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35975" cy="5492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200" smtClean="0"/>
              <a:t>Šta je modelovanje? – Elementi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151813" cy="5702300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Elementi modela:</a:t>
            </a:r>
          </a:p>
          <a:p>
            <a:pPr marL="741363" lvl="1" indent="-284163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Gradivni elementi sa pridruženim Vizualnim predstavama koje zavise od konkretnog dijagrama modela: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KLASA (Class)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OBJEKAT (Object)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STANJE (State)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UČESNIK (Actor)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SLUČAJ KORIŠĆENJA (Use Case) 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SPREGA - INTERFEJS (Interface)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AKTIVNOST (Activity)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ZABELEŠKA (Anotation)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ČVOR (Node)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PAKET (Package)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MEĐUSOBNE VEZE (Reelationship)</a:t>
            </a:r>
          </a:p>
          <a:p>
            <a:pPr lvl="2" defTabSz="457200" eaLnBrk="1" hangingPunct="1">
              <a:spcBef>
                <a:spcPct val="0"/>
              </a:spcBef>
              <a:buClr>
                <a:srgbClr val="1C1C1C"/>
              </a:buClr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Softver?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12175" cy="53863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Zašto modelovati softver</a:t>
            </a:r>
            <a:r>
              <a:rPr lang="en-US" smtClean="0"/>
              <a:t>?</a:t>
            </a:r>
          </a:p>
          <a:p>
            <a:pPr marL="341313" indent="-341313" defTabSz="457200" eaLnBrk="1" hangingPunct="1">
              <a:buFontTx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Složenost softvera dramatično raste</a:t>
            </a:r>
            <a:endParaRPr lang="en-US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Npr. </a:t>
            </a:r>
            <a:r>
              <a:rPr lang="en-US" smtClean="0"/>
              <a:t>Windows XP &gt; 40 mi</a:t>
            </a:r>
            <a:r>
              <a:rPr lang="sr-Latn-CS" smtClean="0"/>
              <a:t>li</a:t>
            </a:r>
            <a:r>
              <a:rPr lang="en-US" smtClean="0"/>
              <a:t>o</a:t>
            </a:r>
            <a:r>
              <a:rPr lang="sr-Latn-CS" smtClean="0"/>
              <a:t>na</a:t>
            </a:r>
            <a:r>
              <a:rPr lang="en-US" smtClean="0"/>
              <a:t> lin</a:t>
            </a:r>
            <a:r>
              <a:rPr lang="sr-Latn-CS" smtClean="0"/>
              <a:t>ija koda!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Jedan programer više nije u stanju rukovati ovom količinom koda niti njegovim delovima. </a:t>
            </a:r>
            <a:endParaRPr lang="en-US" smtClean="0"/>
          </a:p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Kod nije lako razumeti </a:t>
            </a:r>
            <a:r>
              <a:rPr lang="sr-Latn-CS" u="sng" smtClean="0"/>
              <a:t>ako ga sami niste pisali</a:t>
            </a:r>
            <a:r>
              <a:rPr lang="sr-Latn-CS" smtClean="0"/>
              <a:t>! </a:t>
            </a:r>
            <a:endParaRPr lang="en-US" smtClean="0"/>
          </a:p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Nužno je iznači </a:t>
            </a:r>
            <a:r>
              <a:rPr lang="sr-Latn-CS" b="1" i="1" smtClean="0"/>
              <a:t>jednostavnije načine predstavljanja</a:t>
            </a:r>
            <a:r>
              <a:rPr lang="sr-Latn-CS" smtClean="0"/>
              <a:t> složenih softverskih sistema!</a:t>
            </a:r>
          </a:p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sr-Latn-CS" smtClean="0"/>
              <a:t>MODELOVANJE predstavlja sredstvo za </a:t>
            </a:r>
            <a:r>
              <a:rPr lang="en-US" smtClean="0"/>
              <a:t> </a:t>
            </a: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rukovanje složenošću!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Softver?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75662" cy="491807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Između ljudi i softvera postoji jaka zavisnost:  </a:t>
            </a:r>
            <a:endParaRPr lang="en-US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Složeni načini INTERAKCIJE!</a:t>
            </a:r>
            <a:endParaRPr lang="en-US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Interakcija u DUGOM VREMENSKOM PERIODU;</a:t>
            </a:r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REAKTIVNI REŽIM RADA!</a:t>
            </a:r>
            <a:endParaRPr lang="en-US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Interakcija koja zavisi od OKRUŽENJA!</a:t>
            </a:r>
            <a:endParaRPr lang="en-US" smtClean="0"/>
          </a:p>
          <a:p>
            <a:pPr marL="741363" lvl="1" indent="-284163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…</a:t>
            </a:r>
            <a:r>
              <a:rPr lang="sr-Latn-CS" smtClean="0"/>
              <a:t>softverski sistemi i ljudske aktivnosti oblikuju jedni druge na vrlo složen način!</a:t>
            </a:r>
            <a:r>
              <a:rPr lang="en-US" smtClean="0"/>
              <a:t> </a:t>
            </a:r>
          </a:p>
          <a:p>
            <a:pPr marL="341313" indent="-341313" defTabSz="457200" eaLnBrk="1" hangingPunct="1">
              <a:buFontTx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715436" cy="644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4283" y="1071546"/>
            <a:ext cx="8786873" cy="1077914"/>
          </a:xfrm>
          <a:prstGeom prst="rect">
            <a:avLst/>
          </a:prstGeom>
          <a:solidFill>
            <a:srgbClr val="FFFF00">
              <a:alpha val="21960"/>
            </a:srgbClr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85720" y="2143116"/>
            <a:ext cx="1008063" cy="863600"/>
          </a:xfrm>
          <a:prstGeom prst="ellipse">
            <a:avLst/>
          </a:prstGeom>
          <a:solidFill>
            <a:srgbClr val="FFFF00">
              <a:alpha val="16862"/>
            </a:srgbClr>
          </a:solidFill>
          <a:ln w="412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3987" cy="950913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mtClean="0"/>
              <a:t>Šta je modelovanje? – Softver?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512175" cy="5386387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mtClean="0"/>
              <a:t>Problemi koje rešavamo softverski su najčešće</a:t>
            </a:r>
            <a:r>
              <a:rPr lang="en-US" smtClean="0"/>
              <a:t> “</a:t>
            </a:r>
            <a:r>
              <a:rPr lang="sr-Latn-CS" smtClean="0"/>
              <a:t>kvarni</a:t>
            </a:r>
            <a:r>
              <a:rPr lang="en-US" smtClean="0"/>
              <a:t>”</a:t>
            </a:r>
            <a:r>
              <a:rPr lang="sr-Latn-CS" smtClean="0"/>
              <a:t>: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Ne postoji KONAČNA formulacija problema;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Ne postoji KRITERIJUM OKONČANJA (svako novo rešenje vodi do boljeg razumevanja i porađa nove zahteve);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REŠENJA NIJE MOGUĆE lako klasifikovati kao DOBRA ili LOŠA; </a:t>
            </a:r>
            <a:endParaRPr lang="en-US" sz="2400" smtClean="0"/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NE postoje OBJEKTIVNI TESTOVI na osnovu kojih je moguće egzaktno oceniti kvalitet rešenja (NE POSTOJI ETALON!);</a:t>
            </a:r>
            <a:r>
              <a:rPr lang="en-US" sz="2400" smtClean="0"/>
              <a:t> </a:t>
            </a:r>
            <a:endParaRPr lang="sr-Latn-CS" sz="2400" smtClean="0"/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Svaki problem je JEDINSTVEN; 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Svaki problem se može smatrati posledicom nekog drugog problema;</a:t>
            </a:r>
          </a:p>
          <a:p>
            <a:pPr marL="741363" lvl="1" indent="-284163" algn="just" defTabSz="457200" eaLnBrk="1" hangingPunct="1">
              <a:lnSpc>
                <a:spcPct val="80000"/>
              </a:lnSpc>
              <a:buClr>
                <a:srgbClr val="1C1C1C"/>
              </a:buClr>
              <a:buFont typeface="Calibri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400" smtClean="0"/>
              <a:t>Problemi obično imaju jaku POLITIČKU, MORALNU ili PROFESIONALNU pozadinu;</a:t>
            </a:r>
            <a:endParaRPr 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24863" cy="1144588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200" smtClean="0"/>
              <a:t>Osnovni elementi arhitekture i tehnika modelovanja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064500" cy="4968875"/>
          </a:xfrm>
        </p:spPr>
        <p:txBody>
          <a:bodyPr lIns="90000" tIns="46800" rIns="90000" bIns="46800"/>
          <a:lstStyle/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Modelovanje je fundamentalna aktivnost u procesu analize i specifikacije zahteva; </a:t>
            </a:r>
          </a:p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smtClean="0"/>
              <a:t>Cilj modela je da doprinese </a:t>
            </a:r>
            <a:r>
              <a:rPr lang="sr-Latn-CS" sz="2800" b="1" smtClean="0"/>
              <a:t>JASNOĆI</a:t>
            </a:r>
            <a:r>
              <a:rPr lang="sr-Latn-CS" sz="2800" smtClean="0"/>
              <a:t> i </a:t>
            </a:r>
            <a:r>
              <a:rPr lang="sr-Latn-CS" sz="2800" b="1" smtClean="0"/>
              <a:t>RAZUMLJIVOSTI</a:t>
            </a:r>
            <a:r>
              <a:rPr lang="sr-Latn-CS" sz="2800" smtClean="0"/>
              <a:t> analiziranog problema ili predloženog rešenja, bez da se problem, u ovoj fazi, </a:t>
            </a:r>
            <a:r>
              <a:rPr lang="sr-Latn-CS" sz="2800" b="1" i="1" smtClean="0"/>
              <a:t>stvarno reši</a:t>
            </a:r>
            <a:r>
              <a:rPr lang="sr-Latn-CS" sz="2800" smtClean="0"/>
              <a:t>! </a:t>
            </a:r>
          </a:p>
          <a:p>
            <a:pPr marL="341313" indent="-341313" algn="just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sz="2800" b="1" smtClean="0"/>
              <a:t>KONCEPTUALNI MODELI</a:t>
            </a:r>
            <a:r>
              <a:rPr lang="sr-Latn-CS" sz="2800" smtClean="0"/>
              <a:t> – služe kao ilustracija konteksta sistema, scenarija upotrebe, glavnih činilaca domena problema, tokova podataka, informacija i dokumenata, tokova posla i sl. </a:t>
            </a: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062912" cy="1144587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200" smtClean="0"/>
              <a:t>Osnovni elementi arhitekture i tehnika modelovanja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24863" cy="5113338"/>
          </a:xfrm>
        </p:spPr>
        <p:txBody>
          <a:bodyPr lIns="90000" tIns="46800" rIns="90000" bIns="46800"/>
          <a:lstStyle/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DFM – Data Flow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CFM – Controle Flow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SM   – State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EM   – Event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UIM  – User Interaction Model  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OM   – Object Model  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BPM – Busines Process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UCM – Use-Case Model</a:t>
            </a:r>
          </a:p>
          <a:p>
            <a:pPr marL="457200" indent="-457200" defTabSz="457200" eaLnBrk="1" hangingPunct="1"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3600" smtClean="0"/>
              <a:t>Kako odabrati tehnike modelovanja?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09000" cy="5113337"/>
          </a:xfrm>
        </p:spPr>
        <p:txBody>
          <a:bodyPr lIns="90000" tIns="46800" rIns="90000" bIns="46800"/>
          <a:lstStyle/>
          <a:p>
            <a:pPr marL="457200" indent="-457200" defTabSz="457200" eaLnBrk="1" hangingPunct="1">
              <a:spcBef>
                <a:spcPts val="700"/>
              </a:spcBef>
              <a:buClr>
                <a:srgbClr val="1C1C1C"/>
              </a:buClr>
              <a:buFont typeface="Calibri" pitchFamily="34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sz="3600" b="1" smtClean="0"/>
              <a:t>Obično zavisi od:</a:t>
            </a:r>
          </a:p>
          <a:p>
            <a:pPr marL="914400" lvl="1" indent="-457200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PRIRODE PROBLEMA – Domen problema (</a:t>
            </a:r>
            <a:r>
              <a:rPr lang="sr-Latn-CS" i="1" smtClean="0"/>
              <a:t>Not all problem domains  are “equaly suitable” for any particular modeling technic application.</a:t>
            </a:r>
            <a:r>
              <a:rPr lang="sr-Latn-CS" b="1" smtClean="0"/>
              <a:t>) </a:t>
            </a:r>
          </a:p>
          <a:p>
            <a:pPr marL="914400" lvl="1" indent="-457200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Nivoa EKSPERTNOSTI analitičara;</a:t>
            </a:r>
          </a:p>
          <a:p>
            <a:pPr marL="914400" lvl="1" indent="-457200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Načina na koji kupci/korisnici iskazuju zahteve; </a:t>
            </a:r>
          </a:p>
          <a:p>
            <a:pPr marL="914400" lvl="1" indent="-457200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Raspoloživih alata i metoda;</a:t>
            </a:r>
          </a:p>
          <a:p>
            <a:pPr marL="914400" lvl="1" indent="-457200" algn="just" defTabSz="457200" eaLnBrk="1" hangingPunct="1">
              <a:buClr>
                <a:srgbClr val="1C1C1C"/>
              </a:buClr>
              <a:buFont typeface="Calibri" pitchFamily="34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sr-Latn-CS" b="1" smtClean="0"/>
              <a:t>...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8820150" cy="2520950"/>
          </a:xfrm>
          <a:solidFill>
            <a:srgbClr val="00FFFF"/>
          </a:solidFill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 i Modelovanje Softvera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Systems Modeling</a:t>
            </a:r>
            <a:r>
              <a:rPr lang="sr-Latn-CS" sz="3600" smtClean="0">
                <a:solidFill>
                  <a:srgbClr val="FF0000"/>
                </a:solidFill>
              </a:rPr>
              <a:t/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Poglavlje 0</a:t>
            </a:r>
            <a:r>
              <a:rPr lang="en-US" sz="3600" smtClean="0">
                <a:solidFill>
                  <a:srgbClr val="FF0000"/>
                </a:solidFill>
              </a:rPr>
              <a:t>1</a:t>
            </a:r>
            <a:r>
              <a:rPr lang="sr-Latn-CS" sz="3600" smtClean="0">
                <a:solidFill>
                  <a:srgbClr val="FF0000"/>
                </a:solidFill>
              </a:rPr>
              <a:t>.0</a:t>
            </a:r>
            <a:r>
              <a:rPr lang="en-US" sz="3600" smtClean="0">
                <a:solidFill>
                  <a:srgbClr val="FF0000"/>
                </a:solidFill>
              </a:rPr>
              <a:t>2</a:t>
            </a:r>
            <a:r>
              <a:rPr lang="sr-Latn-CS" sz="3600" smtClean="0">
                <a:solidFill>
                  <a:srgbClr val="FF0000"/>
                </a:solidFill>
              </a:rPr>
              <a:t> </a:t>
            </a:r>
            <a:r>
              <a:rPr lang="en-US" sz="36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Uvod u modelovanje</a:t>
            </a:r>
          </a:p>
        </p:txBody>
      </p:sp>
      <p:pic>
        <p:nvPicPr>
          <p:cNvPr id="80899" name="Picture 3" descr="ftn_zn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62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 descr="cezar_n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8913" y="0"/>
            <a:ext cx="13350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3733" name="Picture 5" descr="j0078711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3733800"/>
            <a:ext cx="15398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3734" name="WordArt 6"/>
          <p:cNvSpPr>
            <a:spLocks noChangeArrowheads="1" noChangeShapeType="1" noTextEdit="1"/>
          </p:cNvSpPr>
          <p:nvPr/>
        </p:nvSpPr>
        <p:spPr bwMode="auto">
          <a:xfrm>
            <a:off x="2051050" y="4724400"/>
            <a:ext cx="4648200" cy="19050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4" lon="19439993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P i t a nj a  ?</a:t>
            </a:r>
            <a:endParaRPr lang="sr-Latn-R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952750"/>
          </a:xfrm>
          <a:solidFill>
            <a:srgbClr val="00FFFF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Specifikacija i Modelovanje Softvera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Systems Modeling</a:t>
            </a:r>
            <a:r>
              <a:rPr lang="sr-Latn-CS" sz="3600" smtClean="0">
                <a:solidFill>
                  <a:srgbClr val="FF0000"/>
                </a:solidFill>
              </a:rPr>
              <a:t/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Poglavlje 0</a:t>
            </a:r>
            <a:r>
              <a:rPr lang="en-US" sz="3600" smtClean="0">
                <a:solidFill>
                  <a:srgbClr val="FF0000"/>
                </a:solidFill>
              </a:rPr>
              <a:t>1</a:t>
            </a:r>
            <a:r>
              <a:rPr lang="sr-Latn-CS" sz="3600" smtClean="0">
                <a:solidFill>
                  <a:srgbClr val="FF0000"/>
                </a:solidFill>
              </a:rPr>
              <a:t>.03. Modelovanje zahteva </a:t>
            </a:r>
            <a:br>
              <a:rPr lang="sr-Latn-CS" sz="3600" smtClean="0">
                <a:solidFill>
                  <a:srgbClr val="FF0000"/>
                </a:solidFill>
              </a:rPr>
            </a:br>
            <a:r>
              <a:rPr lang="sr-Latn-CS" sz="3600" smtClean="0">
                <a:solidFill>
                  <a:srgbClr val="FF0000"/>
                </a:solidFill>
              </a:rPr>
              <a:t>(</a:t>
            </a:r>
            <a:r>
              <a:rPr lang="sr-Latn-CS" sz="3600" b="1" i="1" smtClean="0">
                <a:solidFill>
                  <a:srgbClr val="FF0000"/>
                </a:solidFill>
              </a:rPr>
              <a:t>Requirements modeling</a:t>
            </a:r>
            <a:r>
              <a:rPr lang="sr-Latn-CS" sz="3600" smtClean="0">
                <a:solidFill>
                  <a:srgbClr val="FF0000"/>
                </a:solidFill>
              </a:rPr>
              <a:t>)</a:t>
            </a:r>
            <a:endParaRPr lang="en-US" sz="3600" i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868863"/>
            <a:ext cx="8424863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Prof.dr Branko Peri</a:t>
            </a:r>
            <a:r>
              <a:rPr lang="sr-Latn-CS" sz="2800" smtClean="0"/>
              <a:t>šić     </a:t>
            </a:r>
          </a:p>
          <a:p>
            <a:pPr eaLnBrk="1" hangingPunct="1">
              <a:defRPr/>
            </a:pPr>
            <a:r>
              <a:rPr lang="sr-Latn-C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perisic@uns.ac.</a:t>
            </a:r>
            <a:r>
              <a:rPr 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rs</a:t>
            </a:r>
            <a:endParaRPr lang="en-US" sz="2800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24" name="Picture 4" descr="ftn_zn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14463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 descr="cezar_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0"/>
            <a:ext cx="13319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497888" cy="4679950"/>
          </a:xfrm>
        </p:spPr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Uvod u modelovanje zahteva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Sybase PowerDesigner Data Architect </a:t>
            </a:r>
          </a:p>
          <a:p>
            <a:pPr lvl="1" eaLnBrk="1" hangingPunct="1">
              <a:spcBef>
                <a:spcPts val="475"/>
              </a:spcBef>
              <a:spcAft>
                <a:spcPts val="475"/>
              </a:spcAft>
              <a:defRPr/>
            </a:pPr>
            <a:r>
              <a:rPr lang="sr-Latn-CS" b="1" smtClean="0"/>
              <a:t>Modelovanje zehteva</a:t>
            </a:r>
            <a:endParaRPr lang="en-US" b="1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93038" cy="644525"/>
          </a:xfrm>
        </p:spPr>
        <p:txBody>
          <a:bodyPr/>
          <a:lstStyle/>
          <a:p>
            <a:pPr eaLnBrk="1" hangingPunct="1"/>
            <a:r>
              <a:rPr lang="sr-Latn-CS" smtClean="0"/>
              <a:t>Modelovanje zahteva - Agenda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05725" cy="431800"/>
          </a:xfrm>
          <a:noFill/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sz="2800" b="1" smtClean="0"/>
              <a:t>PD-15 Uvod u modelovanje zahteva</a:t>
            </a:r>
          </a:p>
        </p:txBody>
      </p:sp>
      <p:pic>
        <p:nvPicPr>
          <p:cNvPr id="839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692150"/>
            <a:ext cx="548322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5724525" y="836613"/>
            <a:ext cx="3240088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sr-Latn-CS" sz="1800"/>
              <a:t>Model zahteva</a:t>
            </a:r>
            <a:r>
              <a:rPr lang="en-US" sz="1800" i="1"/>
              <a:t> (RQM)</a:t>
            </a:r>
            <a:r>
              <a:rPr lang="en-US" sz="1800"/>
              <a:t> </a:t>
            </a:r>
            <a:r>
              <a:rPr lang="sr-Latn-CS" sz="1800"/>
              <a:t>pomaže pri analizi bilo koje vrste zahteva koji su dati u PISANOJ FORMI i omogućava povezivane GRUPA KORISNIKA sa GRUPAMA PROJEKTANATA/PROGRAMERA koji te zahteve trebaju pretočiti u funkcije softverskog proizvoda. </a:t>
            </a:r>
          </a:p>
          <a:p>
            <a:pPr algn="just">
              <a:spcBef>
                <a:spcPct val="50000"/>
              </a:spcBef>
            </a:pPr>
            <a:r>
              <a:rPr lang="sr-Latn-CS" sz="1800"/>
              <a:t>Pored toga svojstvo povezivanja modela i njihovoih objekata na različitim nivoima apstrakcije, omogućava PRAĆENJE (Traceabillity) zahteva kroz njihove transformacije u druge apstrakcije softverskog PROJEKTA.</a:t>
            </a: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Requirements Modeling</a:t>
            </a:r>
            <a:endParaRPr lang="sr-Latn-CS" sz="2800" b="1" smtClean="0"/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989138"/>
            <a:ext cx="7615237" cy="262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5762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smtClean="0"/>
              <a:t>Getting Started with Requirements Modeling</a:t>
            </a:r>
            <a:endParaRPr lang="sr-Latn-CS" sz="2800" b="1" smtClean="0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412875"/>
            <a:ext cx="8208962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4679</Words>
  <Application>Microsoft PowerPoint</Application>
  <PresentationFormat>On-screen Show (4:3)</PresentationFormat>
  <Paragraphs>816</Paragraphs>
  <Slides>104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Times New Roman</vt:lpstr>
      <vt:lpstr>Arial</vt:lpstr>
      <vt:lpstr>Arial Narrow</vt:lpstr>
      <vt:lpstr>Arial Black</vt:lpstr>
      <vt:lpstr>TimesRoman</vt:lpstr>
      <vt:lpstr>Wingdings</vt:lpstr>
      <vt:lpstr>Calibri</vt:lpstr>
      <vt:lpstr>Lucida Sans Unicode</vt:lpstr>
      <vt:lpstr>Default Design</vt:lpstr>
      <vt:lpstr>Specifikacija i Modelovanje Softvera Software Systems Modeling Poglavlje 01.01. Inženjerstvo zahteva</vt:lpstr>
      <vt:lpstr>Programiranje sistema</vt:lpstr>
      <vt:lpstr>Sistem - 1</vt:lpstr>
      <vt:lpstr>Invarijante u razvoju softvera</vt:lpstr>
      <vt:lpstr>Uobičajene aktivnosti u razvoju softvera</vt:lpstr>
      <vt:lpstr>Poteškoće i rizici u softverskom inženjerstvu</vt:lpstr>
      <vt:lpstr>SWEBOK V.3.0 </vt:lpstr>
      <vt:lpstr>15 SWEBOK Knowledge Areas</vt:lpstr>
      <vt:lpstr>Slide 9</vt:lpstr>
      <vt:lpstr>Inženjerstvo zahteva – Requirements engineering - 1 </vt:lpstr>
      <vt:lpstr>Inženjerstvo zahteva – Requirements engineering - 2 </vt:lpstr>
      <vt:lpstr>Inženjerstvo zahteva – Requirements engineering - 3 </vt:lpstr>
      <vt:lpstr>Slide 13</vt:lpstr>
      <vt:lpstr>Product and Process Requirements</vt:lpstr>
      <vt:lpstr>Slide 15</vt:lpstr>
      <vt:lpstr>Functional and Nonfunctional Requirements</vt:lpstr>
      <vt:lpstr>Slide 17</vt:lpstr>
      <vt:lpstr>Emergent Properties</vt:lpstr>
      <vt:lpstr>Slide 19</vt:lpstr>
      <vt:lpstr>Quantifiable Requirements</vt:lpstr>
      <vt:lpstr>Slide 21</vt:lpstr>
      <vt:lpstr>System Requirements   and   Software Requirements</vt:lpstr>
      <vt:lpstr>Inženjerstvo zahteva – Requirements engineering - 3 </vt:lpstr>
      <vt:lpstr>Slide 24</vt:lpstr>
      <vt:lpstr>Inženjerstvo zahteva – Requirements engineering - 4 </vt:lpstr>
      <vt:lpstr>Slide 26</vt:lpstr>
      <vt:lpstr>Inženjerstvo zahteva – Requirements engineering - 5 </vt:lpstr>
      <vt:lpstr>Slide 28</vt:lpstr>
      <vt:lpstr>Iskazivanje/prikupljanje zahteva</vt:lpstr>
      <vt:lpstr>Tehnike Iskazivanja/prikupljanja</vt:lpstr>
      <vt:lpstr>Tipizacija zahteva - 1</vt:lpstr>
      <vt:lpstr>Tipizacija zahteva - 2</vt:lpstr>
      <vt:lpstr>Tipizacija zahteva - 3</vt:lpstr>
      <vt:lpstr>Tipizacija zahteva - 4</vt:lpstr>
      <vt:lpstr>Tipizacija zahteva - 6</vt:lpstr>
      <vt:lpstr>Tipizacija zahteva - 6</vt:lpstr>
      <vt:lpstr>Tipizacija zahteva - 7</vt:lpstr>
      <vt:lpstr>Slide 38</vt:lpstr>
      <vt:lpstr>Slide 39</vt:lpstr>
      <vt:lpstr>Analiza zahteva –(1)</vt:lpstr>
      <vt:lpstr>Slide 41</vt:lpstr>
      <vt:lpstr>Slide 42</vt:lpstr>
      <vt:lpstr>Analiza zahteva-(2)</vt:lpstr>
      <vt:lpstr>Analiza zahteva-(3)</vt:lpstr>
      <vt:lpstr>Slide 45</vt:lpstr>
      <vt:lpstr>Slide 46</vt:lpstr>
      <vt:lpstr>Slide 47</vt:lpstr>
      <vt:lpstr>Slide 48</vt:lpstr>
      <vt:lpstr>Slide 49</vt:lpstr>
      <vt:lpstr>Osobine zahteva - 1</vt:lpstr>
      <vt:lpstr>Inženjerstvo zahteva - 2 </vt:lpstr>
      <vt:lpstr>Inženjerstvo zahteva - 3</vt:lpstr>
      <vt:lpstr>Inženjerstvo zahteva - 3</vt:lpstr>
      <vt:lpstr>Inženjerstvo zahteva - 3</vt:lpstr>
      <vt:lpstr>Inženjerstvo zahteva - 3</vt:lpstr>
      <vt:lpstr>Specifikacija i Modelovanje Softvera Software Systems Modeling Poglavlje 01.01 Inženjerstvo zahteva</vt:lpstr>
      <vt:lpstr>Specifikacija i Modelovanje Softvera Software Systems Modeling Poglavlje 01.02.  Uvod u modelovanje</vt:lpstr>
      <vt:lpstr>Inženjerstvo zahteva - Modelovanje </vt:lpstr>
      <vt:lpstr>Zbog čega modelujemo?</vt:lpstr>
      <vt:lpstr>Zbog čega Formalni modeli?</vt:lpstr>
      <vt:lpstr>Model - 01 </vt:lpstr>
      <vt:lpstr>Šta je modelovanje? </vt:lpstr>
      <vt:lpstr>Šta je modelovanje? </vt:lpstr>
      <vt:lpstr>Šta je modelovanje? - Motivacija</vt:lpstr>
      <vt:lpstr>Šta je modelovanje? - Motivacija</vt:lpstr>
      <vt:lpstr>Fenomeni i koncepti</vt:lpstr>
      <vt:lpstr>Fenomeni i koncepti</vt:lpstr>
      <vt:lpstr>Metode modelovanja</vt:lpstr>
      <vt:lpstr>Šta je modelovanje? - Domain</vt:lpstr>
      <vt:lpstr>Šta je modelovanje? – Domen</vt:lpstr>
      <vt:lpstr>Šta je modelovanje? – Domeni</vt:lpstr>
      <vt:lpstr>Šta je modelovanje? – Produkti domena</vt:lpstr>
      <vt:lpstr>Šta je modelovanje? – Domen problema</vt:lpstr>
      <vt:lpstr>Šta je modelovanje? – Domen problema</vt:lpstr>
      <vt:lpstr>Šta je modelovanje? – Domen problema</vt:lpstr>
      <vt:lpstr>Šta je modelovanje? – Formalni modeli</vt:lpstr>
      <vt:lpstr>Šta je modelovanje? – Formalni modeli</vt:lpstr>
      <vt:lpstr>Šta je modelovanje? – Meta-Model</vt:lpstr>
      <vt:lpstr>Šta je modelovanje? – Meta-Model</vt:lpstr>
      <vt:lpstr>Šta je modelovanje? – DSL</vt:lpstr>
      <vt:lpstr>Šta je modelovanje? – DSL</vt:lpstr>
      <vt:lpstr>Šta je modelovanje? – Domen rešenja</vt:lpstr>
      <vt:lpstr>Šta je modelovanje? – Domen implementacije</vt:lpstr>
      <vt:lpstr>Šta je modelovanje? – Aspekti</vt:lpstr>
      <vt:lpstr>Šta je modelovanja? – Pitanja projektanata</vt:lpstr>
      <vt:lpstr>Šta je modelovanje? – Dijagrami</vt:lpstr>
      <vt:lpstr>Šta je modelovanje? – Elementi</vt:lpstr>
      <vt:lpstr>Šta je modelovanje? – Softver?</vt:lpstr>
      <vt:lpstr>Šta je modelovanje? – Softver?</vt:lpstr>
      <vt:lpstr>Šta je modelovanje? – Softver?</vt:lpstr>
      <vt:lpstr>Osnovni elementi arhitekture i tehnika modelovanja</vt:lpstr>
      <vt:lpstr>Osnovni elementi arhitekture i tehnika modelovanja</vt:lpstr>
      <vt:lpstr>Kako odabrati tehnike modelovanja?</vt:lpstr>
      <vt:lpstr>Specifikacija i Modelovanje Softvera Software Systems Modeling Poglavlje 01.02 Uvod u modelovanje</vt:lpstr>
      <vt:lpstr>Specifikacija i Modelovanje Softvera Software Systems Modeling Poglavlje 01.03. Modelovanje zahteva  (Requirements modeling)</vt:lpstr>
      <vt:lpstr>Modelovanje zahteva - Agenda</vt:lpstr>
      <vt:lpstr>PD-15 Uvod u modelovanje zahteva</vt:lpstr>
      <vt:lpstr>Getting Started with Requirements Modeling</vt:lpstr>
      <vt:lpstr>Getting Started with Requirements Modeling</vt:lpstr>
      <vt:lpstr>Getting Started with Requirements Modeling</vt:lpstr>
      <vt:lpstr>Getting Started with Requirements Modeling</vt:lpstr>
      <vt:lpstr>Specifikacija i Modelovanje Softvera Software Systems Modeling Poglavlje 01.03. Modelovanje zahteva  (Requirements modeling)</vt:lpstr>
      <vt:lpstr>Getting Started with Requirements Modeling</vt:lpstr>
      <vt:lpstr>Getting Started with Object Oriented 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Softvera i Programiranje Sistema-VIII Upravljanje Softverskim projektom</dc:title>
  <dc:creator>xx</dc:creator>
  <cp:lastModifiedBy>Branko Perisic</cp:lastModifiedBy>
  <cp:revision>207</cp:revision>
  <dcterms:created xsi:type="dcterms:W3CDTF">2005-05-24T08:59:50Z</dcterms:created>
  <dcterms:modified xsi:type="dcterms:W3CDTF">2014-02-27T16:40:56Z</dcterms:modified>
</cp:coreProperties>
</file>