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sldIdLst>
    <p:sldId id="655" r:id="rId2"/>
    <p:sldId id="469" r:id="rId3"/>
    <p:sldId id="662" r:id="rId4"/>
    <p:sldId id="671" r:id="rId5"/>
    <p:sldId id="663" r:id="rId6"/>
    <p:sldId id="664" r:id="rId7"/>
    <p:sldId id="665" r:id="rId8"/>
    <p:sldId id="666" r:id="rId9"/>
    <p:sldId id="669" r:id="rId10"/>
    <p:sldId id="670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611" r:id="rId22"/>
    <p:sldId id="612" r:id="rId23"/>
    <p:sldId id="613" r:id="rId24"/>
    <p:sldId id="480" r:id="rId25"/>
    <p:sldId id="481" r:id="rId26"/>
    <p:sldId id="482" r:id="rId27"/>
    <p:sldId id="483" r:id="rId28"/>
    <p:sldId id="614" r:id="rId29"/>
    <p:sldId id="615" r:id="rId30"/>
    <p:sldId id="622" r:id="rId31"/>
    <p:sldId id="623" r:id="rId32"/>
    <p:sldId id="624" r:id="rId33"/>
    <p:sldId id="625" r:id="rId34"/>
    <p:sldId id="626" r:id="rId35"/>
    <p:sldId id="627" r:id="rId36"/>
    <p:sldId id="628" r:id="rId37"/>
    <p:sldId id="629" r:id="rId38"/>
    <p:sldId id="632" r:id="rId39"/>
    <p:sldId id="634" r:id="rId40"/>
    <p:sldId id="636" r:id="rId41"/>
    <p:sldId id="637" r:id="rId42"/>
    <p:sldId id="638" r:id="rId43"/>
    <p:sldId id="639" r:id="rId44"/>
    <p:sldId id="640" r:id="rId45"/>
    <p:sldId id="656" r:id="rId46"/>
    <p:sldId id="658" r:id="rId47"/>
    <p:sldId id="659" r:id="rId48"/>
    <p:sldId id="660" r:id="rId49"/>
    <p:sldId id="661" r:id="rId50"/>
    <p:sldId id="485" r:id="rId51"/>
    <p:sldId id="499" r:id="rId52"/>
    <p:sldId id="648" r:id="rId53"/>
    <p:sldId id="649" r:id="rId54"/>
    <p:sldId id="650" r:id="rId55"/>
    <p:sldId id="651" r:id="rId56"/>
    <p:sldId id="652" r:id="rId57"/>
    <p:sldId id="654" r:id="rId58"/>
    <p:sldId id="667" r:id="rId59"/>
    <p:sldId id="488" r:id="rId60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50000"/>
      </a:spcBef>
      <a:spcAft>
        <a:spcPct val="0"/>
      </a:spcAft>
      <a:buChar char="•"/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i="1" kern="1200">
        <a:solidFill>
          <a:srgbClr val="FFFF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77777"/>
    <a:srgbClr val="FF66FF"/>
    <a:srgbClr val="0066FF"/>
    <a:srgbClr val="FF0000"/>
    <a:srgbClr val="006600"/>
    <a:srgbClr val="FFFF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83" autoAdjust="0"/>
  </p:normalViewPr>
  <p:slideViewPr>
    <p:cSldViewPr>
      <p:cViewPr varScale="1">
        <p:scale>
          <a:sx n="65" d="100"/>
          <a:sy n="65" d="100"/>
        </p:scale>
        <p:origin x="-5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BFFAE3-021D-4B1F-8462-76BF458C6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975F5-3121-45A1-8C31-4138E311E65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504B0-2623-47E6-931B-1DF676DE3AE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B8355-3C48-4DD6-AA05-5B4A4C2A2B5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DFE9D-9891-4FBB-B850-BF6B2F0CA63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F7449-0623-4695-A0C5-89DB5C3C18B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FC1A-7012-43D1-8DD8-03D3CA80C31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51615-14FB-44F1-A233-60A3B618CB5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8DBF7-6A4F-4651-9C00-0F07937CC23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61D15-FD4A-4781-88A5-524B6C030FA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03048-8F82-40A6-9798-20A8C0A8898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7ED9A-FC14-4D63-BE09-46886DC8859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D47C3-2870-4627-83A4-F0F93DF36AE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8F646-E550-4EF3-B6A0-2BEAE8A7B33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C7130-358C-48CC-BED3-A28D00BDD23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2EDA5-4359-4898-A73E-C527AAFD706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EB6F0-4087-4DC8-81F9-84A2B336CDC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A2195-0F6C-4463-9318-A27801E4C72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33B58-FC0D-4311-86CD-903A462BB41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3ADB6-FE5D-4D9D-9472-D1F0287704D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0B313-9F59-407F-99C3-A3AE0EEFAF8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F6CBF-E335-4A5F-9245-382DC8060E0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0E431-EE96-40F0-ACF8-73C40F203DE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7118D-0FD2-41E0-B2D1-EE299000F86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6CAEB-2A14-48D2-93A8-86A175E6F39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1ACB0-00A1-4FF3-A56E-576F0423582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D84DF-4481-4A26-AF1B-F417399C8DA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mboo"/>
          <p:cNvPicPr>
            <a:picLocks noChangeAspect="1" noChangeArrowheads="1"/>
          </p:cNvPicPr>
          <p:nvPr/>
        </p:nvPicPr>
        <p:blipFill>
          <a:blip r:embed="rId2"/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711C6-28E4-430A-A6E8-63A750DA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C96DA-6579-480C-AF22-AF8859D96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419ED-7DB0-402D-A08C-BD1CE8815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66526-9B76-4B87-97FE-F863099ED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54D11-B212-4656-B160-3BABC43F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A3FA9-92C7-4E3D-8B8F-B00A103E2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04AA-1E1C-416E-A070-B40551BA2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BDA51-B534-49BE-A24D-0C49A6377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47BB-792A-41E5-8B73-8F214BA93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7F8E0-6B3C-4E5E-870E-890C6F993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FD259-AC91-42B6-B573-EADE26417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mboo"/>
          <p:cNvPicPr>
            <a:picLocks noChangeAspect="1" noChangeArrowheads="1"/>
          </p:cNvPicPr>
          <p:nvPr/>
        </p:nvPicPr>
        <p:blipFill>
          <a:blip r:embed="rId13"/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1BA05E-C1FD-4E69-AC2C-D856642E4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unset.usc.edu/Research_Group/bar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dmagazine.com/breakrm/features/s999f1.shtml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etus-links.org/oo_ooa_ood_methods.html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7772400" cy="461665"/>
          </a:xfrm>
        </p:spPr>
        <p:txBody>
          <a:bodyPr/>
          <a:lstStyle/>
          <a:p>
            <a:pPr eaLnBrk="1" hangingPunct="1"/>
            <a:r>
              <a:rPr lang="en-US" sz="2400" b="1" dirty="0" err="1" smtClean="0"/>
              <a:t>Uvod</a:t>
            </a:r>
            <a:r>
              <a:rPr lang="en-US" sz="2400" b="1" dirty="0" smtClean="0"/>
              <a:t> u </a:t>
            </a:r>
            <a:r>
              <a:rPr lang="en-US" sz="2400" b="1" dirty="0" err="1" smtClean="0"/>
              <a:t>softversko</a:t>
            </a:r>
            <a:r>
              <a:rPr lang="en-US" sz="2400" b="1" dirty="0" smtClean="0"/>
              <a:t> in</a:t>
            </a:r>
            <a:r>
              <a:rPr lang="sr-Latn-RS" sz="2400" b="1" dirty="0" smtClean="0"/>
              <a:t>ženjerstvo</a:t>
            </a:r>
            <a:endParaRPr lang="sr-Latn-CS" sz="2400" b="1" dirty="0" smtClean="0"/>
          </a:p>
        </p:txBody>
      </p:sp>
      <p:sp>
        <p:nvSpPr>
          <p:cNvPr id="691203" name="Rectangle 3"/>
          <p:cNvSpPr>
            <a:spLocks noChangeArrowheads="1"/>
          </p:cNvSpPr>
          <p:nvPr/>
        </p:nvSpPr>
        <p:spPr bwMode="auto">
          <a:xfrm>
            <a:off x="152400" y="2819400"/>
            <a:ext cx="8077200" cy="16160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sr-Latn-CS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 </a:t>
            </a:r>
            <a:r>
              <a:rPr lang="sr-Latn-C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Times New Roman" pitchFamily="18" charset="0"/>
              </a:rPr>
              <a:t>Softversko inženjerstvo</a:t>
            </a:r>
          </a:p>
          <a:p>
            <a:pPr algn="ctr">
              <a:buFontTx/>
              <a:buNone/>
              <a:defRPr/>
            </a:pPr>
            <a:r>
              <a:rPr lang="sr-Latn-C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Times New Roman" pitchFamily="18" charset="0"/>
              </a:rPr>
              <a:t>Proces - Proizvod</a:t>
            </a:r>
            <a:endParaRPr lang="sr-Latn-C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6096000"/>
            <a:ext cx="7620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12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6113463"/>
            <a:ext cx="762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3200" b="1" smtClean="0"/>
              <a:t>Odnos </a:t>
            </a:r>
            <a:r>
              <a:rPr lang="sr-Latn-CS" sz="3200" b="1" smtClean="0">
                <a:solidFill>
                  <a:srgbClr val="0066FF"/>
                </a:solidFill>
              </a:rPr>
              <a:t>proces </a:t>
            </a:r>
            <a:r>
              <a:rPr lang="sr-Latn-CS" sz="3200" b="1" smtClean="0"/>
              <a:t>- </a:t>
            </a:r>
            <a:r>
              <a:rPr lang="sr-Latn-CS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proizvod</a:t>
            </a:r>
            <a:endParaRPr lang="en-US" sz="32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2667000" y="1524000"/>
            <a:ext cx="3581400" cy="1143000"/>
            <a:chOff x="1488" y="1440"/>
            <a:chExt cx="2592" cy="720"/>
          </a:xfrm>
        </p:grpSpPr>
        <p:sp>
          <p:nvSpPr>
            <p:cNvPr id="76813" name="AutoShape 5"/>
            <p:cNvSpPr>
              <a:spLocks noChangeArrowheads="1"/>
            </p:cNvSpPr>
            <p:nvPr/>
          </p:nvSpPr>
          <p:spPr bwMode="auto">
            <a:xfrm>
              <a:off x="1488" y="1440"/>
              <a:ext cx="2592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4" name="Text Box 6"/>
            <p:cNvSpPr txBox="1">
              <a:spLocks noChangeArrowheads="1"/>
            </p:cNvSpPr>
            <p:nvPr/>
          </p:nvSpPr>
          <p:spPr bwMode="auto">
            <a:xfrm>
              <a:off x="1776" y="1536"/>
              <a:ext cx="201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2400" b="1" i="0">
                  <a:solidFill>
                    <a:schemeClr val="tx1"/>
                  </a:solidFill>
                  <a:latin typeface="Arial Narrow" pitchFamily="34" charset="0"/>
                </a:rPr>
                <a:t>INŽENJERSKA AKTIVNOST</a:t>
              </a:r>
              <a:endParaRPr lang="en-US" sz="24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6805" name="Group 7"/>
          <p:cNvGrpSpPr>
            <a:grpSpLocks/>
          </p:cNvGrpSpPr>
          <p:nvPr/>
        </p:nvGrpSpPr>
        <p:grpSpPr bwMode="auto">
          <a:xfrm>
            <a:off x="914400" y="3429000"/>
            <a:ext cx="3276600" cy="1143000"/>
            <a:chOff x="480" y="2496"/>
            <a:chExt cx="2064" cy="720"/>
          </a:xfrm>
        </p:grpSpPr>
        <p:sp>
          <p:nvSpPr>
            <p:cNvPr id="76811" name="AutoShape 8"/>
            <p:cNvSpPr>
              <a:spLocks noChangeArrowheads="1"/>
            </p:cNvSpPr>
            <p:nvPr/>
          </p:nvSpPr>
          <p:spPr bwMode="auto">
            <a:xfrm>
              <a:off x="480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1" name="Text Box 9"/>
            <p:cNvSpPr txBox="1">
              <a:spLocks noChangeArrowheads="1"/>
            </p:cNvSpPr>
            <p:nvPr/>
          </p:nvSpPr>
          <p:spPr bwMode="auto">
            <a:xfrm>
              <a:off x="672" y="2640"/>
              <a:ext cx="17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sr-Latn-CS" sz="32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PROCES</a:t>
              </a:r>
              <a:endParaRPr lang="en-U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3429000"/>
            <a:ext cx="3276600" cy="1143000"/>
            <a:chOff x="2928" y="2496"/>
            <a:chExt cx="2064" cy="720"/>
          </a:xfrm>
        </p:grpSpPr>
        <p:sp>
          <p:nvSpPr>
            <p:cNvPr id="76809" name="AutoShape 11"/>
            <p:cNvSpPr>
              <a:spLocks noChangeArrowheads="1"/>
            </p:cNvSpPr>
            <p:nvPr/>
          </p:nvSpPr>
          <p:spPr bwMode="auto">
            <a:xfrm>
              <a:off x="2928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244" name="Text Box 12"/>
            <p:cNvSpPr txBox="1">
              <a:spLocks noChangeArrowheads="1"/>
            </p:cNvSpPr>
            <p:nvPr/>
          </p:nvSpPr>
          <p:spPr bwMode="auto">
            <a:xfrm>
              <a:off x="3312" y="264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sr-Latn-CS" sz="3200" i="0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 Narrow" pitchFamily="34" charset="0"/>
                </a:rPr>
                <a:t>PROIZVOD</a:t>
              </a:r>
              <a:endParaRPr lang="en-US" sz="3200" i="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Narrow" pitchFamily="34" charset="0"/>
              </a:endParaRPr>
            </a:p>
          </p:txBody>
        </p:sp>
      </p:grpSp>
      <p:sp>
        <p:nvSpPr>
          <p:cNvPr id="76807" name="AutoShape 13"/>
          <p:cNvSpPr>
            <a:spLocks noChangeArrowheads="1"/>
          </p:cNvSpPr>
          <p:nvPr/>
        </p:nvSpPr>
        <p:spPr bwMode="auto">
          <a:xfrm>
            <a:off x="3048000" y="26670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5246" name="AutoShape 14"/>
          <p:cNvSpPr>
            <a:spLocks noChangeArrowheads="1"/>
          </p:cNvSpPr>
          <p:nvPr/>
        </p:nvSpPr>
        <p:spPr bwMode="auto">
          <a:xfrm>
            <a:off x="5410200" y="26670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Proces</a:t>
            </a:r>
            <a:r>
              <a:rPr lang="en-US" sz="3200" b="1" smtClean="0"/>
              <a:t> –</a:t>
            </a:r>
            <a:r>
              <a:rPr lang="sr-Latn-CS" sz="3200" b="1" smtClean="0"/>
              <a:t> 1.</a:t>
            </a:r>
            <a:endParaRPr lang="en-US" sz="3200" b="1" smtClean="0"/>
          </a:p>
        </p:txBody>
      </p:sp>
      <p:sp>
        <p:nvSpPr>
          <p:cNvPr id="415748" name="WordArt 4"/>
          <p:cNvSpPr>
            <a:spLocks noChangeArrowheads="1" noChangeShapeType="1" noTextEdit="1"/>
          </p:cNvSpPr>
          <p:nvPr/>
        </p:nvSpPr>
        <p:spPr bwMode="auto">
          <a:xfrm>
            <a:off x="2743200" y="1295400"/>
            <a:ext cx="345757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Proces - niz koraka</a:t>
            </a:r>
          </a:p>
        </p:txBody>
      </p:sp>
      <p:sp>
        <p:nvSpPr>
          <p:cNvPr id="415749" name="WordArt 5"/>
          <p:cNvSpPr>
            <a:spLocks noChangeArrowheads="1" noChangeShapeType="1" noTextEdit="1"/>
          </p:cNvSpPr>
          <p:nvPr/>
        </p:nvSpPr>
        <p:spPr bwMode="auto">
          <a:xfrm>
            <a:off x="533400" y="2057400"/>
            <a:ext cx="8305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375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koji uključuju: aktivnosti, ograničenja i resurse</a:t>
            </a:r>
          </a:p>
        </p:txBody>
      </p:sp>
      <p:sp>
        <p:nvSpPr>
          <p:cNvPr id="415750" name="WordArt 6"/>
          <p:cNvSpPr>
            <a:spLocks noChangeArrowheads="1" noChangeShapeType="1" noTextEdit="1"/>
          </p:cNvSpPr>
          <p:nvPr/>
        </p:nvSpPr>
        <p:spPr bwMode="auto">
          <a:xfrm>
            <a:off x="457200" y="2971800"/>
            <a:ext cx="8305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i rezultuju željenim postignućem</a:t>
            </a:r>
          </a:p>
        </p:txBody>
      </p:sp>
      <p:sp>
        <p:nvSpPr>
          <p:cNvPr id="415751" name="WordArt 7"/>
          <p:cNvSpPr>
            <a:spLocks noChangeArrowheads="1" noChangeShapeType="1" noTextEdit="1"/>
          </p:cNvSpPr>
          <p:nvPr/>
        </p:nvSpPr>
        <p:spPr bwMode="auto">
          <a:xfrm>
            <a:off x="2133600" y="4495800"/>
            <a:ext cx="4676775" cy="8747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vi-V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Skup uređenih aktivnosti</a:t>
            </a:r>
            <a:endParaRPr 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  <p:bldP spid="415749" grpId="0" animBg="1"/>
      <p:bldP spid="415750" grpId="0" animBg="1"/>
      <p:bldP spid="4157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Proces</a:t>
            </a:r>
            <a:r>
              <a:rPr lang="en-US" sz="3200" b="1" smtClean="0"/>
              <a:t> –</a:t>
            </a:r>
            <a:r>
              <a:rPr lang="sr-Latn-CS" sz="3200" b="1" smtClean="0"/>
              <a:t> 2.</a:t>
            </a:r>
            <a:endParaRPr lang="en-US" sz="3200" b="1" smtClean="0"/>
          </a:p>
        </p:txBody>
      </p:sp>
      <p:sp>
        <p:nvSpPr>
          <p:cNvPr id="78852" name="WordArt 4"/>
          <p:cNvSpPr>
            <a:spLocks noChangeArrowheads="1" noChangeShapeType="1" noTextEdit="1"/>
          </p:cNvSpPr>
          <p:nvPr/>
        </p:nvSpPr>
        <p:spPr bwMode="auto">
          <a:xfrm>
            <a:off x="1143000" y="990600"/>
            <a:ext cx="66960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Svaki proces ima sledeće karakteristike:</a:t>
            </a: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7924800" cy="42910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87350">
              <a:defRPr/>
            </a:pPr>
            <a:r>
              <a:rPr lang="sr-Latn-CS" sz="2400" b="1" i="0">
                <a:solidFill>
                  <a:schemeClr val="accent2"/>
                </a:solidFill>
              </a:rPr>
              <a:t> 	Propisuje sve glavne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aktivnosti.</a:t>
            </a:r>
          </a:p>
          <a:p>
            <a:pPr defTabSz="387350">
              <a:defRPr/>
            </a:pPr>
            <a:r>
              <a:rPr lang="sr-Latn-CS" sz="2400" b="1" i="0">
                <a:solidFill>
                  <a:schemeClr val="accent2"/>
                </a:solidFill>
              </a:rPr>
              <a:t> 	Poseduje skup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vodećih principa</a:t>
            </a:r>
            <a:r>
              <a:rPr lang="sr-Latn-CS" sz="2400" b="1" i="0">
                <a:solidFill>
                  <a:schemeClr val="accent2"/>
                </a:solidFill>
              </a:rPr>
              <a:t> koji definišu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ciljeve</a:t>
            </a:r>
            <a:r>
              <a:rPr lang="sr-Latn-CS" sz="2400" b="1" i="0">
                <a:solidFill>
                  <a:schemeClr val="accent2"/>
                </a:solidFill>
              </a:rPr>
              <a:t> 	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pojedinačnih aktivnosti.</a:t>
            </a:r>
          </a:p>
          <a:p>
            <a:pPr defTabSz="387350">
              <a:defRPr/>
            </a:pPr>
            <a:r>
              <a:rPr lang="sr-Latn-CS" sz="2400" b="1" i="0">
                <a:solidFill>
                  <a:schemeClr val="accent2"/>
                </a:solidFill>
              </a:rPr>
              <a:t>	Aktivnosti su organizovane u nizove (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sekvence</a:t>
            </a:r>
            <a:r>
              <a:rPr lang="sr-Latn-CS" sz="2400" b="1" i="0">
                <a:solidFill>
                  <a:schemeClr val="accent2"/>
                </a:solidFill>
              </a:rPr>
              <a:t>).</a:t>
            </a:r>
          </a:p>
          <a:p>
            <a:pPr defTabSz="387350">
              <a:defRPr/>
            </a:pPr>
            <a:r>
              <a:rPr lang="sr-Latn-CS" sz="2400" b="1" i="0">
                <a:solidFill>
                  <a:schemeClr val="accent2"/>
                </a:solidFill>
              </a:rPr>
              <a:t> 	Svaka aktivnost u procesu ima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kriterijum</a:t>
            </a:r>
            <a:r>
              <a:rPr lang="sr-Latn-CS" sz="2400" b="1" i="0">
                <a:solidFill>
                  <a:schemeClr val="accent2"/>
                </a:solidFill>
              </a:rPr>
              <a:t> za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pokretanje</a:t>
            </a:r>
            <a:r>
              <a:rPr lang="sr-Latn-CS" sz="2400" b="1" i="0">
                <a:solidFill>
                  <a:schemeClr val="accent2"/>
                </a:solidFill>
              </a:rPr>
              <a:t> 	i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završetak.</a:t>
            </a:r>
          </a:p>
          <a:p>
            <a:pPr defTabSz="387350">
              <a:defRPr/>
            </a:pPr>
            <a:r>
              <a:rPr lang="sr-Latn-CS" sz="2400" b="1" i="0">
                <a:solidFill>
                  <a:schemeClr val="accent2"/>
                </a:solidFill>
              </a:rPr>
              <a:t>	Koristi resurse u skladu sa postavljenim ograničenjima 	i daje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prelazne</a:t>
            </a:r>
            <a:r>
              <a:rPr lang="sr-Latn-CS" sz="2400" b="1" i="0">
                <a:solidFill>
                  <a:schemeClr val="accent2"/>
                </a:solidFill>
              </a:rPr>
              <a:t> i</a:t>
            </a:r>
            <a:r>
              <a:rPr lang="en-US" sz="2400" b="1" i="0">
                <a:solidFill>
                  <a:schemeClr val="accent2"/>
                </a:solidFill>
              </a:rPr>
              <a:t>/ili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konačnu </a:t>
            </a:r>
            <a:r>
              <a:rPr lang="sr-Latn-CS" sz="2400" b="1" i="0">
                <a:solidFill>
                  <a:schemeClr val="accent2"/>
                </a:solidFill>
              </a:rPr>
              <a:t>formu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proizvoda</a:t>
            </a:r>
            <a:r>
              <a:rPr lang="sr-Latn-CS" sz="2400" b="1" i="0">
                <a:solidFill>
                  <a:schemeClr val="accent2"/>
                </a:solidFill>
              </a:rPr>
              <a:t>.</a:t>
            </a:r>
          </a:p>
          <a:p>
            <a:pPr defTabSz="387350">
              <a:defRPr/>
            </a:pPr>
            <a:r>
              <a:rPr lang="sr-Latn-CS" sz="2400" b="1" i="0">
                <a:solidFill>
                  <a:schemeClr val="accent2"/>
                </a:solidFill>
              </a:rPr>
              <a:t> 	Može posedovati </a:t>
            </a:r>
            <a:r>
              <a:rPr lang="sr-Latn-CS" sz="2400" b="1" i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unutrašnju stukturu.</a:t>
            </a:r>
            <a:r>
              <a:rPr lang="sr-Latn-CS" sz="2400" b="1" i="0">
                <a:solidFill>
                  <a:schemeClr val="accent2"/>
                </a:solidFill>
              </a:rPr>
              <a:t>	</a:t>
            </a:r>
            <a:endParaRPr lang="en-US" sz="2400" b="1" i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-138113"/>
            <a:ext cx="7696200" cy="946151"/>
          </a:xfrm>
        </p:spPr>
        <p:txBody>
          <a:bodyPr/>
          <a:lstStyle/>
          <a:p>
            <a:pPr eaLnBrk="1" hangingPunct="1"/>
            <a:r>
              <a:rPr lang="sr-Latn-CS" sz="2800" b="1" smtClean="0"/>
              <a:t>S</a:t>
            </a:r>
            <a:r>
              <a:rPr lang="en-US" sz="2800" b="1" smtClean="0"/>
              <a:t>oftverski proces –</a:t>
            </a:r>
            <a:r>
              <a:rPr lang="sr-Latn-CS" sz="2800" b="1" smtClean="0"/>
              <a:t> dvodimenzionalni model.</a:t>
            </a:r>
            <a:endParaRPr lang="en-US" sz="2800" b="1" smtClean="0"/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2514600" y="2133600"/>
            <a:ext cx="3292475" cy="2011363"/>
          </a:xfrm>
          <a:prstGeom prst="rect">
            <a:avLst/>
          </a:prstGeom>
          <a:pattFill prst="pct10">
            <a:fgClr>
              <a:srgbClr val="FFFFFF"/>
            </a:fgClr>
            <a:bgClr>
              <a:srgbClr val="FFFFFF"/>
            </a:bgClr>
          </a:patt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flipV="1">
            <a:off x="3048000" y="2135188"/>
            <a:ext cx="1588" cy="2011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3595688" y="2135188"/>
            <a:ext cx="1587" cy="2011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V="1">
            <a:off x="4144963" y="2135188"/>
            <a:ext cx="1587" cy="2011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flipV="1">
            <a:off x="4694238" y="2135188"/>
            <a:ext cx="1587" cy="2011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2498725" y="3690938"/>
            <a:ext cx="32924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498725" y="3141663"/>
            <a:ext cx="32924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2498725" y="2682875"/>
            <a:ext cx="32924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5241925" y="2135188"/>
            <a:ext cx="1588" cy="2011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2133600" y="2209800"/>
            <a:ext cx="182563" cy="1828800"/>
          </a:xfrm>
          <a:prstGeom prst="rect">
            <a:avLst/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A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K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T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I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V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N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O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S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T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200" b="1" i="0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419854" name="AutoShape 14"/>
          <p:cNvSpPr>
            <a:spLocks noChangeArrowheads="1"/>
          </p:cNvSpPr>
          <p:nvPr/>
        </p:nvSpPr>
        <p:spPr bwMode="auto">
          <a:xfrm>
            <a:off x="3138488" y="2197100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9855" name="AutoShape 15"/>
          <p:cNvSpPr>
            <a:spLocks noChangeArrowheads="1"/>
          </p:cNvSpPr>
          <p:nvPr/>
        </p:nvSpPr>
        <p:spPr bwMode="auto">
          <a:xfrm>
            <a:off x="3687763" y="2197100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9856" name="AutoShape 16"/>
          <p:cNvSpPr>
            <a:spLocks noChangeArrowheads="1"/>
          </p:cNvSpPr>
          <p:nvPr/>
        </p:nvSpPr>
        <p:spPr bwMode="auto">
          <a:xfrm>
            <a:off x="3870325" y="2381250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9857" name="AutoShape 17"/>
          <p:cNvSpPr>
            <a:spLocks noChangeArrowheads="1"/>
          </p:cNvSpPr>
          <p:nvPr/>
        </p:nvSpPr>
        <p:spPr bwMode="auto">
          <a:xfrm>
            <a:off x="4876800" y="2289175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9858" name="AutoShape 18"/>
          <p:cNvSpPr>
            <a:spLocks noChangeArrowheads="1"/>
          </p:cNvSpPr>
          <p:nvPr/>
        </p:nvSpPr>
        <p:spPr bwMode="auto">
          <a:xfrm>
            <a:off x="5424488" y="2838450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9859" name="AutoShape 19"/>
          <p:cNvSpPr>
            <a:spLocks noChangeArrowheads="1"/>
          </p:cNvSpPr>
          <p:nvPr/>
        </p:nvSpPr>
        <p:spPr bwMode="auto">
          <a:xfrm>
            <a:off x="3779838" y="2746375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9860" name="AutoShape 20"/>
          <p:cNvSpPr>
            <a:spLocks noChangeArrowheads="1"/>
          </p:cNvSpPr>
          <p:nvPr/>
        </p:nvSpPr>
        <p:spPr bwMode="auto">
          <a:xfrm>
            <a:off x="2590800" y="3205163"/>
            <a:ext cx="92075" cy="184150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9861" name="AutoShape 21"/>
          <p:cNvSpPr>
            <a:spLocks noChangeArrowheads="1"/>
          </p:cNvSpPr>
          <p:nvPr/>
        </p:nvSpPr>
        <p:spPr bwMode="auto">
          <a:xfrm>
            <a:off x="2865438" y="3389313"/>
            <a:ext cx="92075" cy="182562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9862" name="AutoShape 22"/>
          <p:cNvSpPr>
            <a:spLocks noChangeArrowheads="1"/>
          </p:cNvSpPr>
          <p:nvPr/>
        </p:nvSpPr>
        <p:spPr bwMode="auto">
          <a:xfrm>
            <a:off x="3200400" y="3352800"/>
            <a:ext cx="304800" cy="207963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9863" name="AutoShape 23"/>
          <p:cNvSpPr>
            <a:spLocks noChangeArrowheads="1"/>
          </p:cNvSpPr>
          <p:nvPr/>
        </p:nvSpPr>
        <p:spPr bwMode="auto">
          <a:xfrm>
            <a:off x="4327525" y="3756025"/>
            <a:ext cx="92075" cy="182563"/>
          </a:xfrm>
          <a:prstGeom prst="roundRect">
            <a:avLst>
              <a:gd name="adj" fmla="val 16667"/>
            </a:avLst>
          </a:prstGeom>
          <a:pattFill prst="pct10">
            <a:fgClr>
              <a:srgbClr val="FFFF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9864" name="Text Box 24"/>
          <p:cNvSpPr txBox="1">
            <a:spLocks noChangeArrowheads="1"/>
          </p:cNvSpPr>
          <p:nvPr/>
        </p:nvSpPr>
        <p:spPr bwMode="auto">
          <a:xfrm>
            <a:off x="2514600" y="16764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800" b="1" i="0">
                <a:solidFill>
                  <a:schemeClr val="accent2"/>
                </a:solidFill>
              </a:rPr>
              <a:t>A s p e k t i</a:t>
            </a:r>
            <a:endParaRPr lang="en-US" sz="1800" b="1" i="0">
              <a:solidFill>
                <a:schemeClr val="accent2"/>
              </a:solidFill>
            </a:endParaRPr>
          </a:p>
        </p:txBody>
      </p:sp>
      <p:sp>
        <p:nvSpPr>
          <p:cNvPr id="419865" name="AutoShape 25"/>
          <p:cNvSpPr>
            <a:spLocks/>
          </p:cNvSpPr>
          <p:nvPr/>
        </p:nvSpPr>
        <p:spPr bwMode="auto">
          <a:xfrm>
            <a:off x="6934200" y="838200"/>
            <a:ext cx="1828800" cy="1066800"/>
          </a:xfrm>
          <a:prstGeom prst="callout2">
            <a:avLst>
              <a:gd name="adj1" fmla="val 11903"/>
              <a:gd name="adj2" fmla="val -4167"/>
              <a:gd name="adj3" fmla="val 11903"/>
              <a:gd name="adj4" fmla="val -29079"/>
              <a:gd name="adj5" fmla="val 145236"/>
              <a:gd name="adj6" fmla="val -58509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 type="oval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 </a:t>
            </a:r>
            <a:r>
              <a:rPr lang="en-US" sz="1400" b="1" i="0">
                <a:solidFill>
                  <a:schemeClr val="tx1"/>
                </a:solidFill>
              </a:rPr>
              <a:t>RAZVOJ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(zahtevi, analiza, specifikacij</a:t>
            </a:r>
            <a:r>
              <a:rPr lang="sr-Latn-CS" sz="1200" b="1" i="0">
                <a:solidFill>
                  <a:schemeClr val="tx1"/>
                </a:solidFill>
              </a:rPr>
              <a:t>a </a:t>
            </a:r>
            <a:r>
              <a:rPr lang="en-US" sz="1200" b="1" i="0">
                <a:solidFill>
                  <a:schemeClr val="tx1"/>
                </a:solidFill>
              </a:rPr>
              <a:t>dizajn</a:t>
            </a:r>
            <a:r>
              <a:rPr lang="sr-Latn-CS" sz="1200" b="1" i="0">
                <a:solidFill>
                  <a:schemeClr val="tx1"/>
                </a:solidFill>
              </a:rPr>
              <a:t>a,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1200" b="1" i="0">
                <a:solidFill>
                  <a:schemeClr val="tx1"/>
                </a:solidFill>
              </a:rPr>
              <a:t>implementacija,</a:t>
            </a:r>
            <a:endParaRPr lang="en-US" sz="1200" b="1" i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testiranje)</a:t>
            </a:r>
            <a:endParaRPr lang="en-US" sz="1200" i="0">
              <a:solidFill>
                <a:schemeClr val="tx1"/>
              </a:solidFill>
            </a:endParaRPr>
          </a:p>
        </p:txBody>
      </p:sp>
      <p:sp>
        <p:nvSpPr>
          <p:cNvPr id="419866" name="AutoShape 26"/>
          <p:cNvSpPr>
            <a:spLocks/>
          </p:cNvSpPr>
          <p:nvPr/>
        </p:nvSpPr>
        <p:spPr bwMode="auto">
          <a:xfrm>
            <a:off x="6934200" y="2057400"/>
            <a:ext cx="1828800" cy="914400"/>
          </a:xfrm>
          <a:prstGeom prst="callout2">
            <a:avLst>
              <a:gd name="adj1" fmla="val 13889"/>
              <a:gd name="adj2" fmla="val -4167"/>
              <a:gd name="adj3" fmla="val 13889"/>
              <a:gd name="adj4" fmla="val -31597"/>
              <a:gd name="adj5" fmla="val 96181"/>
              <a:gd name="adj6" fmla="val -59116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="1" i="0">
                <a:solidFill>
                  <a:schemeClr val="tx1"/>
                </a:solidFill>
              </a:rPr>
              <a:t>KONTROLA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(potvrda kvaliteta, konfigurisanje,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validacija i verifikacija)</a:t>
            </a:r>
            <a:endParaRPr lang="en-US" sz="1200" i="0">
              <a:solidFill>
                <a:schemeClr val="tx1"/>
              </a:solidFill>
            </a:endParaRPr>
          </a:p>
        </p:txBody>
      </p:sp>
      <p:sp>
        <p:nvSpPr>
          <p:cNvPr id="419867" name="AutoShape 27"/>
          <p:cNvSpPr>
            <a:spLocks/>
          </p:cNvSpPr>
          <p:nvPr/>
        </p:nvSpPr>
        <p:spPr bwMode="auto">
          <a:xfrm>
            <a:off x="6934200" y="3124200"/>
            <a:ext cx="1860550" cy="1143000"/>
          </a:xfrm>
          <a:prstGeom prst="callout2">
            <a:avLst>
              <a:gd name="adj1" fmla="val 11111"/>
              <a:gd name="adj2" fmla="val -4097"/>
              <a:gd name="adj3" fmla="val 11111"/>
              <a:gd name="adj4" fmla="val -31315"/>
              <a:gd name="adj5" fmla="val 20278"/>
              <a:gd name="adj6" fmla="val -58616"/>
            </a:avLst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="1" i="0">
                <a:solidFill>
                  <a:schemeClr val="tx1"/>
                </a:solidFill>
              </a:rPr>
              <a:t>UPRAVLJANJE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(planiranje projekta</a:t>
            </a:r>
            <a:r>
              <a:rPr lang="sr-Latn-CS" sz="1200" b="1" i="0">
                <a:solidFill>
                  <a:schemeClr val="tx1"/>
                </a:solidFill>
              </a:rPr>
              <a:t>,</a:t>
            </a:r>
            <a:endParaRPr lang="en-US" sz="1200" b="1" i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alokacija resursa,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procena troškova,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ugovaranje...)</a:t>
            </a:r>
            <a:endParaRPr lang="en-US" sz="1200" i="0">
              <a:solidFill>
                <a:schemeClr val="tx1"/>
              </a:solidFill>
            </a:endParaRPr>
          </a:p>
        </p:txBody>
      </p:sp>
      <p:sp>
        <p:nvSpPr>
          <p:cNvPr id="419868" name="AutoShape 28"/>
          <p:cNvSpPr>
            <a:spLocks/>
          </p:cNvSpPr>
          <p:nvPr/>
        </p:nvSpPr>
        <p:spPr bwMode="auto">
          <a:xfrm>
            <a:off x="6934200" y="4495800"/>
            <a:ext cx="1849438" cy="777875"/>
          </a:xfrm>
          <a:prstGeom prst="callout2">
            <a:avLst>
              <a:gd name="adj1" fmla="val 16329"/>
              <a:gd name="adj2" fmla="val -4120"/>
              <a:gd name="adj3" fmla="val 16329"/>
              <a:gd name="adj4" fmla="val -32704"/>
              <a:gd name="adj5" fmla="val -75917"/>
              <a:gd name="adj6" fmla="val -61375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="1" i="0">
                <a:solidFill>
                  <a:schemeClr val="tx1"/>
                </a:solidFill>
              </a:rPr>
              <a:t>RAD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(obuka, prelazak,       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b="1" i="0">
                <a:solidFill>
                  <a:schemeClr val="tx1"/>
                </a:solidFill>
              </a:rPr>
              <a:t>rad,</a:t>
            </a:r>
            <a:r>
              <a:rPr lang="sr-Latn-CS" sz="1200" b="1" i="0">
                <a:solidFill>
                  <a:schemeClr val="tx1"/>
                </a:solidFill>
              </a:rPr>
              <a:t> </a:t>
            </a:r>
            <a:r>
              <a:rPr lang="en-US" sz="1200" b="1" i="0">
                <a:solidFill>
                  <a:schemeClr val="tx1"/>
                </a:solidFill>
              </a:rPr>
              <a:t>gašenje)</a:t>
            </a:r>
            <a:endParaRPr lang="en-US" sz="1200" i="0">
              <a:solidFill>
                <a:schemeClr val="tx1"/>
              </a:solidFill>
            </a:endParaRPr>
          </a:p>
        </p:txBody>
      </p:sp>
      <p:sp>
        <p:nvSpPr>
          <p:cNvPr id="419869" name="AutoShape 29" descr="Narrow horizontal"/>
          <p:cNvSpPr>
            <a:spLocks/>
          </p:cNvSpPr>
          <p:nvPr/>
        </p:nvSpPr>
        <p:spPr bwMode="auto">
          <a:xfrm>
            <a:off x="228600" y="4419600"/>
            <a:ext cx="1844675" cy="401638"/>
          </a:xfrm>
          <a:prstGeom prst="callout2">
            <a:avLst>
              <a:gd name="adj1" fmla="val 68380"/>
              <a:gd name="adj2" fmla="val 104130"/>
              <a:gd name="adj3" fmla="val 68380"/>
              <a:gd name="adj4" fmla="val 121343"/>
              <a:gd name="adj5" fmla="val -72333"/>
              <a:gd name="adj6" fmla="val 140190"/>
            </a:avLst>
          </a:prstGeom>
          <a:pattFill prst="narHorz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000" b="1" i="0">
                <a:solidFill>
                  <a:schemeClr val="tx1"/>
                </a:solidFill>
              </a:rPr>
              <a:t>APSTRAKCIJE</a:t>
            </a:r>
          </a:p>
        </p:txBody>
      </p:sp>
      <p:sp>
        <p:nvSpPr>
          <p:cNvPr id="419870" name="AutoShape 30"/>
          <p:cNvSpPr>
            <a:spLocks/>
          </p:cNvSpPr>
          <p:nvPr/>
        </p:nvSpPr>
        <p:spPr bwMode="auto">
          <a:xfrm>
            <a:off x="304800" y="5105400"/>
            <a:ext cx="2027238" cy="401638"/>
          </a:xfrm>
          <a:prstGeom prst="callout2">
            <a:avLst>
              <a:gd name="adj1" fmla="val 68380"/>
              <a:gd name="adj2" fmla="val 103759"/>
              <a:gd name="adj3" fmla="val 68380"/>
              <a:gd name="adj4" fmla="val 126389"/>
              <a:gd name="adj5" fmla="val -230042"/>
              <a:gd name="adj6" fmla="val 149412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000" b="1" i="0">
                <a:solidFill>
                  <a:schemeClr val="bg1"/>
                </a:solidFill>
              </a:rPr>
              <a:t>PREDSTAVLJANJE</a:t>
            </a:r>
          </a:p>
        </p:txBody>
      </p:sp>
      <p:sp>
        <p:nvSpPr>
          <p:cNvPr id="419871" name="AutoShape 31"/>
          <p:cNvSpPr>
            <a:spLocks/>
          </p:cNvSpPr>
          <p:nvPr/>
        </p:nvSpPr>
        <p:spPr bwMode="auto">
          <a:xfrm>
            <a:off x="914400" y="5715000"/>
            <a:ext cx="1662113" cy="401638"/>
          </a:xfrm>
          <a:prstGeom prst="callout2">
            <a:avLst>
              <a:gd name="adj1" fmla="val 68380"/>
              <a:gd name="adj2" fmla="val 104583"/>
              <a:gd name="adj3" fmla="val 68380"/>
              <a:gd name="adj4" fmla="val 140690"/>
              <a:gd name="adj5" fmla="val -381421"/>
              <a:gd name="adj6" fmla="val 17679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000" b="1" i="0">
                <a:solidFill>
                  <a:schemeClr val="bg1"/>
                </a:solidFill>
              </a:rPr>
              <a:t>METODE</a:t>
            </a:r>
          </a:p>
        </p:txBody>
      </p:sp>
      <p:sp>
        <p:nvSpPr>
          <p:cNvPr id="419872" name="AutoShape 32"/>
          <p:cNvSpPr>
            <a:spLocks/>
          </p:cNvSpPr>
          <p:nvPr/>
        </p:nvSpPr>
        <p:spPr bwMode="auto">
          <a:xfrm>
            <a:off x="1981200" y="6248400"/>
            <a:ext cx="1582738" cy="401638"/>
          </a:xfrm>
          <a:prstGeom prst="callout2">
            <a:avLst>
              <a:gd name="adj1" fmla="val 68380"/>
              <a:gd name="adj2" fmla="val 104815"/>
              <a:gd name="adj3" fmla="val 68380"/>
              <a:gd name="adj4" fmla="val 104815"/>
              <a:gd name="adj5" fmla="val -513042"/>
              <a:gd name="adj6" fmla="val 155065"/>
            </a:avLst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 </a:t>
            </a:r>
          </a:p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000" i="0">
                <a:solidFill>
                  <a:schemeClr val="tx1"/>
                </a:solidFill>
              </a:rPr>
              <a:t>        </a:t>
            </a:r>
            <a:r>
              <a:rPr lang="en-US" sz="1000" b="1" i="0">
                <a:solidFill>
                  <a:schemeClr val="bg1"/>
                </a:solidFill>
              </a:rPr>
              <a:t>ALATI</a:t>
            </a:r>
          </a:p>
        </p:txBody>
      </p:sp>
      <p:sp>
        <p:nvSpPr>
          <p:cNvPr id="419873" name="AutoShape 33"/>
          <p:cNvSpPr>
            <a:spLocks/>
          </p:cNvSpPr>
          <p:nvPr/>
        </p:nvSpPr>
        <p:spPr bwMode="auto">
          <a:xfrm>
            <a:off x="5715000" y="6172200"/>
            <a:ext cx="1295400" cy="401638"/>
          </a:xfrm>
          <a:prstGeom prst="callout2">
            <a:avLst>
              <a:gd name="adj1" fmla="val 31620"/>
              <a:gd name="adj2" fmla="val -5884"/>
              <a:gd name="adj3" fmla="val 31620"/>
              <a:gd name="adj4" fmla="val -29167"/>
              <a:gd name="adj5" fmla="val -490514"/>
              <a:gd name="adj6" fmla="val -56130"/>
            </a:avLst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endParaRPr lang="en-US" sz="1200" i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200" i="0">
                <a:solidFill>
                  <a:schemeClr val="tx1"/>
                </a:solidFill>
              </a:rPr>
              <a:t>     </a:t>
            </a:r>
            <a:r>
              <a:rPr lang="en-US" sz="1200" b="1" i="0">
                <a:solidFill>
                  <a:schemeClr val="tx1"/>
                </a:solidFill>
              </a:rPr>
              <a:t>DEJSTVA</a:t>
            </a:r>
          </a:p>
        </p:txBody>
      </p:sp>
      <p:sp>
        <p:nvSpPr>
          <p:cNvPr id="419874" name="AutoShape 34"/>
          <p:cNvSpPr>
            <a:spLocks/>
          </p:cNvSpPr>
          <p:nvPr/>
        </p:nvSpPr>
        <p:spPr bwMode="auto">
          <a:xfrm>
            <a:off x="6172200" y="5486400"/>
            <a:ext cx="1477963" cy="492125"/>
          </a:xfrm>
          <a:prstGeom prst="callout2">
            <a:avLst>
              <a:gd name="adj1" fmla="val 25806"/>
              <a:gd name="adj2" fmla="val -5157"/>
              <a:gd name="adj3" fmla="val 25806"/>
              <a:gd name="adj4" fmla="val -21162"/>
              <a:gd name="adj5" fmla="val -261935"/>
              <a:gd name="adj6" fmla="val -39958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 type="diamond" w="sm" len="sm"/>
            <a:tailEnd type="stealth" w="sm" len="sm"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endParaRPr lang="en-US" sz="10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KOMUNIKACIJE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3" grpId="0" animBg="1" autoUpdateAnimBg="0"/>
      <p:bldP spid="419864" grpId="0" autoUpdateAnimBg="0"/>
      <p:bldP spid="419865" grpId="0" animBg="1" autoUpdateAnimBg="0"/>
      <p:bldP spid="419866" grpId="0" animBg="1" autoUpdateAnimBg="0"/>
      <p:bldP spid="419867" grpId="0" animBg="1" autoUpdateAnimBg="0"/>
      <p:bldP spid="419868" grpId="0" animBg="1" autoUpdateAnimBg="0"/>
      <p:bldP spid="419869" grpId="0" animBg="1" autoUpdateAnimBg="0"/>
      <p:bldP spid="419870" grpId="0" animBg="1" autoUpdateAnimBg="0"/>
      <p:bldP spid="419871" grpId="0" animBg="1" autoUpdateAnimBg="0"/>
      <p:bldP spid="419872" grpId="0" animBg="1" autoUpdateAnimBg="0"/>
      <p:bldP spid="419873" grpId="0" animBg="1" autoUpdateAnimBg="0"/>
      <p:bldP spid="41987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proces –</a:t>
            </a:r>
            <a:r>
              <a:rPr lang="sr-Latn-CS" sz="3200" b="1" smtClean="0"/>
              <a:t> 1.</a:t>
            </a:r>
            <a:endParaRPr lang="en-US" sz="3200" b="1" smtClean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001000" cy="49530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APSTRAKCIJE: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en-US" sz="2400" b="1" i="0">
                <a:solidFill>
                  <a:schemeClr val="tx1"/>
                </a:solidFill>
                <a:latin typeface="Arial Narrow" pitchFamily="34" charset="0"/>
              </a:rPr>
              <a:t>OBUHVATAJU  FUNDAMENTALNE  PRINCIPE I FORMALNE MODELE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  <a:latin typeface="Arial Narrow" pitchFamily="34" charset="0"/>
            </a:endParaRPr>
          </a:p>
          <a:p>
            <a:pPr algn="just" defTabSz="387350" eaLnBrk="0" hangingPunct="0">
              <a:spcBef>
                <a:spcPct val="0"/>
              </a:spcBef>
              <a:buFont typeface="Symbol" pitchFamily="18" charset="2"/>
              <a:buChar char="·"/>
              <a:defRPr/>
            </a:pP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MODELI PROCESA RAZVOJA SOFTVERA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  (VODOPAD,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SPIRALNI,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....	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IZRADA  PROTOTIPA I SL.) PREDSTAVLJAJU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MODELE EVOLUCIJE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SOFTVERA.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800" b="1" i="0">
              <a:solidFill>
                <a:schemeClr val="tx1"/>
              </a:solidFill>
              <a:latin typeface="Arial Narrow" pitchFamily="34" charset="0"/>
            </a:endParaRPr>
          </a:p>
          <a:p>
            <a:pPr algn="just" defTabSz="387350" eaLnBrk="0" hangingPunct="0">
              <a:spcBef>
                <a:spcPct val="0"/>
              </a:spcBef>
              <a:buFont typeface="Symbol" pitchFamily="18" charset="2"/>
              <a:buChar char="·"/>
              <a:defRPr/>
            </a:pP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KONA</a:t>
            </a:r>
            <a:r>
              <a:rPr lang="sr-Latn-C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Č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NI AUTOMATI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PETRIJEVE MREŽE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  PREDSTAVLJAJU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MODELE ZA </a:t>
            </a:r>
            <a:r>
              <a:rPr lang="sr-Latn-CS" sz="1800" b="1" i="0" u="sng">
                <a:solidFill>
                  <a:schemeClr val="tx1"/>
                </a:solidFill>
                <a:latin typeface="Arial Narrow" pitchFamily="34" charset="0"/>
              </a:rPr>
              <a:t>ISKAZIVANJE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 SEKVENCIJALNOG</a:t>
            </a:r>
            <a:r>
              <a:rPr lang="sr-Latn-CS" sz="1800" b="1" i="0" u="sng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I KONKURENTNOG 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PROCESIRANJA </a:t>
            </a:r>
            <a:r>
              <a:rPr lang="sr-Latn-CS" sz="1800" b="1" i="0" u="sng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– </a:t>
            </a:r>
            <a:r>
              <a:rPr lang="sr-Latn-CS" sz="1800" b="1" i="0" u="sng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RESPEKTIVNO.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800" b="1" i="0">
              <a:solidFill>
                <a:schemeClr val="tx1"/>
              </a:solidFill>
              <a:latin typeface="Arial Narrow" pitchFamily="34" charset="0"/>
            </a:endParaRPr>
          </a:p>
          <a:p>
            <a:pPr algn="just" defTabSz="387350" eaLnBrk="0" hangingPunct="0">
              <a:spcBef>
                <a:spcPct val="0"/>
              </a:spcBef>
              <a:buFont typeface="Symbol" pitchFamily="18" charset="2"/>
              <a:buChar char="·"/>
              <a:defRPr/>
            </a:pP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COCOMO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 - PREDSTAVLJA 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MODEL OCENE TROŠKOVA  IZRADE 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SOFTVERSKOG PROIZVODA.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800" b="1" i="0" u="sng">
              <a:solidFill>
                <a:schemeClr val="tx1"/>
              </a:solidFill>
              <a:latin typeface="Arial Narrow" pitchFamily="34" charset="0"/>
            </a:endParaRPr>
          </a:p>
          <a:p>
            <a:pPr defTabSz="387350" eaLnBrk="0" hangingPunct="0">
              <a:spcBef>
                <a:spcPct val="0"/>
              </a:spcBef>
              <a:defRPr/>
            </a:pP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MODULARNOST</a:t>
            </a:r>
            <a:r>
              <a:rPr lang="sr-Latn-C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(Modularity)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, SKRIVANJE INFORMACIJA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Information hiding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)  </a:t>
            </a:r>
            <a:r>
              <a:rPr lang="sr-Latn-CS" sz="18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1800" b="1" i="0">
                <a:solidFill>
                  <a:schemeClr val="tx1"/>
                </a:solidFill>
                <a:latin typeface="Arial Narrow" pitchFamily="34" charset="0"/>
              </a:rPr>
              <a:t>PREDSTAVLJAJU </a:t>
            </a:r>
            <a:r>
              <a:rPr lang="en-US" sz="1800" b="1" i="0" u="sng">
                <a:solidFill>
                  <a:schemeClr val="tx1"/>
                </a:solidFill>
                <a:latin typeface="Arial Narrow" pitchFamily="34" charset="0"/>
              </a:rPr>
              <a:t>PRINCIPE DIZAJNA SOFTVERA.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proces –</a:t>
            </a:r>
            <a:r>
              <a:rPr lang="sr-Latn-CS" sz="3200" b="1" smtClean="0"/>
              <a:t> 2.</a:t>
            </a:r>
            <a:endParaRPr lang="en-US" sz="3200" b="1" smtClean="0"/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001000" cy="41910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PRE</a:t>
            </a:r>
            <a:r>
              <a:rPr lang="sr-Latn-C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</a:t>
            </a: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STAVLJANJE:</a:t>
            </a: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en-US" sz="2400" b="1" i="0">
                <a:solidFill>
                  <a:schemeClr val="tx1"/>
                </a:solidFill>
                <a:latin typeface="Arial Narrow" pitchFamily="34" charset="0"/>
              </a:rPr>
              <a:t>OBUHVATA  NOTACIONE  ASPEKTE  I JEZIKE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24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JAVA-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PROGRAMSKI JEZIK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(IMPLEMENTACIONA NOTACIJA)</a:t>
            </a:r>
          </a:p>
          <a:p>
            <a:pPr lvl="1" algn="just" defTabSz="387350" eaLnBrk="0" hangingPunct="0">
              <a:spcBef>
                <a:spcPct val="0"/>
              </a:spcBef>
              <a:defRPr/>
            </a:pP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UML USE-CASE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 (Notacija za modeliranje slu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č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ajeva 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koriš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ć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enja)</a:t>
            </a:r>
          </a:p>
          <a:p>
            <a:pPr lvl="1" algn="just" defTabSz="387350" eaLnBrk="0" hangingPunct="0">
              <a:spcBef>
                <a:spcPct val="0"/>
              </a:spcBef>
              <a:defRPr/>
            </a:pP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TABELE ODLU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Č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IVANJA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I 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DIJAGRAMI 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OKA PODATAKA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(NOTACIJA DIZAJNA)</a:t>
            </a:r>
          </a:p>
          <a:p>
            <a:pPr lvl="1" algn="just" defTabSz="387350" eaLnBrk="0" hangingPunct="0">
              <a:spcBef>
                <a:spcPct val="0"/>
              </a:spcBef>
              <a:defRPr/>
            </a:pP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</a:t>
            </a:r>
            <a:r>
              <a:rPr lang="en-U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PERT-DIJAGRAMI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(NOTACIJA ZA PLANIRANJE PROJEKTA)</a:t>
            </a:r>
            <a:endParaRPr lang="en-US" sz="2000" b="1" i="0" u="sng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proces –</a:t>
            </a:r>
            <a:r>
              <a:rPr lang="sr-Latn-CS" sz="3200" b="1" smtClean="0"/>
              <a:t> 3.</a:t>
            </a:r>
            <a:endParaRPr lang="en-US" sz="3200" b="1" smtClean="0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7848600" cy="44196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669925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METODE</a:t>
            </a: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:</a:t>
            </a:r>
          </a:p>
          <a:p>
            <a:pPr algn="ctr" defTabSz="669925" eaLnBrk="0" hangingPunct="0">
              <a:spcBef>
                <a:spcPct val="0"/>
              </a:spcBef>
              <a:buFontTx/>
              <a:buNone/>
              <a:defRPr/>
            </a:pPr>
            <a:r>
              <a:rPr lang="en-US" sz="2400" b="1" i="0">
                <a:solidFill>
                  <a:schemeClr val="tx1"/>
                </a:solidFill>
                <a:latin typeface="Arial Narrow" pitchFamily="34" charset="0"/>
              </a:rPr>
              <a:t>OBUHVATA</a:t>
            </a:r>
            <a:r>
              <a:rPr lang="sr-Latn-CS" sz="2400" b="1" i="0">
                <a:solidFill>
                  <a:schemeClr val="tx1"/>
                </a:solidFill>
                <a:latin typeface="Arial Narrow" pitchFamily="34" charset="0"/>
              </a:rPr>
              <a:t>JU</a:t>
            </a:r>
            <a:r>
              <a:rPr lang="en-US" sz="2400" b="1" i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sr-Latn-CS" sz="2400" b="1" i="0">
                <a:solidFill>
                  <a:schemeClr val="tx1"/>
                </a:solidFill>
                <a:latin typeface="Arial Narrow" pitchFamily="34" charset="0"/>
              </a:rPr>
              <a:t>Formalne metode, metodologije i tekuću praksu</a:t>
            </a:r>
            <a:endParaRPr lang="en-US" sz="2400" b="1" i="0">
              <a:solidFill>
                <a:schemeClr val="tx1"/>
              </a:solidFill>
              <a:latin typeface="Arial Narrow" pitchFamily="34" charset="0"/>
            </a:endParaRPr>
          </a:p>
          <a:p>
            <a:pPr algn="just" defTabSz="669925" eaLnBrk="0" hangingPunct="0">
              <a:spcBef>
                <a:spcPct val="0"/>
              </a:spcBef>
              <a:buFontTx/>
              <a:buNone/>
              <a:defRPr/>
            </a:pPr>
            <a:endParaRPr lang="en-US" sz="24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6699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DOKAZ KOREKTNOSTI PROGRAMA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- 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Formalni metod 	verifikacije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)</a:t>
            </a:r>
          </a:p>
          <a:p>
            <a:pPr lvl="1" algn="just" defTabSz="669925" eaLnBrk="0" hangingPunct="0">
              <a:spcBef>
                <a:spcPct val="0"/>
              </a:spcBef>
              <a:buFontTx/>
              <a:buNone/>
              <a:defRPr/>
            </a:pP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6699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OBJEKT ORIJENTISANI DIZAJN - (OOD)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Metodologija 	projektovanja)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669925" eaLnBrk="0" hangingPunct="0">
              <a:spcBef>
                <a:spcPct val="0"/>
              </a:spcBef>
              <a:defRPr/>
            </a:pP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6699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OBJEKTNO ORIJENTISANO PROGRAMIRANJE – (OOP) 	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Tekuća implementaciona praksa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proces –</a:t>
            </a:r>
            <a:r>
              <a:rPr lang="sr-Latn-CS" sz="3200" b="1" smtClean="0"/>
              <a:t> 4.</a:t>
            </a:r>
            <a:endParaRPr lang="en-US" sz="3200" b="1" smtClean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7848600" cy="44196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365125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ALATI</a:t>
            </a: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:</a:t>
            </a:r>
          </a:p>
          <a:p>
            <a:pPr algn="ctr" defTabSz="365125" eaLnBrk="0" hangingPunct="0">
              <a:spcBef>
                <a:spcPct val="0"/>
              </a:spcBef>
              <a:buFontTx/>
              <a:buNone/>
              <a:defRPr/>
            </a:pPr>
            <a:r>
              <a:rPr lang="en-US" sz="2400" b="1" i="0">
                <a:solidFill>
                  <a:schemeClr val="tx1"/>
                </a:solidFill>
                <a:latin typeface="Arial Narrow" pitchFamily="34" charset="0"/>
              </a:rPr>
              <a:t>OBUHVATA</a:t>
            </a:r>
            <a:r>
              <a:rPr lang="sr-Latn-CS" sz="2400" b="1" i="0">
                <a:solidFill>
                  <a:schemeClr val="tx1"/>
                </a:solidFill>
                <a:latin typeface="Arial Narrow" pitchFamily="34" charset="0"/>
              </a:rPr>
              <a:t>JU POJEDINAČNE SOFTVERSKE ALATE KAO I INTEGRISANE SKUPOVE ALATA </a:t>
            </a:r>
          </a:p>
          <a:p>
            <a:pPr algn="ctr" defTabSz="365125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2400" b="1" i="0">
                <a:solidFill>
                  <a:schemeClr val="tx1"/>
                </a:solidFill>
                <a:latin typeface="Arial Narrow" pitchFamily="34" charset="0"/>
              </a:rPr>
              <a:t>(UKLJUČIVO I HARDVERSKA SRETSTVA)</a:t>
            </a:r>
            <a:endParaRPr lang="en-US" sz="2400" b="1" i="0">
              <a:solidFill>
                <a:schemeClr val="tx1"/>
              </a:solidFill>
              <a:latin typeface="Arial Narrow" pitchFamily="34" charset="0"/>
            </a:endParaRPr>
          </a:p>
          <a:p>
            <a:pPr algn="just" defTabSz="365125" eaLnBrk="0" hangingPunct="0">
              <a:spcBef>
                <a:spcPct val="0"/>
              </a:spcBef>
              <a:buFontTx/>
              <a:buNone/>
              <a:defRPr/>
            </a:pPr>
            <a:endParaRPr lang="en-US" sz="24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651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ALATI OPŠTE NAMENE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(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e-mail, web-browser, tekst 	procesori 	i sl.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)</a:t>
            </a:r>
          </a:p>
          <a:p>
            <a:pPr lvl="1" algn="just" defTabSz="365125" eaLnBrk="0" hangingPunct="0">
              <a:spcBef>
                <a:spcPct val="0"/>
              </a:spcBef>
              <a:buFontTx/>
              <a:buNone/>
              <a:defRPr/>
            </a:pPr>
            <a:endParaRPr lang="en-US" sz="1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651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ALATI NAMENJENI DIZAJNU i IMPLEMENTACIJI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 (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Alati za 	modelovanje, Kompajleri, Interpreteri, sintaksno osetljivi 	editori i sl.)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651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ALATI  ZA PODRŠKU UPRAVLJANJU PROJEKTIMA</a:t>
            </a:r>
            <a:r>
              <a:rPr lang="en-U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	</a:t>
            </a:r>
          </a:p>
          <a:p>
            <a:pPr lvl="1" algn="just" defTabSz="365125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INTEGRISANA RAZVOJNA OKRUŽENJA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proces –</a:t>
            </a:r>
            <a:r>
              <a:rPr lang="sr-Latn-CS" sz="3200" b="1" smtClean="0"/>
              <a:t> 5.</a:t>
            </a:r>
            <a:endParaRPr lang="en-US" sz="3200" b="1" smtClean="0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001000" cy="48768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DEJSTVA</a:t>
            </a: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:</a:t>
            </a: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en-US" sz="2400" b="1" i="0">
                <a:solidFill>
                  <a:schemeClr val="tx1"/>
                </a:solidFill>
                <a:latin typeface="Arial Narrow" pitchFamily="34" charset="0"/>
              </a:rPr>
              <a:t>OBUHVATA</a:t>
            </a:r>
            <a:r>
              <a:rPr lang="sr-Latn-CS" sz="2400" b="1" i="0">
                <a:solidFill>
                  <a:schemeClr val="tx1"/>
                </a:solidFill>
                <a:latin typeface="Arial Narrow" pitchFamily="34" charset="0"/>
              </a:rPr>
              <a:t>JU  MERENJA, ANALIZU i EVALUACIJU SOFTVERSKIH PROCESA, UTICAJ SOFTVERA NA ORGANIZACIONE SISTEME, MERE i STANDARDE</a:t>
            </a:r>
          </a:p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24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PREDMET MERENJA (Šta se meri?)</a:t>
            </a:r>
          </a:p>
          <a:p>
            <a:pPr lvl="1"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sr-Latn-CS" sz="12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SOFTVERSKE METRIKE (Čime se iskazuje?)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ALATI ZA MERENJE (Čime se meri?)</a:t>
            </a:r>
          </a:p>
          <a:p>
            <a:pPr lvl="1"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12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INTERPRETACIJA REZULTATA MERENJA (Obrada)</a:t>
            </a:r>
          </a:p>
          <a:p>
            <a:pPr lvl="1"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sr-Latn-CS" sz="12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STANDARDIZACIJA</a:t>
            </a:r>
          </a:p>
          <a:p>
            <a:pPr lvl="1" algn="just" defTabSz="387350" eaLnBrk="0" hangingPunct="0">
              <a:spcBef>
                <a:spcPct val="0"/>
              </a:spcBef>
              <a:buFontTx/>
              <a:buNone/>
              <a:defRPr/>
            </a:pPr>
            <a:endParaRPr lang="sr-Latn-CS" sz="12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VIRTUALNE ORGANIZACIJE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proces –</a:t>
            </a:r>
            <a:r>
              <a:rPr lang="sr-Latn-CS" sz="3200" b="1" smtClean="0"/>
              <a:t> 6.</a:t>
            </a:r>
            <a:endParaRPr lang="en-US" sz="3200" b="1" smtClean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001000" cy="41148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KOMUNIKACIJA</a:t>
            </a:r>
            <a:r>
              <a:rPr lang="en-US" sz="2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:</a:t>
            </a: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endParaRPr lang="sr-Latn-CS" sz="20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lvl="1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PISANA KOMUNIKACIJA</a:t>
            </a:r>
          </a:p>
          <a:p>
            <a:pPr lvl="1" defTabSz="387350" eaLnBrk="0" hangingPunct="0">
              <a:spcBef>
                <a:spcPct val="0"/>
              </a:spcBef>
              <a:defRPr/>
            </a:pPr>
            <a:endParaRPr lang="sr-Latn-CS" sz="20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	GOVORNA KOMUNIKACIJA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DOKUMENTACIJA</a:t>
            </a:r>
          </a:p>
          <a:p>
            <a:pPr lvl="2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ON-LINE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(Help, Kontekstna pomoć)</a:t>
            </a:r>
          </a:p>
          <a:p>
            <a:pPr lvl="2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OFF-LINE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(Uputstva, Priručnici)</a:t>
            </a:r>
          </a:p>
          <a:p>
            <a:pPr lvl="2" algn="just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IN-LINE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		(Komentari u programu)</a:t>
            </a:r>
          </a:p>
          <a:p>
            <a:pPr lvl="2" defTabSz="387350" eaLnBrk="0" hangingPunct="0">
              <a:spcBef>
                <a:spcPct val="0"/>
              </a:spcBef>
              <a:defRPr/>
            </a:pP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TUTORIAL	</a:t>
            </a:r>
            <a:r>
              <a:rPr lang="sr-Latn-CS" sz="2000" b="1" i="0">
                <a:solidFill>
                  <a:schemeClr val="tx1"/>
                </a:solidFill>
                <a:latin typeface="Arial Narrow" pitchFamily="34" charset="0"/>
              </a:rPr>
              <a:t>(Asistencija pri ovladavanju softverskim 					proizvodom)</a:t>
            </a:r>
            <a:endParaRPr lang="en-US" sz="2000" b="1" i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Odnos proces - proizvod</a:t>
            </a:r>
            <a:endParaRPr lang="en-US" sz="3200" b="1" smtClean="0"/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2667000" y="1524000"/>
            <a:ext cx="3581400" cy="1143000"/>
            <a:chOff x="1488" y="1440"/>
            <a:chExt cx="2592" cy="720"/>
          </a:xfrm>
        </p:grpSpPr>
        <p:sp>
          <p:nvSpPr>
            <p:cNvPr id="68621" name="AutoShape 5"/>
            <p:cNvSpPr>
              <a:spLocks noChangeArrowheads="1"/>
            </p:cNvSpPr>
            <p:nvPr/>
          </p:nvSpPr>
          <p:spPr bwMode="auto">
            <a:xfrm>
              <a:off x="1488" y="1440"/>
              <a:ext cx="2592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1776" y="1536"/>
              <a:ext cx="201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2400" b="1" i="0">
                  <a:solidFill>
                    <a:schemeClr val="tx1"/>
                  </a:solidFill>
                  <a:latin typeface="Arial Narrow" pitchFamily="34" charset="0"/>
                </a:rPr>
                <a:t>INŽENJERSKA AKTIVNOST</a:t>
              </a:r>
              <a:endParaRPr lang="en-US" sz="24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3429000"/>
            <a:ext cx="3276600" cy="1143000"/>
            <a:chOff x="480" y="2496"/>
            <a:chExt cx="2064" cy="720"/>
          </a:xfrm>
        </p:grpSpPr>
        <p:sp>
          <p:nvSpPr>
            <p:cNvPr id="68619" name="AutoShape 8"/>
            <p:cNvSpPr>
              <a:spLocks noChangeArrowheads="1"/>
            </p:cNvSpPr>
            <p:nvPr/>
          </p:nvSpPr>
          <p:spPr bwMode="auto">
            <a:xfrm>
              <a:off x="480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Text Box 9"/>
            <p:cNvSpPr txBox="1">
              <a:spLocks noChangeArrowheads="1"/>
            </p:cNvSpPr>
            <p:nvPr/>
          </p:nvSpPr>
          <p:spPr bwMode="auto">
            <a:xfrm>
              <a:off x="672" y="2640"/>
              <a:ext cx="17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PROCES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3429000"/>
            <a:ext cx="3276600" cy="1143000"/>
            <a:chOff x="2928" y="2496"/>
            <a:chExt cx="2064" cy="720"/>
          </a:xfrm>
        </p:grpSpPr>
        <p:sp>
          <p:nvSpPr>
            <p:cNvPr id="68617" name="AutoShape 11"/>
            <p:cNvSpPr>
              <a:spLocks noChangeArrowheads="1"/>
            </p:cNvSpPr>
            <p:nvPr/>
          </p:nvSpPr>
          <p:spPr bwMode="auto">
            <a:xfrm>
              <a:off x="2928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Text Box 12"/>
            <p:cNvSpPr txBox="1">
              <a:spLocks noChangeArrowheads="1"/>
            </p:cNvSpPr>
            <p:nvPr/>
          </p:nvSpPr>
          <p:spPr bwMode="auto">
            <a:xfrm>
              <a:off x="3312" y="264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PROIZVOD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413709" name="AutoShape 13"/>
          <p:cNvSpPr>
            <a:spLocks noChangeArrowheads="1"/>
          </p:cNvSpPr>
          <p:nvPr/>
        </p:nvSpPr>
        <p:spPr bwMode="auto">
          <a:xfrm>
            <a:off x="3048000" y="26670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10" name="AutoShape 14"/>
          <p:cNvSpPr>
            <a:spLocks noChangeArrowheads="1"/>
          </p:cNvSpPr>
          <p:nvPr/>
        </p:nvSpPr>
        <p:spPr bwMode="auto">
          <a:xfrm>
            <a:off x="5410200" y="26670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9" grpId="0" animBg="1"/>
      <p:bldP spid="4137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04800"/>
            <a:ext cx="8458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Modeli životnog ciklusa softvera</a:t>
            </a:r>
            <a:r>
              <a:rPr lang="en-US" sz="3200" b="1" smtClean="0"/>
              <a:t> –</a:t>
            </a:r>
            <a:r>
              <a:rPr lang="sr-Latn-CS" sz="3200" b="1" smtClean="0"/>
              <a:t> 1.</a:t>
            </a:r>
            <a:endParaRPr lang="en-US" sz="3200" b="1" smtClean="0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001000" cy="20574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SOFTVERSKI PROCES SE OBIČNO </a:t>
            </a:r>
            <a:r>
              <a:rPr lang="en-US" sz="28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ISKAZUJE </a:t>
            </a:r>
            <a:r>
              <a:rPr lang="sr-Latn-CS" sz="28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U </a:t>
            </a:r>
            <a:r>
              <a:rPr lang="sr-Latn-CS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FORMI </a:t>
            </a: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endParaRPr lang="en-US" sz="3200" b="1" i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32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MODELA </a:t>
            </a:r>
            <a:r>
              <a:rPr lang="sr-Latn-CS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ŽIVOTNOG CIKLUSA </a:t>
            </a:r>
            <a:endParaRPr lang="en-US" sz="3200" b="1" i="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algn="ctr" defTabSz="387350" eaLnBrk="0" hangingPunct="0">
              <a:spcBef>
                <a:spcPct val="0"/>
              </a:spcBef>
              <a:buFontTx/>
              <a:buNone/>
              <a:defRPr/>
            </a:pPr>
            <a:r>
              <a:rPr lang="sr-Latn-CS" sz="32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SOFTVERSKOG </a:t>
            </a:r>
            <a:r>
              <a:rPr lang="sr-Latn-CS" sz="32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PROIZVODA</a:t>
            </a:r>
            <a:endParaRPr lang="sr-Latn-CS" sz="2000" b="1" i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381000" y="3505200"/>
            <a:ext cx="7924800" cy="253841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Životni ciklus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 softverskog proizvoda obuhvata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put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 od njegovog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konceptualnog specificiranja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, preko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implementacije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isporuke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korišćenja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održavanja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 i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migracija</a:t>
            </a:r>
            <a:r>
              <a:rPr lang="sr-Latn-CS" sz="3200" b="1" i="0">
                <a:solidFill>
                  <a:schemeClr val="tx1"/>
                </a:solidFill>
                <a:latin typeface="Arial Narrow" pitchFamily="34" charset="0"/>
              </a:rPr>
              <a:t> do </a:t>
            </a:r>
            <a:r>
              <a:rPr lang="sr-Latn-C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izvođenja iz eksploatacije.</a:t>
            </a:r>
            <a:endParaRPr lang="en-US" sz="3200" b="1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 autoUpdateAnimBg="0"/>
      <p:bldP spid="43418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67600" cy="701675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“</a:t>
            </a:r>
            <a:r>
              <a:rPr lang="sr-Latn-CS" sz="4000" smtClean="0">
                <a:latin typeface="Comic Sans MS" pitchFamily="66" charset="0"/>
              </a:rPr>
              <a:t>Modeli životnog ciklusa</a:t>
            </a:r>
            <a:r>
              <a:rPr lang="en-US" sz="4000" smtClean="0">
                <a:latin typeface="Comic Sans MS" pitchFamily="66" charset="0"/>
              </a:rPr>
              <a:t>”</a:t>
            </a:r>
            <a:r>
              <a:rPr lang="sr-Latn-CS" sz="4000" smtClean="0">
                <a:latin typeface="Comic Sans MS" pitchFamily="66" charset="0"/>
              </a:rPr>
              <a:t> (2)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29088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Modeli oslonjeni na jednu verziju softverskog proizvoda</a:t>
            </a:r>
            <a:r>
              <a:rPr lang="en-US" smtClean="0">
                <a:latin typeface="Comic Sans MS" pitchFamily="66" charset="0"/>
              </a:rPr>
              <a:t/>
            </a:r>
            <a:br>
              <a:rPr lang="en-US" smtClean="0">
                <a:latin typeface="Comic Sans MS" pitchFamily="66" charset="0"/>
              </a:rPr>
            </a:br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sr-Latn-CS" smtClean="0">
                <a:latin typeface="Comic Sans MS" pitchFamily="66" charset="0"/>
              </a:rPr>
              <a:t>Inkrementalni modeli</a:t>
            </a:r>
            <a:endParaRPr lang="en-US" smtClean="0">
              <a:latin typeface="Comic Sans MS" pitchFamily="66" charset="0"/>
            </a:endParaRPr>
          </a:p>
          <a:p>
            <a:pPr lvl="1" eaLnBrk="1" hangingPunct="1"/>
            <a:r>
              <a:rPr lang="sr-Latn-CS" smtClean="0">
                <a:latin typeface="Comic Sans MS" pitchFamily="66" charset="0"/>
              </a:rPr>
              <a:t>Jedna verzija uz izradu prototipa</a:t>
            </a:r>
          </a:p>
          <a:p>
            <a:pPr lvl="1" eaLnBrk="1" hangingPunct="1"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sr-Latn-CS" smtClean="0">
                <a:latin typeface="Comic Sans MS" pitchFamily="66" charset="0"/>
              </a:rPr>
              <a:t>Iterativni modeli – više verzija</a:t>
            </a:r>
            <a:endParaRPr lang="en-US" smtClean="0">
              <a:latin typeface="Comic Sans MS" pitchFamily="66" charset="0"/>
            </a:endParaRPr>
          </a:p>
          <a:p>
            <a:pPr lvl="1" eaLnBrk="1" hangingPunct="1">
              <a:spcAft>
                <a:spcPct val="20000"/>
              </a:spcAft>
            </a:pPr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7467600" cy="701675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“</a:t>
            </a:r>
            <a:r>
              <a:rPr lang="sr-Latn-CS" sz="4000" smtClean="0">
                <a:latin typeface="Comic Sans MS" pitchFamily="66" charset="0"/>
              </a:rPr>
              <a:t>Modeli Životnog ciklusa</a:t>
            </a:r>
            <a:r>
              <a:rPr lang="en-US" sz="4000" smtClean="0">
                <a:latin typeface="Comic Sans MS" pitchFamily="66" charset="0"/>
              </a:rPr>
              <a:t>” (</a:t>
            </a:r>
            <a:r>
              <a:rPr lang="sr-Latn-CS" sz="4000" smtClean="0">
                <a:latin typeface="Comic Sans MS" pitchFamily="66" charset="0"/>
              </a:rPr>
              <a:t>3</a:t>
            </a:r>
            <a:r>
              <a:rPr lang="en-US" sz="4000" smtClean="0">
                <a:latin typeface="Comic Sans MS" pitchFamily="66" charset="0"/>
              </a:rPr>
              <a:t>)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7848600" cy="3697288"/>
          </a:xfrm>
        </p:spPr>
        <p:txBody>
          <a:bodyPr/>
          <a:lstStyle/>
          <a:p>
            <a:pPr marL="609600" indent="-609600" eaLnBrk="1" hangingPunct="1"/>
            <a:r>
              <a:rPr lang="sr-Latn-CS" smtClean="0">
                <a:latin typeface="Comic Sans MS" pitchFamily="66" charset="0"/>
              </a:rPr>
              <a:t>Modeli oslonjeni na jednu verziju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sr-Latn-CS" smtClean="0">
                <a:latin typeface="Comic Sans MS" pitchFamily="66" charset="0"/>
              </a:rPr>
              <a:t> </a:t>
            </a:r>
            <a:endParaRPr lang="en-US" smtClean="0">
              <a:latin typeface="Comic Sans MS" pitchFamily="66" charset="0"/>
            </a:endParaRPr>
          </a:p>
          <a:p>
            <a:pPr marL="990600" lvl="1" indent="-533400" eaLnBrk="1" hangingPunct="1">
              <a:spcAft>
                <a:spcPct val="20000"/>
              </a:spcAft>
            </a:pPr>
            <a:r>
              <a:rPr lang="en-US" smtClean="0">
                <a:latin typeface="Comic Sans MS" pitchFamily="66" charset="0"/>
              </a:rPr>
              <a:t>Big-Bang </a:t>
            </a:r>
            <a:r>
              <a:rPr lang="sr-Latn-CS" smtClean="0">
                <a:latin typeface="Comic Sans MS" pitchFamily="66" charset="0"/>
              </a:rPr>
              <a:t> </a:t>
            </a:r>
            <a:endParaRPr lang="en-US" smtClean="0">
              <a:latin typeface="Comic Sans MS" pitchFamily="66" charset="0"/>
            </a:endParaRPr>
          </a:p>
          <a:p>
            <a:pPr marL="990600" lvl="1" indent="-533400" eaLnBrk="1" hangingPunct="1">
              <a:spcAft>
                <a:spcPct val="20000"/>
              </a:spcAft>
            </a:pPr>
            <a:r>
              <a:rPr lang="sr-Latn-CS" smtClean="0">
                <a:latin typeface="Comic Sans MS" pitchFamily="66" charset="0"/>
              </a:rPr>
              <a:t>Model vodopada (</a:t>
            </a:r>
            <a:r>
              <a:rPr lang="en-US" smtClean="0">
                <a:latin typeface="Comic Sans MS" pitchFamily="66" charset="0"/>
              </a:rPr>
              <a:t>Waterfall Model</a:t>
            </a:r>
            <a:r>
              <a:rPr lang="sr-Latn-CS" smtClean="0">
                <a:latin typeface="Comic Sans MS" pitchFamily="66" charset="0"/>
              </a:rPr>
              <a:t>)</a:t>
            </a:r>
            <a:endParaRPr lang="en-US" smtClean="0">
              <a:latin typeface="Comic Sans MS" pitchFamily="66" charset="0"/>
            </a:endParaRPr>
          </a:p>
          <a:p>
            <a:pPr marL="1371600" lvl="2" indent="-457200" eaLnBrk="1" hangingPunct="1">
              <a:spcAft>
                <a:spcPct val="20000"/>
              </a:spcAft>
            </a:pPr>
            <a:r>
              <a:rPr lang="sr-Latn-CS" smtClean="0">
                <a:latin typeface="Comic Sans MS" pitchFamily="66" charset="0"/>
              </a:rPr>
              <a:t>Modifikovani model vodopada</a:t>
            </a:r>
            <a:endParaRPr lang="en-US" smtClean="0">
              <a:latin typeface="Comic Sans MS" pitchFamily="66" charset="0"/>
            </a:endParaRPr>
          </a:p>
          <a:p>
            <a:pPr marL="990600" lvl="1" indent="-533400" eaLnBrk="1" hangingPunct="1">
              <a:spcAft>
                <a:spcPct val="20000"/>
              </a:spcAft>
            </a:pPr>
            <a:r>
              <a:rPr lang="en-US" smtClean="0">
                <a:latin typeface="Comic Sans MS" pitchFamily="66" charset="0"/>
              </a:rPr>
              <a:t>“V” model: </a:t>
            </a:r>
            <a:r>
              <a:rPr lang="sr-Latn-CS" smtClean="0">
                <a:latin typeface="Comic Sans MS" pitchFamily="66" charset="0"/>
              </a:rPr>
              <a:t>Integrisno testiranje</a:t>
            </a:r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Big-Bang Model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543800" cy="41148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sr-Latn-C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Projektanti</a:t>
            </a:r>
            <a:r>
              <a:rPr lang="sr-Latn-CS" sz="2800" smtClean="0">
                <a:latin typeface="Comic Sans MS" pitchFamily="66" charset="0"/>
              </a:rPr>
              <a:t>:</a:t>
            </a:r>
          </a:p>
          <a:p>
            <a:pPr marL="914400" lvl="1" indent="-457200" eaLnBrk="1" hangingPunct="1">
              <a:defRPr/>
            </a:pPr>
            <a:r>
              <a:rPr lang="sr-Latn-CS" smtClean="0">
                <a:latin typeface="Comic Sans MS" pitchFamily="66" charset="0"/>
              </a:rPr>
              <a:t>dobijaju definiciju problema</a:t>
            </a:r>
            <a:r>
              <a:rPr lang="en-US" smtClean="0">
                <a:latin typeface="Comic Sans MS" pitchFamily="66" charset="0"/>
              </a:rPr>
              <a:t>.</a:t>
            </a:r>
            <a:br>
              <a:rPr lang="en-US" smtClean="0">
                <a:latin typeface="Comic Sans MS" pitchFamily="66" charset="0"/>
              </a:rPr>
            </a:b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defRPr/>
            </a:pPr>
            <a:r>
              <a:rPr lang="sr-Latn-CS" smtClean="0">
                <a:latin typeface="Comic Sans MS" pitchFamily="66" charset="0"/>
              </a:rPr>
              <a:t>rade nezavisno jedno vreme.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sr-Latn-CS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/>
            </a:r>
            <a:br>
              <a:rPr lang="en-US" smtClean="0">
                <a:latin typeface="Comic Sans MS" pitchFamily="66" charset="0"/>
              </a:rPr>
            </a:b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defRPr/>
            </a:pPr>
            <a:r>
              <a:rPr lang="sr-Latn-CS" smtClean="0">
                <a:latin typeface="Comic Sans MS" pitchFamily="66" charset="0"/>
              </a:rPr>
              <a:t>saopštavaju rezultate</a:t>
            </a:r>
            <a:r>
              <a:rPr lang="en-US" smtClean="0">
                <a:latin typeface="Comic Sans MS" pitchFamily="66" charset="0"/>
              </a:rPr>
              <a:t>.</a:t>
            </a:r>
            <a:br>
              <a:rPr lang="en-US" smtClean="0">
                <a:latin typeface="Comic Sans MS" pitchFamily="66" charset="0"/>
              </a:rPr>
            </a:br>
            <a:endParaRPr lang="en-US" smtClean="0">
              <a:latin typeface="Comic Sans MS" pitchFamily="66" charset="0"/>
            </a:endParaRPr>
          </a:p>
          <a:p>
            <a:pPr marL="914400" lvl="1" indent="-457200" eaLnBrk="1" hangingPunct="1">
              <a:defRPr/>
            </a:pPr>
            <a:r>
              <a:rPr lang="sr-Latn-CS" smtClean="0">
                <a:latin typeface="Comic Sans MS" pitchFamily="66" charset="0"/>
              </a:rPr>
              <a:t>nadaju se da je korisnik zadovoljan</a:t>
            </a:r>
            <a:r>
              <a:rPr lang="en-US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867400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696200" cy="457200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Model vodopada – Waterfall model</a:t>
            </a:r>
            <a:endParaRPr lang="en-US" sz="2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81000"/>
            <a:ext cx="2057400" cy="762000"/>
            <a:chOff x="288" y="1152"/>
            <a:chExt cx="1440" cy="480"/>
          </a:xfrm>
        </p:grpSpPr>
        <p:sp>
          <p:nvSpPr>
            <p:cNvPr id="91173" name="AutoShape 5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4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Analiza zahteva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1219200"/>
            <a:ext cx="2057400" cy="762000"/>
            <a:chOff x="288" y="1152"/>
            <a:chExt cx="1440" cy="480"/>
          </a:xfrm>
        </p:grpSpPr>
        <p:sp>
          <p:nvSpPr>
            <p:cNvPr id="91171" name="AutoShape 8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2" name="Text Box 9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52600" y="2057400"/>
            <a:ext cx="2057400" cy="762000"/>
            <a:chOff x="288" y="1152"/>
            <a:chExt cx="1440" cy="480"/>
          </a:xfrm>
        </p:grpSpPr>
        <p:sp>
          <p:nvSpPr>
            <p:cNvPr id="91169" name="AutoShape 11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0" name="Text Box 12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programa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14600" y="2895600"/>
            <a:ext cx="2057400" cy="762000"/>
            <a:chOff x="288" y="1152"/>
            <a:chExt cx="1440" cy="480"/>
          </a:xfrm>
        </p:grpSpPr>
        <p:sp>
          <p:nvSpPr>
            <p:cNvPr id="91167" name="AutoShape 14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8" name="Text Box 15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Kodiranje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3733800"/>
            <a:ext cx="2057400" cy="762000"/>
            <a:chOff x="2318" y="2736"/>
            <a:chExt cx="1296" cy="480"/>
          </a:xfrm>
        </p:grpSpPr>
        <p:sp>
          <p:nvSpPr>
            <p:cNvPr id="91165" name="AutoShape 17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6" name="Text Box 18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i integracija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038600" y="4572000"/>
            <a:ext cx="2057400" cy="762000"/>
            <a:chOff x="2318" y="2736"/>
            <a:chExt cx="1296" cy="480"/>
          </a:xfrm>
        </p:grpSpPr>
        <p:sp>
          <p:nvSpPr>
            <p:cNvPr id="91163" name="AutoShape 20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4" name="Text Box 21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4724400" y="5410200"/>
            <a:ext cx="2057400" cy="533400"/>
            <a:chOff x="2318" y="2736"/>
            <a:chExt cx="1296" cy="480"/>
          </a:xfrm>
        </p:grpSpPr>
        <p:sp>
          <p:nvSpPr>
            <p:cNvPr id="91161" name="AutoShape 23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2" name="Text Box 24"/>
            <p:cNvSpPr txBox="1">
              <a:spLocks noChangeArrowheads="1"/>
            </p:cNvSpPr>
            <p:nvPr/>
          </p:nvSpPr>
          <p:spPr bwMode="auto">
            <a:xfrm>
              <a:off x="2448" y="2785"/>
              <a:ext cx="95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Prihvatanje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019800" y="6096000"/>
            <a:ext cx="2057400" cy="609600"/>
            <a:chOff x="2318" y="2736"/>
            <a:chExt cx="1296" cy="480"/>
          </a:xfrm>
        </p:grpSpPr>
        <p:sp>
          <p:nvSpPr>
            <p:cNvPr id="91159" name="AutoShape 26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0" name="Text Box 27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Rad i održavanje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436252" name="Freeform 28"/>
          <p:cNvSpPr>
            <a:spLocks/>
          </p:cNvSpPr>
          <p:nvPr/>
        </p:nvSpPr>
        <p:spPr bwMode="auto">
          <a:xfrm>
            <a:off x="2286000" y="6858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3" name="Freeform 29"/>
          <p:cNvSpPr>
            <a:spLocks/>
          </p:cNvSpPr>
          <p:nvPr/>
        </p:nvSpPr>
        <p:spPr bwMode="auto">
          <a:xfrm>
            <a:off x="3048000" y="15240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4" name="Freeform 30"/>
          <p:cNvSpPr>
            <a:spLocks/>
          </p:cNvSpPr>
          <p:nvPr/>
        </p:nvSpPr>
        <p:spPr bwMode="auto">
          <a:xfrm>
            <a:off x="3810000" y="2438400"/>
            <a:ext cx="457200" cy="4572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5" name="Freeform 31"/>
          <p:cNvSpPr>
            <a:spLocks/>
          </p:cNvSpPr>
          <p:nvPr/>
        </p:nvSpPr>
        <p:spPr bwMode="auto">
          <a:xfrm>
            <a:off x="4572000" y="32004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6" name="Freeform 32"/>
          <p:cNvSpPr>
            <a:spLocks/>
          </p:cNvSpPr>
          <p:nvPr/>
        </p:nvSpPr>
        <p:spPr bwMode="auto">
          <a:xfrm>
            <a:off x="5410200" y="4114800"/>
            <a:ext cx="457200" cy="4572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7" name="Freeform 33"/>
          <p:cNvSpPr>
            <a:spLocks/>
          </p:cNvSpPr>
          <p:nvPr/>
        </p:nvSpPr>
        <p:spPr bwMode="auto">
          <a:xfrm>
            <a:off x="6096000" y="48768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8" name="Freeform 34"/>
          <p:cNvSpPr>
            <a:spLocks/>
          </p:cNvSpPr>
          <p:nvPr/>
        </p:nvSpPr>
        <p:spPr bwMode="auto">
          <a:xfrm>
            <a:off x="6781800" y="55626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4191000" y="609600"/>
            <a:ext cx="2971800" cy="8350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Svaki korak rezultira nekim predmetom primopredaje koji je “idealan” – ne menja se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5867400" y="1676400"/>
            <a:ext cx="2971800" cy="8350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Posledica: ne idem dalje dok prethodni korak ne iznedri “idealan” element primopredaje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6261" name="Text Box 37"/>
          <p:cNvSpPr txBox="1">
            <a:spLocks noChangeArrowheads="1"/>
          </p:cNvSpPr>
          <p:nvPr/>
        </p:nvSpPr>
        <p:spPr bwMode="auto">
          <a:xfrm>
            <a:off x="5867400" y="2743200"/>
            <a:ext cx="2971800" cy="3460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A PROMENE?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5867400" y="3276600"/>
            <a:ext cx="2971800" cy="3460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Ma nećemo sada o tome!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2" grpId="0" animBg="1"/>
      <p:bldP spid="436253" grpId="0" animBg="1"/>
      <p:bldP spid="436254" grpId="0" animBg="1"/>
      <p:bldP spid="436255" grpId="0" animBg="1"/>
      <p:bldP spid="436256" grpId="0" animBg="1"/>
      <p:bldP spid="436257" grpId="0" animBg="1"/>
      <p:bldP spid="436258" grpId="0" animBg="1"/>
      <p:bldP spid="436259" grpId="0" animBg="1" autoUpdateAnimBg="0"/>
      <p:bldP spid="436260" grpId="0" animBg="1" autoUpdateAnimBg="0"/>
      <p:bldP spid="436261" grpId="0" animBg="1" autoUpdateAnimBg="0"/>
      <p:bldP spid="43626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867400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0"/>
            <a:ext cx="7696200" cy="457200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Modifikovani Model vodopada – Waterfall model - modified</a:t>
            </a:r>
            <a:endParaRPr lang="en-US" sz="2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81000"/>
            <a:ext cx="2057400" cy="762000"/>
            <a:chOff x="288" y="1152"/>
            <a:chExt cx="1440" cy="480"/>
          </a:xfrm>
        </p:grpSpPr>
        <p:sp>
          <p:nvSpPr>
            <p:cNvPr id="92202" name="AutoShape 5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3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Analiza zahteva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1219200"/>
            <a:ext cx="2057400" cy="762000"/>
            <a:chOff x="288" y="1152"/>
            <a:chExt cx="1440" cy="480"/>
          </a:xfrm>
        </p:grpSpPr>
        <p:sp>
          <p:nvSpPr>
            <p:cNvPr id="92200" name="AutoShape 8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1" name="Text Box 9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52600" y="2057400"/>
            <a:ext cx="2057400" cy="762000"/>
            <a:chOff x="288" y="1152"/>
            <a:chExt cx="1440" cy="480"/>
          </a:xfrm>
        </p:grpSpPr>
        <p:sp>
          <p:nvSpPr>
            <p:cNvPr id="92198" name="AutoShape 11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9" name="Text Box 12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programa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14600" y="2895600"/>
            <a:ext cx="2057400" cy="762000"/>
            <a:chOff x="288" y="1152"/>
            <a:chExt cx="1440" cy="480"/>
          </a:xfrm>
        </p:grpSpPr>
        <p:sp>
          <p:nvSpPr>
            <p:cNvPr id="92196" name="AutoShape 14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7" name="Text Box 15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Kodiranje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3733800"/>
            <a:ext cx="2057400" cy="762000"/>
            <a:chOff x="2318" y="2736"/>
            <a:chExt cx="1296" cy="480"/>
          </a:xfrm>
        </p:grpSpPr>
        <p:sp>
          <p:nvSpPr>
            <p:cNvPr id="92194" name="AutoShape 17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5" name="Text Box 18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i integracija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038600" y="4572000"/>
            <a:ext cx="2057400" cy="762000"/>
            <a:chOff x="2318" y="2736"/>
            <a:chExt cx="1296" cy="480"/>
          </a:xfrm>
        </p:grpSpPr>
        <p:sp>
          <p:nvSpPr>
            <p:cNvPr id="92192" name="AutoShape 20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3" name="Text Box 21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4724400" y="5410200"/>
            <a:ext cx="2057400" cy="533400"/>
            <a:chOff x="2318" y="2736"/>
            <a:chExt cx="1296" cy="480"/>
          </a:xfrm>
        </p:grpSpPr>
        <p:sp>
          <p:nvSpPr>
            <p:cNvPr id="92190" name="AutoShape 23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1" name="Text Box 24"/>
            <p:cNvSpPr txBox="1">
              <a:spLocks noChangeArrowheads="1"/>
            </p:cNvSpPr>
            <p:nvPr/>
          </p:nvSpPr>
          <p:spPr bwMode="auto">
            <a:xfrm>
              <a:off x="2448" y="2785"/>
              <a:ext cx="95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Prihvatanje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019800" y="6096000"/>
            <a:ext cx="2057400" cy="609600"/>
            <a:chOff x="2318" y="2736"/>
            <a:chExt cx="1296" cy="480"/>
          </a:xfrm>
        </p:grpSpPr>
        <p:sp>
          <p:nvSpPr>
            <p:cNvPr id="92188" name="AutoShape 26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9" name="Text Box 27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Rad i održavanje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438300" name="Freeform 28"/>
          <p:cNvSpPr>
            <a:spLocks/>
          </p:cNvSpPr>
          <p:nvPr/>
        </p:nvSpPr>
        <p:spPr bwMode="auto">
          <a:xfrm>
            <a:off x="2286000" y="6858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1" name="Freeform 29"/>
          <p:cNvSpPr>
            <a:spLocks/>
          </p:cNvSpPr>
          <p:nvPr/>
        </p:nvSpPr>
        <p:spPr bwMode="auto">
          <a:xfrm>
            <a:off x="3048000" y="15240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2" name="Freeform 30"/>
          <p:cNvSpPr>
            <a:spLocks/>
          </p:cNvSpPr>
          <p:nvPr/>
        </p:nvSpPr>
        <p:spPr bwMode="auto">
          <a:xfrm>
            <a:off x="3810000" y="2438400"/>
            <a:ext cx="457200" cy="4572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3" name="Freeform 31"/>
          <p:cNvSpPr>
            <a:spLocks/>
          </p:cNvSpPr>
          <p:nvPr/>
        </p:nvSpPr>
        <p:spPr bwMode="auto">
          <a:xfrm>
            <a:off x="4572000" y="32004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4" name="Freeform 32"/>
          <p:cNvSpPr>
            <a:spLocks/>
          </p:cNvSpPr>
          <p:nvPr/>
        </p:nvSpPr>
        <p:spPr bwMode="auto">
          <a:xfrm>
            <a:off x="5410200" y="4114800"/>
            <a:ext cx="457200" cy="4572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5" name="Freeform 33"/>
          <p:cNvSpPr>
            <a:spLocks/>
          </p:cNvSpPr>
          <p:nvPr/>
        </p:nvSpPr>
        <p:spPr bwMode="auto">
          <a:xfrm>
            <a:off x="6096000" y="48768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6" name="Freeform 34"/>
          <p:cNvSpPr>
            <a:spLocks/>
          </p:cNvSpPr>
          <p:nvPr/>
        </p:nvSpPr>
        <p:spPr bwMode="auto">
          <a:xfrm>
            <a:off x="6781800" y="55626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7" name="Freeform 35"/>
          <p:cNvSpPr>
            <a:spLocks/>
          </p:cNvSpPr>
          <p:nvPr/>
        </p:nvSpPr>
        <p:spPr bwMode="auto">
          <a:xfrm rot="10788170">
            <a:off x="533400" y="11430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8" name="Freeform 36"/>
          <p:cNvSpPr>
            <a:spLocks/>
          </p:cNvSpPr>
          <p:nvPr/>
        </p:nvSpPr>
        <p:spPr bwMode="auto">
          <a:xfrm rot="10788170">
            <a:off x="1219200" y="19812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09" name="Freeform 37"/>
          <p:cNvSpPr>
            <a:spLocks/>
          </p:cNvSpPr>
          <p:nvPr/>
        </p:nvSpPr>
        <p:spPr bwMode="auto">
          <a:xfrm rot="10788170">
            <a:off x="2057400" y="28194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10" name="Freeform 38"/>
          <p:cNvSpPr>
            <a:spLocks/>
          </p:cNvSpPr>
          <p:nvPr/>
        </p:nvSpPr>
        <p:spPr bwMode="auto">
          <a:xfrm rot="10788170">
            <a:off x="2895600" y="36576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11" name="Freeform 39"/>
          <p:cNvSpPr>
            <a:spLocks/>
          </p:cNvSpPr>
          <p:nvPr/>
        </p:nvSpPr>
        <p:spPr bwMode="auto">
          <a:xfrm rot="10788170">
            <a:off x="3581400" y="44958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12" name="Freeform 40"/>
          <p:cNvSpPr>
            <a:spLocks/>
          </p:cNvSpPr>
          <p:nvPr/>
        </p:nvSpPr>
        <p:spPr bwMode="auto">
          <a:xfrm rot="10788170">
            <a:off x="4267200" y="5334000"/>
            <a:ext cx="457200" cy="4572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8313" name="Text Box 41"/>
          <p:cNvSpPr txBox="1">
            <a:spLocks noChangeArrowheads="1"/>
          </p:cNvSpPr>
          <p:nvPr/>
        </p:nvSpPr>
        <p:spPr bwMode="auto">
          <a:xfrm>
            <a:off x="6629400" y="3962400"/>
            <a:ext cx="2286000" cy="5905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Šta da radimo sa unapređenjima?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8314" name="Text Box 42"/>
          <p:cNvSpPr txBox="1">
            <a:spLocks noChangeArrowheads="1"/>
          </p:cNvSpPr>
          <p:nvPr/>
        </p:nvSpPr>
        <p:spPr bwMode="auto">
          <a:xfrm>
            <a:off x="5562600" y="2362200"/>
            <a:ext cx="2286000" cy="835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Kada će korisnik prvi put videti ono što treba da dobije?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8315" name="Text Box 43"/>
          <p:cNvSpPr txBox="1">
            <a:spLocks noChangeArrowheads="1"/>
          </p:cNvSpPr>
          <p:nvPr/>
        </p:nvSpPr>
        <p:spPr bwMode="auto">
          <a:xfrm>
            <a:off x="4343400" y="838200"/>
            <a:ext cx="2286000" cy="1079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Kako da se izborimo sa neodređenostima prisitnim u ranim fazama razvoja (ENTROPIJA)?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0" grpId="0" animBg="1"/>
      <p:bldP spid="438301" grpId="0" animBg="1"/>
      <p:bldP spid="438302" grpId="0" animBg="1"/>
      <p:bldP spid="438303" grpId="0" animBg="1"/>
      <p:bldP spid="438304" grpId="0" animBg="1"/>
      <p:bldP spid="438305" grpId="0" animBg="1"/>
      <p:bldP spid="438306" grpId="0" animBg="1"/>
      <p:bldP spid="438307" grpId="0" animBg="1"/>
      <p:bldP spid="438308" grpId="0" animBg="1"/>
      <p:bldP spid="438309" grpId="0" animBg="1"/>
      <p:bldP spid="438310" grpId="0" animBg="1"/>
      <p:bldP spid="438311" grpId="0" animBg="1"/>
      <p:bldP spid="438312" grpId="0" animBg="1"/>
      <p:bldP spid="438313" grpId="0" animBg="1" autoUpdateAnimBg="0"/>
      <p:bldP spid="438314" grpId="0" animBg="1" autoUpdateAnimBg="0"/>
      <p:bldP spid="43831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867400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60325"/>
            <a:ext cx="7696200" cy="396875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Model vodopada sa prototipom – Waterfall model with prototyping</a:t>
            </a:r>
            <a:endParaRPr lang="en-US" sz="20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228600" y="381000"/>
            <a:ext cx="2057400" cy="762000"/>
            <a:chOff x="288" y="1152"/>
            <a:chExt cx="1440" cy="480"/>
          </a:xfrm>
        </p:grpSpPr>
        <p:sp>
          <p:nvSpPr>
            <p:cNvPr id="93232" name="AutoShape 5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3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Analiza zahteva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1219200"/>
            <a:ext cx="2057400" cy="762000"/>
            <a:chOff x="288" y="1152"/>
            <a:chExt cx="1440" cy="480"/>
          </a:xfrm>
        </p:grpSpPr>
        <p:sp>
          <p:nvSpPr>
            <p:cNvPr id="93230" name="AutoShape 8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1" name="Text Box 9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52600" y="2057400"/>
            <a:ext cx="2057400" cy="762000"/>
            <a:chOff x="288" y="1152"/>
            <a:chExt cx="1440" cy="480"/>
          </a:xfrm>
        </p:grpSpPr>
        <p:sp>
          <p:nvSpPr>
            <p:cNvPr id="93228" name="AutoShape 11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9" name="Text Box 12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programa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514600" y="2895600"/>
            <a:ext cx="2057400" cy="762000"/>
            <a:chOff x="288" y="1152"/>
            <a:chExt cx="1440" cy="480"/>
          </a:xfrm>
        </p:grpSpPr>
        <p:sp>
          <p:nvSpPr>
            <p:cNvPr id="93226" name="AutoShape 14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7" name="Text Box 15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Kodiranje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048000" y="3733800"/>
            <a:ext cx="2209800" cy="762000"/>
            <a:chOff x="2318" y="2736"/>
            <a:chExt cx="1296" cy="480"/>
          </a:xfrm>
        </p:grpSpPr>
        <p:sp>
          <p:nvSpPr>
            <p:cNvPr id="93224" name="AutoShape 17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5" name="Text Box 18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i integracija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038600" y="4572000"/>
            <a:ext cx="2057400" cy="762000"/>
            <a:chOff x="2318" y="2736"/>
            <a:chExt cx="1296" cy="480"/>
          </a:xfrm>
        </p:grpSpPr>
        <p:sp>
          <p:nvSpPr>
            <p:cNvPr id="93222" name="AutoShape 20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3" name="Text Box 21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4724400" y="5410200"/>
            <a:ext cx="2057400" cy="533400"/>
            <a:chOff x="2318" y="2736"/>
            <a:chExt cx="1296" cy="480"/>
          </a:xfrm>
        </p:grpSpPr>
        <p:sp>
          <p:nvSpPr>
            <p:cNvPr id="93220" name="AutoShape 23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1" name="Text Box 24"/>
            <p:cNvSpPr txBox="1">
              <a:spLocks noChangeArrowheads="1"/>
            </p:cNvSpPr>
            <p:nvPr/>
          </p:nvSpPr>
          <p:spPr bwMode="auto">
            <a:xfrm>
              <a:off x="2448" y="2785"/>
              <a:ext cx="95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Prihvatanje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019800" y="6096000"/>
            <a:ext cx="2057400" cy="609600"/>
            <a:chOff x="2318" y="2736"/>
            <a:chExt cx="1296" cy="480"/>
          </a:xfrm>
        </p:grpSpPr>
        <p:sp>
          <p:nvSpPr>
            <p:cNvPr id="93218" name="AutoShape 26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9" name="Text Box 27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Rad i održavanje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440348" name="Freeform 28"/>
          <p:cNvSpPr>
            <a:spLocks/>
          </p:cNvSpPr>
          <p:nvPr/>
        </p:nvSpPr>
        <p:spPr bwMode="auto">
          <a:xfrm>
            <a:off x="2286000" y="914400"/>
            <a:ext cx="457200" cy="3048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3048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49" name="Freeform 29"/>
          <p:cNvSpPr>
            <a:spLocks/>
          </p:cNvSpPr>
          <p:nvPr/>
        </p:nvSpPr>
        <p:spPr bwMode="auto">
          <a:xfrm>
            <a:off x="3048000" y="1752600"/>
            <a:ext cx="457200" cy="3048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3048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0" name="Freeform 30"/>
          <p:cNvSpPr>
            <a:spLocks/>
          </p:cNvSpPr>
          <p:nvPr/>
        </p:nvSpPr>
        <p:spPr bwMode="auto">
          <a:xfrm rot="23839">
            <a:off x="3810000" y="2438400"/>
            <a:ext cx="457200" cy="4572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1" name="Freeform 31"/>
          <p:cNvSpPr>
            <a:spLocks/>
          </p:cNvSpPr>
          <p:nvPr/>
        </p:nvSpPr>
        <p:spPr bwMode="auto">
          <a:xfrm>
            <a:off x="4572000" y="3200400"/>
            <a:ext cx="304800" cy="533400"/>
          </a:xfrm>
          <a:custGeom>
            <a:avLst/>
            <a:gdLst>
              <a:gd name="T0" fmla="*/ 0 w 288"/>
              <a:gd name="T1" fmla="*/ 0 h 336"/>
              <a:gd name="T2" fmla="*/ 304800 w 288"/>
              <a:gd name="T3" fmla="*/ 0 h 336"/>
              <a:gd name="T4" fmla="*/ 3048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2" name="Freeform 32"/>
          <p:cNvSpPr>
            <a:spLocks/>
          </p:cNvSpPr>
          <p:nvPr/>
        </p:nvSpPr>
        <p:spPr bwMode="auto">
          <a:xfrm>
            <a:off x="5257800" y="4114800"/>
            <a:ext cx="304800" cy="457200"/>
          </a:xfrm>
          <a:custGeom>
            <a:avLst/>
            <a:gdLst>
              <a:gd name="T0" fmla="*/ 0 w 288"/>
              <a:gd name="T1" fmla="*/ 0 h 336"/>
              <a:gd name="T2" fmla="*/ 304800 w 288"/>
              <a:gd name="T3" fmla="*/ 0 h 336"/>
              <a:gd name="T4" fmla="*/ 304800 w 288"/>
              <a:gd name="T5" fmla="*/ 4572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3" name="Freeform 33"/>
          <p:cNvSpPr>
            <a:spLocks/>
          </p:cNvSpPr>
          <p:nvPr/>
        </p:nvSpPr>
        <p:spPr bwMode="auto">
          <a:xfrm>
            <a:off x="6096000" y="48768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4" name="Freeform 34"/>
          <p:cNvSpPr>
            <a:spLocks/>
          </p:cNvSpPr>
          <p:nvPr/>
        </p:nvSpPr>
        <p:spPr bwMode="auto">
          <a:xfrm>
            <a:off x="6781800" y="5562600"/>
            <a:ext cx="457200" cy="533400"/>
          </a:xfrm>
          <a:custGeom>
            <a:avLst/>
            <a:gdLst>
              <a:gd name="T0" fmla="*/ 0 w 288"/>
              <a:gd name="T1" fmla="*/ 0 h 336"/>
              <a:gd name="T2" fmla="*/ 457200 w 288"/>
              <a:gd name="T3" fmla="*/ 0 h 336"/>
              <a:gd name="T4" fmla="*/ 4572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5" name="Freeform 35"/>
          <p:cNvSpPr>
            <a:spLocks/>
          </p:cNvSpPr>
          <p:nvPr/>
        </p:nvSpPr>
        <p:spPr bwMode="auto">
          <a:xfrm rot="10788170">
            <a:off x="760413" y="1139825"/>
            <a:ext cx="227012" cy="533400"/>
          </a:xfrm>
          <a:custGeom>
            <a:avLst/>
            <a:gdLst>
              <a:gd name="T0" fmla="*/ 0 w 288"/>
              <a:gd name="T1" fmla="*/ 0 h 336"/>
              <a:gd name="T2" fmla="*/ 227012 w 288"/>
              <a:gd name="T3" fmla="*/ 0 h 336"/>
              <a:gd name="T4" fmla="*/ 227012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6" name="Freeform 36"/>
          <p:cNvSpPr>
            <a:spLocks/>
          </p:cNvSpPr>
          <p:nvPr/>
        </p:nvSpPr>
        <p:spPr bwMode="auto">
          <a:xfrm rot="10788170">
            <a:off x="1522413" y="1979613"/>
            <a:ext cx="152400" cy="533400"/>
          </a:xfrm>
          <a:custGeom>
            <a:avLst/>
            <a:gdLst>
              <a:gd name="T0" fmla="*/ 0 w 288"/>
              <a:gd name="T1" fmla="*/ 0 h 336"/>
              <a:gd name="T2" fmla="*/ 152400 w 288"/>
              <a:gd name="T3" fmla="*/ 0 h 336"/>
              <a:gd name="T4" fmla="*/ 152400 w 288"/>
              <a:gd name="T5" fmla="*/ 533400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6629400" y="3962400"/>
            <a:ext cx="2286000" cy="5905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Šta da radimo sa unapređenjima?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6553200" y="2438400"/>
            <a:ext cx="2286000" cy="835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Kada će korisnik prvi put videti ono što treba da dobije?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3207" name="Text Box 39"/>
          <p:cNvSpPr txBox="1">
            <a:spLocks noChangeArrowheads="1"/>
          </p:cNvSpPr>
          <p:nvPr/>
        </p:nvSpPr>
        <p:spPr bwMode="auto">
          <a:xfrm>
            <a:off x="304800" y="4343400"/>
            <a:ext cx="2133600" cy="352425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Izrada prototipa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0360" name="Line 40"/>
          <p:cNvSpPr>
            <a:spLocks noChangeShapeType="1"/>
          </p:cNvSpPr>
          <p:nvPr/>
        </p:nvSpPr>
        <p:spPr bwMode="auto">
          <a:xfrm>
            <a:off x="381000" y="1143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61" name="Line 41"/>
          <p:cNvSpPr>
            <a:spLocks noChangeShapeType="1"/>
          </p:cNvSpPr>
          <p:nvPr/>
        </p:nvSpPr>
        <p:spPr bwMode="auto">
          <a:xfrm flipV="1">
            <a:off x="533400" y="1143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62" name="Line 42"/>
          <p:cNvSpPr>
            <a:spLocks noChangeShapeType="1"/>
          </p:cNvSpPr>
          <p:nvPr/>
        </p:nvSpPr>
        <p:spPr bwMode="auto">
          <a:xfrm>
            <a:off x="11430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63" name="Line 43"/>
          <p:cNvSpPr>
            <a:spLocks noChangeShapeType="1"/>
          </p:cNvSpPr>
          <p:nvPr/>
        </p:nvSpPr>
        <p:spPr bwMode="auto">
          <a:xfrm>
            <a:off x="1905000" y="2819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V="1">
            <a:off x="12954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65" name="Line 45"/>
          <p:cNvSpPr>
            <a:spLocks noChangeShapeType="1"/>
          </p:cNvSpPr>
          <p:nvPr/>
        </p:nvSpPr>
        <p:spPr bwMode="auto">
          <a:xfrm flipV="1">
            <a:off x="2057400" y="2819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66" name="Arc 46"/>
          <p:cNvSpPr>
            <a:spLocks/>
          </p:cNvSpPr>
          <p:nvPr/>
        </p:nvSpPr>
        <p:spPr bwMode="auto">
          <a:xfrm rot="10696899" flipH="1" flipV="1">
            <a:off x="2362200" y="533400"/>
            <a:ext cx="3602038" cy="4057650"/>
          </a:xfrm>
          <a:custGeom>
            <a:avLst/>
            <a:gdLst>
              <a:gd name="T0" fmla="*/ 0 w 22681"/>
              <a:gd name="T1" fmla="*/ 839964 h 23004"/>
              <a:gd name="T2" fmla="*/ 570890190 w 22681"/>
              <a:gd name="T3" fmla="*/ 715724308 h 23004"/>
              <a:gd name="T4" fmla="*/ 27264543 w 22681"/>
              <a:gd name="T5" fmla="*/ 672041615 h 23004"/>
              <a:gd name="T6" fmla="*/ 0 60000 65536"/>
              <a:gd name="T7" fmla="*/ 0 60000 65536"/>
              <a:gd name="T8" fmla="*/ 0 60000 65536"/>
              <a:gd name="T9" fmla="*/ 0 w 22681"/>
              <a:gd name="T10" fmla="*/ 0 h 23004"/>
              <a:gd name="T11" fmla="*/ 22681 w 22681"/>
              <a:gd name="T12" fmla="*/ 23004 h 230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81" h="23004" fill="none" extrusionOk="0">
                <a:moveTo>
                  <a:pt x="0" y="27"/>
                </a:moveTo>
                <a:cubicBezTo>
                  <a:pt x="360" y="9"/>
                  <a:pt x="720" y="-1"/>
                  <a:pt x="1081" y="0"/>
                </a:cubicBezTo>
                <a:cubicBezTo>
                  <a:pt x="13010" y="0"/>
                  <a:pt x="22681" y="9670"/>
                  <a:pt x="22681" y="21600"/>
                </a:cubicBezTo>
                <a:cubicBezTo>
                  <a:pt x="22681" y="22068"/>
                  <a:pt x="22665" y="22536"/>
                  <a:pt x="22635" y="23004"/>
                </a:cubicBezTo>
              </a:path>
              <a:path w="22681" h="23004" stroke="0" extrusionOk="0">
                <a:moveTo>
                  <a:pt x="0" y="27"/>
                </a:moveTo>
                <a:cubicBezTo>
                  <a:pt x="360" y="9"/>
                  <a:pt x="720" y="-1"/>
                  <a:pt x="1081" y="0"/>
                </a:cubicBezTo>
                <a:cubicBezTo>
                  <a:pt x="13010" y="0"/>
                  <a:pt x="22681" y="9670"/>
                  <a:pt x="22681" y="21600"/>
                </a:cubicBezTo>
                <a:cubicBezTo>
                  <a:pt x="22681" y="22068"/>
                  <a:pt x="22665" y="22536"/>
                  <a:pt x="22635" y="23004"/>
                </a:cubicBezTo>
                <a:lnTo>
                  <a:pt x="1081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  <a:round/>
            <a:headEnd type="stealth" w="med" len="med"/>
            <a:tailEnd type="diamond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7" name="Arc 47"/>
          <p:cNvSpPr>
            <a:spLocks/>
          </p:cNvSpPr>
          <p:nvPr/>
        </p:nvSpPr>
        <p:spPr bwMode="auto">
          <a:xfrm rot="10696899" flipH="1" flipV="1">
            <a:off x="2362200" y="1447800"/>
            <a:ext cx="3429000" cy="3127375"/>
          </a:xfrm>
          <a:custGeom>
            <a:avLst/>
            <a:gdLst>
              <a:gd name="T0" fmla="*/ 114667187 w 21600"/>
              <a:gd name="T1" fmla="*/ 0 h 21115"/>
              <a:gd name="T2" fmla="*/ 544353712 w 21600"/>
              <a:gd name="T3" fmla="*/ 462169275 h 21115"/>
              <a:gd name="T4" fmla="*/ 0 w 21600"/>
              <a:gd name="T5" fmla="*/ 463200131 h 21115"/>
              <a:gd name="T6" fmla="*/ 0 60000 65536"/>
              <a:gd name="T7" fmla="*/ 0 60000 65536"/>
              <a:gd name="T8" fmla="*/ 0 60000 65536"/>
              <a:gd name="T9" fmla="*/ 0 w 21600"/>
              <a:gd name="T10" fmla="*/ 0 h 21115"/>
              <a:gd name="T11" fmla="*/ 21600 w 21600"/>
              <a:gd name="T12" fmla="*/ 21115 h 2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115" fill="none" extrusionOk="0">
                <a:moveTo>
                  <a:pt x="4550" y="-1"/>
                </a:moveTo>
                <a:cubicBezTo>
                  <a:pt x="14480" y="2139"/>
                  <a:pt x="21577" y="10909"/>
                  <a:pt x="21599" y="21068"/>
                </a:cubicBezTo>
              </a:path>
              <a:path w="21600" h="21115" stroke="0" extrusionOk="0">
                <a:moveTo>
                  <a:pt x="4550" y="-1"/>
                </a:moveTo>
                <a:cubicBezTo>
                  <a:pt x="14480" y="2139"/>
                  <a:pt x="21577" y="10909"/>
                  <a:pt x="21599" y="21068"/>
                </a:cubicBezTo>
                <a:lnTo>
                  <a:pt x="0" y="2111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  <a:round/>
            <a:headEnd type="stealth" w="med" len="med"/>
            <a:tailEnd type="diamond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8" name="Text Box 48"/>
          <p:cNvSpPr txBox="1">
            <a:spLocks noChangeArrowheads="1"/>
          </p:cNvSpPr>
          <p:nvPr/>
        </p:nvSpPr>
        <p:spPr bwMode="auto">
          <a:xfrm>
            <a:off x="3886200" y="19050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Verifikacija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0369" name="Text Box 49"/>
          <p:cNvSpPr txBox="1">
            <a:spLocks noChangeArrowheads="1"/>
          </p:cNvSpPr>
          <p:nvPr/>
        </p:nvSpPr>
        <p:spPr bwMode="auto">
          <a:xfrm>
            <a:off x="4038600" y="12192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Validacija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0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0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0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0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0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000"/>
                            </p:stCondLst>
                            <p:childTnLst>
                              <p:par>
                                <p:cTn id="138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8" grpId="0" animBg="1"/>
      <p:bldP spid="440349" grpId="0" animBg="1"/>
      <p:bldP spid="440350" grpId="0" animBg="1"/>
      <p:bldP spid="440351" grpId="0" animBg="1"/>
      <p:bldP spid="440352" grpId="0" animBg="1"/>
      <p:bldP spid="440353" grpId="0" animBg="1"/>
      <p:bldP spid="440354" grpId="0" animBg="1"/>
      <p:bldP spid="440355" grpId="0" animBg="1"/>
      <p:bldP spid="440356" grpId="0" animBg="1"/>
      <p:bldP spid="440357" grpId="0" animBg="1" autoUpdateAnimBg="0"/>
      <p:bldP spid="440358" grpId="0" animBg="1" autoUpdateAnimBg="0"/>
      <p:bldP spid="440360" grpId="0" animBg="1"/>
      <p:bldP spid="440361" grpId="0" animBg="1"/>
      <p:bldP spid="440362" grpId="0" animBg="1"/>
      <p:bldP spid="440363" grpId="0" animBg="1"/>
      <p:bldP spid="440364" grpId="0" animBg="1"/>
      <p:bldP spid="440365" grpId="0" animBg="1"/>
      <p:bldP spid="440366" grpId="0" animBg="1"/>
      <p:bldP spid="440367" grpId="0" animBg="1"/>
      <p:bldP spid="440368" grpId="0" autoUpdateAnimBg="0"/>
      <p:bldP spid="4403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715000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2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0"/>
            <a:ext cx="7696200" cy="457200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V - Model životnog ciklusa softvera – (1992)</a:t>
            </a:r>
            <a:endParaRPr lang="en-US" sz="2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4800" y="609600"/>
            <a:ext cx="2057400" cy="762000"/>
            <a:chOff x="288" y="1152"/>
            <a:chExt cx="1440" cy="480"/>
          </a:xfrm>
        </p:grpSpPr>
        <p:sp>
          <p:nvSpPr>
            <p:cNvPr id="94246" name="AutoShape 5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Analiza zahteva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66800" y="2057400"/>
            <a:ext cx="2057400" cy="762000"/>
            <a:chOff x="288" y="1152"/>
            <a:chExt cx="1440" cy="480"/>
          </a:xfrm>
        </p:grpSpPr>
        <p:sp>
          <p:nvSpPr>
            <p:cNvPr id="94244" name="AutoShape 8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Text Box 9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05000" y="3733800"/>
            <a:ext cx="2057400" cy="762000"/>
            <a:chOff x="288" y="1152"/>
            <a:chExt cx="1440" cy="480"/>
          </a:xfrm>
        </p:grpSpPr>
        <p:sp>
          <p:nvSpPr>
            <p:cNvPr id="94242" name="AutoShape 11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Text Box 12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programa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29000" y="5257800"/>
            <a:ext cx="2057400" cy="762000"/>
            <a:chOff x="288" y="1152"/>
            <a:chExt cx="1440" cy="480"/>
          </a:xfrm>
        </p:grpSpPr>
        <p:sp>
          <p:nvSpPr>
            <p:cNvPr id="94240" name="AutoShape 14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Text Box 15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Kodiranje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29200" y="3810000"/>
            <a:ext cx="2209800" cy="762000"/>
            <a:chOff x="2318" y="2736"/>
            <a:chExt cx="1296" cy="480"/>
          </a:xfrm>
        </p:grpSpPr>
        <p:sp>
          <p:nvSpPr>
            <p:cNvPr id="94238" name="AutoShape 17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Text Box 18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i integracija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638800" y="2667000"/>
            <a:ext cx="2057400" cy="762000"/>
            <a:chOff x="2318" y="2736"/>
            <a:chExt cx="1296" cy="480"/>
          </a:xfrm>
        </p:grpSpPr>
        <p:sp>
          <p:nvSpPr>
            <p:cNvPr id="94236" name="AutoShape 20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Text Box 21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172200" y="1752600"/>
            <a:ext cx="2057400" cy="533400"/>
            <a:chOff x="2318" y="2736"/>
            <a:chExt cx="1296" cy="480"/>
          </a:xfrm>
        </p:grpSpPr>
        <p:sp>
          <p:nvSpPr>
            <p:cNvPr id="94234" name="AutoShape 23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Text Box 24"/>
            <p:cNvSpPr txBox="1">
              <a:spLocks noChangeArrowheads="1"/>
            </p:cNvSpPr>
            <p:nvPr/>
          </p:nvSpPr>
          <p:spPr bwMode="auto">
            <a:xfrm>
              <a:off x="2448" y="2785"/>
              <a:ext cx="95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Prihvatanje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6705600" y="609600"/>
            <a:ext cx="2057400" cy="609600"/>
            <a:chOff x="2318" y="2736"/>
            <a:chExt cx="1296" cy="480"/>
          </a:xfrm>
        </p:grpSpPr>
        <p:sp>
          <p:nvSpPr>
            <p:cNvPr id="94232" name="AutoShape 26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Text Box 27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Rad i održavanje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442396" name="Arc 28"/>
          <p:cNvSpPr>
            <a:spLocks/>
          </p:cNvSpPr>
          <p:nvPr/>
        </p:nvSpPr>
        <p:spPr bwMode="auto">
          <a:xfrm rot="10696899" flipH="1" flipV="1">
            <a:off x="2359025" y="831850"/>
            <a:ext cx="4040188" cy="1203325"/>
          </a:xfrm>
          <a:custGeom>
            <a:avLst/>
            <a:gdLst>
              <a:gd name="T0" fmla="*/ 0 w 22395"/>
              <a:gd name="T1" fmla="*/ 83787 h 21600"/>
              <a:gd name="T2" fmla="*/ 728873294 w 22395"/>
              <a:gd name="T3" fmla="*/ 56171093 h 21600"/>
              <a:gd name="T4" fmla="*/ 35182559 w 22395"/>
              <a:gd name="T5" fmla="*/ 67036627 h 21600"/>
              <a:gd name="T6" fmla="*/ 0 60000 65536"/>
              <a:gd name="T7" fmla="*/ 0 60000 65536"/>
              <a:gd name="T8" fmla="*/ 0 60000 65536"/>
              <a:gd name="T9" fmla="*/ 0 w 22395"/>
              <a:gd name="T10" fmla="*/ 0 h 21600"/>
              <a:gd name="T11" fmla="*/ 22395 w 2239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95" h="21600" fill="none" extrusionOk="0">
                <a:moveTo>
                  <a:pt x="0" y="27"/>
                </a:moveTo>
                <a:cubicBezTo>
                  <a:pt x="360" y="9"/>
                  <a:pt x="720" y="-1"/>
                  <a:pt x="1081" y="0"/>
                </a:cubicBezTo>
                <a:cubicBezTo>
                  <a:pt x="11659" y="0"/>
                  <a:pt x="20680" y="7660"/>
                  <a:pt x="22395" y="18098"/>
                </a:cubicBezTo>
              </a:path>
              <a:path w="22395" h="21600" stroke="0" extrusionOk="0">
                <a:moveTo>
                  <a:pt x="0" y="27"/>
                </a:moveTo>
                <a:cubicBezTo>
                  <a:pt x="360" y="9"/>
                  <a:pt x="720" y="-1"/>
                  <a:pt x="1081" y="0"/>
                </a:cubicBezTo>
                <a:cubicBezTo>
                  <a:pt x="11659" y="0"/>
                  <a:pt x="20680" y="7660"/>
                  <a:pt x="22395" y="18098"/>
                </a:cubicBezTo>
                <a:lnTo>
                  <a:pt x="1081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397" name="Arc 29"/>
          <p:cNvSpPr>
            <a:spLocks/>
          </p:cNvSpPr>
          <p:nvPr/>
        </p:nvSpPr>
        <p:spPr bwMode="auto">
          <a:xfrm rot="10696899" flipH="1" flipV="1">
            <a:off x="2209800" y="2514600"/>
            <a:ext cx="3427413" cy="987425"/>
          </a:xfrm>
          <a:custGeom>
            <a:avLst/>
            <a:gdLst>
              <a:gd name="T0" fmla="*/ 166037373 w 19667"/>
              <a:gd name="T1" fmla="*/ 0 h 20897"/>
              <a:gd name="T2" fmla="*/ 597302853 w 19667"/>
              <a:gd name="T3" fmla="*/ 26714864 h 20897"/>
              <a:gd name="T4" fmla="*/ 0 w 19667"/>
              <a:gd name="T5" fmla="*/ 46657798 h 20897"/>
              <a:gd name="T6" fmla="*/ 0 60000 65536"/>
              <a:gd name="T7" fmla="*/ 0 60000 65536"/>
              <a:gd name="T8" fmla="*/ 0 60000 65536"/>
              <a:gd name="T9" fmla="*/ 0 w 19667"/>
              <a:gd name="T10" fmla="*/ 0 h 20897"/>
              <a:gd name="T11" fmla="*/ 19667 w 19667"/>
              <a:gd name="T12" fmla="*/ 20897 h 208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67" h="20897" fill="none" extrusionOk="0">
                <a:moveTo>
                  <a:pt x="5466" y="0"/>
                </a:moveTo>
                <a:cubicBezTo>
                  <a:pt x="11760" y="1646"/>
                  <a:pt x="16976" y="6042"/>
                  <a:pt x="19666" y="11965"/>
                </a:cubicBezTo>
              </a:path>
              <a:path w="19667" h="20897" stroke="0" extrusionOk="0">
                <a:moveTo>
                  <a:pt x="5466" y="0"/>
                </a:moveTo>
                <a:cubicBezTo>
                  <a:pt x="11760" y="1646"/>
                  <a:pt x="16976" y="6042"/>
                  <a:pt x="19666" y="11965"/>
                </a:cubicBezTo>
                <a:lnTo>
                  <a:pt x="0" y="208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3429000" y="32004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Verifikacija dizajna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352800" y="11430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sr-Latn-CS" sz="1600" b="1" i="0">
                <a:solidFill>
                  <a:schemeClr val="tx1"/>
                </a:solidFill>
                <a:latin typeface="Arial Narrow" pitchFamily="34" charset="0"/>
              </a:rPr>
              <a:t>Validacija zahteva</a:t>
            </a:r>
            <a:endParaRPr lang="en-US" sz="1600" b="1" i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2400" name="Line 32"/>
          <p:cNvSpPr>
            <a:spLocks noChangeShapeType="1"/>
          </p:cNvSpPr>
          <p:nvPr/>
        </p:nvSpPr>
        <p:spPr bwMode="auto">
          <a:xfrm flipV="1">
            <a:off x="5181600" y="45720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1" name="Line 33"/>
          <p:cNvSpPr>
            <a:spLocks noChangeShapeType="1"/>
          </p:cNvSpPr>
          <p:nvPr/>
        </p:nvSpPr>
        <p:spPr bwMode="auto">
          <a:xfrm>
            <a:off x="1676400" y="13716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2" name="Line 34"/>
          <p:cNvSpPr>
            <a:spLocks noChangeShapeType="1"/>
          </p:cNvSpPr>
          <p:nvPr/>
        </p:nvSpPr>
        <p:spPr bwMode="auto">
          <a:xfrm>
            <a:off x="3962400" y="4114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3" name="Line 35"/>
          <p:cNvSpPr>
            <a:spLocks noChangeShapeType="1"/>
          </p:cNvSpPr>
          <p:nvPr/>
        </p:nvSpPr>
        <p:spPr bwMode="auto">
          <a:xfrm>
            <a:off x="2362200" y="2819400"/>
            <a:ext cx="457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4" name="Line 36"/>
          <p:cNvSpPr>
            <a:spLocks noChangeShapeType="1"/>
          </p:cNvSpPr>
          <p:nvPr/>
        </p:nvSpPr>
        <p:spPr bwMode="auto">
          <a:xfrm>
            <a:off x="3276600" y="4495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5" name="Line 37"/>
          <p:cNvSpPr>
            <a:spLocks noChangeShapeType="1"/>
          </p:cNvSpPr>
          <p:nvPr/>
        </p:nvSpPr>
        <p:spPr bwMode="auto">
          <a:xfrm flipV="1">
            <a:off x="6248400" y="3429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6934200" y="2286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2407" name="Line 39"/>
          <p:cNvSpPr>
            <a:spLocks noChangeShapeType="1"/>
          </p:cNvSpPr>
          <p:nvPr/>
        </p:nvSpPr>
        <p:spPr bwMode="auto">
          <a:xfrm flipV="1">
            <a:off x="7620000" y="12192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96" grpId="0" animBg="1"/>
      <p:bldP spid="442397" grpId="0" animBg="1"/>
      <p:bldP spid="442398" grpId="0" autoUpdateAnimBg="0"/>
      <p:bldP spid="442399" grpId="0" autoUpdateAnimBg="0"/>
      <p:bldP spid="442400" grpId="0" animBg="1"/>
      <p:bldP spid="442401" grpId="0" animBg="1"/>
      <p:bldP spid="442402" grpId="0" animBg="1"/>
      <p:bldP spid="442403" grpId="0" animBg="1"/>
      <p:bldP spid="442404" grpId="0" animBg="1"/>
      <p:bldP spid="442405" grpId="0" animBg="1"/>
      <p:bldP spid="442406" grpId="0" animBg="1"/>
      <p:bldP spid="4424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467600" cy="701675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In</a:t>
            </a:r>
            <a:r>
              <a:rPr lang="sr-Latn-CS" sz="4000" smtClean="0">
                <a:latin typeface="Comic Sans MS" pitchFamily="66" charset="0"/>
              </a:rPr>
              <a:t>krementalno</a:t>
            </a:r>
            <a:r>
              <a:rPr lang="en-US" sz="4000" smtClean="0">
                <a:latin typeface="Comic Sans MS" pitchFamily="66" charset="0"/>
              </a:rPr>
              <a:t> </a:t>
            </a:r>
            <a:r>
              <a:rPr lang="sr-Latn-CS" sz="4000" smtClean="0">
                <a:latin typeface="Comic Sans MS" pitchFamily="66" charset="0"/>
              </a:rPr>
              <a:t>-</a:t>
            </a:r>
            <a:r>
              <a:rPr lang="en-US" sz="4000" smtClean="0">
                <a:latin typeface="Comic Sans MS" pitchFamily="66" charset="0"/>
              </a:rPr>
              <a:t> Iterativ</a:t>
            </a:r>
            <a:r>
              <a:rPr lang="sr-Latn-CS" sz="4000" smtClean="0">
                <a:latin typeface="Comic Sans MS" pitchFamily="66" charset="0"/>
              </a:rPr>
              <a:t>no</a:t>
            </a:r>
            <a:endParaRPr lang="en-US" sz="4000" smtClean="0">
              <a:latin typeface="Comic Sans MS" pitchFamily="66" charset="0"/>
            </a:endParaRP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064500" cy="4114800"/>
          </a:xfrm>
          <a:solidFill>
            <a:srgbClr val="CCFFCC"/>
          </a:solidFill>
        </p:spPr>
        <p:txBody>
          <a:bodyPr/>
          <a:lstStyle/>
          <a:p>
            <a:pPr marL="533400" indent="-533400" eaLnBrk="1" hangingPunct="1">
              <a:defRPr/>
            </a:pPr>
            <a:r>
              <a:rPr lang="sr-Latn-CS" sz="2800" smtClean="0">
                <a:latin typeface="Comic Sans MS" pitchFamily="66" charset="0"/>
              </a:rPr>
              <a:t>Zvuči slično</a:t>
            </a:r>
            <a:r>
              <a:rPr lang="en-US" sz="2800" smtClean="0">
                <a:latin typeface="Comic Sans MS" pitchFamily="66" charset="0"/>
              </a:rPr>
              <a:t> i nekada se poistove</a:t>
            </a:r>
            <a:r>
              <a:rPr lang="sr-Latn-CS" sz="2800" smtClean="0">
                <a:latin typeface="Comic Sans MS" pitchFamily="66" charset="0"/>
              </a:rPr>
              <a:t>ć</a:t>
            </a:r>
            <a:r>
              <a:rPr lang="en-US" sz="2800" smtClean="0">
                <a:latin typeface="Comic Sans MS" pitchFamily="66" charset="0"/>
              </a:rPr>
              <a:t>uju</a:t>
            </a:r>
          </a:p>
          <a:p>
            <a:pPr marL="533400" indent="-533400" eaLnBrk="1" hangingPunct="1">
              <a:defRPr/>
            </a:pPr>
            <a:r>
              <a:rPr lang="sr-Latn-CS" sz="2800" smtClean="0">
                <a:latin typeface="Comic Sans MS" pitchFamily="66" charset="0"/>
              </a:rPr>
              <a:t>Očigledne razlike</a:t>
            </a:r>
            <a:r>
              <a:rPr lang="en-US" sz="2800" smtClean="0">
                <a:latin typeface="Comic Sans MS" pitchFamily="66" charset="0"/>
              </a:rPr>
              <a:t>:</a:t>
            </a:r>
          </a:p>
          <a:p>
            <a:pPr marL="914400" lvl="1" indent="-457200" eaLnBrk="1" hangingPunct="1">
              <a:defRPr/>
            </a:pPr>
            <a:r>
              <a:rPr lang="en-US" sz="2400" b="1" smtClean="0">
                <a:latin typeface="Comic Sans MS" pitchFamily="66" charset="0"/>
              </a:rPr>
              <a:t>In</a:t>
            </a:r>
            <a:r>
              <a:rPr lang="sr-Latn-CS" sz="2400" b="1" smtClean="0">
                <a:latin typeface="Comic Sans MS" pitchFamily="66" charset="0"/>
              </a:rPr>
              <a:t>k</a:t>
            </a:r>
            <a:r>
              <a:rPr lang="en-US" sz="2400" b="1" smtClean="0">
                <a:latin typeface="Comic Sans MS" pitchFamily="66" charset="0"/>
              </a:rPr>
              <a:t>remental</a:t>
            </a:r>
            <a:r>
              <a:rPr lang="sr-Latn-CS" sz="2400" b="1" smtClean="0">
                <a:latin typeface="Comic Sans MS" pitchFamily="66" charset="0"/>
              </a:rPr>
              <a:t>no</a:t>
            </a:r>
            <a:r>
              <a:rPr lang="en-US" sz="2400" smtClean="0">
                <a:latin typeface="Comic Sans MS" pitchFamily="66" charset="0"/>
              </a:rPr>
              <a:t>: </a:t>
            </a:r>
            <a:r>
              <a:rPr lang="sr-Latn-CS" sz="2400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dopunjava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proizvod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u svakoj fazi</a:t>
            </a:r>
            <a:endParaRPr lang="en-US" sz="2400" smtClean="0">
              <a:latin typeface="Comic Sans MS" pitchFamily="66" charset="0"/>
            </a:endParaRPr>
          </a:p>
          <a:p>
            <a:pPr marL="914400" lvl="1" indent="-457200" eaLnBrk="1" hangingPunct="1">
              <a:defRPr/>
            </a:pPr>
            <a:r>
              <a:rPr lang="en-US" sz="2400" b="1" smtClean="0">
                <a:latin typeface="Comic Sans MS" pitchFamily="66" charset="0"/>
              </a:rPr>
              <a:t>Iterativ</a:t>
            </a:r>
            <a:r>
              <a:rPr lang="sr-Latn-CS" sz="2400" b="1" smtClean="0">
                <a:latin typeface="Comic Sans MS" pitchFamily="66" charset="0"/>
              </a:rPr>
              <a:t>no</a:t>
            </a:r>
            <a:r>
              <a:rPr lang="en-US" sz="2400" smtClean="0">
                <a:latin typeface="Comic Sans MS" pitchFamily="66" charset="0"/>
              </a:rPr>
              <a:t>: </a:t>
            </a:r>
            <a:r>
              <a:rPr lang="sr-Latn-CS" sz="2400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prerađuje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proizvod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u svakoj fazi</a:t>
            </a:r>
            <a:endParaRPr lang="en-US" sz="2400" smtClean="0">
              <a:latin typeface="Comic Sans MS" pitchFamily="66" charset="0"/>
            </a:endParaRPr>
          </a:p>
          <a:p>
            <a:pPr marL="533400" indent="-533400" eaLnBrk="1" hangingPunct="1">
              <a:defRPr/>
            </a:pPr>
            <a:r>
              <a:rPr lang="sr-Latn-CS" sz="2800" smtClean="0">
                <a:latin typeface="Comic Sans MS" pitchFamily="66" charset="0"/>
              </a:rPr>
              <a:t>Neki od modela se mogu koristiti na oba načina</a:t>
            </a:r>
            <a:endParaRPr lang="en-US" sz="28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4676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Primer</a:t>
            </a:r>
            <a:r>
              <a:rPr lang="en-US" smtClean="0">
                <a:latin typeface="Comic Sans MS" pitchFamily="66" charset="0"/>
              </a:rPr>
              <a:t>: </a:t>
            </a:r>
            <a:r>
              <a:rPr lang="sr-Latn-CS" smtClean="0">
                <a:latin typeface="Comic Sans MS" pitchFamily="66" charset="0"/>
              </a:rPr>
              <a:t>Izgradnja kuće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772400" cy="4752975"/>
          </a:xfrm>
          <a:solidFill>
            <a:srgbClr val="CCFFFF"/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sz="2800" b="1" dirty="0" smtClean="0">
                <a:latin typeface="Comic Sans MS" pitchFamily="66" charset="0"/>
              </a:rPr>
              <a:t>In</a:t>
            </a:r>
            <a:r>
              <a:rPr lang="sr-Latn-CS" sz="2800" b="1" dirty="0" smtClean="0">
                <a:latin typeface="Comic Sans MS" pitchFamily="66" charset="0"/>
              </a:rPr>
              <a:t>k</a:t>
            </a:r>
            <a:r>
              <a:rPr lang="en-US" sz="2800" b="1" dirty="0" err="1" smtClean="0">
                <a:latin typeface="Comic Sans MS" pitchFamily="66" charset="0"/>
              </a:rPr>
              <a:t>remental</a:t>
            </a:r>
            <a:r>
              <a:rPr lang="sr-Latn-CS" sz="2800" b="1" dirty="0" smtClean="0">
                <a:latin typeface="Comic Sans MS" pitchFamily="66" charset="0"/>
              </a:rPr>
              <a:t>no</a:t>
            </a:r>
            <a:r>
              <a:rPr lang="en-US" sz="2800" dirty="0" smtClean="0">
                <a:latin typeface="Comic Sans MS" pitchFamily="66" charset="0"/>
              </a:rPr>
              <a:t>: </a:t>
            </a:r>
            <a:r>
              <a:rPr lang="sr-Latn-CS" sz="2800" dirty="0" smtClean="0">
                <a:latin typeface="Comic Sans MS" pitchFamily="66" charset="0"/>
              </a:rPr>
              <a:t>Početi sa </a:t>
            </a:r>
            <a:r>
              <a:rPr lang="sr-Latn-CS" sz="28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skromnom</a:t>
            </a:r>
            <a:r>
              <a:rPr lang="sr-Latn-C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sr-Latn-CS" sz="28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verzijom kuće</a:t>
            </a:r>
            <a:r>
              <a:rPr lang="sr-Latn-CS" sz="2800" dirty="0" smtClean="0">
                <a:latin typeface="Comic Sans MS" pitchFamily="66" charset="0"/>
              </a:rPr>
              <a:t> a zatim dodavati i unapređivati prostorije i opremu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 eaLnBrk="1" hangingPunct="1">
              <a:defRPr/>
            </a:pPr>
            <a:endParaRPr lang="en-US" sz="2800" dirty="0" smtClean="0">
              <a:latin typeface="Comic Sans MS" pitchFamily="66" charset="0"/>
            </a:endParaRPr>
          </a:p>
          <a:p>
            <a:pPr algn="just" eaLnBrk="1" hangingPunct="1">
              <a:defRPr/>
            </a:pPr>
            <a:r>
              <a:rPr lang="en-US" sz="2800" b="1" dirty="0" err="1" smtClean="0">
                <a:latin typeface="Comic Sans MS" pitchFamily="66" charset="0"/>
              </a:rPr>
              <a:t>Iterativ</a:t>
            </a:r>
            <a:r>
              <a:rPr lang="sr-Latn-CS" sz="2800" b="1" dirty="0" smtClean="0">
                <a:latin typeface="Comic Sans MS" pitchFamily="66" charset="0"/>
              </a:rPr>
              <a:t>no</a:t>
            </a:r>
            <a:r>
              <a:rPr lang="en-US" sz="2800" dirty="0" smtClean="0">
                <a:latin typeface="Comic Sans MS" pitchFamily="66" charset="0"/>
              </a:rPr>
              <a:t>: </a:t>
            </a:r>
            <a:r>
              <a:rPr lang="sr-Latn-CS" sz="2800" dirty="0" smtClean="0">
                <a:latin typeface="Comic Sans MS" pitchFamily="66" charset="0"/>
              </a:rPr>
              <a:t>U svakoj iteraciji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sr-Latn-CS" sz="2800" dirty="0" smtClean="0">
                <a:latin typeface="Comic Sans MS" pitchFamily="66" charset="0"/>
              </a:rPr>
              <a:t>kuća se preprojektuje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sr-Latn-CS" sz="2800" dirty="0" smtClean="0">
                <a:latin typeface="Comic Sans MS" pitchFamily="66" charset="0"/>
              </a:rPr>
              <a:t>i ponovo gradi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>
              <a:latin typeface="Comic Sans MS" pitchFamily="66" charset="0"/>
            </a:endParaRPr>
          </a:p>
          <a:p>
            <a:pPr algn="just" eaLnBrk="1" hangingPunct="1">
              <a:defRPr/>
            </a:pPr>
            <a:r>
              <a:rPr lang="sr-Latn-CS" sz="2400" i="1" dirty="0" smtClean="0">
                <a:latin typeface="Comic Sans MS" pitchFamily="66" charset="0"/>
              </a:rPr>
              <a:t>Velika razlika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sr-Latn-CS" sz="2400" dirty="0" smtClean="0">
                <a:latin typeface="Comic Sans MS" pitchFamily="66" charset="0"/>
              </a:rPr>
              <a:t>U inkrementalno zidanoj kući može se sv</a:t>
            </a:r>
            <a:r>
              <a:rPr lang="en-US" sz="2400" dirty="0" smtClean="0">
                <a:latin typeface="Comic Sans MS" pitchFamily="66" charset="0"/>
              </a:rPr>
              <a:t>o</a:t>
            </a:r>
            <a:r>
              <a:rPr lang="sr-Latn-CS" sz="2400" dirty="0" smtClean="0">
                <a:latin typeface="Comic Sans MS" pitchFamily="66" charset="0"/>
              </a:rPr>
              <a:t> vreme živeti</a:t>
            </a:r>
            <a:r>
              <a:rPr lang="en-US" sz="2400" dirty="0" smtClean="0">
                <a:latin typeface="Comic Sans MS" pitchFamily="66" charset="0"/>
              </a:rPr>
              <a:t>! </a:t>
            </a:r>
            <a:r>
              <a:rPr lang="sr-Latn-CS" sz="2400" dirty="0" smtClean="0">
                <a:latin typeface="Comic Sans MS" pitchFamily="66" charset="0"/>
              </a:rPr>
              <a:t>U iterativno zidanoj stalno se 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sr-Latn-CS" sz="2400" b="1" dirty="0" smtClean="0">
                <a:latin typeface="Comic Sans MS" pitchFamily="66" charset="0"/>
              </a:rPr>
              <a:t>selite iz stare u novu kuću.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3200" b="1" smtClean="0"/>
              <a:t>Odnos proces - </a:t>
            </a:r>
            <a:r>
              <a:rPr lang="sr-Latn-C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proizvod</a:t>
            </a:r>
            <a:endParaRPr lang="en-US" sz="3200" b="1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667000" y="1524000"/>
            <a:ext cx="3581400" cy="1143000"/>
            <a:chOff x="1488" y="1440"/>
            <a:chExt cx="2592" cy="720"/>
          </a:xfrm>
        </p:grpSpPr>
        <p:sp>
          <p:nvSpPr>
            <p:cNvPr id="69645" name="AutoShape 5"/>
            <p:cNvSpPr>
              <a:spLocks noChangeArrowheads="1"/>
            </p:cNvSpPr>
            <p:nvPr/>
          </p:nvSpPr>
          <p:spPr bwMode="auto">
            <a:xfrm>
              <a:off x="1488" y="1440"/>
              <a:ext cx="2592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4" name="Text Box 6"/>
            <p:cNvSpPr txBox="1">
              <a:spLocks noChangeArrowheads="1"/>
            </p:cNvSpPr>
            <p:nvPr/>
          </p:nvSpPr>
          <p:spPr bwMode="auto">
            <a:xfrm>
              <a:off x="1776" y="1536"/>
              <a:ext cx="201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sr-Latn-CS" sz="24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INŽENJERSKA AKTIVNOST</a:t>
              </a:r>
              <a:endParaRPr lang="en-US" sz="2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69637" name="Group 7"/>
          <p:cNvGrpSpPr>
            <a:grpSpLocks/>
          </p:cNvGrpSpPr>
          <p:nvPr/>
        </p:nvGrpSpPr>
        <p:grpSpPr bwMode="auto">
          <a:xfrm>
            <a:off x="914400" y="3429000"/>
            <a:ext cx="3276600" cy="1143000"/>
            <a:chOff x="480" y="2496"/>
            <a:chExt cx="2064" cy="720"/>
          </a:xfrm>
        </p:grpSpPr>
        <p:sp>
          <p:nvSpPr>
            <p:cNvPr id="69643" name="AutoShape 8"/>
            <p:cNvSpPr>
              <a:spLocks noChangeArrowheads="1"/>
            </p:cNvSpPr>
            <p:nvPr/>
          </p:nvSpPr>
          <p:spPr bwMode="auto">
            <a:xfrm>
              <a:off x="480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7" name="Text Box 9"/>
            <p:cNvSpPr txBox="1">
              <a:spLocks noChangeArrowheads="1"/>
            </p:cNvSpPr>
            <p:nvPr/>
          </p:nvSpPr>
          <p:spPr bwMode="auto">
            <a:xfrm>
              <a:off x="672" y="2640"/>
              <a:ext cx="17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sr-Latn-CS" sz="3200" i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 Narrow" pitchFamily="34" charset="0"/>
                </a:rPr>
                <a:t>PROCES</a:t>
              </a:r>
              <a:endParaRPr lang="en-US" sz="3200" i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00600" y="3429000"/>
            <a:ext cx="3276600" cy="1143000"/>
            <a:chOff x="2928" y="2496"/>
            <a:chExt cx="2064" cy="720"/>
          </a:xfrm>
        </p:grpSpPr>
        <p:sp>
          <p:nvSpPr>
            <p:cNvPr id="69641" name="AutoShape 11"/>
            <p:cNvSpPr>
              <a:spLocks noChangeArrowheads="1"/>
            </p:cNvSpPr>
            <p:nvPr/>
          </p:nvSpPr>
          <p:spPr bwMode="auto">
            <a:xfrm>
              <a:off x="2928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0" name="Text Box 12"/>
            <p:cNvSpPr txBox="1">
              <a:spLocks noChangeArrowheads="1"/>
            </p:cNvSpPr>
            <p:nvPr/>
          </p:nvSpPr>
          <p:spPr bwMode="auto">
            <a:xfrm>
              <a:off x="3312" y="264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sr-Latn-CS" sz="32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PROIZVOD</a:t>
              </a:r>
              <a:endParaRPr lang="en-US" sz="32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69639" name="AutoShape 13"/>
          <p:cNvSpPr>
            <a:spLocks noChangeArrowheads="1"/>
          </p:cNvSpPr>
          <p:nvPr/>
        </p:nvSpPr>
        <p:spPr bwMode="auto">
          <a:xfrm>
            <a:off x="3048000" y="26670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62" name="AutoShape 14"/>
          <p:cNvSpPr>
            <a:spLocks noChangeArrowheads="1"/>
          </p:cNvSpPr>
          <p:nvPr/>
        </p:nvSpPr>
        <p:spPr bwMode="auto">
          <a:xfrm>
            <a:off x="5410200" y="26670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7467600" cy="641350"/>
          </a:xfrm>
        </p:spPr>
        <p:txBody>
          <a:bodyPr/>
          <a:lstStyle/>
          <a:p>
            <a:pPr eaLnBrk="1" hangingPunct="1"/>
            <a:r>
              <a:rPr lang="sr-Latn-CS" sz="3600" smtClean="0">
                <a:latin typeface="Comic Sans MS" pitchFamily="66" charset="0"/>
              </a:rPr>
              <a:t>Modeli životnog ciklusa</a:t>
            </a:r>
            <a:r>
              <a:rPr lang="en-US" sz="3600" smtClean="0">
                <a:latin typeface="Comic Sans MS" pitchFamily="66" charset="0"/>
              </a:rPr>
              <a:t> (</a:t>
            </a:r>
            <a:r>
              <a:rPr lang="sr-Latn-CS" sz="3600" smtClean="0">
                <a:latin typeface="Comic Sans MS" pitchFamily="66" charset="0"/>
              </a:rPr>
              <a:t>4</a:t>
            </a:r>
            <a:r>
              <a:rPr lang="en-US" sz="3600" smtClean="0">
                <a:latin typeface="Comic Sans MS" pitchFamily="66" charset="0"/>
              </a:rPr>
              <a:t>)</a:t>
            </a:r>
            <a:endParaRPr lang="en-US" sz="4000" smtClean="0">
              <a:latin typeface="Comic Sans MS" pitchFamily="66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5029200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Comic Sans MS" pitchFamily="66" charset="0"/>
              </a:rPr>
              <a:t>Iterativ</a:t>
            </a:r>
            <a:r>
              <a:rPr lang="sr-Latn-CS" sz="2800" b="1" smtClean="0">
                <a:latin typeface="Comic Sans MS" pitchFamily="66" charset="0"/>
              </a:rPr>
              <a:t>ni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z="2800" b="1" smtClean="0">
                <a:latin typeface="Comic Sans MS" pitchFamily="66" charset="0"/>
              </a:rPr>
              <a:t>Model</a:t>
            </a:r>
            <a:r>
              <a:rPr lang="sr-Latn-CS" sz="2800" b="1" smtClean="0">
                <a:latin typeface="Comic Sans MS" pitchFamily="66" charset="0"/>
              </a:rPr>
              <a:t>i</a:t>
            </a:r>
            <a:endParaRPr lang="en-US" sz="2800" b="1" smtClean="0">
              <a:latin typeface="Comic Sans MS" pitchFamily="66" charset="0"/>
            </a:endParaRPr>
          </a:p>
          <a:p>
            <a:pPr lvl="1" eaLnBrk="1" hangingPunct="1"/>
            <a:r>
              <a:rPr lang="en-US" sz="2400" smtClean="0">
                <a:latin typeface="Comic Sans MS" pitchFamily="66" charset="0"/>
              </a:rPr>
              <a:t>Spiral</a:t>
            </a:r>
            <a:r>
              <a:rPr lang="sr-Latn-CS" sz="2400" smtClean="0">
                <a:latin typeface="Comic Sans MS" pitchFamily="66" charset="0"/>
              </a:rPr>
              <a:t>ni</a:t>
            </a:r>
            <a:r>
              <a:rPr lang="en-US" sz="2400" smtClean="0">
                <a:latin typeface="Comic Sans MS" pitchFamily="66" charset="0"/>
              </a:rPr>
              <a:t> Model </a:t>
            </a:r>
            <a:r>
              <a:rPr lang="sr-Latn-CS" sz="2400" smtClean="0">
                <a:latin typeface="Comic Sans MS" pitchFamily="66" charset="0"/>
              </a:rPr>
              <a:t>i</a:t>
            </a:r>
            <a:r>
              <a:rPr lang="en-US" sz="2400" smtClean="0">
                <a:latin typeface="Comic Sans MS" pitchFamily="66" charset="0"/>
              </a:rPr>
              <a:t> Vari</a:t>
            </a:r>
            <a:r>
              <a:rPr lang="sr-Latn-CS" sz="2400" smtClean="0">
                <a:latin typeface="Comic Sans MS" pitchFamily="66" charset="0"/>
              </a:rPr>
              <a:t>j</a:t>
            </a:r>
            <a:r>
              <a:rPr lang="en-US" sz="2400" smtClean="0">
                <a:latin typeface="Comic Sans MS" pitchFamily="66" charset="0"/>
              </a:rPr>
              <a:t>ant</a:t>
            </a:r>
            <a:r>
              <a:rPr lang="sr-Latn-CS" sz="2400" smtClean="0">
                <a:latin typeface="Comic Sans MS" pitchFamily="66" charset="0"/>
              </a:rPr>
              <a:t>e</a:t>
            </a:r>
            <a:endParaRPr lang="en-US" sz="2400" smtClean="0">
              <a:latin typeface="Comic Sans MS" pitchFamily="66" charset="0"/>
            </a:endParaRPr>
          </a:p>
          <a:p>
            <a:pPr lvl="2" eaLnBrk="1" hangingPunct="1"/>
            <a:r>
              <a:rPr lang="en-US" sz="2000" smtClean="0">
                <a:latin typeface="Comic Sans MS" pitchFamily="66" charset="0"/>
              </a:rPr>
              <a:t>ROPES Model </a:t>
            </a:r>
          </a:p>
          <a:p>
            <a:pPr lvl="2" eaLnBrk="1" hangingPunct="1"/>
            <a:r>
              <a:rPr lang="sr-Latn-CS" sz="2000" smtClean="0">
                <a:latin typeface="Comic Sans MS" pitchFamily="66" charset="0"/>
              </a:rPr>
              <a:t>CIT(</a:t>
            </a:r>
            <a:r>
              <a:rPr lang="en-US" sz="2000" smtClean="0">
                <a:latin typeface="Comic Sans MS" pitchFamily="66" charset="0"/>
              </a:rPr>
              <a:t>Controlled Iteration Model</a:t>
            </a:r>
            <a:r>
              <a:rPr lang="sr-Latn-CS" sz="2000" smtClean="0">
                <a:latin typeface="Comic Sans MS" pitchFamily="66" charset="0"/>
              </a:rPr>
              <a:t>)</a:t>
            </a:r>
            <a:r>
              <a:rPr lang="en-US" sz="2000" smtClean="0">
                <a:latin typeface="Comic Sans MS" pitchFamily="66" charset="0"/>
              </a:rPr>
              <a:t>: Unified Process</a:t>
            </a:r>
          </a:p>
          <a:p>
            <a:pPr lvl="2" eaLnBrk="1" hangingPunct="1"/>
            <a:r>
              <a:rPr lang="en-US" sz="2000" smtClean="0">
                <a:latin typeface="Comic Sans MS" pitchFamily="66" charset="0"/>
              </a:rPr>
              <a:t>Time Box Model</a:t>
            </a:r>
          </a:p>
          <a:p>
            <a:pPr lvl="1" eaLnBrk="1" hangingPunct="1"/>
            <a:r>
              <a:rPr lang="en-US" sz="2400" smtClean="0">
                <a:latin typeface="Comic Sans MS" pitchFamily="66" charset="0"/>
              </a:rPr>
              <a:t>Scrum Model </a:t>
            </a:r>
          </a:p>
          <a:p>
            <a:pPr lvl="2" eaLnBrk="1" hangingPunct="1"/>
            <a:r>
              <a:rPr lang="en-US" sz="2000" smtClean="0">
                <a:latin typeface="Comic Sans MS" pitchFamily="66" charset="0"/>
              </a:rPr>
              <a:t>Fountain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676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Boehm</a:t>
            </a:r>
            <a:r>
              <a:rPr lang="sr-Latn-CS" smtClean="0">
                <a:latin typeface="Comic Sans MS" pitchFamily="66" charset="0"/>
              </a:rPr>
              <a:t>-ov</a:t>
            </a:r>
            <a:r>
              <a:rPr lang="en-US" smtClean="0">
                <a:latin typeface="Comic Sans MS" pitchFamily="66" charset="0"/>
              </a:rPr>
              <a:t> Spiral</a:t>
            </a:r>
            <a:r>
              <a:rPr lang="sr-Latn-CS" smtClean="0">
                <a:latin typeface="Comic Sans MS" pitchFamily="66" charset="0"/>
              </a:rPr>
              <a:t>ni</a:t>
            </a:r>
            <a:r>
              <a:rPr lang="en-US" smtClean="0">
                <a:latin typeface="Comic Sans MS" pitchFamily="66" charset="0"/>
              </a:rPr>
              <a:t> Model</a:t>
            </a:r>
            <a:br>
              <a:rPr lang="en-US" smtClean="0">
                <a:latin typeface="Comic Sans MS" pitchFamily="66" charset="0"/>
              </a:rPr>
            </a:br>
            <a:r>
              <a:rPr lang="sr-Latn-CS" sz="2000" smtClean="0">
                <a:latin typeface="Comic Sans MS" pitchFamily="66" charset="0"/>
              </a:rPr>
              <a:t> 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7543800" cy="4824412"/>
          </a:xfrm>
        </p:spPr>
        <p:txBody>
          <a:bodyPr/>
          <a:lstStyle/>
          <a:p>
            <a:pPr eaLnBrk="1" hangingPunct="1"/>
            <a:r>
              <a:rPr lang="sr-Latn-CS" sz="2800" smtClean="0">
                <a:latin typeface="Comic Sans MS" pitchFamily="66" charset="0"/>
              </a:rPr>
              <a:t>Alternativni model razvijen od strane</a:t>
            </a:r>
            <a:r>
              <a:rPr lang="en-US" sz="2800" smtClean="0">
                <a:latin typeface="Comic Sans MS" pitchFamily="66" charset="0"/>
              </a:rPr>
              <a:t> Barry Boehm </a:t>
            </a:r>
            <a:r>
              <a:rPr lang="sr-Latn-CS" sz="2800" smtClean="0">
                <a:latin typeface="Comic Sans MS" pitchFamily="66" charset="0"/>
              </a:rPr>
              <a:t> sa</a:t>
            </a:r>
            <a:r>
              <a:rPr lang="en-US" sz="2800" smtClean="0">
                <a:latin typeface="Comic Sans MS" pitchFamily="66" charset="0"/>
              </a:rPr>
              <a:t> TRW (1988), Prof. </a:t>
            </a:r>
            <a:r>
              <a:rPr lang="sr-Latn-CS" sz="2800" smtClean="0">
                <a:latin typeface="Comic Sans MS" pitchFamily="66" charset="0"/>
              </a:rPr>
              <a:t>na</a:t>
            </a:r>
            <a:r>
              <a:rPr lang="en-US" sz="2800" smtClean="0">
                <a:latin typeface="Comic Sans MS" pitchFamily="66" charset="0"/>
              </a:rPr>
              <a:t> U</a:t>
            </a:r>
            <a:r>
              <a:rPr lang="sr-Latn-CS" sz="2800" smtClean="0">
                <a:latin typeface="Comic Sans MS" pitchFamily="66" charset="0"/>
              </a:rPr>
              <a:t>niversity of </a:t>
            </a:r>
            <a:r>
              <a:rPr lang="en-US" sz="2800" smtClean="0">
                <a:latin typeface="Comic Sans MS" pitchFamily="66" charset="0"/>
              </a:rPr>
              <a:t>S</a:t>
            </a:r>
            <a:r>
              <a:rPr lang="sr-Latn-CS" sz="2800" smtClean="0">
                <a:latin typeface="Comic Sans MS" pitchFamily="66" charset="0"/>
              </a:rPr>
              <a:t>outh </a:t>
            </a:r>
            <a:r>
              <a:rPr lang="en-US" sz="2800" smtClean="0">
                <a:latin typeface="Comic Sans MS" pitchFamily="66" charset="0"/>
              </a:rPr>
              <a:t>C</a:t>
            </a:r>
            <a:r>
              <a:rPr lang="sr-Latn-CS" sz="2800" smtClean="0">
                <a:latin typeface="Comic Sans MS" pitchFamily="66" charset="0"/>
              </a:rPr>
              <a:t>alifornia</a:t>
            </a:r>
            <a:endParaRPr lang="en-US" sz="2800" smtClean="0">
              <a:latin typeface="Comic Sans MS" pitchFamily="66" charset="0"/>
            </a:endParaRPr>
          </a:p>
          <a:p>
            <a:pPr eaLnBrk="1" hangingPunct="1"/>
            <a:r>
              <a:rPr lang="sr-Latn-CS" sz="2800" smtClean="0">
                <a:latin typeface="Comic Sans MS" pitchFamily="66" charset="0"/>
              </a:rPr>
              <a:t>Ponavlja cikluse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sledećih faza projekta</a:t>
            </a:r>
            <a:r>
              <a:rPr lang="en-US" sz="2800" smtClean="0">
                <a:latin typeface="Comic Sans MS" pitchFamily="66" charset="0"/>
              </a:rPr>
              <a:t>:</a:t>
            </a:r>
          </a:p>
          <a:p>
            <a:pPr lvl="1" eaLnBrk="1" hangingPunct="1">
              <a:buFontTx/>
              <a:buChar char="1"/>
            </a:pPr>
            <a:r>
              <a:rPr lang="sr-Latn-CS" sz="2400" smtClean="0">
                <a:latin typeface="Comic Sans MS" pitchFamily="66" charset="0"/>
              </a:rPr>
              <a:t>Definicija zahteva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buFontTx/>
              <a:buChar char="2"/>
            </a:pPr>
            <a:r>
              <a:rPr lang="sr-Latn-CS" sz="2400" smtClean="0">
                <a:latin typeface="Comic Sans MS" pitchFamily="66" charset="0"/>
              </a:rPr>
              <a:t>Analiza rizika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buFontTx/>
              <a:buChar char="3"/>
            </a:pPr>
            <a:r>
              <a:rPr lang="sr-Latn-CS" sz="2400" smtClean="0">
                <a:latin typeface="Comic Sans MS" pitchFamily="66" charset="0"/>
              </a:rPr>
              <a:t>Izrada prototipa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buFontTx/>
              <a:buChar char="4"/>
            </a:pPr>
            <a:r>
              <a:rPr lang="sr-Latn-CS" sz="2400" smtClean="0">
                <a:latin typeface="Comic Sans MS" pitchFamily="66" charset="0"/>
              </a:rPr>
              <a:t>Sumulacija i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provera performanse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buFontTx/>
              <a:buChar char="5"/>
            </a:pPr>
            <a:r>
              <a:rPr lang="sr-Latn-CS" sz="2400" smtClean="0">
                <a:latin typeface="Comic Sans MS" pitchFamily="66" charset="0"/>
              </a:rPr>
              <a:t>Projektovanje</a:t>
            </a:r>
            <a:r>
              <a:rPr lang="en-US" sz="2400" smtClean="0">
                <a:latin typeface="Comic Sans MS" pitchFamily="66" charset="0"/>
              </a:rPr>
              <a:t>, </a:t>
            </a:r>
            <a:r>
              <a:rPr lang="sr-Latn-CS" sz="2400" smtClean="0">
                <a:latin typeface="Comic Sans MS" pitchFamily="66" charset="0"/>
              </a:rPr>
              <a:t>implementacija</a:t>
            </a:r>
            <a:r>
              <a:rPr lang="en-US" sz="2400" smtClean="0">
                <a:latin typeface="Comic Sans MS" pitchFamily="66" charset="0"/>
              </a:rPr>
              <a:t>, test</a:t>
            </a:r>
            <a:r>
              <a:rPr lang="sr-Latn-CS" sz="2400" smtClean="0">
                <a:latin typeface="Comic Sans MS" pitchFamily="66" charset="0"/>
              </a:rPr>
              <a:t>iranje</a:t>
            </a:r>
            <a:r>
              <a:rPr lang="en-US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buFontTx/>
              <a:buChar char="6"/>
            </a:pPr>
            <a:r>
              <a:rPr lang="en-US" sz="2400" smtClean="0">
                <a:latin typeface="Comic Sans MS" pitchFamily="66" charset="0"/>
              </a:rPr>
              <a:t>Plan</a:t>
            </a:r>
            <a:r>
              <a:rPr lang="sr-Latn-CS" sz="2400" smtClean="0">
                <a:latin typeface="Comic Sans MS" pitchFamily="66" charset="0"/>
              </a:rPr>
              <a:t>iranje</a:t>
            </a:r>
            <a:r>
              <a:rPr lang="en-US" sz="2400" smtClean="0">
                <a:latin typeface="Comic Sans MS" pitchFamily="66" charset="0"/>
              </a:rPr>
              <a:t> n</a:t>
            </a:r>
            <a:r>
              <a:rPr lang="sr-Latn-CS" sz="2400" smtClean="0">
                <a:latin typeface="Comic Sans MS" pitchFamily="66" charset="0"/>
              </a:rPr>
              <a:t>ovog </a:t>
            </a:r>
            <a:r>
              <a:rPr lang="en-US" sz="2400" smtClean="0">
                <a:latin typeface="Comic Sans MS" pitchFamily="66" charset="0"/>
              </a:rPr>
              <a:t>c</a:t>
            </a:r>
            <a:r>
              <a:rPr lang="sr-Latn-CS" sz="2400" smtClean="0">
                <a:latin typeface="Comic Sans MS" pitchFamily="66" charset="0"/>
              </a:rPr>
              <a:t>iklusa</a:t>
            </a:r>
            <a:r>
              <a:rPr lang="en-US" sz="2400" smtClean="0">
                <a:latin typeface="Comic Sans MS" pitchFamily="66" charset="0"/>
              </a:rPr>
              <a:t> (</a:t>
            </a:r>
            <a:r>
              <a:rPr lang="sr-Latn-CS" sz="2400" smtClean="0">
                <a:latin typeface="Comic Sans MS" pitchFamily="66" charset="0"/>
              </a:rPr>
              <a:t>ako treba</a:t>
            </a:r>
            <a:r>
              <a:rPr lang="en-US" sz="2400" smtClean="0">
                <a:latin typeface="Comic Sans MS" pitchFamily="66" charset="0"/>
              </a:rPr>
              <a:t>)</a:t>
            </a: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7772400" y="4905375"/>
            <a:ext cx="1371600" cy="1952625"/>
            <a:chOff x="4752" y="1584"/>
            <a:chExt cx="864" cy="1230"/>
          </a:xfrm>
        </p:grpSpPr>
        <p:pic>
          <p:nvPicPr>
            <p:cNvPr id="98310" name="Picture 5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96" y="1584"/>
              <a:ext cx="602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8311" name="Rectangle 6"/>
            <p:cNvSpPr>
              <a:spLocks noChangeArrowheads="1"/>
            </p:cNvSpPr>
            <p:nvPr/>
          </p:nvSpPr>
          <p:spPr bwMode="auto">
            <a:xfrm>
              <a:off x="4752" y="2448"/>
              <a:ext cx="864" cy="36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600" i="0">
                  <a:solidFill>
                    <a:schemeClr val="tx1"/>
                  </a:solidFill>
                  <a:latin typeface="Comic Sans MS" pitchFamily="66" charset="0"/>
                </a:rPr>
                <a:t>Prof. Barry Boehm</a:t>
              </a:r>
            </a:p>
          </p:txBody>
        </p:sp>
      </p:grpSp>
      <p:pic>
        <p:nvPicPr>
          <p:cNvPr id="65843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88913"/>
            <a:ext cx="76962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10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Boehm</a:t>
            </a:r>
            <a:r>
              <a:rPr lang="sr-Latn-CS" smtClean="0">
                <a:latin typeface="Comic Sans MS" pitchFamily="66" charset="0"/>
              </a:rPr>
              <a:t>-ov</a:t>
            </a:r>
            <a:r>
              <a:rPr lang="en-US" smtClean="0">
                <a:latin typeface="Comic Sans MS" pitchFamily="66" charset="0"/>
              </a:rPr>
              <a:t> Spiral</a:t>
            </a:r>
            <a:r>
              <a:rPr lang="sr-Latn-CS" smtClean="0">
                <a:latin typeface="Comic Sans MS" pitchFamily="66" charset="0"/>
              </a:rPr>
              <a:t>ni</a:t>
            </a:r>
            <a:r>
              <a:rPr lang="en-US" smtClean="0">
                <a:latin typeface="Comic Sans MS" pitchFamily="66" charset="0"/>
              </a:rPr>
              <a:t> Model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292225"/>
            <a:ext cx="8137525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74676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Rizik</a:t>
            </a:r>
            <a:r>
              <a:rPr lang="en-US" smtClean="0">
                <a:latin typeface="Comic Sans MS" pitchFamily="66" charset="0"/>
              </a:rPr>
              <a:t>? </a:t>
            </a:r>
            <a:r>
              <a:rPr lang="sr-Latn-CS" smtClean="0">
                <a:latin typeface="Comic Sans MS" pitchFamily="66" charset="0"/>
              </a:rPr>
              <a:t>Koji rizik</a:t>
            </a:r>
            <a:r>
              <a:rPr lang="en-US" smtClean="0">
                <a:latin typeface="Comic Sans MS" pitchFamily="66" charset="0"/>
              </a:rPr>
              <a:t>?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543800" cy="3032125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Glavni prostor rizika pretstavlja činjenica da obim i težina posla nisu dovoljno dobro shvaćeni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sr-Latn-CS" smtClean="0">
                <a:latin typeface="Comic Sans MS" pitchFamily="66" charset="0"/>
              </a:rPr>
              <a:t>na početku.</a:t>
            </a:r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sr-Latn-CS" smtClean="0">
                <a:latin typeface="Comic Sans MS" pitchFamily="66" charset="0"/>
              </a:rPr>
              <a:t>Ovo je tzv.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sr-Latn-CS" smtClean="0">
                <a:latin typeface="Comic Sans MS" pitchFamily="66" charset="0"/>
              </a:rPr>
              <a:t>fenomen</a:t>
            </a:r>
            <a:r>
              <a:rPr lang="en-US" smtClean="0">
                <a:latin typeface="Comic Sans MS" pitchFamily="66" charset="0"/>
              </a:rPr>
              <a:t> “</a:t>
            </a:r>
            <a:r>
              <a:rPr lang="sr-Latn-CS" smtClean="0">
                <a:latin typeface="Comic Sans MS" pitchFamily="66" charset="0"/>
              </a:rPr>
              <a:t>kvarnih </a:t>
            </a:r>
            <a:r>
              <a:rPr lang="en-US" smtClean="0">
                <a:latin typeface="Comic Sans MS" pitchFamily="66" charset="0"/>
              </a:rPr>
              <a:t>problem</a:t>
            </a:r>
            <a:r>
              <a:rPr lang="sr-Latn-CS" smtClean="0">
                <a:latin typeface="Comic Sans MS" pitchFamily="66" charset="0"/>
              </a:rPr>
              <a:t>a</a:t>
            </a:r>
            <a:r>
              <a:rPr lang="en-US" smtClean="0">
                <a:latin typeface="Comic Sans MS" pitchFamily="66" charset="0"/>
              </a:rPr>
              <a:t>”.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“</a:t>
            </a:r>
            <a:r>
              <a:rPr lang="sr-Latn-CS" smtClean="0">
                <a:latin typeface="Comic Sans MS" pitchFamily="66" charset="0"/>
              </a:rPr>
              <a:t>Kvarni problemi</a:t>
            </a:r>
            <a:r>
              <a:rPr lang="en-US" smtClean="0">
                <a:latin typeface="Comic Sans MS" pitchFamily="66" charset="0"/>
              </a:rPr>
              <a:t>”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sz="2800" smtClean="0">
                <a:latin typeface="Comic Sans MS" pitchFamily="66" charset="0"/>
              </a:rPr>
              <a:t>Večina projekata razvoja softvera imaju osobinu</a:t>
            </a:r>
            <a:r>
              <a:rPr lang="en-US" sz="2800" smtClean="0">
                <a:latin typeface="Comic Sans MS" pitchFamily="66" charset="0"/>
              </a:rPr>
              <a:t> “</a:t>
            </a:r>
            <a:r>
              <a:rPr lang="sr-Latn-CS" sz="2800" smtClean="0">
                <a:latin typeface="Comic Sans MS" pitchFamily="66" charset="0"/>
              </a:rPr>
              <a:t>kvarnih problema</a:t>
            </a:r>
            <a:r>
              <a:rPr lang="en-US" sz="2800" smtClean="0">
                <a:latin typeface="Comic Sans MS" pitchFamily="66" charset="0"/>
              </a:rPr>
              <a:t>”, </a:t>
            </a:r>
            <a:r>
              <a:rPr lang="sr-Latn-CS" sz="2800" smtClean="0">
                <a:latin typeface="Comic Sans MS" pitchFamily="66" charset="0"/>
              </a:rPr>
              <a:t>što znači</a:t>
            </a:r>
            <a:r>
              <a:rPr lang="en-US" sz="2800" smtClean="0">
                <a:latin typeface="Comic Sans MS" pitchFamily="66" charset="0"/>
              </a:rPr>
              <a:t>: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2800" smtClean="0">
                <a:latin typeface="Comic Sans MS" pitchFamily="66" charset="0"/>
              </a:rPr>
              <a:t> </a:t>
            </a:r>
            <a:br>
              <a:rPr lang="en-US" sz="2800" smtClean="0">
                <a:latin typeface="Comic Sans MS" pitchFamily="66" charset="0"/>
              </a:rPr>
            </a:br>
            <a:r>
              <a:rPr lang="en-US" sz="2800" smtClean="0">
                <a:latin typeface="Comic Sans MS" pitchFamily="66" charset="0"/>
              </a:rPr>
              <a:t>“problem</a:t>
            </a:r>
            <a:r>
              <a:rPr lang="sr-Latn-CS" sz="2800" smtClean="0">
                <a:latin typeface="Comic Sans MS" pitchFamily="66" charset="0"/>
              </a:rPr>
              <a:t>a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koje je moguće potpuno shvatiti tek nakon što su prvi put rešeni</a:t>
            </a:r>
            <a:r>
              <a:rPr lang="en-US" sz="2800" smtClean="0">
                <a:latin typeface="Comic Sans MS" pitchFamily="66" charset="0"/>
              </a:rPr>
              <a:t>” (</a:t>
            </a:r>
            <a:r>
              <a:rPr lang="sr-Latn-CS" sz="2800" smtClean="0">
                <a:latin typeface="Comic Sans MS" pitchFamily="66" charset="0"/>
              </a:rPr>
              <a:t>naravno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loše</a:t>
            </a:r>
            <a:r>
              <a:rPr lang="en-US" sz="2800" smtClean="0">
                <a:latin typeface="Comic Sans MS" pitchFamily="66" charset="0"/>
              </a:rPr>
              <a:t>)</a:t>
            </a:r>
          </a:p>
          <a:p>
            <a:pPr eaLnBrk="1" hangingPunct="1"/>
            <a:endParaRPr lang="en-US" sz="2800" smtClean="0">
              <a:latin typeface="Comic Sans MS" pitchFamily="66" charset="0"/>
            </a:endParaRPr>
          </a:p>
          <a:p>
            <a:pPr eaLnBrk="1" hangingPunct="1"/>
            <a:r>
              <a:rPr lang="sr-Latn-CS" sz="2800" smtClean="0">
                <a:latin typeface="Comic Sans MS" pitchFamily="66" charset="0"/>
              </a:rPr>
              <a:t>Ne pretstavlja ekskluzivnu karakteristiku jedino softvera!</a:t>
            </a:r>
            <a:endParaRPr lang="en-US" sz="28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74676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Izvori</a:t>
            </a:r>
            <a:endParaRPr lang="en-US" smtClean="0">
              <a:latin typeface="Comic Sans MS" pitchFamily="66" charset="0"/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12875"/>
            <a:ext cx="3135313" cy="502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356100" y="1484313"/>
            <a:ext cx="29464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Prentice-Hall, 1990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2000" i="0">
              <a:solidFill>
                <a:schemeClr val="tx1"/>
              </a:solidFill>
              <a:latin typeface="Comic Sans MS" pitchFamily="66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u osnovi kritika modela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vodopada</a:t>
            </a:r>
            <a:endParaRPr lang="en-US" sz="1600" i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211638" y="3716338"/>
            <a:ext cx="3360737" cy="253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FontTx/>
              <a:buNone/>
            </a:pP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    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term</a:t>
            </a: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in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kvaran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” </a:t>
            </a: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 se prvi put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pominje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od strane 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H. Rittel and M. Webber, 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Dilemmas in a general theory of planning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, Policy Sciences, </a:t>
            </a:r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, pp. 155-169, Elsevier, 1973.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74676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Neki koreni kvarnosti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153400" cy="4032250"/>
          </a:xfrm>
        </p:spPr>
        <p:txBody>
          <a:bodyPr/>
          <a:lstStyle/>
          <a:p>
            <a:pPr eaLnBrk="1" hangingPunct="1">
              <a:defRPr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sr-Latn-CS" sz="2800" b="1" smtClean="0">
                <a:latin typeface="Comic Sans MS" pitchFamily="66" charset="0"/>
              </a:rPr>
              <a:t>Rizik</a:t>
            </a:r>
            <a:r>
              <a:rPr lang="en-US" sz="2800" smtClean="0">
                <a:latin typeface="Comic Sans MS" pitchFamily="66" charset="0"/>
              </a:rPr>
              <a:t>: </a:t>
            </a:r>
            <a:r>
              <a:rPr lang="sr-Latn-CS" sz="2800" smtClean="0">
                <a:latin typeface="Comic Sans MS" pitchFamily="66" charset="0"/>
              </a:rPr>
              <a:t>Kupac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neznajući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tačno šta on/ona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želi</a:t>
            </a:r>
            <a:r>
              <a:rPr lang="en-US" sz="2800" smtClean="0">
                <a:latin typeface="Comic Sans MS" pitchFamily="66" charset="0"/>
              </a:rPr>
              <a:t>; </a:t>
            </a:r>
            <a:r>
              <a:rPr lang="sr-Latn-CS" sz="2800" smtClean="0">
                <a:latin typeface="Comic Sans MS" pitchFamily="66" charset="0"/>
              </a:rPr>
              <a:t>menja očekivanja kako projekat napreduje</a:t>
            </a:r>
            <a:r>
              <a:rPr lang="en-US" sz="2800" smtClean="0">
                <a:latin typeface="Comic Sans MS" pitchFamily="66" charset="0"/>
              </a:rPr>
              <a:t>.</a:t>
            </a:r>
            <a:br>
              <a:rPr lang="en-US" sz="2800" smtClean="0">
                <a:latin typeface="Comic Sans MS" pitchFamily="66" charset="0"/>
              </a:rPr>
            </a:br>
            <a:endParaRPr lang="sr-Latn-CS" sz="2800" smtClean="0">
              <a:latin typeface="Comic Sans MS" pitchFamily="66" charset="0"/>
            </a:endParaRPr>
          </a:p>
          <a:p>
            <a:pPr eaLnBrk="1" hangingPunct="1">
              <a:defRPr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sz="2800" b="1" smtClean="0">
                <a:latin typeface="Comic Sans MS" pitchFamily="66" charset="0"/>
              </a:rPr>
              <a:t>Ri</a:t>
            </a:r>
            <a:r>
              <a:rPr lang="sr-Latn-CS" sz="2800" b="1" smtClean="0">
                <a:latin typeface="Comic Sans MS" pitchFamily="66" charset="0"/>
              </a:rPr>
              <a:t>zi</a:t>
            </a:r>
            <a:r>
              <a:rPr lang="en-US" sz="2800" b="1" smtClean="0">
                <a:latin typeface="Comic Sans MS" pitchFamily="66" charset="0"/>
              </a:rPr>
              <a:t>k</a:t>
            </a:r>
            <a:r>
              <a:rPr lang="en-US" sz="2800" smtClean="0">
                <a:latin typeface="Comic Sans MS" pitchFamily="66" charset="0"/>
              </a:rPr>
              <a:t>: </a:t>
            </a:r>
            <a:r>
              <a:rPr lang="sr-Latn-CS" sz="2800" i="1" smtClean="0">
                <a:latin typeface="Comic Sans MS" pitchFamily="66" charset="0"/>
              </a:rPr>
              <a:t>Osoblje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 sa nedovoljnim iskustvom u domenu: </a:t>
            </a:r>
            <a:r>
              <a:rPr lang="sr-Latn-C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problema</a:t>
            </a:r>
            <a:r>
              <a:rPr lang="sr-Latn-CS" sz="2800" smtClean="0">
                <a:latin typeface="Comic Sans MS" pitchFamily="66" charset="0"/>
              </a:rPr>
              <a:t> 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ili </a:t>
            </a:r>
            <a:r>
              <a:rPr lang="sr-Latn-C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tenika</a:t>
            </a:r>
            <a:r>
              <a:rPr lang="sr-Latn-CS" sz="2800" smtClean="0">
                <a:latin typeface="Comic Sans MS" pitchFamily="66" charset="0"/>
              </a:rPr>
              <a:t> odabranih za implementaciju</a:t>
            </a:r>
            <a:r>
              <a:rPr lang="en-US" sz="280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7543800" cy="2016125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Comic Sans MS" pitchFamily="66" charset="0"/>
              </a:rPr>
              <a:t>“Plan to throw the first one away; you will anyhow.”</a:t>
            </a:r>
            <a:br>
              <a:rPr lang="en-US" sz="2800" smtClean="0">
                <a:latin typeface="Comic Sans MS" pitchFamily="66" charset="0"/>
              </a:rPr>
            </a:br>
            <a:r>
              <a:rPr lang="sr-Latn-CS" sz="2800" smtClean="0">
                <a:latin typeface="Comic Sans MS" pitchFamily="66" charset="0"/>
              </a:rPr>
              <a:t>F</a:t>
            </a:r>
            <a:r>
              <a:rPr lang="en-US" sz="2000" smtClean="0">
                <a:latin typeface="Comic Sans MS" pitchFamily="66" charset="0"/>
              </a:rPr>
              <a:t>red Brooks, “The Mythical Man-Month: Essays on Software Engineering”, Addison Wesley, 1975.</a:t>
            </a:r>
            <a:br>
              <a:rPr lang="en-US" sz="2000" smtClean="0">
                <a:latin typeface="Comic Sans MS" pitchFamily="66" charset="0"/>
              </a:rPr>
            </a:br>
            <a:r>
              <a:rPr lang="en-US" sz="2000" smtClean="0">
                <a:latin typeface="Comic Sans MS" pitchFamily="66" charset="0"/>
              </a:rPr>
              <a:t>Revised in 1995.</a:t>
            </a:r>
            <a:br>
              <a:rPr lang="en-US" sz="2000" smtClean="0">
                <a:latin typeface="Comic Sans MS" pitchFamily="66" charset="0"/>
              </a:rPr>
            </a:br>
            <a:endParaRPr lang="en-US" sz="2800" smtClean="0">
              <a:latin typeface="Comic Sans MS" pitchFamily="66" charset="0"/>
            </a:endParaRPr>
          </a:p>
        </p:txBody>
      </p:sp>
      <p:pic>
        <p:nvPicPr>
          <p:cNvPr id="10445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05038"/>
            <a:ext cx="2940050" cy="444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4452" name="Rectangle 7"/>
          <p:cNvSpPr>
            <a:spLocks noChangeArrowheads="1"/>
          </p:cNvSpPr>
          <p:nvPr/>
        </p:nvSpPr>
        <p:spPr bwMode="auto">
          <a:xfrm>
            <a:off x="3995738" y="3644900"/>
            <a:ext cx="3313112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1800" i="0">
                <a:solidFill>
                  <a:schemeClr val="tx1"/>
                </a:solidFill>
                <a:latin typeface="Comic Sans MS" pitchFamily="66" charset="0"/>
              </a:rPr>
              <a:t>Moguće najčitanija knjiga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1800" i="0">
                <a:solidFill>
                  <a:schemeClr val="tx1"/>
                </a:solidFill>
                <a:latin typeface="Comic Sans MS" pitchFamily="66" charset="0"/>
              </a:rPr>
              <a:t>svih vremena sa tematikom</a:t>
            </a:r>
            <a:endParaRPr lang="en-US" sz="1800" i="0">
              <a:solidFill>
                <a:schemeClr val="tx1"/>
              </a:solidFill>
              <a:latin typeface="Comic Sans MS" pitchFamily="66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1800" i="0">
                <a:solidFill>
                  <a:schemeClr val="tx1"/>
                </a:solidFill>
                <a:latin typeface="Comic Sans MS" pitchFamily="66" charset="0"/>
              </a:rPr>
              <a:t>razvoja softvera</a:t>
            </a:r>
            <a:r>
              <a:rPr lang="en-US" sz="1800" i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7724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Klasifikacija rizika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7543800" cy="4114800"/>
          </a:xfrm>
        </p:spPr>
        <p:txBody>
          <a:bodyPr/>
          <a:lstStyle/>
          <a:p>
            <a:pPr eaLnBrk="1" hangingPunct="1"/>
            <a:r>
              <a:rPr lang="sr-Latn-CS" sz="2800" b="1" smtClean="0">
                <a:latin typeface="Comic Sans MS" pitchFamily="66" charset="0"/>
              </a:rPr>
              <a:t>Rizik performanse</a:t>
            </a:r>
            <a:r>
              <a:rPr lang="en-US" sz="2800" smtClean="0">
                <a:latin typeface="Comic Sans MS" pitchFamily="66" charset="0"/>
              </a:rPr>
              <a:t>: </a:t>
            </a:r>
            <a:r>
              <a:rPr lang="sr-Latn-CS" sz="2800" smtClean="0">
                <a:latin typeface="Comic Sans MS" pitchFamily="66" charset="0"/>
              </a:rPr>
              <a:t>Projekat može da ne dostigne postavljene zahteve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sr-Latn-CS" sz="2800" smtClean="0">
                <a:latin typeface="Comic Sans MS" pitchFamily="66" charset="0"/>
              </a:rPr>
              <a:t>ili bude na neki drugi način neprihvatljiv za korisnika.</a:t>
            </a:r>
            <a:r>
              <a:rPr lang="en-US" sz="2800" smtClean="0">
                <a:latin typeface="Comic Sans MS" pitchFamily="66" charset="0"/>
              </a:rPr>
              <a:t> </a:t>
            </a:r>
            <a:endParaRPr lang="sr-Latn-CS" sz="2800" smtClean="0">
              <a:latin typeface="Comic Sans MS" pitchFamily="66" charset="0"/>
            </a:endParaRPr>
          </a:p>
          <a:p>
            <a:pPr eaLnBrk="1" hangingPunct="1"/>
            <a:r>
              <a:rPr lang="sr-Latn-CS" sz="2800" b="1" smtClean="0">
                <a:latin typeface="Comic Sans MS" pitchFamily="66" charset="0"/>
              </a:rPr>
              <a:t>Rizik cene</a:t>
            </a:r>
            <a:r>
              <a:rPr lang="en-US" sz="2800" smtClean="0">
                <a:latin typeface="Comic Sans MS" pitchFamily="66" charset="0"/>
              </a:rPr>
              <a:t>: </a:t>
            </a:r>
            <a:r>
              <a:rPr lang="sr-Latn-CS" sz="2800" smtClean="0">
                <a:latin typeface="Comic Sans MS" pitchFamily="66" charset="0"/>
              </a:rPr>
              <a:t>Može prekoračiti budžet</a:t>
            </a:r>
            <a:r>
              <a:rPr lang="en-US" sz="2800" smtClean="0">
                <a:latin typeface="Comic Sans MS" pitchFamily="66" charset="0"/>
              </a:rPr>
              <a:t>.</a:t>
            </a:r>
          </a:p>
          <a:p>
            <a:pPr eaLnBrk="1" hangingPunct="1"/>
            <a:r>
              <a:rPr lang="sr-Latn-CS" sz="2800" b="1" smtClean="0">
                <a:latin typeface="Comic Sans MS" pitchFamily="66" charset="0"/>
              </a:rPr>
              <a:t>Rizik podrške</a:t>
            </a:r>
            <a:r>
              <a:rPr lang="en-US" sz="2800" smtClean="0">
                <a:latin typeface="Comic Sans MS" pitchFamily="66" charset="0"/>
              </a:rPr>
              <a:t>: </a:t>
            </a:r>
            <a:r>
              <a:rPr lang="sr-Latn-CS" sz="2800" smtClean="0">
                <a:latin typeface="Comic Sans MS" pitchFamily="66" charset="0"/>
              </a:rPr>
              <a:t>Softver može biti neprilagodljiv, bez mogućnosti održavanja ili proširivanja.</a:t>
            </a:r>
            <a:r>
              <a:rPr lang="en-US" sz="2800" smtClean="0">
                <a:latin typeface="Comic Sans MS" pitchFamily="66" charset="0"/>
              </a:rPr>
              <a:t> </a:t>
            </a:r>
            <a:endParaRPr lang="sr-Latn-CS" sz="2800" smtClean="0">
              <a:latin typeface="Comic Sans MS" pitchFamily="66" charset="0"/>
            </a:endParaRPr>
          </a:p>
          <a:p>
            <a:pPr eaLnBrk="1" hangingPunct="1"/>
            <a:r>
              <a:rPr lang="sr-Latn-CS" sz="2800" b="1" smtClean="0">
                <a:latin typeface="Comic Sans MS" pitchFamily="66" charset="0"/>
              </a:rPr>
              <a:t>Vreme isporuke</a:t>
            </a:r>
            <a:r>
              <a:rPr lang="en-US" sz="2800" smtClean="0">
                <a:latin typeface="Comic Sans MS" pitchFamily="66" charset="0"/>
              </a:rPr>
              <a:t>: </a:t>
            </a:r>
            <a:r>
              <a:rPr lang="sr-Latn-CS" sz="2800" smtClean="0">
                <a:latin typeface="Comic Sans MS" pitchFamily="66" charset="0"/>
              </a:rPr>
              <a:t>Projekat može biti isporučen prekasno.</a:t>
            </a:r>
            <a:r>
              <a:rPr lang="en-US" sz="2800" smtClean="0">
                <a:latin typeface="Comic Sans MS" pitchFamily="66" charset="0"/>
              </a:rPr>
              <a:t> </a:t>
            </a:r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4606925" y="3716338"/>
            <a:ext cx="4537075" cy="29527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buClr>
                <a:schemeClr val="bg2"/>
              </a:buClr>
              <a:buSzPct val="65000"/>
              <a:buFont typeface="Wingdings" pitchFamily="2" charset="2"/>
              <a:buNone/>
            </a:pPr>
            <a:r>
              <a:rPr lang="sr-Latn-CS" sz="2400" i="0">
                <a:solidFill>
                  <a:schemeClr val="tx1"/>
                </a:solidFill>
                <a:latin typeface="Comic Sans MS" pitchFamily="66" charset="0"/>
              </a:rPr>
              <a:t>Klasifikacija uticaja rizika</a:t>
            </a:r>
            <a:r>
              <a:rPr lang="sr-Latn-CS" sz="3200" i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990600" lvl="1" indent="-533400">
              <a:buClr>
                <a:schemeClr val="bg2"/>
              </a:buClr>
              <a:buFontTx/>
              <a:buChar char="–"/>
            </a:pPr>
            <a:r>
              <a:rPr lang="sr-Latn-CS" sz="2800" i="0">
                <a:solidFill>
                  <a:schemeClr val="tx1"/>
                </a:solidFill>
                <a:latin typeface="Comic Sans MS" pitchFamily="66" charset="0"/>
              </a:rPr>
              <a:t>Zanemariv</a:t>
            </a:r>
            <a:endParaRPr lang="en-US" sz="2800" i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53340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800" i="0">
                <a:solidFill>
                  <a:schemeClr val="tx1"/>
                </a:solidFill>
                <a:latin typeface="Comic Sans MS" pitchFamily="66" charset="0"/>
              </a:rPr>
              <a:t>Marginal</a:t>
            </a:r>
            <a:r>
              <a:rPr lang="sr-Latn-CS" sz="2800" i="0">
                <a:solidFill>
                  <a:schemeClr val="tx1"/>
                </a:solidFill>
                <a:latin typeface="Comic Sans MS" pitchFamily="66" charset="0"/>
              </a:rPr>
              <a:t>an</a:t>
            </a:r>
            <a:endParaRPr lang="en-US" sz="2800" i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53340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sr-Latn-CS" sz="2800" i="0">
                <a:solidFill>
                  <a:schemeClr val="tx1"/>
                </a:solidFill>
                <a:latin typeface="Comic Sans MS" pitchFamily="66" charset="0"/>
              </a:rPr>
              <a:t>Kritičan</a:t>
            </a:r>
            <a:endParaRPr lang="en-US" sz="2800" i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53340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sr-Latn-CS" sz="2800" i="0">
                <a:solidFill>
                  <a:schemeClr val="tx1"/>
                </a:solidFill>
                <a:latin typeface="Comic Sans MS" pitchFamily="66" charset="0"/>
              </a:rPr>
              <a:t>Katastrofalan</a:t>
            </a:r>
            <a:r>
              <a:rPr lang="en-US" sz="2800" i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n-US" sz="2800" i="0">
                <a:solidFill>
                  <a:schemeClr val="tx1"/>
                </a:solidFill>
                <a:latin typeface="Comic Sans MS" pitchFamily="66" charset="0"/>
              </a:rPr>
            </a:br>
            <a:endParaRPr lang="en-US" sz="2800" i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 autoUpdateAnimBg="0"/>
      <p:bldP spid="6676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676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Načini rukovanja rizicima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7686675" cy="4551362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Rizici se ne mogu eliminisati</a:t>
            </a:r>
            <a:r>
              <a:rPr lang="en-US" smtClean="0">
                <a:latin typeface="Comic Sans MS" pitchFamily="66" charset="0"/>
              </a:rPr>
              <a:t>; </a:t>
            </a:r>
            <a:r>
              <a:rPr lang="sr-Latn-CS" smtClean="0">
                <a:latin typeface="Comic Sans MS" pitchFamily="66" charset="0"/>
              </a:rPr>
              <a:t>njima se mora upravljati!</a:t>
            </a:r>
            <a:endParaRPr lang="en-US" smtClean="0">
              <a:latin typeface="Comic Sans MS" pitchFamily="66" charset="0"/>
            </a:endParaRPr>
          </a:p>
          <a:p>
            <a:pPr lvl="1" eaLnBrk="1" hangingPunct="1"/>
            <a:r>
              <a:rPr lang="sr-Latn-CS" sz="2400" smtClean="0">
                <a:latin typeface="Comic Sans MS" pitchFamily="66" charset="0"/>
              </a:rPr>
              <a:t>Uradite to u fazi analize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zahteva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pre otpočinjanja faze dizajna.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/>
            <a:r>
              <a:rPr lang="sr-Latn-CS" sz="2400" smtClean="0">
                <a:latin typeface="Comic Sans MS" pitchFamily="66" charset="0"/>
              </a:rPr>
              <a:t>Koristite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alate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za praćenje zahteva</a:t>
            </a:r>
            <a:r>
              <a:rPr lang="en-US" sz="2400" smtClean="0">
                <a:latin typeface="Comic Sans MS" pitchFamily="66" charset="0"/>
              </a:rPr>
              <a:t>, </a:t>
            </a:r>
            <a:r>
              <a:rPr lang="sr-Latn-CS" sz="2400" smtClean="0">
                <a:latin typeface="Comic Sans MS" pitchFamily="66" charset="0"/>
              </a:rPr>
              <a:t>odgovornosti</a:t>
            </a:r>
            <a:r>
              <a:rPr lang="en-US" sz="2400" smtClean="0">
                <a:latin typeface="Comic Sans MS" pitchFamily="66" charset="0"/>
              </a:rPr>
              <a:t>, </a:t>
            </a:r>
            <a:r>
              <a:rPr lang="sr-Latn-CS" sz="2400" smtClean="0">
                <a:latin typeface="Comic Sans MS" pitchFamily="66" charset="0"/>
              </a:rPr>
              <a:t>implementacije</a:t>
            </a:r>
            <a:r>
              <a:rPr lang="en-US" sz="2400" smtClean="0">
                <a:latin typeface="Comic Sans MS" pitchFamily="66" charset="0"/>
              </a:rPr>
              <a:t>, </a:t>
            </a:r>
            <a:r>
              <a:rPr lang="sr-Latn-CS" sz="2400" smtClean="0">
                <a:latin typeface="Comic Sans MS" pitchFamily="66" charset="0"/>
              </a:rPr>
              <a:t>itd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lvl="1" eaLnBrk="1" hangingPunct="1"/>
            <a:r>
              <a:rPr lang="sr-Latn-CS" sz="2400" smtClean="0">
                <a:latin typeface="Comic Sans MS" pitchFamily="66" charset="0"/>
              </a:rPr>
              <a:t>Izradite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i="1" smtClean="0">
                <a:latin typeface="Comic Sans MS" pitchFamily="66" charset="0"/>
              </a:rPr>
              <a:t>male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en-US" sz="2400" b="1" smtClean="0">
                <a:latin typeface="Comic Sans MS" pitchFamily="66" charset="0"/>
              </a:rPr>
              <a:t>protot</a:t>
            </a:r>
            <a:r>
              <a:rPr lang="sr-Latn-CS" sz="2400" b="1" smtClean="0">
                <a:latin typeface="Comic Sans MS" pitchFamily="66" charset="0"/>
              </a:rPr>
              <a:t>i</a:t>
            </a:r>
            <a:r>
              <a:rPr lang="en-US" sz="2400" b="1" smtClean="0">
                <a:latin typeface="Comic Sans MS" pitchFamily="66" charset="0"/>
              </a:rPr>
              <a:t>p</a:t>
            </a:r>
            <a:r>
              <a:rPr lang="sr-Latn-CS" sz="2400" b="1" smtClean="0">
                <a:latin typeface="Comic Sans MS" pitchFamily="66" charset="0"/>
              </a:rPr>
              <a:t>ove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sa ciljem testiranja i demonstriranja koncepata i proverite pristup pre izgradnje celokupnog projekta.</a:t>
            </a:r>
            <a:r>
              <a:rPr lang="en-US" sz="2400" smtClean="0">
                <a:latin typeface="Comic Sans MS" pitchFamily="66" charset="0"/>
              </a:rPr>
              <a:t> </a:t>
            </a:r>
            <a:endParaRPr lang="sr-Latn-CS" sz="2400" smtClean="0">
              <a:latin typeface="Comic Sans MS" pitchFamily="66" charset="0"/>
            </a:endParaRPr>
          </a:p>
          <a:p>
            <a:pPr lvl="1" eaLnBrk="1" hangingPunct="1"/>
            <a:r>
              <a:rPr lang="sr-Latn-CS" sz="2400" smtClean="0">
                <a:latin typeface="Comic Sans MS" pitchFamily="66" charset="0"/>
              </a:rPr>
              <a:t>Koristite prototipove i komponente u fazi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integracije</a:t>
            </a:r>
            <a:r>
              <a:rPr lang="en-US" sz="2400" smtClean="0">
                <a:latin typeface="Comic Sans MS" pitchFamily="66" charset="0"/>
              </a:rPr>
              <a:t>.</a:t>
            </a:r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7696200" cy="579437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3200" b="1" smtClean="0"/>
              <a:t>Odnos proces - </a:t>
            </a:r>
            <a:r>
              <a:rPr lang="sr-Latn-C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proizvod</a:t>
            </a:r>
            <a:endParaRPr lang="en-US" sz="3200" b="1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0660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836613"/>
            <a:ext cx="5356225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63563"/>
            <a:ext cx="7467600" cy="1189037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ROPES Model - </a:t>
            </a:r>
            <a:r>
              <a:rPr lang="sr-Latn-CS" sz="3200" smtClean="0">
                <a:latin typeface="Comic Sans MS" pitchFamily="66" charset="0"/>
              </a:rPr>
              <a:t>Sličan</a:t>
            </a:r>
            <a:r>
              <a:rPr lang="en-US" sz="3200" smtClean="0">
                <a:latin typeface="Comic Sans MS" pitchFamily="66" charset="0"/>
              </a:rPr>
              <a:t> Spiral</a:t>
            </a:r>
            <a:r>
              <a:rPr lang="sr-Latn-CS" sz="3200" smtClean="0">
                <a:latin typeface="Comic Sans MS" pitchFamily="66" charset="0"/>
              </a:rPr>
              <a:t>nom</a:t>
            </a:r>
            <a:r>
              <a:rPr lang="en-US" sz="2000" smtClean="0">
                <a:latin typeface="Comic Sans MS" pitchFamily="66" charset="0"/>
              </a:rPr>
              <a:t/>
            </a:r>
            <a:br>
              <a:rPr lang="en-US" sz="2000" smtClean="0">
                <a:latin typeface="Comic Sans MS" pitchFamily="66" charset="0"/>
              </a:rPr>
            </a:br>
            <a:r>
              <a:rPr lang="en-US" sz="2000" b="1" smtClean="0">
                <a:latin typeface="Comic Sans MS" pitchFamily="66" charset="0"/>
              </a:rPr>
              <a:t>R</a:t>
            </a:r>
            <a:r>
              <a:rPr lang="en-US" sz="2000" smtClean="0">
                <a:latin typeface="Comic Sans MS" pitchFamily="66" charset="0"/>
              </a:rPr>
              <a:t>apid </a:t>
            </a:r>
            <a:r>
              <a:rPr lang="en-US" sz="2000" b="1" smtClean="0">
                <a:latin typeface="Comic Sans MS" pitchFamily="66" charset="0"/>
              </a:rPr>
              <a:t>O</a:t>
            </a:r>
            <a:r>
              <a:rPr lang="en-US" sz="2000" smtClean="0">
                <a:latin typeface="Comic Sans MS" pitchFamily="66" charset="0"/>
              </a:rPr>
              <a:t>bject-Oriented</a:t>
            </a:r>
            <a:r>
              <a:rPr lang="en-US" sz="2000" b="1" smtClean="0">
                <a:latin typeface="Comic Sans MS" pitchFamily="66" charset="0"/>
              </a:rPr>
              <a:t> P</a:t>
            </a:r>
            <a:r>
              <a:rPr lang="en-US" sz="2000" smtClean="0">
                <a:latin typeface="Comic Sans MS" pitchFamily="66" charset="0"/>
              </a:rPr>
              <a:t>rocess for </a:t>
            </a:r>
            <a:r>
              <a:rPr lang="en-US" sz="2000" b="1" smtClean="0">
                <a:latin typeface="Comic Sans MS" pitchFamily="66" charset="0"/>
              </a:rPr>
              <a:t>E</a:t>
            </a:r>
            <a:r>
              <a:rPr lang="en-US" sz="2000" smtClean="0">
                <a:latin typeface="Comic Sans MS" pitchFamily="66" charset="0"/>
              </a:rPr>
              <a:t>mbedded </a:t>
            </a:r>
            <a:r>
              <a:rPr lang="en-US" sz="2000" b="1" smtClean="0">
                <a:latin typeface="Comic Sans MS" pitchFamily="66" charset="0"/>
              </a:rPr>
              <a:t>S</a:t>
            </a:r>
            <a:r>
              <a:rPr lang="en-US" sz="2000" smtClean="0">
                <a:latin typeface="Comic Sans MS" pitchFamily="66" charset="0"/>
              </a:rPr>
              <a:t>ystems </a:t>
            </a:r>
            <a:br>
              <a:rPr lang="en-US" sz="2000" smtClean="0">
                <a:latin typeface="Comic Sans MS" pitchFamily="66" charset="0"/>
              </a:rPr>
            </a:br>
            <a:r>
              <a:rPr lang="en-US" sz="2000" smtClean="0">
                <a:latin typeface="Comic Sans MS" pitchFamily="66" charset="0"/>
              </a:rPr>
              <a:t>Bruce Douglass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25425" y="6094413"/>
            <a:ext cx="891857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Comic Sans MS" pitchFamily="66" charset="0"/>
                <a:hlinkClick r:id="rId2"/>
              </a:rPr>
              <a:t>http://www.</a:t>
            </a:r>
            <a:r>
              <a:rPr lang="en-US" sz="2400" i="0">
                <a:solidFill>
                  <a:schemeClr val="tx1"/>
                </a:solidFill>
                <a:latin typeface="Comic Sans MS" pitchFamily="66" charset="0"/>
              </a:rPr>
              <a:t>sdmagazine.com/breakrm/features/s999f1.shtml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420938"/>
            <a:ext cx="3697288" cy="3248025"/>
          </a:xfrm>
        </p:spPr>
        <p:txBody>
          <a:bodyPr/>
          <a:lstStyle/>
          <a:p>
            <a:pPr eaLnBrk="1" hangingPunct="1"/>
            <a:r>
              <a:rPr lang="sr-Latn-CS" sz="2400" smtClean="0">
                <a:latin typeface="Comic Sans MS" pitchFamily="66" charset="0"/>
              </a:rPr>
              <a:t>Iterira sledeću sekvencu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faza</a:t>
            </a:r>
            <a:r>
              <a:rPr lang="en-US" sz="2400" smtClean="0">
                <a:latin typeface="Comic Sans MS" pitchFamily="66" charset="0"/>
              </a:rPr>
              <a:t>:</a:t>
            </a: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Analiza zahteva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Analiza sistema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Analiza objekata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Arhitektonski dizajn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Projektovanje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Mehanički dizajn</a:t>
            </a:r>
            <a:endParaRPr lang="en-US" sz="2000" smtClean="0">
              <a:latin typeface="Comic Sans MS" pitchFamily="66" charset="0"/>
            </a:endParaRP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628775"/>
            <a:ext cx="3810000" cy="4114800"/>
          </a:xfrm>
        </p:spPr>
        <p:txBody>
          <a:bodyPr/>
          <a:lstStyle/>
          <a:p>
            <a:pPr lvl="1" eaLnBrk="1" hangingPunct="1"/>
            <a:endParaRPr lang="en-US" sz="2000" smtClean="0">
              <a:latin typeface="Comic Sans MS" pitchFamily="66" charset="0"/>
            </a:endParaRPr>
          </a:p>
          <a:p>
            <a:pPr lvl="1" eaLnBrk="1" hangingPunct="1"/>
            <a:endParaRPr lang="en-US" sz="2000" smtClean="0">
              <a:latin typeface="Comic Sans MS" pitchFamily="66" charset="0"/>
            </a:endParaRPr>
          </a:p>
          <a:p>
            <a:pPr lvl="1" eaLnBrk="1" hangingPunct="1"/>
            <a:endParaRPr lang="en-US" sz="2000" smtClean="0">
              <a:latin typeface="Comic Sans MS" pitchFamily="66" charset="0"/>
            </a:endParaRPr>
          </a:p>
          <a:p>
            <a:pPr lvl="1" eaLnBrk="1" hangingPunct="1"/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Detaljni dizajn</a:t>
            </a:r>
            <a:r>
              <a:rPr lang="en-US" sz="200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Kodiranje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Jedinično testiranje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Integraciono testiranje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Validaciono testiranje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/>
            <a:r>
              <a:rPr lang="sr-Latn-CS" sz="2000" smtClean="0">
                <a:latin typeface="Comic Sans MS" pitchFamily="66" charset="0"/>
              </a:rPr>
              <a:t>Iterativni prototipovi</a:t>
            </a:r>
            <a:endParaRPr lang="en-US" sz="20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42888"/>
            <a:ext cx="7467600" cy="1189037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ROPES Model</a:t>
            </a:r>
            <a:r>
              <a:rPr lang="en-US" sz="2000" smtClean="0">
                <a:latin typeface="Comic Sans MS" pitchFamily="66" charset="0"/>
              </a:rPr>
              <a:t/>
            </a:r>
            <a:br>
              <a:rPr lang="en-US" sz="2000" smtClean="0">
                <a:latin typeface="Comic Sans MS" pitchFamily="66" charset="0"/>
              </a:rPr>
            </a:br>
            <a:r>
              <a:rPr lang="en-US" sz="2000" b="1" smtClean="0">
                <a:latin typeface="Comic Sans MS" pitchFamily="66" charset="0"/>
              </a:rPr>
              <a:t>R</a:t>
            </a:r>
            <a:r>
              <a:rPr lang="en-US" sz="2000" smtClean="0">
                <a:latin typeface="Comic Sans MS" pitchFamily="66" charset="0"/>
              </a:rPr>
              <a:t>apid </a:t>
            </a:r>
            <a:r>
              <a:rPr lang="en-US" sz="2000" b="1" smtClean="0">
                <a:latin typeface="Comic Sans MS" pitchFamily="66" charset="0"/>
              </a:rPr>
              <a:t>O</a:t>
            </a:r>
            <a:r>
              <a:rPr lang="en-US" sz="2000" smtClean="0">
                <a:latin typeface="Comic Sans MS" pitchFamily="66" charset="0"/>
              </a:rPr>
              <a:t>bject-Oriented</a:t>
            </a:r>
            <a:r>
              <a:rPr lang="en-US" sz="2000" b="1" smtClean="0">
                <a:latin typeface="Comic Sans MS" pitchFamily="66" charset="0"/>
              </a:rPr>
              <a:t> P</a:t>
            </a:r>
            <a:r>
              <a:rPr lang="en-US" sz="2000" smtClean="0">
                <a:latin typeface="Comic Sans MS" pitchFamily="66" charset="0"/>
              </a:rPr>
              <a:t>rocess for </a:t>
            </a:r>
            <a:r>
              <a:rPr lang="en-US" sz="2000" b="1" smtClean="0">
                <a:latin typeface="Comic Sans MS" pitchFamily="66" charset="0"/>
              </a:rPr>
              <a:t>E</a:t>
            </a:r>
            <a:r>
              <a:rPr lang="en-US" sz="2000" smtClean="0">
                <a:latin typeface="Comic Sans MS" pitchFamily="66" charset="0"/>
              </a:rPr>
              <a:t>mbedded </a:t>
            </a:r>
            <a:r>
              <a:rPr lang="en-US" sz="2000" b="1" smtClean="0">
                <a:latin typeface="Comic Sans MS" pitchFamily="66" charset="0"/>
              </a:rPr>
              <a:t>S</a:t>
            </a:r>
            <a:r>
              <a:rPr lang="en-US" sz="2000" smtClean="0">
                <a:latin typeface="Comic Sans MS" pitchFamily="66" charset="0"/>
              </a:rPr>
              <a:t>ystems </a:t>
            </a:r>
            <a:br>
              <a:rPr lang="en-US" sz="2000" smtClean="0">
                <a:latin typeface="Comic Sans MS" pitchFamily="66" charset="0"/>
              </a:rPr>
            </a:br>
            <a:r>
              <a:rPr lang="en-US" sz="2000" smtClean="0">
                <a:latin typeface="Comic Sans MS" pitchFamily="66" charset="0"/>
              </a:rPr>
              <a:t>Bruce Douglass</a:t>
            </a:r>
            <a:endParaRPr lang="en-US" smtClean="0">
              <a:latin typeface="Comic Sans MS" pitchFamily="66" charset="0"/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412875"/>
            <a:ext cx="6696075" cy="527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467600" cy="1190625"/>
          </a:xfrm>
        </p:spPr>
        <p:txBody>
          <a:bodyPr/>
          <a:lstStyle/>
          <a:p>
            <a:pPr eaLnBrk="1" hangingPunct="1"/>
            <a:r>
              <a:rPr lang="sr-Latn-CS" sz="3600" smtClean="0">
                <a:latin typeface="Comic Sans MS" pitchFamily="66" charset="0"/>
              </a:rPr>
              <a:t>Model sa kontrolisanim iteracijama</a:t>
            </a:r>
            <a:endParaRPr lang="en-US" sz="4000" smtClean="0">
              <a:latin typeface="Comic Sans MS" pitchFamily="66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sz="2800" smtClean="0">
                <a:latin typeface="Comic Sans MS" pitchFamily="66" charset="0"/>
              </a:rPr>
              <a:t>Svaki glavni ciklus prolazi kroz četiri faze</a:t>
            </a:r>
            <a:endParaRPr lang="en-US" sz="28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r-Latn-CS" sz="2400" b="1" smtClean="0">
                <a:latin typeface="Comic Sans MS" pitchFamily="66" charset="0"/>
              </a:rPr>
              <a:t>Priprema</a:t>
            </a:r>
            <a:r>
              <a:rPr lang="en-US" sz="2400" smtClean="0">
                <a:latin typeface="Comic Sans MS" pitchFamily="66" charset="0"/>
              </a:rPr>
              <a:t>: </a:t>
            </a:r>
            <a:r>
              <a:rPr lang="sr-Latn-CS" sz="2400" smtClean="0">
                <a:latin typeface="Comic Sans MS" pitchFamily="66" charset="0"/>
              </a:rPr>
              <a:t>Pregovaranje i definisanje proizvoda u ovoj iteraciji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Elabora</a:t>
            </a:r>
            <a:r>
              <a:rPr lang="sr-Latn-CS" sz="2400" b="1" smtClean="0">
                <a:latin typeface="Comic Sans MS" pitchFamily="66" charset="0"/>
              </a:rPr>
              <a:t>cija</a:t>
            </a:r>
            <a:r>
              <a:rPr lang="en-US" sz="2400" smtClean="0">
                <a:latin typeface="Comic Sans MS" pitchFamily="66" charset="0"/>
              </a:rPr>
              <a:t>: D</a:t>
            </a:r>
            <a:r>
              <a:rPr lang="sr-Latn-CS" sz="2400" smtClean="0">
                <a:latin typeface="Comic Sans MS" pitchFamily="66" charset="0"/>
              </a:rPr>
              <a:t>izajn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r-Latn-CS" sz="2400" b="1" smtClean="0">
                <a:latin typeface="Comic Sans MS" pitchFamily="66" charset="0"/>
              </a:rPr>
              <a:t>Konstrukcija</a:t>
            </a:r>
            <a:r>
              <a:rPr lang="en-US" sz="2400" smtClean="0">
                <a:latin typeface="Comic Sans MS" pitchFamily="66" charset="0"/>
              </a:rPr>
              <a:t>: </a:t>
            </a:r>
            <a:r>
              <a:rPr lang="sr-Latn-CS" sz="2400" smtClean="0">
                <a:latin typeface="Comic Sans MS" pitchFamily="66" charset="0"/>
              </a:rPr>
              <a:t>Kreiranje potpuno funkcionalnog proizvoida</a:t>
            </a:r>
            <a:endParaRPr 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sr-Latn-CS" sz="2400" b="1" smtClean="0">
                <a:latin typeface="Comic Sans MS" pitchFamily="66" charset="0"/>
              </a:rPr>
              <a:t>Tranzicija</a:t>
            </a:r>
            <a:r>
              <a:rPr lang="en-US" sz="2400" smtClean="0">
                <a:latin typeface="Comic Sans MS" pitchFamily="66" charset="0"/>
              </a:rPr>
              <a:t>: </a:t>
            </a:r>
            <a:r>
              <a:rPr lang="sr-Latn-CS" sz="2400" smtClean="0">
                <a:latin typeface="Comic Sans MS" pitchFamily="66" charset="0"/>
              </a:rPr>
              <a:t>Isporučivanje proizvoda u skladu sa specifikacijom</a:t>
            </a:r>
            <a:endParaRPr 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Sledeća faza započinje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pre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kraja prethodne</a:t>
            </a:r>
            <a:r>
              <a:rPr lang="en-US" sz="2400" smtClean="0">
                <a:latin typeface="Comic Sans MS" pitchFamily="66" charset="0"/>
              </a:rPr>
              <a:t> (</a:t>
            </a:r>
            <a:r>
              <a:rPr lang="sr-Latn-CS" sz="2400" smtClean="0">
                <a:latin typeface="Comic Sans MS" pitchFamily="66" charset="0"/>
              </a:rPr>
              <a:t>npr.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kada je prethodna</a:t>
            </a:r>
            <a:r>
              <a:rPr lang="en-US" sz="2400" smtClean="0">
                <a:latin typeface="Comic Sans MS" pitchFamily="66" charset="0"/>
              </a:rPr>
              <a:t> 80% </a:t>
            </a:r>
            <a:r>
              <a:rPr lang="sr-Latn-CS" sz="2400" smtClean="0">
                <a:latin typeface="Comic Sans MS" pitchFamily="66" charset="0"/>
              </a:rPr>
              <a:t>završena</a:t>
            </a:r>
            <a:r>
              <a:rPr lang="en-US" sz="2400" smtClean="0">
                <a:latin typeface="Comic Sans MS" pitchFamily="66" charset="0"/>
              </a:rPr>
              <a:t>).</a:t>
            </a:r>
            <a:endParaRPr lang="en-US" sz="28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943850" cy="1190625"/>
          </a:xfrm>
        </p:spPr>
        <p:txBody>
          <a:bodyPr/>
          <a:lstStyle/>
          <a:p>
            <a:pPr eaLnBrk="1" hangingPunct="1"/>
            <a:r>
              <a:rPr lang="sr-Latn-CS" sz="3600" smtClean="0">
                <a:latin typeface="Comic Sans MS" pitchFamily="66" charset="0"/>
              </a:rPr>
              <a:t>RUP (</a:t>
            </a:r>
            <a:r>
              <a:rPr lang="en-US" sz="3600" smtClean="0">
                <a:latin typeface="Comic Sans MS" pitchFamily="66" charset="0"/>
              </a:rPr>
              <a:t>Rational Unified Process</a:t>
            </a:r>
            <a:r>
              <a:rPr lang="sr-Latn-CS" sz="3600" smtClean="0">
                <a:latin typeface="Comic Sans MS" pitchFamily="66" charset="0"/>
              </a:rPr>
              <a:t>)</a:t>
            </a:r>
            <a:r>
              <a:rPr lang="en-US" sz="3600" smtClean="0">
                <a:latin typeface="Comic Sans MS" pitchFamily="66" charset="0"/>
              </a:rPr>
              <a:t/>
            </a:r>
            <a:br>
              <a:rPr lang="en-US" sz="3600" smtClean="0">
                <a:latin typeface="Comic Sans MS" pitchFamily="66" charset="0"/>
              </a:rPr>
            </a:br>
            <a:r>
              <a:rPr lang="en-US" sz="3600" smtClean="0">
                <a:latin typeface="Comic Sans MS" pitchFamily="66" charset="0"/>
              </a:rPr>
              <a:t>(a form of controlled iteration)</a:t>
            </a:r>
          </a:p>
        </p:txBody>
      </p:sp>
      <p:sp>
        <p:nvSpPr>
          <p:cNvPr id="110595" name="Rectangle 31"/>
          <p:cNvSpPr>
            <a:spLocks noChangeArrowheads="1"/>
          </p:cNvSpPr>
          <p:nvPr/>
        </p:nvSpPr>
        <p:spPr bwMode="auto">
          <a:xfrm>
            <a:off x="4779963" y="6272213"/>
            <a:ext cx="265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12800" eaLnBrk="0" hangingPunct="0">
              <a:lnSpc>
                <a:spcPct val="90000"/>
              </a:lnSpc>
              <a:buFontTx/>
              <a:buNone/>
            </a:pPr>
            <a:r>
              <a:rPr lang="en-US" sz="2000" b="1" i="0">
                <a:solidFill>
                  <a:srgbClr val="FF9900"/>
                </a:solidFill>
                <a:latin typeface="Comic Sans MS" pitchFamily="66" charset="0"/>
              </a:rPr>
              <a:t>Itera</a:t>
            </a:r>
            <a:r>
              <a:rPr lang="sr-Latn-CS" sz="2000" b="1" i="0">
                <a:solidFill>
                  <a:srgbClr val="FF9900"/>
                </a:solidFill>
                <a:latin typeface="Comic Sans MS" pitchFamily="66" charset="0"/>
              </a:rPr>
              <a:t>cije</a:t>
            </a:r>
            <a:r>
              <a:rPr lang="en-US" sz="2000" b="1" i="0">
                <a:solidFill>
                  <a:srgbClr val="FF9900"/>
                </a:solidFill>
                <a:latin typeface="Comic Sans MS" pitchFamily="66" charset="0"/>
              </a:rPr>
              <a:t> </a:t>
            </a:r>
            <a:r>
              <a:rPr lang="sr-Latn-CS" sz="2000" b="1" i="0">
                <a:solidFill>
                  <a:srgbClr val="FF9900"/>
                </a:solidFill>
                <a:latin typeface="Comic Sans MS" pitchFamily="66" charset="0"/>
              </a:rPr>
              <a:t>unutar</a:t>
            </a:r>
            <a:r>
              <a:rPr lang="en-US" sz="2000" b="1" i="0">
                <a:solidFill>
                  <a:srgbClr val="FF9900"/>
                </a:solidFill>
                <a:latin typeface="Comic Sans MS" pitchFamily="66" charset="0"/>
              </a:rPr>
              <a:t> </a:t>
            </a:r>
            <a:r>
              <a:rPr lang="sr-Latn-CS" sz="2000" b="1" i="0">
                <a:solidFill>
                  <a:srgbClr val="FF9900"/>
                </a:solidFill>
                <a:latin typeface="Comic Sans MS" pitchFamily="66" charset="0"/>
              </a:rPr>
              <a:t>faza</a:t>
            </a:r>
            <a:endParaRPr lang="en-US" sz="2200" b="1" i="0">
              <a:solidFill>
                <a:srgbClr val="FF9900"/>
              </a:solidFill>
              <a:latin typeface="Comic Sans MS" pitchFamily="66" charset="0"/>
            </a:endParaRPr>
          </a:p>
        </p:txBody>
      </p:sp>
      <p:grpSp>
        <p:nvGrpSpPr>
          <p:cNvPr id="110596" name="Group 65"/>
          <p:cNvGrpSpPr>
            <a:grpSpLocks/>
          </p:cNvGrpSpPr>
          <p:nvPr/>
        </p:nvGrpSpPr>
        <p:grpSpPr bwMode="auto">
          <a:xfrm>
            <a:off x="395288" y="1628775"/>
            <a:ext cx="7515225" cy="4475163"/>
            <a:chOff x="520" y="1052"/>
            <a:chExt cx="4734" cy="2819"/>
          </a:xfrm>
        </p:grpSpPr>
        <p:sp>
          <p:nvSpPr>
            <p:cNvPr id="110597" name="Rectangle 3"/>
            <p:cNvSpPr>
              <a:spLocks noChangeArrowheads="1"/>
            </p:cNvSpPr>
            <p:nvPr/>
          </p:nvSpPr>
          <p:spPr bwMode="auto">
            <a:xfrm>
              <a:off x="1056" y="3069"/>
              <a:ext cx="1413" cy="566"/>
            </a:xfrm>
            <a:prstGeom prst="rect">
              <a:avLst/>
            </a:prstGeom>
            <a:solidFill>
              <a:srgbClr val="FEBF6A"/>
            </a:solidFill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598" name="Rectangle 4"/>
            <p:cNvSpPr>
              <a:spLocks noChangeArrowheads="1"/>
            </p:cNvSpPr>
            <p:nvPr/>
          </p:nvSpPr>
          <p:spPr bwMode="auto">
            <a:xfrm>
              <a:off x="1056" y="1430"/>
              <a:ext cx="1412" cy="1371"/>
            </a:xfrm>
            <a:prstGeom prst="rect">
              <a:avLst/>
            </a:prstGeom>
            <a:solidFill>
              <a:srgbClr val="FF9B9B"/>
            </a:solidFill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599" name="Rectangle 5"/>
            <p:cNvSpPr>
              <a:spLocks noChangeArrowheads="1"/>
            </p:cNvSpPr>
            <p:nvPr/>
          </p:nvSpPr>
          <p:spPr bwMode="auto">
            <a:xfrm>
              <a:off x="2469" y="1228"/>
              <a:ext cx="2781" cy="2510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0" name="Line 6"/>
            <p:cNvSpPr>
              <a:spLocks noChangeShapeType="1"/>
            </p:cNvSpPr>
            <p:nvPr/>
          </p:nvSpPr>
          <p:spPr bwMode="auto">
            <a:xfrm flipH="1" flipV="1">
              <a:off x="3312" y="1429"/>
              <a:ext cx="3" cy="219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1" name="Line 7"/>
            <p:cNvSpPr>
              <a:spLocks noChangeShapeType="1"/>
            </p:cNvSpPr>
            <p:nvPr/>
          </p:nvSpPr>
          <p:spPr bwMode="auto">
            <a:xfrm flipH="1" flipV="1">
              <a:off x="3947" y="1430"/>
              <a:ext cx="0" cy="21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2" name="Line 8"/>
            <p:cNvSpPr>
              <a:spLocks noChangeShapeType="1"/>
            </p:cNvSpPr>
            <p:nvPr/>
          </p:nvSpPr>
          <p:spPr bwMode="auto">
            <a:xfrm flipH="1" flipV="1">
              <a:off x="4254" y="1428"/>
              <a:ext cx="1" cy="21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3" name="Line 9"/>
            <p:cNvSpPr>
              <a:spLocks noChangeShapeType="1"/>
            </p:cNvSpPr>
            <p:nvPr/>
          </p:nvSpPr>
          <p:spPr bwMode="auto">
            <a:xfrm flipH="1" flipV="1">
              <a:off x="4884" y="1430"/>
              <a:ext cx="0" cy="2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4" name="Rectangle 10"/>
            <p:cNvSpPr>
              <a:spLocks noChangeArrowheads="1"/>
            </p:cNvSpPr>
            <p:nvPr/>
          </p:nvSpPr>
          <p:spPr bwMode="auto">
            <a:xfrm>
              <a:off x="2468" y="3642"/>
              <a:ext cx="2786" cy="229"/>
            </a:xfrm>
            <a:prstGeom prst="rect">
              <a:avLst/>
            </a:prstGeom>
            <a:gradFill rotWithShape="0">
              <a:gsLst>
                <a:gs pos="0">
                  <a:srgbClr val="BBF0EB"/>
                </a:gs>
                <a:gs pos="100000">
                  <a:srgbClr val="00C8B5"/>
                </a:gs>
              </a:gsLst>
              <a:lin ang="0" scaled="1"/>
            </a:gradFill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5" name="Line 11"/>
            <p:cNvSpPr>
              <a:spLocks noChangeShapeType="1"/>
            </p:cNvSpPr>
            <p:nvPr/>
          </p:nvSpPr>
          <p:spPr bwMode="auto">
            <a:xfrm flipH="1" flipV="1">
              <a:off x="3022" y="1427"/>
              <a:ext cx="2" cy="2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6" name="Line 12"/>
            <p:cNvSpPr>
              <a:spLocks noChangeShapeType="1"/>
            </p:cNvSpPr>
            <p:nvPr/>
          </p:nvSpPr>
          <p:spPr bwMode="auto">
            <a:xfrm flipH="1" flipV="1">
              <a:off x="3626" y="1427"/>
              <a:ext cx="0" cy="2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7" name="Line 13"/>
            <p:cNvSpPr>
              <a:spLocks noChangeShapeType="1"/>
            </p:cNvSpPr>
            <p:nvPr/>
          </p:nvSpPr>
          <p:spPr bwMode="auto">
            <a:xfrm flipV="1">
              <a:off x="4533" y="1429"/>
              <a:ext cx="0" cy="21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08" name="Rectangle 14"/>
            <p:cNvSpPr>
              <a:spLocks noChangeArrowheads="1"/>
            </p:cNvSpPr>
            <p:nvPr/>
          </p:nvSpPr>
          <p:spPr bwMode="auto">
            <a:xfrm>
              <a:off x="1573" y="3300"/>
              <a:ext cx="808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Management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09" name="Rectangle 15"/>
            <p:cNvSpPr>
              <a:spLocks noChangeArrowheads="1"/>
            </p:cNvSpPr>
            <p:nvPr/>
          </p:nvSpPr>
          <p:spPr bwMode="auto">
            <a:xfrm>
              <a:off x="1573" y="3480"/>
              <a:ext cx="78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Environment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10" name="Rectangle 16"/>
            <p:cNvSpPr>
              <a:spLocks noChangeArrowheads="1"/>
            </p:cNvSpPr>
            <p:nvPr/>
          </p:nvSpPr>
          <p:spPr bwMode="auto">
            <a:xfrm>
              <a:off x="1202" y="1499"/>
              <a:ext cx="1165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Business Modeling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11" name="Rectangle 17"/>
            <p:cNvSpPr>
              <a:spLocks noChangeArrowheads="1"/>
            </p:cNvSpPr>
            <p:nvPr/>
          </p:nvSpPr>
          <p:spPr bwMode="auto">
            <a:xfrm>
              <a:off x="1363" y="2201"/>
              <a:ext cx="100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Implementation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12" name="Rectangle 18"/>
            <p:cNvSpPr>
              <a:spLocks noChangeArrowheads="1"/>
            </p:cNvSpPr>
            <p:nvPr/>
          </p:nvSpPr>
          <p:spPr bwMode="auto">
            <a:xfrm>
              <a:off x="2051" y="2411"/>
              <a:ext cx="30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Test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13" name="Rectangle 19"/>
            <p:cNvSpPr>
              <a:spLocks noChangeArrowheads="1"/>
            </p:cNvSpPr>
            <p:nvPr/>
          </p:nvSpPr>
          <p:spPr bwMode="auto">
            <a:xfrm>
              <a:off x="1211" y="1953"/>
              <a:ext cx="115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Analysis &amp; Design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14" name="Rectangle 20"/>
            <p:cNvSpPr>
              <a:spLocks noChangeArrowheads="1"/>
            </p:cNvSpPr>
            <p:nvPr/>
          </p:nvSpPr>
          <p:spPr bwMode="auto">
            <a:xfrm>
              <a:off x="2489" y="3656"/>
              <a:ext cx="53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Preliminary 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Iteration(s)</a:t>
              </a:r>
            </a:p>
          </p:txBody>
        </p:sp>
        <p:sp>
          <p:nvSpPr>
            <p:cNvPr id="110615" name="Rectangle 21"/>
            <p:cNvSpPr>
              <a:spLocks noChangeArrowheads="1"/>
            </p:cNvSpPr>
            <p:nvPr/>
          </p:nvSpPr>
          <p:spPr bwMode="auto">
            <a:xfrm>
              <a:off x="3059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#1</a:t>
              </a:r>
            </a:p>
          </p:txBody>
        </p:sp>
        <p:sp>
          <p:nvSpPr>
            <p:cNvPr id="110616" name="Freeform 22"/>
            <p:cNvSpPr>
              <a:spLocks/>
            </p:cNvSpPr>
            <p:nvPr/>
          </p:nvSpPr>
          <p:spPr bwMode="auto">
            <a:xfrm>
              <a:off x="2498" y="3340"/>
              <a:ext cx="2700" cy="67"/>
            </a:xfrm>
            <a:custGeom>
              <a:avLst/>
              <a:gdLst>
                <a:gd name="T0" fmla="*/ 303 w 3169"/>
                <a:gd name="T1" fmla="*/ 4 h 79"/>
                <a:gd name="T2" fmla="*/ 528 w 3169"/>
                <a:gd name="T3" fmla="*/ 61 h 79"/>
                <a:gd name="T4" fmla="*/ 609 w 3169"/>
                <a:gd name="T5" fmla="*/ 46 h 79"/>
                <a:gd name="T6" fmla="*/ 690 w 3169"/>
                <a:gd name="T7" fmla="*/ 32 h 79"/>
                <a:gd name="T8" fmla="*/ 773 w 3169"/>
                <a:gd name="T9" fmla="*/ 20 h 79"/>
                <a:gd name="T10" fmla="*/ 854 w 3169"/>
                <a:gd name="T11" fmla="*/ 4 h 79"/>
                <a:gd name="T12" fmla="*/ 897 w 3169"/>
                <a:gd name="T13" fmla="*/ 4 h 79"/>
                <a:gd name="T14" fmla="*/ 941 w 3169"/>
                <a:gd name="T15" fmla="*/ 0 h 79"/>
                <a:gd name="T16" fmla="*/ 985 w 3169"/>
                <a:gd name="T17" fmla="*/ 0 h 79"/>
                <a:gd name="T18" fmla="*/ 1028 w 3169"/>
                <a:gd name="T19" fmla="*/ 4 h 79"/>
                <a:gd name="T20" fmla="*/ 1044 w 3169"/>
                <a:gd name="T21" fmla="*/ 11 h 79"/>
                <a:gd name="T22" fmla="*/ 1055 w 3169"/>
                <a:gd name="T23" fmla="*/ 21 h 79"/>
                <a:gd name="T24" fmla="*/ 1063 w 3169"/>
                <a:gd name="T25" fmla="*/ 32 h 79"/>
                <a:gd name="T26" fmla="*/ 1074 w 3169"/>
                <a:gd name="T27" fmla="*/ 43 h 79"/>
                <a:gd name="T28" fmla="*/ 1253 w 3169"/>
                <a:gd name="T29" fmla="*/ 39 h 79"/>
                <a:gd name="T30" fmla="*/ 1437 w 3169"/>
                <a:gd name="T31" fmla="*/ 67 h 79"/>
                <a:gd name="T32" fmla="*/ 1614 w 3169"/>
                <a:gd name="T33" fmla="*/ 28 h 79"/>
                <a:gd name="T34" fmla="*/ 1749 w 3169"/>
                <a:gd name="T35" fmla="*/ 63 h 79"/>
                <a:gd name="T36" fmla="*/ 1782 w 3169"/>
                <a:gd name="T37" fmla="*/ 52 h 79"/>
                <a:gd name="T38" fmla="*/ 1813 w 3169"/>
                <a:gd name="T39" fmla="*/ 42 h 79"/>
                <a:gd name="T40" fmla="*/ 1841 w 3169"/>
                <a:gd name="T41" fmla="*/ 31 h 79"/>
                <a:gd name="T42" fmla="*/ 1869 w 3169"/>
                <a:gd name="T43" fmla="*/ 21 h 79"/>
                <a:gd name="T44" fmla="*/ 1894 w 3169"/>
                <a:gd name="T45" fmla="*/ 17 h 79"/>
                <a:gd name="T46" fmla="*/ 1911 w 3169"/>
                <a:gd name="T47" fmla="*/ 15 h 79"/>
                <a:gd name="T48" fmla="*/ 1926 w 3169"/>
                <a:gd name="T49" fmla="*/ 15 h 79"/>
                <a:gd name="T50" fmla="*/ 1939 w 3169"/>
                <a:gd name="T51" fmla="*/ 17 h 79"/>
                <a:gd name="T52" fmla="*/ 1954 w 3169"/>
                <a:gd name="T53" fmla="*/ 20 h 79"/>
                <a:gd name="T54" fmla="*/ 1968 w 3169"/>
                <a:gd name="T55" fmla="*/ 26 h 79"/>
                <a:gd name="T56" fmla="*/ 1983 w 3169"/>
                <a:gd name="T57" fmla="*/ 32 h 79"/>
                <a:gd name="T58" fmla="*/ 1994 w 3169"/>
                <a:gd name="T59" fmla="*/ 39 h 79"/>
                <a:gd name="T60" fmla="*/ 2390 w 3169"/>
                <a:gd name="T61" fmla="*/ 21 h 79"/>
                <a:gd name="T62" fmla="*/ 2433 w 3169"/>
                <a:gd name="T63" fmla="*/ 20 h 79"/>
                <a:gd name="T64" fmla="*/ 2477 w 3169"/>
                <a:gd name="T65" fmla="*/ 17 h 79"/>
                <a:gd name="T66" fmla="*/ 2519 w 3169"/>
                <a:gd name="T67" fmla="*/ 15 h 79"/>
                <a:gd name="T68" fmla="*/ 2553 w 3169"/>
                <a:gd name="T69" fmla="*/ 17 h 79"/>
                <a:gd name="T70" fmla="*/ 2577 w 3169"/>
                <a:gd name="T71" fmla="*/ 21 h 79"/>
                <a:gd name="T72" fmla="*/ 2595 w 3169"/>
                <a:gd name="T73" fmla="*/ 28 h 79"/>
                <a:gd name="T74" fmla="*/ 2610 w 3169"/>
                <a:gd name="T75" fmla="*/ 36 h 79"/>
                <a:gd name="T76" fmla="*/ 2625 w 3169"/>
                <a:gd name="T77" fmla="*/ 43 h 79"/>
                <a:gd name="T78" fmla="*/ 2420 w 3169"/>
                <a:gd name="T79" fmla="*/ 65 h 79"/>
                <a:gd name="T80" fmla="*/ 0 w 3169"/>
                <a:gd name="T81" fmla="*/ 67 h 7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169"/>
                <a:gd name="T124" fmla="*/ 0 h 79"/>
                <a:gd name="T125" fmla="*/ 3169 w 3169"/>
                <a:gd name="T126" fmla="*/ 79 h 7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169" h="79">
                  <a:moveTo>
                    <a:pt x="0" y="79"/>
                  </a:moveTo>
                  <a:lnTo>
                    <a:pt x="356" y="5"/>
                  </a:lnTo>
                  <a:lnTo>
                    <a:pt x="538" y="20"/>
                  </a:lnTo>
                  <a:lnTo>
                    <a:pt x="620" y="72"/>
                  </a:lnTo>
                  <a:lnTo>
                    <a:pt x="666" y="61"/>
                  </a:lnTo>
                  <a:lnTo>
                    <a:pt x="715" y="54"/>
                  </a:lnTo>
                  <a:lnTo>
                    <a:pt x="764" y="46"/>
                  </a:lnTo>
                  <a:lnTo>
                    <a:pt x="810" y="38"/>
                  </a:lnTo>
                  <a:lnTo>
                    <a:pt x="859" y="31"/>
                  </a:lnTo>
                  <a:lnTo>
                    <a:pt x="907" y="23"/>
                  </a:lnTo>
                  <a:lnTo>
                    <a:pt x="954" y="15"/>
                  </a:lnTo>
                  <a:lnTo>
                    <a:pt x="1002" y="5"/>
                  </a:lnTo>
                  <a:lnTo>
                    <a:pt x="1028" y="5"/>
                  </a:lnTo>
                  <a:lnTo>
                    <a:pt x="1053" y="5"/>
                  </a:lnTo>
                  <a:lnTo>
                    <a:pt x="1079" y="2"/>
                  </a:lnTo>
                  <a:lnTo>
                    <a:pt x="1105" y="0"/>
                  </a:lnTo>
                  <a:lnTo>
                    <a:pt x="1130" y="0"/>
                  </a:lnTo>
                  <a:lnTo>
                    <a:pt x="1156" y="0"/>
                  </a:lnTo>
                  <a:lnTo>
                    <a:pt x="1182" y="2"/>
                  </a:lnTo>
                  <a:lnTo>
                    <a:pt x="1207" y="5"/>
                  </a:lnTo>
                  <a:lnTo>
                    <a:pt x="1218" y="10"/>
                  </a:lnTo>
                  <a:lnTo>
                    <a:pt x="1225" y="13"/>
                  </a:lnTo>
                  <a:lnTo>
                    <a:pt x="1233" y="20"/>
                  </a:lnTo>
                  <a:lnTo>
                    <a:pt x="1238" y="25"/>
                  </a:lnTo>
                  <a:lnTo>
                    <a:pt x="1243" y="33"/>
                  </a:lnTo>
                  <a:lnTo>
                    <a:pt x="1248" y="38"/>
                  </a:lnTo>
                  <a:lnTo>
                    <a:pt x="1253" y="46"/>
                  </a:lnTo>
                  <a:lnTo>
                    <a:pt x="1261" y="51"/>
                  </a:lnTo>
                  <a:lnTo>
                    <a:pt x="1300" y="79"/>
                  </a:lnTo>
                  <a:lnTo>
                    <a:pt x="1471" y="46"/>
                  </a:lnTo>
                  <a:lnTo>
                    <a:pt x="1564" y="38"/>
                  </a:lnTo>
                  <a:lnTo>
                    <a:pt x="1687" y="79"/>
                  </a:lnTo>
                  <a:lnTo>
                    <a:pt x="1807" y="51"/>
                  </a:lnTo>
                  <a:lnTo>
                    <a:pt x="1894" y="33"/>
                  </a:lnTo>
                  <a:lnTo>
                    <a:pt x="1964" y="43"/>
                  </a:lnTo>
                  <a:lnTo>
                    <a:pt x="2053" y="74"/>
                  </a:lnTo>
                  <a:lnTo>
                    <a:pt x="2074" y="69"/>
                  </a:lnTo>
                  <a:lnTo>
                    <a:pt x="2092" y="61"/>
                  </a:lnTo>
                  <a:lnTo>
                    <a:pt x="2112" y="54"/>
                  </a:lnTo>
                  <a:lnTo>
                    <a:pt x="2128" y="49"/>
                  </a:lnTo>
                  <a:lnTo>
                    <a:pt x="2146" y="41"/>
                  </a:lnTo>
                  <a:lnTo>
                    <a:pt x="2161" y="36"/>
                  </a:lnTo>
                  <a:lnTo>
                    <a:pt x="2179" y="31"/>
                  </a:lnTo>
                  <a:lnTo>
                    <a:pt x="2194" y="25"/>
                  </a:lnTo>
                  <a:lnTo>
                    <a:pt x="2210" y="23"/>
                  </a:lnTo>
                  <a:lnTo>
                    <a:pt x="2223" y="20"/>
                  </a:lnTo>
                  <a:lnTo>
                    <a:pt x="2233" y="18"/>
                  </a:lnTo>
                  <a:lnTo>
                    <a:pt x="2243" y="18"/>
                  </a:lnTo>
                  <a:lnTo>
                    <a:pt x="2253" y="18"/>
                  </a:lnTo>
                  <a:lnTo>
                    <a:pt x="2261" y="18"/>
                  </a:lnTo>
                  <a:lnTo>
                    <a:pt x="2269" y="18"/>
                  </a:lnTo>
                  <a:lnTo>
                    <a:pt x="2276" y="20"/>
                  </a:lnTo>
                  <a:lnTo>
                    <a:pt x="2284" y="20"/>
                  </a:lnTo>
                  <a:lnTo>
                    <a:pt x="2294" y="23"/>
                  </a:lnTo>
                  <a:lnTo>
                    <a:pt x="2302" y="25"/>
                  </a:lnTo>
                  <a:lnTo>
                    <a:pt x="2310" y="31"/>
                  </a:lnTo>
                  <a:lnTo>
                    <a:pt x="2320" y="33"/>
                  </a:lnTo>
                  <a:lnTo>
                    <a:pt x="2328" y="38"/>
                  </a:lnTo>
                  <a:lnTo>
                    <a:pt x="2333" y="41"/>
                  </a:lnTo>
                  <a:lnTo>
                    <a:pt x="2340" y="46"/>
                  </a:lnTo>
                  <a:lnTo>
                    <a:pt x="2392" y="77"/>
                  </a:lnTo>
                  <a:lnTo>
                    <a:pt x="2805" y="25"/>
                  </a:lnTo>
                  <a:lnTo>
                    <a:pt x="2830" y="25"/>
                  </a:lnTo>
                  <a:lnTo>
                    <a:pt x="2856" y="23"/>
                  </a:lnTo>
                  <a:lnTo>
                    <a:pt x="2881" y="20"/>
                  </a:lnTo>
                  <a:lnTo>
                    <a:pt x="2907" y="20"/>
                  </a:lnTo>
                  <a:lnTo>
                    <a:pt x="2933" y="18"/>
                  </a:lnTo>
                  <a:lnTo>
                    <a:pt x="2956" y="18"/>
                  </a:lnTo>
                  <a:lnTo>
                    <a:pt x="2976" y="18"/>
                  </a:lnTo>
                  <a:lnTo>
                    <a:pt x="2997" y="20"/>
                  </a:lnTo>
                  <a:lnTo>
                    <a:pt x="3012" y="20"/>
                  </a:lnTo>
                  <a:lnTo>
                    <a:pt x="3025" y="25"/>
                  </a:lnTo>
                  <a:lnTo>
                    <a:pt x="3035" y="28"/>
                  </a:lnTo>
                  <a:lnTo>
                    <a:pt x="3046" y="33"/>
                  </a:lnTo>
                  <a:lnTo>
                    <a:pt x="3056" y="38"/>
                  </a:lnTo>
                  <a:lnTo>
                    <a:pt x="3063" y="43"/>
                  </a:lnTo>
                  <a:lnTo>
                    <a:pt x="3071" y="49"/>
                  </a:lnTo>
                  <a:lnTo>
                    <a:pt x="3081" y="51"/>
                  </a:lnTo>
                  <a:lnTo>
                    <a:pt x="3169" y="79"/>
                  </a:lnTo>
                  <a:lnTo>
                    <a:pt x="2840" y="77"/>
                  </a:lnTo>
                  <a:lnTo>
                    <a:pt x="1546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DE80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17" name="Freeform 23"/>
            <p:cNvSpPr>
              <a:spLocks/>
            </p:cNvSpPr>
            <p:nvPr/>
          </p:nvSpPr>
          <p:spPr bwMode="auto">
            <a:xfrm>
              <a:off x="2511" y="3538"/>
              <a:ext cx="2672" cy="68"/>
            </a:xfrm>
            <a:custGeom>
              <a:avLst/>
              <a:gdLst>
                <a:gd name="T0" fmla="*/ 158 w 3136"/>
                <a:gd name="T1" fmla="*/ 9 h 79"/>
                <a:gd name="T2" fmla="*/ 204 w 3136"/>
                <a:gd name="T3" fmla="*/ 0 h 79"/>
                <a:gd name="T4" fmla="*/ 240 w 3136"/>
                <a:gd name="T5" fmla="*/ 6 h 79"/>
                <a:gd name="T6" fmla="*/ 279 w 3136"/>
                <a:gd name="T7" fmla="*/ 11 h 79"/>
                <a:gd name="T8" fmla="*/ 325 w 3136"/>
                <a:gd name="T9" fmla="*/ 22 h 79"/>
                <a:gd name="T10" fmla="*/ 367 w 3136"/>
                <a:gd name="T11" fmla="*/ 28 h 79"/>
                <a:gd name="T12" fmla="*/ 500 w 3136"/>
                <a:gd name="T13" fmla="*/ 48 h 79"/>
                <a:gd name="T14" fmla="*/ 531 w 3136"/>
                <a:gd name="T15" fmla="*/ 48 h 79"/>
                <a:gd name="T16" fmla="*/ 553 w 3136"/>
                <a:gd name="T17" fmla="*/ 48 h 79"/>
                <a:gd name="T18" fmla="*/ 596 w 3136"/>
                <a:gd name="T19" fmla="*/ 51 h 79"/>
                <a:gd name="T20" fmla="*/ 631 w 3136"/>
                <a:gd name="T21" fmla="*/ 53 h 79"/>
                <a:gd name="T22" fmla="*/ 659 w 3136"/>
                <a:gd name="T23" fmla="*/ 55 h 79"/>
                <a:gd name="T24" fmla="*/ 684 w 3136"/>
                <a:gd name="T25" fmla="*/ 57 h 79"/>
                <a:gd name="T26" fmla="*/ 734 w 3136"/>
                <a:gd name="T27" fmla="*/ 57 h 79"/>
                <a:gd name="T28" fmla="*/ 786 w 3136"/>
                <a:gd name="T29" fmla="*/ 57 h 79"/>
                <a:gd name="T30" fmla="*/ 810 w 3136"/>
                <a:gd name="T31" fmla="*/ 57 h 79"/>
                <a:gd name="T32" fmla="*/ 852 w 3136"/>
                <a:gd name="T33" fmla="*/ 62 h 79"/>
                <a:gd name="T34" fmla="*/ 900 w 3136"/>
                <a:gd name="T35" fmla="*/ 62 h 79"/>
                <a:gd name="T36" fmla="*/ 953 w 3136"/>
                <a:gd name="T37" fmla="*/ 62 h 79"/>
                <a:gd name="T38" fmla="*/ 990 w 3136"/>
                <a:gd name="T39" fmla="*/ 62 h 79"/>
                <a:gd name="T40" fmla="*/ 1040 w 3136"/>
                <a:gd name="T41" fmla="*/ 62 h 79"/>
                <a:gd name="T42" fmla="*/ 1060 w 3136"/>
                <a:gd name="T43" fmla="*/ 66 h 79"/>
                <a:gd name="T44" fmla="*/ 1077 w 3136"/>
                <a:gd name="T45" fmla="*/ 66 h 79"/>
                <a:gd name="T46" fmla="*/ 1130 w 3136"/>
                <a:gd name="T47" fmla="*/ 66 h 79"/>
                <a:gd name="T48" fmla="*/ 1180 w 3136"/>
                <a:gd name="T49" fmla="*/ 62 h 79"/>
                <a:gd name="T50" fmla="*/ 1215 w 3136"/>
                <a:gd name="T51" fmla="*/ 64 h 79"/>
                <a:gd name="T52" fmla="*/ 1326 w 3136"/>
                <a:gd name="T53" fmla="*/ 68 h 79"/>
                <a:gd name="T54" fmla="*/ 1437 w 3136"/>
                <a:gd name="T55" fmla="*/ 64 h 79"/>
                <a:gd name="T56" fmla="*/ 1448 w 3136"/>
                <a:gd name="T57" fmla="*/ 66 h 79"/>
                <a:gd name="T58" fmla="*/ 1475 w 3136"/>
                <a:gd name="T59" fmla="*/ 64 h 79"/>
                <a:gd name="T60" fmla="*/ 1503 w 3136"/>
                <a:gd name="T61" fmla="*/ 64 h 79"/>
                <a:gd name="T62" fmla="*/ 1564 w 3136"/>
                <a:gd name="T63" fmla="*/ 64 h 79"/>
                <a:gd name="T64" fmla="*/ 1626 w 3136"/>
                <a:gd name="T65" fmla="*/ 66 h 79"/>
                <a:gd name="T66" fmla="*/ 1676 w 3136"/>
                <a:gd name="T67" fmla="*/ 66 h 79"/>
                <a:gd name="T68" fmla="*/ 1741 w 3136"/>
                <a:gd name="T69" fmla="*/ 66 h 79"/>
                <a:gd name="T70" fmla="*/ 1802 w 3136"/>
                <a:gd name="T71" fmla="*/ 64 h 79"/>
                <a:gd name="T72" fmla="*/ 1844 w 3136"/>
                <a:gd name="T73" fmla="*/ 66 h 79"/>
                <a:gd name="T74" fmla="*/ 1887 w 3136"/>
                <a:gd name="T75" fmla="*/ 66 h 79"/>
                <a:gd name="T76" fmla="*/ 1929 w 3136"/>
                <a:gd name="T77" fmla="*/ 66 h 79"/>
                <a:gd name="T78" fmla="*/ 1925 w 3136"/>
                <a:gd name="T79" fmla="*/ 66 h 79"/>
                <a:gd name="T80" fmla="*/ 2038 w 3136"/>
                <a:gd name="T81" fmla="*/ 66 h 79"/>
                <a:gd name="T82" fmla="*/ 2312 w 3136"/>
                <a:gd name="T83" fmla="*/ 66 h 79"/>
                <a:gd name="T84" fmla="*/ 2457 w 3136"/>
                <a:gd name="T85" fmla="*/ 66 h 79"/>
                <a:gd name="T86" fmla="*/ 2541 w 3136"/>
                <a:gd name="T87" fmla="*/ 66 h 79"/>
                <a:gd name="T88" fmla="*/ 2604 w 3136"/>
                <a:gd name="T89" fmla="*/ 68 h 79"/>
                <a:gd name="T90" fmla="*/ 2623 w 3136"/>
                <a:gd name="T91" fmla="*/ 64 h 79"/>
                <a:gd name="T92" fmla="*/ 2643 w 3136"/>
                <a:gd name="T93" fmla="*/ 64 h 79"/>
                <a:gd name="T94" fmla="*/ 2669 w 3136"/>
                <a:gd name="T95" fmla="*/ 66 h 79"/>
                <a:gd name="T96" fmla="*/ 2562 w 3136"/>
                <a:gd name="T97" fmla="*/ 66 h 79"/>
                <a:gd name="T98" fmla="*/ 2495 w 3136"/>
                <a:gd name="T99" fmla="*/ 66 h 79"/>
                <a:gd name="T100" fmla="*/ 2418 w 3136"/>
                <a:gd name="T101" fmla="*/ 66 h 79"/>
                <a:gd name="T102" fmla="*/ 2341 w 3136"/>
                <a:gd name="T103" fmla="*/ 66 h 79"/>
                <a:gd name="T104" fmla="*/ 2045 w 3136"/>
                <a:gd name="T105" fmla="*/ 66 h 79"/>
                <a:gd name="T106" fmla="*/ 1636 w 3136"/>
                <a:gd name="T107" fmla="*/ 66 h 79"/>
                <a:gd name="T108" fmla="*/ 1246 w 3136"/>
                <a:gd name="T109" fmla="*/ 66 h 79"/>
                <a:gd name="T110" fmla="*/ 1005 w 3136"/>
                <a:gd name="T111" fmla="*/ 66 h 79"/>
                <a:gd name="T112" fmla="*/ 845 w 3136"/>
                <a:gd name="T113" fmla="*/ 66 h 79"/>
                <a:gd name="T114" fmla="*/ 791 w 3136"/>
                <a:gd name="T115" fmla="*/ 66 h 7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36"/>
                <a:gd name="T175" fmla="*/ 0 h 79"/>
                <a:gd name="T176" fmla="*/ 3136 w 3136"/>
                <a:gd name="T177" fmla="*/ 79 h 7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36" h="79">
                  <a:moveTo>
                    <a:pt x="0" y="77"/>
                  </a:moveTo>
                  <a:lnTo>
                    <a:pt x="151" y="15"/>
                  </a:lnTo>
                  <a:lnTo>
                    <a:pt x="162" y="13"/>
                  </a:lnTo>
                  <a:lnTo>
                    <a:pt x="172" y="10"/>
                  </a:lnTo>
                  <a:lnTo>
                    <a:pt x="185" y="10"/>
                  </a:lnTo>
                  <a:lnTo>
                    <a:pt x="195" y="7"/>
                  </a:lnTo>
                  <a:lnTo>
                    <a:pt x="208" y="5"/>
                  </a:lnTo>
                  <a:lnTo>
                    <a:pt x="218" y="2"/>
                  </a:lnTo>
                  <a:lnTo>
                    <a:pt x="228" y="2"/>
                  </a:lnTo>
                  <a:lnTo>
                    <a:pt x="239" y="0"/>
                  </a:lnTo>
                  <a:lnTo>
                    <a:pt x="249" y="0"/>
                  </a:lnTo>
                  <a:lnTo>
                    <a:pt x="257" y="2"/>
                  </a:lnTo>
                  <a:lnTo>
                    <a:pt x="267" y="2"/>
                  </a:lnTo>
                  <a:lnTo>
                    <a:pt x="275" y="5"/>
                  </a:lnTo>
                  <a:lnTo>
                    <a:pt x="282" y="7"/>
                  </a:lnTo>
                  <a:lnTo>
                    <a:pt x="292" y="10"/>
                  </a:lnTo>
                  <a:lnTo>
                    <a:pt x="300" y="10"/>
                  </a:lnTo>
                  <a:lnTo>
                    <a:pt x="310" y="10"/>
                  </a:lnTo>
                  <a:lnTo>
                    <a:pt x="321" y="10"/>
                  </a:lnTo>
                  <a:lnTo>
                    <a:pt x="328" y="13"/>
                  </a:lnTo>
                  <a:lnTo>
                    <a:pt x="341" y="15"/>
                  </a:lnTo>
                  <a:lnTo>
                    <a:pt x="351" y="18"/>
                  </a:lnTo>
                  <a:lnTo>
                    <a:pt x="362" y="20"/>
                  </a:lnTo>
                  <a:lnTo>
                    <a:pt x="372" y="23"/>
                  </a:lnTo>
                  <a:lnTo>
                    <a:pt x="382" y="25"/>
                  </a:lnTo>
                  <a:lnTo>
                    <a:pt x="392" y="25"/>
                  </a:lnTo>
                  <a:lnTo>
                    <a:pt x="403" y="28"/>
                  </a:lnTo>
                  <a:lnTo>
                    <a:pt x="413" y="28"/>
                  </a:lnTo>
                  <a:lnTo>
                    <a:pt x="421" y="31"/>
                  </a:lnTo>
                  <a:lnTo>
                    <a:pt x="431" y="33"/>
                  </a:lnTo>
                  <a:lnTo>
                    <a:pt x="441" y="36"/>
                  </a:lnTo>
                  <a:lnTo>
                    <a:pt x="451" y="38"/>
                  </a:lnTo>
                  <a:lnTo>
                    <a:pt x="462" y="38"/>
                  </a:lnTo>
                  <a:lnTo>
                    <a:pt x="474" y="41"/>
                  </a:lnTo>
                  <a:lnTo>
                    <a:pt x="587" y="56"/>
                  </a:lnTo>
                  <a:lnTo>
                    <a:pt x="605" y="56"/>
                  </a:lnTo>
                  <a:lnTo>
                    <a:pt x="615" y="56"/>
                  </a:lnTo>
                  <a:lnTo>
                    <a:pt x="621" y="56"/>
                  </a:lnTo>
                  <a:lnTo>
                    <a:pt x="623" y="56"/>
                  </a:lnTo>
                  <a:lnTo>
                    <a:pt x="631" y="56"/>
                  </a:lnTo>
                  <a:lnTo>
                    <a:pt x="639" y="56"/>
                  </a:lnTo>
                  <a:lnTo>
                    <a:pt x="649" y="56"/>
                  </a:lnTo>
                  <a:lnTo>
                    <a:pt x="659" y="56"/>
                  </a:lnTo>
                  <a:lnTo>
                    <a:pt x="669" y="56"/>
                  </a:lnTo>
                  <a:lnTo>
                    <a:pt x="680" y="56"/>
                  </a:lnTo>
                  <a:lnTo>
                    <a:pt x="690" y="56"/>
                  </a:lnTo>
                  <a:lnTo>
                    <a:pt x="700" y="59"/>
                  </a:lnTo>
                  <a:lnTo>
                    <a:pt x="708" y="59"/>
                  </a:lnTo>
                  <a:lnTo>
                    <a:pt x="718" y="59"/>
                  </a:lnTo>
                  <a:lnTo>
                    <a:pt x="726" y="61"/>
                  </a:lnTo>
                  <a:lnTo>
                    <a:pt x="733" y="61"/>
                  </a:lnTo>
                  <a:lnTo>
                    <a:pt x="741" y="61"/>
                  </a:lnTo>
                  <a:lnTo>
                    <a:pt x="749" y="61"/>
                  </a:lnTo>
                  <a:lnTo>
                    <a:pt x="756" y="61"/>
                  </a:lnTo>
                  <a:lnTo>
                    <a:pt x="764" y="61"/>
                  </a:lnTo>
                  <a:lnTo>
                    <a:pt x="772" y="61"/>
                  </a:lnTo>
                  <a:lnTo>
                    <a:pt x="774" y="64"/>
                  </a:lnTo>
                  <a:lnTo>
                    <a:pt x="780" y="64"/>
                  </a:lnTo>
                  <a:lnTo>
                    <a:pt x="785" y="66"/>
                  </a:lnTo>
                  <a:lnTo>
                    <a:pt x="790" y="66"/>
                  </a:lnTo>
                  <a:lnTo>
                    <a:pt x="795" y="66"/>
                  </a:lnTo>
                  <a:lnTo>
                    <a:pt x="803" y="66"/>
                  </a:lnTo>
                  <a:lnTo>
                    <a:pt x="810" y="66"/>
                  </a:lnTo>
                  <a:lnTo>
                    <a:pt x="821" y="66"/>
                  </a:lnTo>
                  <a:lnTo>
                    <a:pt x="833" y="66"/>
                  </a:lnTo>
                  <a:lnTo>
                    <a:pt x="846" y="66"/>
                  </a:lnTo>
                  <a:lnTo>
                    <a:pt x="862" y="66"/>
                  </a:lnTo>
                  <a:lnTo>
                    <a:pt x="874" y="64"/>
                  </a:lnTo>
                  <a:lnTo>
                    <a:pt x="890" y="64"/>
                  </a:lnTo>
                  <a:lnTo>
                    <a:pt x="903" y="66"/>
                  </a:lnTo>
                  <a:lnTo>
                    <a:pt x="913" y="66"/>
                  </a:lnTo>
                  <a:lnTo>
                    <a:pt x="923" y="66"/>
                  </a:lnTo>
                  <a:lnTo>
                    <a:pt x="931" y="66"/>
                  </a:lnTo>
                  <a:lnTo>
                    <a:pt x="936" y="66"/>
                  </a:lnTo>
                  <a:lnTo>
                    <a:pt x="941" y="66"/>
                  </a:lnTo>
                  <a:lnTo>
                    <a:pt x="946" y="66"/>
                  </a:lnTo>
                  <a:lnTo>
                    <a:pt x="951" y="66"/>
                  </a:lnTo>
                  <a:lnTo>
                    <a:pt x="959" y="66"/>
                  </a:lnTo>
                  <a:lnTo>
                    <a:pt x="967" y="66"/>
                  </a:lnTo>
                  <a:lnTo>
                    <a:pt x="974" y="69"/>
                  </a:lnTo>
                  <a:lnTo>
                    <a:pt x="987" y="69"/>
                  </a:lnTo>
                  <a:lnTo>
                    <a:pt x="1000" y="72"/>
                  </a:lnTo>
                  <a:lnTo>
                    <a:pt x="1010" y="72"/>
                  </a:lnTo>
                  <a:lnTo>
                    <a:pt x="1023" y="72"/>
                  </a:lnTo>
                  <a:lnTo>
                    <a:pt x="1033" y="72"/>
                  </a:lnTo>
                  <a:lnTo>
                    <a:pt x="1046" y="72"/>
                  </a:lnTo>
                  <a:lnTo>
                    <a:pt x="1056" y="72"/>
                  </a:lnTo>
                  <a:lnTo>
                    <a:pt x="1067" y="72"/>
                  </a:lnTo>
                  <a:lnTo>
                    <a:pt x="1085" y="72"/>
                  </a:lnTo>
                  <a:lnTo>
                    <a:pt x="1097" y="72"/>
                  </a:lnTo>
                  <a:lnTo>
                    <a:pt x="1108" y="72"/>
                  </a:lnTo>
                  <a:lnTo>
                    <a:pt x="1118" y="72"/>
                  </a:lnTo>
                  <a:lnTo>
                    <a:pt x="1123" y="72"/>
                  </a:lnTo>
                  <a:lnTo>
                    <a:pt x="1131" y="72"/>
                  </a:lnTo>
                  <a:lnTo>
                    <a:pt x="1138" y="72"/>
                  </a:lnTo>
                  <a:lnTo>
                    <a:pt x="1149" y="72"/>
                  </a:lnTo>
                  <a:lnTo>
                    <a:pt x="1162" y="72"/>
                  </a:lnTo>
                  <a:lnTo>
                    <a:pt x="1172" y="72"/>
                  </a:lnTo>
                  <a:lnTo>
                    <a:pt x="1185" y="72"/>
                  </a:lnTo>
                  <a:lnTo>
                    <a:pt x="1197" y="72"/>
                  </a:lnTo>
                  <a:lnTo>
                    <a:pt x="1210" y="72"/>
                  </a:lnTo>
                  <a:lnTo>
                    <a:pt x="1221" y="72"/>
                  </a:lnTo>
                  <a:lnTo>
                    <a:pt x="1228" y="72"/>
                  </a:lnTo>
                  <a:lnTo>
                    <a:pt x="1236" y="72"/>
                  </a:lnTo>
                  <a:lnTo>
                    <a:pt x="1238" y="74"/>
                  </a:lnTo>
                  <a:lnTo>
                    <a:pt x="1241" y="74"/>
                  </a:lnTo>
                  <a:lnTo>
                    <a:pt x="1244" y="77"/>
                  </a:lnTo>
                  <a:lnTo>
                    <a:pt x="1246" y="77"/>
                  </a:lnTo>
                  <a:lnTo>
                    <a:pt x="1249" y="79"/>
                  </a:lnTo>
                  <a:lnTo>
                    <a:pt x="1251" y="79"/>
                  </a:lnTo>
                  <a:lnTo>
                    <a:pt x="1256" y="79"/>
                  </a:lnTo>
                  <a:lnTo>
                    <a:pt x="1264" y="77"/>
                  </a:lnTo>
                  <a:lnTo>
                    <a:pt x="1274" y="74"/>
                  </a:lnTo>
                  <a:lnTo>
                    <a:pt x="1285" y="74"/>
                  </a:lnTo>
                  <a:lnTo>
                    <a:pt x="1297" y="74"/>
                  </a:lnTo>
                  <a:lnTo>
                    <a:pt x="1310" y="74"/>
                  </a:lnTo>
                  <a:lnTo>
                    <a:pt x="1326" y="77"/>
                  </a:lnTo>
                  <a:lnTo>
                    <a:pt x="1338" y="77"/>
                  </a:lnTo>
                  <a:lnTo>
                    <a:pt x="1354" y="77"/>
                  </a:lnTo>
                  <a:lnTo>
                    <a:pt x="1364" y="74"/>
                  </a:lnTo>
                  <a:lnTo>
                    <a:pt x="1374" y="74"/>
                  </a:lnTo>
                  <a:lnTo>
                    <a:pt x="1385" y="72"/>
                  </a:lnTo>
                  <a:lnTo>
                    <a:pt x="1390" y="72"/>
                  </a:lnTo>
                  <a:lnTo>
                    <a:pt x="1397" y="72"/>
                  </a:lnTo>
                  <a:lnTo>
                    <a:pt x="1405" y="72"/>
                  </a:lnTo>
                  <a:lnTo>
                    <a:pt x="1413" y="74"/>
                  </a:lnTo>
                  <a:lnTo>
                    <a:pt x="1426" y="74"/>
                  </a:lnTo>
                  <a:lnTo>
                    <a:pt x="1438" y="77"/>
                  </a:lnTo>
                  <a:lnTo>
                    <a:pt x="1459" y="77"/>
                  </a:lnTo>
                  <a:lnTo>
                    <a:pt x="1487" y="79"/>
                  </a:lnTo>
                  <a:lnTo>
                    <a:pt x="1520" y="79"/>
                  </a:lnTo>
                  <a:lnTo>
                    <a:pt x="1556" y="79"/>
                  </a:lnTo>
                  <a:lnTo>
                    <a:pt x="1592" y="79"/>
                  </a:lnTo>
                  <a:lnTo>
                    <a:pt x="1626" y="77"/>
                  </a:lnTo>
                  <a:lnTo>
                    <a:pt x="1654" y="77"/>
                  </a:lnTo>
                  <a:lnTo>
                    <a:pt x="1674" y="74"/>
                  </a:lnTo>
                  <a:lnTo>
                    <a:pt x="1687" y="74"/>
                  </a:lnTo>
                  <a:lnTo>
                    <a:pt x="1695" y="74"/>
                  </a:lnTo>
                  <a:lnTo>
                    <a:pt x="1697" y="74"/>
                  </a:lnTo>
                  <a:lnTo>
                    <a:pt x="1700" y="74"/>
                  </a:lnTo>
                  <a:lnTo>
                    <a:pt x="1700" y="77"/>
                  </a:lnTo>
                  <a:lnTo>
                    <a:pt x="1705" y="77"/>
                  </a:lnTo>
                  <a:lnTo>
                    <a:pt x="1713" y="77"/>
                  </a:lnTo>
                  <a:lnTo>
                    <a:pt x="1720" y="74"/>
                  </a:lnTo>
                  <a:lnTo>
                    <a:pt x="1726" y="74"/>
                  </a:lnTo>
                  <a:lnTo>
                    <a:pt x="1731" y="74"/>
                  </a:lnTo>
                  <a:lnTo>
                    <a:pt x="1736" y="74"/>
                  </a:lnTo>
                  <a:lnTo>
                    <a:pt x="1738" y="74"/>
                  </a:lnTo>
                  <a:lnTo>
                    <a:pt x="1746" y="74"/>
                  </a:lnTo>
                  <a:lnTo>
                    <a:pt x="1754" y="74"/>
                  </a:lnTo>
                  <a:lnTo>
                    <a:pt x="1764" y="74"/>
                  </a:lnTo>
                  <a:lnTo>
                    <a:pt x="1777" y="74"/>
                  </a:lnTo>
                  <a:lnTo>
                    <a:pt x="1790" y="77"/>
                  </a:lnTo>
                  <a:lnTo>
                    <a:pt x="1805" y="77"/>
                  </a:lnTo>
                  <a:lnTo>
                    <a:pt x="1820" y="77"/>
                  </a:lnTo>
                  <a:lnTo>
                    <a:pt x="1836" y="74"/>
                  </a:lnTo>
                  <a:lnTo>
                    <a:pt x="1851" y="74"/>
                  </a:lnTo>
                  <a:lnTo>
                    <a:pt x="1867" y="77"/>
                  </a:lnTo>
                  <a:lnTo>
                    <a:pt x="1882" y="77"/>
                  </a:lnTo>
                  <a:lnTo>
                    <a:pt x="1895" y="77"/>
                  </a:lnTo>
                  <a:lnTo>
                    <a:pt x="1908" y="77"/>
                  </a:lnTo>
                  <a:lnTo>
                    <a:pt x="1918" y="77"/>
                  </a:lnTo>
                  <a:lnTo>
                    <a:pt x="1931" y="77"/>
                  </a:lnTo>
                  <a:lnTo>
                    <a:pt x="1941" y="77"/>
                  </a:lnTo>
                  <a:lnTo>
                    <a:pt x="1954" y="77"/>
                  </a:lnTo>
                  <a:lnTo>
                    <a:pt x="1967" y="77"/>
                  </a:lnTo>
                  <a:lnTo>
                    <a:pt x="1979" y="77"/>
                  </a:lnTo>
                  <a:lnTo>
                    <a:pt x="1995" y="77"/>
                  </a:lnTo>
                  <a:lnTo>
                    <a:pt x="2010" y="77"/>
                  </a:lnTo>
                  <a:lnTo>
                    <a:pt x="2026" y="77"/>
                  </a:lnTo>
                  <a:lnTo>
                    <a:pt x="2043" y="77"/>
                  </a:lnTo>
                  <a:lnTo>
                    <a:pt x="2059" y="77"/>
                  </a:lnTo>
                  <a:lnTo>
                    <a:pt x="2074" y="77"/>
                  </a:lnTo>
                  <a:lnTo>
                    <a:pt x="2090" y="77"/>
                  </a:lnTo>
                  <a:lnTo>
                    <a:pt x="2102" y="74"/>
                  </a:lnTo>
                  <a:lnTo>
                    <a:pt x="2115" y="74"/>
                  </a:lnTo>
                  <a:lnTo>
                    <a:pt x="2126" y="74"/>
                  </a:lnTo>
                  <a:lnTo>
                    <a:pt x="2136" y="74"/>
                  </a:lnTo>
                  <a:lnTo>
                    <a:pt x="2146" y="74"/>
                  </a:lnTo>
                  <a:lnTo>
                    <a:pt x="2156" y="74"/>
                  </a:lnTo>
                  <a:lnTo>
                    <a:pt x="2164" y="77"/>
                  </a:lnTo>
                  <a:lnTo>
                    <a:pt x="2174" y="77"/>
                  </a:lnTo>
                  <a:lnTo>
                    <a:pt x="2184" y="77"/>
                  </a:lnTo>
                  <a:lnTo>
                    <a:pt x="2195" y="77"/>
                  </a:lnTo>
                  <a:lnTo>
                    <a:pt x="2205" y="77"/>
                  </a:lnTo>
                  <a:lnTo>
                    <a:pt x="2215" y="77"/>
                  </a:lnTo>
                  <a:lnTo>
                    <a:pt x="2225" y="77"/>
                  </a:lnTo>
                  <a:lnTo>
                    <a:pt x="2236" y="77"/>
                  </a:lnTo>
                  <a:lnTo>
                    <a:pt x="2246" y="77"/>
                  </a:lnTo>
                  <a:lnTo>
                    <a:pt x="2254" y="77"/>
                  </a:lnTo>
                  <a:lnTo>
                    <a:pt x="2264" y="77"/>
                  </a:lnTo>
                  <a:lnTo>
                    <a:pt x="2267" y="77"/>
                  </a:lnTo>
                  <a:lnTo>
                    <a:pt x="2261" y="77"/>
                  </a:lnTo>
                  <a:lnTo>
                    <a:pt x="2259" y="77"/>
                  </a:lnTo>
                  <a:lnTo>
                    <a:pt x="2264" y="74"/>
                  </a:lnTo>
                  <a:lnTo>
                    <a:pt x="2277" y="74"/>
                  </a:lnTo>
                  <a:lnTo>
                    <a:pt x="2300" y="74"/>
                  </a:lnTo>
                  <a:lnTo>
                    <a:pt x="2341" y="74"/>
                  </a:lnTo>
                  <a:lnTo>
                    <a:pt x="2392" y="77"/>
                  </a:lnTo>
                  <a:lnTo>
                    <a:pt x="2454" y="77"/>
                  </a:lnTo>
                  <a:lnTo>
                    <a:pt x="2520" y="77"/>
                  </a:lnTo>
                  <a:lnTo>
                    <a:pt x="2587" y="77"/>
                  </a:lnTo>
                  <a:lnTo>
                    <a:pt x="2654" y="77"/>
                  </a:lnTo>
                  <a:lnTo>
                    <a:pt x="2713" y="77"/>
                  </a:lnTo>
                  <a:lnTo>
                    <a:pt x="2759" y="77"/>
                  </a:lnTo>
                  <a:lnTo>
                    <a:pt x="2797" y="77"/>
                  </a:lnTo>
                  <a:lnTo>
                    <a:pt x="2831" y="77"/>
                  </a:lnTo>
                  <a:lnTo>
                    <a:pt x="2859" y="77"/>
                  </a:lnTo>
                  <a:lnTo>
                    <a:pt x="2884" y="77"/>
                  </a:lnTo>
                  <a:lnTo>
                    <a:pt x="2907" y="77"/>
                  </a:lnTo>
                  <a:lnTo>
                    <a:pt x="2925" y="77"/>
                  </a:lnTo>
                  <a:lnTo>
                    <a:pt x="2943" y="77"/>
                  </a:lnTo>
                  <a:lnTo>
                    <a:pt x="2964" y="77"/>
                  </a:lnTo>
                  <a:lnTo>
                    <a:pt x="2982" y="77"/>
                  </a:lnTo>
                  <a:lnTo>
                    <a:pt x="3002" y="79"/>
                  </a:lnTo>
                  <a:lnTo>
                    <a:pt x="3018" y="79"/>
                  </a:lnTo>
                  <a:lnTo>
                    <a:pt x="3033" y="79"/>
                  </a:lnTo>
                  <a:lnTo>
                    <a:pt x="3046" y="79"/>
                  </a:lnTo>
                  <a:lnTo>
                    <a:pt x="3056" y="79"/>
                  </a:lnTo>
                  <a:lnTo>
                    <a:pt x="3064" y="77"/>
                  </a:lnTo>
                  <a:lnTo>
                    <a:pt x="3066" y="74"/>
                  </a:lnTo>
                  <a:lnTo>
                    <a:pt x="3072" y="74"/>
                  </a:lnTo>
                  <a:lnTo>
                    <a:pt x="3077" y="74"/>
                  </a:lnTo>
                  <a:lnTo>
                    <a:pt x="3079" y="74"/>
                  </a:lnTo>
                  <a:lnTo>
                    <a:pt x="3084" y="77"/>
                  </a:lnTo>
                  <a:lnTo>
                    <a:pt x="3089" y="77"/>
                  </a:lnTo>
                  <a:lnTo>
                    <a:pt x="3092" y="77"/>
                  </a:lnTo>
                  <a:lnTo>
                    <a:pt x="3097" y="77"/>
                  </a:lnTo>
                  <a:lnTo>
                    <a:pt x="3102" y="74"/>
                  </a:lnTo>
                  <a:lnTo>
                    <a:pt x="3107" y="74"/>
                  </a:lnTo>
                  <a:lnTo>
                    <a:pt x="3113" y="74"/>
                  </a:lnTo>
                  <a:lnTo>
                    <a:pt x="3120" y="74"/>
                  </a:lnTo>
                  <a:lnTo>
                    <a:pt x="3128" y="74"/>
                  </a:lnTo>
                  <a:lnTo>
                    <a:pt x="3133" y="77"/>
                  </a:lnTo>
                  <a:lnTo>
                    <a:pt x="3136" y="77"/>
                  </a:lnTo>
                  <a:lnTo>
                    <a:pt x="3130" y="77"/>
                  </a:lnTo>
                  <a:lnTo>
                    <a:pt x="3020" y="77"/>
                  </a:lnTo>
                  <a:lnTo>
                    <a:pt x="3007" y="77"/>
                  </a:lnTo>
                  <a:lnTo>
                    <a:pt x="2995" y="77"/>
                  </a:lnTo>
                  <a:lnTo>
                    <a:pt x="2979" y="77"/>
                  </a:lnTo>
                  <a:lnTo>
                    <a:pt x="2964" y="77"/>
                  </a:lnTo>
                  <a:lnTo>
                    <a:pt x="2946" y="77"/>
                  </a:lnTo>
                  <a:lnTo>
                    <a:pt x="2928" y="77"/>
                  </a:lnTo>
                  <a:lnTo>
                    <a:pt x="2907" y="77"/>
                  </a:lnTo>
                  <a:lnTo>
                    <a:pt x="2884" y="77"/>
                  </a:lnTo>
                  <a:lnTo>
                    <a:pt x="2869" y="77"/>
                  </a:lnTo>
                  <a:lnTo>
                    <a:pt x="2854" y="77"/>
                  </a:lnTo>
                  <a:lnTo>
                    <a:pt x="2838" y="77"/>
                  </a:lnTo>
                  <a:lnTo>
                    <a:pt x="2823" y="77"/>
                  </a:lnTo>
                  <a:lnTo>
                    <a:pt x="2805" y="77"/>
                  </a:lnTo>
                  <a:lnTo>
                    <a:pt x="2787" y="77"/>
                  </a:lnTo>
                  <a:lnTo>
                    <a:pt x="2766" y="77"/>
                  </a:lnTo>
                  <a:lnTo>
                    <a:pt x="2748" y="77"/>
                  </a:lnTo>
                  <a:lnTo>
                    <a:pt x="2692" y="77"/>
                  </a:lnTo>
                  <a:lnTo>
                    <a:pt x="2631" y="77"/>
                  </a:lnTo>
                  <a:lnTo>
                    <a:pt x="2559" y="77"/>
                  </a:lnTo>
                  <a:lnTo>
                    <a:pt x="2482" y="77"/>
                  </a:lnTo>
                  <a:lnTo>
                    <a:pt x="2400" y="77"/>
                  </a:lnTo>
                  <a:lnTo>
                    <a:pt x="2315" y="77"/>
                  </a:lnTo>
                  <a:lnTo>
                    <a:pt x="2225" y="77"/>
                  </a:lnTo>
                  <a:lnTo>
                    <a:pt x="2136" y="77"/>
                  </a:lnTo>
                  <a:lnTo>
                    <a:pt x="2028" y="77"/>
                  </a:lnTo>
                  <a:lnTo>
                    <a:pt x="1920" y="77"/>
                  </a:lnTo>
                  <a:lnTo>
                    <a:pt x="1818" y="77"/>
                  </a:lnTo>
                  <a:lnTo>
                    <a:pt x="1718" y="77"/>
                  </a:lnTo>
                  <a:lnTo>
                    <a:pt x="1623" y="77"/>
                  </a:lnTo>
                  <a:lnTo>
                    <a:pt x="1538" y="77"/>
                  </a:lnTo>
                  <a:lnTo>
                    <a:pt x="1462" y="77"/>
                  </a:lnTo>
                  <a:lnTo>
                    <a:pt x="1397" y="77"/>
                  </a:lnTo>
                  <a:lnTo>
                    <a:pt x="1305" y="77"/>
                  </a:lnTo>
                  <a:lnTo>
                    <a:pt x="1246" y="77"/>
                  </a:lnTo>
                  <a:lnTo>
                    <a:pt x="1208" y="77"/>
                  </a:lnTo>
                  <a:lnTo>
                    <a:pt x="1180" y="77"/>
                  </a:lnTo>
                  <a:lnTo>
                    <a:pt x="1156" y="77"/>
                  </a:lnTo>
                  <a:lnTo>
                    <a:pt x="1126" y="77"/>
                  </a:lnTo>
                  <a:lnTo>
                    <a:pt x="1077" y="77"/>
                  </a:lnTo>
                  <a:lnTo>
                    <a:pt x="1005" y="77"/>
                  </a:lnTo>
                  <a:lnTo>
                    <a:pt x="992" y="77"/>
                  </a:lnTo>
                  <a:lnTo>
                    <a:pt x="982" y="77"/>
                  </a:lnTo>
                  <a:lnTo>
                    <a:pt x="969" y="77"/>
                  </a:lnTo>
                  <a:lnTo>
                    <a:pt x="956" y="77"/>
                  </a:lnTo>
                  <a:lnTo>
                    <a:pt x="941" y="77"/>
                  </a:lnTo>
                  <a:lnTo>
                    <a:pt x="928" y="77"/>
                  </a:lnTo>
                  <a:lnTo>
                    <a:pt x="913" y="77"/>
                  </a:lnTo>
                  <a:lnTo>
                    <a:pt x="900" y="77"/>
                  </a:lnTo>
                  <a:lnTo>
                    <a:pt x="454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DE8002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18" name="Freeform 24"/>
            <p:cNvSpPr>
              <a:spLocks/>
            </p:cNvSpPr>
            <p:nvPr/>
          </p:nvSpPr>
          <p:spPr bwMode="auto">
            <a:xfrm>
              <a:off x="2511" y="3538"/>
              <a:ext cx="2672" cy="68"/>
            </a:xfrm>
            <a:custGeom>
              <a:avLst/>
              <a:gdLst>
                <a:gd name="T0" fmla="*/ 158 w 3136"/>
                <a:gd name="T1" fmla="*/ 9 h 79"/>
                <a:gd name="T2" fmla="*/ 204 w 3136"/>
                <a:gd name="T3" fmla="*/ 0 h 79"/>
                <a:gd name="T4" fmla="*/ 240 w 3136"/>
                <a:gd name="T5" fmla="*/ 6 h 79"/>
                <a:gd name="T6" fmla="*/ 279 w 3136"/>
                <a:gd name="T7" fmla="*/ 11 h 79"/>
                <a:gd name="T8" fmla="*/ 325 w 3136"/>
                <a:gd name="T9" fmla="*/ 22 h 79"/>
                <a:gd name="T10" fmla="*/ 367 w 3136"/>
                <a:gd name="T11" fmla="*/ 28 h 79"/>
                <a:gd name="T12" fmla="*/ 500 w 3136"/>
                <a:gd name="T13" fmla="*/ 48 h 79"/>
                <a:gd name="T14" fmla="*/ 538 w 3136"/>
                <a:gd name="T15" fmla="*/ 48 h 79"/>
                <a:gd name="T16" fmla="*/ 579 w 3136"/>
                <a:gd name="T17" fmla="*/ 48 h 79"/>
                <a:gd name="T18" fmla="*/ 619 w 3136"/>
                <a:gd name="T19" fmla="*/ 53 h 79"/>
                <a:gd name="T20" fmla="*/ 651 w 3136"/>
                <a:gd name="T21" fmla="*/ 53 h 79"/>
                <a:gd name="T22" fmla="*/ 673 w 3136"/>
                <a:gd name="T23" fmla="*/ 57 h 79"/>
                <a:gd name="T24" fmla="*/ 710 w 3136"/>
                <a:gd name="T25" fmla="*/ 57 h 79"/>
                <a:gd name="T26" fmla="*/ 769 w 3136"/>
                <a:gd name="T27" fmla="*/ 57 h 79"/>
                <a:gd name="T28" fmla="*/ 802 w 3136"/>
                <a:gd name="T29" fmla="*/ 57 h 79"/>
                <a:gd name="T30" fmla="*/ 830 w 3136"/>
                <a:gd name="T31" fmla="*/ 59 h 79"/>
                <a:gd name="T32" fmla="*/ 880 w 3136"/>
                <a:gd name="T33" fmla="*/ 62 h 79"/>
                <a:gd name="T34" fmla="*/ 935 w 3136"/>
                <a:gd name="T35" fmla="*/ 62 h 79"/>
                <a:gd name="T36" fmla="*/ 970 w 3136"/>
                <a:gd name="T37" fmla="*/ 62 h 79"/>
                <a:gd name="T38" fmla="*/ 1020 w 3136"/>
                <a:gd name="T39" fmla="*/ 62 h 79"/>
                <a:gd name="T40" fmla="*/ 1055 w 3136"/>
                <a:gd name="T41" fmla="*/ 64 h 79"/>
                <a:gd name="T42" fmla="*/ 1066 w 3136"/>
                <a:gd name="T43" fmla="*/ 68 h 79"/>
                <a:gd name="T44" fmla="*/ 1105 w 3136"/>
                <a:gd name="T45" fmla="*/ 64 h 79"/>
                <a:gd name="T46" fmla="*/ 1162 w 3136"/>
                <a:gd name="T47" fmla="*/ 64 h 79"/>
                <a:gd name="T48" fmla="*/ 1197 w 3136"/>
                <a:gd name="T49" fmla="*/ 62 h 79"/>
                <a:gd name="T50" fmla="*/ 1267 w 3136"/>
                <a:gd name="T51" fmla="*/ 68 h 79"/>
                <a:gd name="T52" fmla="*/ 1409 w 3136"/>
                <a:gd name="T53" fmla="*/ 66 h 79"/>
                <a:gd name="T54" fmla="*/ 1448 w 3136"/>
                <a:gd name="T55" fmla="*/ 64 h 79"/>
                <a:gd name="T56" fmla="*/ 1471 w 3136"/>
                <a:gd name="T57" fmla="*/ 64 h 79"/>
                <a:gd name="T58" fmla="*/ 1494 w 3136"/>
                <a:gd name="T59" fmla="*/ 64 h 79"/>
                <a:gd name="T60" fmla="*/ 1551 w 3136"/>
                <a:gd name="T61" fmla="*/ 66 h 79"/>
                <a:gd name="T62" fmla="*/ 1615 w 3136"/>
                <a:gd name="T63" fmla="*/ 66 h 79"/>
                <a:gd name="T64" fmla="*/ 1665 w 3136"/>
                <a:gd name="T65" fmla="*/ 66 h 79"/>
                <a:gd name="T66" fmla="*/ 1726 w 3136"/>
                <a:gd name="T67" fmla="*/ 66 h 79"/>
                <a:gd name="T68" fmla="*/ 1791 w 3136"/>
                <a:gd name="T69" fmla="*/ 64 h 79"/>
                <a:gd name="T70" fmla="*/ 1837 w 3136"/>
                <a:gd name="T71" fmla="*/ 64 h 79"/>
                <a:gd name="T72" fmla="*/ 1879 w 3136"/>
                <a:gd name="T73" fmla="*/ 66 h 79"/>
                <a:gd name="T74" fmla="*/ 1921 w 3136"/>
                <a:gd name="T75" fmla="*/ 66 h 79"/>
                <a:gd name="T76" fmla="*/ 1929 w 3136"/>
                <a:gd name="T77" fmla="*/ 64 h 79"/>
                <a:gd name="T78" fmla="*/ 2091 w 3136"/>
                <a:gd name="T79" fmla="*/ 66 h 79"/>
                <a:gd name="T80" fmla="*/ 2351 w 3136"/>
                <a:gd name="T81" fmla="*/ 66 h 79"/>
                <a:gd name="T82" fmla="*/ 2477 w 3136"/>
                <a:gd name="T83" fmla="*/ 66 h 79"/>
                <a:gd name="T84" fmla="*/ 2558 w 3136"/>
                <a:gd name="T85" fmla="*/ 68 h 79"/>
                <a:gd name="T86" fmla="*/ 2611 w 3136"/>
                <a:gd name="T87" fmla="*/ 66 h 79"/>
                <a:gd name="T88" fmla="*/ 2628 w 3136"/>
                <a:gd name="T89" fmla="*/ 66 h 79"/>
                <a:gd name="T90" fmla="*/ 2647 w 3136"/>
                <a:gd name="T91" fmla="*/ 64 h 79"/>
                <a:gd name="T92" fmla="*/ 2672 w 3136"/>
                <a:gd name="T93" fmla="*/ 66 h 79"/>
                <a:gd name="T94" fmla="*/ 2538 w 3136"/>
                <a:gd name="T95" fmla="*/ 66 h 79"/>
                <a:gd name="T96" fmla="*/ 2457 w 3136"/>
                <a:gd name="T97" fmla="*/ 66 h 79"/>
                <a:gd name="T98" fmla="*/ 2390 w 3136"/>
                <a:gd name="T99" fmla="*/ 66 h 79"/>
                <a:gd name="T100" fmla="*/ 2242 w 3136"/>
                <a:gd name="T101" fmla="*/ 66 h 79"/>
                <a:gd name="T102" fmla="*/ 1896 w 3136"/>
                <a:gd name="T103" fmla="*/ 66 h 79"/>
                <a:gd name="T104" fmla="*/ 1464 w 3136"/>
                <a:gd name="T105" fmla="*/ 66 h 79"/>
                <a:gd name="T106" fmla="*/ 1112 w 3136"/>
                <a:gd name="T107" fmla="*/ 66 h 79"/>
                <a:gd name="T108" fmla="*/ 959 w 3136"/>
                <a:gd name="T109" fmla="*/ 66 h 79"/>
                <a:gd name="T110" fmla="*/ 826 w 3136"/>
                <a:gd name="T111" fmla="*/ 66 h 79"/>
                <a:gd name="T112" fmla="*/ 767 w 3136"/>
                <a:gd name="T113" fmla="*/ 66 h 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36"/>
                <a:gd name="T172" fmla="*/ 0 h 79"/>
                <a:gd name="T173" fmla="*/ 3136 w 3136"/>
                <a:gd name="T174" fmla="*/ 79 h 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36" h="79">
                  <a:moveTo>
                    <a:pt x="0" y="77"/>
                  </a:moveTo>
                  <a:lnTo>
                    <a:pt x="151" y="15"/>
                  </a:lnTo>
                  <a:lnTo>
                    <a:pt x="162" y="13"/>
                  </a:lnTo>
                  <a:lnTo>
                    <a:pt x="172" y="10"/>
                  </a:lnTo>
                  <a:lnTo>
                    <a:pt x="185" y="10"/>
                  </a:lnTo>
                  <a:lnTo>
                    <a:pt x="195" y="7"/>
                  </a:lnTo>
                  <a:lnTo>
                    <a:pt x="208" y="5"/>
                  </a:lnTo>
                  <a:lnTo>
                    <a:pt x="218" y="2"/>
                  </a:lnTo>
                  <a:lnTo>
                    <a:pt x="228" y="2"/>
                  </a:lnTo>
                  <a:lnTo>
                    <a:pt x="239" y="0"/>
                  </a:lnTo>
                  <a:lnTo>
                    <a:pt x="249" y="0"/>
                  </a:lnTo>
                  <a:lnTo>
                    <a:pt x="257" y="2"/>
                  </a:lnTo>
                  <a:lnTo>
                    <a:pt x="267" y="2"/>
                  </a:lnTo>
                  <a:lnTo>
                    <a:pt x="275" y="5"/>
                  </a:lnTo>
                  <a:lnTo>
                    <a:pt x="282" y="7"/>
                  </a:lnTo>
                  <a:lnTo>
                    <a:pt x="292" y="10"/>
                  </a:lnTo>
                  <a:lnTo>
                    <a:pt x="300" y="10"/>
                  </a:lnTo>
                  <a:lnTo>
                    <a:pt x="310" y="10"/>
                  </a:lnTo>
                  <a:lnTo>
                    <a:pt x="321" y="10"/>
                  </a:lnTo>
                  <a:lnTo>
                    <a:pt x="328" y="13"/>
                  </a:lnTo>
                  <a:lnTo>
                    <a:pt x="341" y="15"/>
                  </a:lnTo>
                  <a:lnTo>
                    <a:pt x="351" y="18"/>
                  </a:lnTo>
                  <a:lnTo>
                    <a:pt x="362" y="20"/>
                  </a:lnTo>
                  <a:lnTo>
                    <a:pt x="372" y="23"/>
                  </a:lnTo>
                  <a:lnTo>
                    <a:pt x="382" y="25"/>
                  </a:lnTo>
                  <a:lnTo>
                    <a:pt x="392" y="25"/>
                  </a:lnTo>
                  <a:lnTo>
                    <a:pt x="403" y="28"/>
                  </a:lnTo>
                  <a:lnTo>
                    <a:pt x="413" y="28"/>
                  </a:lnTo>
                  <a:lnTo>
                    <a:pt x="421" y="31"/>
                  </a:lnTo>
                  <a:lnTo>
                    <a:pt x="431" y="33"/>
                  </a:lnTo>
                  <a:lnTo>
                    <a:pt x="441" y="36"/>
                  </a:lnTo>
                  <a:lnTo>
                    <a:pt x="451" y="38"/>
                  </a:lnTo>
                  <a:lnTo>
                    <a:pt x="462" y="38"/>
                  </a:lnTo>
                  <a:lnTo>
                    <a:pt x="474" y="41"/>
                  </a:lnTo>
                  <a:lnTo>
                    <a:pt x="587" y="56"/>
                  </a:lnTo>
                  <a:lnTo>
                    <a:pt x="605" y="56"/>
                  </a:lnTo>
                  <a:lnTo>
                    <a:pt x="615" y="56"/>
                  </a:lnTo>
                  <a:lnTo>
                    <a:pt x="621" y="56"/>
                  </a:lnTo>
                  <a:lnTo>
                    <a:pt x="623" y="56"/>
                  </a:lnTo>
                  <a:lnTo>
                    <a:pt x="631" y="56"/>
                  </a:lnTo>
                  <a:lnTo>
                    <a:pt x="639" y="56"/>
                  </a:lnTo>
                  <a:lnTo>
                    <a:pt x="649" y="56"/>
                  </a:lnTo>
                  <a:lnTo>
                    <a:pt x="659" y="56"/>
                  </a:lnTo>
                  <a:lnTo>
                    <a:pt x="669" y="56"/>
                  </a:lnTo>
                  <a:lnTo>
                    <a:pt x="680" y="56"/>
                  </a:lnTo>
                  <a:lnTo>
                    <a:pt x="690" y="56"/>
                  </a:lnTo>
                  <a:lnTo>
                    <a:pt x="700" y="59"/>
                  </a:lnTo>
                  <a:lnTo>
                    <a:pt x="708" y="59"/>
                  </a:lnTo>
                  <a:lnTo>
                    <a:pt x="718" y="59"/>
                  </a:lnTo>
                  <a:lnTo>
                    <a:pt x="726" y="61"/>
                  </a:lnTo>
                  <a:lnTo>
                    <a:pt x="733" y="61"/>
                  </a:lnTo>
                  <a:lnTo>
                    <a:pt x="741" y="61"/>
                  </a:lnTo>
                  <a:lnTo>
                    <a:pt x="749" y="61"/>
                  </a:lnTo>
                  <a:lnTo>
                    <a:pt x="756" y="61"/>
                  </a:lnTo>
                  <a:lnTo>
                    <a:pt x="764" y="61"/>
                  </a:lnTo>
                  <a:lnTo>
                    <a:pt x="772" y="61"/>
                  </a:lnTo>
                  <a:lnTo>
                    <a:pt x="774" y="64"/>
                  </a:lnTo>
                  <a:lnTo>
                    <a:pt x="780" y="64"/>
                  </a:lnTo>
                  <a:lnTo>
                    <a:pt x="785" y="66"/>
                  </a:lnTo>
                  <a:lnTo>
                    <a:pt x="790" y="66"/>
                  </a:lnTo>
                  <a:lnTo>
                    <a:pt x="795" y="66"/>
                  </a:lnTo>
                  <a:lnTo>
                    <a:pt x="803" y="66"/>
                  </a:lnTo>
                  <a:lnTo>
                    <a:pt x="810" y="66"/>
                  </a:lnTo>
                  <a:lnTo>
                    <a:pt x="821" y="66"/>
                  </a:lnTo>
                  <a:lnTo>
                    <a:pt x="833" y="66"/>
                  </a:lnTo>
                  <a:lnTo>
                    <a:pt x="846" y="66"/>
                  </a:lnTo>
                  <a:lnTo>
                    <a:pt x="862" y="66"/>
                  </a:lnTo>
                  <a:lnTo>
                    <a:pt x="874" y="64"/>
                  </a:lnTo>
                  <a:lnTo>
                    <a:pt x="890" y="64"/>
                  </a:lnTo>
                  <a:lnTo>
                    <a:pt x="903" y="66"/>
                  </a:lnTo>
                  <a:lnTo>
                    <a:pt x="913" y="66"/>
                  </a:lnTo>
                  <a:lnTo>
                    <a:pt x="923" y="66"/>
                  </a:lnTo>
                  <a:lnTo>
                    <a:pt x="931" y="66"/>
                  </a:lnTo>
                  <a:lnTo>
                    <a:pt x="936" y="66"/>
                  </a:lnTo>
                  <a:lnTo>
                    <a:pt x="941" y="66"/>
                  </a:lnTo>
                  <a:lnTo>
                    <a:pt x="946" y="66"/>
                  </a:lnTo>
                  <a:lnTo>
                    <a:pt x="951" y="66"/>
                  </a:lnTo>
                  <a:lnTo>
                    <a:pt x="959" y="66"/>
                  </a:lnTo>
                  <a:lnTo>
                    <a:pt x="967" y="66"/>
                  </a:lnTo>
                  <a:lnTo>
                    <a:pt x="974" y="69"/>
                  </a:lnTo>
                  <a:lnTo>
                    <a:pt x="987" y="69"/>
                  </a:lnTo>
                  <a:lnTo>
                    <a:pt x="1000" y="72"/>
                  </a:lnTo>
                  <a:lnTo>
                    <a:pt x="1010" y="72"/>
                  </a:lnTo>
                  <a:lnTo>
                    <a:pt x="1023" y="72"/>
                  </a:lnTo>
                  <a:lnTo>
                    <a:pt x="1033" y="72"/>
                  </a:lnTo>
                  <a:lnTo>
                    <a:pt x="1046" y="72"/>
                  </a:lnTo>
                  <a:lnTo>
                    <a:pt x="1056" y="72"/>
                  </a:lnTo>
                  <a:lnTo>
                    <a:pt x="1067" y="72"/>
                  </a:lnTo>
                  <a:lnTo>
                    <a:pt x="1085" y="72"/>
                  </a:lnTo>
                  <a:lnTo>
                    <a:pt x="1097" y="72"/>
                  </a:lnTo>
                  <a:lnTo>
                    <a:pt x="1108" y="72"/>
                  </a:lnTo>
                  <a:lnTo>
                    <a:pt x="1118" y="72"/>
                  </a:lnTo>
                  <a:lnTo>
                    <a:pt x="1123" y="72"/>
                  </a:lnTo>
                  <a:lnTo>
                    <a:pt x="1131" y="72"/>
                  </a:lnTo>
                  <a:lnTo>
                    <a:pt x="1138" y="72"/>
                  </a:lnTo>
                  <a:lnTo>
                    <a:pt x="1149" y="72"/>
                  </a:lnTo>
                  <a:lnTo>
                    <a:pt x="1162" y="72"/>
                  </a:lnTo>
                  <a:lnTo>
                    <a:pt x="1172" y="72"/>
                  </a:lnTo>
                  <a:lnTo>
                    <a:pt x="1185" y="72"/>
                  </a:lnTo>
                  <a:lnTo>
                    <a:pt x="1197" y="72"/>
                  </a:lnTo>
                  <a:lnTo>
                    <a:pt x="1210" y="72"/>
                  </a:lnTo>
                  <a:lnTo>
                    <a:pt x="1221" y="72"/>
                  </a:lnTo>
                  <a:lnTo>
                    <a:pt x="1228" y="72"/>
                  </a:lnTo>
                  <a:lnTo>
                    <a:pt x="1236" y="72"/>
                  </a:lnTo>
                  <a:lnTo>
                    <a:pt x="1238" y="74"/>
                  </a:lnTo>
                  <a:lnTo>
                    <a:pt x="1241" y="74"/>
                  </a:lnTo>
                  <a:lnTo>
                    <a:pt x="1244" y="77"/>
                  </a:lnTo>
                  <a:lnTo>
                    <a:pt x="1246" y="77"/>
                  </a:lnTo>
                  <a:lnTo>
                    <a:pt x="1249" y="79"/>
                  </a:lnTo>
                  <a:lnTo>
                    <a:pt x="1251" y="79"/>
                  </a:lnTo>
                  <a:lnTo>
                    <a:pt x="1256" y="79"/>
                  </a:lnTo>
                  <a:lnTo>
                    <a:pt x="1264" y="77"/>
                  </a:lnTo>
                  <a:lnTo>
                    <a:pt x="1274" y="74"/>
                  </a:lnTo>
                  <a:lnTo>
                    <a:pt x="1285" y="74"/>
                  </a:lnTo>
                  <a:lnTo>
                    <a:pt x="1297" y="74"/>
                  </a:lnTo>
                  <a:lnTo>
                    <a:pt x="1310" y="74"/>
                  </a:lnTo>
                  <a:lnTo>
                    <a:pt x="1326" y="77"/>
                  </a:lnTo>
                  <a:lnTo>
                    <a:pt x="1338" y="77"/>
                  </a:lnTo>
                  <a:lnTo>
                    <a:pt x="1354" y="77"/>
                  </a:lnTo>
                  <a:lnTo>
                    <a:pt x="1364" y="74"/>
                  </a:lnTo>
                  <a:lnTo>
                    <a:pt x="1374" y="74"/>
                  </a:lnTo>
                  <a:lnTo>
                    <a:pt x="1385" y="72"/>
                  </a:lnTo>
                  <a:lnTo>
                    <a:pt x="1390" y="72"/>
                  </a:lnTo>
                  <a:lnTo>
                    <a:pt x="1397" y="72"/>
                  </a:lnTo>
                  <a:lnTo>
                    <a:pt x="1405" y="72"/>
                  </a:lnTo>
                  <a:lnTo>
                    <a:pt x="1413" y="74"/>
                  </a:lnTo>
                  <a:lnTo>
                    <a:pt x="1426" y="74"/>
                  </a:lnTo>
                  <a:lnTo>
                    <a:pt x="1438" y="77"/>
                  </a:lnTo>
                  <a:lnTo>
                    <a:pt x="1459" y="77"/>
                  </a:lnTo>
                  <a:lnTo>
                    <a:pt x="1487" y="79"/>
                  </a:lnTo>
                  <a:lnTo>
                    <a:pt x="1520" y="79"/>
                  </a:lnTo>
                  <a:lnTo>
                    <a:pt x="1556" y="79"/>
                  </a:lnTo>
                  <a:lnTo>
                    <a:pt x="1592" y="79"/>
                  </a:lnTo>
                  <a:lnTo>
                    <a:pt x="1626" y="77"/>
                  </a:lnTo>
                  <a:lnTo>
                    <a:pt x="1654" y="77"/>
                  </a:lnTo>
                  <a:lnTo>
                    <a:pt x="1674" y="74"/>
                  </a:lnTo>
                  <a:lnTo>
                    <a:pt x="1687" y="74"/>
                  </a:lnTo>
                  <a:lnTo>
                    <a:pt x="1695" y="74"/>
                  </a:lnTo>
                  <a:lnTo>
                    <a:pt x="1697" y="74"/>
                  </a:lnTo>
                  <a:lnTo>
                    <a:pt x="1700" y="74"/>
                  </a:lnTo>
                  <a:lnTo>
                    <a:pt x="1700" y="77"/>
                  </a:lnTo>
                  <a:lnTo>
                    <a:pt x="1705" y="77"/>
                  </a:lnTo>
                  <a:lnTo>
                    <a:pt x="1713" y="77"/>
                  </a:lnTo>
                  <a:lnTo>
                    <a:pt x="1720" y="74"/>
                  </a:lnTo>
                  <a:lnTo>
                    <a:pt x="1726" y="74"/>
                  </a:lnTo>
                  <a:lnTo>
                    <a:pt x="1731" y="74"/>
                  </a:lnTo>
                  <a:lnTo>
                    <a:pt x="1736" y="74"/>
                  </a:lnTo>
                  <a:lnTo>
                    <a:pt x="1738" y="74"/>
                  </a:lnTo>
                  <a:lnTo>
                    <a:pt x="1746" y="74"/>
                  </a:lnTo>
                  <a:lnTo>
                    <a:pt x="1754" y="74"/>
                  </a:lnTo>
                  <a:lnTo>
                    <a:pt x="1764" y="74"/>
                  </a:lnTo>
                  <a:lnTo>
                    <a:pt x="1777" y="74"/>
                  </a:lnTo>
                  <a:lnTo>
                    <a:pt x="1790" y="77"/>
                  </a:lnTo>
                  <a:lnTo>
                    <a:pt x="1805" y="77"/>
                  </a:lnTo>
                  <a:lnTo>
                    <a:pt x="1820" y="77"/>
                  </a:lnTo>
                  <a:lnTo>
                    <a:pt x="1836" y="74"/>
                  </a:lnTo>
                  <a:lnTo>
                    <a:pt x="1851" y="74"/>
                  </a:lnTo>
                  <a:lnTo>
                    <a:pt x="1867" y="77"/>
                  </a:lnTo>
                  <a:lnTo>
                    <a:pt x="1882" y="77"/>
                  </a:lnTo>
                  <a:lnTo>
                    <a:pt x="1895" y="77"/>
                  </a:lnTo>
                  <a:lnTo>
                    <a:pt x="1908" y="77"/>
                  </a:lnTo>
                  <a:lnTo>
                    <a:pt x="1918" y="77"/>
                  </a:lnTo>
                  <a:lnTo>
                    <a:pt x="1931" y="77"/>
                  </a:lnTo>
                  <a:lnTo>
                    <a:pt x="1941" y="77"/>
                  </a:lnTo>
                  <a:lnTo>
                    <a:pt x="1954" y="77"/>
                  </a:lnTo>
                  <a:lnTo>
                    <a:pt x="1967" y="77"/>
                  </a:lnTo>
                  <a:lnTo>
                    <a:pt x="1979" y="77"/>
                  </a:lnTo>
                  <a:lnTo>
                    <a:pt x="1995" y="77"/>
                  </a:lnTo>
                  <a:lnTo>
                    <a:pt x="2010" y="77"/>
                  </a:lnTo>
                  <a:lnTo>
                    <a:pt x="2026" y="77"/>
                  </a:lnTo>
                  <a:lnTo>
                    <a:pt x="2043" y="77"/>
                  </a:lnTo>
                  <a:lnTo>
                    <a:pt x="2059" y="77"/>
                  </a:lnTo>
                  <a:lnTo>
                    <a:pt x="2074" y="77"/>
                  </a:lnTo>
                  <a:lnTo>
                    <a:pt x="2090" y="77"/>
                  </a:lnTo>
                  <a:lnTo>
                    <a:pt x="2102" y="74"/>
                  </a:lnTo>
                  <a:lnTo>
                    <a:pt x="2115" y="74"/>
                  </a:lnTo>
                  <a:lnTo>
                    <a:pt x="2126" y="74"/>
                  </a:lnTo>
                  <a:lnTo>
                    <a:pt x="2136" y="74"/>
                  </a:lnTo>
                  <a:lnTo>
                    <a:pt x="2146" y="74"/>
                  </a:lnTo>
                  <a:lnTo>
                    <a:pt x="2156" y="74"/>
                  </a:lnTo>
                  <a:lnTo>
                    <a:pt x="2164" y="77"/>
                  </a:lnTo>
                  <a:lnTo>
                    <a:pt x="2174" y="77"/>
                  </a:lnTo>
                  <a:lnTo>
                    <a:pt x="2184" y="77"/>
                  </a:lnTo>
                  <a:lnTo>
                    <a:pt x="2195" y="77"/>
                  </a:lnTo>
                  <a:lnTo>
                    <a:pt x="2205" y="77"/>
                  </a:lnTo>
                  <a:lnTo>
                    <a:pt x="2215" y="77"/>
                  </a:lnTo>
                  <a:lnTo>
                    <a:pt x="2225" y="77"/>
                  </a:lnTo>
                  <a:lnTo>
                    <a:pt x="2236" y="77"/>
                  </a:lnTo>
                  <a:lnTo>
                    <a:pt x="2246" y="77"/>
                  </a:lnTo>
                  <a:lnTo>
                    <a:pt x="2254" y="77"/>
                  </a:lnTo>
                  <a:lnTo>
                    <a:pt x="2264" y="77"/>
                  </a:lnTo>
                  <a:lnTo>
                    <a:pt x="2267" y="77"/>
                  </a:lnTo>
                  <a:lnTo>
                    <a:pt x="2261" y="77"/>
                  </a:lnTo>
                  <a:lnTo>
                    <a:pt x="2259" y="77"/>
                  </a:lnTo>
                  <a:lnTo>
                    <a:pt x="2264" y="74"/>
                  </a:lnTo>
                  <a:lnTo>
                    <a:pt x="2277" y="74"/>
                  </a:lnTo>
                  <a:lnTo>
                    <a:pt x="2300" y="74"/>
                  </a:lnTo>
                  <a:lnTo>
                    <a:pt x="2341" y="74"/>
                  </a:lnTo>
                  <a:lnTo>
                    <a:pt x="2392" y="77"/>
                  </a:lnTo>
                  <a:lnTo>
                    <a:pt x="2454" y="77"/>
                  </a:lnTo>
                  <a:lnTo>
                    <a:pt x="2520" y="77"/>
                  </a:lnTo>
                  <a:lnTo>
                    <a:pt x="2587" y="77"/>
                  </a:lnTo>
                  <a:lnTo>
                    <a:pt x="2654" y="77"/>
                  </a:lnTo>
                  <a:lnTo>
                    <a:pt x="2713" y="77"/>
                  </a:lnTo>
                  <a:lnTo>
                    <a:pt x="2759" y="77"/>
                  </a:lnTo>
                  <a:lnTo>
                    <a:pt x="2797" y="77"/>
                  </a:lnTo>
                  <a:lnTo>
                    <a:pt x="2831" y="77"/>
                  </a:lnTo>
                  <a:lnTo>
                    <a:pt x="2859" y="77"/>
                  </a:lnTo>
                  <a:lnTo>
                    <a:pt x="2884" y="77"/>
                  </a:lnTo>
                  <a:lnTo>
                    <a:pt x="2907" y="77"/>
                  </a:lnTo>
                  <a:lnTo>
                    <a:pt x="2925" y="77"/>
                  </a:lnTo>
                  <a:lnTo>
                    <a:pt x="2943" y="77"/>
                  </a:lnTo>
                  <a:lnTo>
                    <a:pt x="2964" y="77"/>
                  </a:lnTo>
                  <a:lnTo>
                    <a:pt x="2982" y="77"/>
                  </a:lnTo>
                  <a:lnTo>
                    <a:pt x="3002" y="79"/>
                  </a:lnTo>
                  <a:lnTo>
                    <a:pt x="3018" y="79"/>
                  </a:lnTo>
                  <a:lnTo>
                    <a:pt x="3033" y="79"/>
                  </a:lnTo>
                  <a:lnTo>
                    <a:pt x="3046" y="79"/>
                  </a:lnTo>
                  <a:lnTo>
                    <a:pt x="3056" y="79"/>
                  </a:lnTo>
                  <a:lnTo>
                    <a:pt x="3064" y="77"/>
                  </a:lnTo>
                  <a:lnTo>
                    <a:pt x="3066" y="74"/>
                  </a:lnTo>
                  <a:lnTo>
                    <a:pt x="3072" y="74"/>
                  </a:lnTo>
                  <a:lnTo>
                    <a:pt x="3077" y="74"/>
                  </a:lnTo>
                  <a:lnTo>
                    <a:pt x="3079" y="74"/>
                  </a:lnTo>
                  <a:lnTo>
                    <a:pt x="3084" y="77"/>
                  </a:lnTo>
                  <a:lnTo>
                    <a:pt x="3089" y="77"/>
                  </a:lnTo>
                  <a:lnTo>
                    <a:pt x="3092" y="77"/>
                  </a:lnTo>
                  <a:lnTo>
                    <a:pt x="3097" y="77"/>
                  </a:lnTo>
                  <a:lnTo>
                    <a:pt x="3102" y="74"/>
                  </a:lnTo>
                  <a:lnTo>
                    <a:pt x="3107" y="74"/>
                  </a:lnTo>
                  <a:lnTo>
                    <a:pt x="3113" y="74"/>
                  </a:lnTo>
                  <a:lnTo>
                    <a:pt x="3120" y="74"/>
                  </a:lnTo>
                  <a:lnTo>
                    <a:pt x="3128" y="74"/>
                  </a:lnTo>
                  <a:lnTo>
                    <a:pt x="3133" y="77"/>
                  </a:lnTo>
                  <a:lnTo>
                    <a:pt x="3136" y="77"/>
                  </a:lnTo>
                  <a:lnTo>
                    <a:pt x="3130" y="77"/>
                  </a:lnTo>
                  <a:lnTo>
                    <a:pt x="3020" y="77"/>
                  </a:lnTo>
                  <a:lnTo>
                    <a:pt x="3007" y="77"/>
                  </a:lnTo>
                  <a:lnTo>
                    <a:pt x="2995" y="77"/>
                  </a:lnTo>
                  <a:lnTo>
                    <a:pt x="2979" y="77"/>
                  </a:lnTo>
                  <a:lnTo>
                    <a:pt x="2964" y="77"/>
                  </a:lnTo>
                  <a:lnTo>
                    <a:pt x="2946" y="77"/>
                  </a:lnTo>
                  <a:lnTo>
                    <a:pt x="2928" y="77"/>
                  </a:lnTo>
                  <a:lnTo>
                    <a:pt x="2907" y="77"/>
                  </a:lnTo>
                  <a:lnTo>
                    <a:pt x="2884" y="77"/>
                  </a:lnTo>
                  <a:lnTo>
                    <a:pt x="2869" y="77"/>
                  </a:lnTo>
                  <a:lnTo>
                    <a:pt x="2854" y="77"/>
                  </a:lnTo>
                  <a:lnTo>
                    <a:pt x="2838" y="77"/>
                  </a:lnTo>
                  <a:lnTo>
                    <a:pt x="2823" y="77"/>
                  </a:lnTo>
                  <a:lnTo>
                    <a:pt x="2805" y="77"/>
                  </a:lnTo>
                  <a:lnTo>
                    <a:pt x="2787" y="77"/>
                  </a:lnTo>
                  <a:lnTo>
                    <a:pt x="2766" y="77"/>
                  </a:lnTo>
                  <a:lnTo>
                    <a:pt x="2748" y="77"/>
                  </a:lnTo>
                  <a:lnTo>
                    <a:pt x="2692" y="77"/>
                  </a:lnTo>
                  <a:lnTo>
                    <a:pt x="2631" y="77"/>
                  </a:lnTo>
                  <a:lnTo>
                    <a:pt x="2559" y="77"/>
                  </a:lnTo>
                  <a:lnTo>
                    <a:pt x="2482" y="77"/>
                  </a:lnTo>
                  <a:lnTo>
                    <a:pt x="2400" y="77"/>
                  </a:lnTo>
                  <a:lnTo>
                    <a:pt x="2315" y="77"/>
                  </a:lnTo>
                  <a:lnTo>
                    <a:pt x="2225" y="77"/>
                  </a:lnTo>
                  <a:lnTo>
                    <a:pt x="2136" y="77"/>
                  </a:lnTo>
                  <a:lnTo>
                    <a:pt x="2028" y="77"/>
                  </a:lnTo>
                  <a:lnTo>
                    <a:pt x="1920" y="77"/>
                  </a:lnTo>
                  <a:lnTo>
                    <a:pt x="1818" y="77"/>
                  </a:lnTo>
                  <a:lnTo>
                    <a:pt x="1718" y="77"/>
                  </a:lnTo>
                  <a:lnTo>
                    <a:pt x="1623" y="77"/>
                  </a:lnTo>
                  <a:lnTo>
                    <a:pt x="1538" y="77"/>
                  </a:lnTo>
                  <a:lnTo>
                    <a:pt x="1462" y="77"/>
                  </a:lnTo>
                  <a:lnTo>
                    <a:pt x="1397" y="77"/>
                  </a:lnTo>
                  <a:lnTo>
                    <a:pt x="1305" y="77"/>
                  </a:lnTo>
                  <a:lnTo>
                    <a:pt x="1246" y="77"/>
                  </a:lnTo>
                  <a:lnTo>
                    <a:pt x="1208" y="77"/>
                  </a:lnTo>
                  <a:lnTo>
                    <a:pt x="1180" y="77"/>
                  </a:lnTo>
                  <a:lnTo>
                    <a:pt x="1156" y="77"/>
                  </a:lnTo>
                  <a:lnTo>
                    <a:pt x="1126" y="77"/>
                  </a:lnTo>
                  <a:lnTo>
                    <a:pt x="1077" y="77"/>
                  </a:lnTo>
                  <a:lnTo>
                    <a:pt x="1005" y="77"/>
                  </a:lnTo>
                  <a:lnTo>
                    <a:pt x="992" y="77"/>
                  </a:lnTo>
                  <a:lnTo>
                    <a:pt x="982" y="77"/>
                  </a:lnTo>
                  <a:lnTo>
                    <a:pt x="969" y="77"/>
                  </a:lnTo>
                  <a:lnTo>
                    <a:pt x="956" y="77"/>
                  </a:lnTo>
                  <a:lnTo>
                    <a:pt x="941" y="77"/>
                  </a:lnTo>
                  <a:lnTo>
                    <a:pt x="928" y="77"/>
                  </a:lnTo>
                  <a:lnTo>
                    <a:pt x="913" y="77"/>
                  </a:lnTo>
                  <a:lnTo>
                    <a:pt x="900" y="77"/>
                  </a:lnTo>
                  <a:lnTo>
                    <a:pt x="454" y="77"/>
                  </a:lnTo>
                  <a:lnTo>
                    <a:pt x="0" y="77"/>
                  </a:lnTo>
                </a:path>
              </a:pathLst>
            </a:custGeom>
            <a:solidFill>
              <a:srgbClr val="DE80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19" name="Freeform 25"/>
            <p:cNvSpPr>
              <a:spLocks/>
            </p:cNvSpPr>
            <p:nvPr/>
          </p:nvSpPr>
          <p:spPr bwMode="auto">
            <a:xfrm>
              <a:off x="2513" y="1717"/>
              <a:ext cx="2677" cy="116"/>
            </a:xfrm>
            <a:custGeom>
              <a:avLst/>
              <a:gdLst>
                <a:gd name="T0" fmla="*/ 0 w 2968"/>
                <a:gd name="T1" fmla="*/ 116 h 145"/>
                <a:gd name="T2" fmla="*/ 478 w 2968"/>
                <a:gd name="T3" fmla="*/ 27 h 145"/>
                <a:gd name="T4" fmla="*/ 517 w 2968"/>
                <a:gd name="T5" fmla="*/ 23 h 145"/>
                <a:gd name="T6" fmla="*/ 557 w 2968"/>
                <a:gd name="T7" fmla="*/ 19 h 145"/>
                <a:gd name="T8" fmla="*/ 593 w 2968"/>
                <a:gd name="T9" fmla="*/ 14 h 145"/>
                <a:gd name="T10" fmla="*/ 633 w 2968"/>
                <a:gd name="T11" fmla="*/ 8 h 145"/>
                <a:gd name="T12" fmla="*/ 673 w 2968"/>
                <a:gd name="T13" fmla="*/ 4 h 145"/>
                <a:gd name="T14" fmla="*/ 710 w 2968"/>
                <a:gd name="T15" fmla="*/ 2 h 145"/>
                <a:gd name="T16" fmla="*/ 749 w 2968"/>
                <a:gd name="T17" fmla="*/ 0 h 145"/>
                <a:gd name="T18" fmla="*/ 787 w 2968"/>
                <a:gd name="T19" fmla="*/ 4 h 145"/>
                <a:gd name="T20" fmla="*/ 1024 w 2968"/>
                <a:gd name="T21" fmla="*/ 27 h 145"/>
                <a:gd name="T22" fmla="*/ 1100 w 2968"/>
                <a:gd name="T23" fmla="*/ 48 h 145"/>
                <a:gd name="T24" fmla="*/ 1174 w 2968"/>
                <a:gd name="T25" fmla="*/ 68 h 145"/>
                <a:gd name="T26" fmla="*/ 1264 w 2968"/>
                <a:gd name="T27" fmla="*/ 78 h 145"/>
                <a:gd name="T28" fmla="*/ 1318 w 2968"/>
                <a:gd name="T29" fmla="*/ 84 h 145"/>
                <a:gd name="T30" fmla="*/ 1742 w 2968"/>
                <a:gd name="T31" fmla="*/ 86 h 145"/>
                <a:gd name="T32" fmla="*/ 1942 w 2968"/>
                <a:gd name="T33" fmla="*/ 87 h 145"/>
                <a:gd name="T34" fmla="*/ 2281 w 2968"/>
                <a:gd name="T35" fmla="*/ 90 h 145"/>
                <a:gd name="T36" fmla="*/ 2677 w 2968"/>
                <a:gd name="T37" fmla="*/ 116 h 145"/>
                <a:gd name="T38" fmla="*/ 0 w 2968"/>
                <a:gd name="T39" fmla="*/ 116 h 1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68"/>
                <a:gd name="T61" fmla="*/ 0 h 145"/>
                <a:gd name="T62" fmla="*/ 2968 w 2968"/>
                <a:gd name="T63" fmla="*/ 145 h 14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68" h="145">
                  <a:moveTo>
                    <a:pt x="0" y="145"/>
                  </a:moveTo>
                  <a:lnTo>
                    <a:pt x="530" y="34"/>
                  </a:lnTo>
                  <a:lnTo>
                    <a:pt x="573" y="29"/>
                  </a:lnTo>
                  <a:lnTo>
                    <a:pt x="618" y="24"/>
                  </a:lnTo>
                  <a:lnTo>
                    <a:pt x="658" y="17"/>
                  </a:lnTo>
                  <a:lnTo>
                    <a:pt x="702" y="10"/>
                  </a:lnTo>
                  <a:lnTo>
                    <a:pt x="746" y="5"/>
                  </a:lnTo>
                  <a:lnTo>
                    <a:pt x="787" y="3"/>
                  </a:lnTo>
                  <a:lnTo>
                    <a:pt x="830" y="0"/>
                  </a:lnTo>
                  <a:lnTo>
                    <a:pt x="873" y="5"/>
                  </a:lnTo>
                  <a:lnTo>
                    <a:pt x="1135" y="34"/>
                  </a:lnTo>
                  <a:lnTo>
                    <a:pt x="1220" y="60"/>
                  </a:lnTo>
                  <a:lnTo>
                    <a:pt x="1302" y="85"/>
                  </a:lnTo>
                  <a:lnTo>
                    <a:pt x="1401" y="97"/>
                  </a:lnTo>
                  <a:lnTo>
                    <a:pt x="1461" y="105"/>
                  </a:lnTo>
                  <a:lnTo>
                    <a:pt x="1931" y="107"/>
                  </a:lnTo>
                  <a:lnTo>
                    <a:pt x="2153" y="109"/>
                  </a:lnTo>
                  <a:lnTo>
                    <a:pt x="2529" y="113"/>
                  </a:lnTo>
                  <a:lnTo>
                    <a:pt x="2968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9B9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0" name="Freeform 26"/>
            <p:cNvSpPr>
              <a:spLocks/>
            </p:cNvSpPr>
            <p:nvPr/>
          </p:nvSpPr>
          <p:spPr bwMode="auto">
            <a:xfrm>
              <a:off x="2597" y="1931"/>
              <a:ext cx="2603" cy="131"/>
            </a:xfrm>
            <a:custGeom>
              <a:avLst/>
              <a:gdLst>
                <a:gd name="T0" fmla="*/ 0 w 3056"/>
                <a:gd name="T1" fmla="*/ 131 h 154"/>
                <a:gd name="T2" fmla="*/ 319 w 3056"/>
                <a:gd name="T3" fmla="*/ 120 h 154"/>
                <a:gd name="T4" fmla="*/ 426 w 3056"/>
                <a:gd name="T5" fmla="*/ 96 h 154"/>
                <a:gd name="T6" fmla="*/ 511 w 3056"/>
                <a:gd name="T7" fmla="*/ 24 h 154"/>
                <a:gd name="T8" fmla="*/ 612 w 3056"/>
                <a:gd name="T9" fmla="*/ 0 h 154"/>
                <a:gd name="T10" fmla="*/ 1044 w 3056"/>
                <a:gd name="T11" fmla="*/ 11 h 154"/>
                <a:gd name="T12" fmla="*/ 1064 w 3056"/>
                <a:gd name="T13" fmla="*/ 15 h 154"/>
                <a:gd name="T14" fmla="*/ 1081 w 3056"/>
                <a:gd name="T15" fmla="*/ 17 h 154"/>
                <a:gd name="T16" fmla="*/ 1099 w 3056"/>
                <a:gd name="T17" fmla="*/ 22 h 154"/>
                <a:gd name="T18" fmla="*/ 1118 w 3056"/>
                <a:gd name="T19" fmla="*/ 24 h 154"/>
                <a:gd name="T20" fmla="*/ 1135 w 3056"/>
                <a:gd name="T21" fmla="*/ 28 h 154"/>
                <a:gd name="T22" fmla="*/ 1153 w 3056"/>
                <a:gd name="T23" fmla="*/ 32 h 154"/>
                <a:gd name="T24" fmla="*/ 1170 w 3056"/>
                <a:gd name="T25" fmla="*/ 37 h 154"/>
                <a:gd name="T26" fmla="*/ 1188 w 3056"/>
                <a:gd name="T27" fmla="*/ 42 h 154"/>
                <a:gd name="T28" fmla="*/ 1315 w 3056"/>
                <a:gd name="T29" fmla="*/ 78 h 154"/>
                <a:gd name="T30" fmla="*/ 1450 w 3056"/>
                <a:gd name="T31" fmla="*/ 113 h 154"/>
                <a:gd name="T32" fmla="*/ 1911 w 3056"/>
                <a:gd name="T33" fmla="*/ 122 h 154"/>
                <a:gd name="T34" fmla="*/ 2461 w 3056"/>
                <a:gd name="T35" fmla="*/ 122 h 154"/>
                <a:gd name="T36" fmla="*/ 2603 w 3056"/>
                <a:gd name="T37" fmla="*/ 131 h 154"/>
                <a:gd name="T38" fmla="*/ 0 w 3056"/>
                <a:gd name="T39" fmla="*/ 131 h 1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56"/>
                <a:gd name="T61" fmla="*/ 0 h 154"/>
                <a:gd name="T62" fmla="*/ 3056 w 3056"/>
                <a:gd name="T63" fmla="*/ 154 h 1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56" h="154">
                  <a:moveTo>
                    <a:pt x="0" y="154"/>
                  </a:moveTo>
                  <a:lnTo>
                    <a:pt x="374" y="141"/>
                  </a:lnTo>
                  <a:lnTo>
                    <a:pt x="500" y="113"/>
                  </a:lnTo>
                  <a:lnTo>
                    <a:pt x="600" y="28"/>
                  </a:lnTo>
                  <a:lnTo>
                    <a:pt x="718" y="0"/>
                  </a:lnTo>
                  <a:lnTo>
                    <a:pt x="1226" y="13"/>
                  </a:lnTo>
                  <a:lnTo>
                    <a:pt x="1249" y="18"/>
                  </a:lnTo>
                  <a:lnTo>
                    <a:pt x="1269" y="20"/>
                  </a:lnTo>
                  <a:lnTo>
                    <a:pt x="1290" y="26"/>
                  </a:lnTo>
                  <a:lnTo>
                    <a:pt x="1313" y="28"/>
                  </a:lnTo>
                  <a:lnTo>
                    <a:pt x="1333" y="33"/>
                  </a:lnTo>
                  <a:lnTo>
                    <a:pt x="1354" y="38"/>
                  </a:lnTo>
                  <a:lnTo>
                    <a:pt x="1374" y="43"/>
                  </a:lnTo>
                  <a:lnTo>
                    <a:pt x="1395" y="49"/>
                  </a:lnTo>
                  <a:lnTo>
                    <a:pt x="1544" y="92"/>
                  </a:lnTo>
                  <a:lnTo>
                    <a:pt x="1702" y="133"/>
                  </a:lnTo>
                  <a:lnTo>
                    <a:pt x="2243" y="143"/>
                  </a:lnTo>
                  <a:lnTo>
                    <a:pt x="2889" y="143"/>
                  </a:lnTo>
                  <a:lnTo>
                    <a:pt x="3056" y="154"/>
                  </a:lnTo>
                  <a:lnTo>
                    <a:pt x="0" y="154"/>
                  </a:lnTo>
                </a:path>
              </a:pathLst>
            </a:custGeom>
            <a:solidFill>
              <a:srgbClr val="FF9B9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1" name="Freeform 27"/>
            <p:cNvSpPr>
              <a:spLocks/>
            </p:cNvSpPr>
            <p:nvPr/>
          </p:nvSpPr>
          <p:spPr bwMode="auto">
            <a:xfrm>
              <a:off x="2577" y="2160"/>
              <a:ext cx="2621" cy="148"/>
            </a:xfrm>
            <a:custGeom>
              <a:avLst/>
              <a:gdLst>
                <a:gd name="T0" fmla="*/ 349 w 3077"/>
                <a:gd name="T1" fmla="*/ 140 h 239"/>
                <a:gd name="T2" fmla="*/ 889 w 3077"/>
                <a:gd name="T3" fmla="*/ 70 h 239"/>
                <a:gd name="T4" fmla="*/ 1264 w 3077"/>
                <a:gd name="T5" fmla="*/ 0 h 239"/>
                <a:gd name="T6" fmla="*/ 1758 w 3077"/>
                <a:gd name="T7" fmla="*/ 3 h 239"/>
                <a:gd name="T8" fmla="*/ 1795 w 3077"/>
                <a:gd name="T9" fmla="*/ 7 h 239"/>
                <a:gd name="T10" fmla="*/ 1835 w 3077"/>
                <a:gd name="T11" fmla="*/ 13 h 239"/>
                <a:gd name="T12" fmla="*/ 1876 w 3077"/>
                <a:gd name="T13" fmla="*/ 27 h 239"/>
                <a:gd name="T14" fmla="*/ 1913 w 3077"/>
                <a:gd name="T15" fmla="*/ 48 h 239"/>
                <a:gd name="T16" fmla="*/ 1941 w 3077"/>
                <a:gd name="T17" fmla="*/ 65 h 239"/>
                <a:gd name="T18" fmla="*/ 1970 w 3077"/>
                <a:gd name="T19" fmla="*/ 83 h 239"/>
                <a:gd name="T20" fmla="*/ 1998 w 3077"/>
                <a:gd name="T21" fmla="*/ 98 h 239"/>
                <a:gd name="T22" fmla="*/ 2026 w 3077"/>
                <a:gd name="T23" fmla="*/ 110 h 239"/>
                <a:gd name="T24" fmla="*/ 2050 w 3077"/>
                <a:gd name="T25" fmla="*/ 118 h 239"/>
                <a:gd name="T26" fmla="*/ 2077 w 3077"/>
                <a:gd name="T27" fmla="*/ 123 h 239"/>
                <a:gd name="T28" fmla="*/ 2101 w 3077"/>
                <a:gd name="T29" fmla="*/ 127 h 239"/>
                <a:gd name="T30" fmla="*/ 2131 w 3077"/>
                <a:gd name="T31" fmla="*/ 129 h 239"/>
                <a:gd name="T32" fmla="*/ 2149 w 3077"/>
                <a:gd name="T33" fmla="*/ 130 h 239"/>
                <a:gd name="T34" fmla="*/ 2160 w 3077"/>
                <a:gd name="T35" fmla="*/ 130 h 239"/>
                <a:gd name="T36" fmla="*/ 2186 w 3077"/>
                <a:gd name="T37" fmla="*/ 130 h 239"/>
                <a:gd name="T38" fmla="*/ 2227 w 3077"/>
                <a:gd name="T39" fmla="*/ 127 h 239"/>
                <a:gd name="T40" fmla="*/ 2243 w 3077"/>
                <a:gd name="T41" fmla="*/ 120 h 239"/>
                <a:gd name="T42" fmla="*/ 2251 w 3077"/>
                <a:gd name="T43" fmla="*/ 108 h 239"/>
                <a:gd name="T44" fmla="*/ 2261 w 3077"/>
                <a:gd name="T45" fmla="*/ 98 h 239"/>
                <a:gd name="T46" fmla="*/ 2278 w 3077"/>
                <a:gd name="T47" fmla="*/ 98 h 239"/>
                <a:gd name="T48" fmla="*/ 2286 w 3077"/>
                <a:gd name="T49" fmla="*/ 107 h 239"/>
                <a:gd name="T50" fmla="*/ 2291 w 3077"/>
                <a:gd name="T51" fmla="*/ 116 h 239"/>
                <a:gd name="T52" fmla="*/ 2296 w 3077"/>
                <a:gd name="T53" fmla="*/ 124 h 239"/>
                <a:gd name="T54" fmla="*/ 2319 w 3077"/>
                <a:gd name="T55" fmla="*/ 130 h 239"/>
                <a:gd name="T56" fmla="*/ 2394 w 3077"/>
                <a:gd name="T57" fmla="*/ 137 h 239"/>
                <a:gd name="T58" fmla="*/ 2492 w 3077"/>
                <a:gd name="T59" fmla="*/ 141 h 239"/>
                <a:gd name="T60" fmla="*/ 2584 w 3077"/>
                <a:gd name="T61" fmla="*/ 145 h 239"/>
                <a:gd name="T62" fmla="*/ 2208 w 3077"/>
                <a:gd name="T63" fmla="*/ 148 h 239"/>
                <a:gd name="T64" fmla="*/ 1446 w 3077"/>
                <a:gd name="T65" fmla="*/ 148 h 239"/>
                <a:gd name="T66" fmla="*/ 279 w 3077"/>
                <a:gd name="T67" fmla="*/ 148 h 23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77"/>
                <a:gd name="T103" fmla="*/ 0 h 239"/>
                <a:gd name="T104" fmla="*/ 3077 w 3077"/>
                <a:gd name="T105" fmla="*/ 239 h 23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77" h="239">
                  <a:moveTo>
                    <a:pt x="0" y="239"/>
                  </a:moveTo>
                  <a:lnTo>
                    <a:pt x="410" y="226"/>
                  </a:lnTo>
                  <a:lnTo>
                    <a:pt x="738" y="193"/>
                  </a:lnTo>
                  <a:lnTo>
                    <a:pt x="1044" y="113"/>
                  </a:lnTo>
                  <a:lnTo>
                    <a:pt x="1338" y="21"/>
                  </a:lnTo>
                  <a:lnTo>
                    <a:pt x="1484" y="0"/>
                  </a:lnTo>
                  <a:lnTo>
                    <a:pt x="2038" y="0"/>
                  </a:lnTo>
                  <a:lnTo>
                    <a:pt x="2064" y="5"/>
                  </a:lnTo>
                  <a:lnTo>
                    <a:pt x="2084" y="8"/>
                  </a:lnTo>
                  <a:lnTo>
                    <a:pt x="2107" y="11"/>
                  </a:lnTo>
                  <a:lnTo>
                    <a:pt x="2131" y="16"/>
                  </a:lnTo>
                  <a:lnTo>
                    <a:pt x="2154" y="21"/>
                  </a:lnTo>
                  <a:lnTo>
                    <a:pt x="2179" y="31"/>
                  </a:lnTo>
                  <a:lnTo>
                    <a:pt x="2202" y="44"/>
                  </a:lnTo>
                  <a:lnTo>
                    <a:pt x="2231" y="64"/>
                  </a:lnTo>
                  <a:lnTo>
                    <a:pt x="2246" y="77"/>
                  </a:lnTo>
                  <a:lnTo>
                    <a:pt x="2264" y="93"/>
                  </a:lnTo>
                  <a:lnTo>
                    <a:pt x="2279" y="105"/>
                  </a:lnTo>
                  <a:lnTo>
                    <a:pt x="2297" y="121"/>
                  </a:lnTo>
                  <a:lnTo>
                    <a:pt x="2313" y="134"/>
                  </a:lnTo>
                  <a:lnTo>
                    <a:pt x="2331" y="146"/>
                  </a:lnTo>
                  <a:lnTo>
                    <a:pt x="2346" y="159"/>
                  </a:lnTo>
                  <a:lnTo>
                    <a:pt x="2364" y="169"/>
                  </a:lnTo>
                  <a:lnTo>
                    <a:pt x="2379" y="177"/>
                  </a:lnTo>
                  <a:lnTo>
                    <a:pt x="2392" y="182"/>
                  </a:lnTo>
                  <a:lnTo>
                    <a:pt x="2407" y="190"/>
                  </a:lnTo>
                  <a:lnTo>
                    <a:pt x="2423" y="193"/>
                  </a:lnTo>
                  <a:lnTo>
                    <a:pt x="2438" y="198"/>
                  </a:lnTo>
                  <a:lnTo>
                    <a:pt x="2454" y="203"/>
                  </a:lnTo>
                  <a:lnTo>
                    <a:pt x="2466" y="205"/>
                  </a:lnTo>
                  <a:lnTo>
                    <a:pt x="2482" y="208"/>
                  </a:lnTo>
                  <a:lnTo>
                    <a:pt x="2502" y="208"/>
                  </a:lnTo>
                  <a:lnTo>
                    <a:pt x="2515" y="210"/>
                  </a:lnTo>
                  <a:lnTo>
                    <a:pt x="2523" y="210"/>
                  </a:lnTo>
                  <a:lnTo>
                    <a:pt x="2528" y="210"/>
                  </a:lnTo>
                  <a:lnTo>
                    <a:pt x="2536" y="210"/>
                  </a:lnTo>
                  <a:lnTo>
                    <a:pt x="2548" y="210"/>
                  </a:lnTo>
                  <a:lnTo>
                    <a:pt x="2566" y="210"/>
                  </a:lnTo>
                  <a:lnTo>
                    <a:pt x="2595" y="210"/>
                  </a:lnTo>
                  <a:lnTo>
                    <a:pt x="2615" y="205"/>
                  </a:lnTo>
                  <a:lnTo>
                    <a:pt x="2625" y="200"/>
                  </a:lnTo>
                  <a:lnTo>
                    <a:pt x="2633" y="193"/>
                  </a:lnTo>
                  <a:lnTo>
                    <a:pt x="2638" y="182"/>
                  </a:lnTo>
                  <a:lnTo>
                    <a:pt x="2643" y="175"/>
                  </a:lnTo>
                  <a:lnTo>
                    <a:pt x="2646" y="167"/>
                  </a:lnTo>
                  <a:lnTo>
                    <a:pt x="2654" y="159"/>
                  </a:lnTo>
                  <a:lnTo>
                    <a:pt x="2664" y="157"/>
                  </a:lnTo>
                  <a:lnTo>
                    <a:pt x="2674" y="159"/>
                  </a:lnTo>
                  <a:lnTo>
                    <a:pt x="2682" y="164"/>
                  </a:lnTo>
                  <a:lnTo>
                    <a:pt x="2684" y="172"/>
                  </a:lnTo>
                  <a:lnTo>
                    <a:pt x="2687" y="180"/>
                  </a:lnTo>
                  <a:lnTo>
                    <a:pt x="2689" y="187"/>
                  </a:lnTo>
                  <a:lnTo>
                    <a:pt x="2689" y="195"/>
                  </a:lnTo>
                  <a:lnTo>
                    <a:pt x="2695" y="200"/>
                  </a:lnTo>
                  <a:lnTo>
                    <a:pt x="2702" y="208"/>
                  </a:lnTo>
                  <a:lnTo>
                    <a:pt x="2723" y="210"/>
                  </a:lnTo>
                  <a:lnTo>
                    <a:pt x="2761" y="216"/>
                  </a:lnTo>
                  <a:lnTo>
                    <a:pt x="2810" y="221"/>
                  </a:lnTo>
                  <a:lnTo>
                    <a:pt x="2866" y="223"/>
                  </a:lnTo>
                  <a:lnTo>
                    <a:pt x="2925" y="228"/>
                  </a:lnTo>
                  <a:lnTo>
                    <a:pt x="2982" y="231"/>
                  </a:lnTo>
                  <a:lnTo>
                    <a:pt x="3033" y="234"/>
                  </a:lnTo>
                  <a:lnTo>
                    <a:pt x="3077" y="239"/>
                  </a:lnTo>
                  <a:lnTo>
                    <a:pt x="2592" y="239"/>
                  </a:lnTo>
                  <a:lnTo>
                    <a:pt x="2295" y="239"/>
                  </a:lnTo>
                  <a:lnTo>
                    <a:pt x="1697" y="239"/>
                  </a:lnTo>
                  <a:lnTo>
                    <a:pt x="1044" y="239"/>
                  </a:lnTo>
                  <a:lnTo>
                    <a:pt x="32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9B9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2" name="Freeform 28"/>
            <p:cNvSpPr>
              <a:spLocks/>
            </p:cNvSpPr>
            <p:nvPr/>
          </p:nvSpPr>
          <p:spPr bwMode="auto">
            <a:xfrm>
              <a:off x="2603" y="2407"/>
              <a:ext cx="2595" cy="99"/>
            </a:xfrm>
            <a:custGeom>
              <a:avLst/>
              <a:gdLst>
                <a:gd name="T0" fmla="*/ 0 w 3046"/>
                <a:gd name="T1" fmla="*/ 99 h 118"/>
                <a:gd name="T2" fmla="*/ 417 w 3046"/>
                <a:gd name="T3" fmla="*/ 99 h 118"/>
                <a:gd name="T4" fmla="*/ 532 w 3046"/>
                <a:gd name="T5" fmla="*/ 77 h 118"/>
                <a:gd name="T6" fmla="*/ 618 w 3046"/>
                <a:gd name="T7" fmla="*/ 73 h 118"/>
                <a:gd name="T8" fmla="*/ 697 w 3046"/>
                <a:gd name="T9" fmla="*/ 99 h 118"/>
                <a:gd name="T10" fmla="*/ 771 w 3046"/>
                <a:gd name="T11" fmla="*/ 84 h 118"/>
                <a:gd name="T12" fmla="*/ 843 w 3046"/>
                <a:gd name="T13" fmla="*/ 73 h 118"/>
                <a:gd name="T14" fmla="*/ 915 w 3046"/>
                <a:gd name="T15" fmla="*/ 73 h 118"/>
                <a:gd name="T16" fmla="*/ 978 w 3046"/>
                <a:gd name="T17" fmla="*/ 99 h 118"/>
                <a:gd name="T18" fmla="*/ 1011 w 3046"/>
                <a:gd name="T19" fmla="*/ 99 h 118"/>
                <a:gd name="T20" fmla="*/ 1074 w 3046"/>
                <a:gd name="T21" fmla="*/ 73 h 118"/>
                <a:gd name="T22" fmla="*/ 1164 w 3046"/>
                <a:gd name="T23" fmla="*/ 55 h 118"/>
                <a:gd name="T24" fmla="*/ 1251 w 3046"/>
                <a:gd name="T25" fmla="*/ 66 h 118"/>
                <a:gd name="T26" fmla="*/ 1332 w 3046"/>
                <a:gd name="T27" fmla="*/ 99 h 118"/>
                <a:gd name="T28" fmla="*/ 1518 w 3046"/>
                <a:gd name="T29" fmla="*/ 50 h 118"/>
                <a:gd name="T30" fmla="*/ 1590 w 3046"/>
                <a:gd name="T31" fmla="*/ 45 h 118"/>
                <a:gd name="T32" fmla="*/ 1629 w 3046"/>
                <a:gd name="T33" fmla="*/ 73 h 118"/>
                <a:gd name="T34" fmla="*/ 1647 w 3046"/>
                <a:gd name="T35" fmla="*/ 99 h 118"/>
                <a:gd name="T36" fmla="*/ 1771 w 3046"/>
                <a:gd name="T37" fmla="*/ 39 h 118"/>
                <a:gd name="T38" fmla="*/ 1782 w 3046"/>
                <a:gd name="T39" fmla="*/ 34 h 118"/>
                <a:gd name="T40" fmla="*/ 1795 w 3046"/>
                <a:gd name="T41" fmla="*/ 30 h 118"/>
                <a:gd name="T42" fmla="*/ 1806 w 3046"/>
                <a:gd name="T43" fmla="*/ 26 h 118"/>
                <a:gd name="T44" fmla="*/ 1817 w 3046"/>
                <a:gd name="T45" fmla="*/ 21 h 118"/>
                <a:gd name="T46" fmla="*/ 1828 w 3046"/>
                <a:gd name="T47" fmla="*/ 17 h 118"/>
                <a:gd name="T48" fmla="*/ 1841 w 3046"/>
                <a:gd name="T49" fmla="*/ 13 h 118"/>
                <a:gd name="T50" fmla="*/ 1854 w 3046"/>
                <a:gd name="T51" fmla="*/ 8 h 118"/>
                <a:gd name="T52" fmla="*/ 1867 w 3046"/>
                <a:gd name="T53" fmla="*/ 6 h 118"/>
                <a:gd name="T54" fmla="*/ 1879 w 3046"/>
                <a:gd name="T55" fmla="*/ 4 h 118"/>
                <a:gd name="T56" fmla="*/ 1889 w 3046"/>
                <a:gd name="T57" fmla="*/ 2 h 118"/>
                <a:gd name="T58" fmla="*/ 1900 w 3046"/>
                <a:gd name="T59" fmla="*/ 0 h 118"/>
                <a:gd name="T60" fmla="*/ 1909 w 3046"/>
                <a:gd name="T61" fmla="*/ 0 h 118"/>
                <a:gd name="T62" fmla="*/ 1919 w 3046"/>
                <a:gd name="T63" fmla="*/ 0 h 118"/>
                <a:gd name="T64" fmla="*/ 1930 w 3046"/>
                <a:gd name="T65" fmla="*/ 0 h 118"/>
                <a:gd name="T66" fmla="*/ 1942 w 3046"/>
                <a:gd name="T67" fmla="*/ 2 h 118"/>
                <a:gd name="T68" fmla="*/ 1953 w 3046"/>
                <a:gd name="T69" fmla="*/ 4 h 118"/>
                <a:gd name="T70" fmla="*/ 2080 w 3046"/>
                <a:gd name="T71" fmla="*/ 45 h 118"/>
                <a:gd name="T72" fmla="*/ 2094 w 3046"/>
                <a:gd name="T73" fmla="*/ 50 h 118"/>
                <a:gd name="T74" fmla="*/ 2108 w 3046"/>
                <a:gd name="T75" fmla="*/ 54 h 118"/>
                <a:gd name="T76" fmla="*/ 2123 w 3046"/>
                <a:gd name="T77" fmla="*/ 58 h 118"/>
                <a:gd name="T78" fmla="*/ 2136 w 3046"/>
                <a:gd name="T79" fmla="*/ 62 h 118"/>
                <a:gd name="T80" fmla="*/ 2149 w 3046"/>
                <a:gd name="T81" fmla="*/ 66 h 118"/>
                <a:gd name="T82" fmla="*/ 2166 w 3046"/>
                <a:gd name="T83" fmla="*/ 69 h 118"/>
                <a:gd name="T84" fmla="*/ 2184 w 3046"/>
                <a:gd name="T85" fmla="*/ 73 h 118"/>
                <a:gd name="T86" fmla="*/ 2206 w 3046"/>
                <a:gd name="T87" fmla="*/ 75 h 118"/>
                <a:gd name="T88" fmla="*/ 2383 w 3046"/>
                <a:gd name="T89" fmla="*/ 77 h 118"/>
                <a:gd name="T90" fmla="*/ 2472 w 3046"/>
                <a:gd name="T91" fmla="*/ 84 h 118"/>
                <a:gd name="T92" fmla="*/ 2595 w 3046"/>
                <a:gd name="T93" fmla="*/ 99 h 118"/>
                <a:gd name="T94" fmla="*/ 0 w 3046"/>
                <a:gd name="T95" fmla="*/ 99 h 11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046"/>
                <a:gd name="T145" fmla="*/ 0 h 118"/>
                <a:gd name="T146" fmla="*/ 3046 w 3046"/>
                <a:gd name="T147" fmla="*/ 118 h 11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046" h="118">
                  <a:moveTo>
                    <a:pt x="0" y="118"/>
                  </a:moveTo>
                  <a:lnTo>
                    <a:pt x="490" y="118"/>
                  </a:lnTo>
                  <a:lnTo>
                    <a:pt x="625" y="92"/>
                  </a:lnTo>
                  <a:lnTo>
                    <a:pt x="725" y="87"/>
                  </a:lnTo>
                  <a:lnTo>
                    <a:pt x="818" y="118"/>
                  </a:lnTo>
                  <a:lnTo>
                    <a:pt x="905" y="100"/>
                  </a:lnTo>
                  <a:lnTo>
                    <a:pt x="989" y="87"/>
                  </a:lnTo>
                  <a:lnTo>
                    <a:pt x="1074" y="87"/>
                  </a:lnTo>
                  <a:lnTo>
                    <a:pt x="1148" y="118"/>
                  </a:lnTo>
                  <a:lnTo>
                    <a:pt x="1187" y="118"/>
                  </a:lnTo>
                  <a:lnTo>
                    <a:pt x="1261" y="87"/>
                  </a:lnTo>
                  <a:lnTo>
                    <a:pt x="1366" y="66"/>
                  </a:lnTo>
                  <a:lnTo>
                    <a:pt x="1469" y="79"/>
                  </a:lnTo>
                  <a:lnTo>
                    <a:pt x="1564" y="118"/>
                  </a:lnTo>
                  <a:lnTo>
                    <a:pt x="1782" y="59"/>
                  </a:lnTo>
                  <a:lnTo>
                    <a:pt x="1866" y="54"/>
                  </a:lnTo>
                  <a:lnTo>
                    <a:pt x="1912" y="87"/>
                  </a:lnTo>
                  <a:lnTo>
                    <a:pt x="1933" y="118"/>
                  </a:lnTo>
                  <a:lnTo>
                    <a:pt x="2079" y="46"/>
                  </a:lnTo>
                  <a:lnTo>
                    <a:pt x="2092" y="41"/>
                  </a:lnTo>
                  <a:lnTo>
                    <a:pt x="2107" y="36"/>
                  </a:lnTo>
                  <a:lnTo>
                    <a:pt x="2120" y="31"/>
                  </a:lnTo>
                  <a:lnTo>
                    <a:pt x="2133" y="25"/>
                  </a:lnTo>
                  <a:lnTo>
                    <a:pt x="2146" y="20"/>
                  </a:lnTo>
                  <a:lnTo>
                    <a:pt x="2161" y="15"/>
                  </a:lnTo>
                  <a:lnTo>
                    <a:pt x="2176" y="10"/>
                  </a:lnTo>
                  <a:lnTo>
                    <a:pt x="2192" y="7"/>
                  </a:lnTo>
                  <a:lnTo>
                    <a:pt x="2205" y="5"/>
                  </a:lnTo>
                  <a:lnTo>
                    <a:pt x="2217" y="2"/>
                  </a:lnTo>
                  <a:lnTo>
                    <a:pt x="2230" y="0"/>
                  </a:lnTo>
                  <a:lnTo>
                    <a:pt x="2241" y="0"/>
                  </a:lnTo>
                  <a:lnTo>
                    <a:pt x="2253" y="0"/>
                  </a:lnTo>
                  <a:lnTo>
                    <a:pt x="2266" y="0"/>
                  </a:lnTo>
                  <a:lnTo>
                    <a:pt x="2279" y="2"/>
                  </a:lnTo>
                  <a:lnTo>
                    <a:pt x="2292" y="5"/>
                  </a:lnTo>
                  <a:lnTo>
                    <a:pt x="2441" y="54"/>
                  </a:lnTo>
                  <a:lnTo>
                    <a:pt x="2458" y="59"/>
                  </a:lnTo>
                  <a:lnTo>
                    <a:pt x="2474" y="64"/>
                  </a:lnTo>
                  <a:lnTo>
                    <a:pt x="2492" y="69"/>
                  </a:lnTo>
                  <a:lnTo>
                    <a:pt x="2507" y="74"/>
                  </a:lnTo>
                  <a:lnTo>
                    <a:pt x="2523" y="79"/>
                  </a:lnTo>
                  <a:lnTo>
                    <a:pt x="2543" y="82"/>
                  </a:lnTo>
                  <a:lnTo>
                    <a:pt x="2564" y="87"/>
                  </a:lnTo>
                  <a:lnTo>
                    <a:pt x="2589" y="89"/>
                  </a:lnTo>
                  <a:lnTo>
                    <a:pt x="2797" y="92"/>
                  </a:lnTo>
                  <a:lnTo>
                    <a:pt x="2902" y="100"/>
                  </a:lnTo>
                  <a:lnTo>
                    <a:pt x="3046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9B9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3" name="Rectangle 29"/>
            <p:cNvSpPr>
              <a:spLocks noChangeArrowheads="1"/>
            </p:cNvSpPr>
            <p:nvPr/>
          </p:nvSpPr>
          <p:spPr bwMode="auto">
            <a:xfrm>
              <a:off x="3397" y="1052"/>
              <a:ext cx="5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2000" b="1" i="0">
                  <a:solidFill>
                    <a:srgbClr val="FF9900"/>
                  </a:solidFill>
                  <a:latin typeface="Comic Sans MS" pitchFamily="66" charset="0"/>
                </a:rPr>
                <a:t>Phases</a:t>
              </a:r>
              <a:endParaRPr lang="en-US" sz="2200" b="1" i="0">
                <a:solidFill>
                  <a:srgbClr val="FF9900"/>
                </a:solidFill>
                <a:latin typeface="Comic Sans MS" pitchFamily="66" charset="0"/>
              </a:endParaRPr>
            </a:p>
          </p:txBody>
        </p:sp>
        <p:sp>
          <p:nvSpPr>
            <p:cNvPr id="110624" name="Rectangle 30"/>
            <p:cNvSpPr>
              <a:spLocks noChangeArrowheads="1"/>
            </p:cNvSpPr>
            <p:nvPr/>
          </p:nvSpPr>
          <p:spPr bwMode="auto">
            <a:xfrm>
              <a:off x="520" y="1218"/>
              <a:ext cx="15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2800" eaLnBrk="0" hangingPunct="0">
                <a:lnSpc>
                  <a:spcPct val="90000"/>
                </a:lnSpc>
                <a:buFontTx/>
                <a:buNone/>
              </a:pPr>
              <a:r>
                <a:rPr lang="sr-Latn-CS" sz="2000" b="1" i="0">
                  <a:solidFill>
                    <a:srgbClr val="FF9900"/>
                  </a:solidFill>
                  <a:latin typeface="Comic Sans MS" pitchFamily="66" charset="0"/>
                </a:rPr>
                <a:t>Tokovi posla procesa</a:t>
              </a:r>
              <a:endParaRPr lang="en-US" sz="2000" b="1" i="0">
                <a:solidFill>
                  <a:srgbClr val="FF9900"/>
                </a:solidFill>
                <a:latin typeface="Comic Sans MS" pitchFamily="66" charset="0"/>
              </a:endParaRPr>
            </a:p>
          </p:txBody>
        </p:sp>
        <p:sp>
          <p:nvSpPr>
            <p:cNvPr id="110625" name="Freeform 32"/>
            <p:cNvSpPr>
              <a:spLocks/>
            </p:cNvSpPr>
            <p:nvPr/>
          </p:nvSpPr>
          <p:spPr bwMode="auto">
            <a:xfrm>
              <a:off x="3014" y="3649"/>
              <a:ext cx="18" cy="162"/>
            </a:xfrm>
            <a:custGeom>
              <a:avLst/>
              <a:gdLst>
                <a:gd name="T0" fmla="*/ 9 w 21"/>
                <a:gd name="T1" fmla="*/ 162 h 192"/>
                <a:gd name="T2" fmla="*/ 18 w 21"/>
                <a:gd name="T3" fmla="*/ 162 h 192"/>
                <a:gd name="T4" fmla="*/ 18 w 21"/>
                <a:gd name="T5" fmla="*/ 0 h 192"/>
                <a:gd name="T6" fmla="*/ 0 w 21"/>
                <a:gd name="T7" fmla="*/ 0 h 192"/>
                <a:gd name="T8" fmla="*/ 0 w 21"/>
                <a:gd name="T9" fmla="*/ 162 h 192"/>
                <a:gd name="T10" fmla="*/ 9 w 21"/>
                <a:gd name="T11" fmla="*/ 162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92"/>
                <a:gd name="T20" fmla="*/ 21 w 21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92">
                  <a:moveTo>
                    <a:pt x="11" y="192"/>
                  </a:moveTo>
                  <a:lnTo>
                    <a:pt x="21" y="192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1" y="192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6" name="Rectangle 33"/>
            <p:cNvSpPr>
              <a:spLocks noChangeArrowheads="1"/>
            </p:cNvSpPr>
            <p:nvPr/>
          </p:nvSpPr>
          <p:spPr bwMode="auto">
            <a:xfrm>
              <a:off x="520" y="2848"/>
              <a:ext cx="13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2800" eaLnBrk="0" hangingPunct="0">
                <a:lnSpc>
                  <a:spcPct val="90000"/>
                </a:lnSpc>
                <a:buFontTx/>
                <a:buNone/>
              </a:pPr>
              <a:r>
                <a:rPr lang="sr-Latn-CS" sz="2000" b="1" i="0">
                  <a:solidFill>
                    <a:srgbClr val="FF9900"/>
                  </a:solidFill>
                  <a:latin typeface="Comic Sans MS" pitchFamily="66" charset="0"/>
                </a:rPr>
                <a:t>Prateći tok posla</a:t>
              </a:r>
              <a:endParaRPr lang="en-US" sz="2200" b="1" i="0">
                <a:solidFill>
                  <a:srgbClr val="FF9900"/>
                </a:solidFill>
                <a:latin typeface="Comic Sans MS" pitchFamily="66" charset="0"/>
              </a:endParaRPr>
            </a:p>
          </p:txBody>
        </p:sp>
        <p:sp>
          <p:nvSpPr>
            <p:cNvPr id="110627" name="Line 34"/>
            <p:cNvSpPr>
              <a:spLocks noChangeShapeType="1"/>
            </p:cNvSpPr>
            <p:nvPr/>
          </p:nvSpPr>
          <p:spPr bwMode="auto">
            <a:xfrm flipH="1">
              <a:off x="4254" y="3642"/>
              <a:ext cx="1" cy="1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8" name="Line 35"/>
            <p:cNvSpPr>
              <a:spLocks noChangeShapeType="1"/>
            </p:cNvSpPr>
            <p:nvPr/>
          </p:nvSpPr>
          <p:spPr bwMode="auto">
            <a:xfrm>
              <a:off x="3947" y="3643"/>
              <a:ext cx="0" cy="1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29" name="Line 36"/>
            <p:cNvSpPr>
              <a:spLocks noChangeShapeType="1"/>
            </p:cNvSpPr>
            <p:nvPr/>
          </p:nvSpPr>
          <p:spPr bwMode="auto">
            <a:xfrm>
              <a:off x="3312" y="3644"/>
              <a:ext cx="1" cy="1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30" name="Rectangle 37"/>
            <p:cNvSpPr>
              <a:spLocks noChangeArrowheads="1"/>
            </p:cNvSpPr>
            <p:nvPr/>
          </p:nvSpPr>
          <p:spPr bwMode="auto">
            <a:xfrm>
              <a:off x="3348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#2</a:t>
              </a:r>
            </a:p>
          </p:txBody>
        </p:sp>
        <p:sp>
          <p:nvSpPr>
            <p:cNvPr id="110631" name="Rectangle 38"/>
            <p:cNvSpPr>
              <a:spLocks noChangeArrowheads="1"/>
            </p:cNvSpPr>
            <p:nvPr/>
          </p:nvSpPr>
          <p:spPr bwMode="auto">
            <a:xfrm>
              <a:off x="3656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#n</a:t>
              </a:r>
            </a:p>
          </p:txBody>
        </p:sp>
        <p:sp>
          <p:nvSpPr>
            <p:cNvPr id="110632" name="Rectangle 39"/>
            <p:cNvSpPr>
              <a:spLocks noChangeArrowheads="1"/>
            </p:cNvSpPr>
            <p:nvPr/>
          </p:nvSpPr>
          <p:spPr bwMode="auto">
            <a:xfrm>
              <a:off x="3976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#n+1</a:t>
              </a:r>
            </a:p>
          </p:txBody>
        </p:sp>
        <p:sp>
          <p:nvSpPr>
            <p:cNvPr id="110633" name="Rectangle 40"/>
            <p:cNvSpPr>
              <a:spLocks noChangeArrowheads="1"/>
            </p:cNvSpPr>
            <p:nvPr/>
          </p:nvSpPr>
          <p:spPr bwMode="auto">
            <a:xfrm>
              <a:off x="4264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#n+2</a:t>
              </a:r>
            </a:p>
          </p:txBody>
        </p:sp>
        <p:sp>
          <p:nvSpPr>
            <p:cNvPr id="110634" name="Rectangle 41"/>
            <p:cNvSpPr>
              <a:spLocks noChangeArrowheads="1"/>
            </p:cNvSpPr>
            <p:nvPr/>
          </p:nvSpPr>
          <p:spPr bwMode="auto">
            <a:xfrm>
              <a:off x="4602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#m</a:t>
              </a:r>
            </a:p>
          </p:txBody>
        </p:sp>
        <p:sp>
          <p:nvSpPr>
            <p:cNvPr id="110635" name="Rectangle 42"/>
            <p:cNvSpPr>
              <a:spLocks noChangeArrowheads="1"/>
            </p:cNvSpPr>
            <p:nvPr/>
          </p:nvSpPr>
          <p:spPr bwMode="auto">
            <a:xfrm>
              <a:off x="4932" y="3656"/>
              <a:ext cx="24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 Iter.</a:t>
              </a:r>
              <a:b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</a:br>
              <a:r>
                <a:rPr lang="en-US" sz="1200" i="0">
                  <a:solidFill>
                    <a:srgbClr val="000000"/>
                  </a:solidFill>
                  <a:latin typeface="Comic Sans MS" pitchFamily="66" charset="0"/>
                </a:rPr>
                <a:t>#m+1</a:t>
              </a:r>
            </a:p>
          </p:txBody>
        </p:sp>
        <p:sp>
          <p:nvSpPr>
            <p:cNvPr id="110636" name="Rectangle 43"/>
            <p:cNvSpPr>
              <a:spLocks noChangeArrowheads="1"/>
            </p:cNvSpPr>
            <p:nvPr/>
          </p:nvSpPr>
          <p:spPr bwMode="auto">
            <a:xfrm>
              <a:off x="1619" y="2623"/>
              <a:ext cx="748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Deployment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10637" name="Freeform 44"/>
            <p:cNvSpPr>
              <a:spLocks/>
            </p:cNvSpPr>
            <p:nvPr/>
          </p:nvSpPr>
          <p:spPr bwMode="auto">
            <a:xfrm>
              <a:off x="3079" y="2605"/>
              <a:ext cx="2078" cy="120"/>
            </a:xfrm>
            <a:custGeom>
              <a:avLst/>
              <a:gdLst>
                <a:gd name="T0" fmla="*/ 0 w 2440"/>
                <a:gd name="T1" fmla="*/ 120 h 141"/>
                <a:gd name="T2" fmla="*/ 144 w 2440"/>
                <a:gd name="T3" fmla="*/ 118 h 141"/>
                <a:gd name="T4" fmla="*/ 216 w 2440"/>
                <a:gd name="T5" fmla="*/ 120 h 141"/>
                <a:gd name="T6" fmla="*/ 292 w 2440"/>
                <a:gd name="T7" fmla="*/ 120 h 141"/>
                <a:gd name="T8" fmla="*/ 366 w 2440"/>
                <a:gd name="T9" fmla="*/ 118 h 141"/>
                <a:gd name="T10" fmla="*/ 443 w 2440"/>
                <a:gd name="T11" fmla="*/ 118 h 141"/>
                <a:gd name="T12" fmla="*/ 517 w 2440"/>
                <a:gd name="T13" fmla="*/ 116 h 141"/>
                <a:gd name="T14" fmla="*/ 571 w 2440"/>
                <a:gd name="T15" fmla="*/ 120 h 141"/>
                <a:gd name="T16" fmla="*/ 606 w 2440"/>
                <a:gd name="T17" fmla="*/ 120 h 141"/>
                <a:gd name="T18" fmla="*/ 683 w 2440"/>
                <a:gd name="T19" fmla="*/ 118 h 141"/>
                <a:gd name="T20" fmla="*/ 771 w 2440"/>
                <a:gd name="T21" fmla="*/ 120 h 141"/>
                <a:gd name="T22" fmla="*/ 852 w 2440"/>
                <a:gd name="T23" fmla="*/ 118 h 141"/>
                <a:gd name="T24" fmla="*/ 927 w 2440"/>
                <a:gd name="T25" fmla="*/ 120 h 141"/>
                <a:gd name="T26" fmla="*/ 1107 w 2440"/>
                <a:gd name="T27" fmla="*/ 120 h 141"/>
                <a:gd name="T28" fmla="*/ 1183 w 2440"/>
                <a:gd name="T29" fmla="*/ 114 h 141"/>
                <a:gd name="T30" fmla="*/ 1222 w 2440"/>
                <a:gd name="T31" fmla="*/ 109 h 141"/>
                <a:gd name="T32" fmla="*/ 1243 w 2440"/>
                <a:gd name="T33" fmla="*/ 107 h 141"/>
                <a:gd name="T34" fmla="*/ 1373 w 2440"/>
                <a:gd name="T35" fmla="*/ 81 h 141"/>
                <a:gd name="T36" fmla="*/ 1476 w 2440"/>
                <a:gd name="T37" fmla="*/ 50 h 141"/>
                <a:gd name="T38" fmla="*/ 1585 w 2440"/>
                <a:gd name="T39" fmla="*/ 31 h 141"/>
                <a:gd name="T40" fmla="*/ 1878 w 2440"/>
                <a:gd name="T41" fmla="*/ 0 h 141"/>
                <a:gd name="T42" fmla="*/ 1993 w 2440"/>
                <a:gd name="T43" fmla="*/ 20 h 141"/>
                <a:gd name="T44" fmla="*/ 2054 w 2440"/>
                <a:gd name="T45" fmla="*/ 64 h 141"/>
                <a:gd name="T46" fmla="*/ 2078 w 2440"/>
                <a:gd name="T47" fmla="*/ 120 h 141"/>
                <a:gd name="T48" fmla="*/ 0 w 2440"/>
                <a:gd name="T49" fmla="*/ 120 h 1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40"/>
                <a:gd name="T76" fmla="*/ 0 h 141"/>
                <a:gd name="T77" fmla="*/ 2440 w 2440"/>
                <a:gd name="T78" fmla="*/ 141 h 1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40" h="141">
                  <a:moveTo>
                    <a:pt x="0" y="141"/>
                  </a:moveTo>
                  <a:lnTo>
                    <a:pt x="169" y="139"/>
                  </a:lnTo>
                  <a:lnTo>
                    <a:pt x="254" y="141"/>
                  </a:lnTo>
                  <a:lnTo>
                    <a:pt x="343" y="141"/>
                  </a:lnTo>
                  <a:lnTo>
                    <a:pt x="430" y="139"/>
                  </a:lnTo>
                  <a:lnTo>
                    <a:pt x="520" y="139"/>
                  </a:lnTo>
                  <a:lnTo>
                    <a:pt x="607" y="136"/>
                  </a:lnTo>
                  <a:lnTo>
                    <a:pt x="671" y="141"/>
                  </a:lnTo>
                  <a:lnTo>
                    <a:pt x="712" y="141"/>
                  </a:lnTo>
                  <a:lnTo>
                    <a:pt x="802" y="139"/>
                  </a:lnTo>
                  <a:lnTo>
                    <a:pt x="905" y="141"/>
                  </a:lnTo>
                  <a:lnTo>
                    <a:pt x="1000" y="139"/>
                  </a:lnTo>
                  <a:lnTo>
                    <a:pt x="1089" y="141"/>
                  </a:lnTo>
                  <a:lnTo>
                    <a:pt x="1300" y="141"/>
                  </a:lnTo>
                  <a:lnTo>
                    <a:pt x="1389" y="134"/>
                  </a:lnTo>
                  <a:lnTo>
                    <a:pt x="1435" y="128"/>
                  </a:lnTo>
                  <a:lnTo>
                    <a:pt x="1459" y="126"/>
                  </a:lnTo>
                  <a:lnTo>
                    <a:pt x="1612" y="95"/>
                  </a:lnTo>
                  <a:lnTo>
                    <a:pt x="1733" y="59"/>
                  </a:lnTo>
                  <a:lnTo>
                    <a:pt x="1861" y="36"/>
                  </a:lnTo>
                  <a:lnTo>
                    <a:pt x="2205" y="0"/>
                  </a:lnTo>
                  <a:lnTo>
                    <a:pt x="2340" y="23"/>
                  </a:lnTo>
                  <a:lnTo>
                    <a:pt x="2412" y="75"/>
                  </a:lnTo>
                  <a:lnTo>
                    <a:pt x="2440" y="141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FF9B9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38" name="Freeform 45"/>
            <p:cNvSpPr>
              <a:spLocks/>
            </p:cNvSpPr>
            <p:nvPr/>
          </p:nvSpPr>
          <p:spPr bwMode="auto">
            <a:xfrm>
              <a:off x="2509" y="1524"/>
              <a:ext cx="2671" cy="94"/>
            </a:xfrm>
            <a:custGeom>
              <a:avLst/>
              <a:gdLst>
                <a:gd name="T0" fmla="*/ 0 w 1911"/>
                <a:gd name="T1" fmla="*/ 94 h 63"/>
                <a:gd name="T2" fmla="*/ 63 w 1911"/>
                <a:gd name="T3" fmla="*/ 75 h 63"/>
                <a:gd name="T4" fmla="*/ 113 w 1911"/>
                <a:gd name="T5" fmla="*/ 54 h 63"/>
                <a:gd name="T6" fmla="*/ 294 w 1911"/>
                <a:gd name="T7" fmla="*/ 0 h 63"/>
                <a:gd name="T8" fmla="*/ 742 w 1911"/>
                <a:gd name="T9" fmla="*/ 12 h 63"/>
                <a:gd name="T10" fmla="*/ 948 w 1911"/>
                <a:gd name="T11" fmla="*/ 37 h 63"/>
                <a:gd name="T12" fmla="*/ 1069 w 1911"/>
                <a:gd name="T13" fmla="*/ 54 h 63"/>
                <a:gd name="T14" fmla="*/ 1178 w 1911"/>
                <a:gd name="T15" fmla="*/ 70 h 63"/>
                <a:gd name="T16" fmla="*/ 1262 w 1911"/>
                <a:gd name="T17" fmla="*/ 85 h 63"/>
                <a:gd name="T18" fmla="*/ 1384 w 1911"/>
                <a:gd name="T19" fmla="*/ 79 h 63"/>
                <a:gd name="T20" fmla="*/ 1543 w 1911"/>
                <a:gd name="T21" fmla="*/ 70 h 63"/>
                <a:gd name="T22" fmla="*/ 1925 w 1911"/>
                <a:gd name="T23" fmla="*/ 79 h 63"/>
                <a:gd name="T24" fmla="*/ 2336 w 1911"/>
                <a:gd name="T25" fmla="*/ 87 h 63"/>
                <a:gd name="T26" fmla="*/ 2654 w 1911"/>
                <a:gd name="T27" fmla="*/ 94 h 63"/>
                <a:gd name="T28" fmla="*/ 0 w 1911"/>
                <a:gd name="T29" fmla="*/ 94 h 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11"/>
                <a:gd name="T46" fmla="*/ 0 h 63"/>
                <a:gd name="T47" fmla="*/ 1911 w 1911"/>
                <a:gd name="T48" fmla="*/ 63 h 6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11" h="63">
                  <a:moveTo>
                    <a:pt x="0" y="63"/>
                  </a:moveTo>
                  <a:cubicBezTo>
                    <a:pt x="16" y="61"/>
                    <a:pt x="29" y="55"/>
                    <a:pt x="45" y="50"/>
                  </a:cubicBezTo>
                  <a:cubicBezTo>
                    <a:pt x="56" y="46"/>
                    <a:pt x="70" y="40"/>
                    <a:pt x="81" y="36"/>
                  </a:cubicBezTo>
                  <a:cubicBezTo>
                    <a:pt x="123" y="23"/>
                    <a:pt x="167" y="10"/>
                    <a:pt x="210" y="0"/>
                  </a:cubicBezTo>
                  <a:cubicBezTo>
                    <a:pt x="321" y="2"/>
                    <a:pt x="425" y="4"/>
                    <a:pt x="531" y="8"/>
                  </a:cubicBezTo>
                  <a:cubicBezTo>
                    <a:pt x="609" y="17"/>
                    <a:pt x="624" y="23"/>
                    <a:pt x="678" y="25"/>
                  </a:cubicBezTo>
                  <a:cubicBezTo>
                    <a:pt x="707" y="29"/>
                    <a:pt x="737" y="30"/>
                    <a:pt x="765" y="36"/>
                  </a:cubicBezTo>
                  <a:cubicBezTo>
                    <a:pt x="788" y="41"/>
                    <a:pt x="819" y="46"/>
                    <a:pt x="843" y="47"/>
                  </a:cubicBezTo>
                  <a:cubicBezTo>
                    <a:pt x="876" y="51"/>
                    <a:pt x="879" y="56"/>
                    <a:pt x="903" y="57"/>
                  </a:cubicBezTo>
                  <a:cubicBezTo>
                    <a:pt x="909" y="55"/>
                    <a:pt x="990" y="53"/>
                    <a:pt x="990" y="53"/>
                  </a:cubicBezTo>
                  <a:cubicBezTo>
                    <a:pt x="1013" y="51"/>
                    <a:pt x="1040" y="47"/>
                    <a:pt x="1104" y="47"/>
                  </a:cubicBezTo>
                  <a:cubicBezTo>
                    <a:pt x="1200" y="50"/>
                    <a:pt x="1280" y="51"/>
                    <a:pt x="1377" y="53"/>
                  </a:cubicBezTo>
                  <a:cubicBezTo>
                    <a:pt x="1471" y="55"/>
                    <a:pt x="1569" y="57"/>
                    <a:pt x="1671" y="58"/>
                  </a:cubicBezTo>
                  <a:cubicBezTo>
                    <a:pt x="1800" y="59"/>
                    <a:pt x="1911" y="63"/>
                    <a:pt x="1899" y="63"/>
                  </a:cubicBezTo>
                  <a:cubicBezTo>
                    <a:pt x="870" y="63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FF9B9B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39" name="Freeform 46"/>
            <p:cNvSpPr>
              <a:spLocks/>
            </p:cNvSpPr>
            <p:nvPr/>
          </p:nvSpPr>
          <p:spPr bwMode="auto">
            <a:xfrm>
              <a:off x="2481" y="3097"/>
              <a:ext cx="2712" cy="113"/>
            </a:xfrm>
            <a:custGeom>
              <a:avLst/>
              <a:gdLst>
                <a:gd name="T0" fmla="*/ 0 w 3080"/>
                <a:gd name="T1" fmla="*/ 113 h 140"/>
                <a:gd name="T2" fmla="*/ 56 w 3080"/>
                <a:gd name="T3" fmla="*/ 99 h 140"/>
                <a:gd name="T4" fmla="*/ 711 w 3080"/>
                <a:gd name="T5" fmla="*/ 73 h 140"/>
                <a:gd name="T6" fmla="*/ 1031 w 3080"/>
                <a:gd name="T7" fmla="*/ 34 h 140"/>
                <a:gd name="T8" fmla="*/ 1328 w 3080"/>
                <a:gd name="T9" fmla="*/ 16 h 140"/>
                <a:gd name="T10" fmla="*/ 1389 w 3080"/>
                <a:gd name="T11" fmla="*/ 7 h 140"/>
                <a:gd name="T12" fmla="*/ 1890 w 3080"/>
                <a:gd name="T13" fmla="*/ 0 h 140"/>
                <a:gd name="T14" fmla="*/ 2456 w 3080"/>
                <a:gd name="T15" fmla="*/ 69 h 140"/>
                <a:gd name="T16" fmla="*/ 2712 w 3080"/>
                <a:gd name="T17" fmla="*/ 113 h 140"/>
                <a:gd name="T18" fmla="*/ 0 w 3080"/>
                <a:gd name="T19" fmla="*/ 113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80"/>
                <a:gd name="T31" fmla="*/ 0 h 140"/>
                <a:gd name="T32" fmla="*/ 3080 w 3080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80" h="140">
                  <a:moveTo>
                    <a:pt x="0" y="140"/>
                  </a:moveTo>
                  <a:lnTo>
                    <a:pt x="64" y="123"/>
                  </a:lnTo>
                  <a:lnTo>
                    <a:pt x="808" y="90"/>
                  </a:lnTo>
                  <a:lnTo>
                    <a:pt x="1171" y="42"/>
                  </a:lnTo>
                  <a:lnTo>
                    <a:pt x="1508" y="20"/>
                  </a:lnTo>
                  <a:lnTo>
                    <a:pt x="1578" y="9"/>
                  </a:lnTo>
                  <a:lnTo>
                    <a:pt x="2147" y="0"/>
                  </a:lnTo>
                  <a:lnTo>
                    <a:pt x="2789" y="86"/>
                  </a:lnTo>
                  <a:lnTo>
                    <a:pt x="3080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DE80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0" name="Freeform 47"/>
            <p:cNvSpPr>
              <a:spLocks/>
            </p:cNvSpPr>
            <p:nvPr/>
          </p:nvSpPr>
          <p:spPr bwMode="auto">
            <a:xfrm>
              <a:off x="3617" y="3650"/>
              <a:ext cx="18" cy="162"/>
            </a:xfrm>
            <a:custGeom>
              <a:avLst/>
              <a:gdLst>
                <a:gd name="T0" fmla="*/ 9 w 21"/>
                <a:gd name="T1" fmla="*/ 162 h 192"/>
                <a:gd name="T2" fmla="*/ 18 w 21"/>
                <a:gd name="T3" fmla="*/ 162 h 192"/>
                <a:gd name="T4" fmla="*/ 18 w 21"/>
                <a:gd name="T5" fmla="*/ 0 h 192"/>
                <a:gd name="T6" fmla="*/ 0 w 21"/>
                <a:gd name="T7" fmla="*/ 0 h 192"/>
                <a:gd name="T8" fmla="*/ 0 w 21"/>
                <a:gd name="T9" fmla="*/ 162 h 192"/>
                <a:gd name="T10" fmla="*/ 9 w 21"/>
                <a:gd name="T11" fmla="*/ 162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92"/>
                <a:gd name="T20" fmla="*/ 21 w 21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92">
                  <a:moveTo>
                    <a:pt x="11" y="192"/>
                  </a:moveTo>
                  <a:lnTo>
                    <a:pt x="21" y="192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1" y="192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1" name="Freeform 48"/>
            <p:cNvSpPr>
              <a:spLocks/>
            </p:cNvSpPr>
            <p:nvPr/>
          </p:nvSpPr>
          <p:spPr bwMode="auto">
            <a:xfrm>
              <a:off x="4522" y="3651"/>
              <a:ext cx="18" cy="162"/>
            </a:xfrm>
            <a:custGeom>
              <a:avLst/>
              <a:gdLst>
                <a:gd name="T0" fmla="*/ 9 w 21"/>
                <a:gd name="T1" fmla="*/ 162 h 192"/>
                <a:gd name="T2" fmla="*/ 18 w 21"/>
                <a:gd name="T3" fmla="*/ 162 h 192"/>
                <a:gd name="T4" fmla="*/ 18 w 21"/>
                <a:gd name="T5" fmla="*/ 0 h 192"/>
                <a:gd name="T6" fmla="*/ 0 w 21"/>
                <a:gd name="T7" fmla="*/ 0 h 192"/>
                <a:gd name="T8" fmla="*/ 0 w 21"/>
                <a:gd name="T9" fmla="*/ 162 h 192"/>
                <a:gd name="T10" fmla="*/ 9 w 21"/>
                <a:gd name="T11" fmla="*/ 162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92"/>
                <a:gd name="T20" fmla="*/ 21 w 21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92">
                  <a:moveTo>
                    <a:pt x="11" y="192"/>
                  </a:moveTo>
                  <a:lnTo>
                    <a:pt x="21" y="192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1" y="192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2" name="Rectangle 49"/>
            <p:cNvSpPr>
              <a:spLocks noChangeArrowheads="1"/>
            </p:cNvSpPr>
            <p:nvPr/>
          </p:nvSpPr>
          <p:spPr bwMode="auto">
            <a:xfrm>
              <a:off x="1133" y="3101"/>
              <a:ext cx="128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Configuration Mgmt</a:t>
              </a:r>
            </a:p>
          </p:txBody>
        </p:sp>
        <p:sp>
          <p:nvSpPr>
            <p:cNvPr id="110643" name="Rectangle 50"/>
            <p:cNvSpPr>
              <a:spLocks noChangeArrowheads="1"/>
            </p:cNvSpPr>
            <p:nvPr/>
          </p:nvSpPr>
          <p:spPr bwMode="auto">
            <a:xfrm>
              <a:off x="1500" y="1730"/>
              <a:ext cx="867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700" b="1" i="0">
                  <a:solidFill>
                    <a:srgbClr val="000000"/>
                  </a:solidFill>
                  <a:latin typeface="Comic Sans MS" pitchFamily="66" charset="0"/>
                </a:rPr>
                <a:t>Requirements</a:t>
              </a:r>
              <a:endParaRPr lang="en-US" sz="2200" b="1" i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10644" name="Group 51"/>
            <p:cNvGrpSpPr>
              <a:grpSpLocks/>
            </p:cNvGrpSpPr>
            <p:nvPr/>
          </p:nvGrpSpPr>
          <p:grpSpPr bwMode="auto">
            <a:xfrm>
              <a:off x="2468" y="1227"/>
              <a:ext cx="2786" cy="201"/>
              <a:chOff x="2343" y="1056"/>
              <a:chExt cx="3084" cy="223"/>
            </a:xfrm>
          </p:grpSpPr>
          <p:sp>
            <p:nvSpPr>
              <p:cNvPr id="110654" name="Rectangle 52"/>
              <p:cNvSpPr>
                <a:spLocks noChangeArrowheads="1"/>
              </p:cNvSpPr>
              <p:nvPr/>
            </p:nvSpPr>
            <p:spPr bwMode="auto">
              <a:xfrm>
                <a:off x="3623" y="1057"/>
                <a:ext cx="1005" cy="222"/>
              </a:xfrm>
              <a:prstGeom prst="rect">
                <a:avLst/>
              </a:prstGeom>
              <a:gradFill rotWithShape="0">
                <a:gsLst>
                  <a:gs pos="0">
                    <a:srgbClr val="BBF0EB"/>
                  </a:gs>
                  <a:gs pos="100000">
                    <a:srgbClr val="00C8B5"/>
                  </a:gs>
                </a:gsLst>
                <a:lin ang="0" scaled="1"/>
              </a:gradFill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655" name="Rectangle 53"/>
              <p:cNvSpPr>
                <a:spLocks noChangeArrowheads="1"/>
              </p:cNvSpPr>
              <p:nvPr/>
            </p:nvSpPr>
            <p:spPr bwMode="auto">
              <a:xfrm>
                <a:off x="4629" y="1056"/>
                <a:ext cx="798" cy="222"/>
              </a:xfrm>
              <a:prstGeom prst="rect">
                <a:avLst/>
              </a:prstGeom>
              <a:gradFill rotWithShape="0">
                <a:gsLst>
                  <a:gs pos="0">
                    <a:srgbClr val="BBF0EB"/>
                  </a:gs>
                  <a:gs pos="100000">
                    <a:srgbClr val="00C8B5"/>
                  </a:gs>
                </a:gsLst>
                <a:lin ang="0" scaled="1"/>
              </a:gradFill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656" name="Rectangle 54"/>
              <p:cNvSpPr>
                <a:spLocks noChangeArrowheads="1"/>
              </p:cNvSpPr>
              <p:nvPr/>
            </p:nvSpPr>
            <p:spPr bwMode="auto">
              <a:xfrm>
                <a:off x="2343" y="1056"/>
                <a:ext cx="615" cy="222"/>
              </a:xfrm>
              <a:prstGeom prst="rect">
                <a:avLst/>
              </a:prstGeom>
              <a:gradFill rotWithShape="0">
                <a:gsLst>
                  <a:gs pos="0">
                    <a:srgbClr val="BBF0EB"/>
                  </a:gs>
                  <a:gs pos="100000">
                    <a:srgbClr val="00C8B5"/>
                  </a:gs>
                </a:gsLst>
                <a:lin ang="0" scaled="1"/>
              </a:gradFill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657" name="Rectangle 55"/>
              <p:cNvSpPr>
                <a:spLocks noChangeArrowheads="1"/>
              </p:cNvSpPr>
              <p:nvPr/>
            </p:nvSpPr>
            <p:spPr bwMode="auto">
              <a:xfrm>
                <a:off x="2958" y="1056"/>
                <a:ext cx="666" cy="222"/>
              </a:xfrm>
              <a:prstGeom prst="rect">
                <a:avLst/>
              </a:prstGeom>
              <a:gradFill rotWithShape="0">
                <a:gsLst>
                  <a:gs pos="0">
                    <a:srgbClr val="BBF0EB"/>
                  </a:gs>
                  <a:gs pos="100000">
                    <a:srgbClr val="00C8B5"/>
                  </a:gs>
                </a:gsLst>
                <a:lin ang="0" scaled="1"/>
              </a:gradFill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0645" name="Freeform 56"/>
            <p:cNvSpPr>
              <a:spLocks/>
            </p:cNvSpPr>
            <p:nvPr/>
          </p:nvSpPr>
          <p:spPr bwMode="auto">
            <a:xfrm>
              <a:off x="2526" y="1243"/>
              <a:ext cx="496" cy="185"/>
            </a:xfrm>
            <a:custGeom>
              <a:avLst/>
              <a:gdLst>
                <a:gd name="T0" fmla="*/ 496 w 582"/>
                <a:gd name="T1" fmla="*/ 0 h 218"/>
                <a:gd name="T2" fmla="*/ 496 w 582"/>
                <a:gd name="T3" fmla="*/ 185 h 218"/>
                <a:gd name="T4" fmla="*/ 0 w 582"/>
                <a:gd name="T5" fmla="*/ 185 h 218"/>
                <a:gd name="T6" fmla="*/ 0 60000 65536"/>
                <a:gd name="T7" fmla="*/ 0 60000 65536"/>
                <a:gd name="T8" fmla="*/ 0 60000 65536"/>
                <a:gd name="T9" fmla="*/ 0 w 582"/>
                <a:gd name="T10" fmla="*/ 0 h 218"/>
                <a:gd name="T11" fmla="*/ 582 w 582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2" h="218">
                  <a:moveTo>
                    <a:pt x="582" y="0"/>
                  </a:moveTo>
                  <a:lnTo>
                    <a:pt x="582" y="218"/>
                  </a:lnTo>
                  <a:lnTo>
                    <a:pt x="0" y="218"/>
                  </a:lnTo>
                </a:path>
              </a:pathLst>
            </a:custGeom>
            <a:noFill/>
            <a:ln w="0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6" name="Freeform 57"/>
            <p:cNvSpPr>
              <a:spLocks/>
            </p:cNvSpPr>
            <p:nvPr/>
          </p:nvSpPr>
          <p:spPr bwMode="auto">
            <a:xfrm>
              <a:off x="3057" y="1243"/>
              <a:ext cx="566" cy="185"/>
            </a:xfrm>
            <a:custGeom>
              <a:avLst/>
              <a:gdLst>
                <a:gd name="T0" fmla="*/ 566 w 664"/>
                <a:gd name="T1" fmla="*/ 0 h 218"/>
                <a:gd name="T2" fmla="*/ 566 w 664"/>
                <a:gd name="T3" fmla="*/ 185 h 218"/>
                <a:gd name="T4" fmla="*/ 0 w 664"/>
                <a:gd name="T5" fmla="*/ 185 h 218"/>
                <a:gd name="T6" fmla="*/ 0 60000 65536"/>
                <a:gd name="T7" fmla="*/ 0 60000 65536"/>
                <a:gd name="T8" fmla="*/ 0 60000 65536"/>
                <a:gd name="T9" fmla="*/ 0 w 664"/>
                <a:gd name="T10" fmla="*/ 0 h 218"/>
                <a:gd name="T11" fmla="*/ 664 w 664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218">
                  <a:moveTo>
                    <a:pt x="664" y="0"/>
                  </a:moveTo>
                  <a:lnTo>
                    <a:pt x="664" y="218"/>
                  </a:lnTo>
                  <a:lnTo>
                    <a:pt x="0" y="218"/>
                  </a:lnTo>
                </a:path>
              </a:pathLst>
            </a:custGeom>
            <a:noFill/>
            <a:ln w="0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7" name="Freeform 58"/>
            <p:cNvSpPr>
              <a:spLocks/>
            </p:cNvSpPr>
            <p:nvPr/>
          </p:nvSpPr>
          <p:spPr bwMode="auto">
            <a:xfrm>
              <a:off x="3662" y="1243"/>
              <a:ext cx="876" cy="185"/>
            </a:xfrm>
            <a:custGeom>
              <a:avLst/>
              <a:gdLst>
                <a:gd name="T0" fmla="*/ 876 w 1028"/>
                <a:gd name="T1" fmla="*/ 0 h 218"/>
                <a:gd name="T2" fmla="*/ 876 w 1028"/>
                <a:gd name="T3" fmla="*/ 185 h 218"/>
                <a:gd name="T4" fmla="*/ 0 w 1028"/>
                <a:gd name="T5" fmla="*/ 185 h 218"/>
                <a:gd name="T6" fmla="*/ 0 60000 65536"/>
                <a:gd name="T7" fmla="*/ 0 60000 65536"/>
                <a:gd name="T8" fmla="*/ 0 60000 65536"/>
                <a:gd name="T9" fmla="*/ 0 w 1028"/>
                <a:gd name="T10" fmla="*/ 0 h 218"/>
                <a:gd name="T11" fmla="*/ 1028 w 1028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8" h="218">
                  <a:moveTo>
                    <a:pt x="1028" y="0"/>
                  </a:moveTo>
                  <a:lnTo>
                    <a:pt x="1028" y="218"/>
                  </a:lnTo>
                  <a:lnTo>
                    <a:pt x="0" y="218"/>
                  </a:lnTo>
                </a:path>
              </a:pathLst>
            </a:custGeom>
            <a:noFill/>
            <a:ln w="0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8" name="Freeform 59"/>
            <p:cNvSpPr>
              <a:spLocks/>
            </p:cNvSpPr>
            <p:nvPr/>
          </p:nvSpPr>
          <p:spPr bwMode="auto">
            <a:xfrm>
              <a:off x="4575" y="1243"/>
              <a:ext cx="648" cy="185"/>
            </a:xfrm>
            <a:custGeom>
              <a:avLst/>
              <a:gdLst>
                <a:gd name="T0" fmla="*/ 648 w 761"/>
                <a:gd name="T1" fmla="*/ 0 h 218"/>
                <a:gd name="T2" fmla="*/ 648 w 761"/>
                <a:gd name="T3" fmla="*/ 185 h 218"/>
                <a:gd name="T4" fmla="*/ 0 w 761"/>
                <a:gd name="T5" fmla="*/ 185 h 218"/>
                <a:gd name="T6" fmla="*/ 0 60000 65536"/>
                <a:gd name="T7" fmla="*/ 0 60000 65536"/>
                <a:gd name="T8" fmla="*/ 0 60000 65536"/>
                <a:gd name="T9" fmla="*/ 0 w 761"/>
                <a:gd name="T10" fmla="*/ 0 h 218"/>
                <a:gd name="T11" fmla="*/ 761 w 761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1" h="218">
                  <a:moveTo>
                    <a:pt x="761" y="0"/>
                  </a:moveTo>
                  <a:lnTo>
                    <a:pt x="761" y="218"/>
                  </a:lnTo>
                  <a:lnTo>
                    <a:pt x="0" y="218"/>
                  </a:lnTo>
                </a:path>
              </a:pathLst>
            </a:custGeom>
            <a:noFill/>
            <a:ln w="0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0649" name="Rectangle 60"/>
            <p:cNvSpPr>
              <a:spLocks noChangeArrowheads="1"/>
            </p:cNvSpPr>
            <p:nvPr/>
          </p:nvSpPr>
          <p:spPr bwMode="auto">
            <a:xfrm>
              <a:off x="3040" y="1265"/>
              <a:ext cx="56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300" b="1" i="0">
                  <a:solidFill>
                    <a:srgbClr val="000000"/>
                  </a:solidFill>
                  <a:latin typeface="Comic Sans MS" pitchFamily="66" charset="0"/>
                </a:rPr>
                <a:t>Elaboration</a:t>
              </a:r>
              <a:endParaRPr lang="en-US" sz="1300" b="1" i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10650" name="Rectangle 61"/>
            <p:cNvSpPr>
              <a:spLocks noChangeArrowheads="1"/>
            </p:cNvSpPr>
            <p:nvPr/>
          </p:nvSpPr>
          <p:spPr bwMode="auto">
            <a:xfrm>
              <a:off x="4649" y="1265"/>
              <a:ext cx="50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300" b="1" i="0">
                  <a:solidFill>
                    <a:srgbClr val="000000"/>
                  </a:solidFill>
                  <a:latin typeface="Comic Sans MS" pitchFamily="66" charset="0"/>
                </a:rPr>
                <a:t>Transition</a:t>
              </a:r>
              <a:endParaRPr lang="en-US" sz="1300" b="1" i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10651" name="Rectangle 62"/>
            <p:cNvSpPr>
              <a:spLocks noChangeArrowheads="1"/>
            </p:cNvSpPr>
            <p:nvPr/>
          </p:nvSpPr>
          <p:spPr bwMode="auto">
            <a:xfrm>
              <a:off x="2515" y="1265"/>
              <a:ext cx="465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300" b="1" i="0">
                  <a:solidFill>
                    <a:srgbClr val="000000"/>
                  </a:solidFill>
                  <a:latin typeface="Comic Sans MS" pitchFamily="66" charset="0"/>
                </a:rPr>
                <a:t>Inception</a:t>
              </a:r>
              <a:endParaRPr lang="en-US" sz="1300" b="1" i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10652" name="Rectangle 63"/>
            <p:cNvSpPr>
              <a:spLocks noChangeArrowheads="1"/>
            </p:cNvSpPr>
            <p:nvPr/>
          </p:nvSpPr>
          <p:spPr bwMode="auto">
            <a:xfrm>
              <a:off x="3776" y="1265"/>
              <a:ext cx="617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12800" eaLnBrk="0" hangingPunct="0">
                <a:lnSpc>
                  <a:spcPct val="90000"/>
                </a:lnSpc>
                <a:buFontTx/>
                <a:buNone/>
              </a:pPr>
              <a:r>
                <a:rPr lang="en-US" sz="1300" b="1" i="0">
                  <a:solidFill>
                    <a:srgbClr val="000000"/>
                  </a:solidFill>
                  <a:latin typeface="Comic Sans MS" pitchFamily="66" charset="0"/>
                </a:rPr>
                <a:t>Construction</a:t>
              </a:r>
              <a:endParaRPr lang="en-US" sz="1300" b="1" i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10653" name="Line 64"/>
            <p:cNvSpPr>
              <a:spLocks noChangeShapeType="1"/>
            </p:cNvSpPr>
            <p:nvPr/>
          </p:nvSpPr>
          <p:spPr bwMode="auto">
            <a:xfrm flipH="1">
              <a:off x="4885" y="3642"/>
              <a:ext cx="0" cy="1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4676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Time-Box </a:t>
            </a:r>
            <a:r>
              <a:rPr lang="sr-Latn-CS" smtClean="0">
                <a:latin typeface="Comic Sans MS" pitchFamily="66" charset="0"/>
              </a:rPr>
              <a:t>pristup</a:t>
            </a:r>
            <a:r>
              <a:rPr lang="en-US" smtClean="0">
                <a:latin typeface="Comic Sans MS" pitchFamily="66" charset="0"/>
              </a:rPr>
              <a:t/>
            </a:r>
            <a:br>
              <a:rPr lang="en-US" smtClean="0">
                <a:latin typeface="Comic Sans MS" pitchFamily="66" charset="0"/>
              </a:rPr>
            </a:br>
            <a:r>
              <a:rPr lang="en-US" sz="2000" smtClean="0">
                <a:latin typeface="Comic Sans MS" pitchFamily="66" charset="0"/>
              </a:rPr>
              <a:t>(</a:t>
            </a:r>
            <a:r>
              <a:rPr lang="sr-Latn-CS" sz="2000" smtClean="0">
                <a:latin typeface="Comic Sans MS" pitchFamily="66" charset="0"/>
              </a:rPr>
              <a:t>može se koristiti kod</a:t>
            </a:r>
            <a:r>
              <a:rPr lang="en-US" sz="2000" smtClean="0">
                <a:latin typeface="Comic Sans MS" pitchFamily="66" charset="0"/>
              </a:rPr>
              <a:t> iterativ</a:t>
            </a:r>
            <a:r>
              <a:rPr lang="sr-Latn-CS" sz="2000" smtClean="0">
                <a:latin typeface="Comic Sans MS" pitchFamily="66" charset="0"/>
              </a:rPr>
              <a:t>nih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ili</a:t>
            </a:r>
            <a:r>
              <a:rPr lang="en-US" sz="2000" smtClean="0">
                <a:latin typeface="Comic Sans MS" pitchFamily="66" charset="0"/>
              </a:rPr>
              <a:t> in</a:t>
            </a:r>
            <a:r>
              <a:rPr lang="sr-Latn-CS" sz="2000" smtClean="0">
                <a:latin typeface="Comic Sans MS" pitchFamily="66" charset="0"/>
              </a:rPr>
              <a:t>k</a:t>
            </a:r>
            <a:r>
              <a:rPr lang="en-US" sz="2000" smtClean="0">
                <a:latin typeface="Comic Sans MS" pitchFamily="66" charset="0"/>
              </a:rPr>
              <a:t>remental</a:t>
            </a:r>
            <a:r>
              <a:rPr lang="sr-Latn-CS" sz="2000" smtClean="0">
                <a:latin typeface="Comic Sans MS" pitchFamily="66" charset="0"/>
              </a:rPr>
              <a:t>nih metoda</a:t>
            </a:r>
            <a:r>
              <a:rPr lang="en-US" sz="2000" smtClean="0">
                <a:latin typeface="Comic Sans MS" pitchFamily="66" charset="0"/>
              </a:rPr>
              <a:t>)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sz="3600" smtClean="0">
                <a:latin typeface="Comic Sans MS" pitchFamily="66" charset="0"/>
              </a:rPr>
              <a:t>Analiza zahteva</a:t>
            </a:r>
            <a:endParaRPr lang="en-US" sz="36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Latn-CS" sz="3600" smtClean="0">
                <a:latin typeface="Comic Sans MS" pitchFamily="66" charset="0"/>
              </a:rPr>
              <a:t>Inicijalni dizajn</a:t>
            </a:r>
            <a:endParaRPr lang="en-US" sz="36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Comic Sans MS" pitchFamily="66" charset="0"/>
              </a:rPr>
              <a:t>while( not done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mic Sans MS" pitchFamily="66" charset="0"/>
              </a:rPr>
              <a:t>	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mic Sans MS" pitchFamily="66" charset="0"/>
              </a:rPr>
              <a:t>	</a:t>
            </a:r>
            <a:r>
              <a:rPr lang="sr-Latn-CS" sz="2000" smtClean="0">
                <a:latin typeface="Comic Sans MS" pitchFamily="66" charset="0"/>
              </a:rPr>
              <a:t>Razvoj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en-US" sz="2000" i="1" smtClean="0">
                <a:latin typeface="Comic Sans MS" pitchFamily="66" charset="0"/>
              </a:rPr>
              <a:t>ver</a:t>
            </a:r>
            <a:r>
              <a:rPr lang="sr-Latn-CS" sz="2000" i="1" smtClean="0">
                <a:latin typeface="Comic Sans MS" pitchFamily="66" charset="0"/>
              </a:rPr>
              <a:t>z</a:t>
            </a:r>
            <a:r>
              <a:rPr lang="en-US" sz="2000" i="1" smtClean="0">
                <a:latin typeface="Comic Sans MS" pitchFamily="66" charset="0"/>
              </a:rPr>
              <a:t>i</a:t>
            </a:r>
            <a:r>
              <a:rPr lang="sr-Latn-CS" sz="2000" i="1" smtClean="0">
                <a:latin typeface="Comic Sans MS" pitchFamily="66" charset="0"/>
              </a:rPr>
              <a:t>je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b="1" smtClean="0">
                <a:latin typeface="Comic Sans MS" pitchFamily="66" charset="0"/>
              </a:rPr>
              <a:t>unutar ograničenog vremena</a:t>
            </a:r>
            <a:endParaRPr lang="en-US" sz="2000" smtClean="0">
              <a:latin typeface="Comic Sans MS" pitchFamily="66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mic Sans MS" pitchFamily="66" charset="0"/>
              </a:rPr>
              <a:t>	</a:t>
            </a:r>
            <a:r>
              <a:rPr lang="sr-Latn-CS" sz="2000" smtClean="0">
                <a:latin typeface="Comic Sans MS" pitchFamily="66" charset="0"/>
              </a:rPr>
              <a:t>Isporuka kupcu</a:t>
            </a:r>
            <a:endParaRPr lang="en-US" sz="2000" smtClean="0">
              <a:latin typeface="Comic Sans MS" pitchFamily="66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mic Sans MS" pitchFamily="66" charset="0"/>
              </a:rPr>
              <a:t>	</a:t>
            </a:r>
            <a:r>
              <a:rPr lang="sr-Latn-CS" sz="2000" smtClean="0">
                <a:latin typeface="Comic Sans MS" pitchFamily="66" charset="0"/>
              </a:rPr>
              <a:t>Pribavljanje povratnih informacija</a:t>
            </a:r>
            <a:endParaRPr lang="en-US" sz="2000" smtClean="0">
              <a:latin typeface="Comic Sans MS" pitchFamily="66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mic Sans MS" pitchFamily="66" charset="0"/>
              </a:rPr>
              <a:t>	</a:t>
            </a:r>
            <a:r>
              <a:rPr lang="sr-Latn-CS" sz="2000" smtClean="0">
                <a:latin typeface="Comic Sans MS" pitchFamily="66" charset="0"/>
              </a:rPr>
              <a:t>Planiranje sledeće verzije</a:t>
            </a:r>
            <a:endParaRPr lang="en-US" sz="20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mic Sans MS" pitchFamily="66" charset="0"/>
              </a:rPr>
              <a:t>	}</a:t>
            </a:r>
            <a:endParaRPr lang="en-US" sz="32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48713" cy="1036637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Scrum Model</a:t>
            </a:r>
            <a:r>
              <a:rPr lang="sr-Latn-CS" smtClean="0">
                <a:latin typeface="Comic Sans MS" pitchFamily="66" charset="0"/>
              </a:rPr>
              <a:t/>
            </a:r>
            <a:br>
              <a:rPr lang="sr-Latn-CS" smtClean="0">
                <a:latin typeface="Comic Sans MS" pitchFamily="66" charset="0"/>
              </a:rPr>
            </a:br>
            <a:r>
              <a:rPr lang="en-US" sz="1800" smtClean="0">
                <a:latin typeface="Comic Sans MS" pitchFamily="66" charset="0"/>
              </a:rPr>
              <a:t>(</a:t>
            </a:r>
            <a:r>
              <a:rPr lang="sr-Latn-CS" sz="1800" smtClean="0">
                <a:latin typeface="Comic Sans MS" pitchFamily="66" charset="0"/>
              </a:rPr>
              <a:t>inkrementalni model</a:t>
            </a:r>
            <a:r>
              <a:rPr lang="en-US" sz="1800" smtClean="0">
                <a:latin typeface="Comic Sans MS" pitchFamily="66" charset="0"/>
              </a:rPr>
              <a:t>,</a:t>
            </a:r>
            <a:r>
              <a:rPr lang="sr-Latn-CS" sz="1800" smtClean="0">
                <a:latin typeface="Comic Sans MS" pitchFamily="66" charset="0"/>
              </a:rPr>
              <a:t> uključuje neke aspekte strukture tima i procesa)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23850" y="4581525"/>
            <a:ext cx="4930775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i="0">
              <a:solidFill>
                <a:schemeClr val="tx1"/>
              </a:solidFill>
              <a:latin typeface="Comic Sans MS" pitchFamily="66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2000" b="1" i="0">
                <a:solidFill>
                  <a:schemeClr val="tx1"/>
                </a:solidFill>
                <a:latin typeface="Comic Sans MS" pitchFamily="66" charset="0"/>
              </a:rPr>
              <a:t>Mala grupa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sr-Latn-CS" sz="2000" i="0">
                <a:solidFill>
                  <a:schemeClr val="tx1"/>
                </a:solidFill>
                <a:latin typeface="Comic Sans MS" pitchFamily="66" charset="0"/>
              </a:rPr>
              <a:t>je odgovorna za</a:t>
            </a:r>
            <a:r>
              <a:rPr lang="en-US" sz="2000" i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latin typeface="Comic Sans MS" pitchFamily="66" charset="0"/>
              </a:rPr>
              <a:t>hvatanje lopte</a:t>
            </a:r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sr-Latn-CS" sz="2000" b="1" i="0">
                <a:solidFill>
                  <a:schemeClr val="tx1"/>
                </a:solidFill>
                <a:latin typeface="Comic Sans MS" pitchFamily="66" charset="0"/>
              </a:rPr>
              <a:t>i njeno prenošenje do gola.</a:t>
            </a:r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z="1200" i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55575" y="6121400"/>
            <a:ext cx="8845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sr-Latn-CS" sz="1400" i="0">
                <a:solidFill>
                  <a:schemeClr val="tx1"/>
                </a:solidFill>
                <a:latin typeface="Comic Sans MS" pitchFamily="66" charset="0"/>
              </a:rPr>
              <a:t>Pogledati:</a:t>
            </a:r>
            <a:r>
              <a:rPr lang="en-US" sz="2400" i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i="0">
                <a:solidFill>
                  <a:schemeClr val="tx1"/>
                </a:solidFill>
                <a:latin typeface="Comic Sans MS" pitchFamily="66" charset="0"/>
                <a:hlinkClick r:id="rId2"/>
              </a:rPr>
              <a:t>http://www.</a:t>
            </a:r>
            <a:r>
              <a:rPr lang="en-US" sz="2400" i="0">
                <a:solidFill>
                  <a:schemeClr val="tx1"/>
                </a:solidFill>
                <a:latin typeface="Comic Sans MS" pitchFamily="66" charset="0"/>
              </a:rPr>
              <a:t>cetus-links.org/oo_ooa_ood_methods.html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7450138" y="5021263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sr-Latn-CS" sz="2400" i="0">
                <a:solidFill>
                  <a:schemeClr val="tx1"/>
                </a:solidFill>
                <a:latin typeface="Comic Sans MS" pitchFamily="66" charset="0"/>
              </a:rPr>
              <a:t>Cilj</a:t>
            </a:r>
            <a:endParaRPr lang="en-US" sz="2400" i="0">
              <a:solidFill>
                <a:schemeClr val="tx1"/>
              </a:solidFill>
              <a:latin typeface="Comic Sans MS" pitchFamily="66" charset="0"/>
            </a:endParaRPr>
          </a:p>
        </p:txBody>
      </p:sp>
      <p:grpSp>
        <p:nvGrpSpPr>
          <p:cNvPr id="112646" name="Group 6"/>
          <p:cNvGrpSpPr>
            <a:grpSpLocks/>
          </p:cNvGrpSpPr>
          <p:nvPr/>
        </p:nvGrpSpPr>
        <p:grpSpPr bwMode="auto">
          <a:xfrm>
            <a:off x="4133850" y="1820863"/>
            <a:ext cx="3702050" cy="3292475"/>
            <a:chOff x="2604" y="1147"/>
            <a:chExt cx="2332" cy="2074"/>
          </a:xfrm>
        </p:grpSpPr>
        <p:sp>
          <p:nvSpPr>
            <p:cNvPr id="112648" name="Text Box 7"/>
            <p:cNvSpPr txBox="1">
              <a:spLocks noChangeArrowheads="1"/>
            </p:cNvSpPr>
            <p:nvPr/>
          </p:nvSpPr>
          <p:spPr bwMode="auto">
            <a:xfrm>
              <a:off x="2604" y="1147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2400" i="0">
                  <a:solidFill>
                    <a:schemeClr val="tx1"/>
                  </a:solidFill>
                  <a:latin typeface="Comic Sans MS" pitchFamily="66" charset="0"/>
                </a:rPr>
                <a:t>Start</a:t>
              </a:r>
            </a:p>
          </p:txBody>
        </p:sp>
        <p:grpSp>
          <p:nvGrpSpPr>
            <p:cNvPr id="112649" name="Group 8"/>
            <p:cNvGrpSpPr>
              <a:grpSpLocks/>
            </p:cNvGrpSpPr>
            <p:nvPr/>
          </p:nvGrpSpPr>
          <p:grpSpPr bwMode="auto">
            <a:xfrm>
              <a:off x="3157" y="1243"/>
              <a:ext cx="816" cy="480"/>
              <a:chOff x="3408" y="1200"/>
              <a:chExt cx="816" cy="480"/>
            </a:xfrm>
          </p:grpSpPr>
          <p:sp>
            <p:nvSpPr>
              <p:cNvPr id="112741" name="Oval 9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2" name="Oval 10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3" name="Oval 11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4" name="Oval 12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5" name="Oval 13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6" name="Oval 14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7" name="Oval 15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8" name="Oval 16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0" name="Group 17"/>
            <p:cNvGrpSpPr>
              <a:grpSpLocks/>
            </p:cNvGrpSpPr>
            <p:nvPr/>
          </p:nvGrpSpPr>
          <p:grpSpPr bwMode="auto">
            <a:xfrm>
              <a:off x="3227" y="1344"/>
              <a:ext cx="816" cy="480"/>
              <a:chOff x="3408" y="1200"/>
              <a:chExt cx="816" cy="480"/>
            </a:xfrm>
          </p:grpSpPr>
          <p:sp>
            <p:nvSpPr>
              <p:cNvPr id="112733" name="Oval 18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4" name="Oval 19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5" name="Oval 20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6" name="Oval 21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7" name="Oval 22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8" name="Oval 23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9" name="Oval 24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0" name="Oval 25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1" name="Group 26"/>
            <p:cNvGrpSpPr>
              <a:grpSpLocks/>
            </p:cNvGrpSpPr>
            <p:nvPr/>
          </p:nvGrpSpPr>
          <p:grpSpPr bwMode="auto">
            <a:xfrm>
              <a:off x="3398" y="1427"/>
              <a:ext cx="816" cy="480"/>
              <a:chOff x="3408" y="1200"/>
              <a:chExt cx="816" cy="480"/>
            </a:xfrm>
          </p:grpSpPr>
          <p:sp>
            <p:nvSpPr>
              <p:cNvPr id="112725" name="Oval 27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6" name="Oval 28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7" name="Oval 29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8" name="Oval 30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9" name="Oval 31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0" name="Oval 32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1" name="Oval 33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2" name="Oval 34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2" name="Group 35"/>
            <p:cNvGrpSpPr>
              <a:grpSpLocks/>
            </p:cNvGrpSpPr>
            <p:nvPr/>
          </p:nvGrpSpPr>
          <p:grpSpPr bwMode="auto">
            <a:xfrm>
              <a:off x="3651" y="1525"/>
              <a:ext cx="816" cy="480"/>
              <a:chOff x="3408" y="1200"/>
              <a:chExt cx="816" cy="480"/>
            </a:xfrm>
          </p:grpSpPr>
          <p:sp>
            <p:nvSpPr>
              <p:cNvPr id="112717" name="Oval 36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8" name="Oval 37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9" name="Oval 38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0" name="Oval 39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1" name="Oval 40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2" name="Oval 4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3" name="Oval 4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4" name="Oval 43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3" name="Group 44"/>
            <p:cNvGrpSpPr>
              <a:grpSpLocks/>
            </p:cNvGrpSpPr>
            <p:nvPr/>
          </p:nvGrpSpPr>
          <p:grpSpPr bwMode="auto">
            <a:xfrm>
              <a:off x="3687" y="1696"/>
              <a:ext cx="816" cy="480"/>
              <a:chOff x="3408" y="1200"/>
              <a:chExt cx="816" cy="480"/>
            </a:xfrm>
          </p:grpSpPr>
          <p:sp>
            <p:nvSpPr>
              <p:cNvPr id="112709" name="Oval 45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0" name="Oval 46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1" name="Oval 47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2" name="Oval 48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3" name="Oval 49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4" name="Oval 5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5" name="Oval 5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6" name="Oval 52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4" name="Group 53"/>
            <p:cNvGrpSpPr>
              <a:grpSpLocks/>
            </p:cNvGrpSpPr>
            <p:nvPr/>
          </p:nvGrpSpPr>
          <p:grpSpPr bwMode="auto">
            <a:xfrm>
              <a:off x="3263" y="1866"/>
              <a:ext cx="816" cy="480"/>
              <a:chOff x="3408" y="1200"/>
              <a:chExt cx="816" cy="480"/>
            </a:xfrm>
          </p:grpSpPr>
          <p:sp>
            <p:nvSpPr>
              <p:cNvPr id="112701" name="Oval 54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2" name="Oval 55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3" name="Oval 56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4" name="Oval 57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5" name="Oval 5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6" name="Oval 59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7" name="Oval 60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8" name="Oval 61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5" name="Group 62"/>
            <p:cNvGrpSpPr>
              <a:grpSpLocks/>
            </p:cNvGrpSpPr>
            <p:nvPr/>
          </p:nvGrpSpPr>
          <p:grpSpPr bwMode="auto">
            <a:xfrm>
              <a:off x="3093" y="2108"/>
              <a:ext cx="816" cy="480"/>
              <a:chOff x="3408" y="1200"/>
              <a:chExt cx="816" cy="480"/>
            </a:xfrm>
          </p:grpSpPr>
          <p:sp>
            <p:nvSpPr>
              <p:cNvPr id="112693" name="Oval 63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4" name="Oval 64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5" name="Oval 65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6" name="Oval 66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7" name="Oval 67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8" name="Oval 68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9" name="Oval 69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0" name="Oval 70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6" name="Group 71"/>
            <p:cNvGrpSpPr>
              <a:grpSpLocks/>
            </p:cNvGrpSpPr>
            <p:nvPr/>
          </p:nvGrpSpPr>
          <p:grpSpPr bwMode="auto">
            <a:xfrm>
              <a:off x="3269" y="2341"/>
              <a:ext cx="816" cy="480"/>
              <a:chOff x="3408" y="1200"/>
              <a:chExt cx="816" cy="480"/>
            </a:xfrm>
          </p:grpSpPr>
          <p:sp>
            <p:nvSpPr>
              <p:cNvPr id="112685" name="Oval 72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6" name="Oval 73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7" name="Oval 74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8" name="Oval 75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9" name="Oval 7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0" name="Oval 77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1" name="Oval 78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2" name="Oval 79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7" name="Group 80"/>
            <p:cNvGrpSpPr>
              <a:grpSpLocks/>
            </p:cNvGrpSpPr>
            <p:nvPr/>
          </p:nvGrpSpPr>
          <p:grpSpPr bwMode="auto">
            <a:xfrm>
              <a:off x="3459" y="2485"/>
              <a:ext cx="816" cy="480"/>
              <a:chOff x="3408" y="1200"/>
              <a:chExt cx="816" cy="480"/>
            </a:xfrm>
          </p:grpSpPr>
          <p:sp>
            <p:nvSpPr>
              <p:cNvPr id="112677" name="Oval 81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8" name="Oval 82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9" name="Oval 83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0" name="Oval 84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1" name="Oval 85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2" name="Oval 86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3" name="Oval 87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4" name="Oval 88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8" name="Group 89"/>
            <p:cNvGrpSpPr>
              <a:grpSpLocks/>
            </p:cNvGrpSpPr>
            <p:nvPr/>
          </p:nvGrpSpPr>
          <p:grpSpPr bwMode="auto">
            <a:xfrm>
              <a:off x="3836" y="2661"/>
              <a:ext cx="816" cy="480"/>
              <a:chOff x="3408" y="1200"/>
              <a:chExt cx="816" cy="480"/>
            </a:xfrm>
          </p:grpSpPr>
          <p:sp>
            <p:nvSpPr>
              <p:cNvPr id="112669" name="Oval 90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0" name="Oval 91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1" name="Oval 92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2" name="Oval 93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3" name="Oval 9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4" name="Oval 95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5" name="Oval 96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6" name="Oval 97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59" name="Group 98"/>
            <p:cNvGrpSpPr>
              <a:grpSpLocks/>
            </p:cNvGrpSpPr>
            <p:nvPr/>
          </p:nvGrpSpPr>
          <p:grpSpPr bwMode="auto">
            <a:xfrm>
              <a:off x="4120" y="2661"/>
              <a:ext cx="816" cy="480"/>
              <a:chOff x="3408" y="1200"/>
              <a:chExt cx="816" cy="480"/>
            </a:xfrm>
          </p:grpSpPr>
          <p:sp>
            <p:nvSpPr>
              <p:cNvPr id="112661" name="Oval 99"/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816" cy="4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2" name="Oval 100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3" name="Oval 101"/>
              <p:cNvSpPr>
                <a:spLocks noChangeArrowheads="1"/>
              </p:cNvSpPr>
              <p:nvPr/>
            </p:nvSpPr>
            <p:spPr bwMode="auto">
              <a:xfrm>
                <a:off x="3696" y="1248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4" name="Oval 102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5" name="Oval 103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6" name="Oval 104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7" name="Oval 105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8" name="Oval 106"/>
              <p:cNvSpPr>
                <a:spLocks noChangeArrowheads="1"/>
              </p:cNvSpPr>
              <p:nvPr/>
            </p:nvSpPr>
            <p:spPr bwMode="auto">
              <a:xfrm>
                <a:off x="3999" y="1413"/>
                <a:ext cx="192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60" name="Line 107"/>
            <p:cNvSpPr>
              <a:spLocks noChangeShapeType="1"/>
            </p:cNvSpPr>
            <p:nvPr/>
          </p:nvSpPr>
          <p:spPr bwMode="auto">
            <a:xfrm>
              <a:off x="3027" y="1383"/>
              <a:ext cx="1728" cy="18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2647" name="Picture 1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73238"/>
            <a:ext cx="3155950" cy="205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0" name="Rectangle 109"/>
          <p:cNvSpPr/>
          <p:nvPr/>
        </p:nvSpPr>
        <p:spPr>
          <a:xfrm>
            <a:off x="285720" y="1071546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26.12.2014.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467600" cy="641350"/>
          </a:xfrm>
        </p:spPr>
        <p:txBody>
          <a:bodyPr/>
          <a:lstStyle/>
          <a:p>
            <a:pPr eaLnBrk="1" hangingPunct="1"/>
            <a:r>
              <a:rPr lang="sr-Latn-CS" sz="3600" smtClean="0">
                <a:latin typeface="Comic Sans MS" pitchFamily="66" charset="0"/>
              </a:rPr>
              <a:t>Razlozi za primenu</a:t>
            </a:r>
            <a:r>
              <a:rPr lang="en-US" sz="3600" smtClean="0">
                <a:latin typeface="Comic Sans MS" pitchFamily="66" charset="0"/>
              </a:rPr>
              <a:t> Scrum Model</a:t>
            </a:r>
            <a:r>
              <a:rPr lang="sr-Latn-CS" sz="3600" smtClean="0">
                <a:latin typeface="Comic Sans MS" pitchFamily="66" charset="0"/>
              </a:rPr>
              <a:t>a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7543800" cy="3455988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2800" smtClean="0">
                <a:latin typeface="Comic Sans MS" pitchFamily="66" charset="0"/>
              </a:rPr>
              <a:t>Projekat razvoja softvera je nekada teško razbiti na </a:t>
            </a:r>
            <a:r>
              <a:rPr lang="sr-Latn-C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jasne</a:t>
            </a:r>
            <a:r>
              <a:rPr lang="sr-Latn-CS" sz="2800" smtClean="0">
                <a:latin typeface="Comic Sans MS" pitchFamily="66" charset="0"/>
              </a:rPr>
              <a:t> i </a:t>
            </a:r>
            <a:r>
              <a:rPr lang="sr-Latn-C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čiste</a:t>
            </a:r>
            <a:r>
              <a:rPr lang="sr-Latn-CS" sz="2800" smtClean="0">
                <a:latin typeface="Comic Sans MS" pitchFamily="66" charset="0"/>
              </a:rPr>
              <a:t> faze kao što to sugeriše </a:t>
            </a:r>
            <a:r>
              <a:rPr lang="sr-Latn-CS" sz="2800" i="1" smtClean="0">
                <a:latin typeface="Comic Sans MS" pitchFamily="66" charset="0"/>
              </a:rPr>
              <a:t>spiralni model</a:t>
            </a:r>
            <a:r>
              <a:rPr lang="sr-Latn-CS" sz="2800" smtClean="0">
                <a:latin typeface="Comic Sans MS" pitchFamily="66" charset="0"/>
              </a:rPr>
              <a:t>.</a:t>
            </a:r>
            <a:r>
              <a:rPr lang="en-US" sz="2800" smtClean="0">
                <a:latin typeface="Comic Sans MS" pitchFamily="66" charset="0"/>
              </a:rPr>
              <a:t> </a:t>
            </a:r>
            <a:endParaRPr lang="sr-Latn-CS" sz="2800" smtClean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sz="2800" smtClean="0">
                <a:latin typeface="Comic Sans MS" pitchFamily="66" charset="0"/>
              </a:rPr>
              <a:t>Scrum </a:t>
            </a:r>
            <a:r>
              <a:rPr lang="sr-Latn-CS" sz="2800" smtClean="0">
                <a:latin typeface="Comic Sans MS" pitchFamily="66" charset="0"/>
              </a:rPr>
              <a:t>može biti</a:t>
            </a:r>
            <a:r>
              <a:rPr lang="en-US" sz="2800" smtClean="0">
                <a:latin typeface="Comic Sans MS" pitchFamily="66" charset="0"/>
              </a:rPr>
              <a:t> “</a:t>
            </a:r>
            <a:r>
              <a:rPr lang="sr-Latn-CS" sz="2800" smtClean="0">
                <a:latin typeface="Comic Sans MS" pitchFamily="66" charset="0"/>
              </a:rPr>
              <a:t>prava stvar</a:t>
            </a:r>
            <a:r>
              <a:rPr lang="en-US" sz="2800" smtClean="0">
                <a:latin typeface="Comic Sans MS" pitchFamily="66" charset="0"/>
              </a:rPr>
              <a:t>” </a:t>
            </a:r>
            <a:r>
              <a:rPr lang="sr-Latn-CS" sz="2800" smtClean="0">
                <a:latin typeface="Comic Sans MS" pitchFamily="66" charset="0"/>
              </a:rPr>
              <a:t>za kvarne</a:t>
            </a:r>
            <a:r>
              <a:rPr lang="en-US" sz="2800" smtClean="0">
                <a:latin typeface="Comic Sans MS" pitchFamily="66" charset="0"/>
              </a:rPr>
              <a:t> problem</a:t>
            </a:r>
            <a:r>
              <a:rPr lang="sr-Latn-CS" sz="2800" smtClean="0">
                <a:latin typeface="Comic Sans MS" pitchFamily="66" charset="0"/>
              </a:rPr>
              <a:t>e</a:t>
            </a:r>
            <a:r>
              <a:rPr lang="en-US" sz="2800" smtClean="0">
                <a:latin typeface="Comic Sans MS" pitchFamily="66" charset="0"/>
              </a:rPr>
              <a:t>, </a:t>
            </a:r>
            <a:r>
              <a:rPr lang="sr-Latn-CS" sz="2800" smtClean="0">
                <a:latin typeface="Comic Sans MS" pitchFamily="66" charset="0"/>
              </a:rPr>
              <a:t>budući da tim može brzo reagovati na nove informacije.</a:t>
            </a:r>
            <a:r>
              <a:rPr lang="en-US" sz="280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467600" cy="641350"/>
          </a:xfrm>
        </p:spPr>
        <p:txBody>
          <a:bodyPr/>
          <a:lstStyle/>
          <a:p>
            <a:pPr eaLnBrk="1" hangingPunct="1"/>
            <a:r>
              <a:rPr lang="sr-Latn-CS" sz="3600" smtClean="0">
                <a:latin typeface="Comic Sans MS" pitchFamily="66" charset="0"/>
              </a:rPr>
              <a:t>Neki principi</a:t>
            </a:r>
            <a:r>
              <a:rPr lang="en-US" sz="3600" smtClean="0">
                <a:latin typeface="Comic Sans MS" pitchFamily="66" charset="0"/>
              </a:rPr>
              <a:t> Scrum Model</a:t>
            </a:r>
            <a:r>
              <a:rPr lang="sr-Latn-CS" sz="3600" smtClean="0">
                <a:latin typeface="Comic Sans MS" pitchFamily="66" charset="0"/>
              </a:rPr>
              <a:t>a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7772400" cy="4824412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sr-Latn-CS" sz="2400" b="1" smtClean="0">
                <a:latin typeface="Comic Sans MS" pitchFamily="66" charset="0"/>
              </a:rPr>
              <a:t>Neophodno je uvek imati proizvod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koji je teoretski moguće isporučiti</a:t>
            </a:r>
            <a:r>
              <a:rPr lang="en-US" sz="2400" smtClean="0">
                <a:latin typeface="Comic Sans MS" pitchFamily="66" charset="0"/>
              </a:rPr>
              <a:t>: “</a:t>
            </a:r>
            <a:r>
              <a:rPr lang="sr-Latn-CS" sz="2400" smtClean="0">
                <a:latin typeface="Comic Sans MS" pitchFamily="66" charset="0"/>
              </a:rPr>
              <a:t>gotovost</a:t>
            </a:r>
            <a:r>
              <a:rPr lang="en-US" sz="2400" smtClean="0">
                <a:latin typeface="Comic Sans MS" pitchFamily="66" charset="0"/>
              </a:rPr>
              <a:t>” </a:t>
            </a:r>
            <a:r>
              <a:rPr lang="sr-Latn-CS" sz="2400" smtClean="0">
                <a:latin typeface="Comic Sans MS" pitchFamily="66" charset="0"/>
              </a:rPr>
              <a:t>se može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objaviti u bilo kom trenutku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sr-Latn-CS" sz="2400" b="1" smtClean="0">
                <a:latin typeface="Comic Sans MS" pitchFamily="66" charset="0"/>
              </a:rPr>
              <a:t>Gradite u ranoj fazi</a:t>
            </a:r>
            <a:r>
              <a:rPr lang="en-US" sz="2400" b="1" smtClean="0">
                <a:latin typeface="Comic Sans MS" pitchFamily="66" charset="0"/>
              </a:rPr>
              <a:t>, </a:t>
            </a:r>
            <a:r>
              <a:rPr lang="sr-Latn-CS" sz="2400" b="1" smtClean="0">
                <a:latin typeface="Comic Sans MS" pitchFamily="66" charset="0"/>
              </a:rPr>
              <a:t>gradite često</a:t>
            </a:r>
            <a:r>
              <a:rPr lang="en-US" sz="2400" smtClean="0">
                <a:latin typeface="Comic Sans MS" pitchFamily="66" charset="0"/>
              </a:rPr>
              <a:t>. </a:t>
            </a:r>
          </a:p>
          <a:p>
            <a:pPr eaLnBrk="1" hangingPunct="1">
              <a:spcAft>
                <a:spcPct val="40000"/>
              </a:spcAft>
            </a:pPr>
            <a:r>
              <a:rPr lang="sr-Latn-CS" sz="2400" b="1" smtClean="0">
                <a:latin typeface="Comic Sans MS" pitchFamily="66" charset="0"/>
              </a:rPr>
              <a:t>Kontinuirano testirajte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proizvod u fazi izgradnje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sr-Latn-CS" sz="2400" b="1" smtClean="0">
                <a:latin typeface="Comic Sans MS" pitchFamily="66" charset="0"/>
              </a:rPr>
              <a:t>Pretpostavite da se zahtevi mogu promeniti</a:t>
            </a:r>
            <a:r>
              <a:rPr lang="en-US" sz="2400" smtClean="0">
                <a:latin typeface="Comic Sans MS" pitchFamily="66" charset="0"/>
              </a:rPr>
              <a:t>; </a:t>
            </a:r>
            <a:r>
              <a:rPr lang="sr-Latn-CS" sz="2400" smtClean="0">
                <a:latin typeface="Comic Sans MS" pitchFamily="66" charset="0"/>
              </a:rPr>
              <a:t>Budite u stanju prihvatiti promene koje diktira tržište u fazi razvoja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sr-Latn-CS" sz="2400" b="1" smtClean="0">
                <a:latin typeface="Comic Sans MS" pitchFamily="66" charset="0"/>
              </a:rPr>
              <a:t>Mali timovi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rade paralelno sa ciljem maksimiziranja komunikacije i minimiziranja preklapanja.</a:t>
            </a:r>
            <a:r>
              <a:rPr lang="en-US" sz="240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921625" cy="1066800"/>
          </a:xfrm>
        </p:spPr>
        <p:txBody>
          <a:bodyPr/>
          <a:lstStyle/>
          <a:p>
            <a:pPr eaLnBrk="1" hangingPunct="1"/>
            <a:r>
              <a:rPr lang="sr-Latn-CS" sz="3200" smtClean="0">
                <a:latin typeface="Comic Sans MS" pitchFamily="66" charset="0"/>
              </a:rPr>
              <a:t>Korišćenje iteracija u</a:t>
            </a:r>
            <a:r>
              <a:rPr lang="en-US" sz="3200" smtClean="0">
                <a:latin typeface="Comic Sans MS" pitchFamily="66" charset="0"/>
              </a:rPr>
              <a:t> Scrum</a:t>
            </a:r>
            <a:r>
              <a:rPr lang="sr-Latn-CS" sz="3200" smtClean="0">
                <a:latin typeface="Comic Sans MS" pitchFamily="66" charset="0"/>
              </a:rPr>
              <a:t>-u</a:t>
            </a:r>
            <a:r>
              <a:rPr lang="en-US" sz="3200" smtClean="0">
                <a:latin typeface="Comic Sans MS" pitchFamily="66" charset="0"/>
              </a:rPr>
              <a:t/>
            </a:r>
            <a:br>
              <a:rPr lang="en-US" sz="3200" smtClean="0">
                <a:latin typeface="Comic Sans MS" pitchFamily="66" charset="0"/>
              </a:rPr>
            </a:br>
            <a:r>
              <a:rPr lang="en-US" sz="3200" smtClean="0">
                <a:latin typeface="Comic Sans MS" pitchFamily="66" charset="0"/>
              </a:rPr>
              <a:t> </a:t>
            </a:r>
            <a:r>
              <a:rPr lang="en-US" sz="1800" smtClean="0">
                <a:latin typeface="Comic Sans MS" pitchFamily="66" charset="0"/>
              </a:rPr>
              <a:t>http://www.controlchaos.com/scrumwp.htm</a:t>
            </a:r>
            <a:r>
              <a:rPr lang="en-US" sz="2000" smtClean="0">
                <a:latin typeface="Comic Sans MS" pitchFamily="66" charset="0"/>
              </a:rPr>
              <a:t> 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7993063" cy="4392612"/>
          </a:xfrm>
          <a:solidFill>
            <a:srgbClr val="FFFF99"/>
          </a:solidFill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sr-Latn-CS" sz="2000" smtClean="0">
                <a:latin typeface="Comic Sans MS" pitchFamily="66" charset="0"/>
              </a:rPr>
              <a:t>Svaka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en-US" sz="2000" b="1" smtClean="0">
                <a:latin typeface="Comic Sans MS" pitchFamily="66" charset="0"/>
              </a:rPr>
              <a:t>itera</a:t>
            </a:r>
            <a:r>
              <a:rPr lang="sr-Latn-CS" sz="2000" b="1" smtClean="0">
                <a:latin typeface="Comic Sans MS" pitchFamily="66" charset="0"/>
              </a:rPr>
              <a:t>cija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poseduje sve standardne faze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modela vodopada </a:t>
            </a:r>
            <a:r>
              <a:rPr lang="sr-Latn-CS" sz="2000" i="1" smtClean="0">
                <a:latin typeface="Comic Sans MS" pitchFamily="66" charset="0"/>
              </a:rPr>
              <a:t>ali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 se svaka iteracija odnosi samo na jedan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b="1" smtClean="0">
                <a:latin typeface="Comic Sans MS" pitchFamily="66" charset="0"/>
              </a:rPr>
              <a:t>podskup</a:t>
            </a:r>
            <a:r>
              <a:rPr lang="en-US" sz="2000" b="1" smtClean="0">
                <a:latin typeface="Comic Sans MS" pitchFamily="66" charset="0"/>
              </a:rPr>
              <a:t> </a:t>
            </a:r>
            <a:r>
              <a:rPr lang="sr-Latn-CS" sz="2000" b="1" smtClean="0">
                <a:latin typeface="Comic Sans MS" pitchFamily="66" charset="0"/>
              </a:rPr>
              <a:t>funkcija</a:t>
            </a:r>
            <a:r>
              <a:rPr lang="en-US" sz="2000" smtClean="0">
                <a:latin typeface="Comic Sans MS" pitchFamily="66" charset="0"/>
              </a:rPr>
              <a:t>. </a:t>
            </a:r>
          </a:p>
          <a:p>
            <a:pPr eaLnBrk="1" hangingPunct="1">
              <a:spcAft>
                <a:spcPct val="30000"/>
              </a:spcAft>
            </a:pPr>
            <a:r>
              <a:rPr lang="sr-Latn-CS" sz="2000" smtClean="0">
                <a:latin typeface="Comic Sans MS" pitchFamily="66" charset="0"/>
              </a:rPr>
              <a:t>Ukupan element primopredaje u sklopu projekta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se 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b="1" smtClean="0">
                <a:latin typeface="Comic Sans MS" pitchFamily="66" charset="0"/>
              </a:rPr>
              <a:t>razbija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na, po prioritetima klasifikovane, podsisteme sa jasno definisanim interfejsima</a:t>
            </a:r>
            <a:r>
              <a:rPr lang="en-US" sz="2000" smtClean="0">
                <a:latin typeface="Comic Sans MS" pitchFamily="66" charset="0"/>
              </a:rPr>
              <a:t>. </a:t>
            </a:r>
          </a:p>
          <a:p>
            <a:pPr eaLnBrk="1" hangingPunct="1">
              <a:spcAft>
                <a:spcPct val="30000"/>
              </a:spcAft>
            </a:pPr>
            <a:r>
              <a:rPr lang="sr-Latn-CS" sz="2000" b="1" smtClean="0">
                <a:latin typeface="Comic Sans MS" pitchFamily="66" charset="0"/>
              </a:rPr>
              <a:t>U sklopu početne iteracije testira se izvodivost podsistema i dostižnost tehnologije.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 </a:t>
            </a:r>
            <a:endParaRPr lang="en-US" sz="2000" smtClean="0">
              <a:latin typeface="Comic Sans MS" pitchFamily="66" charset="0"/>
            </a:endParaRPr>
          </a:p>
          <a:p>
            <a:pPr eaLnBrk="1" hangingPunct="1">
              <a:spcAft>
                <a:spcPct val="30000"/>
              </a:spcAft>
            </a:pPr>
            <a:r>
              <a:rPr lang="sr-Latn-CS" sz="2000" smtClean="0">
                <a:latin typeface="Comic Sans MS" pitchFamily="66" charset="0"/>
              </a:rPr>
              <a:t>Naredne iteracije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mogu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b="1" smtClean="0">
                <a:latin typeface="Comic Sans MS" pitchFamily="66" charset="0"/>
              </a:rPr>
              <a:t>zahtevati dodatne resurse</a:t>
            </a:r>
            <a:r>
              <a:rPr lang="en-US" sz="2000" smtClean="0">
                <a:latin typeface="Comic Sans MS" pitchFamily="66" charset="0"/>
              </a:rPr>
              <a:t> </a:t>
            </a:r>
            <a:r>
              <a:rPr lang="sr-Latn-CS" sz="2000" smtClean="0">
                <a:latin typeface="Comic Sans MS" pitchFamily="66" charset="0"/>
              </a:rPr>
              <a:t>za projekat ako se isporuka ubrzava</a:t>
            </a:r>
            <a:r>
              <a:rPr lang="en-US" sz="2000" smtClean="0">
                <a:latin typeface="Comic Sans MS" pitchFamily="66" charset="0"/>
              </a:rPr>
              <a:t>. </a:t>
            </a:r>
          </a:p>
          <a:p>
            <a:pPr eaLnBrk="1" hangingPunct="1">
              <a:spcAft>
                <a:spcPct val="30000"/>
              </a:spcAft>
            </a:pPr>
            <a:r>
              <a:rPr lang="sr-Latn-CS" sz="2000" smtClean="0">
                <a:latin typeface="Comic Sans MS" pitchFamily="66" charset="0"/>
              </a:rPr>
              <a:t>Prateći procesi u sklopu razvoja </a:t>
            </a:r>
            <a:r>
              <a:rPr lang="sr-Latn-CS" sz="2000" b="1" smtClean="0">
                <a:latin typeface="Comic Sans MS" pitchFamily="66" charset="0"/>
              </a:rPr>
              <a:t>su definisani i linearni.</a:t>
            </a:r>
            <a:r>
              <a:rPr lang="en-US" sz="2000" b="1" smtClean="0">
                <a:latin typeface="Comic Sans MS" pitchFamily="66" charset="0"/>
              </a:rPr>
              <a:t> </a:t>
            </a:r>
            <a:endParaRPr lang="en-US" sz="20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921625" cy="915988"/>
          </a:xfrm>
        </p:spPr>
        <p:txBody>
          <a:bodyPr/>
          <a:lstStyle/>
          <a:p>
            <a:pPr eaLnBrk="1" hangingPunct="1"/>
            <a:r>
              <a:rPr lang="sr-Latn-CS" sz="1800" smtClean="0">
                <a:latin typeface="Comic Sans MS" pitchFamily="66" charset="0"/>
              </a:rPr>
              <a:t>Model Fontane </a:t>
            </a:r>
            <a:br>
              <a:rPr lang="sr-Latn-CS" sz="1800" smtClean="0">
                <a:latin typeface="Comic Sans MS" pitchFamily="66" charset="0"/>
              </a:rPr>
            </a:br>
            <a:r>
              <a:rPr lang="en-US" sz="1800" smtClean="0">
                <a:latin typeface="Comic Sans MS" pitchFamily="66" charset="0"/>
              </a:rPr>
              <a:t>(Ian Graham, et al., The OPEN Process Specification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1600" smtClean="0"/>
              <a:t>OPEN = Object-oriented Process Environment and Notation </a:t>
            </a:r>
            <a:r>
              <a:rPr lang="en-US" sz="1800" smtClean="0">
                <a:latin typeface="Comic Sans MS" pitchFamily="66" charset="0"/>
              </a:rPr>
              <a:t>)</a:t>
            </a:r>
            <a:endParaRPr lang="en-US" sz="2000" smtClean="0">
              <a:latin typeface="Comic Sans MS" pitchFamily="66" charset="0"/>
            </a:endParaRP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981075"/>
            <a:ext cx="4111625" cy="564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</a:t>
            </a:r>
            <a:r>
              <a:rPr lang="sr-Latn-CS" sz="3200" b="1" smtClean="0"/>
              <a:t>proizvod</a:t>
            </a:r>
            <a:r>
              <a:rPr lang="en-US" sz="3200" b="1" smtClean="0"/>
              <a:t> –</a:t>
            </a:r>
            <a:r>
              <a:rPr lang="sr-Latn-CS" sz="3200" b="1" smtClean="0"/>
              <a:t> 1.</a:t>
            </a:r>
            <a:endParaRPr lang="en-US" sz="3200" b="1" smtClean="0"/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2667000" y="1219200"/>
            <a:ext cx="3581400" cy="1143000"/>
            <a:chOff x="1669" y="960"/>
            <a:chExt cx="2256" cy="720"/>
          </a:xfrm>
        </p:grpSpPr>
        <p:sp>
          <p:nvSpPr>
            <p:cNvPr id="71694" name="AutoShape 5"/>
            <p:cNvSpPr>
              <a:spLocks noChangeArrowheads="1"/>
            </p:cNvSpPr>
            <p:nvPr/>
          </p:nvSpPr>
          <p:spPr bwMode="auto">
            <a:xfrm>
              <a:off x="1669" y="960"/>
              <a:ext cx="2256" cy="72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Text Box 6"/>
            <p:cNvSpPr txBox="1">
              <a:spLocks noChangeArrowheads="1"/>
            </p:cNvSpPr>
            <p:nvPr/>
          </p:nvSpPr>
          <p:spPr bwMode="auto">
            <a:xfrm>
              <a:off x="1920" y="1152"/>
              <a:ext cx="17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en-US" sz="2400" b="1" i="0">
                  <a:solidFill>
                    <a:schemeClr val="tx1"/>
                  </a:solidFill>
                  <a:latin typeface="Arial Narrow" pitchFamily="34" charset="0"/>
                </a:rPr>
                <a:t>Softverski proi</a:t>
              </a:r>
              <a:r>
                <a:rPr lang="sr-Latn-CS" sz="2400" b="1" i="0">
                  <a:solidFill>
                    <a:schemeClr val="tx1"/>
                  </a:solidFill>
                  <a:latin typeface="Arial Narrow" pitchFamily="34" charset="0"/>
                </a:rPr>
                <a:t>z</a:t>
              </a:r>
              <a:r>
                <a:rPr lang="en-US" sz="2400" b="1" i="0">
                  <a:solidFill>
                    <a:schemeClr val="tx1"/>
                  </a:solidFill>
                  <a:latin typeface="Arial Narrow" pitchFamily="34" charset="0"/>
                </a:rPr>
                <a:t>vod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31863" y="3124200"/>
            <a:ext cx="3276600" cy="2286000"/>
            <a:chOff x="576" y="2160"/>
            <a:chExt cx="2064" cy="1440"/>
          </a:xfrm>
        </p:grpSpPr>
        <p:sp>
          <p:nvSpPr>
            <p:cNvPr id="71692" name="AutoShape 8"/>
            <p:cNvSpPr>
              <a:spLocks noChangeArrowheads="1"/>
            </p:cNvSpPr>
            <p:nvPr/>
          </p:nvSpPr>
          <p:spPr bwMode="auto">
            <a:xfrm>
              <a:off x="576" y="2160"/>
              <a:ext cx="2064" cy="144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Text Box 9"/>
            <p:cNvSpPr txBox="1">
              <a:spLocks noChangeArrowheads="1"/>
            </p:cNvSpPr>
            <p:nvPr/>
          </p:nvSpPr>
          <p:spPr bwMode="auto">
            <a:xfrm>
              <a:off x="768" y="2304"/>
              <a:ext cx="1718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Klase softverskih sistema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18063" y="3124200"/>
            <a:ext cx="3276600" cy="2286000"/>
            <a:chOff x="3024" y="2160"/>
            <a:chExt cx="2064" cy="1440"/>
          </a:xfrm>
        </p:grpSpPr>
        <p:sp>
          <p:nvSpPr>
            <p:cNvPr id="71690" name="AutoShape 11"/>
            <p:cNvSpPr>
              <a:spLocks noChangeArrowheads="1"/>
            </p:cNvSpPr>
            <p:nvPr/>
          </p:nvSpPr>
          <p:spPr bwMode="auto">
            <a:xfrm>
              <a:off x="3024" y="2160"/>
              <a:ext cx="2064" cy="144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Text Box 12"/>
            <p:cNvSpPr txBox="1">
              <a:spLocks noChangeArrowheads="1"/>
            </p:cNvSpPr>
            <p:nvPr/>
          </p:nvSpPr>
          <p:spPr bwMode="auto">
            <a:xfrm>
              <a:off x="3120" y="2256"/>
              <a:ext cx="1872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Opšti zahtevi prema softverskom proizvodu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3065463" y="23622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910" name="AutoShape 14"/>
          <p:cNvSpPr>
            <a:spLocks noChangeArrowheads="1"/>
          </p:cNvSpPr>
          <p:nvPr/>
        </p:nvSpPr>
        <p:spPr bwMode="auto">
          <a:xfrm>
            <a:off x="5427663" y="23622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0911" name="Picture 1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00600"/>
            <a:ext cx="4984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9" grpId="0" animBg="1"/>
      <p:bldP spid="7209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715000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0"/>
            <a:ext cx="7696200" cy="457200"/>
          </a:xfrm>
        </p:spPr>
        <p:txBody>
          <a:bodyPr/>
          <a:lstStyle/>
          <a:p>
            <a:pPr eaLnBrk="1" hangingPunct="1">
              <a:defRPr/>
            </a:pPr>
            <a: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Ciklički  Model životnog ciklusa softvera</a:t>
            </a:r>
            <a:endParaRPr lang="en-US" sz="2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3200400" y="762000"/>
            <a:ext cx="2057400" cy="762000"/>
            <a:chOff x="288" y="1152"/>
            <a:chExt cx="1440" cy="480"/>
          </a:xfrm>
        </p:grpSpPr>
        <p:sp>
          <p:nvSpPr>
            <p:cNvPr id="117803" name="AutoShape 5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4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Analiza zahteva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65" name="Group 7"/>
          <p:cNvGrpSpPr>
            <a:grpSpLocks/>
          </p:cNvGrpSpPr>
          <p:nvPr/>
        </p:nvGrpSpPr>
        <p:grpSpPr bwMode="auto">
          <a:xfrm>
            <a:off x="990600" y="1905000"/>
            <a:ext cx="2057400" cy="762000"/>
            <a:chOff x="288" y="1152"/>
            <a:chExt cx="1440" cy="480"/>
          </a:xfrm>
        </p:grpSpPr>
        <p:sp>
          <p:nvSpPr>
            <p:cNvPr id="117801" name="AutoShape 8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2" name="Text Box 9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66" name="Group 10"/>
          <p:cNvGrpSpPr>
            <a:grpSpLocks/>
          </p:cNvGrpSpPr>
          <p:nvPr/>
        </p:nvGrpSpPr>
        <p:grpSpPr bwMode="auto">
          <a:xfrm>
            <a:off x="609600" y="3200400"/>
            <a:ext cx="2057400" cy="762000"/>
            <a:chOff x="288" y="1152"/>
            <a:chExt cx="1440" cy="480"/>
          </a:xfrm>
        </p:grpSpPr>
        <p:sp>
          <p:nvSpPr>
            <p:cNvPr id="117799" name="AutoShape 11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0" name="Text Box 12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Dizajn programa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67" name="Group 13"/>
          <p:cNvGrpSpPr>
            <a:grpSpLocks/>
          </p:cNvGrpSpPr>
          <p:nvPr/>
        </p:nvGrpSpPr>
        <p:grpSpPr bwMode="auto">
          <a:xfrm>
            <a:off x="1447800" y="4419600"/>
            <a:ext cx="2057400" cy="762000"/>
            <a:chOff x="288" y="1152"/>
            <a:chExt cx="1440" cy="480"/>
          </a:xfrm>
        </p:grpSpPr>
        <p:sp>
          <p:nvSpPr>
            <p:cNvPr id="117797" name="AutoShape 14"/>
            <p:cNvSpPr>
              <a:spLocks noChangeArrowheads="1"/>
            </p:cNvSpPr>
            <p:nvPr/>
          </p:nvSpPr>
          <p:spPr bwMode="auto">
            <a:xfrm>
              <a:off x="288" y="1152"/>
              <a:ext cx="1440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8" name="Text Box 15"/>
            <p:cNvSpPr txBox="1">
              <a:spLocks noChangeArrowheads="1"/>
            </p:cNvSpPr>
            <p:nvPr/>
          </p:nvSpPr>
          <p:spPr bwMode="auto">
            <a:xfrm>
              <a:off x="432" y="1296"/>
              <a:ext cx="1056" cy="21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Kodiranje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68" name="Group 16"/>
          <p:cNvGrpSpPr>
            <a:grpSpLocks/>
          </p:cNvGrpSpPr>
          <p:nvPr/>
        </p:nvGrpSpPr>
        <p:grpSpPr bwMode="auto">
          <a:xfrm>
            <a:off x="3352800" y="5562600"/>
            <a:ext cx="2209800" cy="762000"/>
            <a:chOff x="2318" y="2736"/>
            <a:chExt cx="1296" cy="480"/>
          </a:xfrm>
        </p:grpSpPr>
        <p:sp>
          <p:nvSpPr>
            <p:cNvPr id="117795" name="AutoShape 17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6" name="Text Box 18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i integracija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69" name="Group 19"/>
          <p:cNvGrpSpPr>
            <a:grpSpLocks/>
          </p:cNvGrpSpPr>
          <p:nvPr/>
        </p:nvGrpSpPr>
        <p:grpSpPr bwMode="auto">
          <a:xfrm>
            <a:off x="5410200" y="4343400"/>
            <a:ext cx="2057400" cy="762000"/>
            <a:chOff x="2318" y="2736"/>
            <a:chExt cx="1296" cy="480"/>
          </a:xfrm>
        </p:grpSpPr>
        <p:sp>
          <p:nvSpPr>
            <p:cNvPr id="117793" name="AutoShape 20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4" name="Text Box 21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36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Testiranje sistema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70" name="Group 22"/>
          <p:cNvGrpSpPr>
            <a:grpSpLocks/>
          </p:cNvGrpSpPr>
          <p:nvPr/>
        </p:nvGrpSpPr>
        <p:grpSpPr bwMode="auto">
          <a:xfrm>
            <a:off x="5715000" y="3048000"/>
            <a:ext cx="2057400" cy="533400"/>
            <a:chOff x="2318" y="2736"/>
            <a:chExt cx="1296" cy="480"/>
          </a:xfrm>
        </p:grpSpPr>
        <p:sp>
          <p:nvSpPr>
            <p:cNvPr id="117791" name="AutoShape 23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Text Box 24"/>
            <p:cNvSpPr txBox="1">
              <a:spLocks noChangeArrowheads="1"/>
            </p:cNvSpPr>
            <p:nvPr/>
          </p:nvSpPr>
          <p:spPr bwMode="auto">
            <a:xfrm>
              <a:off x="2448" y="2785"/>
              <a:ext cx="950" cy="30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Prihvatanje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7771" name="Group 25"/>
          <p:cNvGrpSpPr>
            <a:grpSpLocks/>
          </p:cNvGrpSpPr>
          <p:nvPr/>
        </p:nvGrpSpPr>
        <p:grpSpPr bwMode="auto">
          <a:xfrm>
            <a:off x="5181600" y="1828800"/>
            <a:ext cx="2057400" cy="609600"/>
            <a:chOff x="2318" y="2736"/>
            <a:chExt cx="1296" cy="480"/>
          </a:xfrm>
        </p:grpSpPr>
        <p:sp>
          <p:nvSpPr>
            <p:cNvPr id="117789" name="AutoShape 26"/>
            <p:cNvSpPr>
              <a:spLocks noChangeArrowheads="1"/>
            </p:cNvSpPr>
            <p:nvPr/>
          </p:nvSpPr>
          <p:spPr bwMode="auto">
            <a:xfrm>
              <a:off x="2318" y="2736"/>
              <a:ext cx="1296" cy="4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Text Box 27"/>
            <p:cNvSpPr txBox="1">
              <a:spLocks noChangeArrowheads="1"/>
            </p:cNvSpPr>
            <p:nvPr/>
          </p:nvSpPr>
          <p:spPr bwMode="auto">
            <a:xfrm>
              <a:off x="2448" y="2784"/>
              <a:ext cx="950" cy="26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1600" b="1" i="0">
                  <a:solidFill>
                    <a:schemeClr val="tx1"/>
                  </a:solidFill>
                  <a:latin typeface="Arial Narrow" pitchFamily="34" charset="0"/>
                </a:rPr>
                <a:t>Rad i održavanje</a:t>
              </a:r>
              <a:endParaRPr lang="en-US" sz="16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117772" name="Arc 28"/>
          <p:cNvSpPr>
            <a:spLocks/>
          </p:cNvSpPr>
          <p:nvPr/>
        </p:nvSpPr>
        <p:spPr bwMode="auto">
          <a:xfrm flipH="1">
            <a:off x="2057400" y="1066800"/>
            <a:ext cx="1143000" cy="838200"/>
          </a:xfrm>
          <a:custGeom>
            <a:avLst/>
            <a:gdLst>
              <a:gd name="T0" fmla="*/ 0 w 21600"/>
              <a:gd name="T1" fmla="*/ 0 h 21600"/>
              <a:gd name="T2" fmla="*/ 60483755 w 21600"/>
              <a:gd name="T3" fmla="*/ 32526815 h 21600"/>
              <a:gd name="T4" fmla="*/ 0 w 21600"/>
              <a:gd name="T5" fmla="*/ 3252681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Arc 29"/>
          <p:cNvSpPr>
            <a:spLocks/>
          </p:cNvSpPr>
          <p:nvPr/>
        </p:nvSpPr>
        <p:spPr bwMode="auto">
          <a:xfrm rot="5752614" flipH="1">
            <a:off x="5564982" y="829468"/>
            <a:ext cx="673100" cy="1300163"/>
          </a:xfrm>
          <a:custGeom>
            <a:avLst/>
            <a:gdLst>
              <a:gd name="T0" fmla="*/ 0 w 23212"/>
              <a:gd name="T1" fmla="*/ 154441 h 25626"/>
              <a:gd name="T2" fmla="*/ 19200663 w 23212"/>
              <a:gd name="T3" fmla="*/ 65965190 h 25626"/>
              <a:gd name="T4" fmla="*/ 1355508 w 23212"/>
              <a:gd name="T5" fmla="*/ 55601688 h 25626"/>
              <a:gd name="T6" fmla="*/ 0 60000 65536"/>
              <a:gd name="T7" fmla="*/ 0 60000 65536"/>
              <a:gd name="T8" fmla="*/ 0 60000 65536"/>
              <a:gd name="T9" fmla="*/ 0 w 23212"/>
              <a:gd name="T10" fmla="*/ 0 h 25626"/>
              <a:gd name="T11" fmla="*/ 23212 w 23212"/>
              <a:gd name="T12" fmla="*/ 25626 h 256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12" h="25626" fill="none" extrusionOk="0">
                <a:moveTo>
                  <a:pt x="0" y="60"/>
                </a:moveTo>
                <a:cubicBezTo>
                  <a:pt x="536" y="20"/>
                  <a:pt x="1074" y="-1"/>
                  <a:pt x="1612" y="0"/>
                </a:cubicBezTo>
                <a:cubicBezTo>
                  <a:pt x="13541" y="0"/>
                  <a:pt x="23212" y="9670"/>
                  <a:pt x="23212" y="21600"/>
                </a:cubicBezTo>
                <a:cubicBezTo>
                  <a:pt x="23212" y="22950"/>
                  <a:pt x="23085" y="24298"/>
                  <a:pt x="22833" y="25625"/>
                </a:cubicBezTo>
              </a:path>
              <a:path w="23212" h="25626" stroke="0" extrusionOk="0">
                <a:moveTo>
                  <a:pt x="0" y="60"/>
                </a:moveTo>
                <a:cubicBezTo>
                  <a:pt x="536" y="20"/>
                  <a:pt x="1074" y="-1"/>
                  <a:pt x="1612" y="0"/>
                </a:cubicBezTo>
                <a:cubicBezTo>
                  <a:pt x="13541" y="0"/>
                  <a:pt x="23212" y="9670"/>
                  <a:pt x="23212" y="21600"/>
                </a:cubicBezTo>
                <a:cubicBezTo>
                  <a:pt x="23212" y="22950"/>
                  <a:pt x="23085" y="24298"/>
                  <a:pt x="22833" y="25625"/>
                </a:cubicBezTo>
                <a:lnTo>
                  <a:pt x="1612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Arc 30"/>
          <p:cNvSpPr>
            <a:spLocks/>
          </p:cNvSpPr>
          <p:nvPr/>
        </p:nvSpPr>
        <p:spPr bwMode="auto">
          <a:xfrm flipH="1">
            <a:off x="1295400" y="2667000"/>
            <a:ext cx="838200" cy="588963"/>
          </a:xfrm>
          <a:custGeom>
            <a:avLst/>
            <a:gdLst>
              <a:gd name="T0" fmla="*/ 23283668 w 21535"/>
              <a:gd name="T1" fmla="*/ 0 h 15177"/>
              <a:gd name="T2" fmla="*/ 32624992 w 21535"/>
              <a:gd name="T3" fmla="*/ 20343574 h 15177"/>
              <a:gd name="T4" fmla="*/ 0 w 21535"/>
              <a:gd name="T5" fmla="*/ 22855470 h 15177"/>
              <a:gd name="T6" fmla="*/ 0 60000 65536"/>
              <a:gd name="T7" fmla="*/ 0 60000 65536"/>
              <a:gd name="T8" fmla="*/ 0 60000 65536"/>
              <a:gd name="T9" fmla="*/ 0 w 21535"/>
              <a:gd name="T10" fmla="*/ 0 h 15177"/>
              <a:gd name="T11" fmla="*/ 21535 w 21535"/>
              <a:gd name="T12" fmla="*/ 15177 h 15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35" h="15177" fill="none" extrusionOk="0">
                <a:moveTo>
                  <a:pt x="15369" y="-1"/>
                </a:moveTo>
                <a:cubicBezTo>
                  <a:pt x="18956" y="3632"/>
                  <a:pt x="21141" y="8418"/>
                  <a:pt x="21535" y="13508"/>
                </a:cubicBezTo>
              </a:path>
              <a:path w="21535" h="15177" stroke="0" extrusionOk="0">
                <a:moveTo>
                  <a:pt x="15369" y="-1"/>
                </a:moveTo>
                <a:cubicBezTo>
                  <a:pt x="18956" y="3632"/>
                  <a:pt x="21141" y="8418"/>
                  <a:pt x="21535" y="13508"/>
                </a:cubicBezTo>
                <a:lnTo>
                  <a:pt x="0" y="15177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5" name="Arc 31"/>
          <p:cNvSpPr>
            <a:spLocks/>
          </p:cNvSpPr>
          <p:nvPr/>
        </p:nvSpPr>
        <p:spPr bwMode="auto">
          <a:xfrm flipH="1" flipV="1">
            <a:off x="1143000" y="3962400"/>
            <a:ext cx="304800" cy="838200"/>
          </a:xfrm>
          <a:custGeom>
            <a:avLst/>
            <a:gdLst>
              <a:gd name="T0" fmla="*/ 0 w 21600"/>
              <a:gd name="T1" fmla="*/ 0 h 21600"/>
              <a:gd name="T2" fmla="*/ 4301067 w 21600"/>
              <a:gd name="T3" fmla="*/ 32526815 h 21600"/>
              <a:gd name="T4" fmla="*/ 0 w 21600"/>
              <a:gd name="T5" fmla="*/ 3252681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6" name="Arc 32"/>
          <p:cNvSpPr>
            <a:spLocks/>
          </p:cNvSpPr>
          <p:nvPr/>
        </p:nvSpPr>
        <p:spPr bwMode="auto">
          <a:xfrm flipH="1" flipV="1">
            <a:off x="2286000" y="5181600"/>
            <a:ext cx="1066800" cy="838200"/>
          </a:xfrm>
          <a:custGeom>
            <a:avLst/>
            <a:gdLst>
              <a:gd name="T0" fmla="*/ 0 w 21600"/>
              <a:gd name="T1" fmla="*/ 0 h 21600"/>
              <a:gd name="T2" fmla="*/ 52688072 w 21600"/>
              <a:gd name="T3" fmla="*/ 32526815 h 21600"/>
              <a:gd name="T4" fmla="*/ 0 w 21600"/>
              <a:gd name="T5" fmla="*/ 3252681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Arc 33"/>
          <p:cNvSpPr>
            <a:spLocks/>
          </p:cNvSpPr>
          <p:nvPr/>
        </p:nvSpPr>
        <p:spPr bwMode="auto">
          <a:xfrm flipV="1">
            <a:off x="5562600" y="5105400"/>
            <a:ext cx="1066800" cy="914400"/>
          </a:xfrm>
          <a:custGeom>
            <a:avLst/>
            <a:gdLst>
              <a:gd name="T0" fmla="*/ 0 w 21600"/>
              <a:gd name="T1" fmla="*/ 0 h 21600"/>
              <a:gd name="T2" fmla="*/ 52688072 w 21600"/>
              <a:gd name="T3" fmla="*/ 38709597 h 21600"/>
              <a:gd name="T4" fmla="*/ 0 w 21600"/>
              <a:gd name="T5" fmla="*/ 3870959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8" name="Arc 34"/>
          <p:cNvSpPr>
            <a:spLocks/>
          </p:cNvSpPr>
          <p:nvPr/>
        </p:nvSpPr>
        <p:spPr bwMode="auto">
          <a:xfrm flipV="1">
            <a:off x="6781800" y="3581400"/>
            <a:ext cx="76200" cy="762000"/>
          </a:xfrm>
          <a:custGeom>
            <a:avLst/>
            <a:gdLst>
              <a:gd name="T0" fmla="*/ 0 w 21600"/>
              <a:gd name="T1" fmla="*/ 0 h 21600"/>
              <a:gd name="T2" fmla="*/ 268817 w 21600"/>
              <a:gd name="T3" fmla="*/ 26881666 h 21600"/>
              <a:gd name="T4" fmla="*/ 0 w 21600"/>
              <a:gd name="T5" fmla="*/ 268816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9" name="Arc 35"/>
          <p:cNvSpPr>
            <a:spLocks/>
          </p:cNvSpPr>
          <p:nvPr/>
        </p:nvSpPr>
        <p:spPr bwMode="auto">
          <a:xfrm rot="10341546" flipH="1" flipV="1">
            <a:off x="6470650" y="2424113"/>
            <a:ext cx="300038" cy="620712"/>
          </a:xfrm>
          <a:custGeom>
            <a:avLst/>
            <a:gdLst>
              <a:gd name="T0" fmla="*/ 994279 w 21600"/>
              <a:gd name="T1" fmla="*/ 0 h 20976"/>
              <a:gd name="T2" fmla="*/ 4167723 w 21600"/>
              <a:gd name="T3" fmla="*/ 18367820 h 20976"/>
              <a:gd name="T4" fmla="*/ 0 w 21600"/>
              <a:gd name="T5" fmla="*/ 18367820 h 20976"/>
              <a:gd name="T6" fmla="*/ 0 60000 65536"/>
              <a:gd name="T7" fmla="*/ 0 60000 65536"/>
              <a:gd name="T8" fmla="*/ 0 60000 65536"/>
              <a:gd name="T9" fmla="*/ 0 w 21600"/>
              <a:gd name="T10" fmla="*/ 0 h 20976"/>
              <a:gd name="T11" fmla="*/ 21600 w 21600"/>
              <a:gd name="T12" fmla="*/ 20976 h 20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976" fill="none" extrusionOk="0">
                <a:moveTo>
                  <a:pt x="5153" y="-1"/>
                </a:moveTo>
                <a:cubicBezTo>
                  <a:pt x="14810" y="2372"/>
                  <a:pt x="21600" y="11031"/>
                  <a:pt x="21600" y="20976"/>
                </a:cubicBezTo>
              </a:path>
              <a:path w="21600" h="20976" stroke="0" extrusionOk="0">
                <a:moveTo>
                  <a:pt x="5153" y="-1"/>
                </a:moveTo>
                <a:cubicBezTo>
                  <a:pt x="14810" y="2372"/>
                  <a:pt x="21600" y="11031"/>
                  <a:pt x="21600" y="20976"/>
                </a:cubicBezTo>
                <a:lnTo>
                  <a:pt x="0" y="20976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0" name="Arc 36"/>
          <p:cNvSpPr>
            <a:spLocks/>
          </p:cNvSpPr>
          <p:nvPr/>
        </p:nvSpPr>
        <p:spPr bwMode="auto">
          <a:xfrm rot="-10741320" flipH="1" flipV="1">
            <a:off x="2667000" y="3581400"/>
            <a:ext cx="609600" cy="838200"/>
          </a:xfrm>
          <a:custGeom>
            <a:avLst/>
            <a:gdLst>
              <a:gd name="T0" fmla="*/ 0 w 21600"/>
              <a:gd name="T1" fmla="*/ 0 h 21600"/>
              <a:gd name="T2" fmla="*/ 17204267 w 21600"/>
              <a:gd name="T3" fmla="*/ 32526815 h 21600"/>
              <a:gd name="T4" fmla="*/ 0 w 21600"/>
              <a:gd name="T5" fmla="*/ 3252681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1" name="Arc 37"/>
          <p:cNvSpPr>
            <a:spLocks/>
          </p:cNvSpPr>
          <p:nvPr/>
        </p:nvSpPr>
        <p:spPr bwMode="auto">
          <a:xfrm rot="10248820" flipH="1">
            <a:off x="2525713" y="2463800"/>
            <a:ext cx="752475" cy="896938"/>
          </a:xfrm>
          <a:custGeom>
            <a:avLst/>
            <a:gdLst>
              <a:gd name="T0" fmla="*/ 2156572 w 21600"/>
              <a:gd name="T1" fmla="*/ 0 h 33600"/>
              <a:gd name="T2" fmla="*/ 21736844 w 21600"/>
              <a:gd name="T3" fmla="*/ 23943382 h 33600"/>
              <a:gd name="T4" fmla="*/ 0 w 21600"/>
              <a:gd name="T5" fmla="*/ 15340149 h 33600"/>
              <a:gd name="T6" fmla="*/ 0 60000 65536"/>
              <a:gd name="T7" fmla="*/ 0 60000 65536"/>
              <a:gd name="T8" fmla="*/ 0 60000 65536"/>
              <a:gd name="T9" fmla="*/ 0 w 21600"/>
              <a:gd name="T10" fmla="*/ 0 h 33600"/>
              <a:gd name="T11" fmla="*/ 21600 w 21600"/>
              <a:gd name="T12" fmla="*/ 33600 h 33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600" fill="none" extrusionOk="0">
                <a:moveTo>
                  <a:pt x="1776" y="0"/>
                </a:moveTo>
                <a:cubicBezTo>
                  <a:pt x="12979" y="924"/>
                  <a:pt x="21600" y="10286"/>
                  <a:pt x="21600" y="21527"/>
                </a:cubicBezTo>
                <a:cubicBezTo>
                  <a:pt x="21600" y="25828"/>
                  <a:pt x="20315" y="30032"/>
                  <a:pt x="17910" y="33599"/>
                </a:cubicBezTo>
              </a:path>
              <a:path w="21600" h="33600" stroke="0" extrusionOk="0">
                <a:moveTo>
                  <a:pt x="1776" y="0"/>
                </a:moveTo>
                <a:cubicBezTo>
                  <a:pt x="12979" y="924"/>
                  <a:pt x="21600" y="10286"/>
                  <a:pt x="21600" y="21527"/>
                </a:cubicBezTo>
                <a:cubicBezTo>
                  <a:pt x="21600" y="25828"/>
                  <a:pt x="20315" y="30032"/>
                  <a:pt x="17910" y="33599"/>
                </a:cubicBezTo>
                <a:lnTo>
                  <a:pt x="0" y="21527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2" name="Arc 38"/>
          <p:cNvSpPr>
            <a:spLocks/>
          </p:cNvSpPr>
          <p:nvPr/>
        </p:nvSpPr>
        <p:spPr bwMode="auto">
          <a:xfrm flipV="1">
            <a:off x="3048000" y="1524000"/>
            <a:ext cx="914400" cy="609600"/>
          </a:xfrm>
          <a:custGeom>
            <a:avLst/>
            <a:gdLst>
              <a:gd name="T0" fmla="*/ 0 w 21600"/>
              <a:gd name="T1" fmla="*/ 0 h 21600"/>
              <a:gd name="T2" fmla="*/ 38709597 w 21600"/>
              <a:gd name="T3" fmla="*/ 17204267 h 21600"/>
              <a:gd name="T4" fmla="*/ 0 w 21600"/>
              <a:gd name="T5" fmla="*/ 17204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3" name="Arc 39"/>
          <p:cNvSpPr>
            <a:spLocks/>
          </p:cNvSpPr>
          <p:nvPr/>
        </p:nvSpPr>
        <p:spPr bwMode="auto">
          <a:xfrm rot="-10483740" flipH="1" flipV="1">
            <a:off x="3514725" y="5105400"/>
            <a:ext cx="1066800" cy="381000"/>
          </a:xfrm>
          <a:custGeom>
            <a:avLst/>
            <a:gdLst>
              <a:gd name="T0" fmla="*/ 0 w 21600"/>
              <a:gd name="T1" fmla="*/ 0 h 21600"/>
              <a:gd name="T2" fmla="*/ 52688072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4" name="Arc 40"/>
          <p:cNvSpPr>
            <a:spLocks/>
          </p:cNvSpPr>
          <p:nvPr/>
        </p:nvSpPr>
        <p:spPr bwMode="auto">
          <a:xfrm flipH="1">
            <a:off x="3505200" y="4495800"/>
            <a:ext cx="1905000" cy="423863"/>
          </a:xfrm>
          <a:custGeom>
            <a:avLst/>
            <a:gdLst>
              <a:gd name="T0" fmla="*/ 0 w 21600"/>
              <a:gd name="T1" fmla="*/ 0 h 24032"/>
              <a:gd name="T2" fmla="*/ 166944747 w 21600"/>
              <a:gd name="T3" fmla="*/ 7475859 h 24032"/>
              <a:gd name="T4" fmla="*/ 0 w 21600"/>
              <a:gd name="T5" fmla="*/ 6719319 h 24032"/>
              <a:gd name="T6" fmla="*/ 0 60000 65536"/>
              <a:gd name="T7" fmla="*/ 0 60000 65536"/>
              <a:gd name="T8" fmla="*/ 0 60000 65536"/>
              <a:gd name="T9" fmla="*/ 0 w 21600"/>
              <a:gd name="T10" fmla="*/ 0 h 24032"/>
              <a:gd name="T11" fmla="*/ 21600 w 21600"/>
              <a:gd name="T12" fmla="*/ 24032 h 240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03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412"/>
                  <a:pt x="21554" y="23224"/>
                  <a:pt x="21462" y="24031"/>
                </a:cubicBezTo>
              </a:path>
              <a:path w="21600" h="2403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412"/>
                  <a:pt x="21554" y="23224"/>
                  <a:pt x="21462" y="24031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5" name="Arc 41"/>
          <p:cNvSpPr>
            <a:spLocks/>
          </p:cNvSpPr>
          <p:nvPr/>
        </p:nvSpPr>
        <p:spPr bwMode="auto">
          <a:xfrm>
            <a:off x="2667000" y="3505200"/>
            <a:ext cx="2819400" cy="838200"/>
          </a:xfrm>
          <a:custGeom>
            <a:avLst/>
            <a:gdLst>
              <a:gd name="T0" fmla="*/ 0 w 21600"/>
              <a:gd name="T1" fmla="*/ 0 h 21600"/>
              <a:gd name="T2" fmla="*/ 368010014 w 21600"/>
              <a:gd name="T3" fmla="*/ 32526815 h 21600"/>
              <a:gd name="T4" fmla="*/ 0 w 21600"/>
              <a:gd name="T5" fmla="*/ 3252681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6" name="Arc 42"/>
          <p:cNvSpPr>
            <a:spLocks/>
          </p:cNvSpPr>
          <p:nvPr/>
        </p:nvSpPr>
        <p:spPr bwMode="auto">
          <a:xfrm>
            <a:off x="3040063" y="2286000"/>
            <a:ext cx="2674937" cy="2058988"/>
          </a:xfrm>
          <a:custGeom>
            <a:avLst/>
            <a:gdLst>
              <a:gd name="T0" fmla="*/ 0 w 23697"/>
              <a:gd name="T1" fmla="*/ 751477 h 23988"/>
              <a:gd name="T2" fmla="*/ 300267082 w 23697"/>
              <a:gd name="T3" fmla="*/ 176731334 h 23988"/>
              <a:gd name="T4" fmla="*/ 26720132 w 23697"/>
              <a:gd name="T5" fmla="*/ 159137756 h 23988"/>
              <a:gd name="T6" fmla="*/ 0 60000 65536"/>
              <a:gd name="T7" fmla="*/ 0 60000 65536"/>
              <a:gd name="T8" fmla="*/ 0 60000 65536"/>
              <a:gd name="T9" fmla="*/ 0 w 23697"/>
              <a:gd name="T10" fmla="*/ 0 h 23988"/>
              <a:gd name="T11" fmla="*/ 23697 w 23697"/>
              <a:gd name="T12" fmla="*/ 23988 h 239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97" h="23988" fill="none" extrusionOk="0">
                <a:moveTo>
                  <a:pt x="0" y="102"/>
                </a:moveTo>
                <a:cubicBezTo>
                  <a:pt x="696" y="34"/>
                  <a:pt x="1396" y="-1"/>
                  <a:pt x="2097" y="0"/>
                </a:cubicBezTo>
                <a:cubicBezTo>
                  <a:pt x="14026" y="0"/>
                  <a:pt x="23697" y="9670"/>
                  <a:pt x="23697" y="21600"/>
                </a:cubicBezTo>
                <a:cubicBezTo>
                  <a:pt x="23697" y="22397"/>
                  <a:pt x="23652" y="23195"/>
                  <a:pt x="23564" y="23987"/>
                </a:cubicBezTo>
              </a:path>
              <a:path w="23697" h="23988" stroke="0" extrusionOk="0">
                <a:moveTo>
                  <a:pt x="0" y="102"/>
                </a:moveTo>
                <a:cubicBezTo>
                  <a:pt x="696" y="34"/>
                  <a:pt x="1396" y="-1"/>
                  <a:pt x="2097" y="0"/>
                </a:cubicBezTo>
                <a:cubicBezTo>
                  <a:pt x="14026" y="0"/>
                  <a:pt x="23697" y="9670"/>
                  <a:pt x="23697" y="21600"/>
                </a:cubicBezTo>
                <a:cubicBezTo>
                  <a:pt x="23697" y="22397"/>
                  <a:pt x="23652" y="23195"/>
                  <a:pt x="23564" y="23987"/>
                </a:cubicBezTo>
                <a:lnTo>
                  <a:pt x="2097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7" name="Arc 43"/>
          <p:cNvSpPr>
            <a:spLocks/>
          </p:cNvSpPr>
          <p:nvPr/>
        </p:nvSpPr>
        <p:spPr bwMode="auto">
          <a:xfrm rot="-10401021">
            <a:off x="6096000" y="3581400"/>
            <a:ext cx="304800" cy="762000"/>
          </a:xfrm>
          <a:custGeom>
            <a:avLst/>
            <a:gdLst>
              <a:gd name="T0" fmla="*/ 0 w 21600"/>
              <a:gd name="T1" fmla="*/ 0 h 21600"/>
              <a:gd name="T2" fmla="*/ 4301067 w 21600"/>
              <a:gd name="T3" fmla="*/ 26881666 h 21600"/>
              <a:gd name="T4" fmla="*/ 0 w 21600"/>
              <a:gd name="T5" fmla="*/ 268816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88" name="Arc 44"/>
          <p:cNvSpPr>
            <a:spLocks/>
          </p:cNvSpPr>
          <p:nvPr/>
        </p:nvSpPr>
        <p:spPr bwMode="auto">
          <a:xfrm flipH="1" flipV="1">
            <a:off x="838200" y="3962400"/>
            <a:ext cx="2590800" cy="2286000"/>
          </a:xfrm>
          <a:custGeom>
            <a:avLst/>
            <a:gdLst>
              <a:gd name="T0" fmla="*/ 0 w 21600"/>
              <a:gd name="T1" fmla="*/ 0 h 21600"/>
              <a:gd name="T2" fmla="*/ 310752074 w 21600"/>
              <a:gd name="T3" fmla="*/ 241935018 h 21600"/>
              <a:gd name="T4" fmla="*/ 0 w 21600"/>
              <a:gd name="T5" fmla="*/ 24193501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791200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8153400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Model </a:t>
            </a:r>
            <a: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životnog ciklusa </a:t>
            </a: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sa stalnim migracijama </a:t>
            </a:r>
            <a: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/>
            </a:r>
            <a:br>
              <a:rPr lang="sr-Latn-C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</a:b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</a:t>
            </a:r>
            <a:r>
              <a:rPr lang="en-US" sz="2400" b="1" smtClean="0">
                <a:solidFill>
                  <a:schemeClr val="tx1"/>
                </a:solidFill>
                <a:latin typeface="Arial Narrow" pitchFamily="34" charset="0"/>
              </a:rPr>
              <a:t>onstant </a:t>
            </a: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</a:t>
            </a:r>
            <a:r>
              <a:rPr lang="en-US" sz="2400" b="1" smtClean="0">
                <a:solidFill>
                  <a:schemeClr val="tx1"/>
                </a:solidFill>
                <a:latin typeface="Arial Narrow" pitchFamily="34" charset="0"/>
              </a:rPr>
              <a:t>igration</a:t>
            </a: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L</a:t>
            </a:r>
            <a:r>
              <a:rPr lang="en-US" sz="2400" b="1" smtClean="0">
                <a:solidFill>
                  <a:schemeClr val="tx1"/>
                </a:solidFill>
                <a:latin typeface="Arial Narrow" pitchFamily="34" charset="0"/>
              </a:rPr>
              <a:t>ife</a:t>
            </a: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C</a:t>
            </a:r>
            <a:r>
              <a:rPr lang="en-US" sz="2400" b="1" smtClean="0">
                <a:solidFill>
                  <a:schemeClr val="tx1"/>
                </a:solidFill>
                <a:latin typeface="Arial Narrow" pitchFamily="34" charset="0"/>
              </a:rPr>
              <a:t>ycle</a:t>
            </a:r>
            <a:r>
              <a:rPr lang="en-US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M</a:t>
            </a:r>
            <a:r>
              <a:rPr lang="en-US" sz="2400" b="1" smtClean="0">
                <a:solidFill>
                  <a:schemeClr val="tx1"/>
                </a:solidFill>
                <a:latin typeface="Arial Narrow" pitchFamily="34" charset="0"/>
              </a:rPr>
              <a:t>odel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162175" y="177641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143000"/>
          <a:ext cx="7162800" cy="5349875"/>
        </p:xfrm>
        <a:graphic>
          <a:graphicData uri="http://schemas.openxmlformats.org/presentationml/2006/ole">
            <p:oleObj spid="_x0000_s2050" name="Picture" r:id="rId5" imgW="4910400" imgH="3304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467600" cy="762000"/>
          </a:xfrm>
        </p:spPr>
        <p:txBody>
          <a:bodyPr/>
          <a:lstStyle/>
          <a:p>
            <a:pPr eaLnBrk="1" hangingPunct="1"/>
            <a:r>
              <a:rPr lang="sr-Latn-CS" smtClean="0">
                <a:latin typeface="Comic Sans MS" pitchFamily="66" charset="0"/>
              </a:rPr>
              <a:t>Dodatni </a:t>
            </a:r>
            <a:r>
              <a:rPr lang="en-US" smtClean="0">
                <a:latin typeface="Comic Sans MS" pitchFamily="66" charset="0"/>
              </a:rPr>
              <a:t>Model</a:t>
            </a:r>
            <a:r>
              <a:rPr lang="sr-Latn-CS" smtClean="0"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/A</a:t>
            </a:r>
            <a:r>
              <a:rPr lang="sr-Latn-CS" smtClean="0">
                <a:latin typeface="Comic Sans MS" pitchFamily="66" charset="0"/>
              </a:rPr>
              <a:t>kronimi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b="1" dirty="0" smtClean="0">
                <a:latin typeface="Comic Sans MS" pitchFamily="66" charset="0"/>
              </a:rPr>
              <a:t>RAD</a:t>
            </a:r>
            <a:r>
              <a:rPr lang="en-US" sz="2800" dirty="0" smtClean="0">
                <a:latin typeface="Comic Sans MS" pitchFamily="66" charset="0"/>
              </a:rPr>
              <a:t> (Rapid Application Development):</a:t>
            </a:r>
            <a:br>
              <a:rPr lang="en-US" sz="2800" dirty="0" smtClean="0">
                <a:latin typeface="Comic Sans MS" pitchFamily="66" charset="0"/>
              </a:rPr>
            </a:br>
            <a:r>
              <a:rPr lang="en-US" sz="2800" dirty="0" smtClean="0">
                <a:latin typeface="Comic Sans MS" pitchFamily="66" charset="0"/>
              </a:rPr>
              <a:t>time-boxed, iterative prototyping</a:t>
            </a:r>
            <a:br>
              <a:rPr lang="en-US" sz="2800" dirty="0" smtClean="0">
                <a:latin typeface="Comic Sans MS" pitchFamily="66" charset="0"/>
              </a:rPr>
            </a:br>
            <a:endParaRPr lang="en-US" sz="2800" dirty="0" smtClean="0">
              <a:latin typeface="Comic Sans MS" pitchFamily="66" charset="0"/>
            </a:endParaRPr>
          </a:p>
          <a:p>
            <a:pPr algn="just" eaLnBrk="1" hangingPunct="1"/>
            <a:r>
              <a:rPr lang="en-US" sz="2800" b="1" dirty="0" smtClean="0">
                <a:latin typeface="Comic Sans MS" pitchFamily="66" charset="0"/>
              </a:rPr>
              <a:t>JAD</a:t>
            </a:r>
            <a:r>
              <a:rPr lang="en-US" sz="2800" dirty="0" smtClean="0">
                <a:latin typeface="Comic Sans MS" pitchFamily="66" charset="0"/>
              </a:rPr>
              <a:t> (Joint Application Development): Focus on developing </a:t>
            </a:r>
            <a:r>
              <a:rPr lang="en-US" sz="2800" b="1" dirty="0" smtClean="0">
                <a:latin typeface="Comic Sans MS" pitchFamily="66" charset="0"/>
              </a:rPr>
              <a:t>models</a:t>
            </a:r>
            <a:r>
              <a:rPr lang="en-US" sz="2800" dirty="0" smtClean="0">
                <a:latin typeface="Comic Sans MS" pitchFamily="66" charset="0"/>
              </a:rPr>
              <a:t> shared between users and developers.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 eaLnBrk="1" hangingPunct="1"/>
            <a:r>
              <a:rPr lang="sr-Latn-CS" sz="2800" dirty="0" smtClean="0">
                <a:latin typeface="Comic Sans MS" pitchFamily="66" charset="0"/>
              </a:rPr>
              <a:t>Pogledati: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mic Sans MS" pitchFamily="66" charset="0"/>
              </a:rPr>
              <a:t>http://faculty.babson.edu/osborn/cims/rad.htm</a:t>
            </a:r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281988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Extrem</a:t>
            </a:r>
            <a:r>
              <a:rPr lang="sr-Latn-CS" smtClean="0">
                <a:latin typeface="Comic Sans MS" pitchFamily="66" charset="0"/>
              </a:rPr>
              <a:t>no </a:t>
            </a:r>
            <a:r>
              <a:rPr lang="en-US" smtClean="0">
                <a:latin typeface="Comic Sans MS" pitchFamily="66" charset="0"/>
              </a:rPr>
              <a:t>Program</a:t>
            </a:r>
            <a:r>
              <a:rPr lang="sr-Latn-CS" smtClean="0">
                <a:latin typeface="Comic Sans MS" pitchFamily="66" charset="0"/>
              </a:rPr>
              <a:t>iranje</a:t>
            </a:r>
            <a:r>
              <a:rPr lang="en-US" smtClean="0">
                <a:latin typeface="Comic Sans MS" pitchFamily="66" charset="0"/>
              </a:rPr>
              <a:t> (XP)</a:t>
            </a:r>
            <a:br>
              <a:rPr lang="en-US" smtClean="0">
                <a:latin typeface="Comic Sans MS" pitchFamily="66" charset="0"/>
              </a:rPr>
            </a:br>
            <a:r>
              <a:rPr lang="en-US" sz="2000" smtClean="0">
                <a:latin typeface="Comic Sans MS" pitchFamily="66" charset="0"/>
              </a:rPr>
              <a:t>(cf. </a:t>
            </a:r>
            <a:r>
              <a:rPr lang="en-US" sz="2000" smtClean="0">
                <a:hlinkClick r:id="rId2"/>
              </a:rPr>
              <a:t>http://www.extremeprogramming.org/rules.html</a:t>
            </a:r>
            <a:r>
              <a:rPr lang="en-US" sz="2000" smtClean="0"/>
              <a:t>)</a:t>
            </a:r>
            <a:endParaRPr lang="en-US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583488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Korisničke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priče</a:t>
            </a:r>
            <a:r>
              <a:rPr lang="sr-Latn-C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(</a:t>
            </a:r>
            <a:r>
              <a:rPr lang="en-US" sz="2400" b="1" smtClean="0">
                <a:latin typeface="Comic Sans MS" pitchFamily="66" charset="0"/>
              </a:rPr>
              <a:t>stories</a:t>
            </a:r>
            <a:r>
              <a:rPr lang="sr-Latn-CS" sz="2400" b="1" smtClean="0">
                <a:latin typeface="Comic Sans MS" pitchFamily="66" charset="0"/>
              </a:rPr>
              <a:t>)</a:t>
            </a:r>
            <a:r>
              <a:rPr lang="en-US" sz="2400" smtClean="0">
                <a:latin typeface="Comic Sans MS" pitchFamily="66" charset="0"/>
              </a:rPr>
              <a:t> (</a:t>
            </a:r>
            <a:r>
              <a:rPr lang="sr-Latn-CS" sz="2400" smtClean="0">
                <a:latin typeface="Comic Sans MS" pitchFamily="66" charset="0"/>
              </a:rPr>
              <a:t>nešto kao slučajevi korišćenja</a:t>
            </a:r>
            <a:r>
              <a:rPr lang="en-US" sz="2400" smtClean="0">
                <a:latin typeface="Comic Sans MS" pitchFamily="66" charset="0"/>
              </a:rPr>
              <a:t>) </a:t>
            </a:r>
            <a:r>
              <a:rPr lang="sr-Latn-CS" sz="2400" smtClean="0">
                <a:latin typeface="Comic Sans MS" pitchFamily="66" charset="0"/>
              </a:rPr>
              <a:t>piše korisnik sistema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Složene priče se </a:t>
            </a:r>
            <a:r>
              <a:rPr lang="sr-Latn-CS" sz="2400" b="1" smtClean="0">
                <a:latin typeface="Comic Sans MS" pitchFamily="66" charset="0"/>
              </a:rPr>
              <a:t>dekomponuju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na jednostavnije</a:t>
            </a:r>
            <a:r>
              <a:rPr lang="en-US" sz="2400" smtClean="0">
                <a:latin typeface="Comic Sans MS" pitchFamily="66" charset="0"/>
              </a:rPr>
              <a:t> (</a:t>
            </a:r>
            <a:r>
              <a:rPr lang="sr-Latn-CS" sz="2400" smtClean="0">
                <a:latin typeface="Comic Sans MS" pitchFamily="66" charset="0"/>
              </a:rPr>
              <a:t>struktura posla -WBS</a:t>
            </a:r>
            <a:r>
              <a:rPr lang="en-US" sz="2400" smtClean="0">
                <a:latin typeface="Comic Sans MS" pitchFamily="66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Koriste se za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procenu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potrebnog napora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Koriste se kao podloga za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test prihvatanja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Formira se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plan isporuke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kojim se specificira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koje će priče biti podržane u kojoj faznoj isporuci.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 </a:t>
            </a:r>
            <a:endParaRPr 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Ne ustručavajte se da menjate ono što ne funkcioniše</a:t>
            </a:r>
            <a:r>
              <a:rPr lang="en-US" sz="240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496300" cy="762000"/>
          </a:xfrm>
        </p:spPr>
        <p:txBody>
          <a:bodyPr/>
          <a:lstStyle/>
          <a:p>
            <a:pPr marL="838200" indent="-838200" eaLnBrk="1" hangingPunct="1"/>
            <a:r>
              <a:rPr lang="en-US" smtClean="0">
                <a:latin typeface="Comic Sans MS" pitchFamily="66" charset="0"/>
              </a:rPr>
              <a:t>Extrem</a:t>
            </a:r>
            <a:r>
              <a:rPr lang="sr-Latn-CS" smtClean="0">
                <a:latin typeface="Comic Sans MS" pitchFamily="66" charset="0"/>
              </a:rPr>
              <a:t>no </a:t>
            </a:r>
            <a:r>
              <a:rPr lang="en-US" smtClean="0">
                <a:latin typeface="Comic Sans MS" pitchFamily="66" charset="0"/>
              </a:rPr>
              <a:t>Program</a:t>
            </a:r>
            <a:r>
              <a:rPr lang="sr-Latn-CS" smtClean="0">
                <a:latin typeface="Comic Sans MS" pitchFamily="66" charset="0"/>
              </a:rPr>
              <a:t>iranje</a:t>
            </a:r>
            <a:r>
              <a:rPr lang="en-US" smtClean="0">
                <a:latin typeface="Comic Sans MS" pitchFamily="66" charset="0"/>
              </a:rPr>
              <a:t> (XP)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Svakoj faznoj isporuci prethodi sastanak na kome se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planira isporuka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Svaki dan započinje sa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sastankom “s nogu”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na kome se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iznose problemi i dileme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Kup</a:t>
            </a:r>
            <a:r>
              <a:rPr lang="en-US" sz="2400" smtClean="0">
                <a:latin typeface="Comic Sans MS" pitchFamily="66" charset="0"/>
              </a:rPr>
              <a:t>a</a:t>
            </a:r>
            <a:r>
              <a:rPr lang="sr-Latn-CS" sz="2400" smtClean="0">
                <a:latin typeface="Comic Sans MS" pitchFamily="66" charset="0"/>
              </a:rPr>
              <a:t>c je uvek na raspolaganju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67600" cy="64135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Extrem</a:t>
            </a:r>
            <a:r>
              <a:rPr lang="sr-Latn-CS" sz="3600" smtClean="0">
                <a:latin typeface="Comic Sans MS" pitchFamily="66" charset="0"/>
              </a:rPr>
              <a:t>no</a:t>
            </a:r>
            <a:r>
              <a:rPr lang="en-US" sz="3600" smtClean="0">
                <a:latin typeface="Comic Sans MS" pitchFamily="66" charset="0"/>
              </a:rPr>
              <a:t> Program</a:t>
            </a:r>
            <a:r>
              <a:rPr lang="sr-Latn-CS" sz="3600" smtClean="0">
                <a:latin typeface="Comic Sans MS" pitchFamily="66" charset="0"/>
              </a:rPr>
              <a:t>iranje</a:t>
            </a:r>
            <a:r>
              <a:rPr lang="en-US" sz="3600" smtClean="0">
                <a:latin typeface="Comic Sans MS" pitchFamily="66" charset="0"/>
              </a:rPr>
              <a:t> (XP)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Celokupan kod prolazi kroz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b="1" smtClean="0">
                <a:latin typeface="Comic Sans MS" pitchFamily="66" charset="0"/>
              </a:rPr>
              <a:t>jedinično testiranje</a:t>
            </a:r>
            <a:r>
              <a:rPr lang="en-US" sz="2400" smtClean="0">
                <a:latin typeface="Comic Sans MS" pitchFamily="66" charset="0"/>
              </a:rPr>
              <a:t>, </a:t>
            </a:r>
            <a:r>
              <a:rPr lang="sr-Latn-CS" sz="2400" smtClean="0">
                <a:latin typeface="Comic Sans MS" pitchFamily="66" charset="0"/>
              </a:rPr>
              <a:t>pri čemu se testovi formiraju pre dizajna</a:t>
            </a:r>
            <a:r>
              <a:rPr lang="en-US" sz="2400" smtClean="0">
                <a:latin typeface="Comic Sans MS" pitchFamily="66" charset="0"/>
              </a:rPr>
              <a:t> (</a:t>
            </a:r>
            <a:r>
              <a:rPr lang="en-US" sz="2400" b="1" smtClean="0">
                <a:latin typeface="Comic Sans MS" pitchFamily="66" charset="0"/>
              </a:rPr>
              <a:t>test-driven design</a:t>
            </a:r>
            <a:r>
              <a:rPr lang="en-US" sz="2400" smtClean="0">
                <a:latin typeface="Comic Sans MS" pitchFamily="66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Refactori</a:t>
            </a:r>
            <a:r>
              <a:rPr lang="sr-Latn-CS" sz="2400" b="1" smtClean="0">
                <a:latin typeface="Comic Sans MS" pitchFamily="66" charset="0"/>
              </a:rPr>
              <a:t>sanje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se stalno radi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Comic Sans MS" pitchFamily="66" charset="0"/>
              </a:rPr>
              <a:t>Integra</a:t>
            </a:r>
            <a:r>
              <a:rPr lang="sr-Latn-CS" sz="2400" b="1" smtClean="0">
                <a:latin typeface="Comic Sans MS" pitchFamily="66" charset="0"/>
              </a:rPr>
              <a:t>ciju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obavlja jedan par projektanata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Integracija se radi često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smtClean="0">
                <a:latin typeface="Comic Sans MS" pitchFamily="66" charset="0"/>
              </a:rPr>
              <a:t>Optimizacija se radi </a:t>
            </a:r>
            <a:r>
              <a:rPr lang="sr-Latn-CS" sz="2400" b="1" smtClean="0">
                <a:latin typeface="Comic Sans MS" pitchFamily="66" charset="0"/>
              </a:rPr>
              <a:t>poslednja</a:t>
            </a:r>
            <a:r>
              <a:rPr lang="en-US" sz="2400" smtClean="0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sr-Latn-CS" sz="2400" b="1" smtClean="0">
                <a:latin typeface="Comic Sans MS" pitchFamily="66" charset="0"/>
              </a:rPr>
              <a:t>Testovi prihvatanja </a:t>
            </a:r>
            <a:r>
              <a:rPr lang="en-US" sz="2400" smtClean="0">
                <a:latin typeface="Comic Sans MS" pitchFamily="66" charset="0"/>
              </a:rPr>
              <a:t> </a:t>
            </a:r>
            <a:r>
              <a:rPr lang="sr-Latn-CS" sz="2400" smtClean="0">
                <a:latin typeface="Comic Sans MS" pitchFamily="66" charset="0"/>
              </a:rPr>
              <a:t>se često rade</a:t>
            </a:r>
            <a:r>
              <a:rPr lang="en-US" sz="240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5838"/>
            <a:ext cx="9144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76279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304213" cy="8223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Keller</a:t>
            </a:r>
            <a:r>
              <a:rPr lang="sr-Latn-C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-ov</a:t>
            </a:r>
            <a:r>
              <a:rPr lang="en-US" sz="2400" smtClean="0"/>
              <a:t> </a:t>
            </a:r>
            <a:r>
              <a:rPr lang="sr-Latn-CS" sz="2400" smtClean="0"/>
              <a:t>“</a:t>
            </a:r>
            <a:r>
              <a:rPr lang="sr-Latn-CS" sz="2400" i="1" smtClean="0"/>
              <a:t>Uzradi sam” - model životnog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sr-Latn-CS" sz="2400" i="1" smtClean="0"/>
              <a:t>ciklusa softvera - komplet za konstrukciju</a:t>
            </a:r>
            <a:endParaRPr lang="en-US" sz="2400" i="1" smtClean="0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57200" y="2514600"/>
            <a:ext cx="1905000" cy="654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Requirements Analysis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667000" y="1752600"/>
            <a:ext cx="1905000" cy="3794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System Design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667000" y="2286000"/>
            <a:ext cx="1905000" cy="3794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Program Design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4800600" y="2743200"/>
            <a:ext cx="19050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Implement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7010400" y="32766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Unit Test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972300" y="28194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Integration Test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7010400" y="38100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Acceptance Test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4762500" y="1752600"/>
            <a:ext cx="19050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Prototype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743200" y="3429000"/>
            <a:ext cx="1752600" cy="3794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Design</a:t>
            </a: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Review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2667000" y="2819400"/>
            <a:ext cx="1905000" cy="3794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Detailed Design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457200" y="1752600"/>
            <a:ext cx="1905000" cy="654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Requirements Elicitation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1905000" cy="654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Requirements Specification</a:t>
            </a: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457200" y="4114800"/>
            <a:ext cx="190500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Risk Analysis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4800600" y="4572000"/>
            <a:ext cx="19050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Fix Errors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4800600" y="3232150"/>
            <a:ext cx="1905000" cy="654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Code Walkthrough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6972300" y="17526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Validate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6972300" y="22860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Verify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4800600" y="4038600"/>
            <a:ext cx="19050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Integrate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457200" y="4800600"/>
            <a:ext cx="190500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Cost Analysis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010400" y="57150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Maintain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7010400" y="5257800"/>
            <a:ext cx="190500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Configure</a:t>
            </a: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7086600" y="4267200"/>
            <a:ext cx="61595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Port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2667000" y="4114800"/>
            <a:ext cx="1905000" cy="37941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bg1"/>
                </a:solidFill>
                <a:latin typeface="Helvetica" pitchFamily="34" charset="0"/>
              </a:rPr>
              <a:t>Document</a:t>
            </a:r>
          </a:p>
        </p:txBody>
      </p:sp>
      <p:grpSp>
        <p:nvGrpSpPr>
          <p:cNvPr id="123930" name="Group 26"/>
          <p:cNvGrpSpPr>
            <a:grpSpLocks/>
          </p:cNvGrpSpPr>
          <p:nvPr/>
        </p:nvGrpSpPr>
        <p:grpSpPr bwMode="auto">
          <a:xfrm>
            <a:off x="4953000" y="5181600"/>
            <a:ext cx="1524000" cy="1295400"/>
            <a:chOff x="1776" y="3168"/>
            <a:chExt cx="960" cy="816"/>
          </a:xfrm>
        </p:grpSpPr>
        <p:sp>
          <p:nvSpPr>
            <p:cNvPr id="123949" name="Line 27"/>
            <p:cNvSpPr>
              <a:spLocks noChangeShapeType="1"/>
            </p:cNvSpPr>
            <p:nvPr/>
          </p:nvSpPr>
          <p:spPr bwMode="auto">
            <a:xfrm flipV="1">
              <a:off x="2160" y="316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0" name="Line 28"/>
            <p:cNvSpPr>
              <a:spLocks noChangeShapeType="1"/>
            </p:cNvSpPr>
            <p:nvPr/>
          </p:nvSpPr>
          <p:spPr bwMode="auto">
            <a:xfrm flipV="1">
              <a:off x="2352" y="316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1" name="Line 29"/>
            <p:cNvSpPr>
              <a:spLocks noChangeShapeType="1"/>
            </p:cNvSpPr>
            <p:nvPr/>
          </p:nvSpPr>
          <p:spPr bwMode="auto">
            <a:xfrm flipV="1">
              <a:off x="2544" y="316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2" name="Line 30"/>
            <p:cNvSpPr>
              <a:spLocks noChangeShapeType="1"/>
            </p:cNvSpPr>
            <p:nvPr/>
          </p:nvSpPr>
          <p:spPr bwMode="auto">
            <a:xfrm flipV="1">
              <a:off x="2736" y="316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3" name="Line 31"/>
            <p:cNvSpPr>
              <a:spLocks noChangeShapeType="1"/>
            </p:cNvSpPr>
            <p:nvPr/>
          </p:nvSpPr>
          <p:spPr bwMode="auto">
            <a:xfrm flipV="1">
              <a:off x="1776" y="316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4" name="Line 32"/>
            <p:cNvSpPr>
              <a:spLocks noChangeShapeType="1"/>
            </p:cNvSpPr>
            <p:nvPr/>
          </p:nvSpPr>
          <p:spPr bwMode="auto">
            <a:xfrm flipV="1">
              <a:off x="1968" y="316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31" name="Group 33"/>
          <p:cNvGrpSpPr>
            <a:grpSpLocks/>
          </p:cNvGrpSpPr>
          <p:nvPr/>
        </p:nvGrpSpPr>
        <p:grpSpPr bwMode="auto">
          <a:xfrm>
            <a:off x="2895600" y="4953000"/>
            <a:ext cx="1295400" cy="1524000"/>
            <a:chOff x="3215" y="3167"/>
            <a:chExt cx="816" cy="960"/>
          </a:xfrm>
        </p:grpSpPr>
        <p:sp>
          <p:nvSpPr>
            <p:cNvPr id="123943" name="Line 34"/>
            <p:cNvSpPr>
              <a:spLocks noChangeShapeType="1"/>
            </p:cNvSpPr>
            <p:nvPr/>
          </p:nvSpPr>
          <p:spPr bwMode="auto">
            <a:xfrm rot="5400000" flipV="1">
              <a:off x="3623" y="3143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4" name="Line 35"/>
            <p:cNvSpPr>
              <a:spLocks noChangeShapeType="1"/>
            </p:cNvSpPr>
            <p:nvPr/>
          </p:nvSpPr>
          <p:spPr bwMode="auto">
            <a:xfrm rot="-5400000">
              <a:off x="3623" y="3336"/>
              <a:ext cx="1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5" name="Line 36"/>
            <p:cNvSpPr>
              <a:spLocks noChangeShapeType="1"/>
            </p:cNvSpPr>
            <p:nvPr/>
          </p:nvSpPr>
          <p:spPr bwMode="auto">
            <a:xfrm rot="5400000" flipV="1">
              <a:off x="3623" y="3527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6" name="Line 37"/>
            <p:cNvSpPr>
              <a:spLocks noChangeShapeType="1"/>
            </p:cNvSpPr>
            <p:nvPr/>
          </p:nvSpPr>
          <p:spPr bwMode="auto">
            <a:xfrm rot="5400000" flipV="1">
              <a:off x="3623" y="3719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7" name="Line 38"/>
            <p:cNvSpPr>
              <a:spLocks noChangeShapeType="1"/>
            </p:cNvSpPr>
            <p:nvPr/>
          </p:nvSpPr>
          <p:spPr bwMode="auto">
            <a:xfrm rot="5400000" flipV="1">
              <a:off x="3623" y="2759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8" name="Line 39"/>
            <p:cNvSpPr>
              <a:spLocks noChangeShapeType="1"/>
            </p:cNvSpPr>
            <p:nvPr/>
          </p:nvSpPr>
          <p:spPr bwMode="auto">
            <a:xfrm rot="5400000" flipV="1">
              <a:off x="3623" y="2951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32" name="Text Box 40"/>
          <p:cNvSpPr txBox="1">
            <a:spLocks noChangeArrowheads="1"/>
          </p:cNvSpPr>
          <p:nvPr/>
        </p:nvSpPr>
        <p:spPr bwMode="auto">
          <a:xfrm>
            <a:off x="4800600" y="2286000"/>
            <a:ext cx="19050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Simulate</a:t>
            </a:r>
          </a:p>
        </p:txBody>
      </p:sp>
      <p:sp>
        <p:nvSpPr>
          <p:cNvPr id="123933" name="Rectangle 41"/>
          <p:cNvSpPr>
            <a:spLocks noChangeArrowheads="1"/>
          </p:cNvSpPr>
          <p:nvPr/>
        </p:nvSpPr>
        <p:spPr bwMode="auto">
          <a:xfrm>
            <a:off x="7924800" y="4267200"/>
            <a:ext cx="71755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Train</a:t>
            </a:r>
          </a:p>
        </p:txBody>
      </p:sp>
      <p:sp>
        <p:nvSpPr>
          <p:cNvPr id="123934" name="Rectangle 42"/>
          <p:cNvSpPr>
            <a:spLocks noChangeArrowheads="1"/>
          </p:cNvSpPr>
          <p:nvPr/>
        </p:nvSpPr>
        <p:spPr bwMode="auto">
          <a:xfrm>
            <a:off x="7315200" y="4800600"/>
            <a:ext cx="108585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800" i="0">
                <a:solidFill>
                  <a:schemeClr val="tx1"/>
                </a:solidFill>
                <a:latin typeface="Helvetica" pitchFamily="34" charset="0"/>
              </a:rPr>
              <a:t>Evaluate</a:t>
            </a:r>
          </a:p>
        </p:txBody>
      </p:sp>
      <p:grpSp>
        <p:nvGrpSpPr>
          <p:cNvPr id="123935" name="Group 43"/>
          <p:cNvGrpSpPr>
            <a:grpSpLocks/>
          </p:cNvGrpSpPr>
          <p:nvPr/>
        </p:nvGrpSpPr>
        <p:grpSpPr bwMode="auto">
          <a:xfrm>
            <a:off x="685800" y="5410200"/>
            <a:ext cx="1524000" cy="1295400"/>
            <a:chOff x="432" y="3408"/>
            <a:chExt cx="960" cy="816"/>
          </a:xfrm>
        </p:grpSpPr>
        <p:sp>
          <p:nvSpPr>
            <p:cNvPr id="123937" name="Line 44"/>
            <p:cNvSpPr>
              <a:spLocks noChangeShapeType="1"/>
            </p:cNvSpPr>
            <p:nvPr/>
          </p:nvSpPr>
          <p:spPr bwMode="auto">
            <a:xfrm>
              <a:off x="816" y="340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8" name="Line 45"/>
            <p:cNvSpPr>
              <a:spLocks noChangeShapeType="1"/>
            </p:cNvSpPr>
            <p:nvPr/>
          </p:nvSpPr>
          <p:spPr bwMode="auto">
            <a:xfrm>
              <a:off x="1008" y="340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9" name="Line 46"/>
            <p:cNvSpPr>
              <a:spLocks noChangeShapeType="1"/>
            </p:cNvSpPr>
            <p:nvPr/>
          </p:nvSpPr>
          <p:spPr bwMode="auto">
            <a:xfrm>
              <a:off x="1200" y="340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Line 47"/>
            <p:cNvSpPr>
              <a:spLocks noChangeShapeType="1"/>
            </p:cNvSpPr>
            <p:nvPr/>
          </p:nvSpPr>
          <p:spPr bwMode="auto">
            <a:xfrm>
              <a:off x="1392" y="340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1" name="Line 48"/>
            <p:cNvSpPr>
              <a:spLocks noChangeShapeType="1"/>
            </p:cNvSpPr>
            <p:nvPr/>
          </p:nvSpPr>
          <p:spPr bwMode="auto">
            <a:xfrm>
              <a:off x="432" y="340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2" name="Line 49"/>
            <p:cNvSpPr>
              <a:spLocks noChangeShapeType="1"/>
            </p:cNvSpPr>
            <p:nvPr/>
          </p:nvSpPr>
          <p:spPr bwMode="auto">
            <a:xfrm>
              <a:off x="624" y="340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0226" name="Rectangle 50"/>
          <p:cNvSpPr>
            <a:spLocks noChangeArrowheads="1"/>
          </p:cNvSpPr>
          <p:nvPr/>
        </p:nvSpPr>
        <p:spPr bwMode="auto">
          <a:xfrm>
            <a:off x="7391400" y="6172200"/>
            <a:ext cx="768350" cy="379413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9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2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60350"/>
            <a:ext cx="7696200" cy="5794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sr-Latn-CS" sz="3200" b="1" smtClean="0"/>
              <a:t>Konačni model proces – proizvod </a:t>
            </a:r>
            <a:endParaRPr lang="en-US" sz="3200" b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362200"/>
            <a:ext cx="2971800" cy="1676400"/>
            <a:chOff x="576" y="2160"/>
            <a:chExt cx="2064" cy="1440"/>
          </a:xfrm>
        </p:grpSpPr>
        <p:sp>
          <p:nvSpPr>
            <p:cNvPr id="124946" name="AutoShape 5"/>
            <p:cNvSpPr>
              <a:spLocks noChangeArrowheads="1"/>
            </p:cNvSpPr>
            <p:nvPr/>
          </p:nvSpPr>
          <p:spPr bwMode="auto">
            <a:xfrm>
              <a:off x="576" y="2160"/>
              <a:ext cx="2064" cy="144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7" name="Text Box 6"/>
            <p:cNvSpPr txBox="1">
              <a:spLocks noChangeArrowheads="1"/>
            </p:cNvSpPr>
            <p:nvPr/>
          </p:nvSpPr>
          <p:spPr bwMode="auto">
            <a:xfrm>
              <a:off x="768" y="2303"/>
              <a:ext cx="1718" cy="118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2800" b="1" i="0">
                  <a:solidFill>
                    <a:schemeClr val="tx1"/>
                  </a:solidFill>
                  <a:latin typeface="Arial Narrow" pitchFamily="34" charset="0"/>
                </a:rPr>
                <a:t>Klase softverskih sistema</a:t>
              </a:r>
              <a:endParaRPr lang="en-US" sz="28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95600" y="4191000"/>
            <a:ext cx="2955925" cy="1828800"/>
            <a:chOff x="768" y="2880"/>
            <a:chExt cx="1862" cy="1152"/>
          </a:xfrm>
        </p:grpSpPr>
        <p:sp>
          <p:nvSpPr>
            <p:cNvPr id="124944" name="AutoShape 8"/>
            <p:cNvSpPr>
              <a:spLocks noChangeArrowheads="1"/>
            </p:cNvSpPr>
            <p:nvPr/>
          </p:nvSpPr>
          <p:spPr bwMode="auto">
            <a:xfrm>
              <a:off x="768" y="2880"/>
              <a:ext cx="1862" cy="1152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5" name="Text Box 9"/>
            <p:cNvSpPr txBox="1">
              <a:spLocks noChangeArrowheads="1"/>
            </p:cNvSpPr>
            <p:nvPr/>
          </p:nvSpPr>
          <p:spPr bwMode="auto">
            <a:xfrm>
              <a:off x="960" y="2880"/>
              <a:ext cx="1584" cy="113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2800" b="1" i="0">
                  <a:solidFill>
                    <a:schemeClr val="tx1"/>
                  </a:solidFill>
                  <a:latin typeface="Arial Narrow" pitchFamily="34" charset="0"/>
                </a:rPr>
                <a:t>Opšti zahtevi prema softverskom proizvodu</a:t>
              </a:r>
              <a:endParaRPr lang="en-US" sz="28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729098" name="AutoShape 10"/>
          <p:cNvSpPr>
            <a:spLocks noChangeArrowheads="1"/>
          </p:cNvSpPr>
          <p:nvPr/>
        </p:nvSpPr>
        <p:spPr bwMode="auto">
          <a:xfrm rot="5373116">
            <a:off x="3566319" y="2831307"/>
            <a:ext cx="485775" cy="763587"/>
          </a:xfrm>
          <a:prstGeom prst="downArrow">
            <a:avLst>
              <a:gd name="adj1" fmla="val 50000"/>
              <a:gd name="adj2" fmla="val 3929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9099" name="AutoShape 11"/>
          <p:cNvSpPr>
            <a:spLocks noChangeArrowheads="1"/>
          </p:cNvSpPr>
          <p:nvPr/>
        </p:nvSpPr>
        <p:spPr bwMode="auto">
          <a:xfrm>
            <a:off x="4114800" y="3352800"/>
            <a:ext cx="485775" cy="838200"/>
          </a:xfrm>
          <a:prstGeom prst="downArrow">
            <a:avLst>
              <a:gd name="adj1" fmla="val 50000"/>
              <a:gd name="adj2" fmla="val 431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0" y="1219200"/>
            <a:ext cx="2895600" cy="990600"/>
            <a:chOff x="480" y="2496"/>
            <a:chExt cx="2064" cy="720"/>
          </a:xfrm>
        </p:grpSpPr>
        <p:sp>
          <p:nvSpPr>
            <p:cNvPr id="124942" name="AutoShape 13"/>
            <p:cNvSpPr>
              <a:spLocks noChangeArrowheads="1"/>
            </p:cNvSpPr>
            <p:nvPr/>
          </p:nvSpPr>
          <p:spPr bwMode="auto">
            <a:xfrm>
              <a:off x="480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3" name="Text Box 14"/>
            <p:cNvSpPr txBox="1">
              <a:spLocks noChangeArrowheads="1"/>
            </p:cNvSpPr>
            <p:nvPr/>
          </p:nvSpPr>
          <p:spPr bwMode="auto">
            <a:xfrm>
              <a:off x="672" y="2640"/>
              <a:ext cx="1718" cy="421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AKTIVNOSTI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257800" y="2667000"/>
            <a:ext cx="2743200" cy="990600"/>
            <a:chOff x="2928" y="2496"/>
            <a:chExt cx="2064" cy="720"/>
          </a:xfrm>
        </p:grpSpPr>
        <p:sp>
          <p:nvSpPr>
            <p:cNvPr id="124940" name="AutoShape 16"/>
            <p:cNvSpPr>
              <a:spLocks noChangeArrowheads="1"/>
            </p:cNvSpPr>
            <p:nvPr/>
          </p:nvSpPr>
          <p:spPr bwMode="auto">
            <a:xfrm>
              <a:off x="2928" y="2496"/>
              <a:ext cx="2064" cy="7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1" name="Text Box 17"/>
            <p:cNvSpPr txBox="1">
              <a:spLocks noChangeArrowheads="1"/>
            </p:cNvSpPr>
            <p:nvPr/>
          </p:nvSpPr>
          <p:spPr bwMode="auto">
            <a:xfrm>
              <a:off x="3311" y="2640"/>
              <a:ext cx="134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ASPEKTI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729106" name="AutoShape 18"/>
          <p:cNvSpPr>
            <a:spLocks noChangeArrowheads="1"/>
          </p:cNvSpPr>
          <p:nvPr/>
        </p:nvSpPr>
        <p:spPr bwMode="auto">
          <a:xfrm rot="10800000">
            <a:off x="4114800" y="2209800"/>
            <a:ext cx="485775" cy="838200"/>
          </a:xfrm>
          <a:prstGeom prst="downArrow">
            <a:avLst>
              <a:gd name="adj1" fmla="val 50000"/>
              <a:gd name="adj2" fmla="val 4313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9107" name="AutoShape 19"/>
          <p:cNvSpPr>
            <a:spLocks noChangeArrowheads="1"/>
          </p:cNvSpPr>
          <p:nvPr/>
        </p:nvSpPr>
        <p:spPr bwMode="auto">
          <a:xfrm rot="-5443550">
            <a:off x="4633912" y="2833688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8" grpId="0" animBg="1"/>
      <p:bldP spid="729099" grpId="0" animBg="1"/>
      <p:bldP spid="729106" grpId="0" animBg="1"/>
      <p:bldP spid="7291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8050"/>
            <a:ext cx="6580188" cy="822325"/>
          </a:xfrm>
        </p:spPr>
        <p:txBody>
          <a:bodyPr/>
          <a:lstStyle/>
          <a:p>
            <a:pPr eaLnBrk="1" hangingPunct="1"/>
            <a:r>
              <a:rPr lang="en-US" sz="2400" b="1" smtClean="0"/>
              <a:t>Osnovi Informacionih Sistema </a:t>
            </a:r>
            <a:br>
              <a:rPr lang="en-US" sz="2400" b="1" smtClean="0"/>
            </a:br>
            <a:r>
              <a:rPr lang="en-US" sz="2400" b="1" smtClean="0"/>
              <a:t>i Softverskog In</a:t>
            </a:r>
            <a:r>
              <a:rPr lang="sr-Latn-CS" sz="2400" b="1" smtClean="0"/>
              <a:t>ž</a:t>
            </a:r>
            <a:r>
              <a:rPr lang="en-US" sz="2400" b="1" smtClean="0"/>
              <a:t>enjerstva – 2A</a:t>
            </a:r>
            <a:endParaRPr lang="sr-Latn-CS" sz="2400" b="1" smtClean="0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52400" y="3124200"/>
            <a:ext cx="8077200" cy="8540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r-Latn-CS" sz="2000">
                <a:solidFill>
                  <a:schemeClr val="tx1"/>
                </a:solidFill>
                <a:latin typeface="Arial Black" pitchFamily="34" charset="0"/>
                <a:cs typeface="Times New Roman" pitchFamily="18" charset="0"/>
              </a:rPr>
              <a:t> </a:t>
            </a:r>
            <a:r>
              <a:rPr lang="sr-Latn-CS" sz="2000" b="1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Osnovni pojmovi </a:t>
            </a:r>
            <a:r>
              <a:rPr lang="sr-Latn-CS" sz="2000" b="1">
                <a:solidFill>
                  <a:srgbClr val="FF0000"/>
                </a:solidFill>
                <a:latin typeface="Arial Black" pitchFamily="34" charset="0"/>
              </a:rPr>
              <a:t>softverskog inženjerstva</a:t>
            </a:r>
            <a:endParaRPr lang="en-US" sz="2000" b="1">
              <a:solidFill>
                <a:srgbClr val="FF0000"/>
              </a:solidFill>
              <a:latin typeface="Arial Black" pitchFamily="34" charset="0"/>
            </a:endParaRPr>
          </a:p>
          <a:p>
            <a:pPr algn="ctr">
              <a:buFontTx/>
              <a:buNone/>
            </a:pPr>
            <a:r>
              <a:rPr lang="en-US" sz="2000" b="1">
                <a:solidFill>
                  <a:srgbClr val="FF0000"/>
                </a:solidFill>
                <a:latin typeface="Arial Black" pitchFamily="34" charset="0"/>
              </a:rPr>
              <a:t>K R A J</a:t>
            </a:r>
            <a:endParaRPr lang="sr-Latn-CS" sz="2000" b="1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5262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6096000"/>
            <a:ext cx="7620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263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6113463"/>
            <a:ext cx="762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990600" y="381000"/>
            <a:ext cx="6400800" cy="6248400"/>
            <a:chOff x="624" y="240"/>
            <a:chExt cx="4032" cy="3936"/>
          </a:xfrm>
        </p:grpSpPr>
        <p:sp>
          <p:nvSpPr>
            <p:cNvPr id="722948" name="AutoShape 4"/>
            <p:cNvSpPr>
              <a:spLocks noChangeArrowheads="1"/>
            </p:cNvSpPr>
            <p:nvPr/>
          </p:nvSpPr>
          <p:spPr bwMode="auto">
            <a:xfrm>
              <a:off x="624" y="816"/>
              <a:ext cx="904" cy="473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FontTx/>
                <a:buNone/>
                <a:defRPr/>
              </a:pPr>
              <a:endParaRPr lang="sr-Latn-CS" sz="1200" b="1" i="0">
                <a:solidFill>
                  <a:schemeClr val="tx1"/>
                </a:solidFill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ODNOSI  PREMA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OKRUŽENJU</a:t>
              </a:r>
            </a:p>
          </p:txBody>
        </p:sp>
        <p:sp>
          <p:nvSpPr>
            <p:cNvPr id="722949" name="AutoShape 5"/>
            <p:cNvSpPr>
              <a:spLocks noChangeArrowheads="1"/>
            </p:cNvSpPr>
            <p:nvPr/>
          </p:nvSpPr>
          <p:spPr bwMode="auto">
            <a:xfrm>
              <a:off x="1506" y="240"/>
              <a:ext cx="1756" cy="336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   </a:t>
              </a:r>
              <a:r>
                <a:rPr lang="en-US" sz="1400" b="1" i="0">
                  <a:solidFill>
                    <a:schemeClr val="tx1"/>
                  </a:solidFill>
                </a:rPr>
                <a:t>KLASE  SOFTVERSKIH  SISTEMA</a:t>
              </a:r>
            </a:p>
          </p:txBody>
        </p:sp>
        <p:sp>
          <p:nvSpPr>
            <p:cNvPr id="722950" name="AutoShape 6"/>
            <p:cNvSpPr>
              <a:spLocks noChangeArrowheads="1"/>
            </p:cNvSpPr>
            <p:nvPr/>
          </p:nvSpPr>
          <p:spPr bwMode="auto">
            <a:xfrm>
              <a:off x="3261" y="836"/>
              <a:ext cx="746" cy="474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GENERI</a:t>
              </a:r>
              <a:r>
                <a:rPr lang="sr-Latn-CS" sz="1200" b="1" i="0">
                  <a:solidFill>
                    <a:schemeClr val="tx1"/>
                  </a:solidFill>
                </a:rPr>
                <a:t>Č</a:t>
              </a:r>
              <a:r>
                <a:rPr lang="en-US" sz="1200" b="1" i="0">
                  <a:solidFill>
                    <a:schemeClr val="tx1"/>
                  </a:solidFill>
                </a:rPr>
                <a:t>KE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OBLASTI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PRIMENE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flipV="1">
              <a:off x="1240" y="576"/>
              <a:ext cx="536" cy="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 flipH="1" flipV="1">
              <a:off x="2352" y="576"/>
              <a:ext cx="240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 flipH="1" flipV="1">
              <a:off x="3024" y="576"/>
              <a:ext cx="663" cy="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714" name="Group 10"/>
            <p:cNvGrpSpPr>
              <a:grpSpLocks/>
            </p:cNvGrpSpPr>
            <p:nvPr/>
          </p:nvGrpSpPr>
          <p:grpSpPr bwMode="auto">
            <a:xfrm>
              <a:off x="3491" y="1311"/>
              <a:ext cx="1165" cy="2865"/>
              <a:chOff x="3491" y="1311"/>
              <a:chExt cx="986" cy="3009"/>
            </a:xfrm>
          </p:grpSpPr>
          <p:sp>
            <p:nvSpPr>
              <p:cNvPr id="722955" name="AutoShape 11"/>
              <p:cNvSpPr>
                <a:spLocks noChangeArrowheads="1"/>
              </p:cNvSpPr>
              <p:nvPr/>
            </p:nvSpPr>
            <p:spPr bwMode="auto">
              <a:xfrm>
                <a:off x="3634" y="1594"/>
                <a:ext cx="843" cy="315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AVIO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SAOBR</a:t>
                </a:r>
                <a:r>
                  <a:rPr lang="sr-Latn-CS" sz="1200" b="1" i="0">
                    <a:solidFill>
                      <a:schemeClr val="tx1"/>
                    </a:solidFill>
                  </a:rPr>
                  <a:t>AĆ</a:t>
                </a:r>
                <a:r>
                  <a:rPr lang="en-US" sz="1200" b="1" i="0">
                    <a:solidFill>
                      <a:schemeClr val="tx1"/>
                    </a:solidFill>
                  </a:rPr>
                  <a:t>AJ</a:t>
                </a:r>
              </a:p>
            </p:txBody>
          </p:sp>
          <p:sp>
            <p:nvSpPr>
              <p:cNvPr id="722956" name="AutoShape 12"/>
              <p:cNvSpPr>
                <a:spLocks noChangeArrowheads="1"/>
              </p:cNvSpPr>
              <p:nvPr/>
            </p:nvSpPr>
            <p:spPr bwMode="auto">
              <a:xfrm>
                <a:off x="3624" y="2012"/>
                <a:ext cx="853" cy="358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KOMUNIKACIONI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SISTEMI</a:t>
                </a:r>
              </a:p>
            </p:txBody>
          </p:sp>
          <p:sp>
            <p:nvSpPr>
              <p:cNvPr id="722957" name="AutoShape 13"/>
              <p:cNvSpPr>
                <a:spLocks noChangeArrowheads="1"/>
              </p:cNvSpPr>
              <p:nvPr/>
            </p:nvSpPr>
            <p:spPr bwMode="auto">
              <a:xfrm>
                <a:off x="3634" y="2461"/>
                <a:ext cx="843" cy="469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endParaRPr lang="en-US" sz="1200" b="1" i="0">
                  <a:solidFill>
                    <a:schemeClr val="tx1"/>
                  </a:solidFill>
                </a:endParaRP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OPERATIVNI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SISTEMI</a:t>
                </a:r>
                <a:endParaRPr lang="en-US" sz="12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2958" name="AutoShape 14"/>
              <p:cNvSpPr>
                <a:spLocks noChangeArrowheads="1"/>
              </p:cNvSpPr>
              <p:nvPr/>
            </p:nvSpPr>
            <p:spPr bwMode="auto">
              <a:xfrm>
                <a:off x="3624" y="3018"/>
                <a:ext cx="853" cy="683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SISTEMI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ZA RUKOVANJE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BAZAMA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PODATAKA</a:t>
                </a:r>
              </a:p>
            </p:txBody>
          </p:sp>
          <p:sp>
            <p:nvSpPr>
              <p:cNvPr id="722959" name="AutoShape 15"/>
              <p:cNvSpPr>
                <a:spLocks noChangeArrowheads="1"/>
              </p:cNvSpPr>
              <p:nvPr/>
            </p:nvSpPr>
            <p:spPr bwMode="auto">
              <a:xfrm>
                <a:off x="3668" y="3806"/>
                <a:ext cx="809" cy="514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CASE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CAD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CAM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ALATI</a:t>
                </a:r>
              </a:p>
            </p:txBody>
          </p:sp>
          <p:sp>
            <p:nvSpPr>
              <p:cNvPr id="72746" name="Line 16"/>
              <p:cNvSpPr>
                <a:spLocks noChangeShapeType="1"/>
              </p:cNvSpPr>
              <p:nvPr/>
            </p:nvSpPr>
            <p:spPr bwMode="auto">
              <a:xfrm>
                <a:off x="3491" y="1311"/>
                <a:ext cx="0" cy="27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7" name="Line 17"/>
              <p:cNvSpPr>
                <a:spLocks noChangeShapeType="1"/>
              </p:cNvSpPr>
              <p:nvPr/>
            </p:nvSpPr>
            <p:spPr bwMode="auto">
              <a:xfrm flipH="1">
                <a:off x="3491" y="4025"/>
                <a:ext cx="1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8" name="Line 18"/>
              <p:cNvSpPr>
                <a:spLocks noChangeShapeType="1"/>
              </p:cNvSpPr>
              <p:nvPr/>
            </p:nvSpPr>
            <p:spPr bwMode="auto">
              <a:xfrm flipH="1">
                <a:off x="3491" y="3324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9" name="Line 19"/>
              <p:cNvSpPr>
                <a:spLocks noChangeShapeType="1"/>
              </p:cNvSpPr>
              <p:nvPr/>
            </p:nvSpPr>
            <p:spPr bwMode="auto">
              <a:xfrm flipH="1" flipV="1">
                <a:off x="3491" y="2668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50" name="Line 20"/>
              <p:cNvSpPr>
                <a:spLocks noChangeShapeType="1"/>
              </p:cNvSpPr>
              <p:nvPr/>
            </p:nvSpPr>
            <p:spPr bwMode="auto">
              <a:xfrm flipH="1" flipV="1">
                <a:off x="3491" y="2186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51" name="Line 21"/>
              <p:cNvSpPr>
                <a:spLocks noChangeShapeType="1"/>
              </p:cNvSpPr>
              <p:nvPr/>
            </p:nvSpPr>
            <p:spPr bwMode="auto">
              <a:xfrm flipH="1">
                <a:off x="3491" y="1748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715" name="Group 22"/>
            <p:cNvGrpSpPr>
              <a:grpSpLocks/>
            </p:cNvGrpSpPr>
            <p:nvPr/>
          </p:nvGrpSpPr>
          <p:grpSpPr bwMode="auto">
            <a:xfrm>
              <a:off x="1008" y="1311"/>
              <a:ext cx="1008" cy="2661"/>
              <a:chOff x="1008" y="1311"/>
              <a:chExt cx="897" cy="2661"/>
            </a:xfrm>
          </p:grpSpPr>
          <p:sp>
            <p:nvSpPr>
              <p:cNvPr id="722967" name="AutoShape 23"/>
              <p:cNvSpPr>
                <a:spLocks noChangeArrowheads="1"/>
              </p:cNvSpPr>
              <p:nvPr/>
            </p:nvSpPr>
            <p:spPr bwMode="auto">
              <a:xfrm>
                <a:off x="1141" y="1530"/>
                <a:ext cx="764" cy="210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BATCH</a:t>
                </a:r>
              </a:p>
            </p:txBody>
          </p:sp>
          <p:sp>
            <p:nvSpPr>
              <p:cNvPr id="722968" name="AutoShape 24"/>
              <p:cNvSpPr>
                <a:spLocks noChangeArrowheads="1"/>
              </p:cNvSpPr>
              <p:nvPr/>
            </p:nvSpPr>
            <p:spPr bwMode="auto">
              <a:xfrm>
                <a:off x="1133" y="1865"/>
                <a:ext cx="772" cy="211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INTERAKTIVNI</a:t>
                </a:r>
                <a:endParaRPr lang="en-US" sz="12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2969" name="AutoShape 25"/>
              <p:cNvSpPr>
                <a:spLocks noChangeArrowheads="1"/>
              </p:cNvSpPr>
              <p:nvPr/>
            </p:nvSpPr>
            <p:spPr bwMode="auto">
              <a:xfrm>
                <a:off x="1141" y="2186"/>
                <a:ext cx="764" cy="211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REAKTIVNI</a:t>
                </a:r>
              </a:p>
            </p:txBody>
          </p:sp>
          <p:sp>
            <p:nvSpPr>
              <p:cNvPr id="722970" name="AutoShape 26"/>
              <p:cNvSpPr>
                <a:spLocks noChangeArrowheads="1"/>
              </p:cNvSpPr>
              <p:nvPr/>
            </p:nvSpPr>
            <p:spPr bwMode="auto">
              <a:xfrm>
                <a:off x="1133" y="2513"/>
                <a:ext cx="772" cy="211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REAL TIME</a:t>
                </a:r>
              </a:p>
            </p:txBody>
          </p:sp>
          <p:sp>
            <p:nvSpPr>
              <p:cNvPr id="722971" name="AutoShape 27"/>
              <p:cNvSpPr>
                <a:spLocks noChangeArrowheads="1"/>
              </p:cNvSpPr>
              <p:nvPr/>
            </p:nvSpPr>
            <p:spPr bwMode="auto">
              <a:xfrm>
                <a:off x="1133" y="2894"/>
                <a:ext cx="772" cy="255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SADRŽANI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(EMBEDED)</a:t>
                </a:r>
                <a:endParaRPr lang="en-US" sz="12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2972" name="AutoShape 28"/>
              <p:cNvSpPr>
                <a:spLocks noChangeArrowheads="1"/>
              </p:cNvSpPr>
              <p:nvPr/>
            </p:nvSpPr>
            <p:spPr bwMode="auto">
              <a:xfrm>
                <a:off x="1133" y="3218"/>
                <a:ext cx="772" cy="211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DISTRIBUIRANI</a:t>
                </a:r>
              </a:p>
            </p:txBody>
          </p:sp>
          <p:sp>
            <p:nvSpPr>
              <p:cNvPr id="722973" name="AutoShape 29"/>
              <p:cNvSpPr>
                <a:spLocks noChangeArrowheads="1"/>
              </p:cNvSpPr>
              <p:nvPr/>
            </p:nvSpPr>
            <p:spPr bwMode="auto">
              <a:xfrm>
                <a:off x="1133" y="3490"/>
                <a:ext cx="772" cy="211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KONKURENTNI</a:t>
                </a:r>
              </a:p>
            </p:txBody>
          </p:sp>
          <p:sp>
            <p:nvSpPr>
              <p:cNvPr id="722974" name="AutoShape 30"/>
              <p:cNvSpPr>
                <a:spLocks noChangeArrowheads="1"/>
              </p:cNvSpPr>
              <p:nvPr/>
            </p:nvSpPr>
            <p:spPr bwMode="auto">
              <a:xfrm>
                <a:off x="1133" y="3762"/>
                <a:ext cx="747" cy="210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MREŽNI</a:t>
                </a:r>
              </a:p>
            </p:txBody>
          </p:sp>
          <p:sp>
            <p:nvSpPr>
              <p:cNvPr id="72733" name="Freeform 31"/>
              <p:cNvSpPr>
                <a:spLocks/>
              </p:cNvSpPr>
              <p:nvPr/>
            </p:nvSpPr>
            <p:spPr bwMode="auto">
              <a:xfrm>
                <a:off x="1008" y="1311"/>
                <a:ext cx="133" cy="2583"/>
              </a:xfrm>
              <a:custGeom>
                <a:avLst/>
                <a:gdLst>
                  <a:gd name="T0" fmla="*/ 0 w 360"/>
                  <a:gd name="T1" fmla="*/ 0 h 7080"/>
                  <a:gd name="T2" fmla="*/ 0 w 360"/>
                  <a:gd name="T3" fmla="*/ 2583 h 7080"/>
                  <a:gd name="T4" fmla="*/ 133 w 360"/>
                  <a:gd name="T5" fmla="*/ 2583 h 7080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7080"/>
                  <a:gd name="T11" fmla="*/ 360 w 360"/>
                  <a:gd name="T12" fmla="*/ 7080 h 7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7080">
                    <a:moveTo>
                      <a:pt x="0" y="0"/>
                    </a:moveTo>
                    <a:lnTo>
                      <a:pt x="0" y="7080"/>
                    </a:lnTo>
                    <a:lnTo>
                      <a:pt x="360" y="70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4" name="Line 32"/>
              <p:cNvSpPr>
                <a:spLocks noChangeShapeType="1"/>
              </p:cNvSpPr>
              <p:nvPr/>
            </p:nvSpPr>
            <p:spPr bwMode="auto">
              <a:xfrm>
                <a:off x="1008" y="1661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5" name="Line 33"/>
              <p:cNvSpPr>
                <a:spLocks noChangeShapeType="1"/>
              </p:cNvSpPr>
              <p:nvPr/>
            </p:nvSpPr>
            <p:spPr bwMode="auto">
              <a:xfrm>
                <a:off x="1008" y="1967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6" name="Line 34"/>
              <p:cNvSpPr>
                <a:spLocks noChangeShapeType="1"/>
              </p:cNvSpPr>
              <p:nvPr/>
            </p:nvSpPr>
            <p:spPr bwMode="auto">
              <a:xfrm>
                <a:off x="1008" y="2274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7" name="Line 35"/>
              <p:cNvSpPr>
                <a:spLocks noChangeShapeType="1"/>
              </p:cNvSpPr>
              <p:nvPr/>
            </p:nvSpPr>
            <p:spPr bwMode="auto">
              <a:xfrm>
                <a:off x="1008" y="2624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8" name="Line 36"/>
              <p:cNvSpPr>
                <a:spLocks noChangeShapeType="1"/>
              </p:cNvSpPr>
              <p:nvPr/>
            </p:nvSpPr>
            <p:spPr bwMode="auto">
              <a:xfrm>
                <a:off x="1008" y="3062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9" name="Line 37"/>
              <p:cNvSpPr>
                <a:spLocks noChangeShapeType="1"/>
              </p:cNvSpPr>
              <p:nvPr/>
            </p:nvSpPr>
            <p:spPr bwMode="auto">
              <a:xfrm>
                <a:off x="1008" y="3324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40" name="Line 38"/>
              <p:cNvSpPr>
                <a:spLocks noChangeShapeType="1"/>
              </p:cNvSpPr>
              <p:nvPr/>
            </p:nvSpPr>
            <p:spPr bwMode="auto">
              <a:xfrm>
                <a:off x="1008" y="3587"/>
                <a:ext cx="1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716" name="Group 39"/>
            <p:cNvGrpSpPr>
              <a:grpSpLocks/>
            </p:cNvGrpSpPr>
            <p:nvPr/>
          </p:nvGrpSpPr>
          <p:grpSpPr bwMode="auto">
            <a:xfrm>
              <a:off x="2064" y="864"/>
              <a:ext cx="1113" cy="1938"/>
              <a:chOff x="4939" y="3223"/>
              <a:chExt cx="2882" cy="5311"/>
            </a:xfrm>
          </p:grpSpPr>
          <p:sp>
            <p:nvSpPr>
              <p:cNvPr id="722984" name="AutoShape 40"/>
              <p:cNvSpPr>
                <a:spLocks noChangeArrowheads="1"/>
              </p:cNvSpPr>
              <p:nvPr/>
            </p:nvSpPr>
            <p:spPr bwMode="auto">
              <a:xfrm>
                <a:off x="4939" y="3223"/>
                <a:ext cx="2522" cy="1296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INTERNE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KARAKTERISTIKE</a:t>
                </a:r>
                <a:endParaRPr lang="en-US" sz="12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2985" name="AutoShape 41"/>
              <p:cNvSpPr>
                <a:spLocks noChangeArrowheads="1"/>
              </p:cNvSpPr>
              <p:nvPr/>
            </p:nvSpPr>
            <p:spPr bwMode="auto">
              <a:xfrm>
                <a:off x="5993" y="5484"/>
                <a:ext cx="1828" cy="721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TABLE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DRIVEN</a:t>
                </a:r>
              </a:p>
            </p:txBody>
          </p:sp>
          <p:sp>
            <p:nvSpPr>
              <p:cNvPr id="722986" name="AutoShape 42"/>
              <p:cNvSpPr>
                <a:spLocks noChangeArrowheads="1"/>
              </p:cNvSpPr>
              <p:nvPr/>
            </p:nvSpPr>
            <p:spPr bwMode="auto">
              <a:xfrm>
                <a:off x="5993" y="6443"/>
                <a:ext cx="1828" cy="866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PROCCESS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DRIVEN</a:t>
                </a:r>
                <a:endParaRPr lang="en-US" sz="12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2987" name="AutoShape 43"/>
              <p:cNvSpPr>
                <a:spLocks noChangeArrowheads="1"/>
              </p:cNvSpPr>
              <p:nvPr/>
            </p:nvSpPr>
            <p:spPr bwMode="auto">
              <a:xfrm>
                <a:off x="5946" y="7526"/>
                <a:ext cx="1875" cy="1008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KNOWLEDGE</a:t>
                </a:r>
              </a:p>
              <a:p>
                <a:pPr algn="ctr" eaLnBrk="0" hangingPunct="0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200" b="1" i="0">
                    <a:solidFill>
                      <a:schemeClr val="tx1"/>
                    </a:solidFill>
                  </a:rPr>
                  <a:t>BASED</a:t>
                </a:r>
              </a:p>
            </p:txBody>
          </p:sp>
          <p:sp>
            <p:nvSpPr>
              <p:cNvPr id="72721" name="Line 44"/>
              <p:cNvSpPr>
                <a:spLocks noChangeShapeType="1"/>
              </p:cNvSpPr>
              <p:nvPr/>
            </p:nvSpPr>
            <p:spPr bwMode="auto">
              <a:xfrm>
                <a:off x="5781" y="4504"/>
                <a:ext cx="0" cy="3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2" name="Line 45"/>
              <p:cNvSpPr>
                <a:spLocks noChangeShapeType="1"/>
              </p:cNvSpPr>
              <p:nvPr/>
            </p:nvSpPr>
            <p:spPr bwMode="auto">
              <a:xfrm flipH="1" flipV="1">
                <a:off x="5781" y="690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3" name="Line 46"/>
              <p:cNvSpPr>
                <a:spLocks noChangeShapeType="1"/>
              </p:cNvSpPr>
              <p:nvPr/>
            </p:nvSpPr>
            <p:spPr bwMode="auto">
              <a:xfrm flipV="1">
                <a:off x="5781" y="8224"/>
                <a:ext cx="14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4" name="Line 47"/>
              <p:cNvSpPr>
                <a:spLocks noChangeShapeType="1"/>
              </p:cNvSpPr>
              <p:nvPr/>
            </p:nvSpPr>
            <p:spPr bwMode="auto">
              <a:xfrm flipH="1" flipV="1">
                <a:off x="5781" y="594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696200" cy="579438"/>
          </a:xfrm>
        </p:spPr>
        <p:txBody>
          <a:bodyPr/>
          <a:lstStyle/>
          <a:p>
            <a:pPr eaLnBrk="1" hangingPunct="1"/>
            <a:r>
              <a:rPr lang="sr-Latn-CS" sz="3200" b="1" smtClean="0"/>
              <a:t>S</a:t>
            </a:r>
            <a:r>
              <a:rPr lang="en-US" sz="3200" b="1" smtClean="0"/>
              <a:t>oftverski </a:t>
            </a:r>
            <a:r>
              <a:rPr lang="sr-Latn-CS" sz="3200" b="1" smtClean="0"/>
              <a:t>proizvod</a:t>
            </a:r>
            <a:r>
              <a:rPr lang="en-US" sz="3200" b="1" smtClean="0"/>
              <a:t> –</a:t>
            </a:r>
            <a:r>
              <a:rPr lang="sr-Latn-CS" sz="3200" b="1" smtClean="0"/>
              <a:t> 2.</a:t>
            </a:r>
            <a:endParaRPr lang="en-US" sz="3200" b="1" smtClean="0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2667000" y="1219200"/>
            <a:ext cx="3581400" cy="1143000"/>
            <a:chOff x="1669" y="960"/>
            <a:chExt cx="2256" cy="720"/>
          </a:xfrm>
        </p:grpSpPr>
        <p:sp>
          <p:nvSpPr>
            <p:cNvPr id="73742" name="AutoShape 5"/>
            <p:cNvSpPr>
              <a:spLocks noChangeArrowheads="1"/>
            </p:cNvSpPr>
            <p:nvPr/>
          </p:nvSpPr>
          <p:spPr bwMode="auto">
            <a:xfrm>
              <a:off x="1669" y="960"/>
              <a:ext cx="2256" cy="72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Text Box 6"/>
            <p:cNvSpPr txBox="1">
              <a:spLocks noChangeArrowheads="1"/>
            </p:cNvSpPr>
            <p:nvPr/>
          </p:nvSpPr>
          <p:spPr bwMode="auto">
            <a:xfrm>
              <a:off x="1920" y="1152"/>
              <a:ext cx="17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en-US" sz="2400" b="1" i="0">
                  <a:solidFill>
                    <a:schemeClr val="tx1"/>
                  </a:solidFill>
                  <a:latin typeface="Arial Narrow" pitchFamily="34" charset="0"/>
                </a:rPr>
                <a:t>Softverski proi</a:t>
              </a:r>
              <a:r>
                <a:rPr lang="sr-Latn-CS" sz="2400" b="1" i="0">
                  <a:solidFill>
                    <a:schemeClr val="tx1"/>
                  </a:solidFill>
                  <a:latin typeface="Arial Narrow" pitchFamily="34" charset="0"/>
                </a:rPr>
                <a:t>z</a:t>
              </a:r>
              <a:r>
                <a:rPr lang="en-US" sz="2400" b="1" i="0">
                  <a:solidFill>
                    <a:schemeClr val="tx1"/>
                  </a:solidFill>
                  <a:latin typeface="Arial Narrow" pitchFamily="34" charset="0"/>
                </a:rPr>
                <a:t>vod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31863" y="3124200"/>
            <a:ext cx="3276600" cy="2286000"/>
            <a:chOff x="576" y="2160"/>
            <a:chExt cx="2064" cy="1440"/>
          </a:xfrm>
        </p:grpSpPr>
        <p:sp>
          <p:nvSpPr>
            <p:cNvPr id="73740" name="AutoShape 8"/>
            <p:cNvSpPr>
              <a:spLocks noChangeArrowheads="1"/>
            </p:cNvSpPr>
            <p:nvPr/>
          </p:nvSpPr>
          <p:spPr bwMode="auto">
            <a:xfrm>
              <a:off x="576" y="2160"/>
              <a:ext cx="2064" cy="144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Text Box 9"/>
            <p:cNvSpPr txBox="1">
              <a:spLocks noChangeArrowheads="1"/>
            </p:cNvSpPr>
            <p:nvPr/>
          </p:nvSpPr>
          <p:spPr bwMode="auto">
            <a:xfrm>
              <a:off x="768" y="2304"/>
              <a:ext cx="1718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Klase softverskih sistema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3734" name="Group 10"/>
          <p:cNvGrpSpPr>
            <a:grpSpLocks/>
          </p:cNvGrpSpPr>
          <p:nvPr/>
        </p:nvGrpSpPr>
        <p:grpSpPr bwMode="auto">
          <a:xfrm>
            <a:off x="4818063" y="3124200"/>
            <a:ext cx="3276600" cy="2286000"/>
            <a:chOff x="3024" y="2160"/>
            <a:chExt cx="2064" cy="1440"/>
          </a:xfrm>
        </p:grpSpPr>
        <p:sp>
          <p:nvSpPr>
            <p:cNvPr id="73738" name="AutoShape 11"/>
            <p:cNvSpPr>
              <a:spLocks noChangeArrowheads="1"/>
            </p:cNvSpPr>
            <p:nvPr/>
          </p:nvSpPr>
          <p:spPr bwMode="auto">
            <a:xfrm>
              <a:off x="3024" y="2160"/>
              <a:ext cx="2064" cy="144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Text Box 12"/>
            <p:cNvSpPr txBox="1">
              <a:spLocks noChangeArrowheads="1"/>
            </p:cNvSpPr>
            <p:nvPr/>
          </p:nvSpPr>
          <p:spPr bwMode="auto">
            <a:xfrm>
              <a:off x="3120" y="2256"/>
              <a:ext cx="1872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sr-Latn-CS" sz="3200" b="1" i="0">
                  <a:solidFill>
                    <a:schemeClr val="tx1"/>
                  </a:solidFill>
                  <a:latin typeface="Arial Narrow" pitchFamily="34" charset="0"/>
                </a:rPr>
                <a:t>Opšti zahtevi prema softverskom proizvodu</a:t>
              </a:r>
              <a:endParaRPr lang="en-US" sz="3200" b="1" i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73735" name="AutoShape 13"/>
          <p:cNvSpPr>
            <a:spLocks noChangeArrowheads="1"/>
          </p:cNvSpPr>
          <p:nvPr/>
        </p:nvSpPr>
        <p:spPr bwMode="auto">
          <a:xfrm>
            <a:off x="3065463" y="23622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utoShape 14"/>
          <p:cNvSpPr>
            <a:spLocks noChangeArrowheads="1"/>
          </p:cNvSpPr>
          <p:nvPr/>
        </p:nvSpPr>
        <p:spPr bwMode="auto">
          <a:xfrm>
            <a:off x="5427663" y="2362200"/>
            <a:ext cx="485775" cy="762000"/>
          </a:xfrm>
          <a:prstGeom prst="downArrow">
            <a:avLst>
              <a:gd name="adj1" fmla="val 50000"/>
              <a:gd name="adj2" fmla="val 3921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5007" name="Picture 1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876800"/>
            <a:ext cx="4984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838200" y="152400"/>
            <a:ext cx="6705600" cy="6569075"/>
            <a:chOff x="528" y="96"/>
            <a:chExt cx="4224" cy="4138"/>
          </a:xfrm>
        </p:grpSpPr>
        <p:sp>
          <p:nvSpPr>
            <p:cNvPr id="727044" name="AutoShape 4"/>
            <p:cNvSpPr>
              <a:spLocks noChangeArrowheads="1"/>
            </p:cNvSpPr>
            <p:nvPr/>
          </p:nvSpPr>
          <p:spPr bwMode="auto">
            <a:xfrm>
              <a:off x="1200" y="96"/>
              <a:ext cx="2842" cy="308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400" b="1" i="0">
                  <a:solidFill>
                    <a:schemeClr val="tx1"/>
                  </a:solidFill>
                </a:rPr>
                <a:t>OPŠTI  ZAHTEVI 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400" b="1" i="0">
                  <a:solidFill>
                    <a:schemeClr val="tx1"/>
                  </a:solidFill>
                </a:rPr>
                <a:t>PREMA  SOFTVERSKOM  PROIZVODU</a:t>
              </a:r>
            </a:p>
          </p:txBody>
        </p:sp>
        <p:sp>
          <p:nvSpPr>
            <p:cNvPr id="727045" name="AutoShape 5"/>
            <p:cNvSpPr>
              <a:spLocks noChangeArrowheads="1"/>
            </p:cNvSpPr>
            <p:nvPr/>
          </p:nvSpPr>
          <p:spPr bwMode="auto">
            <a:xfrm>
              <a:off x="1296" y="480"/>
              <a:ext cx="1155" cy="346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DOSTUPNOST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(ACCESSABILITY)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46" name="AutoShape 6"/>
            <p:cNvSpPr>
              <a:spLocks noChangeArrowheads="1"/>
            </p:cNvSpPr>
            <p:nvPr/>
          </p:nvSpPr>
          <p:spPr bwMode="auto">
            <a:xfrm>
              <a:off x="2976" y="480"/>
              <a:ext cx="892" cy="346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PRENOSIVOST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(PORTABILITY)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47" name="AutoShape 7"/>
            <p:cNvSpPr>
              <a:spLocks noChangeArrowheads="1"/>
            </p:cNvSpPr>
            <p:nvPr/>
          </p:nvSpPr>
          <p:spPr bwMode="auto">
            <a:xfrm>
              <a:off x="1296" y="864"/>
              <a:ext cx="1155" cy="32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ADAPTIVNOST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(ADAPTIBILITY)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48" name="AutoShape 8"/>
            <p:cNvSpPr>
              <a:spLocks noChangeArrowheads="1"/>
            </p:cNvSpPr>
            <p:nvPr/>
          </p:nvSpPr>
          <p:spPr bwMode="auto">
            <a:xfrm>
              <a:off x="2976" y="912"/>
              <a:ext cx="892" cy="389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ZAŠTITA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(PROTECTION)</a:t>
              </a:r>
            </a:p>
          </p:txBody>
        </p:sp>
        <p:sp>
          <p:nvSpPr>
            <p:cNvPr id="727049" name="AutoShape 9"/>
            <p:cNvSpPr>
              <a:spLocks noChangeArrowheads="1"/>
            </p:cNvSpPr>
            <p:nvPr/>
          </p:nvSpPr>
          <p:spPr bwMode="auto">
            <a:xfrm>
              <a:off x="1296" y="1248"/>
              <a:ext cx="1155" cy="34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RASPOLOŽIVOST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(AVAILABILITY)</a:t>
              </a:r>
              <a:endParaRPr lang="en-US" sz="1400" b="1" i="0">
                <a:solidFill>
                  <a:schemeClr val="tx1"/>
                </a:solidFill>
              </a:endParaRPr>
            </a:p>
          </p:txBody>
        </p:sp>
        <p:sp>
          <p:nvSpPr>
            <p:cNvPr id="727050" name="AutoShape 10"/>
            <p:cNvSpPr>
              <a:spLocks noChangeArrowheads="1"/>
            </p:cNvSpPr>
            <p:nvPr/>
          </p:nvSpPr>
          <p:spPr bwMode="auto">
            <a:xfrm>
              <a:off x="2976" y="1392"/>
              <a:ext cx="892" cy="34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POUZDANOST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(RELIABILITY)</a:t>
              </a:r>
            </a:p>
          </p:txBody>
        </p:sp>
        <p:sp>
          <p:nvSpPr>
            <p:cNvPr id="727051" name="AutoShape 11"/>
            <p:cNvSpPr>
              <a:spLocks noChangeArrowheads="1"/>
            </p:cNvSpPr>
            <p:nvPr/>
          </p:nvSpPr>
          <p:spPr bwMode="auto">
            <a:xfrm>
              <a:off x="1296" y="1680"/>
              <a:ext cx="1155" cy="303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KOMPATIBILNOST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(COMPATIBILITY)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52" name="AutoShape 12"/>
            <p:cNvSpPr>
              <a:spLocks noChangeArrowheads="1"/>
            </p:cNvSpPr>
            <p:nvPr/>
          </p:nvSpPr>
          <p:spPr bwMode="auto">
            <a:xfrm>
              <a:off x="2976" y="1776"/>
              <a:ext cx="892" cy="389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PONOVNA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ISKORISTIVOST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(REUSABILITY)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53" name="AutoShape 13"/>
            <p:cNvSpPr>
              <a:spLocks noChangeArrowheads="1"/>
            </p:cNvSpPr>
            <p:nvPr/>
          </p:nvSpPr>
          <p:spPr bwMode="auto">
            <a:xfrm>
              <a:off x="1296" y="2064"/>
              <a:ext cx="1155" cy="288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KOREKTNOST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(CORRECTNESS)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54" name="AutoShape 14"/>
            <p:cNvSpPr>
              <a:spLocks noChangeArrowheads="1"/>
            </p:cNvSpPr>
            <p:nvPr/>
          </p:nvSpPr>
          <p:spPr bwMode="auto">
            <a:xfrm>
              <a:off x="2976" y="2256"/>
              <a:ext cx="892" cy="259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ROBUSTNOST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(ROBUSTNESS)</a:t>
              </a:r>
            </a:p>
          </p:txBody>
        </p:sp>
        <p:sp>
          <p:nvSpPr>
            <p:cNvPr id="727055" name="AutoShape 15"/>
            <p:cNvSpPr>
              <a:spLocks noChangeArrowheads="1"/>
            </p:cNvSpPr>
            <p:nvPr/>
          </p:nvSpPr>
          <p:spPr bwMode="auto">
            <a:xfrm>
              <a:off x="1296" y="2400"/>
              <a:ext cx="1155" cy="432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OTPORNOST NA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GREŠKE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(FAULT TOLERANCY)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56" name="AutoShape 16"/>
            <p:cNvSpPr>
              <a:spLocks noChangeArrowheads="1"/>
            </p:cNvSpPr>
            <p:nvPr/>
          </p:nvSpPr>
          <p:spPr bwMode="auto">
            <a:xfrm>
              <a:off x="2976" y="2592"/>
              <a:ext cx="892" cy="260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BEZBEDNOST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(SAFETY)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endParaRPr lang="en-US" sz="1200" b="1" i="0">
                <a:solidFill>
                  <a:schemeClr val="tx1"/>
                </a:solidFill>
              </a:endParaRPr>
            </a:p>
          </p:txBody>
        </p:sp>
        <p:sp>
          <p:nvSpPr>
            <p:cNvPr id="727057" name="AutoShape 17"/>
            <p:cNvSpPr>
              <a:spLocks noChangeArrowheads="1"/>
            </p:cNvSpPr>
            <p:nvPr/>
          </p:nvSpPr>
          <p:spPr bwMode="auto">
            <a:xfrm>
              <a:off x="1296" y="2880"/>
              <a:ext cx="1155" cy="27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INTEGRITET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(INTEGRITY)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58" name="AutoShape 18"/>
            <p:cNvSpPr>
              <a:spLocks noChangeArrowheads="1"/>
            </p:cNvSpPr>
            <p:nvPr/>
          </p:nvSpPr>
          <p:spPr bwMode="auto">
            <a:xfrm>
              <a:off x="2976" y="2880"/>
              <a:ext cx="892" cy="288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SIGURNOST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(SECURITY)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59" name="AutoShape 19"/>
            <p:cNvSpPr>
              <a:spLocks noChangeArrowheads="1"/>
            </p:cNvSpPr>
            <p:nvPr/>
          </p:nvSpPr>
          <p:spPr bwMode="auto">
            <a:xfrm>
              <a:off x="1296" y="3216"/>
              <a:ext cx="1155" cy="30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OPERATIVNOST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(INTEROPERABILITY)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60" name="AutoShape 20"/>
            <p:cNvSpPr>
              <a:spLocks noChangeArrowheads="1"/>
            </p:cNvSpPr>
            <p:nvPr/>
          </p:nvSpPr>
          <p:spPr bwMode="auto">
            <a:xfrm>
              <a:off x="2983" y="3216"/>
              <a:ext cx="1769" cy="320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MOGU</a:t>
              </a:r>
              <a:r>
                <a:rPr lang="sr-Latn-CS" sz="1200" b="1" i="0">
                  <a:solidFill>
                    <a:schemeClr val="tx1"/>
                  </a:solidFill>
                </a:rPr>
                <a:t>Ć</a:t>
              </a:r>
              <a:r>
                <a:rPr lang="en-US" sz="1200" b="1" i="0">
                  <a:solidFill>
                    <a:schemeClr val="tx1"/>
                  </a:solidFill>
                </a:rPr>
                <a:t>NOST</a:t>
              </a:r>
              <a:r>
                <a:rPr lang="sr-Latn-CS" sz="1200" b="1" i="0">
                  <a:solidFill>
                    <a:schemeClr val="tx1"/>
                  </a:solidFill>
                </a:rPr>
                <a:t> </a:t>
              </a:r>
              <a:r>
                <a:rPr lang="en-US" sz="1200" b="1" i="0">
                  <a:solidFill>
                    <a:schemeClr val="tx1"/>
                  </a:solidFill>
                </a:rPr>
                <a:t>TESTIRANJA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(TESTABILITY)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61" name="AutoShape 21"/>
            <p:cNvSpPr>
              <a:spLocks noChangeArrowheads="1"/>
            </p:cNvSpPr>
            <p:nvPr/>
          </p:nvSpPr>
          <p:spPr bwMode="auto">
            <a:xfrm>
              <a:off x="1296" y="3552"/>
              <a:ext cx="1200" cy="432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MOGU</a:t>
              </a:r>
              <a:r>
                <a:rPr lang="sr-Latn-CS" sz="1200" b="1" i="0">
                  <a:solidFill>
                    <a:schemeClr val="tx1"/>
                  </a:solidFill>
                </a:rPr>
                <a:t>Ć</a:t>
              </a:r>
              <a:r>
                <a:rPr lang="en-US" sz="1200" b="1" i="0">
                  <a:solidFill>
                    <a:schemeClr val="tx1"/>
                  </a:solidFill>
                </a:rPr>
                <a:t>NOST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ODRŽAVANJA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(MAINTAINABILITY)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62" name="AutoShape 22"/>
            <p:cNvSpPr>
              <a:spLocks noChangeArrowheads="1"/>
            </p:cNvSpPr>
            <p:nvPr/>
          </p:nvSpPr>
          <p:spPr bwMode="auto">
            <a:xfrm>
              <a:off x="528" y="4060"/>
              <a:ext cx="1971" cy="164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PERFORMANSA</a:t>
              </a:r>
              <a:r>
                <a:rPr lang="sr-Latn-CS" sz="1200" b="1" i="0">
                  <a:solidFill>
                    <a:schemeClr val="tx1"/>
                  </a:solidFill>
                </a:rPr>
                <a:t> </a:t>
              </a:r>
              <a:r>
                <a:rPr lang="en-US" sz="1200" b="1" i="0">
                  <a:solidFill>
                    <a:schemeClr val="tx1"/>
                  </a:solidFill>
                </a:rPr>
                <a:t>(PERFORMANCE)</a:t>
              </a:r>
              <a:endParaRPr lang="en-US" sz="1200" i="0">
                <a:solidFill>
                  <a:schemeClr val="tx1"/>
                </a:solidFill>
              </a:endParaRPr>
            </a:p>
          </p:txBody>
        </p:sp>
        <p:sp>
          <p:nvSpPr>
            <p:cNvPr id="727063" name="AutoShape 23"/>
            <p:cNvSpPr>
              <a:spLocks noChangeArrowheads="1"/>
            </p:cNvSpPr>
            <p:nvPr/>
          </p:nvSpPr>
          <p:spPr bwMode="auto">
            <a:xfrm>
              <a:off x="2983" y="3616"/>
              <a:ext cx="1769" cy="302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MOGU</a:t>
              </a:r>
              <a:r>
                <a:rPr lang="sr-Latn-CS" sz="1200" b="1" i="0">
                  <a:solidFill>
                    <a:schemeClr val="tx1"/>
                  </a:solidFill>
                </a:rPr>
                <a:t>Ć</a:t>
              </a:r>
              <a:r>
                <a:rPr lang="en-US" sz="1200" b="1" i="0">
                  <a:solidFill>
                    <a:schemeClr val="tx1"/>
                  </a:solidFill>
                </a:rPr>
                <a:t>NOST</a:t>
              </a:r>
              <a:r>
                <a:rPr lang="sr-Latn-CS" sz="1200" b="1" i="0">
                  <a:solidFill>
                    <a:schemeClr val="tx1"/>
                  </a:solidFill>
                </a:rPr>
                <a:t> </a:t>
              </a:r>
              <a:r>
                <a:rPr lang="en-US" sz="1200" b="1" i="0">
                  <a:solidFill>
                    <a:schemeClr val="tx1"/>
                  </a:solidFill>
                </a:rPr>
                <a:t>KORIŠ</a:t>
              </a:r>
              <a:r>
                <a:rPr lang="sr-Latn-CS" sz="1200" b="1" i="0">
                  <a:solidFill>
                    <a:schemeClr val="tx1"/>
                  </a:solidFill>
                </a:rPr>
                <a:t>Ć</a:t>
              </a:r>
              <a:r>
                <a:rPr lang="en-US" sz="1200" b="1" i="0">
                  <a:solidFill>
                    <a:schemeClr val="tx1"/>
                  </a:solidFill>
                </a:rPr>
                <a:t>ENJA</a:t>
              </a:r>
            </a:p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(USABILITY)</a:t>
              </a:r>
            </a:p>
          </p:txBody>
        </p:sp>
        <p:sp>
          <p:nvSpPr>
            <p:cNvPr id="727064" name="AutoShape 24"/>
            <p:cNvSpPr>
              <a:spLocks noChangeArrowheads="1"/>
            </p:cNvSpPr>
            <p:nvPr/>
          </p:nvSpPr>
          <p:spPr bwMode="auto">
            <a:xfrm>
              <a:off x="2983" y="4017"/>
              <a:ext cx="1769" cy="21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sz="1200" b="1" i="0">
                  <a:solidFill>
                    <a:schemeClr val="tx1"/>
                  </a:solidFill>
                </a:rPr>
                <a:t>EFIKASNOST</a:t>
              </a:r>
              <a:r>
                <a:rPr lang="sr-Latn-CS" sz="1200" b="1" i="0">
                  <a:solidFill>
                    <a:schemeClr val="tx1"/>
                  </a:solidFill>
                </a:rPr>
                <a:t> </a:t>
              </a:r>
              <a:r>
                <a:rPr lang="en-US" sz="1200" b="1" i="0">
                  <a:solidFill>
                    <a:schemeClr val="tx1"/>
                  </a:solidFill>
                </a:rPr>
                <a:t>(EFFICIENCY)</a:t>
              </a:r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2688" y="432"/>
              <a:ext cx="0" cy="3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flipV="1">
              <a:off x="2832" y="432"/>
              <a:ext cx="6" cy="3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>
              <a:off x="2448" y="672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H="1">
              <a:off x="2832" y="672"/>
              <a:ext cx="1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2448" y="105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flipH="1">
              <a:off x="2832" y="1104"/>
              <a:ext cx="1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448" y="1440"/>
              <a:ext cx="2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H="1">
              <a:off x="2832" y="1584"/>
              <a:ext cx="1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448" y="1824"/>
              <a:ext cx="2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flipH="1">
              <a:off x="2832" y="1968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448" y="2208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H="1">
              <a:off x="2832" y="2400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448" y="2640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flipH="1">
              <a:off x="2832" y="2736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>
              <a:off x="2448" y="302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H="1">
              <a:off x="2832" y="3024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>
              <a:off x="2448" y="3360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2496" y="3792"/>
              <a:ext cx="1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flipH="1">
              <a:off x="2496" y="41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>
              <a:off x="2816" y="4124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H="1">
              <a:off x="2816" y="3750"/>
              <a:ext cx="1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flipH="1">
              <a:off x="2816" y="3392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715000"/>
            <a:ext cx="955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543800" cy="519113"/>
          </a:xfrm>
        </p:spPr>
        <p:txBody>
          <a:bodyPr/>
          <a:lstStyle/>
          <a:p>
            <a:pPr eaLnBrk="1" hangingPunct="1"/>
            <a:r>
              <a:rPr lang="sr-Latn-CS" sz="2800" smtClean="0"/>
              <a:t>Objektni model softverskog sistema</a:t>
            </a:r>
            <a:endParaRPr lang="en-US" sz="2800" smtClean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765175"/>
            <a:ext cx="504825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77825" marR="0" indent="-377825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AutoNum type="arabicPeriod"/>
          <a:tabLst/>
          <a:defRPr kumimoji="0" lang="sr-Latn-CS" sz="4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77825" marR="0" indent="-377825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AutoNum type="arabicPeriod"/>
          <a:tabLst/>
          <a:defRPr kumimoji="0" lang="sr-Latn-CS" sz="4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3944</TotalTime>
  <Words>1918</Words>
  <Application>Microsoft PowerPoint</Application>
  <PresentationFormat>On-screen Show (4:3)</PresentationFormat>
  <Paragraphs>564</Paragraphs>
  <Slides>59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Bamboo</vt:lpstr>
      <vt:lpstr>Picture</vt:lpstr>
      <vt:lpstr>Uvod u softversko inženjerstvo</vt:lpstr>
      <vt:lpstr>Odnos proces - proizvod</vt:lpstr>
      <vt:lpstr>Odnos proces - proizvod</vt:lpstr>
      <vt:lpstr>Odnos proces - proizvod</vt:lpstr>
      <vt:lpstr>Softverski proizvod – 1.</vt:lpstr>
      <vt:lpstr>Slide 6</vt:lpstr>
      <vt:lpstr>Softverski proizvod – 2.</vt:lpstr>
      <vt:lpstr>Slide 8</vt:lpstr>
      <vt:lpstr>Objektni model softverskog sistema</vt:lpstr>
      <vt:lpstr>Odnos proces - proizvod</vt:lpstr>
      <vt:lpstr>Proces – 1.</vt:lpstr>
      <vt:lpstr>Proces – 2.</vt:lpstr>
      <vt:lpstr>Softverski proces – dvodimenzionalni model.</vt:lpstr>
      <vt:lpstr>Softverski proces – 1.</vt:lpstr>
      <vt:lpstr>Softverski proces – 2.</vt:lpstr>
      <vt:lpstr>Softverski proces – 3.</vt:lpstr>
      <vt:lpstr>Softverski proces – 4.</vt:lpstr>
      <vt:lpstr>Softverski proces – 5.</vt:lpstr>
      <vt:lpstr>Softverski proces – 6.</vt:lpstr>
      <vt:lpstr>Modeli životnog ciklusa softvera – 1.</vt:lpstr>
      <vt:lpstr>“Modeli životnog ciklusa” (2)</vt:lpstr>
      <vt:lpstr>“Modeli Životnog ciklusa” (3)</vt:lpstr>
      <vt:lpstr>Big-Bang Model</vt:lpstr>
      <vt:lpstr>Model vodopada – Waterfall model</vt:lpstr>
      <vt:lpstr>Modifikovani Model vodopada – Waterfall model - modified</vt:lpstr>
      <vt:lpstr>Model vodopada sa prototipom – Waterfall model with prototyping</vt:lpstr>
      <vt:lpstr>V - Model životnog ciklusa softvera – (1992)</vt:lpstr>
      <vt:lpstr>Inkrementalno - Iterativno</vt:lpstr>
      <vt:lpstr>Primer: Izgradnja kuće</vt:lpstr>
      <vt:lpstr>Modeli životnog ciklusa (4)</vt:lpstr>
      <vt:lpstr>Boehm-ov Spiralni Model  </vt:lpstr>
      <vt:lpstr>Boehm-ov Spiralni Model</vt:lpstr>
      <vt:lpstr>Rizik? Koji rizik?</vt:lpstr>
      <vt:lpstr>“Kvarni problemi”</vt:lpstr>
      <vt:lpstr>Izvori</vt:lpstr>
      <vt:lpstr>Neki koreni kvarnosti</vt:lpstr>
      <vt:lpstr>Slide 37</vt:lpstr>
      <vt:lpstr>Klasifikacija rizika</vt:lpstr>
      <vt:lpstr>Načini rukovanja rizicima</vt:lpstr>
      <vt:lpstr>ROPES Model - Sličan Spiralnom Rapid Object-Oriented Process for Embedded Systems  Bruce Douglass</vt:lpstr>
      <vt:lpstr>ROPES Model Rapid Object-Oriented Process for Embedded Systems  Bruce Douglass</vt:lpstr>
      <vt:lpstr>Model sa kontrolisanim iteracijama</vt:lpstr>
      <vt:lpstr>RUP (Rational Unified Process) (a form of controlled iteration)</vt:lpstr>
      <vt:lpstr>Time-Box pristup (može se koristiti kod iterativnih ili inkrementalnih metoda)</vt:lpstr>
      <vt:lpstr>Scrum Model (inkrementalni model, uključuje neke aspekte strukture tima i procesa)</vt:lpstr>
      <vt:lpstr>Razlozi za primenu Scrum Modela</vt:lpstr>
      <vt:lpstr>Neki principi Scrum Modela</vt:lpstr>
      <vt:lpstr>Korišćenje iteracija u Scrum-u  http://www.controlchaos.com/scrumwp.htm </vt:lpstr>
      <vt:lpstr>Model Fontane  (Ian Graham, et al., The OPEN Process Specification OPEN = Object-oriented Process Environment and Notation )</vt:lpstr>
      <vt:lpstr>Ciklički  Model životnog ciklusa softvera</vt:lpstr>
      <vt:lpstr>Model životnog ciklusa sa stalnim migracijama  Constant Migration Life Cycle Model</vt:lpstr>
      <vt:lpstr>Dodatni Modeli/Akronimi</vt:lpstr>
      <vt:lpstr>Extremno Programiranje (XP) (cf. http://www.extremeprogramming.org/rules.html)</vt:lpstr>
      <vt:lpstr>Extremno Programiranje (XP)</vt:lpstr>
      <vt:lpstr>Extremno Programiranje (XP)</vt:lpstr>
      <vt:lpstr>Slide 56</vt:lpstr>
      <vt:lpstr>Keller-ov “Uzradi sam” - model životnog ciklusa softvera - komplet za konstrukciju</vt:lpstr>
      <vt:lpstr>Konačni model proces – proizvod </vt:lpstr>
      <vt:lpstr>Osnovi Informacionih Sistema  i Softverskog Inženjerstva – 2A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objektno orijentisano programiranje</dc:title>
  <dc:creator>Gordana</dc:creator>
  <cp:lastModifiedBy>Branko Perisic</cp:lastModifiedBy>
  <cp:revision>239</cp:revision>
  <dcterms:created xsi:type="dcterms:W3CDTF">2003-03-10T19:35:03Z</dcterms:created>
  <dcterms:modified xsi:type="dcterms:W3CDTF">2014-12-19T14:00:44Z</dcterms:modified>
</cp:coreProperties>
</file>