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 id="2147483708" r:id="rId2"/>
    <p:sldMasterId id="2147483648" r:id="rId3"/>
  </p:sldMasterIdLst>
  <p:notesMasterIdLst>
    <p:notesMasterId r:id="rId29"/>
  </p:notesMasterIdLst>
  <p:sldIdLst>
    <p:sldId id="397" r:id="rId4"/>
    <p:sldId id="398" r:id="rId5"/>
    <p:sldId id="427" r:id="rId6"/>
    <p:sldId id="428" r:id="rId7"/>
    <p:sldId id="429" r:id="rId8"/>
    <p:sldId id="430" r:id="rId9"/>
    <p:sldId id="431" r:id="rId10"/>
    <p:sldId id="43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6" r:id="rId24"/>
    <p:sldId id="447" r:id="rId25"/>
    <p:sldId id="448" r:id="rId26"/>
    <p:sldId id="445" r:id="rId27"/>
    <p:sldId id="42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da" id="{A03C8E0E-9324-41A9-9D92-1AACC4BD460E}">
          <p14:sldIdLst>
            <p14:sldId id="397"/>
            <p14:sldId id="398"/>
          </p14:sldIdLst>
        </p14:section>
        <p14:section name="Razumevanje problema" id="{2491D22C-9897-4CA8-90B7-67DDEFB6143F}">
          <p14:sldIdLst>
            <p14:sldId id="427"/>
            <p14:sldId id="428"/>
            <p14:sldId id="429"/>
          </p14:sldIdLst>
        </p14:section>
        <p14:section name="Osnovne komande" id="{BFCEE01C-14D7-4E4A-84A1-A5EFE008DAE7}">
          <p14:sldIdLst>
            <p14:sldId id="430"/>
            <p14:sldId id="431"/>
            <p14:sldId id="432"/>
            <p14:sldId id="433"/>
            <p14:sldId id="434"/>
            <p14:sldId id="435"/>
          </p14:sldIdLst>
        </p14:section>
        <p14:section name="Repozitorijumi i grane" id="{8E0DCBDA-9BFC-4E1C-B60D-8D585B70B651}">
          <p14:sldIdLst>
            <p14:sldId id="436"/>
            <p14:sldId id="437"/>
            <p14:sldId id="438"/>
            <p14:sldId id="439"/>
            <p14:sldId id="440"/>
            <p14:sldId id="441"/>
            <p14:sldId id="442"/>
            <p14:sldId id="443"/>
          </p14:sldIdLst>
        </p14:section>
        <p14:section name="GitHub: Kolaboracija i Akcije" id="{874798EE-8208-4802-AB6E-7C83C7FB4CFF}">
          <p14:sldIdLst>
            <p14:sldId id="444"/>
            <p14:sldId id="446"/>
            <p14:sldId id="447"/>
            <p14:sldId id="448"/>
            <p14:sldId id="445"/>
          </p14:sldIdLst>
        </p14:section>
        <p14:section name="Literatura" id="{CA60B513-31A7-4FB2-858B-442557926F95}">
          <p14:sldIdLst>
            <p14:sldId id="4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0A9"/>
    <a:srgbClr val="C4B283"/>
    <a:srgbClr val="4C847B"/>
    <a:srgbClr val="CDDAD8"/>
    <a:srgbClr val="4E321D"/>
    <a:srgbClr val="FFFFFF"/>
    <a:srgbClr val="26423E"/>
    <a:srgbClr val="1D6FA9"/>
    <a:srgbClr val="7F7F7F"/>
    <a:srgbClr val="0E4D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70"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hyperlink" Target="https://www.conventionalcommits.org/en/v1.0.0/"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conventionalcommits.org/en/v1.0.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96CE1-8C10-4795-973A-5033461C54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sr-Latn-RS"/>
        </a:p>
      </dgm:t>
    </dgm:pt>
    <dgm:pt modelId="{CCC1DA89-2354-4918-8153-9EC53578FA31}">
      <dgm:prSet phldrT="[Text]"/>
      <dgm:spPr/>
      <dgm:t>
        <a:bodyPr/>
        <a:lstStyle/>
        <a:p>
          <a:r>
            <a:rPr lang="sr-Latn-RS" i="0" dirty="0">
              <a:latin typeface="Arial" panose="020B0604020202020204" pitchFamily="34" charset="0"/>
              <a:cs typeface="Arial" panose="020B0604020202020204" pitchFamily="34" charset="0"/>
            </a:rPr>
            <a:t>sadrži povezane izmene</a:t>
          </a:r>
          <a:endParaRPr lang="sr-Latn-RS" i="1" dirty="0">
            <a:latin typeface="Arial" panose="020B0604020202020204" pitchFamily="34" charset="0"/>
            <a:cs typeface="Arial" panose="020B0604020202020204" pitchFamily="34" charset="0"/>
          </a:endParaRPr>
        </a:p>
      </dgm:t>
    </dgm:pt>
    <dgm:pt modelId="{FF99A826-2059-4BAC-B09B-CB3998542FC9}" type="parTrans" cxnId="{9D9F0733-B390-4D76-99EA-2FA2947C9AEE}">
      <dgm:prSet/>
      <dgm:spPr/>
      <dgm:t>
        <a:bodyPr/>
        <a:lstStyle/>
        <a:p>
          <a:endParaRPr lang="sr-Latn-RS">
            <a:latin typeface="Arial" panose="020B0604020202020204" pitchFamily="34" charset="0"/>
            <a:cs typeface="Arial" panose="020B0604020202020204" pitchFamily="34" charset="0"/>
          </a:endParaRPr>
        </a:p>
      </dgm:t>
    </dgm:pt>
    <dgm:pt modelId="{68B88D90-BDBB-4AD7-A7D4-8384F2E82A1B}" type="sibTrans" cxnId="{9D9F0733-B390-4D76-99EA-2FA2947C9AEE}">
      <dgm:prSet/>
      <dgm:spPr/>
      <dgm:t>
        <a:bodyPr/>
        <a:lstStyle/>
        <a:p>
          <a:endParaRPr lang="sr-Latn-RS">
            <a:latin typeface="Arial" panose="020B0604020202020204" pitchFamily="34" charset="0"/>
            <a:cs typeface="Arial" panose="020B0604020202020204" pitchFamily="34" charset="0"/>
          </a:endParaRPr>
        </a:p>
      </dgm:t>
    </dgm:pt>
    <dgm:pt modelId="{2F34A56C-BCCF-4D46-A3CE-B2D9C88C39A1}">
      <dgm:prSet phldrT="[Text]"/>
      <dgm:spPr/>
      <dgm:t>
        <a:bodyPr/>
        <a:lstStyle/>
        <a:p>
          <a:r>
            <a:rPr lang="sr-Latn-RS" dirty="0">
              <a:latin typeface="Arial" panose="020B0604020202020204" pitchFamily="34" charset="0"/>
              <a:cs typeface="Arial" panose="020B0604020202020204" pitchFamily="34" charset="0"/>
            </a:rPr>
            <a:t>Lakše za razumevanje</a:t>
          </a:r>
        </a:p>
      </dgm:t>
    </dgm:pt>
    <dgm:pt modelId="{BBBB6F79-E0EE-4326-B13F-756A2012F65C}" type="parTrans" cxnId="{0DC16D96-5FAE-470A-873D-084CE6E53166}">
      <dgm:prSet/>
      <dgm:spPr/>
      <dgm:t>
        <a:bodyPr/>
        <a:lstStyle/>
        <a:p>
          <a:endParaRPr lang="sr-Latn-RS">
            <a:latin typeface="Arial" panose="020B0604020202020204" pitchFamily="34" charset="0"/>
            <a:cs typeface="Arial" panose="020B0604020202020204" pitchFamily="34" charset="0"/>
          </a:endParaRPr>
        </a:p>
      </dgm:t>
    </dgm:pt>
    <dgm:pt modelId="{9487784C-C072-4618-8D23-94BB7F931DBE}" type="sibTrans" cxnId="{0DC16D96-5FAE-470A-873D-084CE6E53166}">
      <dgm:prSet/>
      <dgm:spPr/>
      <dgm:t>
        <a:bodyPr/>
        <a:lstStyle/>
        <a:p>
          <a:endParaRPr lang="sr-Latn-RS">
            <a:latin typeface="Arial" panose="020B0604020202020204" pitchFamily="34" charset="0"/>
            <a:cs typeface="Arial" panose="020B0604020202020204" pitchFamily="34" charset="0"/>
          </a:endParaRPr>
        </a:p>
      </dgm:t>
    </dgm:pt>
    <dgm:pt modelId="{6D382E8D-4BCA-4236-BB95-E0A377BDF476}">
      <dgm:prSet phldrT="[Text]"/>
      <dgm:spPr/>
      <dgm:t>
        <a:bodyPr/>
        <a:lstStyle/>
        <a:p>
          <a:r>
            <a:rPr lang="sr-Latn-RS" i="0" dirty="0">
              <a:latin typeface="Arial" panose="020B0604020202020204" pitchFamily="34" charset="0"/>
              <a:cs typeface="Arial" panose="020B0604020202020204" pitchFamily="34" charset="0"/>
            </a:rPr>
            <a:t>se pravi često</a:t>
          </a:r>
          <a:endParaRPr lang="sr-Latn-RS" i="1" dirty="0">
            <a:latin typeface="Arial" panose="020B0604020202020204" pitchFamily="34" charset="0"/>
            <a:cs typeface="Arial" panose="020B0604020202020204" pitchFamily="34" charset="0"/>
          </a:endParaRPr>
        </a:p>
      </dgm:t>
    </dgm:pt>
    <dgm:pt modelId="{58BC11D2-FE2F-4A7A-A9B8-B7C2363691A1}" type="parTrans" cxnId="{31FA8463-8AF6-4097-AEE4-AE097EAEFC2E}">
      <dgm:prSet/>
      <dgm:spPr/>
      <dgm:t>
        <a:bodyPr/>
        <a:lstStyle/>
        <a:p>
          <a:endParaRPr lang="sr-Latn-RS">
            <a:latin typeface="Arial" panose="020B0604020202020204" pitchFamily="34" charset="0"/>
            <a:cs typeface="Arial" panose="020B0604020202020204" pitchFamily="34" charset="0"/>
          </a:endParaRPr>
        </a:p>
      </dgm:t>
    </dgm:pt>
    <dgm:pt modelId="{179675F6-6011-483F-AA17-262EA8EED5CA}" type="sibTrans" cxnId="{31FA8463-8AF6-4097-AEE4-AE097EAEFC2E}">
      <dgm:prSet/>
      <dgm:spPr/>
      <dgm:t>
        <a:bodyPr/>
        <a:lstStyle/>
        <a:p>
          <a:endParaRPr lang="sr-Latn-RS">
            <a:latin typeface="Arial" panose="020B0604020202020204" pitchFamily="34" charset="0"/>
            <a:cs typeface="Arial" panose="020B0604020202020204" pitchFamily="34" charset="0"/>
          </a:endParaRPr>
        </a:p>
      </dgm:t>
    </dgm:pt>
    <dgm:pt modelId="{1BF90437-5FE0-40AF-A114-7565FDB48C70}">
      <dgm:prSet phldrT="[Text]"/>
      <dgm:spPr/>
      <dgm:t>
        <a:bodyPr/>
        <a:lstStyle/>
        <a:p>
          <a:r>
            <a:rPr lang="sr-Latn-RS" dirty="0">
              <a:latin typeface="Arial" panose="020B0604020202020204" pitchFamily="34" charset="0"/>
              <a:cs typeface="Arial" panose="020B0604020202020204" pitchFamily="34" charset="0"/>
            </a:rPr>
            <a:t>Frekventna integracija promena</a:t>
          </a:r>
        </a:p>
      </dgm:t>
    </dgm:pt>
    <dgm:pt modelId="{8FB3D359-25D5-433E-8A19-5EC96EF01193}" type="parTrans" cxnId="{15EF8627-F2CD-4C8E-9FA9-AAB2E5EA3A79}">
      <dgm:prSet/>
      <dgm:spPr/>
      <dgm:t>
        <a:bodyPr/>
        <a:lstStyle/>
        <a:p>
          <a:endParaRPr lang="sr-Latn-RS">
            <a:latin typeface="Arial" panose="020B0604020202020204" pitchFamily="34" charset="0"/>
            <a:cs typeface="Arial" panose="020B0604020202020204" pitchFamily="34" charset="0"/>
          </a:endParaRPr>
        </a:p>
      </dgm:t>
    </dgm:pt>
    <dgm:pt modelId="{70067A76-7AA6-42E5-852B-583302FB465D}" type="sibTrans" cxnId="{15EF8627-F2CD-4C8E-9FA9-AAB2E5EA3A79}">
      <dgm:prSet/>
      <dgm:spPr/>
      <dgm:t>
        <a:bodyPr/>
        <a:lstStyle/>
        <a:p>
          <a:endParaRPr lang="sr-Latn-RS">
            <a:latin typeface="Arial" panose="020B0604020202020204" pitchFamily="34" charset="0"/>
            <a:cs typeface="Arial" panose="020B0604020202020204" pitchFamily="34" charset="0"/>
          </a:endParaRPr>
        </a:p>
      </dgm:t>
    </dgm:pt>
    <dgm:pt modelId="{000BAFD2-CE4C-4D4A-B00D-72E6FB852459}">
      <dgm:prSet phldrT="[Text]"/>
      <dgm:spPr/>
      <dgm:t>
        <a:bodyPr/>
        <a:lstStyle/>
        <a:p>
          <a:r>
            <a:rPr lang="sr-Latn-RS" dirty="0">
              <a:latin typeface="Arial" panose="020B0604020202020204" pitchFamily="34" charset="0"/>
              <a:cs typeface="Arial" panose="020B0604020202020204" pitchFamily="34" charset="0"/>
            </a:rPr>
            <a:t>Lakše za </a:t>
          </a:r>
          <a:r>
            <a:rPr lang="sr-Latn-RS" i="1" dirty="0" err="1">
              <a:latin typeface="Arial" panose="020B0604020202020204" pitchFamily="34" charset="0"/>
              <a:cs typeface="Arial" panose="020B0604020202020204" pitchFamily="34" charset="0"/>
            </a:rPr>
            <a:t>rollback</a:t>
          </a:r>
          <a:endParaRPr lang="sr-Latn-RS" dirty="0">
            <a:latin typeface="Arial" panose="020B0604020202020204" pitchFamily="34" charset="0"/>
            <a:cs typeface="Arial" panose="020B0604020202020204" pitchFamily="34" charset="0"/>
          </a:endParaRPr>
        </a:p>
      </dgm:t>
    </dgm:pt>
    <dgm:pt modelId="{A8B3CDEA-E50E-45BE-914C-1BD0C55D5E90}" type="parTrans" cxnId="{F105FEB6-65D3-4826-AF2C-44709158FDA6}">
      <dgm:prSet/>
      <dgm:spPr/>
      <dgm:t>
        <a:bodyPr/>
        <a:lstStyle/>
        <a:p>
          <a:endParaRPr lang="sr-Latn-RS"/>
        </a:p>
      </dgm:t>
    </dgm:pt>
    <dgm:pt modelId="{50ECFCC8-CF0F-486D-A225-BA8B84E76A29}" type="sibTrans" cxnId="{F105FEB6-65D3-4826-AF2C-44709158FDA6}">
      <dgm:prSet/>
      <dgm:spPr/>
      <dgm:t>
        <a:bodyPr/>
        <a:lstStyle/>
        <a:p>
          <a:endParaRPr lang="sr-Latn-RS"/>
        </a:p>
      </dgm:t>
    </dgm:pt>
    <dgm:pt modelId="{FAC4B246-4FEC-4FF5-A1CE-3A7911AD5777}">
      <dgm:prSet phldrT="[Text]"/>
      <dgm:spPr/>
      <dgm:t>
        <a:bodyPr/>
        <a:lstStyle/>
        <a:p>
          <a:r>
            <a:rPr lang="sr-Latn-RS" dirty="0">
              <a:latin typeface="Arial" panose="020B0604020202020204" pitchFamily="34" charset="0"/>
              <a:cs typeface="Arial" panose="020B0604020202020204" pitchFamily="34" charset="0"/>
            </a:rPr>
            <a:t>Manji gubitak posla prilikom škartiranja</a:t>
          </a:r>
        </a:p>
      </dgm:t>
    </dgm:pt>
    <dgm:pt modelId="{8F6563AC-F09E-4EFF-98AA-856523F784C0}" type="parTrans" cxnId="{926DAB6B-304C-4B4B-87DC-2ED3200E4C7B}">
      <dgm:prSet/>
      <dgm:spPr/>
      <dgm:t>
        <a:bodyPr/>
        <a:lstStyle/>
        <a:p>
          <a:endParaRPr lang="sr-Latn-RS"/>
        </a:p>
      </dgm:t>
    </dgm:pt>
    <dgm:pt modelId="{FE28183B-E2A5-4437-8A3B-33E9C7EAAB7C}" type="sibTrans" cxnId="{926DAB6B-304C-4B4B-87DC-2ED3200E4C7B}">
      <dgm:prSet/>
      <dgm:spPr/>
      <dgm:t>
        <a:bodyPr/>
        <a:lstStyle/>
        <a:p>
          <a:endParaRPr lang="sr-Latn-RS"/>
        </a:p>
      </dgm:t>
    </dgm:pt>
    <dgm:pt modelId="{E4D6C934-73CF-4A2B-8977-DA153801E53A}">
      <dgm:prSet phldrT="[Text]"/>
      <dgm:spPr/>
      <dgm:t>
        <a:bodyPr/>
        <a:lstStyle/>
        <a:p>
          <a:r>
            <a:rPr lang="sr-Latn-RS" dirty="0">
              <a:latin typeface="Arial" panose="020B0604020202020204" pitchFamily="34" charset="0"/>
              <a:cs typeface="Arial" panose="020B0604020202020204" pitchFamily="34" charset="0"/>
            </a:rPr>
            <a:t>je kompletan</a:t>
          </a:r>
        </a:p>
      </dgm:t>
    </dgm:pt>
    <dgm:pt modelId="{E8A6C5E8-A13D-4745-9888-BDFDCDF7D2F1}" type="parTrans" cxnId="{5DD6D58A-F016-4678-BCB2-2CA6F799DFC2}">
      <dgm:prSet/>
      <dgm:spPr/>
      <dgm:t>
        <a:bodyPr/>
        <a:lstStyle/>
        <a:p>
          <a:endParaRPr lang="sr-Latn-RS"/>
        </a:p>
      </dgm:t>
    </dgm:pt>
    <dgm:pt modelId="{9EF18E24-88E1-4D18-8E44-AA2FBE690679}" type="sibTrans" cxnId="{5DD6D58A-F016-4678-BCB2-2CA6F799DFC2}">
      <dgm:prSet/>
      <dgm:spPr/>
      <dgm:t>
        <a:bodyPr/>
        <a:lstStyle/>
        <a:p>
          <a:endParaRPr lang="sr-Latn-RS"/>
        </a:p>
      </dgm:t>
    </dgm:pt>
    <dgm:pt modelId="{495DFE24-E866-40FF-9B92-DB37D4EE248F}">
      <dgm:prSet phldrT="[Text]"/>
      <dgm:spPr/>
      <dgm:t>
        <a:bodyPr/>
        <a:lstStyle/>
        <a:p>
          <a:r>
            <a:rPr lang="sr-Latn-RS" dirty="0">
              <a:latin typeface="Arial" panose="020B0604020202020204" pitchFamily="34" charset="0"/>
              <a:cs typeface="Arial" panose="020B0604020202020204" pitchFamily="34" charset="0"/>
            </a:rPr>
            <a:t>Logička celina koda, ne „šta sam stigao pre odlaska…“</a:t>
          </a:r>
        </a:p>
      </dgm:t>
    </dgm:pt>
    <dgm:pt modelId="{87634EC1-5663-4470-AE88-C7A855DDA2BD}" type="parTrans" cxnId="{67FAF039-53AF-4396-9343-B8B2F1ED203D}">
      <dgm:prSet/>
      <dgm:spPr/>
      <dgm:t>
        <a:bodyPr/>
        <a:lstStyle/>
        <a:p>
          <a:endParaRPr lang="sr-Latn-RS"/>
        </a:p>
      </dgm:t>
    </dgm:pt>
    <dgm:pt modelId="{50DCF51B-F09D-48CD-84AB-52E4F89039EA}" type="sibTrans" cxnId="{67FAF039-53AF-4396-9343-B8B2F1ED203D}">
      <dgm:prSet/>
      <dgm:spPr/>
      <dgm:t>
        <a:bodyPr/>
        <a:lstStyle/>
        <a:p>
          <a:endParaRPr lang="sr-Latn-RS"/>
        </a:p>
      </dgm:t>
    </dgm:pt>
    <dgm:pt modelId="{9D6594FA-D34D-4B5B-8AF4-B02805E3EEA5}">
      <dgm:prSet phldrT="[Text]"/>
      <dgm:spPr/>
      <dgm:t>
        <a:bodyPr/>
        <a:lstStyle/>
        <a:p>
          <a:r>
            <a:rPr lang="sr-Latn-RS" dirty="0">
              <a:latin typeface="Arial" panose="020B0604020202020204" pitchFamily="34" charset="0"/>
              <a:cs typeface="Arial" panose="020B0604020202020204" pitchFamily="34" charset="0"/>
            </a:rPr>
            <a:t>Revidiran, </a:t>
          </a:r>
          <a:r>
            <a:rPr lang="sr-Latn-RS" dirty="0" err="1">
              <a:latin typeface="Arial" panose="020B0604020202020204" pitchFamily="34" charset="0"/>
              <a:cs typeface="Arial" panose="020B0604020202020204" pitchFamily="34" charset="0"/>
            </a:rPr>
            <a:t>istestiran</a:t>
          </a:r>
          <a:endParaRPr lang="sr-Latn-RS" dirty="0">
            <a:latin typeface="Arial" panose="020B0604020202020204" pitchFamily="34" charset="0"/>
            <a:cs typeface="Arial" panose="020B0604020202020204" pitchFamily="34" charset="0"/>
          </a:endParaRPr>
        </a:p>
      </dgm:t>
    </dgm:pt>
    <dgm:pt modelId="{84E79DA1-E972-40EB-BF59-1B6F78E6AA1C}" type="parTrans" cxnId="{094E583C-2107-442C-907C-14908563653C}">
      <dgm:prSet/>
      <dgm:spPr/>
      <dgm:t>
        <a:bodyPr/>
        <a:lstStyle/>
        <a:p>
          <a:endParaRPr lang="sr-Latn-RS"/>
        </a:p>
      </dgm:t>
    </dgm:pt>
    <dgm:pt modelId="{32EBA0D0-3959-491E-9D15-91ED2B1675ED}" type="sibTrans" cxnId="{094E583C-2107-442C-907C-14908563653C}">
      <dgm:prSet/>
      <dgm:spPr/>
      <dgm:t>
        <a:bodyPr/>
        <a:lstStyle/>
        <a:p>
          <a:endParaRPr lang="sr-Latn-RS"/>
        </a:p>
      </dgm:t>
    </dgm:pt>
    <dgm:pt modelId="{D01B17E3-CFB2-4EA5-82B2-B5762A76D85D}">
      <dgm:prSet phldrT="[Text]"/>
      <dgm:spPr/>
      <dgm:t>
        <a:bodyPr/>
        <a:lstStyle/>
        <a:p>
          <a:r>
            <a:rPr lang="sr-Latn-RS" dirty="0">
              <a:latin typeface="Arial" panose="020B0604020202020204" pitchFamily="34" charset="0"/>
              <a:cs typeface="Arial" panose="020B0604020202020204" pitchFamily="34" charset="0"/>
            </a:rPr>
            <a:t>prati dobra poruka</a:t>
          </a:r>
        </a:p>
      </dgm:t>
    </dgm:pt>
    <dgm:pt modelId="{39E6F63D-9BD4-4AFF-BE14-82961E87292A}" type="parTrans" cxnId="{0D6EFC93-42F3-41F2-B5D2-37E4EE8C518C}">
      <dgm:prSet/>
      <dgm:spPr/>
      <dgm:t>
        <a:bodyPr/>
        <a:lstStyle/>
        <a:p>
          <a:endParaRPr lang="sr-Latn-RS"/>
        </a:p>
      </dgm:t>
    </dgm:pt>
    <dgm:pt modelId="{9EDF8FB0-9F5D-42A0-A1F5-D8CC8AABE4ED}" type="sibTrans" cxnId="{0D6EFC93-42F3-41F2-B5D2-37E4EE8C518C}">
      <dgm:prSet/>
      <dgm:spPr/>
      <dgm:t>
        <a:bodyPr/>
        <a:lstStyle/>
        <a:p>
          <a:endParaRPr lang="sr-Latn-RS"/>
        </a:p>
      </dgm:t>
    </dgm:pt>
    <dgm:pt modelId="{BC1E74AA-0058-405A-A078-1B76EB0C0F50}">
      <dgm:prSet phldrT="[Text]"/>
      <dgm:spPr/>
      <dgm:t>
        <a:bodyPr/>
        <a:lstStyle/>
        <a:p>
          <a:r>
            <a:rPr lang="sr-Latn-RS" dirty="0">
              <a:latin typeface="Arial" panose="020B0604020202020204" pitchFamily="34" charset="0"/>
              <a:cs typeface="Arial" panose="020B0604020202020204" pitchFamily="34" charset="0"/>
            </a:rPr>
            <a:t>Odgovara na „zašto je napravljena izmena“</a:t>
          </a:r>
        </a:p>
      </dgm:t>
    </dgm:pt>
    <dgm:pt modelId="{122C29A4-39AC-4A91-A449-C79E57CF9825}" type="parTrans" cxnId="{A99E3D15-BA8A-4207-B4E9-300DF56C2CDD}">
      <dgm:prSet/>
      <dgm:spPr/>
      <dgm:t>
        <a:bodyPr/>
        <a:lstStyle/>
        <a:p>
          <a:endParaRPr lang="sr-Latn-RS"/>
        </a:p>
      </dgm:t>
    </dgm:pt>
    <dgm:pt modelId="{F9003D23-5108-43CD-B5B7-C95900F3B055}" type="sibTrans" cxnId="{A99E3D15-BA8A-4207-B4E9-300DF56C2CDD}">
      <dgm:prSet/>
      <dgm:spPr/>
      <dgm:t>
        <a:bodyPr/>
        <a:lstStyle/>
        <a:p>
          <a:endParaRPr lang="sr-Latn-RS"/>
        </a:p>
      </dgm:t>
    </dgm:pt>
    <dgm:pt modelId="{03096035-5C4E-4B89-B211-00654D62AF7F}">
      <dgm:prSet phldrT="[Text]"/>
      <dgm:spPr/>
      <dgm:t>
        <a:bodyPr/>
        <a:lstStyle/>
        <a:p>
          <a:r>
            <a:rPr lang="sr-Latn-RS" dirty="0">
              <a:latin typeface="Arial" panose="020B0604020202020204" pitchFamily="34" charset="0"/>
              <a:cs typeface="Arial" panose="020B0604020202020204" pitchFamily="34" charset="0"/>
            </a:rPr>
            <a:t>Objašnjava šta je suštinska promena u implementaciji</a:t>
          </a:r>
        </a:p>
      </dgm:t>
    </dgm:pt>
    <dgm:pt modelId="{B817643D-C469-4283-BFD7-AB124BE27E31}" type="parTrans" cxnId="{89DDBA98-CD63-4757-B108-1C95A36E0A18}">
      <dgm:prSet/>
      <dgm:spPr/>
      <dgm:t>
        <a:bodyPr/>
        <a:lstStyle/>
        <a:p>
          <a:endParaRPr lang="sr-Latn-RS"/>
        </a:p>
      </dgm:t>
    </dgm:pt>
    <dgm:pt modelId="{8A2343F6-E381-43A5-A2FA-FF44D8683CFC}" type="sibTrans" cxnId="{89DDBA98-CD63-4757-B108-1C95A36E0A18}">
      <dgm:prSet/>
      <dgm:spPr/>
      <dgm:t>
        <a:bodyPr/>
        <a:lstStyle/>
        <a:p>
          <a:endParaRPr lang="sr-Latn-RS"/>
        </a:p>
      </dgm:t>
    </dgm:pt>
    <dgm:pt modelId="{1FED23E7-1BA3-435A-933B-237F2F6AEF3E}">
      <dgm:prSet phldrT="[Text]"/>
      <dgm:spPr/>
      <dgm:t>
        <a:bodyPr/>
        <a:lstStyle/>
        <a:p>
          <a:r>
            <a:rPr lang="sr-Latn-RS" dirty="0">
              <a:latin typeface="Arial" panose="020B0604020202020204" pitchFamily="34" charset="0"/>
              <a:cs typeface="Arial" panose="020B0604020202020204" pitchFamily="34" charset="0"/>
            </a:rPr>
            <a:t>Poštuje </a:t>
          </a:r>
          <a:r>
            <a:rPr lang="sr-Latn-RS" i="1" dirty="0">
              <a:latin typeface="Arial" panose="020B0604020202020204" pitchFamily="34" charset="0"/>
              <a:cs typeface="Arial" panose="020B0604020202020204" pitchFamily="34" charset="0"/>
              <a:hlinkClick xmlns:r="http://schemas.openxmlformats.org/officeDocument/2006/relationships" r:id="rId1"/>
            </a:rPr>
            <a:t>conventional </a:t>
          </a:r>
          <a:r>
            <a:rPr lang="sr-Latn-RS" i="1" dirty="0" err="1">
              <a:latin typeface="Arial" panose="020B0604020202020204" pitchFamily="34" charset="0"/>
              <a:cs typeface="Arial" panose="020B0604020202020204" pitchFamily="34" charset="0"/>
              <a:hlinkClick xmlns:r="http://schemas.openxmlformats.org/officeDocument/2006/relationships" r:id="rId1"/>
            </a:rPr>
            <a:t>commit</a:t>
          </a:r>
          <a:r>
            <a:rPr lang="sr-Latn-RS" dirty="0">
              <a:latin typeface="Arial" panose="020B0604020202020204" pitchFamily="34" charset="0"/>
              <a:cs typeface="Arial" panose="020B0604020202020204" pitchFamily="34" charset="0"/>
            </a:rPr>
            <a:t> strukturu</a:t>
          </a:r>
        </a:p>
      </dgm:t>
    </dgm:pt>
    <dgm:pt modelId="{42B5C013-D113-4319-8886-6457A153C94B}" type="parTrans" cxnId="{C038CEFF-8C7F-4DC0-B94B-2B303F856A3F}">
      <dgm:prSet/>
      <dgm:spPr/>
      <dgm:t>
        <a:bodyPr/>
        <a:lstStyle/>
        <a:p>
          <a:endParaRPr lang="en-US"/>
        </a:p>
      </dgm:t>
    </dgm:pt>
    <dgm:pt modelId="{C4F955D2-EBE9-4A20-B1E8-0AADB4DDCFEE}" type="sibTrans" cxnId="{C038CEFF-8C7F-4DC0-B94B-2B303F856A3F}">
      <dgm:prSet/>
      <dgm:spPr/>
      <dgm:t>
        <a:bodyPr/>
        <a:lstStyle/>
        <a:p>
          <a:endParaRPr lang="en-US"/>
        </a:p>
      </dgm:t>
    </dgm:pt>
    <dgm:pt modelId="{F7121441-69F9-41E1-BF4B-AA236AD4A222}" type="pres">
      <dgm:prSet presAssocID="{6F296CE1-8C10-4795-973A-5033461C5448}" presName="linear" presStyleCnt="0">
        <dgm:presLayoutVars>
          <dgm:animLvl val="lvl"/>
          <dgm:resizeHandles val="exact"/>
        </dgm:presLayoutVars>
      </dgm:prSet>
      <dgm:spPr/>
    </dgm:pt>
    <dgm:pt modelId="{D0D00146-73EB-4623-908C-50986D088C66}" type="pres">
      <dgm:prSet presAssocID="{CCC1DA89-2354-4918-8153-9EC53578FA31}" presName="parentText" presStyleLbl="node1" presStyleIdx="0" presStyleCnt="4">
        <dgm:presLayoutVars>
          <dgm:chMax val="0"/>
          <dgm:bulletEnabled val="1"/>
        </dgm:presLayoutVars>
      </dgm:prSet>
      <dgm:spPr/>
    </dgm:pt>
    <dgm:pt modelId="{41600BB3-FDF2-41D6-AA35-36BB2873E41C}" type="pres">
      <dgm:prSet presAssocID="{CCC1DA89-2354-4918-8153-9EC53578FA31}" presName="childText" presStyleLbl="revTx" presStyleIdx="0" presStyleCnt="4">
        <dgm:presLayoutVars>
          <dgm:bulletEnabled val="1"/>
        </dgm:presLayoutVars>
      </dgm:prSet>
      <dgm:spPr/>
    </dgm:pt>
    <dgm:pt modelId="{CC80814B-F1CD-45DF-91B4-D11E6AAA0C92}" type="pres">
      <dgm:prSet presAssocID="{6D382E8D-4BCA-4236-BB95-E0A377BDF476}" presName="parentText" presStyleLbl="node1" presStyleIdx="1" presStyleCnt="4">
        <dgm:presLayoutVars>
          <dgm:chMax val="0"/>
          <dgm:bulletEnabled val="1"/>
        </dgm:presLayoutVars>
      </dgm:prSet>
      <dgm:spPr/>
    </dgm:pt>
    <dgm:pt modelId="{DC285E9A-B3C4-4994-BBC0-2158EF7CB9DB}" type="pres">
      <dgm:prSet presAssocID="{6D382E8D-4BCA-4236-BB95-E0A377BDF476}" presName="childText" presStyleLbl="revTx" presStyleIdx="1" presStyleCnt="4">
        <dgm:presLayoutVars>
          <dgm:bulletEnabled val="1"/>
        </dgm:presLayoutVars>
      </dgm:prSet>
      <dgm:spPr/>
    </dgm:pt>
    <dgm:pt modelId="{EABE421B-A7FC-4E65-B028-E76EA44A76C3}" type="pres">
      <dgm:prSet presAssocID="{E4D6C934-73CF-4A2B-8977-DA153801E53A}" presName="parentText" presStyleLbl="node1" presStyleIdx="2" presStyleCnt="4">
        <dgm:presLayoutVars>
          <dgm:chMax val="0"/>
          <dgm:bulletEnabled val="1"/>
        </dgm:presLayoutVars>
      </dgm:prSet>
      <dgm:spPr/>
    </dgm:pt>
    <dgm:pt modelId="{BACA820E-C1E8-448E-86C0-8A70AD00CD49}" type="pres">
      <dgm:prSet presAssocID="{E4D6C934-73CF-4A2B-8977-DA153801E53A}" presName="childText" presStyleLbl="revTx" presStyleIdx="2" presStyleCnt="4">
        <dgm:presLayoutVars>
          <dgm:bulletEnabled val="1"/>
        </dgm:presLayoutVars>
      </dgm:prSet>
      <dgm:spPr/>
    </dgm:pt>
    <dgm:pt modelId="{F6AFBDE2-0FB2-4BD0-8D7E-1FBBFAE11053}" type="pres">
      <dgm:prSet presAssocID="{D01B17E3-CFB2-4EA5-82B2-B5762A76D85D}" presName="parentText" presStyleLbl="node1" presStyleIdx="3" presStyleCnt="4">
        <dgm:presLayoutVars>
          <dgm:chMax val="0"/>
          <dgm:bulletEnabled val="1"/>
        </dgm:presLayoutVars>
      </dgm:prSet>
      <dgm:spPr/>
    </dgm:pt>
    <dgm:pt modelId="{D049939F-0528-458F-927A-AA8A4005CB44}" type="pres">
      <dgm:prSet presAssocID="{D01B17E3-CFB2-4EA5-82B2-B5762A76D85D}" presName="childText" presStyleLbl="revTx" presStyleIdx="3" presStyleCnt="4">
        <dgm:presLayoutVars>
          <dgm:bulletEnabled val="1"/>
        </dgm:presLayoutVars>
      </dgm:prSet>
      <dgm:spPr/>
    </dgm:pt>
  </dgm:ptLst>
  <dgm:cxnLst>
    <dgm:cxn modelId="{51563D11-8DBD-4B6E-9AB3-2230B29E3516}" type="presOf" srcId="{9D6594FA-D34D-4B5B-8AF4-B02805E3EEA5}" destId="{BACA820E-C1E8-448E-86C0-8A70AD00CD49}" srcOrd="0" destOrd="1" presId="urn:microsoft.com/office/officeart/2005/8/layout/vList2"/>
    <dgm:cxn modelId="{A99E3D15-BA8A-4207-B4E9-300DF56C2CDD}" srcId="{D01B17E3-CFB2-4EA5-82B2-B5762A76D85D}" destId="{BC1E74AA-0058-405A-A078-1B76EB0C0F50}" srcOrd="1" destOrd="0" parTransId="{122C29A4-39AC-4A91-A449-C79E57CF9825}" sibTransId="{F9003D23-5108-43CD-B5B7-C95900F3B055}"/>
    <dgm:cxn modelId="{15EF8627-F2CD-4C8E-9FA9-AAB2E5EA3A79}" srcId="{6D382E8D-4BCA-4236-BB95-E0A377BDF476}" destId="{1BF90437-5FE0-40AF-A114-7565FDB48C70}" srcOrd="0" destOrd="0" parTransId="{8FB3D359-25D5-433E-8A19-5EC96EF01193}" sibTransId="{70067A76-7AA6-42E5-852B-583302FB465D}"/>
    <dgm:cxn modelId="{54E23432-4C89-4CC2-8E60-B73F5C846075}" type="presOf" srcId="{1FED23E7-1BA3-435A-933B-237F2F6AEF3E}" destId="{D049939F-0528-458F-927A-AA8A4005CB44}" srcOrd="0" destOrd="0" presId="urn:microsoft.com/office/officeart/2005/8/layout/vList2"/>
    <dgm:cxn modelId="{9D9F0733-B390-4D76-99EA-2FA2947C9AEE}" srcId="{6F296CE1-8C10-4795-973A-5033461C5448}" destId="{CCC1DA89-2354-4918-8153-9EC53578FA31}" srcOrd="0" destOrd="0" parTransId="{FF99A826-2059-4BAC-B09B-CB3998542FC9}" sibTransId="{68B88D90-BDBB-4AD7-A7D4-8384F2E82A1B}"/>
    <dgm:cxn modelId="{67FAF039-53AF-4396-9343-B8B2F1ED203D}" srcId="{E4D6C934-73CF-4A2B-8977-DA153801E53A}" destId="{495DFE24-E866-40FF-9B92-DB37D4EE248F}" srcOrd="0" destOrd="0" parTransId="{87634EC1-5663-4470-AE88-C7A855DDA2BD}" sibTransId="{50DCF51B-F09D-48CD-84AB-52E4F89039EA}"/>
    <dgm:cxn modelId="{094E583C-2107-442C-907C-14908563653C}" srcId="{E4D6C934-73CF-4A2B-8977-DA153801E53A}" destId="{9D6594FA-D34D-4B5B-8AF4-B02805E3EEA5}" srcOrd="1" destOrd="0" parTransId="{84E79DA1-E972-40EB-BF59-1B6F78E6AA1C}" sibTransId="{32EBA0D0-3959-491E-9D15-91ED2B1675ED}"/>
    <dgm:cxn modelId="{DC63C560-B24C-4438-842D-7726B8A12C3E}" type="presOf" srcId="{E4D6C934-73CF-4A2B-8977-DA153801E53A}" destId="{EABE421B-A7FC-4E65-B028-E76EA44A76C3}" srcOrd="0" destOrd="0" presId="urn:microsoft.com/office/officeart/2005/8/layout/vList2"/>
    <dgm:cxn modelId="{31FA8463-8AF6-4097-AEE4-AE097EAEFC2E}" srcId="{6F296CE1-8C10-4795-973A-5033461C5448}" destId="{6D382E8D-4BCA-4236-BB95-E0A377BDF476}" srcOrd="1" destOrd="0" parTransId="{58BC11D2-FE2F-4A7A-A9B8-B7C2363691A1}" sibTransId="{179675F6-6011-483F-AA17-262EA8EED5CA}"/>
    <dgm:cxn modelId="{8C606764-E8A2-4069-8233-9291068D9C70}" type="presOf" srcId="{000BAFD2-CE4C-4D4A-B00D-72E6FB852459}" destId="{41600BB3-FDF2-41D6-AA35-36BB2873E41C}" srcOrd="0" destOrd="1" presId="urn:microsoft.com/office/officeart/2005/8/layout/vList2"/>
    <dgm:cxn modelId="{793E0547-86BE-4B6B-BC78-7A24C4983F23}" type="presOf" srcId="{FAC4B246-4FEC-4FF5-A1CE-3A7911AD5777}" destId="{DC285E9A-B3C4-4994-BBC0-2158EF7CB9DB}" srcOrd="0" destOrd="1" presId="urn:microsoft.com/office/officeart/2005/8/layout/vList2"/>
    <dgm:cxn modelId="{926DAB6B-304C-4B4B-87DC-2ED3200E4C7B}" srcId="{6D382E8D-4BCA-4236-BB95-E0A377BDF476}" destId="{FAC4B246-4FEC-4FF5-A1CE-3A7911AD5777}" srcOrd="1" destOrd="0" parTransId="{8F6563AC-F09E-4EFF-98AA-856523F784C0}" sibTransId="{FE28183B-E2A5-4437-8A3B-33E9C7EAAB7C}"/>
    <dgm:cxn modelId="{CA683B82-74B7-4076-8020-196FBFE02D7E}" type="presOf" srcId="{CCC1DA89-2354-4918-8153-9EC53578FA31}" destId="{D0D00146-73EB-4623-908C-50986D088C66}" srcOrd="0" destOrd="0" presId="urn:microsoft.com/office/officeart/2005/8/layout/vList2"/>
    <dgm:cxn modelId="{25E62687-E454-4443-9CE1-81D4EE23B9E4}" type="presOf" srcId="{2F34A56C-BCCF-4D46-A3CE-B2D9C88C39A1}" destId="{41600BB3-FDF2-41D6-AA35-36BB2873E41C}" srcOrd="0" destOrd="0" presId="urn:microsoft.com/office/officeart/2005/8/layout/vList2"/>
    <dgm:cxn modelId="{31C6D488-5870-4F1B-98B9-2DE126AD5310}" type="presOf" srcId="{1BF90437-5FE0-40AF-A114-7565FDB48C70}" destId="{DC285E9A-B3C4-4994-BBC0-2158EF7CB9DB}" srcOrd="0" destOrd="0" presId="urn:microsoft.com/office/officeart/2005/8/layout/vList2"/>
    <dgm:cxn modelId="{5DD6D58A-F016-4678-BCB2-2CA6F799DFC2}" srcId="{6F296CE1-8C10-4795-973A-5033461C5448}" destId="{E4D6C934-73CF-4A2B-8977-DA153801E53A}" srcOrd="2" destOrd="0" parTransId="{E8A6C5E8-A13D-4745-9888-BDFDCDF7D2F1}" sibTransId="{9EF18E24-88E1-4D18-8E44-AA2FBE690679}"/>
    <dgm:cxn modelId="{0D6EFC93-42F3-41F2-B5D2-37E4EE8C518C}" srcId="{6F296CE1-8C10-4795-973A-5033461C5448}" destId="{D01B17E3-CFB2-4EA5-82B2-B5762A76D85D}" srcOrd="3" destOrd="0" parTransId="{39E6F63D-9BD4-4AFF-BE14-82961E87292A}" sibTransId="{9EDF8FB0-9F5D-42A0-A1F5-D8CC8AABE4ED}"/>
    <dgm:cxn modelId="{0DC16D96-5FAE-470A-873D-084CE6E53166}" srcId="{CCC1DA89-2354-4918-8153-9EC53578FA31}" destId="{2F34A56C-BCCF-4D46-A3CE-B2D9C88C39A1}" srcOrd="0" destOrd="0" parTransId="{BBBB6F79-E0EE-4326-B13F-756A2012F65C}" sibTransId="{9487784C-C072-4618-8D23-94BB7F931DBE}"/>
    <dgm:cxn modelId="{89DDBA98-CD63-4757-B108-1C95A36E0A18}" srcId="{D01B17E3-CFB2-4EA5-82B2-B5762A76D85D}" destId="{03096035-5C4E-4B89-B211-00654D62AF7F}" srcOrd="2" destOrd="0" parTransId="{B817643D-C469-4283-BFD7-AB124BE27E31}" sibTransId="{8A2343F6-E381-43A5-A2FA-FF44D8683CFC}"/>
    <dgm:cxn modelId="{1A77D9A1-81B0-444A-9BB7-AA406BA05B73}" type="presOf" srcId="{03096035-5C4E-4B89-B211-00654D62AF7F}" destId="{D049939F-0528-458F-927A-AA8A4005CB44}" srcOrd="0" destOrd="2" presId="urn:microsoft.com/office/officeart/2005/8/layout/vList2"/>
    <dgm:cxn modelId="{F448F5B0-491F-4C1C-BE0A-DFFCF8A4106C}" type="presOf" srcId="{BC1E74AA-0058-405A-A078-1B76EB0C0F50}" destId="{D049939F-0528-458F-927A-AA8A4005CB44}" srcOrd="0" destOrd="1" presId="urn:microsoft.com/office/officeart/2005/8/layout/vList2"/>
    <dgm:cxn modelId="{F105FEB6-65D3-4826-AF2C-44709158FDA6}" srcId="{CCC1DA89-2354-4918-8153-9EC53578FA31}" destId="{000BAFD2-CE4C-4D4A-B00D-72E6FB852459}" srcOrd="1" destOrd="0" parTransId="{A8B3CDEA-E50E-45BE-914C-1BD0C55D5E90}" sibTransId="{50ECFCC8-CF0F-486D-A225-BA8B84E76A29}"/>
    <dgm:cxn modelId="{F39D19C0-D535-40B1-AA73-1992D37117DD}" type="presOf" srcId="{495DFE24-E866-40FF-9B92-DB37D4EE248F}" destId="{BACA820E-C1E8-448E-86C0-8A70AD00CD49}" srcOrd="0" destOrd="0" presId="urn:microsoft.com/office/officeart/2005/8/layout/vList2"/>
    <dgm:cxn modelId="{6B55C3D0-4E08-4404-9EF6-62FB5928D94C}" type="presOf" srcId="{6F296CE1-8C10-4795-973A-5033461C5448}" destId="{F7121441-69F9-41E1-BF4B-AA236AD4A222}" srcOrd="0" destOrd="0" presId="urn:microsoft.com/office/officeart/2005/8/layout/vList2"/>
    <dgm:cxn modelId="{6E93D3E3-44CC-45E4-82E8-51ABAAB46F8E}" type="presOf" srcId="{6D382E8D-4BCA-4236-BB95-E0A377BDF476}" destId="{CC80814B-F1CD-45DF-91B4-D11E6AAA0C92}" srcOrd="0" destOrd="0" presId="urn:microsoft.com/office/officeart/2005/8/layout/vList2"/>
    <dgm:cxn modelId="{385D9FFC-A7AA-4E47-952F-7302EC6F7732}" type="presOf" srcId="{D01B17E3-CFB2-4EA5-82B2-B5762A76D85D}" destId="{F6AFBDE2-0FB2-4BD0-8D7E-1FBBFAE11053}" srcOrd="0" destOrd="0" presId="urn:microsoft.com/office/officeart/2005/8/layout/vList2"/>
    <dgm:cxn modelId="{C038CEFF-8C7F-4DC0-B94B-2B303F856A3F}" srcId="{D01B17E3-CFB2-4EA5-82B2-B5762A76D85D}" destId="{1FED23E7-1BA3-435A-933B-237F2F6AEF3E}" srcOrd="0" destOrd="0" parTransId="{42B5C013-D113-4319-8886-6457A153C94B}" sibTransId="{C4F955D2-EBE9-4A20-B1E8-0AADB4DDCFEE}"/>
    <dgm:cxn modelId="{6B23863A-AA70-42DD-B8EC-9E01A33B51DA}" type="presParOf" srcId="{F7121441-69F9-41E1-BF4B-AA236AD4A222}" destId="{D0D00146-73EB-4623-908C-50986D088C66}" srcOrd="0" destOrd="0" presId="urn:microsoft.com/office/officeart/2005/8/layout/vList2"/>
    <dgm:cxn modelId="{86FFEA75-39E8-4F2B-B929-CDB77453B716}" type="presParOf" srcId="{F7121441-69F9-41E1-BF4B-AA236AD4A222}" destId="{41600BB3-FDF2-41D6-AA35-36BB2873E41C}" srcOrd="1" destOrd="0" presId="urn:microsoft.com/office/officeart/2005/8/layout/vList2"/>
    <dgm:cxn modelId="{522B6F2D-794F-4F0A-8649-F6AC65794294}" type="presParOf" srcId="{F7121441-69F9-41E1-BF4B-AA236AD4A222}" destId="{CC80814B-F1CD-45DF-91B4-D11E6AAA0C92}" srcOrd="2" destOrd="0" presId="urn:microsoft.com/office/officeart/2005/8/layout/vList2"/>
    <dgm:cxn modelId="{3CBB5DE4-CE6A-4144-9B43-B57D123B238F}" type="presParOf" srcId="{F7121441-69F9-41E1-BF4B-AA236AD4A222}" destId="{DC285E9A-B3C4-4994-BBC0-2158EF7CB9DB}" srcOrd="3" destOrd="0" presId="urn:microsoft.com/office/officeart/2005/8/layout/vList2"/>
    <dgm:cxn modelId="{69DFB81D-3141-4F06-8533-A659F03D8204}" type="presParOf" srcId="{F7121441-69F9-41E1-BF4B-AA236AD4A222}" destId="{EABE421B-A7FC-4E65-B028-E76EA44A76C3}" srcOrd="4" destOrd="0" presId="urn:microsoft.com/office/officeart/2005/8/layout/vList2"/>
    <dgm:cxn modelId="{44BBD5A7-4D53-4E9F-91AB-8722030E627B}" type="presParOf" srcId="{F7121441-69F9-41E1-BF4B-AA236AD4A222}" destId="{BACA820E-C1E8-448E-86C0-8A70AD00CD49}" srcOrd="5" destOrd="0" presId="urn:microsoft.com/office/officeart/2005/8/layout/vList2"/>
    <dgm:cxn modelId="{1C39EC21-9AAE-4324-9346-E017127620C7}" type="presParOf" srcId="{F7121441-69F9-41E1-BF4B-AA236AD4A222}" destId="{F6AFBDE2-0FB2-4BD0-8D7E-1FBBFAE11053}" srcOrd="6" destOrd="0" presId="urn:microsoft.com/office/officeart/2005/8/layout/vList2"/>
    <dgm:cxn modelId="{0C5B9176-1961-4663-A5E5-BBE79DF63FE0}" type="presParOf" srcId="{F7121441-69F9-41E1-BF4B-AA236AD4A222}" destId="{D049939F-0528-458F-927A-AA8A4005CB44}"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00146-73EB-4623-908C-50986D088C66}">
      <dsp:nvSpPr>
        <dsp:cNvPr id="0" name=""/>
        <dsp:cNvSpPr/>
      </dsp:nvSpPr>
      <dsp:spPr>
        <a:xfrm>
          <a:off x="0" y="122638"/>
          <a:ext cx="768168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sr-Latn-RS" sz="2800" i="0" kern="1200" dirty="0">
              <a:latin typeface="Arial" panose="020B0604020202020204" pitchFamily="34" charset="0"/>
              <a:cs typeface="Arial" panose="020B0604020202020204" pitchFamily="34" charset="0"/>
            </a:rPr>
            <a:t>sadrži povezane izmene</a:t>
          </a:r>
          <a:endParaRPr lang="sr-Latn-RS" sz="2800" i="1" kern="1200" dirty="0">
            <a:latin typeface="Arial" panose="020B0604020202020204" pitchFamily="34" charset="0"/>
            <a:cs typeface="Arial" panose="020B0604020202020204" pitchFamily="34" charset="0"/>
          </a:endParaRPr>
        </a:p>
      </dsp:txBody>
      <dsp:txXfrm>
        <a:off x="31984" y="154622"/>
        <a:ext cx="7617717" cy="591232"/>
      </dsp:txXfrm>
    </dsp:sp>
    <dsp:sp modelId="{41600BB3-FDF2-41D6-AA35-36BB2873E41C}">
      <dsp:nvSpPr>
        <dsp:cNvPr id="0" name=""/>
        <dsp:cNvSpPr/>
      </dsp:nvSpPr>
      <dsp:spPr>
        <a:xfrm>
          <a:off x="0" y="777838"/>
          <a:ext cx="7681685"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9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Lakše za razumevanje</a:t>
          </a:r>
        </a:p>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Lakše za </a:t>
          </a:r>
          <a:r>
            <a:rPr lang="sr-Latn-RS" sz="2200" i="1" kern="1200" dirty="0" err="1">
              <a:latin typeface="Arial" panose="020B0604020202020204" pitchFamily="34" charset="0"/>
              <a:cs typeface="Arial" panose="020B0604020202020204" pitchFamily="34" charset="0"/>
            </a:rPr>
            <a:t>rollback</a:t>
          </a:r>
          <a:endParaRPr lang="sr-Latn-RS" sz="2200" kern="1200" dirty="0">
            <a:latin typeface="Arial" panose="020B0604020202020204" pitchFamily="34" charset="0"/>
            <a:cs typeface="Arial" panose="020B0604020202020204" pitchFamily="34" charset="0"/>
          </a:endParaRPr>
        </a:p>
      </dsp:txBody>
      <dsp:txXfrm>
        <a:off x="0" y="777838"/>
        <a:ext cx="7681685" cy="724500"/>
      </dsp:txXfrm>
    </dsp:sp>
    <dsp:sp modelId="{CC80814B-F1CD-45DF-91B4-D11E6AAA0C92}">
      <dsp:nvSpPr>
        <dsp:cNvPr id="0" name=""/>
        <dsp:cNvSpPr/>
      </dsp:nvSpPr>
      <dsp:spPr>
        <a:xfrm>
          <a:off x="0" y="1502338"/>
          <a:ext cx="768168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sr-Latn-RS" sz="2800" i="0" kern="1200" dirty="0">
              <a:latin typeface="Arial" panose="020B0604020202020204" pitchFamily="34" charset="0"/>
              <a:cs typeface="Arial" panose="020B0604020202020204" pitchFamily="34" charset="0"/>
            </a:rPr>
            <a:t>se pravi često</a:t>
          </a:r>
          <a:endParaRPr lang="sr-Latn-RS" sz="2800" i="1" kern="1200" dirty="0">
            <a:latin typeface="Arial" panose="020B0604020202020204" pitchFamily="34" charset="0"/>
            <a:cs typeface="Arial" panose="020B0604020202020204" pitchFamily="34" charset="0"/>
          </a:endParaRPr>
        </a:p>
      </dsp:txBody>
      <dsp:txXfrm>
        <a:off x="31984" y="1534322"/>
        <a:ext cx="7617717" cy="591232"/>
      </dsp:txXfrm>
    </dsp:sp>
    <dsp:sp modelId="{DC285E9A-B3C4-4994-BBC0-2158EF7CB9DB}">
      <dsp:nvSpPr>
        <dsp:cNvPr id="0" name=""/>
        <dsp:cNvSpPr/>
      </dsp:nvSpPr>
      <dsp:spPr>
        <a:xfrm>
          <a:off x="0" y="2157539"/>
          <a:ext cx="7681685"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9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Frekventna integracija promena</a:t>
          </a:r>
        </a:p>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Manji gubitak posla prilikom škartiranja</a:t>
          </a:r>
        </a:p>
      </dsp:txBody>
      <dsp:txXfrm>
        <a:off x="0" y="2157539"/>
        <a:ext cx="7681685" cy="724500"/>
      </dsp:txXfrm>
    </dsp:sp>
    <dsp:sp modelId="{EABE421B-A7FC-4E65-B028-E76EA44A76C3}">
      <dsp:nvSpPr>
        <dsp:cNvPr id="0" name=""/>
        <dsp:cNvSpPr/>
      </dsp:nvSpPr>
      <dsp:spPr>
        <a:xfrm>
          <a:off x="0" y="2882039"/>
          <a:ext cx="768168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sr-Latn-RS" sz="2800" kern="1200" dirty="0">
              <a:latin typeface="Arial" panose="020B0604020202020204" pitchFamily="34" charset="0"/>
              <a:cs typeface="Arial" panose="020B0604020202020204" pitchFamily="34" charset="0"/>
            </a:rPr>
            <a:t>je kompletan</a:t>
          </a:r>
        </a:p>
      </dsp:txBody>
      <dsp:txXfrm>
        <a:off x="31984" y="2914023"/>
        <a:ext cx="7617717" cy="591232"/>
      </dsp:txXfrm>
    </dsp:sp>
    <dsp:sp modelId="{BACA820E-C1E8-448E-86C0-8A70AD00CD49}">
      <dsp:nvSpPr>
        <dsp:cNvPr id="0" name=""/>
        <dsp:cNvSpPr/>
      </dsp:nvSpPr>
      <dsp:spPr>
        <a:xfrm>
          <a:off x="0" y="3537239"/>
          <a:ext cx="7681685"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9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Logička celina koda, ne „šta sam stigao pre odlaska…“</a:t>
          </a:r>
        </a:p>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Revidiran, </a:t>
          </a:r>
          <a:r>
            <a:rPr lang="sr-Latn-RS" sz="2200" kern="1200" dirty="0" err="1">
              <a:latin typeface="Arial" panose="020B0604020202020204" pitchFamily="34" charset="0"/>
              <a:cs typeface="Arial" panose="020B0604020202020204" pitchFamily="34" charset="0"/>
            </a:rPr>
            <a:t>istestiran</a:t>
          </a:r>
          <a:endParaRPr lang="sr-Latn-RS" sz="2200" kern="1200" dirty="0">
            <a:latin typeface="Arial" panose="020B0604020202020204" pitchFamily="34" charset="0"/>
            <a:cs typeface="Arial" panose="020B0604020202020204" pitchFamily="34" charset="0"/>
          </a:endParaRPr>
        </a:p>
      </dsp:txBody>
      <dsp:txXfrm>
        <a:off x="0" y="3537239"/>
        <a:ext cx="7681685" cy="724500"/>
      </dsp:txXfrm>
    </dsp:sp>
    <dsp:sp modelId="{F6AFBDE2-0FB2-4BD0-8D7E-1FBBFAE11053}">
      <dsp:nvSpPr>
        <dsp:cNvPr id="0" name=""/>
        <dsp:cNvSpPr/>
      </dsp:nvSpPr>
      <dsp:spPr>
        <a:xfrm>
          <a:off x="0" y="4261739"/>
          <a:ext cx="7681685" cy="65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sr-Latn-RS" sz="2800" kern="1200" dirty="0">
              <a:latin typeface="Arial" panose="020B0604020202020204" pitchFamily="34" charset="0"/>
              <a:cs typeface="Arial" panose="020B0604020202020204" pitchFamily="34" charset="0"/>
            </a:rPr>
            <a:t>prati dobra poruka</a:t>
          </a:r>
        </a:p>
      </dsp:txBody>
      <dsp:txXfrm>
        <a:off x="31984" y="4293723"/>
        <a:ext cx="7617717" cy="591232"/>
      </dsp:txXfrm>
    </dsp:sp>
    <dsp:sp modelId="{D049939F-0528-458F-927A-AA8A4005CB44}">
      <dsp:nvSpPr>
        <dsp:cNvPr id="0" name=""/>
        <dsp:cNvSpPr/>
      </dsp:nvSpPr>
      <dsp:spPr>
        <a:xfrm>
          <a:off x="0" y="4916939"/>
          <a:ext cx="7681685" cy="1072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89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Poštuje </a:t>
          </a:r>
          <a:r>
            <a:rPr lang="sr-Latn-RS" sz="2200" i="1" kern="1200" dirty="0">
              <a:latin typeface="Arial" panose="020B0604020202020204" pitchFamily="34" charset="0"/>
              <a:cs typeface="Arial" panose="020B0604020202020204" pitchFamily="34" charset="0"/>
              <a:hlinkClick xmlns:r="http://schemas.openxmlformats.org/officeDocument/2006/relationships" r:id="rId1"/>
            </a:rPr>
            <a:t>conventional </a:t>
          </a:r>
          <a:r>
            <a:rPr lang="sr-Latn-RS" sz="2200" i="1" kern="1200" dirty="0" err="1">
              <a:latin typeface="Arial" panose="020B0604020202020204" pitchFamily="34" charset="0"/>
              <a:cs typeface="Arial" panose="020B0604020202020204" pitchFamily="34" charset="0"/>
              <a:hlinkClick xmlns:r="http://schemas.openxmlformats.org/officeDocument/2006/relationships" r:id="rId1"/>
            </a:rPr>
            <a:t>commit</a:t>
          </a:r>
          <a:r>
            <a:rPr lang="sr-Latn-RS" sz="2200" kern="1200" dirty="0">
              <a:latin typeface="Arial" panose="020B0604020202020204" pitchFamily="34" charset="0"/>
              <a:cs typeface="Arial" panose="020B0604020202020204" pitchFamily="34" charset="0"/>
            </a:rPr>
            <a:t> strukturu</a:t>
          </a:r>
        </a:p>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Odgovara na „zašto je napravljena izmena“</a:t>
          </a:r>
        </a:p>
        <a:p>
          <a:pPr marL="228600" lvl="1" indent="-228600" algn="l" defTabSz="977900">
            <a:lnSpc>
              <a:spcPct val="90000"/>
            </a:lnSpc>
            <a:spcBef>
              <a:spcPct val="0"/>
            </a:spcBef>
            <a:spcAft>
              <a:spcPct val="20000"/>
            </a:spcAft>
            <a:buChar char="•"/>
          </a:pPr>
          <a:r>
            <a:rPr lang="sr-Latn-RS" sz="2200" kern="1200" dirty="0">
              <a:latin typeface="Arial" panose="020B0604020202020204" pitchFamily="34" charset="0"/>
              <a:cs typeface="Arial" panose="020B0604020202020204" pitchFamily="34" charset="0"/>
            </a:rPr>
            <a:t>Objašnjava šta je suštinska promena u implementaciji</a:t>
          </a:r>
        </a:p>
      </dsp:txBody>
      <dsp:txXfrm>
        <a:off x="0" y="4916939"/>
        <a:ext cx="7681685" cy="10722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r-Lat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EAF07-1ECD-44A7-AAAA-53CDC27E8FE1}" type="datetimeFigureOut">
              <a:rPr lang="sr-Latn-RS" smtClean="0"/>
              <a:t>21.3.2022.</a:t>
            </a:fld>
            <a:endParaRPr lang="sr-Lat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r-Lat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r-Lat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CBC95-EDCD-42EE-9767-D6F77C09BEF3}" type="slidenum">
              <a:rPr lang="sr-Latn-RS" smtClean="0"/>
              <a:t>‹#›</a:t>
            </a:fld>
            <a:endParaRPr lang="sr-Latn-RS"/>
          </a:p>
        </p:txBody>
      </p:sp>
    </p:spTree>
    <p:extLst>
      <p:ext uri="{BB962C8B-B14F-4D97-AF65-F5344CB8AC3E}">
        <p14:creationId xmlns:p14="http://schemas.microsoft.com/office/powerpoint/2010/main" val="1400990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3</a:t>
            </a:fld>
            <a:endParaRPr lang="sr-Latn-RS"/>
          </a:p>
        </p:txBody>
      </p:sp>
    </p:spTree>
    <p:extLst>
      <p:ext uri="{BB962C8B-B14F-4D97-AF65-F5344CB8AC3E}">
        <p14:creationId xmlns:p14="http://schemas.microsoft.com/office/powerpoint/2010/main" val="1769654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12</a:t>
            </a:fld>
            <a:endParaRPr lang="sr-Latn-RS"/>
          </a:p>
        </p:txBody>
      </p:sp>
    </p:spTree>
    <p:extLst>
      <p:ext uri="{BB962C8B-B14F-4D97-AF65-F5344CB8AC3E}">
        <p14:creationId xmlns:p14="http://schemas.microsoft.com/office/powerpoint/2010/main" val="654517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13</a:t>
            </a:fld>
            <a:endParaRPr lang="sr-Latn-RS"/>
          </a:p>
        </p:txBody>
      </p:sp>
    </p:spTree>
    <p:extLst>
      <p:ext uri="{BB962C8B-B14F-4D97-AF65-F5344CB8AC3E}">
        <p14:creationId xmlns:p14="http://schemas.microsoft.com/office/powerpoint/2010/main" val="3628819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14</a:t>
            </a:fld>
            <a:endParaRPr lang="sr-Latn-RS"/>
          </a:p>
        </p:txBody>
      </p:sp>
    </p:spTree>
    <p:extLst>
      <p:ext uri="{BB962C8B-B14F-4D97-AF65-F5344CB8AC3E}">
        <p14:creationId xmlns:p14="http://schemas.microsoft.com/office/powerpoint/2010/main" val="262926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15</a:t>
            </a:fld>
            <a:endParaRPr lang="sr-Latn-RS"/>
          </a:p>
        </p:txBody>
      </p:sp>
    </p:spTree>
    <p:extLst>
      <p:ext uri="{BB962C8B-B14F-4D97-AF65-F5344CB8AC3E}">
        <p14:creationId xmlns:p14="http://schemas.microsoft.com/office/powerpoint/2010/main" val="3279664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r>
              <a:rPr lang="sr-Latn-RS" b="0" dirty="0"/>
              <a:t>Pera ima težak zahtev pred sobom koji treba da implementira. Nije siguran šta je najbolje rešenje – kako da implementira funkciju koju klijent traži, a da ona bude </a:t>
            </a:r>
            <a:r>
              <a:rPr lang="sr-Latn-RS" b="0" dirty="0" err="1"/>
              <a:t>performantna</a:t>
            </a:r>
            <a:r>
              <a:rPr lang="sr-Latn-RS" b="0" dirty="0"/>
              <a:t> i da ima čist kod. Ima par ideja, ali nije siguran da će svaka raditi pa bi voleo da isproba. Za implementaciju ideje, moraće dobro da zaprlja kod, da izmeni značajno i A i B i C. Ako ideja ne uspe treba sve to da odbaci i da se vrati na stanje koje sada ima.</a:t>
            </a:r>
          </a:p>
          <a:p>
            <a:pPr marL="0" indent="0">
              <a:lnSpc>
                <a:spcPct val="80000"/>
              </a:lnSpc>
              <a:buNone/>
            </a:pPr>
            <a:endParaRPr lang="sr-Latn-RS" b="0" dirty="0"/>
          </a:p>
          <a:p>
            <a:pPr marL="0" indent="0">
              <a:lnSpc>
                <a:spcPct val="80000"/>
              </a:lnSpc>
              <a:buNone/>
            </a:pPr>
            <a:r>
              <a:rPr lang="sr-Latn-RS" b="0" dirty="0"/>
              <a:t>Opcija 1 je da napravi kopiju celog koda. Ako eksperiment ne uspe obrisaće kopiju, a ako uspe ona će biti glavni projekat sa kojim će raditi dalje. Opcija 2 je da koristi grane koje Git nudi.</a:t>
            </a:r>
          </a:p>
        </p:txBody>
      </p:sp>
      <p:sp>
        <p:nvSpPr>
          <p:cNvPr id="4" name="Slide Number Placeholder 3"/>
          <p:cNvSpPr>
            <a:spLocks noGrp="1"/>
          </p:cNvSpPr>
          <p:nvPr>
            <p:ph type="sldNum" sz="quarter" idx="5"/>
          </p:nvPr>
        </p:nvSpPr>
        <p:spPr/>
        <p:txBody>
          <a:bodyPr/>
          <a:lstStyle/>
          <a:p>
            <a:fld id="{0C7CBC02-58B4-4BEA-A99D-926C6DE278B2}" type="slidenum">
              <a:rPr lang="sr-Latn-RS" smtClean="0"/>
              <a:t>16</a:t>
            </a:fld>
            <a:endParaRPr lang="sr-Latn-RS"/>
          </a:p>
        </p:txBody>
      </p:sp>
    </p:spTree>
    <p:extLst>
      <p:ext uri="{BB962C8B-B14F-4D97-AF65-F5344CB8AC3E}">
        <p14:creationId xmlns:p14="http://schemas.microsoft.com/office/powerpoint/2010/main" val="1879447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r>
              <a:rPr lang="sr-Latn-RS" b="0" dirty="0"/>
              <a:t>Pera ima težak zahtev pred sobom koji treba da implementira. Nije siguran šta je najbolje rešenje – kako da implementira funkciju koju klijent traži, a da ona bude </a:t>
            </a:r>
            <a:r>
              <a:rPr lang="sr-Latn-RS" b="0" dirty="0" err="1"/>
              <a:t>performantna</a:t>
            </a:r>
            <a:r>
              <a:rPr lang="sr-Latn-RS" b="0" dirty="0"/>
              <a:t> i da ima čist kod. Ima par ideja, ali nije siguran da će svaka raditi pa bi voleo da isproba. Za implementaciju ideje, moraće dobro da zaprlja kod, da izmeni značajno i A i B i C. Ako ideja ne uspe treba sve to da odbaci i da se vrati na stanje koje sada ima.</a:t>
            </a:r>
          </a:p>
          <a:p>
            <a:pPr marL="0" indent="0">
              <a:lnSpc>
                <a:spcPct val="80000"/>
              </a:lnSpc>
              <a:buNone/>
            </a:pPr>
            <a:endParaRPr lang="sr-Latn-RS" b="0" dirty="0"/>
          </a:p>
          <a:p>
            <a:pPr marL="0" indent="0">
              <a:lnSpc>
                <a:spcPct val="80000"/>
              </a:lnSpc>
              <a:buNone/>
            </a:pPr>
            <a:r>
              <a:rPr lang="sr-Latn-RS" b="0" dirty="0"/>
              <a:t>Opcija 1 je da napravi kopiju celog koda. Ako eksperiment ne uspe obrisaće kopiju, a ako uspe ona će biti glavni projekat sa kojim će raditi dalje. Opcija 2 je da koristi grane koje Git nudi.</a:t>
            </a:r>
          </a:p>
        </p:txBody>
      </p:sp>
      <p:sp>
        <p:nvSpPr>
          <p:cNvPr id="4" name="Slide Number Placeholder 3"/>
          <p:cNvSpPr>
            <a:spLocks noGrp="1"/>
          </p:cNvSpPr>
          <p:nvPr>
            <p:ph type="sldNum" sz="quarter" idx="5"/>
          </p:nvPr>
        </p:nvSpPr>
        <p:spPr/>
        <p:txBody>
          <a:bodyPr/>
          <a:lstStyle/>
          <a:p>
            <a:fld id="{0C7CBC02-58B4-4BEA-A99D-926C6DE278B2}" type="slidenum">
              <a:rPr lang="sr-Latn-RS" smtClean="0"/>
              <a:t>17</a:t>
            </a:fld>
            <a:endParaRPr lang="sr-Latn-RS"/>
          </a:p>
        </p:txBody>
      </p:sp>
    </p:spTree>
    <p:extLst>
      <p:ext uri="{BB962C8B-B14F-4D97-AF65-F5344CB8AC3E}">
        <p14:creationId xmlns:p14="http://schemas.microsoft.com/office/powerpoint/2010/main" val="2854952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r>
              <a:rPr lang="sr-Latn-RS" b="0" dirty="0"/>
              <a:t>Šta da je bilo </a:t>
            </a:r>
            <a:r>
              <a:rPr lang="sr-Latn-RS" b="0" dirty="0" err="1"/>
              <a:t>commitova</a:t>
            </a:r>
            <a:r>
              <a:rPr lang="sr-Latn-RS" b="0" dirty="0"/>
              <a:t> na masteru? Šta da su menjali isti fajl?</a:t>
            </a:r>
          </a:p>
        </p:txBody>
      </p:sp>
      <p:sp>
        <p:nvSpPr>
          <p:cNvPr id="4" name="Slide Number Placeholder 3"/>
          <p:cNvSpPr>
            <a:spLocks noGrp="1"/>
          </p:cNvSpPr>
          <p:nvPr>
            <p:ph type="sldNum" sz="quarter" idx="5"/>
          </p:nvPr>
        </p:nvSpPr>
        <p:spPr/>
        <p:txBody>
          <a:bodyPr/>
          <a:lstStyle/>
          <a:p>
            <a:fld id="{0C7CBC02-58B4-4BEA-A99D-926C6DE278B2}" type="slidenum">
              <a:rPr lang="sr-Latn-RS" smtClean="0"/>
              <a:t>18</a:t>
            </a:fld>
            <a:endParaRPr lang="sr-Latn-RS"/>
          </a:p>
        </p:txBody>
      </p:sp>
    </p:spTree>
    <p:extLst>
      <p:ext uri="{BB962C8B-B14F-4D97-AF65-F5344CB8AC3E}">
        <p14:creationId xmlns:p14="http://schemas.microsoft.com/office/powerpoint/2010/main" val="28703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19</a:t>
            </a:fld>
            <a:endParaRPr lang="sr-Latn-RS"/>
          </a:p>
        </p:txBody>
      </p:sp>
    </p:spTree>
    <p:extLst>
      <p:ext uri="{BB962C8B-B14F-4D97-AF65-F5344CB8AC3E}">
        <p14:creationId xmlns:p14="http://schemas.microsoft.com/office/powerpoint/2010/main" val="192777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20</a:t>
            </a:fld>
            <a:endParaRPr lang="sr-Latn-RS"/>
          </a:p>
        </p:txBody>
      </p:sp>
    </p:spTree>
    <p:extLst>
      <p:ext uri="{BB962C8B-B14F-4D97-AF65-F5344CB8AC3E}">
        <p14:creationId xmlns:p14="http://schemas.microsoft.com/office/powerpoint/2010/main" val="178912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endParaRPr lang="sr-Latn-RS" sz="1200" i="1" dirty="0">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C7CBC02-58B4-4BEA-A99D-926C6DE278B2}" type="slidenum">
              <a:rPr lang="sr-Latn-RS" smtClean="0"/>
              <a:t>21</a:t>
            </a:fld>
            <a:endParaRPr lang="sr-Latn-RS"/>
          </a:p>
        </p:txBody>
      </p:sp>
    </p:spTree>
    <p:extLst>
      <p:ext uri="{BB962C8B-B14F-4D97-AF65-F5344CB8AC3E}">
        <p14:creationId xmlns:p14="http://schemas.microsoft.com/office/powerpoint/2010/main" val="265919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sr-Latn-RS" b="0" dirty="0"/>
              <a:t>Pojašnjenje za svaku tačku – šta treba da uradimo, koliko će nam vremena oduzeti, kakve komplikacije donosi</a:t>
            </a:r>
          </a:p>
          <a:p>
            <a:pPr marL="228600" indent="-228600">
              <a:lnSpc>
                <a:spcPct val="80000"/>
              </a:lnSpc>
              <a:buAutoNum type="arabicParenR"/>
            </a:pPr>
            <a:r>
              <a:rPr lang="sr-Latn-RS" b="0" dirty="0"/>
              <a:t>Bag je možda ubačen u kod pre 2 dana, a možda pre 2 meseca samo nismo primetili</a:t>
            </a:r>
          </a:p>
          <a:p>
            <a:pPr marL="228600" indent="-228600">
              <a:lnSpc>
                <a:spcPct val="80000"/>
              </a:lnSpc>
              <a:buAutoNum type="arabicParenR"/>
            </a:pPr>
            <a:r>
              <a:rPr lang="sr-Latn-RS" b="0" dirty="0"/>
              <a:t>Kako ćemo sastaviti dokaz za asistenta da pokažemo ko je na čemu radio, kako bi se uverio da niko ne zabušava? Pri čemu ne mislim da je dovoljno da kažete Stefan je radio na funkciji X, a Milan na funkciji Y, već tačno ko je koje linije koda menjao.</a:t>
            </a:r>
          </a:p>
          <a:p>
            <a:pPr marL="228600" indent="-228600">
              <a:lnSpc>
                <a:spcPct val="80000"/>
              </a:lnSpc>
              <a:buAutoNum type="arabicParenR"/>
            </a:pPr>
            <a:r>
              <a:rPr lang="sr-Latn-RS" b="0" dirty="0"/>
              <a:t>/</a:t>
            </a:r>
          </a:p>
          <a:p>
            <a:pPr marL="228600" indent="-228600">
              <a:lnSpc>
                <a:spcPct val="80000"/>
              </a:lnSpc>
              <a:buAutoNum type="arabicParenR"/>
            </a:pPr>
            <a:r>
              <a:rPr lang="sr-Latn-RS" b="0" dirty="0"/>
              <a:t>Istovremeno menjaju isti fajl, iste funkcije</a:t>
            </a:r>
            <a:endParaRPr lang="en-US" b="0" dirty="0"/>
          </a:p>
          <a:p>
            <a:pPr>
              <a:lnSpc>
                <a:spcPct val="80000"/>
              </a:lnSpc>
            </a:pPr>
            <a:endParaRPr lang="en-US" b="0" dirty="0"/>
          </a:p>
          <a:p>
            <a:pPr>
              <a:lnSpc>
                <a:spcPct val="80000"/>
              </a:lnSpc>
            </a:pPr>
            <a:r>
              <a:rPr lang="sr-Latn-RS" b="0" dirty="0"/>
              <a:t>Za </a:t>
            </a:r>
            <a:r>
              <a:rPr lang="sr-Latn-RS" b="0" dirty="0" err="1"/>
              <a:t>debagovanje</a:t>
            </a:r>
            <a:r>
              <a:rPr lang="sr-Latn-RS" b="0" dirty="0"/>
              <a:t> – </a:t>
            </a:r>
            <a:r>
              <a:rPr lang="sr-Latn-RS" b="0" dirty="0" err="1"/>
              <a:t>binary</a:t>
            </a:r>
            <a:r>
              <a:rPr lang="sr-Latn-RS" b="0" dirty="0"/>
              <a:t> </a:t>
            </a:r>
            <a:r>
              <a:rPr lang="sr-Latn-RS" b="0" dirty="0" err="1"/>
              <a:t>chop</a:t>
            </a:r>
            <a:r>
              <a:rPr lang="sr-Latn-RS" b="0" dirty="0"/>
              <a:t> – imali smo bag sa grafičkim editorom pa smo vrteli </a:t>
            </a:r>
            <a:r>
              <a:rPr lang="sr-Latn-RS" b="0" dirty="0" err="1"/>
              <a:t>commitove</a:t>
            </a:r>
            <a:r>
              <a:rPr lang="sr-Latn-RS" b="0" dirty="0"/>
              <a:t> unazad</a:t>
            </a:r>
          </a:p>
          <a:p>
            <a:pPr>
              <a:lnSpc>
                <a:spcPct val="80000"/>
              </a:lnSpc>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4</a:t>
            </a:fld>
            <a:endParaRPr lang="sr-Latn-RS"/>
          </a:p>
        </p:txBody>
      </p:sp>
    </p:spTree>
    <p:extLst>
      <p:ext uri="{BB962C8B-B14F-4D97-AF65-F5344CB8AC3E}">
        <p14:creationId xmlns:p14="http://schemas.microsoft.com/office/powerpoint/2010/main" val="1208239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r>
              <a:rPr lang="sr-Latn-RS" sz="1200" i="1" dirty="0">
                <a:latin typeface="Consolas" panose="020B0609020204030204" pitchFamily="49" charset="0"/>
              </a:rPr>
              <a:t>https://docs.github.com/en/pull-requests/collaborating-with-pull-requests/proposing-changes-to-your-work-with-pull-requests/about-pull-requests</a:t>
            </a:r>
          </a:p>
        </p:txBody>
      </p:sp>
      <p:sp>
        <p:nvSpPr>
          <p:cNvPr id="4" name="Slide Number Placeholder 3"/>
          <p:cNvSpPr>
            <a:spLocks noGrp="1"/>
          </p:cNvSpPr>
          <p:nvPr>
            <p:ph type="sldNum" sz="quarter" idx="5"/>
          </p:nvPr>
        </p:nvSpPr>
        <p:spPr/>
        <p:txBody>
          <a:bodyPr/>
          <a:lstStyle/>
          <a:p>
            <a:fld id="{0C7CBC02-58B4-4BEA-A99D-926C6DE278B2}" type="slidenum">
              <a:rPr lang="sr-Latn-RS" smtClean="0"/>
              <a:t>22</a:t>
            </a:fld>
            <a:endParaRPr lang="sr-Latn-RS"/>
          </a:p>
        </p:txBody>
      </p:sp>
    </p:spTree>
    <p:extLst>
      <p:ext uri="{BB962C8B-B14F-4D97-AF65-F5344CB8AC3E}">
        <p14:creationId xmlns:p14="http://schemas.microsoft.com/office/powerpoint/2010/main" val="3110898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r>
              <a:rPr lang="sr-Latn-RS" sz="1200" i="1" dirty="0">
                <a:latin typeface="Consolas" panose="020B0609020204030204" pitchFamily="49" charset="0"/>
              </a:rPr>
              <a:t>https://docs.github.com/en/pull-requests/collaborating-with-pull-requests/proposing-changes-to-your-work-with-pull-requests/about-pull-requests</a:t>
            </a:r>
          </a:p>
        </p:txBody>
      </p:sp>
      <p:sp>
        <p:nvSpPr>
          <p:cNvPr id="4" name="Slide Number Placeholder 3"/>
          <p:cNvSpPr>
            <a:spLocks noGrp="1"/>
          </p:cNvSpPr>
          <p:nvPr>
            <p:ph type="sldNum" sz="quarter" idx="5"/>
          </p:nvPr>
        </p:nvSpPr>
        <p:spPr/>
        <p:txBody>
          <a:bodyPr/>
          <a:lstStyle/>
          <a:p>
            <a:fld id="{0C7CBC02-58B4-4BEA-A99D-926C6DE278B2}" type="slidenum">
              <a:rPr lang="sr-Latn-RS" smtClean="0"/>
              <a:t>23</a:t>
            </a:fld>
            <a:endParaRPr lang="sr-Latn-RS"/>
          </a:p>
        </p:txBody>
      </p:sp>
    </p:spTree>
    <p:extLst>
      <p:ext uri="{BB962C8B-B14F-4D97-AF65-F5344CB8AC3E}">
        <p14:creationId xmlns:p14="http://schemas.microsoft.com/office/powerpoint/2010/main" val="3564424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endParaRPr lang="sr-Latn-RS" sz="1200" i="1" dirty="0">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C7CBC02-58B4-4BEA-A99D-926C6DE278B2}" type="slidenum">
              <a:rPr lang="sr-Latn-RS" smtClean="0"/>
              <a:t>24</a:t>
            </a:fld>
            <a:endParaRPr lang="sr-Latn-RS"/>
          </a:p>
        </p:txBody>
      </p:sp>
    </p:spTree>
    <p:extLst>
      <p:ext uri="{BB962C8B-B14F-4D97-AF65-F5344CB8AC3E}">
        <p14:creationId xmlns:p14="http://schemas.microsoft.com/office/powerpoint/2010/main" val="2259957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endParaRPr lang="sr-Latn-RS" b="1" dirty="0"/>
          </a:p>
        </p:txBody>
      </p:sp>
      <p:sp>
        <p:nvSpPr>
          <p:cNvPr id="4" name="Slide Number Placeholder 3"/>
          <p:cNvSpPr>
            <a:spLocks noGrp="1"/>
          </p:cNvSpPr>
          <p:nvPr>
            <p:ph type="sldNum" sz="quarter" idx="5"/>
          </p:nvPr>
        </p:nvSpPr>
        <p:spPr/>
        <p:txBody>
          <a:bodyPr/>
          <a:lstStyle/>
          <a:p>
            <a:fld id="{0C7CBC02-58B4-4BEA-A99D-926C6DE278B2}" type="slidenum">
              <a:rPr lang="sr-Latn-RS" smtClean="0"/>
              <a:t>25</a:t>
            </a:fld>
            <a:endParaRPr lang="sr-Latn-RS" dirty="0"/>
          </a:p>
        </p:txBody>
      </p:sp>
    </p:spTree>
    <p:extLst>
      <p:ext uri="{BB962C8B-B14F-4D97-AF65-F5344CB8AC3E}">
        <p14:creationId xmlns:p14="http://schemas.microsoft.com/office/powerpoint/2010/main" val="181266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sr-Latn-RS" b="0" dirty="0"/>
              <a:t>Pojašnjenje za svaku tačku – šta treba da uradimo, koliko će nam vremena oduzeti, kakve komplikacije donosi</a:t>
            </a:r>
          </a:p>
          <a:p>
            <a:pPr marL="228600" marR="0" lvl="0" indent="-228600" algn="l" defTabSz="914400" rtl="0" eaLnBrk="1" fontAlgn="auto" latinLnBrk="0" hangingPunct="1">
              <a:lnSpc>
                <a:spcPct val="80000"/>
              </a:lnSpc>
              <a:spcBef>
                <a:spcPts val="0"/>
              </a:spcBef>
              <a:spcAft>
                <a:spcPts val="0"/>
              </a:spcAft>
              <a:buClrTx/>
              <a:buSzTx/>
              <a:buFontTx/>
              <a:buAutoNum type="arabicParenR"/>
              <a:tabLst/>
              <a:defRPr/>
            </a:pPr>
            <a:r>
              <a:rPr lang="sr-Latn-RS" b="0" dirty="0"/>
              <a:t>Za </a:t>
            </a:r>
            <a:r>
              <a:rPr lang="sr-Latn-RS" b="0" dirty="0" err="1"/>
              <a:t>debagovanje</a:t>
            </a:r>
            <a:r>
              <a:rPr lang="sr-Latn-RS" b="0" dirty="0"/>
              <a:t> – </a:t>
            </a:r>
            <a:r>
              <a:rPr lang="sr-Latn-RS" b="0" dirty="0" err="1"/>
              <a:t>binary</a:t>
            </a:r>
            <a:r>
              <a:rPr lang="sr-Latn-RS" b="0" dirty="0"/>
              <a:t> </a:t>
            </a:r>
            <a:r>
              <a:rPr lang="sr-Latn-RS" b="0" dirty="0" err="1"/>
              <a:t>chop</a:t>
            </a:r>
            <a:r>
              <a:rPr lang="sr-Latn-RS" b="0" dirty="0"/>
              <a:t> – imali smo bag sa grafičkim editorom pa smo vrteli </a:t>
            </a:r>
            <a:r>
              <a:rPr lang="sr-Latn-RS" b="0" dirty="0" err="1"/>
              <a:t>commitove</a:t>
            </a:r>
            <a:r>
              <a:rPr lang="sr-Latn-RS" b="0" dirty="0"/>
              <a:t> unazad</a:t>
            </a:r>
          </a:p>
          <a:p>
            <a:pPr marL="228600" indent="-228600">
              <a:lnSpc>
                <a:spcPct val="80000"/>
              </a:lnSpc>
              <a:buAutoNum type="arabicParenR"/>
            </a:pPr>
            <a:r>
              <a:rPr lang="sr-Latn-RS" b="0" dirty="0"/>
              <a:t>Ovo je bitna funkcija iz više razloga – podstiče odgovornost – kad znate da svi vide sve što radite potrudićete se više; poslodavac može da prati vaš rad; drugi mogu da vam ukažu na neke probleme – nauče vas; sprečeni ste da unesete maliciozan kod (</a:t>
            </a:r>
            <a:r>
              <a:rPr lang="sr-Latn-RS" b="0" dirty="0" err="1"/>
              <a:t>backdoor</a:t>
            </a:r>
            <a:r>
              <a:rPr lang="sr-Latn-RS" b="0" dirty="0"/>
              <a:t>).</a:t>
            </a:r>
          </a:p>
          <a:p>
            <a:pPr marL="228600" indent="-228600">
              <a:lnSpc>
                <a:spcPct val="80000"/>
              </a:lnSpc>
              <a:buAutoNum type="arabicParenR"/>
            </a:pPr>
            <a:endParaRPr lang="en-US" b="0" dirty="0"/>
          </a:p>
          <a:p>
            <a:pPr>
              <a:lnSpc>
                <a:spcPct val="80000"/>
              </a:lnSpc>
            </a:pPr>
            <a:endParaRPr lang="en-US" b="0" dirty="0"/>
          </a:p>
          <a:p>
            <a:pPr>
              <a:lnSpc>
                <a:spcPct val="80000"/>
              </a:lnSpc>
            </a:pPr>
            <a:endParaRPr lang="sr-Latn-RS" b="0" dirty="0"/>
          </a:p>
          <a:p>
            <a:pPr>
              <a:lnSpc>
                <a:spcPct val="80000"/>
              </a:lnSpc>
            </a:pPr>
            <a:endParaRPr lang="sr-Latn-RS" b="0" dirty="0"/>
          </a:p>
          <a:p>
            <a:pPr>
              <a:lnSpc>
                <a:spcPct val="80000"/>
              </a:lnSpc>
            </a:pPr>
            <a:endParaRPr lang="sr-Latn-RS" b="0" dirty="0"/>
          </a:p>
          <a:p>
            <a:pPr>
              <a:lnSpc>
                <a:spcPct val="80000"/>
              </a:lnSpc>
            </a:pPr>
            <a:r>
              <a:rPr lang="sr-Latn-RS" b="0" dirty="0" err="1"/>
              <a:t>Sturktura</a:t>
            </a:r>
            <a:endParaRPr lang="sr-Latn-RS" b="0" dirty="0"/>
          </a:p>
          <a:p>
            <a:pPr marL="228600" indent="-228600">
              <a:lnSpc>
                <a:spcPct val="80000"/>
              </a:lnSpc>
              <a:buAutoNum type="arabicParenR"/>
            </a:pPr>
            <a:r>
              <a:rPr lang="sr-Latn-RS" b="0" dirty="0"/>
              <a:t>Iz navedenih problema izvlačimo svojstva za alat koji će nam pomoći</a:t>
            </a:r>
          </a:p>
          <a:p>
            <a:pPr marL="228600" indent="-228600">
              <a:lnSpc>
                <a:spcPct val="80000"/>
              </a:lnSpc>
              <a:buAutoNum type="arabicParenR"/>
            </a:pPr>
            <a:r>
              <a:rPr lang="sr-Latn-RS" b="0" dirty="0"/>
              <a:t>Za svaki </a:t>
            </a:r>
            <a:r>
              <a:rPr lang="sr-Latn-RS" b="0" dirty="0" err="1"/>
              <a:t>feature</a:t>
            </a:r>
            <a:r>
              <a:rPr lang="sr-Latn-RS" b="0" dirty="0"/>
              <a:t> ćemo uraditi</a:t>
            </a:r>
          </a:p>
          <a:p>
            <a:pPr marL="685800" lvl="1" indent="-228600">
              <a:lnSpc>
                <a:spcPct val="80000"/>
              </a:lnSpc>
              <a:buAutoNum type="arabicParenR"/>
            </a:pPr>
            <a:r>
              <a:rPr lang="sr-Latn-RS" b="0" dirty="0"/>
              <a:t>Šta Git nudi za podršku datog </a:t>
            </a:r>
            <a:r>
              <a:rPr lang="sr-Latn-RS" b="0" dirty="0" err="1"/>
              <a:t>feature</a:t>
            </a:r>
            <a:r>
              <a:rPr lang="sr-Latn-RS" b="0" dirty="0"/>
              <a:t>-a – ilustracije sa kodom, </a:t>
            </a:r>
            <a:r>
              <a:rPr lang="sr-Latn-RS" b="0" dirty="0" err="1"/>
              <a:t>commitovima</a:t>
            </a:r>
            <a:r>
              <a:rPr lang="sr-Latn-RS" b="0" dirty="0"/>
              <a:t> i akterima</a:t>
            </a:r>
          </a:p>
          <a:p>
            <a:pPr marL="685800" lvl="1" indent="-228600">
              <a:lnSpc>
                <a:spcPct val="80000"/>
              </a:lnSpc>
              <a:buAutoNum type="arabicParenR"/>
            </a:pPr>
            <a:r>
              <a:rPr lang="sr-Latn-RS" b="0" dirty="0"/>
              <a:t>Šta dati </a:t>
            </a:r>
            <a:r>
              <a:rPr lang="sr-Latn-RS" b="0" dirty="0" err="1"/>
              <a:t>feature</a:t>
            </a:r>
            <a:r>
              <a:rPr lang="sr-Latn-RS" b="0" dirty="0"/>
              <a:t> još nudi kao rešenje sem navedenog problema</a:t>
            </a:r>
          </a:p>
          <a:p>
            <a:pPr marL="228600" lvl="0" indent="-228600">
              <a:lnSpc>
                <a:spcPct val="80000"/>
              </a:lnSpc>
              <a:buAutoNum type="arabicParenR"/>
            </a:pPr>
            <a:r>
              <a:rPr lang="sr-Latn-RS" b="0" dirty="0"/>
              <a:t>Prednosti upotrebe Gita i kad sam radiš (</a:t>
            </a:r>
            <a:r>
              <a:rPr lang="sr-Latn-RS" b="0" dirty="0" err="1"/>
              <a:t>backup</a:t>
            </a:r>
            <a:r>
              <a:rPr lang="sr-Latn-RS" b="0" dirty="0"/>
              <a:t>, </a:t>
            </a:r>
            <a:r>
              <a:rPr lang="sr-Latn-RS" b="0" dirty="0" err="1"/>
              <a:t>debuging</a:t>
            </a:r>
            <a:r>
              <a:rPr lang="sr-Latn-RS" b="0" dirty="0"/>
              <a:t>, eksperimentisanje, portfolio)</a:t>
            </a:r>
          </a:p>
        </p:txBody>
      </p:sp>
      <p:sp>
        <p:nvSpPr>
          <p:cNvPr id="4" name="Slide Number Placeholder 3"/>
          <p:cNvSpPr>
            <a:spLocks noGrp="1"/>
          </p:cNvSpPr>
          <p:nvPr>
            <p:ph type="sldNum" sz="quarter" idx="5"/>
          </p:nvPr>
        </p:nvSpPr>
        <p:spPr/>
        <p:txBody>
          <a:bodyPr/>
          <a:lstStyle/>
          <a:p>
            <a:fld id="{0C7CBC02-58B4-4BEA-A99D-926C6DE278B2}" type="slidenum">
              <a:rPr lang="sr-Latn-RS" smtClean="0"/>
              <a:t>5</a:t>
            </a:fld>
            <a:endParaRPr lang="sr-Latn-RS"/>
          </a:p>
        </p:txBody>
      </p:sp>
    </p:spTree>
    <p:extLst>
      <p:ext uri="{BB962C8B-B14F-4D97-AF65-F5344CB8AC3E}">
        <p14:creationId xmlns:p14="http://schemas.microsoft.com/office/powerpoint/2010/main" val="1193006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r>
              <a:rPr lang="sr-Latn-RS" b="0" dirty="0"/>
              <a:t>Git </a:t>
            </a:r>
            <a:r>
              <a:rPr lang="sr-Latn-RS" b="0" dirty="0" err="1"/>
              <a:t>init</a:t>
            </a:r>
            <a:r>
              <a:rPr lang="sr-Latn-RS" b="0" dirty="0"/>
              <a:t> za prazan repozitorijum – tu je .git koji sadrži sve podatke vezane za ovaj repozitorijum – tu će se skladištiti tačno informacija ko je kada kakve izmene pravio.</a:t>
            </a:r>
          </a:p>
          <a:p>
            <a:pPr marL="228600" indent="-228600">
              <a:lnSpc>
                <a:spcPct val="80000"/>
              </a:lnSpc>
              <a:buAutoNum type="arabicParenR"/>
            </a:pPr>
            <a:r>
              <a:rPr lang="sr-Latn-RS" b="0" dirty="0"/>
              <a:t>Napraviti Rectangle.java sa </a:t>
            </a:r>
            <a:r>
              <a:rPr lang="sr-Latn-RS" b="0" dirty="0" err="1"/>
              <a:t>xDots</a:t>
            </a:r>
            <a:r>
              <a:rPr lang="sr-Latn-RS" b="0" dirty="0"/>
              <a:t>, </a:t>
            </a:r>
            <a:r>
              <a:rPr lang="sr-Latn-RS" b="0" dirty="0" err="1"/>
              <a:t>yDots</a:t>
            </a:r>
            <a:r>
              <a:rPr lang="sr-Latn-RS" b="0" dirty="0"/>
              <a:t>, </a:t>
            </a:r>
            <a:r>
              <a:rPr lang="sr-Latn-RS" b="0" dirty="0" err="1"/>
              <a:t>dist</a:t>
            </a:r>
            <a:r>
              <a:rPr lang="sr-Latn-RS" b="0" dirty="0"/>
              <a:t> i </a:t>
            </a:r>
            <a:r>
              <a:rPr lang="sr-Latn-RS" b="0" dirty="0" err="1"/>
              <a:t>surface</a:t>
            </a:r>
            <a:r>
              <a:rPr lang="sr-Latn-RS" b="0" dirty="0"/>
              <a:t> – </a:t>
            </a:r>
            <a:r>
              <a:rPr lang="sr-Latn-RS" b="1" dirty="0"/>
              <a:t>git status</a:t>
            </a:r>
          </a:p>
          <a:p>
            <a:pPr marL="228600" indent="-228600">
              <a:lnSpc>
                <a:spcPct val="80000"/>
              </a:lnSpc>
              <a:buAutoNum type="arabicParenR"/>
            </a:pPr>
            <a:r>
              <a:rPr lang="sr-Latn-RS" b="0" dirty="0"/>
              <a:t>Želim da spakujem ovu promenu kao jedan paketić na koji ću moći lako da se vratim (Istorija promena) – </a:t>
            </a:r>
            <a:r>
              <a:rPr lang="sr-Latn-RS" b="1" dirty="0"/>
              <a:t>git </a:t>
            </a:r>
            <a:r>
              <a:rPr lang="sr-Latn-RS" b="1" dirty="0" err="1"/>
              <a:t>add</a:t>
            </a:r>
            <a:r>
              <a:rPr lang="sr-Latn-RS" b="1" dirty="0"/>
              <a:t>, git </a:t>
            </a:r>
            <a:r>
              <a:rPr lang="sr-Latn-RS" b="1" dirty="0" err="1"/>
              <a:t>commit</a:t>
            </a:r>
            <a:endParaRPr lang="sr-Latn-RS" b="0" dirty="0"/>
          </a:p>
          <a:p>
            <a:pPr marL="228600" indent="-228600">
              <a:lnSpc>
                <a:spcPct val="80000"/>
              </a:lnSpc>
              <a:buAutoNum type="arabicParenR"/>
            </a:pPr>
            <a:r>
              <a:rPr lang="sr-Latn-RS" b="0" dirty="0"/>
              <a:t>Dodavanje </a:t>
            </a:r>
            <a:r>
              <a:rPr lang="sr-Latn-RS" b="0" dirty="0" err="1"/>
              <a:t>Point</a:t>
            </a:r>
            <a:r>
              <a:rPr lang="sr-Latn-RS" b="0" dirty="0"/>
              <a:t> klase i izmena </a:t>
            </a:r>
            <a:r>
              <a:rPr lang="sr-Latn-RS" b="0" dirty="0" err="1"/>
              <a:t>Rectangle</a:t>
            </a:r>
            <a:r>
              <a:rPr lang="sr-Latn-RS" b="0" dirty="0"/>
              <a:t> – </a:t>
            </a:r>
            <a:r>
              <a:rPr lang="sr-Latn-RS" b="1" dirty="0"/>
              <a:t>git status, git </a:t>
            </a:r>
            <a:r>
              <a:rPr lang="sr-Latn-RS" b="1" dirty="0" err="1"/>
              <a:t>add</a:t>
            </a:r>
            <a:r>
              <a:rPr lang="sr-Latn-RS" b="1" dirty="0"/>
              <a:t>, git </a:t>
            </a:r>
            <a:r>
              <a:rPr lang="sr-Latn-RS" b="1" dirty="0" err="1"/>
              <a:t>commit</a:t>
            </a:r>
            <a:endParaRPr lang="sr-Latn-RS" b="1" dirty="0"/>
          </a:p>
          <a:p>
            <a:pPr marL="228600" indent="-228600">
              <a:lnSpc>
                <a:spcPct val="80000"/>
              </a:lnSpc>
              <a:buAutoNum type="arabicParenR"/>
            </a:pPr>
            <a:r>
              <a:rPr lang="sr-Latn-RS" b="0" dirty="0"/>
              <a:t>Sad sam napravio 2 </a:t>
            </a:r>
            <a:r>
              <a:rPr lang="sr-Latn-RS" b="0" dirty="0" err="1"/>
              <a:t>commita</a:t>
            </a:r>
            <a:r>
              <a:rPr lang="sr-Latn-RS" b="0" dirty="0"/>
              <a:t>, ali hajde da zamislimo da je u pitanju 200. Otkrijem bag i ne uspevam da ga rešim. Detektivski posao – hoću da se vratim na prethodni </a:t>
            </a:r>
            <a:r>
              <a:rPr lang="sr-Latn-RS" b="0" dirty="0" err="1"/>
              <a:t>commit</a:t>
            </a:r>
            <a:r>
              <a:rPr lang="sr-Latn-RS" b="0" dirty="0"/>
              <a:t> da vidim da li tu postoji bag – </a:t>
            </a:r>
            <a:r>
              <a:rPr lang="sr-Latn-RS" b="1" dirty="0"/>
              <a:t>git log, git </a:t>
            </a:r>
            <a:r>
              <a:rPr lang="sr-Latn-RS" b="1" dirty="0" err="1"/>
              <a:t>checkout</a:t>
            </a:r>
            <a:r>
              <a:rPr lang="sr-Latn-RS" b="1" dirty="0"/>
              <a:t> :</a:t>
            </a:r>
            <a:r>
              <a:rPr lang="sr-Latn-RS" b="1" dirty="0" err="1"/>
              <a:t>hash</a:t>
            </a:r>
            <a:r>
              <a:rPr lang="sr-Latn-RS" b="1" dirty="0"/>
              <a:t>:</a:t>
            </a:r>
          </a:p>
          <a:p>
            <a:pPr marL="228600" indent="-228600">
              <a:lnSpc>
                <a:spcPct val="80000"/>
              </a:lnSpc>
              <a:buAutoNum type="arabicParenR"/>
            </a:pPr>
            <a:r>
              <a:rPr lang="sr-Latn-RS" b="0" dirty="0"/>
              <a:t>Skakućem sa tog i mastera (gledaj file sistem) i takođe mogu da uradim </a:t>
            </a:r>
            <a:r>
              <a:rPr lang="sr-Latn-RS" b="1" dirty="0"/>
              <a:t>git </a:t>
            </a:r>
            <a:r>
              <a:rPr lang="sr-Latn-RS" b="1" dirty="0" err="1"/>
              <a:t>diff</a:t>
            </a:r>
            <a:r>
              <a:rPr lang="sr-Latn-RS" b="1" dirty="0"/>
              <a:t> :</a:t>
            </a:r>
            <a:r>
              <a:rPr lang="sr-Latn-RS" b="1" dirty="0" err="1"/>
              <a:t>hash</a:t>
            </a:r>
            <a:r>
              <a:rPr lang="sr-Latn-RS" b="1" dirty="0"/>
              <a:t>: </a:t>
            </a:r>
            <a:r>
              <a:rPr lang="sr-Latn-RS" b="0" dirty="0"/>
              <a:t>kad sam na masteru</a:t>
            </a:r>
          </a:p>
          <a:p>
            <a:pPr marL="228600" indent="-228600">
              <a:lnSpc>
                <a:spcPct val="80000"/>
              </a:lnSpc>
              <a:buAutoNum type="arabicParenR"/>
            </a:pPr>
            <a:endParaRPr lang="sr-Latn-RS" b="0" dirty="0"/>
          </a:p>
          <a:p>
            <a:pPr>
              <a:lnSpc>
                <a:spcPct val="112000"/>
              </a:lnSpc>
            </a:pPr>
            <a:r>
              <a:rPr lang="en-US" sz="1200" dirty="0">
                <a:latin typeface="Consolas" panose="020B0609020204030204" pitchFamily="49" charset="0"/>
              </a:rPr>
              <a:t>Rectangle.java</a:t>
            </a:r>
          </a:p>
          <a:p>
            <a:pPr>
              <a:lnSpc>
                <a:spcPct val="112000"/>
              </a:lnSpc>
            </a:pPr>
            <a:r>
              <a:rPr lang="en-US" sz="1200" dirty="0">
                <a:latin typeface="Consolas" panose="020B0609020204030204" pitchFamily="49" charset="0"/>
              </a:rPr>
              <a:t>public class Rectangle</a:t>
            </a:r>
            <a:r>
              <a:rPr lang="sr-Latn-RS" sz="1200" dirty="0">
                <a:latin typeface="Consolas" panose="020B0609020204030204" pitchFamily="49" charset="0"/>
              </a:rPr>
              <a:t> </a:t>
            </a:r>
            <a:r>
              <a:rPr lang="en-US" sz="1200" dirty="0">
                <a:latin typeface="Consolas" panose="020B0609020204030204" pitchFamily="49" charset="0"/>
              </a:rPr>
              <a:t>{</a:t>
            </a:r>
          </a:p>
          <a:p>
            <a:pPr>
              <a:lnSpc>
                <a:spcPct val="112000"/>
              </a:lnSpc>
            </a:pPr>
            <a:r>
              <a:rPr lang="en-US" sz="1200" dirty="0">
                <a:latin typeface="Consolas" panose="020B0609020204030204" pitchFamily="49" charset="0"/>
              </a:rPr>
              <a:t>  private int[] </a:t>
            </a:r>
            <a:r>
              <a:rPr lang="en-US" sz="1200" dirty="0" err="1">
                <a:latin typeface="Consolas" panose="020B0609020204030204" pitchFamily="49" charset="0"/>
              </a:rPr>
              <a:t>xDots</a:t>
            </a:r>
            <a:r>
              <a:rPr lang="en-US" sz="1200" dirty="0">
                <a:latin typeface="Consolas" panose="020B0609020204030204" pitchFamily="49" charset="0"/>
              </a:rPr>
              <a:t>;</a:t>
            </a:r>
          </a:p>
          <a:p>
            <a:pPr>
              <a:lnSpc>
                <a:spcPct val="112000"/>
              </a:lnSpc>
            </a:pPr>
            <a:r>
              <a:rPr lang="en-US" sz="1200" dirty="0">
                <a:latin typeface="Consolas" panose="020B0609020204030204" pitchFamily="49" charset="0"/>
              </a:rPr>
              <a:t>  private int[] </a:t>
            </a:r>
            <a:r>
              <a:rPr lang="en-US" sz="1200" dirty="0" err="1">
                <a:latin typeface="Consolas" panose="020B0609020204030204" pitchFamily="49" charset="0"/>
              </a:rPr>
              <a:t>yDots</a:t>
            </a:r>
            <a:r>
              <a:rPr lang="en-US" sz="1200" dirty="0">
                <a:latin typeface="Consolas" panose="020B0609020204030204" pitchFamily="49" charset="0"/>
              </a:rPr>
              <a:t>;</a:t>
            </a:r>
            <a:endParaRPr lang="sr-Latn-RS" sz="1200" dirty="0">
              <a:latin typeface="Consolas" panose="020B0609020204030204" pitchFamily="49" charset="0"/>
            </a:endParaRPr>
          </a:p>
          <a:p>
            <a:pPr>
              <a:lnSpc>
                <a:spcPct val="112000"/>
              </a:lnSpc>
            </a:pPr>
            <a:r>
              <a:rPr lang="en-US" sz="1200" dirty="0">
                <a:latin typeface="Consolas" panose="020B0609020204030204" pitchFamily="49" charset="0"/>
              </a:rPr>
              <a:t>  public </a:t>
            </a:r>
            <a:r>
              <a:rPr lang="en-US" sz="1200" dirty="0" err="1">
                <a:latin typeface="Consolas" panose="020B0609020204030204" pitchFamily="49" charset="0"/>
              </a:rPr>
              <a:t>dist</a:t>
            </a:r>
            <a:r>
              <a:rPr lang="en-US" sz="1200" dirty="0">
                <a:latin typeface="Consolas" panose="020B0609020204030204" pitchFamily="49" charset="0"/>
              </a:rPr>
              <a:t>(int x1, int x2, int y1, int y2) {...}</a:t>
            </a:r>
            <a:endParaRPr lang="sr-Latn-RS" sz="1200" dirty="0">
              <a:latin typeface="Consolas" panose="020B0609020204030204" pitchFamily="49" charset="0"/>
            </a:endParaRPr>
          </a:p>
          <a:p>
            <a:pPr>
              <a:lnSpc>
                <a:spcPct val="112000"/>
              </a:lnSpc>
            </a:pPr>
            <a:r>
              <a:rPr lang="en-US" sz="1200" dirty="0">
                <a:latin typeface="Consolas" panose="020B0609020204030204" pitchFamily="49" charset="0"/>
              </a:rPr>
              <a:t>  public surface() {</a:t>
            </a:r>
          </a:p>
          <a:p>
            <a:pPr>
              <a:lnSpc>
                <a:spcPct val="112000"/>
              </a:lnSpc>
            </a:pPr>
            <a:r>
              <a:rPr lang="en-US" sz="1200" dirty="0">
                <a:latin typeface="Consolas" panose="020B0609020204030204" pitchFamily="49" charset="0"/>
              </a:rPr>
              <a:t>    double a = </a:t>
            </a:r>
            <a:r>
              <a:rPr lang="en-US" sz="1200" dirty="0" err="1">
                <a:latin typeface="Consolas" panose="020B0609020204030204" pitchFamily="49" charset="0"/>
              </a:rPr>
              <a:t>dist</a:t>
            </a:r>
            <a:r>
              <a:rPr lang="en-US" sz="1200" dirty="0">
                <a:latin typeface="Consolas" panose="020B0609020204030204" pitchFamily="49" charset="0"/>
              </a:rPr>
              <a:t>(</a:t>
            </a:r>
            <a:br>
              <a:rPr lang="en-US" sz="1200" dirty="0">
                <a:latin typeface="Consolas" panose="020B0609020204030204" pitchFamily="49" charset="0"/>
              </a:rPr>
            </a:br>
            <a:r>
              <a:rPr lang="en-US" sz="1200" dirty="0">
                <a:latin typeface="Consolas" panose="020B0609020204030204" pitchFamily="49" charset="0"/>
              </a:rPr>
              <a:t>	</a:t>
            </a:r>
            <a:r>
              <a:rPr lang="en-US" sz="1200" dirty="0" err="1">
                <a:latin typeface="Consolas" panose="020B0609020204030204" pitchFamily="49" charset="0"/>
              </a:rPr>
              <a:t>xDots</a:t>
            </a:r>
            <a:r>
              <a:rPr lang="en-US" sz="1200" dirty="0">
                <a:latin typeface="Consolas" panose="020B0609020204030204" pitchFamily="49" charset="0"/>
              </a:rPr>
              <a:t>[0], </a:t>
            </a:r>
            <a:r>
              <a:rPr lang="en-US" sz="1200" dirty="0" err="1">
                <a:latin typeface="Consolas" panose="020B0609020204030204" pitchFamily="49" charset="0"/>
              </a:rPr>
              <a:t>xDots</a:t>
            </a:r>
            <a:r>
              <a:rPr lang="en-US" sz="1200" dirty="0">
                <a:latin typeface="Consolas" panose="020B0609020204030204" pitchFamily="49" charset="0"/>
              </a:rPr>
              <a:t>[1], </a:t>
            </a:r>
            <a:r>
              <a:rPr lang="en-US" sz="1200" dirty="0" err="1">
                <a:latin typeface="Consolas" panose="020B0609020204030204" pitchFamily="49" charset="0"/>
              </a:rPr>
              <a:t>yDots</a:t>
            </a:r>
            <a:r>
              <a:rPr lang="en-US" sz="1200" dirty="0">
                <a:latin typeface="Consolas" panose="020B0609020204030204" pitchFamily="49" charset="0"/>
              </a:rPr>
              <a:t>[0], </a:t>
            </a:r>
            <a:r>
              <a:rPr lang="en-US" sz="1200" dirty="0" err="1">
                <a:latin typeface="Consolas" panose="020B0609020204030204" pitchFamily="49" charset="0"/>
              </a:rPr>
              <a:t>yDots</a:t>
            </a:r>
            <a:r>
              <a:rPr lang="en-US" sz="1200" dirty="0">
                <a:latin typeface="Consolas" panose="020B0609020204030204" pitchFamily="49" charset="0"/>
              </a:rPr>
              <a:t>[1]);</a:t>
            </a:r>
          </a:p>
          <a:p>
            <a:pPr>
              <a:lnSpc>
                <a:spcPct val="112000"/>
              </a:lnSpc>
            </a:pPr>
            <a:r>
              <a:rPr lang="en-US" sz="1200" dirty="0">
                <a:latin typeface="Consolas" panose="020B0609020204030204" pitchFamily="49" charset="0"/>
              </a:rPr>
              <a:t>    double b = </a:t>
            </a:r>
            <a:r>
              <a:rPr lang="en-US" sz="1200" dirty="0" err="1">
                <a:latin typeface="Consolas" panose="020B0609020204030204" pitchFamily="49" charset="0"/>
              </a:rPr>
              <a:t>dist</a:t>
            </a:r>
            <a:r>
              <a:rPr lang="en-US" sz="1200" dirty="0">
                <a:latin typeface="Consolas" panose="020B0609020204030204" pitchFamily="49" charset="0"/>
              </a:rPr>
              <a:t>(</a:t>
            </a:r>
          </a:p>
          <a:p>
            <a:pPr>
              <a:lnSpc>
                <a:spcPct val="112000"/>
              </a:lnSpc>
            </a:pPr>
            <a:r>
              <a:rPr lang="en-US" sz="1200" dirty="0">
                <a:latin typeface="Consolas" panose="020B0609020204030204" pitchFamily="49" charset="0"/>
              </a:rPr>
              <a:t>	</a:t>
            </a:r>
            <a:r>
              <a:rPr lang="en-US" sz="1200" dirty="0" err="1">
                <a:latin typeface="Consolas" panose="020B0609020204030204" pitchFamily="49" charset="0"/>
              </a:rPr>
              <a:t>xDots</a:t>
            </a:r>
            <a:r>
              <a:rPr lang="en-US" sz="1200" dirty="0">
                <a:latin typeface="Consolas" panose="020B0609020204030204" pitchFamily="49" charset="0"/>
              </a:rPr>
              <a:t>[0], </a:t>
            </a:r>
            <a:r>
              <a:rPr lang="en-US" sz="1200" dirty="0" err="1">
                <a:latin typeface="Consolas" panose="020B0609020204030204" pitchFamily="49" charset="0"/>
              </a:rPr>
              <a:t>xDots</a:t>
            </a:r>
            <a:r>
              <a:rPr lang="en-US" sz="1200" dirty="0">
                <a:latin typeface="Consolas" panose="020B0609020204030204" pitchFamily="49" charset="0"/>
              </a:rPr>
              <a:t>[2], </a:t>
            </a:r>
            <a:r>
              <a:rPr lang="en-US" sz="1200" dirty="0" err="1">
                <a:latin typeface="Consolas" panose="020B0609020204030204" pitchFamily="49" charset="0"/>
              </a:rPr>
              <a:t>yDots</a:t>
            </a:r>
            <a:r>
              <a:rPr lang="en-US" sz="1200" dirty="0">
                <a:latin typeface="Consolas" panose="020B0609020204030204" pitchFamily="49" charset="0"/>
              </a:rPr>
              <a:t>[0], </a:t>
            </a:r>
            <a:r>
              <a:rPr lang="en-US" sz="1200" dirty="0" err="1">
                <a:latin typeface="Consolas" panose="020B0609020204030204" pitchFamily="49" charset="0"/>
              </a:rPr>
              <a:t>yDots</a:t>
            </a:r>
            <a:r>
              <a:rPr lang="en-US" sz="1200" dirty="0">
                <a:latin typeface="Consolas" panose="020B0609020204030204" pitchFamily="49" charset="0"/>
              </a:rPr>
              <a:t>[2]);</a:t>
            </a:r>
          </a:p>
          <a:p>
            <a:pPr>
              <a:lnSpc>
                <a:spcPct val="112000"/>
              </a:lnSpc>
            </a:pPr>
            <a:r>
              <a:rPr lang="en-US" sz="1200" dirty="0">
                <a:latin typeface="Consolas" panose="020B0609020204030204" pitchFamily="49" charset="0"/>
              </a:rPr>
              <a:t>    return a*b;</a:t>
            </a:r>
          </a:p>
          <a:p>
            <a:pPr>
              <a:lnSpc>
                <a:spcPct val="112000"/>
              </a:lnSpc>
            </a:pPr>
            <a:r>
              <a:rPr lang="en-US" sz="1200" dirty="0">
                <a:latin typeface="Consolas" panose="020B0609020204030204" pitchFamily="49" charset="0"/>
              </a:rPr>
              <a:t>  }</a:t>
            </a:r>
          </a:p>
          <a:p>
            <a:pPr>
              <a:lnSpc>
                <a:spcPct val="112000"/>
              </a:lnSpc>
            </a:pPr>
            <a:r>
              <a:rPr lang="en-US" sz="1200" dirty="0">
                <a:latin typeface="Consolas" panose="020B0609020204030204" pitchFamily="49" charset="0"/>
              </a:rPr>
              <a:t>}</a:t>
            </a:r>
            <a:endParaRPr lang="sr-Latn-RS" sz="1200" dirty="0">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0C7CBC02-58B4-4BEA-A99D-926C6DE278B2}" type="slidenum">
              <a:rPr lang="sr-Latn-RS" smtClean="0"/>
              <a:t>6</a:t>
            </a:fld>
            <a:endParaRPr lang="sr-Latn-RS"/>
          </a:p>
        </p:txBody>
      </p:sp>
    </p:spTree>
    <p:extLst>
      <p:ext uri="{BB962C8B-B14F-4D97-AF65-F5344CB8AC3E}">
        <p14:creationId xmlns:p14="http://schemas.microsoft.com/office/powerpoint/2010/main" val="1161346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7</a:t>
            </a:fld>
            <a:endParaRPr lang="sr-Latn-RS"/>
          </a:p>
        </p:txBody>
      </p:sp>
    </p:spTree>
    <p:extLst>
      <p:ext uri="{BB962C8B-B14F-4D97-AF65-F5344CB8AC3E}">
        <p14:creationId xmlns:p14="http://schemas.microsoft.com/office/powerpoint/2010/main" val="405302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8</a:t>
            </a:fld>
            <a:endParaRPr lang="sr-Latn-RS"/>
          </a:p>
        </p:txBody>
      </p:sp>
    </p:spTree>
    <p:extLst>
      <p:ext uri="{BB962C8B-B14F-4D97-AF65-F5344CB8AC3E}">
        <p14:creationId xmlns:p14="http://schemas.microsoft.com/office/powerpoint/2010/main" val="781597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9</a:t>
            </a:fld>
            <a:endParaRPr lang="sr-Latn-RS"/>
          </a:p>
        </p:txBody>
      </p:sp>
    </p:spTree>
    <p:extLst>
      <p:ext uri="{BB962C8B-B14F-4D97-AF65-F5344CB8AC3E}">
        <p14:creationId xmlns:p14="http://schemas.microsoft.com/office/powerpoint/2010/main" val="200606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80000"/>
              </a:lnSpc>
              <a:buAutoNum type="arabicParenR"/>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10</a:t>
            </a:fld>
            <a:endParaRPr lang="sr-Latn-RS"/>
          </a:p>
        </p:txBody>
      </p:sp>
    </p:spTree>
    <p:extLst>
      <p:ext uri="{BB962C8B-B14F-4D97-AF65-F5344CB8AC3E}">
        <p14:creationId xmlns:p14="http://schemas.microsoft.com/office/powerpoint/2010/main" val="63592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80000"/>
              </a:lnSpc>
              <a:buNone/>
            </a:pPr>
            <a:endParaRPr lang="sr-Latn-RS" b="0" dirty="0"/>
          </a:p>
        </p:txBody>
      </p:sp>
      <p:sp>
        <p:nvSpPr>
          <p:cNvPr id="4" name="Slide Number Placeholder 3"/>
          <p:cNvSpPr>
            <a:spLocks noGrp="1"/>
          </p:cNvSpPr>
          <p:nvPr>
            <p:ph type="sldNum" sz="quarter" idx="5"/>
          </p:nvPr>
        </p:nvSpPr>
        <p:spPr/>
        <p:txBody>
          <a:bodyPr/>
          <a:lstStyle/>
          <a:p>
            <a:fld id="{0C7CBC02-58B4-4BEA-A99D-926C6DE278B2}" type="slidenum">
              <a:rPr lang="sr-Latn-RS" smtClean="0"/>
              <a:t>11</a:t>
            </a:fld>
            <a:endParaRPr lang="sr-Latn-RS"/>
          </a:p>
        </p:txBody>
      </p:sp>
    </p:spTree>
    <p:extLst>
      <p:ext uri="{BB962C8B-B14F-4D97-AF65-F5344CB8AC3E}">
        <p14:creationId xmlns:p14="http://schemas.microsoft.com/office/powerpoint/2010/main" val="116849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391246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204174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382401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E5E2-6639-4AAD-B204-A8EF8D310F9E}"/>
              </a:ext>
            </a:extLst>
          </p:cNvPr>
          <p:cNvSpPr>
            <a:spLocks noGrp="1"/>
          </p:cNvSpPr>
          <p:nvPr>
            <p:ph type="title"/>
          </p:nvPr>
        </p:nvSpPr>
        <p:spPr/>
        <p:txBody>
          <a:body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6522622B-6E15-47EE-90CE-FBDB10C90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5DDF881D-3D1E-4B8A-BF4D-27778E509938}"/>
              </a:ext>
            </a:extLst>
          </p:cNvPr>
          <p:cNvSpPr>
            <a:spLocks noGrp="1"/>
          </p:cNvSpPr>
          <p:nvPr>
            <p:ph type="dt" sz="half" idx="10"/>
          </p:nvPr>
        </p:nvSpPr>
        <p:spPr/>
        <p:txBody>
          <a:bodyPr/>
          <a:lstStyle/>
          <a:p>
            <a:fld id="{798D7199-7D11-48E1-8623-5AC0F69002AF}" type="datetimeFigureOut">
              <a:rPr lang="sr-Latn-RS" smtClean="0"/>
              <a:t>21.3.2022.</a:t>
            </a:fld>
            <a:endParaRPr lang="sr-Latn-RS"/>
          </a:p>
        </p:txBody>
      </p:sp>
      <p:sp>
        <p:nvSpPr>
          <p:cNvPr id="5" name="Footer Placeholder 4">
            <a:extLst>
              <a:ext uri="{FF2B5EF4-FFF2-40B4-BE49-F238E27FC236}">
                <a16:creationId xmlns:a16="http://schemas.microsoft.com/office/drawing/2014/main" id="{9C1F5827-D72D-42CC-A71C-73B077C56077}"/>
              </a:ext>
            </a:extLst>
          </p:cNvPr>
          <p:cNvSpPr>
            <a:spLocks noGrp="1"/>
          </p:cNvSpPr>
          <p:nvPr>
            <p:ph type="ftr" sz="quarter" idx="11"/>
          </p:nvPr>
        </p:nvSpPr>
        <p:spPr/>
        <p:txBody>
          <a:bodyPr/>
          <a:lstStyle/>
          <a:p>
            <a:endParaRPr lang="sr-Latn-RS"/>
          </a:p>
        </p:txBody>
      </p:sp>
      <p:sp>
        <p:nvSpPr>
          <p:cNvPr id="6" name="Slide Number Placeholder 5">
            <a:extLst>
              <a:ext uri="{FF2B5EF4-FFF2-40B4-BE49-F238E27FC236}">
                <a16:creationId xmlns:a16="http://schemas.microsoft.com/office/drawing/2014/main" id="{6D38921F-232D-4DBE-B30D-2ECB00AFEAD5}"/>
              </a:ext>
            </a:extLst>
          </p:cNvPr>
          <p:cNvSpPr>
            <a:spLocks noGrp="1"/>
          </p:cNvSpPr>
          <p:nvPr>
            <p:ph type="sldNum" sz="quarter" idx="12"/>
          </p:nvPr>
        </p:nvSpPr>
        <p:spPr/>
        <p:txBody>
          <a:bodyPr/>
          <a:lstStyle/>
          <a:p>
            <a:fld id="{7A2D5EC7-C537-4B34-8D19-69B783948FED}" type="slidenum">
              <a:rPr lang="sr-Latn-RS" smtClean="0"/>
              <a:t>‹#›</a:t>
            </a:fld>
            <a:endParaRPr lang="sr-Latn-RS"/>
          </a:p>
        </p:txBody>
      </p:sp>
    </p:spTree>
    <p:extLst>
      <p:ext uri="{BB962C8B-B14F-4D97-AF65-F5344CB8AC3E}">
        <p14:creationId xmlns:p14="http://schemas.microsoft.com/office/powerpoint/2010/main" val="1570799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E5E2-6639-4AAD-B204-A8EF8D310F9E}"/>
              </a:ext>
            </a:extLst>
          </p:cNvPr>
          <p:cNvSpPr>
            <a:spLocks noGrp="1"/>
          </p:cNvSpPr>
          <p:nvPr>
            <p:ph type="title"/>
          </p:nvPr>
        </p:nvSpPr>
        <p:spPr/>
        <p:txBody>
          <a:body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6522622B-6E15-47EE-90CE-FBDB10C90F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5DDF881D-3D1E-4B8A-BF4D-27778E509938}"/>
              </a:ext>
            </a:extLst>
          </p:cNvPr>
          <p:cNvSpPr>
            <a:spLocks noGrp="1"/>
          </p:cNvSpPr>
          <p:nvPr>
            <p:ph type="dt" sz="half" idx="10"/>
          </p:nvPr>
        </p:nvSpPr>
        <p:spPr/>
        <p:txBody>
          <a:bodyPr/>
          <a:lstStyle/>
          <a:p>
            <a:fld id="{798D7199-7D11-48E1-8623-5AC0F69002AF}" type="datetimeFigureOut">
              <a:rPr lang="sr-Latn-RS" smtClean="0"/>
              <a:t>21.3.2022.</a:t>
            </a:fld>
            <a:endParaRPr lang="sr-Latn-RS"/>
          </a:p>
        </p:txBody>
      </p:sp>
      <p:sp>
        <p:nvSpPr>
          <p:cNvPr id="5" name="Footer Placeholder 4">
            <a:extLst>
              <a:ext uri="{FF2B5EF4-FFF2-40B4-BE49-F238E27FC236}">
                <a16:creationId xmlns:a16="http://schemas.microsoft.com/office/drawing/2014/main" id="{9C1F5827-D72D-42CC-A71C-73B077C56077}"/>
              </a:ext>
            </a:extLst>
          </p:cNvPr>
          <p:cNvSpPr>
            <a:spLocks noGrp="1"/>
          </p:cNvSpPr>
          <p:nvPr>
            <p:ph type="ftr" sz="quarter" idx="11"/>
          </p:nvPr>
        </p:nvSpPr>
        <p:spPr/>
        <p:txBody>
          <a:bodyPr/>
          <a:lstStyle/>
          <a:p>
            <a:endParaRPr lang="sr-Latn-RS"/>
          </a:p>
        </p:txBody>
      </p:sp>
      <p:sp>
        <p:nvSpPr>
          <p:cNvPr id="6" name="Slide Number Placeholder 5">
            <a:extLst>
              <a:ext uri="{FF2B5EF4-FFF2-40B4-BE49-F238E27FC236}">
                <a16:creationId xmlns:a16="http://schemas.microsoft.com/office/drawing/2014/main" id="{6D38921F-232D-4DBE-B30D-2ECB00AFEAD5}"/>
              </a:ext>
            </a:extLst>
          </p:cNvPr>
          <p:cNvSpPr>
            <a:spLocks noGrp="1"/>
          </p:cNvSpPr>
          <p:nvPr>
            <p:ph type="sldNum" sz="quarter" idx="12"/>
          </p:nvPr>
        </p:nvSpPr>
        <p:spPr/>
        <p:txBody>
          <a:bodyPr/>
          <a:lstStyle/>
          <a:p>
            <a:fld id="{7A2D5EC7-C537-4B34-8D19-69B783948FED}" type="slidenum">
              <a:rPr lang="sr-Latn-RS" smtClean="0"/>
              <a:t>‹#›</a:t>
            </a:fld>
            <a:endParaRPr lang="sr-Latn-RS"/>
          </a:p>
        </p:txBody>
      </p:sp>
    </p:spTree>
    <p:extLst>
      <p:ext uri="{BB962C8B-B14F-4D97-AF65-F5344CB8AC3E}">
        <p14:creationId xmlns:p14="http://schemas.microsoft.com/office/powerpoint/2010/main" val="157079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339710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205296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76403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50202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4" name="Footer Placeholder 3"/>
          <p:cNvSpPr>
            <a:spLocks noGrp="1"/>
          </p:cNvSpPr>
          <p:nvPr>
            <p:ph type="ftr" sz="quarter" idx="11"/>
          </p:nvPr>
        </p:nvSpPr>
        <p:spPr/>
        <p:txBody>
          <a:bodyPr/>
          <a:lstStyle/>
          <a:p>
            <a:endParaRPr lang="sr-Latn-RS"/>
          </a:p>
        </p:txBody>
      </p:sp>
      <p:sp>
        <p:nvSpPr>
          <p:cNvPr id="5" name="Slide Number Placeholder 4"/>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4246940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3" name="Footer Placeholder 2"/>
          <p:cNvSpPr>
            <a:spLocks noGrp="1"/>
          </p:cNvSpPr>
          <p:nvPr>
            <p:ph type="ftr" sz="quarter" idx="11"/>
          </p:nvPr>
        </p:nvSpPr>
        <p:spPr/>
        <p:txBody>
          <a:bodyPr/>
          <a:lstStyle/>
          <a:p>
            <a:endParaRPr lang="sr-Latn-RS"/>
          </a:p>
        </p:txBody>
      </p:sp>
      <p:sp>
        <p:nvSpPr>
          <p:cNvPr id="4" name="Slide Number Placeholder 3"/>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13268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373996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F02C05-0844-46DF-9070-2DFC7892EF6B}" type="datetimeFigureOut">
              <a:rPr lang="sr-Latn-RS" smtClean="0"/>
              <a:t>21.3.2022.</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828B6722-F174-47BA-9E08-6861F888339F}" type="slidenum">
              <a:rPr lang="sr-Latn-RS" smtClean="0"/>
              <a:t>‹#›</a:t>
            </a:fld>
            <a:endParaRPr lang="sr-Latn-RS"/>
          </a:p>
        </p:txBody>
      </p:sp>
    </p:spTree>
    <p:extLst>
      <p:ext uri="{BB962C8B-B14F-4D97-AF65-F5344CB8AC3E}">
        <p14:creationId xmlns:p14="http://schemas.microsoft.com/office/powerpoint/2010/main" val="195347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02C05-0844-46DF-9070-2DFC7892EF6B}" type="datetimeFigureOut">
              <a:rPr lang="sr-Latn-RS" smtClean="0"/>
              <a:t>21.3.2022.</a:t>
            </a:fld>
            <a:endParaRPr lang="sr-Latn-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B6722-F174-47BA-9E08-6861F888339F}" type="slidenum">
              <a:rPr lang="sr-Latn-RS" smtClean="0"/>
              <a:t>‹#›</a:t>
            </a:fld>
            <a:endParaRPr lang="sr-Latn-RS"/>
          </a:p>
        </p:txBody>
      </p:sp>
    </p:spTree>
    <p:extLst>
      <p:ext uri="{BB962C8B-B14F-4D97-AF65-F5344CB8AC3E}">
        <p14:creationId xmlns:p14="http://schemas.microsoft.com/office/powerpoint/2010/main" val="34664163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F88B0-691B-4934-B026-39647A296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r-Latn-RS"/>
          </a:p>
        </p:txBody>
      </p:sp>
      <p:sp>
        <p:nvSpPr>
          <p:cNvPr id="3" name="Text Placeholder 2">
            <a:extLst>
              <a:ext uri="{FF2B5EF4-FFF2-40B4-BE49-F238E27FC236}">
                <a16:creationId xmlns:a16="http://schemas.microsoft.com/office/drawing/2014/main" id="{AFC55DF1-4C4F-40CB-B15E-6D7832801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52CEE0C3-8E3E-4E09-B01B-4A1652537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D7199-7D11-48E1-8623-5AC0F69002AF}" type="datetimeFigureOut">
              <a:rPr lang="sr-Latn-RS" smtClean="0"/>
              <a:t>21.3.2022.</a:t>
            </a:fld>
            <a:endParaRPr lang="sr-Latn-RS"/>
          </a:p>
        </p:txBody>
      </p:sp>
      <p:sp>
        <p:nvSpPr>
          <p:cNvPr id="5" name="Footer Placeholder 4">
            <a:extLst>
              <a:ext uri="{FF2B5EF4-FFF2-40B4-BE49-F238E27FC236}">
                <a16:creationId xmlns:a16="http://schemas.microsoft.com/office/drawing/2014/main" id="{CA4129E7-CA76-4F51-9296-B43F8CA9C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a:extLst>
              <a:ext uri="{FF2B5EF4-FFF2-40B4-BE49-F238E27FC236}">
                <a16:creationId xmlns:a16="http://schemas.microsoft.com/office/drawing/2014/main" id="{037EEF69-1104-42D0-9F43-F1C045F1D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D5EC7-C537-4B34-8D19-69B783948FED}" type="slidenum">
              <a:rPr lang="sr-Latn-RS" smtClean="0"/>
              <a:t>‹#›</a:t>
            </a:fld>
            <a:endParaRPr lang="sr-Latn-RS"/>
          </a:p>
        </p:txBody>
      </p:sp>
    </p:spTree>
    <p:extLst>
      <p:ext uri="{BB962C8B-B14F-4D97-AF65-F5344CB8AC3E}">
        <p14:creationId xmlns:p14="http://schemas.microsoft.com/office/powerpoint/2010/main" val="151944962"/>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F88B0-691B-4934-B026-39647A296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r-Latn-RS"/>
          </a:p>
        </p:txBody>
      </p:sp>
      <p:sp>
        <p:nvSpPr>
          <p:cNvPr id="3" name="Text Placeholder 2">
            <a:extLst>
              <a:ext uri="{FF2B5EF4-FFF2-40B4-BE49-F238E27FC236}">
                <a16:creationId xmlns:a16="http://schemas.microsoft.com/office/drawing/2014/main" id="{AFC55DF1-4C4F-40CB-B15E-6D7832801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Date Placeholder 3">
            <a:extLst>
              <a:ext uri="{FF2B5EF4-FFF2-40B4-BE49-F238E27FC236}">
                <a16:creationId xmlns:a16="http://schemas.microsoft.com/office/drawing/2014/main" id="{52CEE0C3-8E3E-4E09-B01B-4A1652537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D7199-7D11-48E1-8623-5AC0F69002AF}" type="datetimeFigureOut">
              <a:rPr lang="sr-Latn-RS" smtClean="0"/>
              <a:t>21.3.2022.</a:t>
            </a:fld>
            <a:endParaRPr lang="sr-Latn-RS"/>
          </a:p>
        </p:txBody>
      </p:sp>
      <p:sp>
        <p:nvSpPr>
          <p:cNvPr id="5" name="Footer Placeholder 4">
            <a:extLst>
              <a:ext uri="{FF2B5EF4-FFF2-40B4-BE49-F238E27FC236}">
                <a16:creationId xmlns:a16="http://schemas.microsoft.com/office/drawing/2014/main" id="{CA4129E7-CA76-4F51-9296-B43F8CA9C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a:extLst>
              <a:ext uri="{FF2B5EF4-FFF2-40B4-BE49-F238E27FC236}">
                <a16:creationId xmlns:a16="http://schemas.microsoft.com/office/drawing/2014/main" id="{037EEF69-1104-42D0-9F43-F1C045F1D5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D5EC7-C537-4B34-8D19-69B783948FED}" type="slidenum">
              <a:rPr lang="sr-Latn-RS" smtClean="0"/>
              <a:t>‹#›</a:t>
            </a:fld>
            <a:endParaRPr lang="sr-Latn-RS"/>
          </a:p>
        </p:txBody>
      </p:sp>
    </p:spTree>
    <p:extLst>
      <p:ext uri="{BB962C8B-B14F-4D97-AF65-F5344CB8AC3E}">
        <p14:creationId xmlns:p14="http://schemas.microsoft.com/office/powerpoint/2010/main" val="151944962"/>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www.atlassian.com/git/tutorials/comparing-workflows" TargetMode="Externa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hyperlink" Target="https://docs.github.com/en/pull-requests/collaborating-with-pull-requests/proposing-changes-to-your-work-with-pull-requests/about-pull-requests"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hyperlink" Target="https://github.com/features/action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CCC7354A-41E7-4A33-A954-C7D804F41054}"/>
              </a:ext>
            </a:extLst>
          </p:cNvPr>
          <p:cNvSpPr/>
          <p:nvPr/>
        </p:nvSpPr>
        <p:spPr>
          <a:xfrm>
            <a:off x="5117294" y="286330"/>
            <a:ext cx="5121344" cy="1078949"/>
          </a:xfrm>
          <a:prstGeom prst="roundRect">
            <a:avLst/>
          </a:prstGeom>
          <a:solidFill>
            <a:srgbClr val="0E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1. Ko smo mi?</a:t>
            </a:r>
            <a:endParaRPr lang="en-US" sz="3200" dirty="0"/>
          </a:p>
        </p:txBody>
      </p:sp>
      <p:sp>
        <p:nvSpPr>
          <p:cNvPr id="19" name="Rectangle: Rounded Corners 18">
            <a:extLst>
              <a:ext uri="{FF2B5EF4-FFF2-40B4-BE49-F238E27FC236}">
                <a16:creationId xmlns:a16="http://schemas.microsoft.com/office/drawing/2014/main" id="{2605070B-BDB8-4FD5-84B0-3683757D05BD}"/>
              </a:ext>
            </a:extLst>
          </p:cNvPr>
          <p:cNvSpPr/>
          <p:nvPr/>
        </p:nvSpPr>
        <p:spPr>
          <a:xfrm>
            <a:off x="5380935" y="2021793"/>
            <a:ext cx="5121344" cy="1078949"/>
          </a:xfrm>
          <a:prstGeom prst="roundRect">
            <a:avLst/>
          </a:prstGeom>
          <a:solidFill>
            <a:srgbClr val="0E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2. Šta radimo?</a:t>
            </a:r>
            <a:endParaRPr lang="en-US" sz="3200" dirty="0"/>
          </a:p>
        </p:txBody>
      </p:sp>
      <p:sp>
        <p:nvSpPr>
          <p:cNvPr id="20" name="Rectangle: Rounded Corners 19">
            <a:extLst>
              <a:ext uri="{FF2B5EF4-FFF2-40B4-BE49-F238E27FC236}">
                <a16:creationId xmlns:a16="http://schemas.microsoft.com/office/drawing/2014/main" id="{2AAF1DFA-36B2-4432-8F75-FDA0E56316A1}"/>
              </a:ext>
            </a:extLst>
          </p:cNvPr>
          <p:cNvSpPr/>
          <p:nvPr/>
        </p:nvSpPr>
        <p:spPr>
          <a:xfrm>
            <a:off x="5644576" y="3757256"/>
            <a:ext cx="5121344" cy="1078949"/>
          </a:xfrm>
          <a:prstGeom prst="roundRect">
            <a:avLst/>
          </a:prstGeom>
          <a:solidFill>
            <a:srgbClr val="0E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3. Zašto je bitno?</a:t>
            </a:r>
            <a:endParaRPr lang="en-US" sz="3200" dirty="0"/>
          </a:p>
        </p:txBody>
      </p:sp>
      <p:sp>
        <p:nvSpPr>
          <p:cNvPr id="21" name="Rectangle: Rounded Corners 20">
            <a:extLst>
              <a:ext uri="{FF2B5EF4-FFF2-40B4-BE49-F238E27FC236}">
                <a16:creationId xmlns:a16="http://schemas.microsoft.com/office/drawing/2014/main" id="{9E3EDB7B-601D-4A0C-9F96-9D3513E95619}"/>
              </a:ext>
            </a:extLst>
          </p:cNvPr>
          <p:cNvSpPr/>
          <p:nvPr/>
        </p:nvSpPr>
        <p:spPr>
          <a:xfrm>
            <a:off x="5908216" y="5492720"/>
            <a:ext cx="5121344" cy="1078949"/>
          </a:xfrm>
          <a:prstGeom prst="roundRect">
            <a:avLst/>
          </a:prstGeom>
          <a:solidFill>
            <a:srgbClr val="0E4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4. Kako radimo?</a:t>
            </a:r>
            <a:endParaRPr lang="en-US" sz="3200" dirty="0"/>
          </a:p>
        </p:txBody>
      </p:sp>
      <p:grpSp>
        <p:nvGrpSpPr>
          <p:cNvPr id="13" name="Group 12">
            <a:extLst>
              <a:ext uri="{FF2B5EF4-FFF2-40B4-BE49-F238E27FC236}">
                <a16:creationId xmlns:a16="http://schemas.microsoft.com/office/drawing/2014/main" id="{8C4AECEE-B760-45D7-98A4-E44D918381FC}"/>
              </a:ext>
            </a:extLst>
          </p:cNvPr>
          <p:cNvGrpSpPr/>
          <p:nvPr/>
        </p:nvGrpSpPr>
        <p:grpSpPr>
          <a:xfrm>
            <a:off x="0" y="-1470"/>
            <a:ext cx="6371303" cy="6859470"/>
            <a:chOff x="0" y="-1470"/>
            <a:chExt cx="6900196" cy="6859470"/>
          </a:xfrm>
          <a:solidFill>
            <a:schemeClr val="accent1">
              <a:lumMod val="75000"/>
            </a:schemeClr>
          </a:solidFill>
        </p:grpSpPr>
        <p:sp>
          <p:nvSpPr>
            <p:cNvPr id="5" name="Rectangle 4">
              <a:extLst>
                <a:ext uri="{FF2B5EF4-FFF2-40B4-BE49-F238E27FC236}">
                  <a16:creationId xmlns:a16="http://schemas.microsoft.com/office/drawing/2014/main" id="{30214F26-3509-42AD-B116-FEC3BC1EDF7A}"/>
                </a:ext>
              </a:extLst>
            </p:cNvPr>
            <p:cNvSpPr/>
            <p:nvPr/>
          </p:nvSpPr>
          <p:spPr>
            <a:xfrm rot="10800000" flipH="1">
              <a:off x="4247038" y="-1470"/>
              <a:ext cx="2653158" cy="6859465"/>
            </a:xfrm>
            <a:custGeom>
              <a:avLst/>
              <a:gdLst>
                <a:gd name="connsiteX0" fmla="*/ 0 w 1951892"/>
                <a:gd name="connsiteY0" fmla="*/ 0 h 6858000"/>
                <a:gd name="connsiteX1" fmla="*/ 1951892 w 1951892"/>
                <a:gd name="connsiteY1" fmla="*/ 0 h 6858000"/>
                <a:gd name="connsiteX2" fmla="*/ 1951892 w 1951892"/>
                <a:gd name="connsiteY2" fmla="*/ 6858000 h 6858000"/>
                <a:gd name="connsiteX3" fmla="*/ 0 w 1951892"/>
                <a:gd name="connsiteY3" fmla="*/ 6858000 h 6858000"/>
                <a:gd name="connsiteX4" fmla="*/ 0 w 1951892"/>
                <a:gd name="connsiteY4" fmla="*/ 0 h 6858000"/>
                <a:gd name="connsiteX0" fmla="*/ 0 w 3727938"/>
                <a:gd name="connsiteY0" fmla="*/ 0 h 6858000"/>
                <a:gd name="connsiteX1" fmla="*/ 3727938 w 3727938"/>
                <a:gd name="connsiteY1" fmla="*/ 17585 h 6858000"/>
                <a:gd name="connsiteX2" fmla="*/ 1951892 w 3727938"/>
                <a:gd name="connsiteY2" fmla="*/ 6858000 h 6858000"/>
                <a:gd name="connsiteX3" fmla="*/ 0 w 3727938"/>
                <a:gd name="connsiteY3" fmla="*/ 6858000 h 6858000"/>
                <a:gd name="connsiteX4" fmla="*/ 0 w 3727938"/>
                <a:gd name="connsiteY4" fmla="*/ 0 h 6858000"/>
                <a:gd name="connsiteX0" fmla="*/ 0 w 3746988"/>
                <a:gd name="connsiteY0" fmla="*/ 1465 h 6859465"/>
                <a:gd name="connsiteX1" fmla="*/ 3746988 w 3746988"/>
                <a:gd name="connsiteY1" fmla="*/ 0 h 6859465"/>
                <a:gd name="connsiteX2" fmla="*/ 1951892 w 3746988"/>
                <a:gd name="connsiteY2" fmla="*/ 6859465 h 6859465"/>
                <a:gd name="connsiteX3" fmla="*/ 0 w 3746988"/>
                <a:gd name="connsiteY3" fmla="*/ 6859465 h 6859465"/>
                <a:gd name="connsiteX4" fmla="*/ 0 w 3746988"/>
                <a:gd name="connsiteY4" fmla="*/ 1465 h 685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6988" h="6859465">
                  <a:moveTo>
                    <a:pt x="0" y="1465"/>
                  </a:moveTo>
                  <a:lnTo>
                    <a:pt x="3746988" y="0"/>
                  </a:lnTo>
                  <a:lnTo>
                    <a:pt x="1951892" y="6859465"/>
                  </a:lnTo>
                  <a:lnTo>
                    <a:pt x="0" y="6859465"/>
                  </a:lnTo>
                  <a:lnTo>
                    <a:pt x="0" y="1465"/>
                  </a:lnTo>
                  <a:close/>
                </a:path>
              </a:pathLst>
            </a:custGeom>
            <a:grpFill/>
            <a:ln>
              <a:noFill/>
            </a:ln>
            <a:effectLst>
              <a:outerShdw blurRad="127000" dist="127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0F7E91A4-C068-4ACA-A461-40C9D65CD929}"/>
                </a:ext>
              </a:extLst>
            </p:cNvPr>
            <p:cNvSpPr/>
            <p:nvPr/>
          </p:nvSpPr>
          <p:spPr>
            <a:xfrm flipH="1">
              <a:off x="0" y="-1467"/>
              <a:ext cx="6432853" cy="6859467"/>
            </a:xfrm>
            <a:custGeom>
              <a:avLst/>
              <a:gdLst>
                <a:gd name="connsiteX0" fmla="*/ 1238385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9467">
                  <a:moveTo>
                    <a:pt x="1238385" y="0"/>
                  </a:moveTo>
                  <a:lnTo>
                    <a:pt x="2584939" y="0"/>
                  </a:lnTo>
                  <a:lnTo>
                    <a:pt x="6267450" y="0"/>
                  </a:lnTo>
                  <a:lnTo>
                    <a:pt x="6267450" y="6859467"/>
                  </a:lnTo>
                  <a:lnTo>
                    <a:pt x="2584939" y="6859467"/>
                  </a:lnTo>
                  <a:lnTo>
                    <a:pt x="2584939" y="6858000"/>
                  </a:lnTo>
                  <a:lnTo>
                    <a:pt x="0" y="6859465"/>
                  </a:lnTo>
                  <a:close/>
                </a:path>
              </a:pathLst>
            </a:custGeom>
            <a:grpFill/>
            <a:ln>
              <a:noFill/>
            </a:ln>
            <a:effectLst>
              <a:outerShdw blurRad="127000" dist="127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58A59779-65B6-4C75-800D-565EBD17FE22}"/>
              </a:ext>
            </a:extLst>
          </p:cNvPr>
          <p:cNvGrpSpPr/>
          <p:nvPr/>
        </p:nvGrpSpPr>
        <p:grpSpPr>
          <a:xfrm>
            <a:off x="4774828" y="-1483"/>
            <a:ext cx="2838019" cy="6859473"/>
            <a:chOff x="9117526" y="-1474"/>
            <a:chExt cx="3074474" cy="6859473"/>
          </a:xfrm>
        </p:grpSpPr>
        <p:sp>
          <p:nvSpPr>
            <p:cNvPr id="12" name="Rectangle 4">
              <a:extLst>
                <a:ext uri="{FF2B5EF4-FFF2-40B4-BE49-F238E27FC236}">
                  <a16:creationId xmlns:a16="http://schemas.microsoft.com/office/drawing/2014/main" id="{44DF151C-29E1-4F4F-A1D0-3892045966BB}"/>
                </a:ext>
              </a:extLst>
            </p:cNvPr>
            <p:cNvSpPr/>
            <p:nvPr/>
          </p:nvSpPr>
          <p:spPr>
            <a:xfrm rot="10800000" flipV="1">
              <a:off x="9117526" y="-1474"/>
              <a:ext cx="2653158" cy="6859465"/>
            </a:xfrm>
            <a:custGeom>
              <a:avLst/>
              <a:gdLst>
                <a:gd name="connsiteX0" fmla="*/ 0 w 1951892"/>
                <a:gd name="connsiteY0" fmla="*/ 0 h 6858000"/>
                <a:gd name="connsiteX1" fmla="*/ 1951892 w 1951892"/>
                <a:gd name="connsiteY1" fmla="*/ 0 h 6858000"/>
                <a:gd name="connsiteX2" fmla="*/ 1951892 w 1951892"/>
                <a:gd name="connsiteY2" fmla="*/ 6858000 h 6858000"/>
                <a:gd name="connsiteX3" fmla="*/ 0 w 1951892"/>
                <a:gd name="connsiteY3" fmla="*/ 6858000 h 6858000"/>
                <a:gd name="connsiteX4" fmla="*/ 0 w 1951892"/>
                <a:gd name="connsiteY4" fmla="*/ 0 h 6858000"/>
                <a:gd name="connsiteX0" fmla="*/ 0 w 3727938"/>
                <a:gd name="connsiteY0" fmla="*/ 0 h 6858000"/>
                <a:gd name="connsiteX1" fmla="*/ 3727938 w 3727938"/>
                <a:gd name="connsiteY1" fmla="*/ 17585 h 6858000"/>
                <a:gd name="connsiteX2" fmla="*/ 1951892 w 3727938"/>
                <a:gd name="connsiteY2" fmla="*/ 6858000 h 6858000"/>
                <a:gd name="connsiteX3" fmla="*/ 0 w 3727938"/>
                <a:gd name="connsiteY3" fmla="*/ 6858000 h 6858000"/>
                <a:gd name="connsiteX4" fmla="*/ 0 w 3727938"/>
                <a:gd name="connsiteY4" fmla="*/ 0 h 6858000"/>
                <a:gd name="connsiteX0" fmla="*/ 0 w 3746988"/>
                <a:gd name="connsiteY0" fmla="*/ 1465 h 6859465"/>
                <a:gd name="connsiteX1" fmla="*/ 3746988 w 3746988"/>
                <a:gd name="connsiteY1" fmla="*/ 0 h 6859465"/>
                <a:gd name="connsiteX2" fmla="*/ 1951892 w 3746988"/>
                <a:gd name="connsiteY2" fmla="*/ 6859465 h 6859465"/>
                <a:gd name="connsiteX3" fmla="*/ 0 w 3746988"/>
                <a:gd name="connsiteY3" fmla="*/ 6859465 h 6859465"/>
                <a:gd name="connsiteX4" fmla="*/ 0 w 3746988"/>
                <a:gd name="connsiteY4" fmla="*/ 1465 h 685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6988" h="6859465">
                  <a:moveTo>
                    <a:pt x="0" y="1465"/>
                  </a:moveTo>
                  <a:lnTo>
                    <a:pt x="3746988" y="0"/>
                  </a:lnTo>
                  <a:lnTo>
                    <a:pt x="1951892" y="6859465"/>
                  </a:lnTo>
                  <a:lnTo>
                    <a:pt x="0" y="6859465"/>
                  </a:lnTo>
                  <a:lnTo>
                    <a:pt x="0" y="1465"/>
                  </a:lnTo>
                  <a:close/>
                </a:path>
              </a:pathLst>
            </a:custGeom>
            <a:solidFill>
              <a:schemeClr val="accent1">
                <a:lumMod val="40000"/>
                <a:lumOff val="60000"/>
              </a:schemeClr>
            </a:solidFill>
            <a:ln>
              <a:noFill/>
            </a:ln>
            <a:effectLst>
              <a:outerShdw blurRad="127000" dist="127000" dir="10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a:extLst>
                <a:ext uri="{FF2B5EF4-FFF2-40B4-BE49-F238E27FC236}">
                  <a16:creationId xmlns:a16="http://schemas.microsoft.com/office/drawing/2014/main" id="{A8DB76F9-708C-4CE7-BFAD-4D25DD01A5C4}"/>
                </a:ext>
              </a:extLst>
            </p:cNvPr>
            <p:cNvSpPr/>
            <p:nvPr/>
          </p:nvSpPr>
          <p:spPr>
            <a:xfrm flipH="1">
              <a:off x="9538841" y="-1466"/>
              <a:ext cx="2653159" cy="6859465"/>
            </a:xfrm>
            <a:custGeom>
              <a:avLst/>
              <a:gdLst>
                <a:gd name="connsiteX0" fmla="*/ 0 w 1951892"/>
                <a:gd name="connsiteY0" fmla="*/ 0 h 6858000"/>
                <a:gd name="connsiteX1" fmla="*/ 1951892 w 1951892"/>
                <a:gd name="connsiteY1" fmla="*/ 0 h 6858000"/>
                <a:gd name="connsiteX2" fmla="*/ 1951892 w 1951892"/>
                <a:gd name="connsiteY2" fmla="*/ 6858000 h 6858000"/>
                <a:gd name="connsiteX3" fmla="*/ 0 w 1951892"/>
                <a:gd name="connsiteY3" fmla="*/ 6858000 h 6858000"/>
                <a:gd name="connsiteX4" fmla="*/ 0 w 1951892"/>
                <a:gd name="connsiteY4" fmla="*/ 0 h 6858000"/>
                <a:gd name="connsiteX0" fmla="*/ 0 w 3727938"/>
                <a:gd name="connsiteY0" fmla="*/ 0 h 6858000"/>
                <a:gd name="connsiteX1" fmla="*/ 3727938 w 3727938"/>
                <a:gd name="connsiteY1" fmla="*/ 17585 h 6858000"/>
                <a:gd name="connsiteX2" fmla="*/ 1951892 w 3727938"/>
                <a:gd name="connsiteY2" fmla="*/ 6858000 h 6858000"/>
                <a:gd name="connsiteX3" fmla="*/ 0 w 3727938"/>
                <a:gd name="connsiteY3" fmla="*/ 6858000 h 6858000"/>
                <a:gd name="connsiteX4" fmla="*/ 0 w 3727938"/>
                <a:gd name="connsiteY4" fmla="*/ 0 h 6858000"/>
                <a:gd name="connsiteX0" fmla="*/ 0 w 3746988"/>
                <a:gd name="connsiteY0" fmla="*/ 1465 h 6859465"/>
                <a:gd name="connsiteX1" fmla="*/ 3746988 w 3746988"/>
                <a:gd name="connsiteY1" fmla="*/ 0 h 6859465"/>
                <a:gd name="connsiteX2" fmla="*/ 1951892 w 3746988"/>
                <a:gd name="connsiteY2" fmla="*/ 6859465 h 6859465"/>
                <a:gd name="connsiteX3" fmla="*/ 0 w 3746988"/>
                <a:gd name="connsiteY3" fmla="*/ 6859465 h 6859465"/>
                <a:gd name="connsiteX4" fmla="*/ 0 w 3746988"/>
                <a:gd name="connsiteY4" fmla="*/ 1465 h 685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6988" h="6859465">
                  <a:moveTo>
                    <a:pt x="0" y="1465"/>
                  </a:moveTo>
                  <a:lnTo>
                    <a:pt x="3746988" y="0"/>
                  </a:lnTo>
                  <a:lnTo>
                    <a:pt x="1951892" y="6859465"/>
                  </a:lnTo>
                  <a:lnTo>
                    <a:pt x="0" y="6859465"/>
                  </a:lnTo>
                  <a:lnTo>
                    <a:pt x="0" y="1465"/>
                  </a:lnTo>
                  <a:close/>
                </a:path>
              </a:pathLst>
            </a:custGeom>
            <a:solidFill>
              <a:schemeClr val="accent1">
                <a:lumMod val="75000"/>
              </a:schemeClr>
            </a:solidFill>
            <a:ln>
              <a:noFill/>
            </a:ln>
            <a:effectLst>
              <a:outerShdw blurRad="127000" dist="127000" dir="10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Freeform: Shape 24">
            <a:extLst>
              <a:ext uri="{FF2B5EF4-FFF2-40B4-BE49-F238E27FC236}">
                <a16:creationId xmlns:a16="http://schemas.microsoft.com/office/drawing/2014/main" id="{564E143B-DEA6-46CB-B0F9-CFBF0223F3E1}"/>
              </a:ext>
            </a:extLst>
          </p:cNvPr>
          <p:cNvSpPr/>
          <p:nvPr/>
        </p:nvSpPr>
        <p:spPr>
          <a:xfrm flipH="1">
            <a:off x="7566401" y="3"/>
            <a:ext cx="5939781" cy="6859467"/>
          </a:xfrm>
          <a:custGeom>
            <a:avLst/>
            <a:gdLst>
              <a:gd name="connsiteX0" fmla="*/ 1238385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9467">
                <a:moveTo>
                  <a:pt x="1238385" y="0"/>
                </a:moveTo>
                <a:lnTo>
                  <a:pt x="2584939" y="0"/>
                </a:lnTo>
                <a:lnTo>
                  <a:pt x="6267450" y="0"/>
                </a:lnTo>
                <a:lnTo>
                  <a:pt x="6267450" y="6859467"/>
                </a:lnTo>
                <a:lnTo>
                  <a:pt x="2584939" y="6859467"/>
                </a:lnTo>
                <a:lnTo>
                  <a:pt x="2584939" y="6858000"/>
                </a:lnTo>
                <a:lnTo>
                  <a:pt x="0" y="6859465"/>
                </a:lnTo>
                <a:close/>
              </a:path>
            </a:pathLst>
          </a:custGeom>
          <a:solidFill>
            <a:schemeClr val="accent1">
              <a:lumMod val="75000"/>
            </a:schemeClr>
          </a:solidFill>
          <a:ln>
            <a:noFill/>
          </a:ln>
          <a:effectLst>
            <a:outerShdw blurRad="127000" dist="127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D2F11FE3-8188-41EA-9C05-D904A0EF400A}"/>
              </a:ext>
            </a:extLst>
          </p:cNvPr>
          <p:cNvSpPr txBox="1"/>
          <p:nvPr/>
        </p:nvSpPr>
        <p:spPr>
          <a:xfrm>
            <a:off x="-1" y="322058"/>
            <a:ext cx="5127619" cy="3162148"/>
          </a:xfrm>
          <a:prstGeom prst="rect">
            <a:avLst/>
          </a:prstGeom>
          <a:noFill/>
        </p:spPr>
        <p:txBody>
          <a:bodyPr wrap="square" rtlCol="0">
            <a:spAutoFit/>
          </a:bodyPr>
          <a:lstStyle/>
          <a:p>
            <a:pPr algn="ctr">
              <a:lnSpc>
                <a:spcPct val="114000"/>
              </a:lnSpc>
            </a:pPr>
            <a:r>
              <a:rPr lang="sr-Latn-RS" sz="6000" b="1" dirty="0">
                <a:solidFill>
                  <a:schemeClr val="bg1"/>
                </a:solidFill>
                <a:latin typeface="Arial" panose="020B0604020202020204" pitchFamily="34" charset="0"/>
                <a:cs typeface="Arial" panose="020B0604020202020204" pitchFamily="34" charset="0"/>
              </a:rPr>
              <a:t>Uvod u softversko inženjerstvo</a:t>
            </a:r>
            <a:endParaRPr lang="en-US" sz="6000" b="1" dirty="0">
              <a:solidFill>
                <a:schemeClr val="bg1"/>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BE524984-EFA3-4CFF-8A26-E2C095FBD0D1}"/>
              </a:ext>
            </a:extLst>
          </p:cNvPr>
          <p:cNvSpPr txBox="1"/>
          <p:nvPr/>
        </p:nvSpPr>
        <p:spPr>
          <a:xfrm>
            <a:off x="128564" y="5517027"/>
            <a:ext cx="4870489" cy="1078950"/>
          </a:xfrm>
          <a:prstGeom prst="rect">
            <a:avLst/>
          </a:prstGeom>
          <a:noFill/>
        </p:spPr>
        <p:txBody>
          <a:bodyPr wrap="square" rtlCol="0">
            <a:spAutoFit/>
          </a:bodyPr>
          <a:lstStyle/>
          <a:p>
            <a:pPr algn="ctr">
              <a:lnSpc>
                <a:spcPct val="120000"/>
              </a:lnSpc>
            </a:pPr>
            <a:r>
              <a:rPr lang="sr-Latn-RS" sz="2800" dirty="0">
                <a:solidFill>
                  <a:srgbClr val="FFFFA0"/>
                </a:solidFill>
                <a:latin typeface="Arial" panose="020B0604020202020204" pitchFamily="34" charset="0"/>
                <a:cs typeface="Arial" panose="020B0604020202020204" pitchFamily="34" charset="0"/>
              </a:rPr>
              <a:t>Nikola Luburić</a:t>
            </a:r>
          </a:p>
          <a:p>
            <a:pPr algn="ctr">
              <a:lnSpc>
                <a:spcPct val="120000"/>
              </a:lnSpc>
            </a:pPr>
            <a:r>
              <a:rPr lang="sr-Latn-RS" sz="2800" dirty="0">
                <a:solidFill>
                  <a:srgbClr val="FFFFA0"/>
                </a:solidFill>
                <a:latin typeface="Arial" panose="020B0604020202020204" pitchFamily="34" charset="0"/>
                <a:cs typeface="Arial" panose="020B0604020202020204" pitchFamily="34" charset="0"/>
              </a:rPr>
              <a:t>nikola.luburic@uns.ac.rs</a:t>
            </a:r>
            <a:endParaRPr lang="en-US" sz="2800" dirty="0">
              <a:solidFill>
                <a:srgbClr val="FFFFA0"/>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1F84D379-7887-4942-99F7-4054E102CB23}"/>
              </a:ext>
            </a:extLst>
          </p:cNvPr>
          <p:cNvSpPr/>
          <p:nvPr/>
        </p:nvSpPr>
        <p:spPr>
          <a:xfrm>
            <a:off x="988428" y="3818201"/>
            <a:ext cx="3150799" cy="1437125"/>
          </a:xfrm>
          <a:prstGeom prst="rect">
            <a:avLst/>
          </a:prstGeom>
        </p:spPr>
        <p:txBody>
          <a:bodyPr wrap="none">
            <a:spAutoFit/>
          </a:bodyPr>
          <a:lstStyle/>
          <a:p>
            <a:pPr algn="ctr">
              <a:lnSpc>
                <a:spcPct val="114000"/>
              </a:lnSpc>
            </a:pPr>
            <a:r>
              <a:rPr lang="sr-Latn-RS" sz="4000" dirty="0" err="1">
                <a:solidFill>
                  <a:schemeClr val="bg1"/>
                </a:solidFill>
                <a:latin typeface="Arial" panose="020B0604020202020204" pitchFamily="34" charset="0"/>
                <a:cs typeface="Arial" panose="020B0604020202020204" pitchFamily="34" charset="0"/>
              </a:rPr>
              <a:t>Verzioniranje</a:t>
            </a:r>
            <a:br>
              <a:rPr lang="sr-Latn-RS" sz="4000" dirty="0">
                <a:solidFill>
                  <a:schemeClr val="bg1"/>
                </a:solidFill>
                <a:latin typeface="Arial" panose="020B0604020202020204" pitchFamily="34" charset="0"/>
                <a:cs typeface="Arial" panose="020B0604020202020204" pitchFamily="34" charset="0"/>
              </a:rPr>
            </a:br>
            <a:r>
              <a:rPr lang="sr-Latn-RS" sz="4000" dirty="0">
                <a:solidFill>
                  <a:schemeClr val="bg1"/>
                </a:solidFill>
                <a:latin typeface="Arial" panose="020B0604020202020204" pitchFamily="34" charset="0"/>
                <a:cs typeface="Arial" panose="020B0604020202020204" pitchFamily="34" charset="0"/>
              </a:rPr>
              <a:t>koda</a:t>
            </a:r>
            <a:endParaRPr lang="en-US" sz="4000" dirty="0">
              <a:solidFill>
                <a:schemeClr val="bg1"/>
              </a:solidFill>
              <a:latin typeface="Arial" panose="020B0604020202020204" pitchFamily="34" charset="0"/>
              <a:cs typeface="Arial" panose="020B0604020202020204" pitchFamily="34" charset="0"/>
            </a:endParaRPr>
          </a:p>
        </p:txBody>
      </p:sp>
      <p:sp>
        <p:nvSpPr>
          <p:cNvPr id="23" name="Freeform: Shape 22">
            <a:extLst>
              <a:ext uri="{FF2B5EF4-FFF2-40B4-BE49-F238E27FC236}">
                <a16:creationId xmlns:a16="http://schemas.microsoft.com/office/drawing/2014/main" id="{A44D9D71-D3F7-4663-8134-E3EA3D0BDBFE}"/>
              </a:ext>
            </a:extLst>
          </p:cNvPr>
          <p:cNvSpPr/>
          <p:nvPr/>
        </p:nvSpPr>
        <p:spPr>
          <a:xfrm flipV="1">
            <a:off x="14643516" y="-134791"/>
            <a:ext cx="8052176" cy="6859467"/>
          </a:xfrm>
          <a:custGeom>
            <a:avLst/>
            <a:gdLst>
              <a:gd name="connsiteX0" fmla="*/ 1238385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 name="connsiteX0" fmla="*/ 980513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 name="connsiteX7" fmla="*/ 980513 w 6267450"/>
              <a:gd name="connsiteY7" fmla="*/ 0 h 6859467"/>
              <a:gd name="connsiteX0" fmla="*/ 980513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 name="connsiteX7" fmla="*/ 980513 w 6267450"/>
              <a:gd name="connsiteY7" fmla="*/ 0 h 6859467"/>
              <a:gd name="connsiteX0" fmla="*/ 980513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 name="connsiteX7" fmla="*/ 980513 w 6267450"/>
              <a:gd name="connsiteY7" fmla="*/ 0 h 6859467"/>
              <a:gd name="connsiteX0" fmla="*/ 980513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 name="connsiteX7" fmla="*/ 980513 w 6267450"/>
              <a:gd name="connsiteY7" fmla="*/ 0 h 685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7450" h="6859467">
                <a:moveTo>
                  <a:pt x="980513" y="0"/>
                </a:moveTo>
                <a:lnTo>
                  <a:pt x="2584939" y="0"/>
                </a:lnTo>
                <a:lnTo>
                  <a:pt x="6267450" y="0"/>
                </a:lnTo>
                <a:lnTo>
                  <a:pt x="6267450" y="6859467"/>
                </a:lnTo>
                <a:lnTo>
                  <a:pt x="2584939" y="6859467"/>
                </a:lnTo>
                <a:lnTo>
                  <a:pt x="2584939" y="6858000"/>
                </a:lnTo>
                <a:lnTo>
                  <a:pt x="0" y="6859465"/>
                </a:lnTo>
                <a:cubicBezTo>
                  <a:pt x="969800" y="27481"/>
                  <a:pt x="399" y="6845236"/>
                  <a:pt x="980513" y="0"/>
                </a:cubicBezTo>
                <a:close/>
              </a:path>
            </a:pathLst>
          </a:custGeom>
          <a:solidFill>
            <a:schemeClr val="accent1">
              <a:lumMod val="75000"/>
            </a:schemeClr>
          </a:solidFill>
          <a:ln>
            <a:noFill/>
          </a:ln>
          <a:effectLst>
            <a:outerShdw blurRad="127000" dist="127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F7D4DE1B-7744-4925-B37F-B17B399BF743}"/>
              </a:ext>
            </a:extLst>
          </p:cNvPr>
          <p:cNvPicPr>
            <a:picLocks noChangeAspect="1"/>
          </p:cNvPicPr>
          <p:nvPr/>
        </p:nvPicPr>
        <p:blipFill>
          <a:blip r:embed="rId2">
            <a:duotone>
              <a:prstClr val="black"/>
              <a:schemeClr val="accent1">
                <a:tint val="45000"/>
                <a:satMod val="400000"/>
              </a:schemeClr>
            </a:duotone>
          </a:blip>
          <a:srcRect l="4396" t="147" r="8206" b="147"/>
          <a:stretch>
            <a:fillRect/>
          </a:stretch>
        </p:blipFill>
        <p:spPr>
          <a:xfrm>
            <a:off x="4590398" y="-733"/>
            <a:ext cx="8052176" cy="6859467"/>
          </a:xfrm>
          <a:custGeom>
            <a:avLst/>
            <a:gdLst>
              <a:gd name="connsiteX0" fmla="*/ 3321029 w 8052176"/>
              <a:gd name="connsiteY0" fmla="*/ 0 h 6859467"/>
              <a:gd name="connsiteX1" fmla="*/ 8052176 w 8052176"/>
              <a:gd name="connsiteY1" fmla="*/ 0 h 6859467"/>
              <a:gd name="connsiteX2" fmla="*/ 8052176 w 8052176"/>
              <a:gd name="connsiteY2" fmla="*/ 6859467 h 6859467"/>
              <a:gd name="connsiteX3" fmla="*/ 3321029 w 8052176"/>
              <a:gd name="connsiteY3" fmla="*/ 6859467 h 6859467"/>
              <a:gd name="connsiteX4" fmla="*/ 1259725 w 8052176"/>
              <a:gd name="connsiteY4" fmla="*/ 6859467 h 6859467"/>
              <a:gd name="connsiteX5" fmla="*/ 0 w 8052176"/>
              <a:gd name="connsiteY5" fmla="*/ 2 h 6859467"/>
              <a:gd name="connsiteX6" fmla="*/ 3321029 w 8052176"/>
              <a:gd name="connsiteY6" fmla="*/ 1467 h 685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2176" h="6859467">
                <a:moveTo>
                  <a:pt x="3321029" y="0"/>
                </a:moveTo>
                <a:lnTo>
                  <a:pt x="8052176" y="0"/>
                </a:lnTo>
                <a:lnTo>
                  <a:pt x="8052176" y="6859467"/>
                </a:lnTo>
                <a:lnTo>
                  <a:pt x="3321029" y="6859467"/>
                </a:lnTo>
                <a:lnTo>
                  <a:pt x="1259725" y="6859467"/>
                </a:lnTo>
                <a:cubicBezTo>
                  <a:pt x="513" y="14231"/>
                  <a:pt x="1245962" y="6831986"/>
                  <a:pt x="0" y="2"/>
                </a:cubicBezTo>
                <a:lnTo>
                  <a:pt x="3321029" y="1467"/>
                </a:lnTo>
                <a:close/>
              </a:path>
            </a:pathLst>
          </a:custGeom>
        </p:spPr>
      </p:pic>
    </p:spTree>
    <p:extLst>
      <p:ext uri="{BB962C8B-B14F-4D97-AF65-F5344CB8AC3E}">
        <p14:creationId xmlns:p14="http://schemas.microsoft.com/office/powerpoint/2010/main" val="178758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43702DC-1388-4E54-972A-93297D9A38AC}"/>
              </a:ext>
            </a:extLst>
          </p:cNvPr>
          <p:cNvSpPr/>
          <p:nvPr/>
        </p:nvSpPr>
        <p:spPr>
          <a:xfrm>
            <a:off x="7035511" y="1795559"/>
            <a:ext cx="3353401" cy="44970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b="1" dirty="0">
              <a:solidFill>
                <a:sysClr val="windowText" lastClr="000000"/>
              </a:solidFill>
              <a:latin typeface="Arial" panose="020B0604020202020204" pitchFamily="34" charset="0"/>
              <a:cs typeface="Arial" panose="020B0604020202020204" pitchFamily="34" charset="0"/>
            </a:endParaRPr>
          </a:p>
        </p:txBody>
      </p:sp>
      <p:sp>
        <p:nvSpPr>
          <p:cNvPr id="23" name="Rectangle: Rounded Corners 22">
            <a:extLst>
              <a:ext uri="{FF2B5EF4-FFF2-40B4-BE49-F238E27FC236}">
                <a16:creationId xmlns:a16="http://schemas.microsoft.com/office/drawing/2014/main" id="{A72A694A-C80B-4B82-B62B-FFF09598F257}"/>
              </a:ext>
            </a:extLst>
          </p:cNvPr>
          <p:cNvSpPr/>
          <p:nvPr/>
        </p:nvSpPr>
        <p:spPr>
          <a:xfrm>
            <a:off x="1843402" y="24270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42" name="Rectangle 41">
            <a:extLst>
              <a:ext uri="{FF2B5EF4-FFF2-40B4-BE49-F238E27FC236}">
                <a16:creationId xmlns:a16="http://schemas.microsoft.com/office/drawing/2014/main" id="{5B6347FC-DE6B-4356-9515-FBDC90A9994D}"/>
              </a:ext>
            </a:extLst>
          </p:cNvPr>
          <p:cNvSpPr/>
          <p:nvPr/>
        </p:nvSpPr>
        <p:spPr>
          <a:xfrm>
            <a:off x="2008290" y="1795559"/>
            <a:ext cx="5027221" cy="44970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4CBE3B7B-CD15-401E-9306-647050CF23BD}"/>
              </a:ext>
            </a:extLst>
          </p:cNvPr>
          <p:cNvSpPr/>
          <p:nvPr/>
        </p:nvSpPr>
        <p:spPr>
          <a:xfrm>
            <a:off x="2556644" y="3802381"/>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8E48973E-E440-4AF7-A342-E297F6C8758A}"/>
              </a:ext>
            </a:extLst>
          </p:cNvPr>
          <p:cNvSpPr/>
          <p:nvPr/>
        </p:nvSpPr>
        <p:spPr>
          <a:xfrm>
            <a:off x="4065896" y="2137125"/>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6795390B-82F1-478B-B187-6B3F01CA8123}"/>
              </a:ext>
            </a:extLst>
          </p:cNvPr>
          <p:cNvCxnSpPr>
            <a:cxnSpLocks/>
            <a:stCxn id="30" idx="0"/>
            <a:endCxn id="32" idx="2"/>
          </p:cNvCxnSpPr>
          <p:nvPr/>
        </p:nvCxnSpPr>
        <p:spPr>
          <a:xfrm rot="5400000" flipH="1" flipV="1">
            <a:off x="2912092" y="2648577"/>
            <a:ext cx="1231806" cy="1075802"/>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BFB5607-97FC-46A9-8280-7DB8286CC754}"/>
              </a:ext>
            </a:extLst>
          </p:cNvPr>
          <p:cNvSpPr/>
          <p:nvPr/>
        </p:nvSpPr>
        <p:spPr>
          <a:xfrm>
            <a:off x="5995691" y="3397498"/>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0A0E9F44-CEC8-45D8-B7CC-54C0E21EE40E}"/>
              </a:ext>
            </a:extLst>
          </p:cNvPr>
          <p:cNvSpPr/>
          <p:nvPr/>
        </p:nvSpPr>
        <p:spPr>
          <a:xfrm>
            <a:off x="8018400" y="2043907"/>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199CC639-86C1-4BCD-BC3C-FD19C15F563A}"/>
              </a:ext>
            </a:extLst>
          </p:cNvPr>
          <p:cNvSpPr/>
          <p:nvPr/>
        </p:nvSpPr>
        <p:spPr>
          <a:xfrm>
            <a:off x="9434738" y="4235830"/>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19" name="Straight Connector 5">
            <a:extLst>
              <a:ext uri="{FF2B5EF4-FFF2-40B4-BE49-F238E27FC236}">
                <a16:creationId xmlns:a16="http://schemas.microsoft.com/office/drawing/2014/main" id="{EF443D7C-9347-45C8-BF3D-0FAC0C9F5D0D}"/>
              </a:ext>
            </a:extLst>
          </p:cNvPr>
          <p:cNvCxnSpPr>
            <a:cxnSpLocks/>
            <a:stCxn id="32" idx="4"/>
            <a:endCxn id="15" idx="2"/>
          </p:cNvCxnSpPr>
          <p:nvPr/>
        </p:nvCxnSpPr>
        <p:spPr>
          <a:xfrm rot="16200000" flipH="1">
            <a:off x="4834056" y="2669313"/>
            <a:ext cx="826924" cy="1496345"/>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Connector 5">
            <a:extLst>
              <a:ext uri="{FF2B5EF4-FFF2-40B4-BE49-F238E27FC236}">
                <a16:creationId xmlns:a16="http://schemas.microsoft.com/office/drawing/2014/main" id="{EA75F36B-2E78-448C-81D3-E600B2D85B5B}"/>
              </a:ext>
            </a:extLst>
          </p:cNvPr>
          <p:cNvCxnSpPr>
            <a:cxnSpLocks/>
            <a:stCxn id="15" idx="0"/>
            <a:endCxn id="16" idx="2"/>
          </p:cNvCxnSpPr>
          <p:nvPr/>
        </p:nvCxnSpPr>
        <p:spPr>
          <a:xfrm rot="5400000" flipH="1" flipV="1">
            <a:off x="6763700" y="2142799"/>
            <a:ext cx="920141" cy="1589259"/>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Connector 5">
            <a:extLst>
              <a:ext uri="{FF2B5EF4-FFF2-40B4-BE49-F238E27FC236}">
                <a16:creationId xmlns:a16="http://schemas.microsoft.com/office/drawing/2014/main" id="{0FA3CF42-62CC-4C39-941A-E7EC770C9DE5}"/>
              </a:ext>
            </a:extLst>
          </p:cNvPr>
          <p:cNvCxnSpPr>
            <a:cxnSpLocks/>
            <a:stCxn id="16" idx="6"/>
            <a:endCxn id="17" idx="0"/>
          </p:cNvCxnSpPr>
          <p:nvPr/>
        </p:nvCxnSpPr>
        <p:spPr>
          <a:xfrm>
            <a:off x="8885299" y="2477357"/>
            <a:ext cx="982889" cy="1758473"/>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6" name="Speech Bubble: Rectangle with Corners Rounded 35">
            <a:extLst>
              <a:ext uri="{FF2B5EF4-FFF2-40B4-BE49-F238E27FC236}">
                <a16:creationId xmlns:a16="http://schemas.microsoft.com/office/drawing/2014/main" id="{3727B8E8-E731-44A3-9C82-30A1001CFC05}"/>
              </a:ext>
            </a:extLst>
          </p:cNvPr>
          <p:cNvSpPr/>
          <p:nvPr/>
        </p:nvSpPr>
        <p:spPr>
          <a:xfrm>
            <a:off x="6862590" y="5231949"/>
            <a:ext cx="2106489" cy="957769"/>
          </a:xfrm>
          <a:prstGeom prst="wedgeRoundRectCallout">
            <a:avLst>
              <a:gd name="adj1" fmla="val 79204"/>
              <a:gd name="adj2" fmla="val -7851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otkriven složen </a:t>
            </a:r>
            <a:r>
              <a:rPr lang="sr-Latn-RS" sz="2800" i="1" dirty="0" err="1">
                <a:latin typeface="Arial" panose="020B0604020202020204" pitchFamily="34" charset="0"/>
                <a:cs typeface="Arial" panose="020B0604020202020204" pitchFamily="34" charset="0"/>
              </a:rPr>
              <a:t>bug</a:t>
            </a:r>
            <a:endParaRPr lang="sr-Latn-RS" sz="2800" i="1" dirty="0">
              <a:latin typeface="Arial" panose="020B0604020202020204" pitchFamily="34" charset="0"/>
              <a:cs typeface="Arial" panose="020B0604020202020204" pitchFamily="34" charset="0"/>
            </a:endParaRPr>
          </a:p>
        </p:txBody>
      </p:sp>
      <p:sp>
        <p:nvSpPr>
          <p:cNvPr id="37" name="Speech Bubble: Rectangle with Corners Rounded 36">
            <a:extLst>
              <a:ext uri="{FF2B5EF4-FFF2-40B4-BE49-F238E27FC236}">
                <a16:creationId xmlns:a16="http://schemas.microsoft.com/office/drawing/2014/main" id="{EBB331B1-30C3-4A71-BBBE-CD44FB9BFE0D}"/>
              </a:ext>
            </a:extLst>
          </p:cNvPr>
          <p:cNvSpPr/>
          <p:nvPr/>
        </p:nvSpPr>
        <p:spPr>
          <a:xfrm>
            <a:off x="5025441" y="1466806"/>
            <a:ext cx="2634900" cy="920141"/>
          </a:xfrm>
          <a:prstGeom prst="wedgeRoundRectCallout">
            <a:avLst>
              <a:gd name="adj1" fmla="val -4110"/>
              <a:gd name="adj2" fmla="val 1626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err="1">
                <a:latin typeface="Arial" panose="020B0604020202020204" pitchFamily="34" charset="0"/>
                <a:cs typeface="Arial" panose="020B0604020202020204" pitchFamily="34" charset="0"/>
              </a:rPr>
              <a:t>binary</a:t>
            </a:r>
            <a:r>
              <a:rPr lang="sr-Latn-RS" sz="2800" i="1" dirty="0">
                <a:latin typeface="Arial" panose="020B0604020202020204" pitchFamily="34" charset="0"/>
                <a:cs typeface="Arial" panose="020B0604020202020204" pitchFamily="34" charset="0"/>
              </a:rPr>
              <a:t> </a:t>
            </a:r>
            <a:r>
              <a:rPr lang="sr-Latn-RS" sz="2800" i="1" dirty="0" err="1">
                <a:latin typeface="Arial" panose="020B0604020202020204" pitchFamily="34" charset="0"/>
                <a:cs typeface="Arial" panose="020B0604020202020204" pitchFamily="34" charset="0"/>
              </a:rPr>
              <a:t>chop</a:t>
            </a:r>
            <a:r>
              <a:rPr lang="sr-Latn-RS" sz="2800" i="1" dirty="0">
                <a:latin typeface="Arial" panose="020B0604020202020204" pitchFamily="34" charset="0"/>
                <a:cs typeface="Arial" panose="020B0604020202020204" pitchFamily="34" charset="0"/>
              </a:rPr>
              <a:t> </a:t>
            </a:r>
            <a:r>
              <a:rPr lang="sr-Latn-RS" sz="2800" dirty="0">
                <a:latin typeface="Consolas" panose="020B0609020204030204" pitchFamily="49" charset="0"/>
                <a:cs typeface="Arial" panose="020B0604020202020204" pitchFamily="34" charset="0"/>
              </a:rPr>
              <a:t>git</a:t>
            </a:r>
            <a:r>
              <a:rPr lang="sr-Latn-RS" sz="2800" dirty="0">
                <a:latin typeface="Arial" panose="020B0604020202020204" pitchFamily="34" charset="0"/>
                <a:cs typeface="Arial" panose="020B0604020202020204" pitchFamily="34" charset="0"/>
              </a:rPr>
              <a:t> </a:t>
            </a:r>
            <a:r>
              <a:rPr lang="sr-Latn-RS" sz="2800" dirty="0" err="1">
                <a:latin typeface="Consolas" panose="020B0609020204030204" pitchFamily="49" charset="0"/>
                <a:cs typeface="Arial" panose="020B0604020202020204" pitchFamily="34" charset="0"/>
              </a:rPr>
              <a:t>checkout</a:t>
            </a:r>
            <a:endParaRPr lang="sr-Latn-RS" sz="2800" dirty="0">
              <a:latin typeface="Consolas" panose="020B0609020204030204" pitchFamily="49" charset="0"/>
              <a:cs typeface="Arial" panose="020B0604020202020204" pitchFamily="34" charset="0"/>
            </a:endParaRPr>
          </a:p>
        </p:txBody>
      </p:sp>
      <p:sp>
        <p:nvSpPr>
          <p:cNvPr id="38" name="Speech Bubble: Rectangle with Corners Rounded 37">
            <a:extLst>
              <a:ext uri="{FF2B5EF4-FFF2-40B4-BE49-F238E27FC236}">
                <a16:creationId xmlns:a16="http://schemas.microsoft.com/office/drawing/2014/main" id="{56309DF2-9032-4E56-9240-BD7D1FB4C172}"/>
              </a:ext>
            </a:extLst>
          </p:cNvPr>
          <p:cNvSpPr/>
          <p:nvPr/>
        </p:nvSpPr>
        <p:spPr>
          <a:xfrm>
            <a:off x="3881786" y="4506049"/>
            <a:ext cx="2263720" cy="957769"/>
          </a:xfrm>
          <a:prstGeom prst="wedgeRoundRectCallout">
            <a:avLst>
              <a:gd name="adj1" fmla="val 50264"/>
              <a:gd name="adj2" fmla="val -8775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err="1">
                <a:latin typeface="Arial" panose="020B0604020202020204" pitchFamily="34" charset="0"/>
                <a:cs typeface="Arial" panose="020B0604020202020204" pitchFamily="34" charset="0"/>
              </a:rPr>
              <a:t>bug</a:t>
            </a:r>
            <a:r>
              <a:rPr lang="sr-Latn-RS" sz="2800" i="1" dirty="0">
                <a:latin typeface="Arial" panose="020B0604020202020204" pitchFamily="34" charset="0"/>
                <a:cs typeface="Arial" panose="020B0604020202020204" pitchFamily="34" charset="0"/>
              </a:rPr>
              <a:t> prisutan ovde?</a:t>
            </a:r>
          </a:p>
        </p:txBody>
      </p:sp>
      <p:sp>
        <p:nvSpPr>
          <p:cNvPr id="39" name="Speech Bubble: Rectangle with Corners Rounded 38">
            <a:extLst>
              <a:ext uri="{FF2B5EF4-FFF2-40B4-BE49-F238E27FC236}">
                <a16:creationId xmlns:a16="http://schemas.microsoft.com/office/drawing/2014/main" id="{1D1EA3A2-50CB-4199-AFA5-75F24F80C58F}"/>
              </a:ext>
            </a:extLst>
          </p:cNvPr>
          <p:cNvSpPr/>
          <p:nvPr/>
        </p:nvSpPr>
        <p:spPr>
          <a:xfrm>
            <a:off x="7325138" y="3711510"/>
            <a:ext cx="2007181" cy="957769"/>
          </a:xfrm>
          <a:prstGeom prst="wedgeRoundRectCallout">
            <a:avLst>
              <a:gd name="adj1" fmla="val -74209"/>
              <a:gd name="adj2" fmla="val -2343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diff</a:t>
            </a:r>
            <a:br>
              <a:rPr lang="sr-Latn-RS" sz="2800" i="1" dirty="0">
                <a:latin typeface="Arial" panose="020B0604020202020204" pitchFamily="34" charset="0"/>
                <a:cs typeface="Arial" panose="020B0604020202020204" pitchFamily="34" charset="0"/>
              </a:rPr>
            </a:br>
            <a:r>
              <a:rPr lang="sr-Latn-RS" sz="2800" i="1" dirty="0">
                <a:latin typeface="Arial" panose="020B0604020202020204" pitchFamily="34" charset="0"/>
                <a:cs typeface="Arial" panose="020B0604020202020204" pitchFamily="34" charset="0"/>
              </a:rPr>
              <a:t>za razliku</a:t>
            </a:r>
          </a:p>
        </p:txBody>
      </p:sp>
      <p:sp>
        <p:nvSpPr>
          <p:cNvPr id="40" name="Rectangle: Rounded Corners 39">
            <a:extLst>
              <a:ext uri="{FF2B5EF4-FFF2-40B4-BE49-F238E27FC236}">
                <a16:creationId xmlns:a16="http://schemas.microsoft.com/office/drawing/2014/main" id="{9FE3141E-BE2B-4AE8-AE0F-AEEFDAE37ABB}"/>
              </a:ext>
            </a:extLst>
          </p:cNvPr>
          <p:cNvSpPr/>
          <p:nvPr/>
        </p:nvSpPr>
        <p:spPr>
          <a:xfrm>
            <a:off x="12294418" y="240151"/>
            <a:ext cx="2755101" cy="979749"/>
          </a:xfrm>
          <a:prstGeom prst="roundRect">
            <a:avLst/>
          </a:prstGeom>
          <a:solidFill>
            <a:srgbClr val="6A8ED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Autorstvo promene koda</a:t>
            </a:r>
          </a:p>
        </p:txBody>
      </p:sp>
      <p:sp>
        <p:nvSpPr>
          <p:cNvPr id="26" name="Speech Bubble: Rectangle with Corners Rounded 25">
            <a:extLst>
              <a:ext uri="{FF2B5EF4-FFF2-40B4-BE49-F238E27FC236}">
                <a16:creationId xmlns:a16="http://schemas.microsoft.com/office/drawing/2014/main" id="{651373F4-3916-4757-92A3-54BE90BC8621}"/>
              </a:ext>
            </a:extLst>
          </p:cNvPr>
          <p:cNvSpPr/>
          <p:nvPr/>
        </p:nvSpPr>
        <p:spPr>
          <a:xfrm>
            <a:off x="5025441" y="251140"/>
            <a:ext cx="5276196" cy="957769"/>
          </a:xfrm>
          <a:prstGeom prst="wedgeRoundRectCallout">
            <a:avLst>
              <a:gd name="adj1" fmla="val -41886"/>
              <a:gd name="adj2" fmla="val -120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u="sng" dirty="0">
                <a:latin typeface="Arial" panose="020B0604020202020204" pitchFamily="34" charset="0"/>
                <a:cs typeface="Arial" panose="020B0604020202020204" pitchFamily="34" charset="0"/>
              </a:rPr>
              <a:t>Z</a:t>
            </a:r>
            <a:r>
              <a:rPr lang="sr-Latn-RS" sz="2800" dirty="0">
                <a:latin typeface="Arial" panose="020B0604020202020204" pitchFamily="34" charset="0"/>
                <a:cs typeface="Arial" panose="020B0604020202020204" pitchFamily="34" charset="0"/>
              </a:rPr>
              <a:t>: istraži </a:t>
            </a:r>
            <a:r>
              <a:rPr lang="en-U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bisect</a:t>
            </a:r>
            <a:r>
              <a:rPr lang="sr-Latn-RS" sz="2800" i="1" dirty="0">
                <a:latin typeface="Arial" panose="020B0604020202020204" pitchFamily="34" charset="0"/>
                <a:cs typeface="Arial" panose="020B0604020202020204" pitchFamily="34" charset="0"/>
              </a:rPr>
              <a:t> </a:t>
            </a:r>
            <a:r>
              <a:rPr lang="sr-Latn-RS" sz="2800" dirty="0">
                <a:latin typeface="Arial" panose="020B0604020202020204" pitchFamily="34" charset="0"/>
                <a:cs typeface="Arial" panose="020B0604020202020204" pitchFamily="34" charset="0"/>
              </a:rPr>
              <a:t>komandu</a:t>
            </a:r>
            <a:endParaRPr lang="sr-Latn-R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0301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A72A694A-C80B-4B82-B62B-FFF09598F257}"/>
              </a:ext>
            </a:extLst>
          </p:cNvPr>
          <p:cNvSpPr/>
          <p:nvPr/>
        </p:nvSpPr>
        <p:spPr>
          <a:xfrm>
            <a:off x="375646" y="-104889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30" name="Oval 29">
            <a:extLst>
              <a:ext uri="{FF2B5EF4-FFF2-40B4-BE49-F238E27FC236}">
                <a16:creationId xmlns:a16="http://schemas.microsoft.com/office/drawing/2014/main" id="{4CBE3B7B-CD15-401E-9306-647050CF23BD}"/>
              </a:ext>
            </a:extLst>
          </p:cNvPr>
          <p:cNvSpPr/>
          <p:nvPr/>
        </p:nvSpPr>
        <p:spPr>
          <a:xfrm>
            <a:off x="2841563" y="3802381"/>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8E48973E-E440-4AF7-A342-E297F6C8758A}"/>
              </a:ext>
            </a:extLst>
          </p:cNvPr>
          <p:cNvSpPr/>
          <p:nvPr/>
        </p:nvSpPr>
        <p:spPr>
          <a:xfrm>
            <a:off x="4350815" y="2137125"/>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6795390B-82F1-478B-B187-6B3F01CA8123}"/>
              </a:ext>
            </a:extLst>
          </p:cNvPr>
          <p:cNvCxnSpPr>
            <a:cxnSpLocks/>
            <a:stCxn id="30" idx="0"/>
            <a:endCxn id="32" idx="2"/>
          </p:cNvCxnSpPr>
          <p:nvPr/>
        </p:nvCxnSpPr>
        <p:spPr>
          <a:xfrm rot="5400000" flipH="1" flipV="1">
            <a:off x="3197011" y="2648577"/>
            <a:ext cx="1231806" cy="1075802"/>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BFB5607-97FC-46A9-8280-7DB8286CC754}"/>
              </a:ext>
            </a:extLst>
          </p:cNvPr>
          <p:cNvSpPr/>
          <p:nvPr/>
        </p:nvSpPr>
        <p:spPr>
          <a:xfrm>
            <a:off x="6280610" y="3397498"/>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0A0E9F44-CEC8-45D8-B7CC-54C0E21EE40E}"/>
              </a:ext>
            </a:extLst>
          </p:cNvPr>
          <p:cNvSpPr/>
          <p:nvPr/>
        </p:nvSpPr>
        <p:spPr>
          <a:xfrm>
            <a:off x="8303319" y="2043907"/>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199CC639-86C1-4BCD-BC3C-FD19C15F563A}"/>
              </a:ext>
            </a:extLst>
          </p:cNvPr>
          <p:cNvSpPr/>
          <p:nvPr/>
        </p:nvSpPr>
        <p:spPr>
          <a:xfrm>
            <a:off x="9719657" y="4235830"/>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19" name="Straight Connector 5">
            <a:extLst>
              <a:ext uri="{FF2B5EF4-FFF2-40B4-BE49-F238E27FC236}">
                <a16:creationId xmlns:a16="http://schemas.microsoft.com/office/drawing/2014/main" id="{EF443D7C-9347-45C8-BF3D-0FAC0C9F5D0D}"/>
              </a:ext>
            </a:extLst>
          </p:cNvPr>
          <p:cNvCxnSpPr>
            <a:cxnSpLocks/>
            <a:stCxn id="32" idx="4"/>
            <a:endCxn id="15" idx="2"/>
          </p:cNvCxnSpPr>
          <p:nvPr/>
        </p:nvCxnSpPr>
        <p:spPr>
          <a:xfrm rot="16200000" flipH="1">
            <a:off x="5118975" y="2669313"/>
            <a:ext cx="826924" cy="1496345"/>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Connector 5">
            <a:extLst>
              <a:ext uri="{FF2B5EF4-FFF2-40B4-BE49-F238E27FC236}">
                <a16:creationId xmlns:a16="http://schemas.microsoft.com/office/drawing/2014/main" id="{EA75F36B-2E78-448C-81D3-E600B2D85B5B}"/>
              </a:ext>
            </a:extLst>
          </p:cNvPr>
          <p:cNvCxnSpPr>
            <a:cxnSpLocks/>
            <a:stCxn id="15" idx="0"/>
            <a:endCxn id="16" idx="2"/>
          </p:cNvCxnSpPr>
          <p:nvPr/>
        </p:nvCxnSpPr>
        <p:spPr>
          <a:xfrm rot="5400000" flipH="1" flipV="1">
            <a:off x="7048619" y="2142799"/>
            <a:ext cx="920141" cy="1589259"/>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Connector 5">
            <a:extLst>
              <a:ext uri="{FF2B5EF4-FFF2-40B4-BE49-F238E27FC236}">
                <a16:creationId xmlns:a16="http://schemas.microsoft.com/office/drawing/2014/main" id="{0FA3CF42-62CC-4C39-941A-E7EC770C9DE5}"/>
              </a:ext>
            </a:extLst>
          </p:cNvPr>
          <p:cNvCxnSpPr>
            <a:cxnSpLocks/>
            <a:stCxn id="16" idx="6"/>
            <a:endCxn id="17" idx="0"/>
          </p:cNvCxnSpPr>
          <p:nvPr/>
        </p:nvCxnSpPr>
        <p:spPr>
          <a:xfrm>
            <a:off x="9170218" y="2477357"/>
            <a:ext cx="982889" cy="1758473"/>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9FE3141E-BE2B-4AE8-AE0F-AEEFDAE37ABB}"/>
              </a:ext>
            </a:extLst>
          </p:cNvPr>
          <p:cNvSpPr/>
          <p:nvPr/>
        </p:nvSpPr>
        <p:spPr>
          <a:xfrm>
            <a:off x="9170218" y="240151"/>
            <a:ext cx="2755101" cy="979749"/>
          </a:xfrm>
          <a:prstGeom prst="roundRect">
            <a:avLst/>
          </a:prstGeom>
          <a:solidFill>
            <a:srgbClr val="6A8ED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Autorstvo promene koda</a:t>
            </a:r>
          </a:p>
        </p:txBody>
      </p:sp>
      <p:sp>
        <p:nvSpPr>
          <p:cNvPr id="24" name="Speech Bubble: Rectangle with Corners Rounded 23">
            <a:extLst>
              <a:ext uri="{FF2B5EF4-FFF2-40B4-BE49-F238E27FC236}">
                <a16:creationId xmlns:a16="http://schemas.microsoft.com/office/drawing/2014/main" id="{FC1CE428-05A1-49B9-9912-4DA12963A50A}"/>
              </a:ext>
            </a:extLst>
          </p:cNvPr>
          <p:cNvSpPr/>
          <p:nvPr/>
        </p:nvSpPr>
        <p:spPr>
          <a:xfrm>
            <a:off x="3172290" y="446321"/>
            <a:ext cx="3579854" cy="1638300"/>
          </a:xfrm>
          <a:prstGeom prst="wedgeRoundRectCallout">
            <a:avLst>
              <a:gd name="adj1" fmla="val 43572"/>
              <a:gd name="adj2" fmla="val 133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dirty="0">
                <a:latin typeface="Consolas" panose="020B0609020204030204" pitchFamily="49" charset="0"/>
                <a:cs typeface="Arial" panose="020B0604020202020204" pitchFamily="34" charset="0"/>
              </a:rPr>
              <a:t>git log</a:t>
            </a:r>
          </a:p>
          <a:p>
            <a:r>
              <a:rPr lang="sr-Latn-RS" sz="2800" i="1" dirty="0" err="1">
                <a:latin typeface="Arial" panose="020B0604020202020204" pitchFamily="34" charset="0"/>
                <a:cs typeface="Arial" panose="020B0604020202020204" pitchFamily="34" charset="0"/>
              </a:rPr>
              <a:t>commit</a:t>
            </a:r>
            <a:r>
              <a:rPr lang="sr-Latn-RS" sz="2800" i="1" dirty="0">
                <a:latin typeface="Arial" panose="020B0604020202020204" pitchFamily="34" charset="0"/>
                <a:cs typeface="Arial" panose="020B0604020202020204" pitchFamily="34" charset="0"/>
              </a:rPr>
              <a:t> 3fd…3sf</a:t>
            </a:r>
          </a:p>
          <a:p>
            <a:r>
              <a:rPr lang="sr-Latn-RS" sz="2800" i="1" dirty="0" err="1">
                <a:latin typeface="Arial" panose="020B0604020202020204" pitchFamily="34" charset="0"/>
                <a:cs typeface="Arial" panose="020B0604020202020204" pitchFamily="34" charset="0"/>
              </a:rPr>
              <a:t>Author</a:t>
            </a:r>
            <a:r>
              <a:rPr lang="sr-Latn-RS" sz="2800" i="1" dirty="0">
                <a:latin typeface="Arial" panose="020B0604020202020204" pitchFamily="34" charset="0"/>
                <a:cs typeface="Arial" panose="020B0604020202020204" pitchFamily="34" charset="0"/>
              </a:rPr>
              <a:t>: Pera Perić</a:t>
            </a:r>
          </a:p>
          <a:p>
            <a:r>
              <a:rPr lang="sr-Latn-RS" sz="2800" i="1" dirty="0">
                <a:latin typeface="Arial" panose="020B0604020202020204" pitchFamily="34" charset="0"/>
                <a:cs typeface="Arial" panose="020B0604020202020204" pitchFamily="34" charset="0"/>
              </a:rPr>
              <a:t>Date: 15:19 29.1.20.</a:t>
            </a:r>
          </a:p>
        </p:txBody>
      </p:sp>
      <p:sp>
        <p:nvSpPr>
          <p:cNvPr id="25" name="Speech Bubble: Rectangle with Corners Rounded 24">
            <a:extLst>
              <a:ext uri="{FF2B5EF4-FFF2-40B4-BE49-F238E27FC236}">
                <a16:creationId xmlns:a16="http://schemas.microsoft.com/office/drawing/2014/main" id="{7D1461FA-FA30-406E-A198-01CA59CB70AF}"/>
              </a:ext>
            </a:extLst>
          </p:cNvPr>
          <p:cNvSpPr/>
          <p:nvPr/>
        </p:nvSpPr>
        <p:spPr>
          <a:xfrm>
            <a:off x="5569223" y="5036059"/>
            <a:ext cx="3741760" cy="1127007"/>
          </a:xfrm>
          <a:prstGeom prst="wedgeRoundRectCallout">
            <a:avLst>
              <a:gd name="adj1" fmla="val 64087"/>
              <a:gd name="adj2" fmla="val -5689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blame</a:t>
            </a:r>
            <a:r>
              <a:rPr lang="sr-Latn-RS" sz="2800" dirty="0">
                <a:latin typeface="Consolas" panose="020B0609020204030204" pitchFamily="49" charset="0"/>
                <a:cs typeface="Arial" panose="020B0604020202020204" pitchFamily="34" charset="0"/>
              </a:rPr>
              <a:t> </a:t>
            </a:r>
            <a:r>
              <a:rPr lang="en-US" sz="2800" dirty="0">
                <a:latin typeface="Consolas" panose="020B0609020204030204" pitchFamily="49" charset="0"/>
                <a:cs typeface="Arial" panose="020B0604020202020204" pitchFamily="34" charset="0"/>
              </a:rPr>
              <a:t>&lt;</a:t>
            </a:r>
            <a:r>
              <a:rPr lang="sr-Latn-RS" sz="2800" dirty="0">
                <a:latin typeface="Consolas" panose="020B0609020204030204" pitchFamily="49" charset="0"/>
                <a:cs typeface="Arial" panose="020B0604020202020204" pitchFamily="34" charset="0"/>
              </a:rPr>
              <a:t>file</a:t>
            </a:r>
            <a:r>
              <a:rPr lang="en-US" sz="2800" dirty="0">
                <a:latin typeface="Consolas" panose="020B0609020204030204" pitchFamily="49" charset="0"/>
                <a:cs typeface="Arial" panose="020B0604020202020204" pitchFamily="34" charset="0"/>
              </a:rPr>
              <a:t>&gt;</a:t>
            </a:r>
            <a:endParaRPr lang="sr-Latn-RS" sz="2800" dirty="0">
              <a:latin typeface="Consolas" panose="020B0609020204030204" pitchFamily="49" charset="0"/>
              <a:cs typeface="Arial" panose="020B0604020202020204" pitchFamily="34" charset="0"/>
            </a:endParaRPr>
          </a:p>
          <a:p>
            <a:pPr algn="ctr"/>
            <a:r>
              <a:rPr lang="sr-Latn-RS" sz="2800" i="1" dirty="0">
                <a:latin typeface="Arial" panose="020B0604020202020204" pitchFamily="34" charset="0"/>
                <a:cs typeface="Arial" panose="020B0604020202020204" pitchFamily="34" charset="0"/>
              </a:rPr>
              <a:t>ko i kad je menjao šta</a:t>
            </a:r>
          </a:p>
        </p:txBody>
      </p:sp>
      <p:sp>
        <p:nvSpPr>
          <p:cNvPr id="27" name="Speech Bubble: Rectangle with Corners Rounded 26">
            <a:extLst>
              <a:ext uri="{FF2B5EF4-FFF2-40B4-BE49-F238E27FC236}">
                <a16:creationId xmlns:a16="http://schemas.microsoft.com/office/drawing/2014/main" id="{E4BC8576-1E65-4D05-A91D-CB46F222640E}"/>
              </a:ext>
            </a:extLst>
          </p:cNvPr>
          <p:cNvSpPr/>
          <p:nvPr/>
        </p:nvSpPr>
        <p:spPr>
          <a:xfrm>
            <a:off x="2279177" y="5102730"/>
            <a:ext cx="2881372" cy="1401218"/>
          </a:xfrm>
          <a:prstGeom prst="wedgeRoundRectCallout">
            <a:avLst>
              <a:gd name="adj1" fmla="val 9870"/>
              <a:gd name="adj2" fmla="val 316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dirty="0" err="1">
                <a:latin typeface="Consolas" panose="020B0609020204030204" pitchFamily="49" charset="0"/>
                <a:cs typeface="Arial" panose="020B0604020202020204" pitchFamily="34" charset="0"/>
              </a:rPr>
              <a:t>gitk</a:t>
            </a:r>
            <a:endParaRPr lang="sr-Latn-RS" sz="2800" dirty="0">
              <a:latin typeface="Consolas" panose="020B0609020204030204" pitchFamily="49" charset="0"/>
              <a:cs typeface="Arial" panose="020B0604020202020204" pitchFamily="34" charset="0"/>
            </a:endParaRPr>
          </a:p>
          <a:p>
            <a:pPr algn="ctr"/>
            <a:r>
              <a:rPr lang="sr-Latn-RS" sz="2800" i="1" dirty="0">
                <a:latin typeface="Arial" panose="020B0604020202020204" pitchFamily="34" charset="0"/>
                <a:cs typeface="Arial" panose="020B0604020202020204" pitchFamily="34" charset="0"/>
              </a:rPr>
              <a:t>vizualizacija istorije promena</a:t>
            </a:r>
          </a:p>
        </p:txBody>
      </p:sp>
      <p:sp>
        <p:nvSpPr>
          <p:cNvPr id="31" name="Rectangle: Rounded Corners 30">
            <a:extLst>
              <a:ext uri="{FF2B5EF4-FFF2-40B4-BE49-F238E27FC236}">
                <a16:creationId xmlns:a16="http://schemas.microsoft.com/office/drawing/2014/main" id="{B7D7842B-1533-4F6F-AE61-058BE966F75C}"/>
              </a:ext>
            </a:extLst>
          </p:cNvPr>
          <p:cNvSpPr/>
          <p:nvPr/>
        </p:nvSpPr>
        <p:spPr>
          <a:xfrm>
            <a:off x="3340898" y="-1048896"/>
            <a:ext cx="2755101" cy="9797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Laka integracija promena</a:t>
            </a:r>
          </a:p>
        </p:txBody>
      </p:sp>
    </p:spTree>
    <p:extLst>
      <p:ext uri="{BB962C8B-B14F-4D97-AF65-F5344CB8AC3E}">
        <p14:creationId xmlns:p14="http://schemas.microsoft.com/office/powerpoint/2010/main" val="8789426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righ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F8D4A9-828E-4D58-AA2C-A1C3A8AACF39}"/>
              </a:ext>
            </a:extLst>
          </p:cNvPr>
          <p:cNvSpPr/>
          <p:nvPr/>
        </p:nvSpPr>
        <p:spPr>
          <a:xfrm>
            <a:off x="3262325" y="156215"/>
            <a:ext cx="8761354" cy="6544102"/>
          </a:xfrm>
          <a:prstGeom prst="rect">
            <a:avLst/>
          </a:prstGeom>
          <a:solidFill>
            <a:schemeClr val="bg1"/>
          </a:solidFill>
          <a:ln w="762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36" name="Rectangle 35">
            <a:extLst>
              <a:ext uri="{FF2B5EF4-FFF2-40B4-BE49-F238E27FC236}">
                <a16:creationId xmlns:a16="http://schemas.microsoft.com/office/drawing/2014/main" id="{6DC8F373-B6BF-497C-9DC9-67E58B27EDFB}"/>
              </a:ext>
            </a:extLst>
          </p:cNvPr>
          <p:cNvSpPr/>
          <p:nvPr/>
        </p:nvSpPr>
        <p:spPr>
          <a:xfrm>
            <a:off x="2033595" y="1314108"/>
            <a:ext cx="8610392" cy="16730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Perin lokalni repozitorijum</a:t>
            </a:r>
          </a:p>
        </p:txBody>
      </p:sp>
      <p:sp>
        <p:nvSpPr>
          <p:cNvPr id="30" name="Oval 29">
            <a:extLst>
              <a:ext uri="{FF2B5EF4-FFF2-40B4-BE49-F238E27FC236}">
                <a16:creationId xmlns:a16="http://schemas.microsoft.com/office/drawing/2014/main" id="{4CBE3B7B-CD15-401E-9306-647050CF23BD}"/>
              </a:ext>
            </a:extLst>
          </p:cNvPr>
          <p:cNvSpPr/>
          <p:nvPr/>
        </p:nvSpPr>
        <p:spPr>
          <a:xfrm>
            <a:off x="2289683" y="2308117"/>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8E48973E-E440-4AF7-A342-E297F6C8758A}"/>
              </a:ext>
            </a:extLst>
          </p:cNvPr>
          <p:cNvSpPr/>
          <p:nvPr/>
        </p:nvSpPr>
        <p:spPr>
          <a:xfrm>
            <a:off x="3602034" y="1742472"/>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6795390B-82F1-478B-B187-6B3F01CA8123}"/>
              </a:ext>
            </a:extLst>
          </p:cNvPr>
          <p:cNvCxnSpPr>
            <a:cxnSpLocks/>
            <a:stCxn id="30" idx="0"/>
            <a:endCxn id="32" idx="2"/>
          </p:cNvCxnSpPr>
          <p:nvPr/>
        </p:nvCxnSpPr>
        <p:spPr>
          <a:xfrm rot="5400000" flipH="1" flipV="1">
            <a:off x="2977171" y="1683254"/>
            <a:ext cx="251510" cy="998216"/>
          </a:xfrm>
          <a:prstGeom prst="curvedConnector2">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BFB5607-97FC-46A9-8280-7DB8286CC754}"/>
              </a:ext>
            </a:extLst>
          </p:cNvPr>
          <p:cNvSpPr/>
          <p:nvPr/>
        </p:nvSpPr>
        <p:spPr>
          <a:xfrm>
            <a:off x="5066702" y="2295417"/>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0A0E9F44-CEC8-45D8-B7CC-54C0E21EE40E}"/>
              </a:ext>
            </a:extLst>
          </p:cNvPr>
          <p:cNvSpPr/>
          <p:nvPr/>
        </p:nvSpPr>
        <p:spPr>
          <a:xfrm>
            <a:off x="6550225" y="1820095"/>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199CC639-86C1-4BCD-BC3C-FD19C15F563A}"/>
              </a:ext>
            </a:extLst>
          </p:cNvPr>
          <p:cNvSpPr/>
          <p:nvPr/>
        </p:nvSpPr>
        <p:spPr>
          <a:xfrm>
            <a:off x="7700758" y="2313077"/>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19" name="Straight Connector 5">
            <a:extLst>
              <a:ext uri="{FF2B5EF4-FFF2-40B4-BE49-F238E27FC236}">
                <a16:creationId xmlns:a16="http://schemas.microsoft.com/office/drawing/2014/main" id="{EF443D7C-9347-45C8-BF3D-0FAC0C9F5D0D}"/>
              </a:ext>
            </a:extLst>
          </p:cNvPr>
          <p:cNvCxnSpPr>
            <a:cxnSpLocks/>
            <a:stCxn id="32" idx="4"/>
            <a:endCxn id="15" idx="2"/>
          </p:cNvCxnSpPr>
          <p:nvPr/>
        </p:nvCxnSpPr>
        <p:spPr>
          <a:xfrm rot="16200000" flipH="1">
            <a:off x="4372030" y="1914880"/>
            <a:ext cx="238810" cy="1150533"/>
          </a:xfrm>
          <a:prstGeom prst="curvedConnector2">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22" name="Straight Connector 5">
            <a:extLst>
              <a:ext uri="{FF2B5EF4-FFF2-40B4-BE49-F238E27FC236}">
                <a16:creationId xmlns:a16="http://schemas.microsoft.com/office/drawing/2014/main" id="{EA75F36B-2E78-448C-81D3-E600B2D85B5B}"/>
              </a:ext>
            </a:extLst>
          </p:cNvPr>
          <p:cNvCxnSpPr>
            <a:cxnSpLocks/>
            <a:stCxn id="15" idx="0"/>
            <a:endCxn id="16" idx="2"/>
          </p:cNvCxnSpPr>
          <p:nvPr/>
        </p:nvCxnSpPr>
        <p:spPr>
          <a:xfrm rot="5400000" flipH="1" flipV="1">
            <a:off x="5884938" y="1630130"/>
            <a:ext cx="161187" cy="1169388"/>
          </a:xfrm>
          <a:prstGeom prst="curvedConnector2">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4" name="Straight Connector 5">
            <a:extLst>
              <a:ext uri="{FF2B5EF4-FFF2-40B4-BE49-F238E27FC236}">
                <a16:creationId xmlns:a16="http://schemas.microsoft.com/office/drawing/2014/main" id="{0FA3CF42-62CC-4C39-941A-E7EC770C9DE5}"/>
              </a:ext>
            </a:extLst>
          </p:cNvPr>
          <p:cNvCxnSpPr>
            <a:cxnSpLocks/>
            <a:stCxn id="16" idx="6"/>
            <a:endCxn id="17" idx="0"/>
          </p:cNvCxnSpPr>
          <p:nvPr/>
        </p:nvCxnSpPr>
        <p:spPr>
          <a:xfrm>
            <a:off x="7178495" y="2134230"/>
            <a:ext cx="836398" cy="178847"/>
          </a:xfrm>
          <a:prstGeom prst="curvedConnector2">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9FE3141E-BE2B-4AE8-AE0F-AEEFDAE37ABB}"/>
              </a:ext>
            </a:extLst>
          </p:cNvPr>
          <p:cNvSpPr/>
          <p:nvPr/>
        </p:nvSpPr>
        <p:spPr>
          <a:xfrm>
            <a:off x="1963347" y="-1194784"/>
            <a:ext cx="2755101" cy="979749"/>
          </a:xfrm>
          <a:prstGeom prst="roundRect">
            <a:avLst/>
          </a:prstGeom>
          <a:solidFill>
            <a:srgbClr val="6A8ED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Autorstvo promene koda</a:t>
            </a:r>
          </a:p>
        </p:txBody>
      </p:sp>
      <p:sp>
        <p:nvSpPr>
          <p:cNvPr id="26" name="Rectangle: Rounded Corners 25">
            <a:extLst>
              <a:ext uri="{FF2B5EF4-FFF2-40B4-BE49-F238E27FC236}">
                <a16:creationId xmlns:a16="http://schemas.microsoft.com/office/drawing/2014/main" id="{BC843D9C-BB51-45D3-AE98-AFD1A0A53780}"/>
              </a:ext>
            </a:extLst>
          </p:cNvPr>
          <p:cNvSpPr/>
          <p:nvPr/>
        </p:nvSpPr>
        <p:spPr>
          <a:xfrm>
            <a:off x="2033595" y="245287"/>
            <a:ext cx="2755101" cy="9797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Laka integracija promena</a:t>
            </a:r>
          </a:p>
        </p:txBody>
      </p:sp>
      <p:sp>
        <p:nvSpPr>
          <p:cNvPr id="70" name="Rectangle 69">
            <a:extLst>
              <a:ext uri="{FF2B5EF4-FFF2-40B4-BE49-F238E27FC236}">
                <a16:creationId xmlns:a16="http://schemas.microsoft.com/office/drawing/2014/main" id="{74079C4A-FAB4-47AB-9000-29B017AC66B3}"/>
              </a:ext>
            </a:extLst>
          </p:cNvPr>
          <p:cNvSpPr/>
          <p:nvPr/>
        </p:nvSpPr>
        <p:spPr>
          <a:xfrm>
            <a:off x="2033595" y="3078946"/>
            <a:ext cx="8610392" cy="16730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Centralni repozitorijum</a:t>
            </a:r>
          </a:p>
        </p:txBody>
      </p:sp>
      <p:grpSp>
        <p:nvGrpSpPr>
          <p:cNvPr id="92" name="Group 91">
            <a:extLst>
              <a:ext uri="{FF2B5EF4-FFF2-40B4-BE49-F238E27FC236}">
                <a16:creationId xmlns:a16="http://schemas.microsoft.com/office/drawing/2014/main" id="{F38AD8FA-FA52-4AEB-BD57-DDB2F7C555B6}"/>
              </a:ext>
            </a:extLst>
          </p:cNvPr>
          <p:cNvGrpSpPr/>
          <p:nvPr/>
        </p:nvGrpSpPr>
        <p:grpSpPr>
          <a:xfrm>
            <a:off x="2289683" y="3507310"/>
            <a:ext cx="6039345" cy="1198875"/>
            <a:chOff x="3596987" y="3507310"/>
            <a:chExt cx="6039345" cy="1198875"/>
          </a:xfrm>
        </p:grpSpPr>
        <p:sp>
          <p:nvSpPr>
            <p:cNvPr id="71" name="Oval 70">
              <a:extLst>
                <a:ext uri="{FF2B5EF4-FFF2-40B4-BE49-F238E27FC236}">
                  <a16:creationId xmlns:a16="http://schemas.microsoft.com/office/drawing/2014/main" id="{24664E7A-18A6-459D-BF23-320E0E49EFAA}"/>
                </a:ext>
              </a:extLst>
            </p:cNvPr>
            <p:cNvSpPr/>
            <p:nvPr/>
          </p:nvSpPr>
          <p:spPr>
            <a:xfrm>
              <a:off x="3596987" y="4072955"/>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5121F067-4025-46BC-9336-6E9CA655B686}"/>
                </a:ext>
              </a:extLst>
            </p:cNvPr>
            <p:cNvSpPr/>
            <p:nvPr/>
          </p:nvSpPr>
          <p:spPr>
            <a:xfrm>
              <a:off x="4909338" y="3507310"/>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73" name="Straight Connector 5">
              <a:extLst>
                <a:ext uri="{FF2B5EF4-FFF2-40B4-BE49-F238E27FC236}">
                  <a16:creationId xmlns:a16="http://schemas.microsoft.com/office/drawing/2014/main" id="{4FF60457-8108-4394-8828-25645EDCFAAB}"/>
                </a:ext>
              </a:extLst>
            </p:cNvPr>
            <p:cNvCxnSpPr>
              <a:cxnSpLocks/>
              <a:stCxn id="71" idx="0"/>
              <a:endCxn id="72" idx="2"/>
            </p:cNvCxnSpPr>
            <p:nvPr/>
          </p:nvCxnSpPr>
          <p:spPr>
            <a:xfrm rot="5400000" flipH="1" flipV="1">
              <a:off x="4284475" y="3448092"/>
              <a:ext cx="251510" cy="998216"/>
            </a:xfrm>
            <a:prstGeom prst="curvedConnector2">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C4045B7-C3A1-495B-A6E6-3F8384B7C907}"/>
                </a:ext>
              </a:extLst>
            </p:cNvPr>
            <p:cNvSpPr/>
            <p:nvPr/>
          </p:nvSpPr>
          <p:spPr>
            <a:xfrm>
              <a:off x="6374006" y="4060255"/>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5D467799-007D-4CFD-8011-2DEC4F22A1EA}"/>
                </a:ext>
              </a:extLst>
            </p:cNvPr>
            <p:cNvSpPr/>
            <p:nvPr/>
          </p:nvSpPr>
          <p:spPr>
            <a:xfrm>
              <a:off x="7857529" y="3584933"/>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D73C229E-3C9A-481C-B9DE-3F572B45A5B1}"/>
                </a:ext>
              </a:extLst>
            </p:cNvPr>
            <p:cNvSpPr/>
            <p:nvPr/>
          </p:nvSpPr>
          <p:spPr>
            <a:xfrm>
              <a:off x="9008062" y="4077915"/>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77" name="Straight Connector 5">
              <a:extLst>
                <a:ext uri="{FF2B5EF4-FFF2-40B4-BE49-F238E27FC236}">
                  <a16:creationId xmlns:a16="http://schemas.microsoft.com/office/drawing/2014/main" id="{580EC568-4203-4396-934E-E299A8348358}"/>
                </a:ext>
              </a:extLst>
            </p:cNvPr>
            <p:cNvCxnSpPr>
              <a:cxnSpLocks/>
              <a:stCxn id="72" idx="4"/>
              <a:endCxn id="74" idx="2"/>
            </p:cNvCxnSpPr>
            <p:nvPr/>
          </p:nvCxnSpPr>
          <p:spPr>
            <a:xfrm rot="16200000" flipH="1">
              <a:off x="5679334" y="3679718"/>
              <a:ext cx="238810" cy="1150533"/>
            </a:xfrm>
            <a:prstGeom prst="curvedConnector2">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8" name="Straight Connector 5">
              <a:extLst>
                <a:ext uri="{FF2B5EF4-FFF2-40B4-BE49-F238E27FC236}">
                  <a16:creationId xmlns:a16="http://schemas.microsoft.com/office/drawing/2014/main" id="{1858C28C-99CC-4028-B7D1-1CFDA315ACA5}"/>
                </a:ext>
              </a:extLst>
            </p:cNvPr>
            <p:cNvCxnSpPr>
              <a:cxnSpLocks/>
              <a:stCxn id="74" idx="0"/>
              <a:endCxn id="75" idx="2"/>
            </p:cNvCxnSpPr>
            <p:nvPr/>
          </p:nvCxnSpPr>
          <p:spPr>
            <a:xfrm rot="5400000" flipH="1" flipV="1">
              <a:off x="7192242" y="3394968"/>
              <a:ext cx="161187" cy="1169388"/>
            </a:xfrm>
            <a:prstGeom prst="curvedConnector2">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79" name="Straight Connector 5">
              <a:extLst>
                <a:ext uri="{FF2B5EF4-FFF2-40B4-BE49-F238E27FC236}">
                  <a16:creationId xmlns:a16="http://schemas.microsoft.com/office/drawing/2014/main" id="{ACEE0BA4-6A68-4C58-B236-C7EF107742B8}"/>
                </a:ext>
              </a:extLst>
            </p:cNvPr>
            <p:cNvCxnSpPr>
              <a:cxnSpLocks/>
              <a:stCxn id="75" idx="6"/>
              <a:endCxn id="76" idx="0"/>
            </p:cNvCxnSpPr>
            <p:nvPr/>
          </p:nvCxnSpPr>
          <p:spPr>
            <a:xfrm>
              <a:off x="8485799" y="3899068"/>
              <a:ext cx="836398" cy="178847"/>
            </a:xfrm>
            <a:prstGeom prst="curvedConnector2">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C6907F10-8649-4D14-BE1E-634B9540B34F}"/>
              </a:ext>
            </a:extLst>
          </p:cNvPr>
          <p:cNvSpPr/>
          <p:nvPr/>
        </p:nvSpPr>
        <p:spPr>
          <a:xfrm>
            <a:off x="2033595" y="4843784"/>
            <a:ext cx="8610392" cy="16730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Anin lokalni repozitorijum</a:t>
            </a:r>
          </a:p>
        </p:txBody>
      </p:sp>
      <p:grpSp>
        <p:nvGrpSpPr>
          <p:cNvPr id="96" name="Group 95">
            <a:extLst>
              <a:ext uri="{FF2B5EF4-FFF2-40B4-BE49-F238E27FC236}">
                <a16:creationId xmlns:a16="http://schemas.microsoft.com/office/drawing/2014/main" id="{78B3BF9C-953C-486F-8178-7B4E8CC4C93E}"/>
              </a:ext>
            </a:extLst>
          </p:cNvPr>
          <p:cNvGrpSpPr/>
          <p:nvPr/>
        </p:nvGrpSpPr>
        <p:grpSpPr>
          <a:xfrm>
            <a:off x="2289683" y="5272148"/>
            <a:ext cx="6039345" cy="1198875"/>
            <a:chOff x="3596987" y="5272148"/>
            <a:chExt cx="6039345" cy="1198875"/>
          </a:xfrm>
        </p:grpSpPr>
        <p:sp>
          <p:nvSpPr>
            <p:cNvPr id="81" name="Oval 80">
              <a:extLst>
                <a:ext uri="{FF2B5EF4-FFF2-40B4-BE49-F238E27FC236}">
                  <a16:creationId xmlns:a16="http://schemas.microsoft.com/office/drawing/2014/main" id="{13EF6D43-C7D4-4B9D-B37C-3BB142FD3654}"/>
                </a:ext>
              </a:extLst>
            </p:cNvPr>
            <p:cNvSpPr/>
            <p:nvPr/>
          </p:nvSpPr>
          <p:spPr>
            <a:xfrm>
              <a:off x="3596987" y="5837793"/>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E10A719D-BC94-41CB-8C0C-396C5DF7EBEC}"/>
                </a:ext>
              </a:extLst>
            </p:cNvPr>
            <p:cNvSpPr/>
            <p:nvPr/>
          </p:nvSpPr>
          <p:spPr>
            <a:xfrm>
              <a:off x="4909338" y="5272148"/>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83" name="Straight Connector 5">
              <a:extLst>
                <a:ext uri="{FF2B5EF4-FFF2-40B4-BE49-F238E27FC236}">
                  <a16:creationId xmlns:a16="http://schemas.microsoft.com/office/drawing/2014/main" id="{5B4E78E2-07A6-4B7D-9D36-19B13043F198}"/>
                </a:ext>
              </a:extLst>
            </p:cNvPr>
            <p:cNvCxnSpPr>
              <a:cxnSpLocks/>
              <a:stCxn id="81" idx="0"/>
              <a:endCxn id="82" idx="2"/>
            </p:cNvCxnSpPr>
            <p:nvPr/>
          </p:nvCxnSpPr>
          <p:spPr>
            <a:xfrm rot="5400000" flipH="1" flipV="1">
              <a:off x="4284475" y="5212930"/>
              <a:ext cx="251510" cy="998216"/>
            </a:xfrm>
            <a:prstGeom prst="curvedConnector2">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7A435DBE-8746-4486-865B-E48C222E2B97}"/>
                </a:ext>
              </a:extLst>
            </p:cNvPr>
            <p:cNvSpPr/>
            <p:nvPr/>
          </p:nvSpPr>
          <p:spPr>
            <a:xfrm>
              <a:off x="6374006" y="5825093"/>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E40F49AA-1A45-4A62-A746-01D00EDF50AA}"/>
                </a:ext>
              </a:extLst>
            </p:cNvPr>
            <p:cNvSpPr/>
            <p:nvPr/>
          </p:nvSpPr>
          <p:spPr>
            <a:xfrm>
              <a:off x="7857529" y="5349771"/>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1D5A837B-E95C-4996-86C7-5E1C5F4B5109}"/>
                </a:ext>
              </a:extLst>
            </p:cNvPr>
            <p:cNvSpPr/>
            <p:nvPr/>
          </p:nvSpPr>
          <p:spPr>
            <a:xfrm>
              <a:off x="9008062" y="5842753"/>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87" name="Straight Connector 5">
              <a:extLst>
                <a:ext uri="{FF2B5EF4-FFF2-40B4-BE49-F238E27FC236}">
                  <a16:creationId xmlns:a16="http://schemas.microsoft.com/office/drawing/2014/main" id="{F60CFF7F-C69C-48C9-A69F-3623964515FB}"/>
                </a:ext>
              </a:extLst>
            </p:cNvPr>
            <p:cNvCxnSpPr>
              <a:cxnSpLocks/>
              <a:stCxn id="82" idx="4"/>
              <a:endCxn id="84" idx="2"/>
            </p:cNvCxnSpPr>
            <p:nvPr/>
          </p:nvCxnSpPr>
          <p:spPr>
            <a:xfrm rot="16200000" flipH="1">
              <a:off x="5679334" y="5444556"/>
              <a:ext cx="238810" cy="1150533"/>
            </a:xfrm>
            <a:prstGeom prst="curvedConnector2">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8" name="Straight Connector 5">
              <a:extLst>
                <a:ext uri="{FF2B5EF4-FFF2-40B4-BE49-F238E27FC236}">
                  <a16:creationId xmlns:a16="http://schemas.microsoft.com/office/drawing/2014/main" id="{AA16E8E7-D7B8-4A20-8D9F-B32B1A85BBDC}"/>
                </a:ext>
              </a:extLst>
            </p:cNvPr>
            <p:cNvCxnSpPr>
              <a:cxnSpLocks/>
              <a:stCxn id="84" idx="0"/>
              <a:endCxn id="85" idx="2"/>
            </p:cNvCxnSpPr>
            <p:nvPr/>
          </p:nvCxnSpPr>
          <p:spPr>
            <a:xfrm rot="5400000" flipH="1" flipV="1">
              <a:off x="7192242" y="5159806"/>
              <a:ext cx="161187" cy="1169388"/>
            </a:xfrm>
            <a:prstGeom prst="curvedConnector2">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9" name="Straight Connector 5">
              <a:extLst>
                <a:ext uri="{FF2B5EF4-FFF2-40B4-BE49-F238E27FC236}">
                  <a16:creationId xmlns:a16="http://schemas.microsoft.com/office/drawing/2014/main" id="{84B0F441-C0C9-4C46-B3F2-2B6C4BC9960E}"/>
                </a:ext>
              </a:extLst>
            </p:cNvPr>
            <p:cNvCxnSpPr>
              <a:cxnSpLocks/>
              <a:stCxn id="85" idx="6"/>
              <a:endCxn id="86" idx="0"/>
            </p:cNvCxnSpPr>
            <p:nvPr/>
          </p:nvCxnSpPr>
          <p:spPr>
            <a:xfrm>
              <a:off x="8485799" y="5663906"/>
              <a:ext cx="836398" cy="178847"/>
            </a:xfrm>
            <a:prstGeom prst="curvedConnector2">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grpSp>
      <p:sp>
        <p:nvSpPr>
          <p:cNvPr id="91" name="Arrow: Down 90">
            <a:extLst>
              <a:ext uri="{FF2B5EF4-FFF2-40B4-BE49-F238E27FC236}">
                <a16:creationId xmlns:a16="http://schemas.microsoft.com/office/drawing/2014/main" id="{8E126E78-7048-489A-9364-F24385C35B33}"/>
              </a:ext>
            </a:extLst>
          </p:cNvPr>
          <p:cNvSpPr/>
          <p:nvPr/>
        </p:nvSpPr>
        <p:spPr>
          <a:xfrm>
            <a:off x="8711192" y="2197350"/>
            <a:ext cx="1800000" cy="1562697"/>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push</a:t>
            </a:r>
            <a:endParaRPr lang="sr-Latn-RS" sz="2800" dirty="0">
              <a:latin typeface="Consolas" panose="020B0609020204030204" pitchFamily="49" charset="0"/>
              <a:cs typeface="Arial" panose="020B0604020202020204" pitchFamily="34" charset="0"/>
            </a:endParaRPr>
          </a:p>
        </p:txBody>
      </p:sp>
      <p:sp>
        <p:nvSpPr>
          <p:cNvPr id="95" name="Arrow: Right 94">
            <a:extLst>
              <a:ext uri="{FF2B5EF4-FFF2-40B4-BE49-F238E27FC236}">
                <a16:creationId xmlns:a16="http://schemas.microsoft.com/office/drawing/2014/main" id="{2E54BF1B-21B3-4D75-844A-11A2247588CB}"/>
              </a:ext>
            </a:extLst>
          </p:cNvPr>
          <p:cNvSpPr/>
          <p:nvPr/>
        </p:nvSpPr>
        <p:spPr>
          <a:xfrm rot="5400000">
            <a:off x="8829992" y="3948116"/>
            <a:ext cx="1562400" cy="1800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pull</a:t>
            </a:r>
            <a:endParaRPr lang="sr-Latn-RS" sz="2800" dirty="0">
              <a:latin typeface="Consolas" panose="020B0609020204030204" pitchFamily="49" charset="0"/>
              <a:cs typeface="Arial" panose="020B0604020202020204" pitchFamily="34" charset="0"/>
            </a:endParaRPr>
          </a:p>
        </p:txBody>
      </p:sp>
      <p:sp>
        <p:nvSpPr>
          <p:cNvPr id="97" name="Oval 96">
            <a:extLst>
              <a:ext uri="{FF2B5EF4-FFF2-40B4-BE49-F238E27FC236}">
                <a16:creationId xmlns:a16="http://schemas.microsoft.com/office/drawing/2014/main" id="{7DC84641-6C88-4A5E-B845-212003FB5775}"/>
              </a:ext>
            </a:extLst>
          </p:cNvPr>
          <p:cNvSpPr/>
          <p:nvPr/>
        </p:nvSpPr>
        <p:spPr>
          <a:xfrm>
            <a:off x="8581051" y="1503456"/>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98" name="Straight Connector 5">
            <a:extLst>
              <a:ext uri="{FF2B5EF4-FFF2-40B4-BE49-F238E27FC236}">
                <a16:creationId xmlns:a16="http://schemas.microsoft.com/office/drawing/2014/main" id="{0EAC99EF-243A-4F2D-826C-2F4B4253332F}"/>
              </a:ext>
            </a:extLst>
          </p:cNvPr>
          <p:cNvCxnSpPr>
            <a:cxnSpLocks/>
            <a:stCxn id="17" idx="7"/>
            <a:endCxn id="97" idx="2"/>
          </p:cNvCxnSpPr>
          <p:nvPr/>
        </p:nvCxnSpPr>
        <p:spPr>
          <a:xfrm rot="5400000" flipH="1" flipV="1">
            <a:off x="8115288" y="1939323"/>
            <a:ext cx="587494" cy="344031"/>
          </a:xfrm>
          <a:prstGeom prst="curvedConnector2">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1" name="Oval 100">
            <a:extLst>
              <a:ext uri="{FF2B5EF4-FFF2-40B4-BE49-F238E27FC236}">
                <a16:creationId xmlns:a16="http://schemas.microsoft.com/office/drawing/2014/main" id="{B8C3C2C6-FA0C-4236-A790-77E459386523}"/>
              </a:ext>
            </a:extLst>
          </p:cNvPr>
          <p:cNvSpPr/>
          <p:nvPr/>
        </p:nvSpPr>
        <p:spPr>
          <a:xfrm>
            <a:off x="8579663" y="3223125"/>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102" name="Straight Connector 5">
            <a:extLst>
              <a:ext uri="{FF2B5EF4-FFF2-40B4-BE49-F238E27FC236}">
                <a16:creationId xmlns:a16="http://schemas.microsoft.com/office/drawing/2014/main" id="{E5C904B0-76DC-46C2-97BC-DDDCF3CE9D82}"/>
              </a:ext>
            </a:extLst>
          </p:cNvPr>
          <p:cNvCxnSpPr>
            <a:cxnSpLocks/>
            <a:stCxn id="76" idx="7"/>
            <a:endCxn id="101" idx="2"/>
          </p:cNvCxnSpPr>
          <p:nvPr/>
        </p:nvCxnSpPr>
        <p:spPr>
          <a:xfrm rot="5400000" flipH="1" flipV="1">
            <a:off x="8092010" y="3682271"/>
            <a:ext cx="632663" cy="342643"/>
          </a:xfrm>
          <a:prstGeom prst="curvedConnector2">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67738C1D-D084-4399-8464-0A25DE7F8D85}"/>
              </a:ext>
            </a:extLst>
          </p:cNvPr>
          <p:cNvSpPr/>
          <p:nvPr/>
        </p:nvSpPr>
        <p:spPr>
          <a:xfrm>
            <a:off x="8586634" y="5009340"/>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105" name="Straight Connector 5">
            <a:extLst>
              <a:ext uri="{FF2B5EF4-FFF2-40B4-BE49-F238E27FC236}">
                <a16:creationId xmlns:a16="http://schemas.microsoft.com/office/drawing/2014/main" id="{30640C0C-D92B-4898-B963-E1C38B663F0A}"/>
              </a:ext>
            </a:extLst>
          </p:cNvPr>
          <p:cNvCxnSpPr>
            <a:cxnSpLocks/>
            <a:stCxn id="86" idx="7"/>
            <a:endCxn id="104" idx="2"/>
          </p:cNvCxnSpPr>
          <p:nvPr/>
        </p:nvCxnSpPr>
        <p:spPr>
          <a:xfrm rot="5400000" flipH="1" flipV="1">
            <a:off x="8106184" y="5454311"/>
            <a:ext cx="611286" cy="349614"/>
          </a:xfrm>
          <a:prstGeom prst="curvedConnector2">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C6BE567D-82BC-4E6F-833C-D305B4CC9054}"/>
              </a:ext>
            </a:extLst>
          </p:cNvPr>
          <p:cNvSpPr/>
          <p:nvPr/>
        </p:nvSpPr>
        <p:spPr>
          <a:xfrm>
            <a:off x="12336151" y="240151"/>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Tree>
    <p:extLst>
      <p:ext uri="{BB962C8B-B14F-4D97-AF65-F5344CB8AC3E}">
        <p14:creationId xmlns:p14="http://schemas.microsoft.com/office/powerpoint/2010/main" val="29454505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wipe(up)">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500"/>
                                        <p:tgtEl>
                                          <p:spTgt spid="70"/>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up)">
                                      <p:cBhvr>
                                        <p:cTn id="21" dur="500"/>
                                        <p:tgtEl>
                                          <p:spTgt spid="91"/>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wipe(left)">
                                      <p:cBhvr>
                                        <p:cTn id="25" dur="500"/>
                                        <p:tgtEl>
                                          <p:spTgt spid="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up)">
                                      <p:cBhvr>
                                        <p:cTn id="30" dur="500"/>
                                        <p:tgtEl>
                                          <p:spTgt spid="9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left)">
                                      <p:cBhvr>
                                        <p:cTn id="34" dur="500"/>
                                        <p:tgtEl>
                                          <p:spTgt spid="9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wipe(down)">
                                      <p:cBhvr>
                                        <p:cTn id="39" dur="500"/>
                                        <p:tgtEl>
                                          <p:spTgt spid="98"/>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97"/>
                                        </p:tgtEl>
                                        <p:attrNameLst>
                                          <p:attrName>style.visibility</p:attrName>
                                        </p:attrNameLst>
                                      </p:cBhvr>
                                      <p:to>
                                        <p:strVal val="visible"/>
                                      </p:to>
                                    </p:set>
                                    <p:animEffect transition="in" filter="fade">
                                      <p:cBhvr>
                                        <p:cTn id="43" dur="500"/>
                                        <p:tgtEl>
                                          <p:spTgt spid="9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500"/>
                                        <p:tgtEl>
                                          <p:spTgt spid="10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05"/>
                                        </p:tgtEl>
                                        <p:attrNameLst>
                                          <p:attrName>style.visibility</p:attrName>
                                        </p:attrNameLst>
                                      </p:cBhvr>
                                      <p:to>
                                        <p:strVal val="visible"/>
                                      </p:to>
                                    </p:set>
                                    <p:animEffect transition="in" filter="fade">
                                      <p:cBhvr>
                                        <p:cTn id="56" dur="500"/>
                                        <p:tgtEl>
                                          <p:spTgt spid="10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4"/>
                                        </p:tgtEl>
                                        <p:attrNameLst>
                                          <p:attrName>style.visibility</p:attrName>
                                        </p:attrNameLst>
                                      </p:cBhvr>
                                      <p:to>
                                        <p:strVal val="visible"/>
                                      </p:to>
                                    </p:set>
                                    <p:animEffect transition="in" filter="fade">
                                      <p:cBhvr>
                                        <p:cTn id="59"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70" grpId="0" animBg="1"/>
      <p:bldP spid="80" grpId="0" animBg="1"/>
      <p:bldP spid="91" grpId="0" animBg="1"/>
      <p:bldP spid="95" grpId="0" animBg="1"/>
      <p:bldP spid="97" grpId="0" animBg="1"/>
      <p:bldP spid="101"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DC8F373-B6BF-497C-9DC9-67E58B27EDFB}"/>
              </a:ext>
            </a:extLst>
          </p:cNvPr>
          <p:cNvSpPr/>
          <p:nvPr/>
        </p:nvSpPr>
        <p:spPr>
          <a:xfrm>
            <a:off x="2121699" y="1314108"/>
            <a:ext cx="8610392" cy="16730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Perin lokalni repozitorijum</a:t>
            </a:r>
          </a:p>
        </p:txBody>
      </p:sp>
      <p:sp>
        <p:nvSpPr>
          <p:cNvPr id="30" name="Oval 29">
            <a:extLst>
              <a:ext uri="{FF2B5EF4-FFF2-40B4-BE49-F238E27FC236}">
                <a16:creationId xmlns:a16="http://schemas.microsoft.com/office/drawing/2014/main" id="{4CBE3B7B-CD15-401E-9306-647050CF23BD}"/>
              </a:ext>
            </a:extLst>
          </p:cNvPr>
          <p:cNvSpPr/>
          <p:nvPr/>
        </p:nvSpPr>
        <p:spPr>
          <a:xfrm>
            <a:off x="2377787" y="2308117"/>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74079C4A-FAB4-47AB-9000-29B017AC66B3}"/>
              </a:ext>
            </a:extLst>
          </p:cNvPr>
          <p:cNvSpPr/>
          <p:nvPr/>
        </p:nvSpPr>
        <p:spPr>
          <a:xfrm>
            <a:off x="2121699" y="3078946"/>
            <a:ext cx="8610392" cy="16730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Centralni repozitorijum</a:t>
            </a:r>
          </a:p>
        </p:txBody>
      </p:sp>
      <p:sp>
        <p:nvSpPr>
          <p:cNvPr id="71" name="Oval 70">
            <a:extLst>
              <a:ext uri="{FF2B5EF4-FFF2-40B4-BE49-F238E27FC236}">
                <a16:creationId xmlns:a16="http://schemas.microsoft.com/office/drawing/2014/main" id="{24664E7A-18A6-459D-BF23-320E0E49EFAA}"/>
              </a:ext>
            </a:extLst>
          </p:cNvPr>
          <p:cNvSpPr/>
          <p:nvPr/>
        </p:nvSpPr>
        <p:spPr>
          <a:xfrm>
            <a:off x="2377787" y="4072955"/>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C6907F10-8649-4D14-BE1E-634B9540B34F}"/>
              </a:ext>
            </a:extLst>
          </p:cNvPr>
          <p:cNvSpPr/>
          <p:nvPr/>
        </p:nvSpPr>
        <p:spPr>
          <a:xfrm>
            <a:off x="2121699" y="4843784"/>
            <a:ext cx="8610392" cy="16730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Anin lokalni repozitorijum</a:t>
            </a:r>
          </a:p>
        </p:txBody>
      </p:sp>
      <p:sp>
        <p:nvSpPr>
          <p:cNvPr id="81" name="Oval 80">
            <a:extLst>
              <a:ext uri="{FF2B5EF4-FFF2-40B4-BE49-F238E27FC236}">
                <a16:creationId xmlns:a16="http://schemas.microsoft.com/office/drawing/2014/main" id="{13EF6D43-C7D4-4B9D-B37C-3BB142FD3654}"/>
              </a:ext>
            </a:extLst>
          </p:cNvPr>
          <p:cNvSpPr/>
          <p:nvPr/>
        </p:nvSpPr>
        <p:spPr>
          <a:xfrm>
            <a:off x="2377787" y="5837793"/>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95" name="Arrow: Right 94">
            <a:extLst>
              <a:ext uri="{FF2B5EF4-FFF2-40B4-BE49-F238E27FC236}">
                <a16:creationId xmlns:a16="http://schemas.microsoft.com/office/drawing/2014/main" id="{2E54BF1B-21B3-4D75-844A-11A2247588CB}"/>
              </a:ext>
            </a:extLst>
          </p:cNvPr>
          <p:cNvSpPr/>
          <p:nvPr/>
        </p:nvSpPr>
        <p:spPr>
          <a:xfrm rot="1915019">
            <a:off x="4383029" y="4851047"/>
            <a:ext cx="1731066" cy="684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400" dirty="0">
                <a:latin typeface="Consolas" panose="020B0609020204030204" pitchFamily="49" charset="0"/>
                <a:cs typeface="Arial" panose="020B0604020202020204" pitchFamily="34" charset="0"/>
              </a:rPr>
              <a:t>pull</a:t>
            </a:r>
          </a:p>
        </p:txBody>
      </p:sp>
      <p:sp>
        <p:nvSpPr>
          <p:cNvPr id="107" name="Rectangle: Rounded Corners 106">
            <a:extLst>
              <a:ext uri="{FF2B5EF4-FFF2-40B4-BE49-F238E27FC236}">
                <a16:creationId xmlns:a16="http://schemas.microsoft.com/office/drawing/2014/main" id="{959566FD-1A9D-4FAC-9BFB-E3A74A9AF885}"/>
              </a:ext>
            </a:extLst>
          </p:cNvPr>
          <p:cNvSpPr/>
          <p:nvPr/>
        </p:nvSpPr>
        <p:spPr>
          <a:xfrm>
            <a:off x="7976990" y="240151"/>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4" name="TextBox 3">
            <a:extLst>
              <a:ext uri="{FF2B5EF4-FFF2-40B4-BE49-F238E27FC236}">
                <a16:creationId xmlns:a16="http://schemas.microsoft.com/office/drawing/2014/main" id="{EF7A6998-2150-453C-AA7A-4FAD1D399053}"/>
              </a:ext>
            </a:extLst>
          </p:cNvPr>
          <p:cNvSpPr txBox="1"/>
          <p:nvPr/>
        </p:nvSpPr>
        <p:spPr>
          <a:xfrm>
            <a:off x="2185252" y="1458716"/>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53" name="TextBox 52">
            <a:extLst>
              <a:ext uri="{FF2B5EF4-FFF2-40B4-BE49-F238E27FC236}">
                <a16:creationId xmlns:a16="http://schemas.microsoft.com/office/drawing/2014/main" id="{E7FA5AF9-E7A4-4542-AAE8-CE96EAC8A886}"/>
              </a:ext>
            </a:extLst>
          </p:cNvPr>
          <p:cNvSpPr txBox="1"/>
          <p:nvPr/>
        </p:nvSpPr>
        <p:spPr>
          <a:xfrm>
            <a:off x="2185252" y="3249973"/>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54" name="TextBox 53">
            <a:extLst>
              <a:ext uri="{FF2B5EF4-FFF2-40B4-BE49-F238E27FC236}">
                <a16:creationId xmlns:a16="http://schemas.microsoft.com/office/drawing/2014/main" id="{0A1ED4A0-1E2F-4F78-8201-7743D808CE05}"/>
              </a:ext>
            </a:extLst>
          </p:cNvPr>
          <p:cNvSpPr txBox="1"/>
          <p:nvPr/>
        </p:nvSpPr>
        <p:spPr>
          <a:xfrm>
            <a:off x="2185252" y="4987690"/>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56" name="Oval 55">
            <a:extLst>
              <a:ext uri="{FF2B5EF4-FFF2-40B4-BE49-F238E27FC236}">
                <a16:creationId xmlns:a16="http://schemas.microsoft.com/office/drawing/2014/main" id="{D7AB25F2-406F-4E3F-9DAA-7CF20D7CD2CF}"/>
              </a:ext>
            </a:extLst>
          </p:cNvPr>
          <p:cNvSpPr/>
          <p:nvPr/>
        </p:nvSpPr>
        <p:spPr>
          <a:xfrm>
            <a:off x="3621435" y="2308117"/>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98" name="Straight Connector 5">
            <a:extLst>
              <a:ext uri="{FF2B5EF4-FFF2-40B4-BE49-F238E27FC236}">
                <a16:creationId xmlns:a16="http://schemas.microsoft.com/office/drawing/2014/main" id="{0EAC99EF-243A-4F2D-826C-2F4B4253332F}"/>
              </a:ext>
            </a:extLst>
          </p:cNvPr>
          <p:cNvCxnSpPr>
            <a:cxnSpLocks/>
            <a:stCxn id="30" idx="6"/>
            <a:endCxn id="56" idx="2"/>
          </p:cNvCxnSpPr>
          <p:nvPr/>
        </p:nvCxnSpPr>
        <p:spPr>
          <a:xfrm>
            <a:off x="3006057" y="2622252"/>
            <a:ext cx="615378"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6670A7-68B4-430E-A0DE-8CE5F8A2DA5B}"/>
              </a:ext>
            </a:extLst>
          </p:cNvPr>
          <p:cNvSpPr txBox="1"/>
          <p:nvPr/>
        </p:nvSpPr>
        <p:spPr>
          <a:xfrm>
            <a:off x="3419446" y="1828048"/>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60" name="Oval 59">
            <a:extLst>
              <a:ext uri="{FF2B5EF4-FFF2-40B4-BE49-F238E27FC236}">
                <a16:creationId xmlns:a16="http://schemas.microsoft.com/office/drawing/2014/main" id="{1B4CE617-0D91-425A-8668-77A99955823B}"/>
              </a:ext>
            </a:extLst>
          </p:cNvPr>
          <p:cNvSpPr/>
          <p:nvPr/>
        </p:nvSpPr>
        <p:spPr>
          <a:xfrm>
            <a:off x="3616330" y="5836754"/>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1" name="Straight Connector 5">
            <a:extLst>
              <a:ext uri="{FF2B5EF4-FFF2-40B4-BE49-F238E27FC236}">
                <a16:creationId xmlns:a16="http://schemas.microsoft.com/office/drawing/2014/main" id="{C724D70B-644C-49D4-9E85-262F1E2BA418}"/>
              </a:ext>
            </a:extLst>
          </p:cNvPr>
          <p:cNvCxnSpPr>
            <a:cxnSpLocks/>
            <a:stCxn id="81" idx="6"/>
            <a:endCxn id="60" idx="2"/>
          </p:cNvCxnSpPr>
          <p:nvPr/>
        </p:nvCxnSpPr>
        <p:spPr>
          <a:xfrm flipV="1">
            <a:off x="3006057" y="6150889"/>
            <a:ext cx="610273" cy="1039"/>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B4D854A-E98B-4A9D-A4B1-E92CD0C16890}"/>
              </a:ext>
            </a:extLst>
          </p:cNvPr>
          <p:cNvSpPr txBox="1"/>
          <p:nvPr/>
        </p:nvSpPr>
        <p:spPr>
          <a:xfrm>
            <a:off x="3419446" y="5373449"/>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D.java</a:t>
            </a:r>
          </a:p>
        </p:txBody>
      </p:sp>
      <p:sp>
        <p:nvSpPr>
          <p:cNvPr id="91" name="Arrow: Down 90">
            <a:extLst>
              <a:ext uri="{FF2B5EF4-FFF2-40B4-BE49-F238E27FC236}">
                <a16:creationId xmlns:a16="http://schemas.microsoft.com/office/drawing/2014/main" id="{8E126E78-7048-489A-9364-F24385C35B33}"/>
              </a:ext>
            </a:extLst>
          </p:cNvPr>
          <p:cNvSpPr/>
          <p:nvPr/>
        </p:nvSpPr>
        <p:spPr>
          <a:xfrm>
            <a:off x="3588465" y="2730694"/>
            <a:ext cx="684000" cy="1008000"/>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a:r>
              <a:rPr lang="en-US" sz="2400" dirty="0">
                <a:latin typeface="Consolas" panose="020B0609020204030204" pitchFamily="49" charset="0"/>
                <a:cs typeface="Arial" panose="020B0604020202020204" pitchFamily="34" charset="0"/>
              </a:rPr>
              <a:t>push</a:t>
            </a:r>
          </a:p>
        </p:txBody>
      </p:sp>
      <p:sp>
        <p:nvSpPr>
          <p:cNvPr id="68" name="Oval 67">
            <a:extLst>
              <a:ext uri="{FF2B5EF4-FFF2-40B4-BE49-F238E27FC236}">
                <a16:creationId xmlns:a16="http://schemas.microsoft.com/office/drawing/2014/main" id="{F028A04A-902A-4032-BB31-B2D8AB72F224}"/>
              </a:ext>
            </a:extLst>
          </p:cNvPr>
          <p:cNvSpPr/>
          <p:nvPr/>
        </p:nvSpPr>
        <p:spPr>
          <a:xfrm>
            <a:off x="3608543" y="4072955"/>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9" name="Straight Connector 5">
            <a:extLst>
              <a:ext uri="{FF2B5EF4-FFF2-40B4-BE49-F238E27FC236}">
                <a16:creationId xmlns:a16="http://schemas.microsoft.com/office/drawing/2014/main" id="{DBD9A2AF-2BB8-4E7B-AC21-3E4D57902CEF}"/>
              </a:ext>
            </a:extLst>
          </p:cNvPr>
          <p:cNvCxnSpPr>
            <a:cxnSpLocks/>
            <a:stCxn id="71" idx="6"/>
            <a:endCxn id="68" idx="2"/>
          </p:cNvCxnSpPr>
          <p:nvPr/>
        </p:nvCxnSpPr>
        <p:spPr>
          <a:xfrm>
            <a:off x="3006057" y="4387090"/>
            <a:ext cx="602486" cy="0"/>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920E044-B97A-4C36-8A63-BC0AFBF4F4A6}"/>
              </a:ext>
            </a:extLst>
          </p:cNvPr>
          <p:cNvSpPr txBox="1"/>
          <p:nvPr/>
        </p:nvSpPr>
        <p:spPr>
          <a:xfrm>
            <a:off x="3406554" y="3615091"/>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93" name="Arrow: Right 92">
            <a:extLst>
              <a:ext uri="{FF2B5EF4-FFF2-40B4-BE49-F238E27FC236}">
                <a16:creationId xmlns:a16="http://schemas.microsoft.com/office/drawing/2014/main" id="{520672B4-4AC7-4BC5-841E-8D6D692E479E}"/>
              </a:ext>
            </a:extLst>
          </p:cNvPr>
          <p:cNvSpPr/>
          <p:nvPr/>
        </p:nvSpPr>
        <p:spPr>
          <a:xfrm rot="16200000">
            <a:off x="3408500" y="4611716"/>
            <a:ext cx="1008000" cy="684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400" dirty="0">
                <a:latin typeface="Consolas" panose="020B0609020204030204" pitchFamily="49" charset="0"/>
                <a:cs typeface="Arial" panose="020B0604020202020204" pitchFamily="34" charset="0"/>
              </a:rPr>
              <a:t>push</a:t>
            </a:r>
          </a:p>
        </p:txBody>
      </p:sp>
      <p:pic>
        <p:nvPicPr>
          <p:cNvPr id="27" name="Graphic 26" descr="Close">
            <a:extLst>
              <a:ext uri="{FF2B5EF4-FFF2-40B4-BE49-F238E27FC236}">
                <a16:creationId xmlns:a16="http://schemas.microsoft.com/office/drawing/2014/main" id="{5BFA3C85-47D8-470C-82CC-E3E87079FE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65" y="4728248"/>
            <a:ext cx="628270" cy="628270"/>
          </a:xfrm>
          <a:prstGeom prst="rect">
            <a:avLst/>
          </a:prstGeom>
        </p:spPr>
      </p:pic>
      <p:sp>
        <p:nvSpPr>
          <p:cNvPr id="33" name="Oval 32">
            <a:extLst>
              <a:ext uri="{FF2B5EF4-FFF2-40B4-BE49-F238E27FC236}">
                <a16:creationId xmlns:a16="http://schemas.microsoft.com/office/drawing/2014/main" id="{DCACAAD8-3D53-4050-8ACE-DEED34B9EE17}"/>
              </a:ext>
            </a:extLst>
          </p:cNvPr>
          <p:cNvSpPr/>
          <p:nvPr/>
        </p:nvSpPr>
        <p:spPr>
          <a:xfrm>
            <a:off x="4787325" y="5356518"/>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4" name="Oval 33">
            <a:extLst>
              <a:ext uri="{FF2B5EF4-FFF2-40B4-BE49-F238E27FC236}">
                <a16:creationId xmlns:a16="http://schemas.microsoft.com/office/drawing/2014/main" id="{D7EE4A5E-13EB-432E-B34A-15CB6E38303E}"/>
              </a:ext>
            </a:extLst>
          </p:cNvPr>
          <p:cNvSpPr/>
          <p:nvPr/>
        </p:nvSpPr>
        <p:spPr>
          <a:xfrm>
            <a:off x="6025412" y="5836754"/>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35" name="Straight Connector 5">
            <a:extLst>
              <a:ext uri="{FF2B5EF4-FFF2-40B4-BE49-F238E27FC236}">
                <a16:creationId xmlns:a16="http://schemas.microsoft.com/office/drawing/2014/main" id="{9453A66B-2B76-439F-ADD4-C6FC6316AD41}"/>
              </a:ext>
            </a:extLst>
          </p:cNvPr>
          <p:cNvCxnSpPr>
            <a:cxnSpLocks/>
            <a:stCxn id="81" idx="7"/>
            <a:endCxn id="33" idx="2"/>
          </p:cNvCxnSpPr>
          <p:nvPr/>
        </p:nvCxnSpPr>
        <p:spPr>
          <a:xfrm flipV="1">
            <a:off x="2914049" y="5670653"/>
            <a:ext cx="1873276" cy="259148"/>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9" name="Straight Connector 5">
            <a:extLst>
              <a:ext uri="{FF2B5EF4-FFF2-40B4-BE49-F238E27FC236}">
                <a16:creationId xmlns:a16="http://schemas.microsoft.com/office/drawing/2014/main" id="{D020371B-3B6F-4D46-82A4-3900FAE43B3E}"/>
              </a:ext>
            </a:extLst>
          </p:cNvPr>
          <p:cNvCxnSpPr>
            <a:cxnSpLocks/>
            <a:stCxn id="33" idx="6"/>
            <a:endCxn id="34" idx="2"/>
          </p:cNvCxnSpPr>
          <p:nvPr/>
        </p:nvCxnSpPr>
        <p:spPr>
          <a:xfrm>
            <a:off x="5415595" y="5670653"/>
            <a:ext cx="609817" cy="480236"/>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92AA2B6-4446-4ECD-848F-BE49A36E3519}"/>
              </a:ext>
            </a:extLst>
          </p:cNvPr>
          <p:cNvSpPr txBox="1"/>
          <p:nvPr/>
        </p:nvSpPr>
        <p:spPr>
          <a:xfrm>
            <a:off x="6708704" y="5920311"/>
            <a:ext cx="110958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Merge</a:t>
            </a:r>
          </a:p>
        </p:txBody>
      </p:sp>
      <p:sp>
        <p:nvSpPr>
          <p:cNvPr id="46" name="TextBox 45">
            <a:extLst>
              <a:ext uri="{FF2B5EF4-FFF2-40B4-BE49-F238E27FC236}">
                <a16:creationId xmlns:a16="http://schemas.microsoft.com/office/drawing/2014/main" id="{F02EDB41-276C-483A-97A9-0F25FA3E0F7F}"/>
              </a:ext>
            </a:extLst>
          </p:cNvPr>
          <p:cNvSpPr txBox="1"/>
          <p:nvPr/>
        </p:nvSpPr>
        <p:spPr>
          <a:xfrm>
            <a:off x="4579556" y="5915175"/>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cxnSp>
        <p:nvCxnSpPr>
          <p:cNvPr id="47" name="Straight Connector 5">
            <a:extLst>
              <a:ext uri="{FF2B5EF4-FFF2-40B4-BE49-F238E27FC236}">
                <a16:creationId xmlns:a16="http://schemas.microsoft.com/office/drawing/2014/main" id="{2A257DF7-A0E8-41CB-AD66-76EE3CCE8FA9}"/>
              </a:ext>
            </a:extLst>
          </p:cNvPr>
          <p:cNvCxnSpPr>
            <a:cxnSpLocks/>
            <a:stCxn id="60" idx="5"/>
            <a:endCxn id="34" idx="3"/>
          </p:cNvCxnSpPr>
          <p:nvPr/>
        </p:nvCxnSpPr>
        <p:spPr>
          <a:xfrm>
            <a:off x="4152592" y="6373016"/>
            <a:ext cx="1964828" cy="0"/>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BD581EC0-5AF0-4749-A0EC-495A70D23A97}"/>
              </a:ext>
            </a:extLst>
          </p:cNvPr>
          <p:cNvSpPr/>
          <p:nvPr/>
        </p:nvSpPr>
        <p:spPr>
          <a:xfrm>
            <a:off x="2033595" y="-1126313"/>
            <a:ext cx="2755101" cy="9797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Laka integracija promena</a:t>
            </a:r>
          </a:p>
        </p:txBody>
      </p:sp>
    </p:spTree>
    <p:extLst>
      <p:ext uri="{BB962C8B-B14F-4D97-AF65-F5344CB8AC3E}">
        <p14:creationId xmlns:p14="http://schemas.microsoft.com/office/powerpoint/2010/main" val="304386534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8"/>
                                        </p:tgtEl>
                                        <p:attrNameLst>
                                          <p:attrName>style.visibility</p:attrName>
                                        </p:attrNameLst>
                                      </p:cBhvr>
                                      <p:to>
                                        <p:strVal val="visible"/>
                                      </p:to>
                                    </p:set>
                                    <p:animEffect transition="in" filter="wipe(left)">
                                      <p:cBhvr>
                                        <p:cTn id="18" dur="500"/>
                                        <p:tgtEl>
                                          <p:spTgt spid="98"/>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left)">
                                      <p:cBhvr>
                                        <p:cTn id="30" dur="500"/>
                                        <p:tgtEl>
                                          <p:spTgt spid="6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fade">
                                      <p:cBhvr>
                                        <p:cTn id="34" dur="500"/>
                                        <p:tgtEl>
                                          <p:spTgt spid="6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animEffect transition="in" filter="wipe(up)">
                                      <p:cBhvr>
                                        <p:cTn id="42" dur="500"/>
                                        <p:tgtEl>
                                          <p:spTgt spid="91"/>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fade">
                                      <p:cBhvr>
                                        <p:cTn id="49" dur="500"/>
                                        <p:tgtEl>
                                          <p:spTgt spid="6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wipe(down)">
                                      <p:cBhvr>
                                        <p:cTn id="57" dur="500"/>
                                        <p:tgtEl>
                                          <p:spTgt spid="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5"/>
                                        </p:tgtEl>
                                        <p:attrNameLst>
                                          <p:attrName>style.visibility</p:attrName>
                                        </p:attrNameLst>
                                      </p:cBhvr>
                                      <p:to>
                                        <p:strVal val="visible"/>
                                      </p:to>
                                    </p:set>
                                    <p:animEffect transition="in" filter="wipe(left)">
                                      <p:cBhvr>
                                        <p:cTn id="67" dur="500"/>
                                        <p:tgtEl>
                                          <p:spTgt spid="95"/>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wipe(left)">
                                      <p:cBhvr>
                                        <p:cTn id="79" dur="500"/>
                                        <p:tgtEl>
                                          <p:spTgt spid="35"/>
                                        </p:tgtEl>
                                      </p:cBhvr>
                                    </p:animEffect>
                                  </p:childTnLst>
                                </p:cTn>
                              </p:par>
                            </p:childTnLst>
                          </p:cTn>
                        </p:par>
                        <p:par>
                          <p:cTn id="80" fill="hold">
                            <p:stCondLst>
                              <p:cond delay="5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fade">
                                      <p:cBhvr>
                                        <p:cTn id="86" dur="500"/>
                                        <p:tgtEl>
                                          <p:spTgt spid="46"/>
                                        </p:tgtEl>
                                      </p:cBhvr>
                                    </p:animEffect>
                                  </p:childTnLst>
                                </p:cTn>
                              </p:par>
                            </p:childTnLst>
                          </p:cTn>
                        </p:par>
                        <p:par>
                          <p:cTn id="87" fill="hold">
                            <p:stCondLst>
                              <p:cond delay="1000"/>
                            </p:stCondLst>
                            <p:childTnLst>
                              <p:par>
                                <p:cTn id="88" presetID="22" presetClass="entr" presetSubtype="8" fill="hold" nodeType="after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left)">
                                      <p:cBhvr>
                                        <p:cTn id="90" dur="500"/>
                                        <p:tgtEl>
                                          <p:spTgt spid="39"/>
                                        </p:tgtEl>
                                      </p:cBhvr>
                                    </p:animEffect>
                                  </p:childTnLst>
                                </p:cTn>
                              </p:par>
                              <p:par>
                                <p:cTn id="91" presetID="22" presetClass="entr" presetSubtype="8"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wipe(left)">
                                      <p:cBhvr>
                                        <p:cTn id="9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4" grpId="0"/>
      <p:bldP spid="53" grpId="0"/>
      <p:bldP spid="54" grpId="0"/>
      <p:bldP spid="56" grpId="0" animBg="1"/>
      <p:bldP spid="59" grpId="0"/>
      <p:bldP spid="60" grpId="0" animBg="1"/>
      <p:bldP spid="67" grpId="0"/>
      <p:bldP spid="91" grpId="0" animBg="1"/>
      <p:bldP spid="68" grpId="0" animBg="1"/>
      <p:bldP spid="90" grpId="0"/>
      <p:bldP spid="93" grpId="0" animBg="1"/>
      <p:bldP spid="33" grpId="0" animBg="1"/>
      <p:bldP spid="34" grpId="0" animBg="1"/>
      <p:bldP spid="42"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DC8F373-B6BF-497C-9DC9-67E58B27EDFB}"/>
              </a:ext>
            </a:extLst>
          </p:cNvPr>
          <p:cNvSpPr/>
          <p:nvPr/>
        </p:nvSpPr>
        <p:spPr>
          <a:xfrm>
            <a:off x="2091219" y="1314108"/>
            <a:ext cx="8610392" cy="167307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Perin lokalni repozitorijum</a:t>
            </a:r>
          </a:p>
        </p:txBody>
      </p:sp>
      <p:sp>
        <p:nvSpPr>
          <p:cNvPr id="30" name="Oval 29">
            <a:extLst>
              <a:ext uri="{FF2B5EF4-FFF2-40B4-BE49-F238E27FC236}">
                <a16:creationId xmlns:a16="http://schemas.microsoft.com/office/drawing/2014/main" id="{4CBE3B7B-CD15-401E-9306-647050CF23BD}"/>
              </a:ext>
            </a:extLst>
          </p:cNvPr>
          <p:cNvSpPr/>
          <p:nvPr/>
        </p:nvSpPr>
        <p:spPr>
          <a:xfrm>
            <a:off x="2347307"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74079C4A-FAB4-47AB-9000-29B017AC66B3}"/>
              </a:ext>
            </a:extLst>
          </p:cNvPr>
          <p:cNvSpPr/>
          <p:nvPr/>
        </p:nvSpPr>
        <p:spPr>
          <a:xfrm>
            <a:off x="2091219" y="3078946"/>
            <a:ext cx="8610392" cy="16730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Centralni repozitorijum</a:t>
            </a:r>
          </a:p>
        </p:txBody>
      </p:sp>
      <p:sp>
        <p:nvSpPr>
          <p:cNvPr id="71" name="Oval 70">
            <a:extLst>
              <a:ext uri="{FF2B5EF4-FFF2-40B4-BE49-F238E27FC236}">
                <a16:creationId xmlns:a16="http://schemas.microsoft.com/office/drawing/2014/main" id="{24664E7A-18A6-459D-BF23-320E0E49EFAA}"/>
              </a:ext>
            </a:extLst>
          </p:cNvPr>
          <p:cNvSpPr/>
          <p:nvPr/>
        </p:nvSpPr>
        <p:spPr>
          <a:xfrm>
            <a:off x="2347307" y="4074889"/>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C6907F10-8649-4D14-BE1E-634B9540B34F}"/>
              </a:ext>
            </a:extLst>
          </p:cNvPr>
          <p:cNvSpPr/>
          <p:nvPr/>
        </p:nvSpPr>
        <p:spPr>
          <a:xfrm>
            <a:off x="2091219" y="4843784"/>
            <a:ext cx="8610392" cy="16730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Anin lokalni repozitorijum</a:t>
            </a:r>
          </a:p>
        </p:txBody>
      </p:sp>
      <p:sp>
        <p:nvSpPr>
          <p:cNvPr id="81" name="Oval 80">
            <a:extLst>
              <a:ext uri="{FF2B5EF4-FFF2-40B4-BE49-F238E27FC236}">
                <a16:creationId xmlns:a16="http://schemas.microsoft.com/office/drawing/2014/main" id="{13EF6D43-C7D4-4B9D-B37C-3BB142FD3654}"/>
              </a:ext>
            </a:extLst>
          </p:cNvPr>
          <p:cNvSpPr/>
          <p:nvPr/>
        </p:nvSpPr>
        <p:spPr>
          <a:xfrm>
            <a:off x="2347307" y="5837273"/>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07" name="Rectangle: Rounded Corners 106">
            <a:extLst>
              <a:ext uri="{FF2B5EF4-FFF2-40B4-BE49-F238E27FC236}">
                <a16:creationId xmlns:a16="http://schemas.microsoft.com/office/drawing/2014/main" id="{959566FD-1A9D-4FAC-9BFB-E3A74A9AF885}"/>
              </a:ext>
            </a:extLst>
          </p:cNvPr>
          <p:cNvSpPr/>
          <p:nvPr/>
        </p:nvSpPr>
        <p:spPr>
          <a:xfrm>
            <a:off x="7946510" y="240151"/>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4" name="TextBox 3">
            <a:extLst>
              <a:ext uri="{FF2B5EF4-FFF2-40B4-BE49-F238E27FC236}">
                <a16:creationId xmlns:a16="http://schemas.microsoft.com/office/drawing/2014/main" id="{EF7A6998-2150-453C-AA7A-4FAD1D399053}"/>
              </a:ext>
            </a:extLst>
          </p:cNvPr>
          <p:cNvSpPr txBox="1"/>
          <p:nvPr/>
        </p:nvSpPr>
        <p:spPr>
          <a:xfrm>
            <a:off x="2154772" y="1458716"/>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53" name="TextBox 52">
            <a:extLst>
              <a:ext uri="{FF2B5EF4-FFF2-40B4-BE49-F238E27FC236}">
                <a16:creationId xmlns:a16="http://schemas.microsoft.com/office/drawing/2014/main" id="{E7FA5AF9-E7A4-4542-AAE8-CE96EAC8A886}"/>
              </a:ext>
            </a:extLst>
          </p:cNvPr>
          <p:cNvSpPr txBox="1"/>
          <p:nvPr/>
        </p:nvSpPr>
        <p:spPr>
          <a:xfrm>
            <a:off x="2154772" y="3249973"/>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54" name="TextBox 53">
            <a:extLst>
              <a:ext uri="{FF2B5EF4-FFF2-40B4-BE49-F238E27FC236}">
                <a16:creationId xmlns:a16="http://schemas.microsoft.com/office/drawing/2014/main" id="{0A1ED4A0-1E2F-4F78-8201-7743D808CE05}"/>
              </a:ext>
            </a:extLst>
          </p:cNvPr>
          <p:cNvSpPr txBox="1"/>
          <p:nvPr/>
        </p:nvSpPr>
        <p:spPr>
          <a:xfrm>
            <a:off x="2154772" y="4987690"/>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56" name="Oval 55">
            <a:extLst>
              <a:ext uri="{FF2B5EF4-FFF2-40B4-BE49-F238E27FC236}">
                <a16:creationId xmlns:a16="http://schemas.microsoft.com/office/drawing/2014/main" id="{D7AB25F2-406F-4E3F-9DAA-7CF20D7CD2CF}"/>
              </a:ext>
            </a:extLst>
          </p:cNvPr>
          <p:cNvSpPr/>
          <p:nvPr/>
        </p:nvSpPr>
        <p:spPr>
          <a:xfrm>
            <a:off x="3590955"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98" name="Straight Connector 5">
            <a:extLst>
              <a:ext uri="{FF2B5EF4-FFF2-40B4-BE49-F238E27FC236}">
                <a16:creationId xmlns:a16="http://schemas.microsoft.com/office/drawing/2014/main" id="{0EAC99EF-243A-4F2D-826C-2F4B4253332F}"/>
              </a:ext>
            </a:extLst>
          </p:cNvPr>
          <p:cNvCxnSpPr>
            <a:cxnSpLocks/>
            <a:stCxn id="30" idx="6"/>
            <a:endCxn id="56" idx="2"/>
          </p:cNvCxnSpPr>
          <p:nvPr/>
        </p:nvCxnSpPr>
        <p:spPr>
          <a:xfrm>
            <a:off x="2975577" y="2626379"/>
            <a:ext cx="615378"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B6670A7-68B4-430E-A0DE-8CE5F8A2DA5B}"/>
              </a:ext>
            </a:extLst>
          </p:cNvPr>
          <p:cNvSpPr txBox="1"/>
          <p:nvPr/>
        </p:nvSpPr>
        <p:spPr>
          <a:xfrm>
            <a:off x="4535074" y="2391105"/>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D.java</a:t>
            </a:r>
          </a:p>
        </p:txBody>
      </p:sp>
      <p:sp>
        <p:nvSpPr>
          <p:cNvPr id="60" name="Oval 59">
            <a:extLst>
              <a:ext uri="{FF2B5EF4-FFF2-40B4-BE49-F238E27FC236}">
                <a16:creationId xmlns:a16="http://schemas.microsoft.com/office/drawing/2014/main" id="{1B4CE617-0D91-425A-8668-77A99955823B}"/>
              </a:ext>
            </a:extLst>
          </p:cNvPr>
          <p:cNvSpPr/>
          <p:nvPr/>
        </p:nvSpPr>
        <p:spPr>
          <a:xfrm>
            <a:off x="3585850" y="5837273"/>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1" name="Straight Connector 5">
            <a:extLst>
              <a:ext uri="{FF2B5EF4-FFF2-40B4-BE49-F238E27FC236}">
                <a16:creationId xmlns:a16="http://schemas.microsoft.com/office/drawing/2014/main" id="{C724D70B-644C-49D4-9E85-262F1E2BA418}"/>
              </a:ext>
            </a:extLst>
          </p:cNvPr>
          <p:cNvCxnSpPr>
            <a:cxnSpLocks/>
            <a:stCxn id="81" idx="6"/>
            <a:endCxn id="60" idx="2"/>
          </p:cNvCxnSpPr>
          <p:nvPr/>
        </p:nvCxnSpPr>
        <p:spPr>
          <a:xfrm>
            <a:off x="2975577" y="6151408"/>
            <a:ext cx="610273" cy="0"/>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F028A04A-902A-4032-BB31-B2D8AB72F224}"/>
              </a:ext>
            </a:extLst>
          </p:cNvPr>
          <p:cNvSpPr/>
          <p:nvPr/>
        </p:nvSpPr>
        <p:spPr>
          <a:xfrm>
            <a:off x="3578063" y="4074889"/>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9" name="Straight Connector 5">
            <a:extLst>
              <a:ext uri="{FF2B5EF4-FFF2-40B4-BE49-F238E27FC236}">
                <a16:creationId xmlns:a16="http://schemas.microsoft.com/office/drawing/2014/main" id="{DBD9A2AF-2BB8-4E7B-AC21-3E4D57902CEF}"/>
              </a:ext>
            </a:extLst>
          </p:cNvPr>
          <p:cNvCxnSpPr>
            <a:cxnSpLocks/>
            <a:stCxn id="71" idx="6"/>
            <a:endCxn id="68" idx="2"/>
          </p:cNvCxnSpPr>
          <p:nvPr/>
        </p:nvCxnSpPr>
        <p:spPr>
          <a:xfrm>
            <a:off x="2975577" y="4389024"/>
            <a:ext cx="602486" cy="0"/>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920E044-B97A-4C36-8A63-BC0AFBF4F4A6}"/>
              </a:ext>
            </a:extLst>
          </p:cNvPr>
          <p:cNvSpPr txBox="1"/>
          <p:nvPr/>
        </p:nvSpPr>
        <p:spPr>
          <a:xfrm>
            <a:off x="3376074" y="3611743"/>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34" name="Oval 33">
            <a:extLst>
              <a:ext uri="{FF2B5EF4-FFF2-40B4-BE49-F238E27FC236}">
                <a16:creationId xmlns:a16="http://schemas.microsoft.com/office/drawing/2014/main" id="{D7EE4A5E-13EB-432E-B34A-15CB6E38303E}"/>
              </a:ext>
            </a:extLst>
          </p:cNvPr>
          <p:cNvSpPr/>
          <p:nvPr/>
        </p:nvSpPr>
        <p:spPr>
          <a:xfrm>
            <a:off x="5994932" y="5837273"/>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35" name="Straight Connector 5">
            <a:extLst>
              <a:ext uri="{FF2B5EF4-FFF2-40B4-BE49-F238E27FC236}">
                <a16:creationId xmlns:a16="http://schemas.microsoft.com/office/drawing/2014/main" id="{9453A66B-2B76-439F-ADD4-C6FC6316AD41}"/>
              </a:ext>
            </a:extLst>
          </p:cNvPr>
          <p:cNvCxnSpPr>
            <a:cxnSpLocks/>
            <a:stCxn id="60" idx="5"/>
            <a:endCxn id="34" idx="3"/>
          </p:cNvCxnSpPr>
          <p:nvPr/>
        </p:nvCxnSpPr>
        <p:spPr>
          <a:xfrm>
            <a:off x="4122112" y="6373535"/>
            <a:ext cx="1964828" cy="0"/>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39" name="Straight Connector 5">
            <a:extLst>
              <a:ext uri="{FF2B5EF4-FFF2-40B4-BE49-F238E27FC236}">
                <a16:creationId xmlns:a16="http://schemas.microsoft.com/office/drawing/2014/main" id="{D020371B-3B6F-4D46-82A4-3900FAE43B3E}"/>
              </a:ext>
            </a:extLst>
          </p:cNvPr>
          <p:cNvCxnSpPr>
            <a:cxnSpLocks/>
            <a:stCxn id="79" idx="6"/>
            <a:endCxn id="34" idx="2"/>
          </p:cNvCxnSpPr>
          <p:nvPr/>
        </p:nvCxnSpPr>
        <p:spPr>
          <a:xfrm>
            <a:off x="5385115" y="5670653"/>
            <a:ext cx="609817" cy="480755"/>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92AA2B6-4446-4ECD-848F-BE49A36E3519}"/>
              </a:ext>
            </a:extLst>
          </p:cNvPr>
          <p:cNvSpPr txBox="1"/>
          <p:nvPr/>
        </p:nvSpPr>
        <p:spPr>
          <a:xfrm>
            <a:off x="5823593" y="5380146"/>
            <a:ext cx="110958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Merge</a:t>
            </a:r>
          </a:p>
        </p:txBody>
      </p:sp>
      <p:sp>
        <p:nvSpPr>
          <p:cNvPr id="40" name="Oval 39">
            <a:extLst>
              <a:ext uri="{FF2B5EF4-FFF2-40B4-BE49-F238E27FC236}">
                <a16:creationId xmlns:a16="http://schemas.microsoft.com/office/drawing/2014/main" id="{542CB7A4-800A-4F42-9383-9EDFA0FE627D}"/>
              </a:ext>
            </a:extLst>
          </p:cNvPr>
          <p:cNvSpPr/>
          <p:nvPr/>
        </p:nvSpPr>
        <p:spPr>
          <a:xfrm>
            <a:off x="4762859" y="3574375"/>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B02080EB-C437-424B-BD10-610CA8B4362E}"/>
              </a:ext>
            </a:extLst>
          </p:cNvPr>
          <p:cNvSpPr/>
          <p:nvPr/>
        </p:nvSpPr>
        <p:spPr>
          <a:xfrm>
            <a:off x="5993615" y="4072298"/>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43" name="Straight Connector 5">
            <a:extLst>
              <a:ext uri="{FF2B5EF4-FFF2-40B4-BE49-F238E27FC236}">
                <a16:creationId xmlns:a16="http://schemas.microsoft.com/office/drawing/2014/main" id="{358A8090-B6DE-4AEE-865F-6981285D00B5}"/>
              </a:ext>
            </a:extLst>
          </p:cNvPr>
          <p:cNvCxnSpPr>
            <a:cxnSpLocks/>
            <a:stCxn id="40" idx="6"/>
            <a:endCxn id="41" idx="2"/>
          </p:cNvCxnSpPr>
          <p:nvPr/>
        </p:nvCxnSpPr>
        <p:spPr>
          <a:xfrm>
            <a:off x="5391129" y="3888510"/>
            <a:ext cx="602486" cy="497923"/>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44" name="Straight Connector 5">
            <a:extLst>
              <a:ext uri="{FF2B5EF4-FFF2-40B4-BE49-F238E27FC236}">
                <a16:creationId xmlns:a16="http://schemas.microsoft.com/office/drawing/2014/main" id="{3BF8F81B-0612-4E99-983A-F58F1E87F253}"/>
              </a:ext>
            </a:extLst>
          </p:cNvPr>
          <p:cNvCxnSpPr>
            <a:cxnSpLocks/>
            <a:stCxn id="71" idx="7"/>
            <a:endCxn id="40" idx="2"/>
          </p:cNvCxnSpPr>
          <p:nvPr/>
        </p:nvCxnSpPr>
        <p:spPr>
          <a:xfrm flipV="1">
            <a:off x="2883569" y="3888510"/>
            <a:ext cx="1879290" cy="278387"/>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93" name="Arrow: Right 92">
            <a:extLst>
              <a:ext uri="{FF2B5EF4-FFF2-40B4-BE49-F238E27FC236}">
                <a16:creationId xmlns:a16="http://schemas.microsoft.com/office/drawing/2014/main" id="{520672B4-4AC7-4BC5-841E-8D6D692E479E}"/>
              </a:ext>
            </a:extLst>
          </p:cNvPr>
          <p:cNvSpPr/>
          <p:nvPr/>
        </p:nvSpPr>
        <p:spPr>
          <a:xfrm rot="16200000">
            <a:off x="5806619" y="4719103"/>
            <a:ext cx="1008000" cy="684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400" dirty="0">
                <a:latin typeface="Consolas" panose="020B0609020204030204" pitchFamily="49" charset="0"/>
                <a:cs typeface="Arial" panose="020B0604020202020204" pitchFamily="34" charset="0"/>
              </a:rPr>
              <a:t>push</a:t>
            </a:r>
          </a:p>
        </p:txBody>
      </p:sp>
      <p:sp>
        <p:nvSpPr>
          <p:cNvPr id="45" name="TextBox 44">
            <a:extLst>
              <a:ext uri="{FF2B5EF4-FFF2-40B4-BE49-F238E27FC236}">
                <a16:creationId xmlns:a16="http://schemas.microsoft.com/office/drawing/2014/main" id="{072C1FC1-FAD5-45B4-B240-2A44A974AF7E}"/>
              </a:ext>
            </a:extLst>
          </p:cNvPr>
          <p:cNvSpPr txBox="1"/>
          <p:nvPr/>
        </p:nvSpPr>
        <p:spPr>
          <a:xfrm>
            <a:off x="4547964" y="4112255"/>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D.java</a:t>
            </a:r>
          </a:p>
        </p:txBody>
      </p:sp>
      <p:sp>
        <p:nvSpPr>
          <p:cNvPr id="46" name="TextBox 45">
            <a:extLst>
              <a:ext uri="{FF2B5EF4-FFF2-40B4-BE49-F238E27FC236}">
                <a16:creationId xmlns:a16="http://schemas.microsoft.com/office/drawing/2014/main" id="{E473B1CE-2A72-4C97-82F3-F74D70354078}"/>
              </a:ext>
            </a:extLst>
          </p:cNvPr>
          <p:cNvSpPr txBox="1"/>
          <p:nvPr/>
        </p:nvSpPr>
        <p:spPr>
          <a:xfrm>
            <a:off x="5851914" y="3611743"/>
            <a:ext cx="110958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Merge</a:t>
            </a:r>
          </a:p>
        </p:txBody>
      </p:sp>
      <p:sp>
        <p:nvSpPr>
          <p:cNvPr id="49" name="Oval 48">
            <a:extLst>
              <a:ext uri="{FF2B5EF4-FFF2-40B4-BE49-F238E27FC236}">
                <a16:creationId xmlns:a16="http://schemas.microsoft.com/office/drawing/2014/main" id="{897279D5-1D3B-435D-A822-206AB669670E}"/>
              </a:ext>
            </a:extLst>
          </p:cNvPr>
          <p:cNvSpPr/>
          <p:nvPr/>
        </p:nvSpPr>
        <p:spPr>
          <a:xfrm>
            <a:off x="4749967" y="1830993"/>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E291571-96FA-46D6-9538-6AA18573AD12}"/>
              </a:ext>
            </a:extLst>
          </p:cNvPr>
          <p:cNvSpPr/>
          <p:nvPr/>
        </p:nvSpPr>
        <p:spPr>
          <a:xfrm>
            <a:off x="5993615"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51" name="Straight Connector 5">
            <a:extLst>
              <a:ext uri="{FF2B5EF4-FFF2-40B4-BE49-F238E27FC236}">
                <a16:creationId xmlns:a16="http://schemas.microsoft.com/office/drawing/2014/main" id="{EE16E09E-0B1F-490C-BCB2-05F95DB87E35}"/>
              </a:ext>
            </a:extLst>
          </p:cNvPr>
          <p:cNvCxnSpPr>
            <a:cxnSpLocks/>
            <a:stCxn id="49" idx="6"/>
            <a:endCxn id="50" idx="2"/>
          </p:cNvCxnSpPr>
          <p:nvPr/>
        </p:nvCxnSpPr>
        <p:spPr>
          <a:xfrm>
            <a:off x="5378237" y="2145128"/>
            <a:ext cx="615378" cy="481251"/>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95" name="Arrow: Right 94">
            <a:extLst>
              <a:ext uri="{FF2B5EF4-FFF2-40B4-BE49-F238E27FC236}">
                <a16:creationId xmlns:a16="http://schemas.microsoft.com/office/drawing/2014/main" id="{2E54BF1B-21B3-4D75-844A-11A2247588CB}"/>
              </a:ext>
            </a:extLst>
          </p:cNvPr>
          <p:cNvSpPr/>
          <p:nvPr/>
        </p:nvSpPr>
        <p:spPr>
          <a:xfrm rot="16200000">
            <a:off x="5800636" y="2949922"/>
            <a:ext cx="1008001" cy="684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400" dirty="0">
                <a:latin typeface="Consolas" panose="020B0609020204030204" pitchFamily="49" charset="0"/>
                <a:cs typeface="Arial" panose="020B0604020202020204" pitchFamily="34" charset="0"/>
              </a:rPr>
              <a:t>pull</a:t>
            </a:r>
          </a:p>
        </p:txBody>
      </p:sp>
      <p:cxnSp>
        <p:nvCxnSpPr>
          <p:cNvPr id="52" name="Straight Connector 5">
            <a:extLst>
              <a:ext uri="{FF2B5EF4-FFF2-40B4-BE49-F238E27FC236}">
                <a16:creationId xmlns:a16="http://schemas.microsoft.com/office/drawing/2014/main" id="{395852CD-1282-43AA-846F-121340204781}"/>
              </a:ext>
            </a:extLst>
          </p:cNvPr>
          <p:cNvCxnSpPr>
            <a:cxnSpLocks/>
            <a:stCxn id="30" idx="7"/>
            <a:endCxn id="49" idx="2"/>
          </p:cNvCxnSpPr>
          <p:nvPr/>
        </p:nvCxnSpPr>
        <p:spPr>
          <a:xfrm flipV="1">
            <a:off x="2883569" y="2145128"/>
            <a:ext cx="1866398" cy="259124"/>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8CA3E8F-222C-4DC5-9B57-C22B73E0F185}"/>
              </a:ext>
            </a:extLst>
          </p:cNvPr>
          <p:cNvSpPr txBox="1"/>
          <p:nvPr/>
        </p:nvSpPr>
        <p:spPr>
          <a:xfrm>
            <a:off x="3381290" y="1826272"/>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57" name="TextBox 56">
            <a:extLst>
              <a:ext uri="{FF2B5EF4-FFF2-40B4-BE49-F238E27FC236}">
                <a16:creationId xmlns:a16="http://schemas.microsoft.com/office/drawing/2014/main" id="{8C625CDC-AB5E-4F29-8A96-6F8E1A78D509}"/>
              </a:ext>
            </a:extLst>
          </p:cNvPr>
          <p:cNvSpPr txBox="1"/>
          <p:nvPr/>
        </p:nvSpPr>
        <p:spPr>
          <a:xfrm>
            <a:off x="5828535" y="1832928"/>
            <a:ext cx="1109589"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Merge</a:t>
            </a:r>
          </a:p>
        </p:txBody>
      </p:sp>
      <p:sp>
        <p:nvSpPr>
          <p:cNvPr id="58" name="Oval 57">
            <a:extLst>
              <a:ext uri="{FF2B5EF4-FFF2-40B4-BE49-F238E27FC236}">
                <a16:creationId xmlns:a16="http://schemas.microsoft.com/office/drawing/2014/main" id="{F08603A0-9F4C-4DC6-9ABF-27C79D9389B5}"/>
              </a:ext>
            </a:extLst>
          </p:cNvPr>
          <p:cNvSpPr/>
          <p:nvPr/>
        </p:nvSpPr>
        <p:spPr>
          <a:xfrm>
            <a:off x="7148237"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2" name="Straight Connector 5">
            <a:extLst>
              <a:ext uri="{FF2B5EF4-FFF2-40B4-BE49-F238E27FC236}">
                <a16:creationId xmlns:a16="http://schemas.microsoft.com/office/drawing/2014/main" id="{8B378EF9-1BF3-463B-A829-B9D7DE73F382}"/>
              </a:ext>
            </a:extLst>
          </p:cNvPr>
          <p:cNvCxnSpPr>
            <a:cxnSpLocks/>
            <a:stCxn id="50" idx="6"/>
            <a:endCxn id="58" idx="2"/>
          </p:cNvCxnSpPr>
          <p:nvPr/>
        </p:nvCxnSpPr>
        <p:spPr>
          <a:xfrm>
            <a:off x="6621885" y="2626379"/>
            <a:ext cx="526352"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3B6193A-7547-4D96-B93A-B262BE4A7614}"/>
              </a:ext>
            </a:extLst>
          </p:cNvPr>
          <p:cNvSpPr txBox="1"/>
          <p:nvPr/>
        </p:nvSpPr>
        <p:spPr>
          <a:xfrm>
            <a:off x="6903191" y="1836442"/>
            <a:ext cx="1140860" cy="461665"/>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D.java</a:t>
            </a:r>
          </a:p>
        </p:txBody>
      </p:sp>
      <p:sp>
        <p:nvSpPr>
          <p:cNvPr id="64" name="TextBox 63">
            <a:extLst>
              <a:ext uri="{FF2B5EF4-FFF2-40B4-BE49-F238E27FC236}">
                <a16:creationId xmlns:a16="http://schemas.microsoft.com/office/drawing/2014/main" id="{B1CB1819-178D-4404-99BB-8E6AF0884C89}"/>
              </a:ext>
            </a:extLst>
          </p:cNvPr>
          <p:cNvSpPr txBox="1"/>
          <p:nvPr/>
        </p:nvSpPr>
        <p:spPr>
          <a:xfrm>
            <a:off x="6951214" y="5371290"/>
            <a:ext cx="1140860" cy="461665"/>
          </a:xfrm>
          <a:prstGeom prst="rect">
            <a:avLst/>
          </a:prstGeom>
          <a:noFill/>
        </p:spPr>
        <p:txBody>
          <a:bodyPr wrap="square" rtlCol="0">
            <a:spAutoFit/>
          </a:bodyPr>
          <a:lstStyle/>
          <a:p>
            <a:r>
              <a:rPr lang="sr-Latn-RS" sz="2400" dirty="0">
                <a:solidFill>
                  <a:schemeClr val="accent2">
                    <a:lumMod val="50000"/>
                  </a:schemeClr>
                </a:solidFill>
                <a:latin typeface="Arial" panose="020B0604020202020204" pitchFamily="34" charset="0"/>
                <a:cs typeface="Arial" panose="020B0604020202020204" pitchFamily="34" charset="0"/>
              </a:rPr>
              <a:t>D.java</a:t>
            </a:r>
          </a:p>
        </p:txBody>
      </p:sp>
      <p:sp>
        <p:nvSpPr>
          <p:cNvPr id="65" name="Oval 64">
            <a:extLst>
              <a:ext uri="{FF2B5EF4-FFF2-40B4-BE49-F238E27FC236}">
                <a16:creationId xmlns:a16="http://schemas.microsoft.com/office/drawing/2014/main" id="{6BF88B3D-64BF-4886-90A6-1C501C99A927}"/>
              </a:ext>
            </a:extLst>
          </p:cNvPr>
          <p:cNvSpPr/>
          <p:nvPr/>
        </p:nvSpPr>
        <p:spPr>
          <a:xfrm>
            <a:off x="7163882" y="5836754"/>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6" name="Straight Connector 5">
            <a:extLst>
              <a:ext uri="{FF2B5EF4-FFF2-40B4-BE49-F238E27FC236}">
                <a16:creationId xmlns:a16="http://schemas.microsoft.com/office/drawing/2014/main" id="{4E178BCE-A1A4-4012-B6A0-B5F2FA14D269}"/>
              </a:ext>
            </a:extLst>
          </p:cNvPr>
          <p:cNvCxnSpPr>
            <a:cxnSpLocks/>
            <a:stCxn id="34" idx="6"/>
            <a:endCxn id="65" idx="2"/>
          </p:cNvCxnSpPr>
          <p:nvPr/>
        </p:nvCxnSpPr>
        <p:spPr>
          <a:xfrm flipV="1">
            <a:off x="6623202" y="6150889"/>
            <a:ext cx="540680" cy="519"/>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91" name="Arrow: Down 90">
            <a:extLst>
              <a:ext uri="{FF2B5EF4-FFF2-40B4-BE49-F238E27FC236}">
                <a16:creationId xmlns:a16="http://schemas.microsoft.com/office/drawing/2014/main" id="{8E126E78-7048-489A-9364-F24385C35B33}"/>
              </a:ext>
            </a:extLst>
          </p:cNvPr>
          <p:cNvSpPr/>
          <p:nvPr/>
        </p:nvSpPr>
        <p:spPr>
          <a:xfrm>
            <a:off x="7131479" y="2820441"/>
            <a:ext cx="684000" cy="1008000"/>
          </a:xfrm>
          <a:prstGeom prst="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a:r>
              <a:rPr lang="en-US" sz="2400" dirty="0">
                <a:latin typeface="Consolas" panose="020B0609020204030204" pitchFamily="49" charset="0"/>
                <a:cs typeface="Arial" panose="020B0604020202020204" pitchFamily="34" charset="0"/>
              </a:rPr>
              <a:t>push</a:t>
            </a:r>
          </a:p>
        </p:txBody>
      </p:sp>
      <p:sp>
        <p:nvSpPr>
          <p:cNvPr id="72" name="Oval 71">
            <a:extLst>
              <a:ext uri="{FF2B5EF4-FFF2-40B4-BE49-F238E27FC236}">
                <a16:creationId xmlns:a16="http://schemas.microsoft.com/office/drawing/2014/main" id="{8939162A-FE84-4586-BDB9-4AC3873A8275}"/>
              </a:ext>
            </a:extLst>
          </p:cNvPr>
          <p:cNvSpPr/>
          <p:nvPr/>
        </p:nvSpPr>
        <p:spPr>
          <a:xfrm>
            <a:off x="7163882" y="4072298"/>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73" name="Straight Connector 5">
            <a:extLst>
              <a:ext uri="{FF2B5EF4-FFF2-40B4-BE49-F238E27FC236}">
                <a16:creationId xmlns:a16="http://schemas.microsoft.com/office/drawing/2014/main" id="{3F86DB63-FB86-4948-82A2-93EF14847479}"/>
              </a:ext>
            </a:extLst>
          </p:cNvPr>
          <p:cNvCxnSpPr>
            <a:cxnSpLocks/>
            <a:stCxn id="41" idx="6"/>
            <a:endCxn id="72" idx="2"/>
          </p:cNvCxnSpPr>
          <p:nvPr/>
        </p:nvCxnSpPr>
        <p:spPr>
          <a:xfrm>
            <a:off x="6621885" y="4386433"/>
            <a:ext cx="541997" cy="0"/>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960D5CF-C99F-4026-9E73-CE81819D33CD}"/>
              </a:ext>
            </a:extLst>
          </p:cNvPr>
          <p:cNvSpPr txBox="1"/>
          <p:nvPr/>
        </p:nvSpPr>
        <p:spPr>
          <a:xfrm>
            <a:off x="6984891" y="3617824"/>
            <a:ext cx="1140860" cy="461665"/>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D.java</a:t>
            </a:r>
          </a:p>
        </p:txBody>
      </p:sp>
      <p:sp>
        <p:nvSpPr>
          <p:cNvPr id="75" name="Arrow: Right 74">
            <a:extLst>
              <a:ext uri="{FF2B5EF4-FFF2-40B4-BE49-F238E27FC236}">
                <a16:creationId xmlns:a16="http://schemas.microsoft.com/office/drawing/2014/main" id="{DC8C6377-0AAA-41CE-BA4A-B85C880B092B}"/>
              </a:ext>
            </a:extLst>
          </p:cNvPr>
          <p:cNvSpPr/>
          <p:nvPr/>
        </p:nvSpPr>
        <p:spPr>
          <a:xfrm rot="3035765">
            <a:off x="7344409" y="4847741"/>
            <a:ext cx="1566801" cy="684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400" dirty="0">
                <a:latin typeface="Consolas" panose="020B0609020204030204" pitchFamily="49" charset="0"/>
                <a:cs typeface="Arial" panose="020B0604020202020204" pitchFamily="34" charset="0"/>
              </a:rPr>
              <a:t>pull</a:t>
            </a:r>
          </a:p>
        </p:txBody>
      </p:sp>
      <p:sp>
        <p:nvSpPr>
          <p:cNvPr id="23" name="Explosion: 8 Points 22">
            <a:extLst>
              <a:ext uri="{FF2B5EF4-FFF2-40B4-BE49-F238E27FC236}">
                <a16:creationId xmlns:a16="http://schemas.microsoft.com/office/drawing/2014/main" id="{821CAA5A-091E-4DBD-A760-7EB4B74CB3BE}"/>
              </a:ext>
            </a:extLst>
          </p:cNvPr>
          <p:cNvSpPr/>
          <p:nvPr/>
        </p:nvSpPr>
        <p:spPr>
          <a:xfrm>
            <a:off x="7880822" y="5578858"/>
            <a:ext cx="1849784" cy="1050128"/>
          </a:xfrm>
          <a:prstGeom prst="irregularSeal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konflikt</a:t>
            </a:r>
          </a:p>
        </p:txBody>
      </p:sp>
      <p:sp>
        <p:nvSpPr>
          <p:cNvPr id="78" name="TextBox 77">
            <a:extLst>
              <a:ext uri="{FF2B5EF4-FFF2-40B4-BE49-F238E27FC236}">
                <a16:creationId xmlns:a16="http://schemas.microsoft.com/office/drawing/2014/main" id="{270A61D6-0F30-4280-B888-D96B1B27995A}"/>
              </a:ext>
            </a:extLst>
          </p:cNvPr>
          <p:cNvSpPr txBox="1"/>
          <p:nvPr/>
        </p:nvSpPr>
        <p:spPr>
          <a:xfrm>
            <a:off x="3388966" y="5373449"/>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D.java</a:t>
            </a:r>
          </a:p>
        </p:txBody>
      </p:sp>
      <p:sp>
        <p:nvSpPr>
          <p:cNvPr id="79" name="Oval 78">
            <a:extLst>
              <a:ext uri="{FF2B5EF4-FFF2-40B4-BE49-F238E27FC236}">
                <a16:creationId xmlns:a16="http://schemas.microsoft.com/office/drawing/2014/main" id="{22757818-9199-417D-92F3-3B5C52E73CEC}"/>
              </a:ext>
            </a:extLst>
          </p:cNvPr>
          <p:cNvSpPr/>
          <p:nvPr/>
        </p:nvSpPr>
        <p:spPr>
          <a:xfrm>
            <a:off x="4756845" y="5356518"/>
            <a:ext cx="628270" cy="628270"/>
          </a:xfrm>
          <a:prstGeom prst="ellipse">
            <a:avLst/>
          </a:prstGeom>
          <a:solidFill>
            <a:schemeClr val="accent2">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2C23BA72-2E81-4947-BE07-9BB435DEF481}"/>
              </a:ext>
            </a:extLst>
          </p:cNvPr>
          <p:cNvSpPr txBox="1"/>
          <p:nvPr/>
        </p:nvSpPr>
        <p:spPr>
          <a:xfrm>
            <a:off x="4549076" y="5915175"/>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cxnSp>
        <p:nvCxnSpPr>
          <p:cNvPr id="83" name="Straight Connector 5">
            <a:extLst>
              <a:ext uri="{FF2B5EF4-FFF2-40B4-BE49-F238E27FC236}">
                <a16:creationId xmlns:a16="http://schemas.microsoft.com/office/drawing/2014/main" id="{760D937C-F832-4CB2-9459-17E3BA0FA643}"/>
              </a:ext>
            </a:extLst>
          </p:cNvPr>
          <p:cNvCxnSpPr>
            <a:cxnSpLocks/>
            <a:stCxn id="81" idx="7"/>
            <a:endCxn id="79" idx="2"/>
          </p:cNvCxnSpPr>
          <p:nvPr/>
        </p:nvCxnSpPr>
        <p:spPr>
          <a:xfrm flipV="1">
            <a:off x="2883569" y="5670653"/>
            <a:ext cx="1873276" cy="258628"/>
          </a:xfrm>
          <a:prstGeom prst="straightConnector1">
            <a:avLst/>
          </a:prstGeom>
          <a:ln w="19050">
            <a:solidFill>
              <a:schemeClr val="accent2">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89" name="Straight Connector 5">
            <a:extLst>
              <a:ext uri="{FF2B5EF4-FFF2-40B4-BE49-F238E27FC236}">
                <a16:creationId xmlns:a16="http://schemas.microsoft.com/office/drawing/2014/main" id="{5E54BBF2-A26C-4503-A733-657076CDD044}"/>
              </a:ext>
            </a:extLst>
          </p:cNvPr>
          <p:cNvCxnSpPr>
            <a:cxnSpLocks/>
            <a:stCxn id="56" idx="5"/>
            <a:endCxn id="50" idx="3"/>
          </p:cNvCxnSpPr>
          <p:nvPr/>
        </p:nvCxnSpPr>
        <p:spPr>
          <a:xfrm>
            <a:off x="4127217" y="2848506"/>
            <a:ext cx="1958406"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cxnSp>
        <p:nvCxnSpPr>
          <p:cNvPr id="94" name="Straight Connector 5">
            <a:extLst>
              <a:ext uri="{FF2B5EF4-FFF2-40B4-BE49-F238E27FC236}">
                <a16:creationId xmlns:a16="http://schemas.microsoft.com/office/drawing/2014/main" id="{661B5708-DC80-4F3E-9C9D-5028766DD92D}"/>
              </a:ext>
            </a:extLst>
          </p:cNvPr>
          <p:cNvCxnSpPr>
            <a:cxnSpLocks/>
            <a:stCxn id="68" idx="5"/>
            <a:endCxn id="41" idx="3"/>
          </p:cNvCxnSpPr>
          <p:nvPr/>
        </p:nvCxnSpPr>
        <p:spPr>
          <a:xfrm flipV="1">
            <a:off x="4114325" y="4608560"/>
            <a:ext cx="1971298" cy="2591"/>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08156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wipe(down)">
                                      <p:cBhvr>
                                        <p:cTn id="7" dur="500"/>
                                        <p:tgtEl>
                                          <p:spTgt spid="9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par>
                                <p:cTn id="15" presetID="10"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5"/>
                                        </p:tgtEl>
                                        <p:attrNameLst>
                                          <p:attrName>style.visibility</p:attrName>
                                        </p:attrNameLst>
                                      </p:cBhvr>
                                      <p:to>
                                        <p:strVal val="visible"/>
                                      </p:to>
                                    </p:set>
                                    <p:animEffect transition="in" filter="wipe(down)">
                                      <p:cBhvr>
                                        <p:cTn id="34" dur="500"/>
                                        <p:tgtEl>
                                          <p:spTgt spid="9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fade">
                                      <p:cBhvr>
                                        <p:cTn id="50" dur="500"/>
                                        <p:tgtEl>
                                          <p:spTgt spid="50"/>
                                        </p:tgtEl>
                                      </p:cBhvr>
                                    </p:animEffect>
                                  </p:childTnLst>
                                </p:cTn>
                              </p:par>
                              <p:par>
                                <p:cTn id="51" presetID="10" presetClass="entr" presetSubtype="0" fill="hold" nodeType="with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fade">
                                      <p:cBhvr>
                                        <p:cTn id="53" dur="500"/>
                                        <p:tgtEl>
                                          <p:spTgt spid="8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fade">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2"/>
                                        </p:tgtEl>
                                        <p:attrNameLst>
                                          <p:attrName>style.visibility</p:attrName>
                                        </p:attrNameLst>
                                      </p:cBhvr>
                                      <p:to>
                                        <p:strVal val="visible"/>
                                      </p:to>
                                    </p:set>
                                    <p:animEffect transition="in" filter="wipe(left)">
                                      <p:cBhvr>
                                        <p:cTn id="61" dur="500"/>
                                        <p:tgtEl>
                                          <p:spTgt spid="62"/>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wipe(left)">
                                      <p:cBhvr>
                                        <p:cTn id="73" dur="500"/>
                                        <p:tgtEl>
                                          <p:spTgt spid="66"/>
                                        </p:tgtEl>
                                      </p:cBhvr>
                                    </p:animEffect>
                                  </p:childTnLst>
                                </p:cTn>
                              </p:par>
                            </p:childTnLst>
                          </p:cTn>
                        </p:par>
                        <p:par>
                          <p:cTn id="74" fill="hold">
                            <p:stCondLst>
                              <p:cond delay="500"/>
                            </p:stCondLst>
                            <p:childTnLst>
                              <p:par>
                                <p:cTn id="75" presetID="10" presetClass="entr" presetSubtype="0" fill="hold" grpId="0" nodeType="afterEffect">
                                  <p:stCondLst>
                                    <p:cond delay="0"/>
                                  </p:stCondLst>
                                  <p:childTnLst>
                                    <p:set>
                                      <p:cBhvr>
                                        <p:cTn id="76" dur="1" fill="hold">
                                          <p:stCondLst>
                                            <p:cond delay="0"/>
                                          </p:stCondLst>
                                        </p:cTn>
                                        <p:tgtEl>
                                          <p:spTgt spid="65"/>
                                        </p:tgtEl>
                                        <p:attrNameLst>
                                          <p:attrName>style.visibility</p:attrName>
                                        </p:attrNameLst>
                                      </p:cBhvr>
                                      <p:to>
                                        <p:strVal val="visible"/>
                                      </p:to>
                                    </p:set>
                                    <p:animEffect transition="in" filter="fade">
                                      <p:cBhvr>
                                        <p:cTn id="77" dur="500"/>
                                        <p:tgtEl>
                                          <p:spTgt spid="6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500"/>
                                        <p:tgtEl>
                                          <p:spTgt spid="6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wipe(up)">
                                      <p:cBhvr>
                                        <p:cTn id="85" dur="500"/>
                                        <p:tgtEl>
                                          <p:spTgt spid="91"/>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fade">
                                      <p:cBhvr>
                                        <p:cTn id="89" dur="500"/>
                                        <p:tgtEl>
                                          <p:spTgt spid="7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fade">
                                      <p:cBhvr>
                                        <p:cTn id="95" dur="500"/>
                                        <p:tgtEl>
                                          <p:spTgt spid="74"/>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wipe(up)">
                                      <p:cBhvr>
                                        <p:cTn id="100" dur="500"/>
                                        <p:tgtEl>
                                          <p:spTgt spid="75"/>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40" grpId="0" animBg="1"/>
      <p:bldP spid="41" grpId="0" animBg="1"/>
      <p:bldP spid="93" grpId="0" animBg="1"/>
      <p:bldP spid="45" grpId="0"/>
      <p:bldP spid="46" grpId="0"/>
      <p:bldP spid="49" grpId="0" animBg="1"/>
      <p:bldP spid="50" grpId="0" animBg="1"/>
      <p:bldP spid="95" grpId="0" animBg="1"/>
      <p:bldP spid="57" grpId="0"/>
      <p:bldP spid="58" grpId="0" animBg="1"/>
      <p:bldP spid="63" grpId="0"/>
      <p:bldP spid="64" grpId="0"/>
      <p:bldP spid="65" grpId="0" animBg="1"/>
      <p:bldP spid="91" grpId="0" animBg="1"/>
      <p:bldP spid="72" grpId="0" animBg="1"/>
      <p:bldP spid="74" grpId="0"/>
      <p:bldP spid="75"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Rounded Corners 106">
            <a:extLst>
              <a:ext uri="{FF2B5EF4-FFF2-40B4-BE49-F238E27FC236}">
                <a16:creationId xmlns:a16="http://schemas.microsoft.com/office/drawing/2014/main" id="{959566FD-1A9D-4FAC-9BFB-E3A74A9AF885}"/>
              </a:ext>
            </a:extLst>
          </p:cNvPr>
          <p:cNvSpPr/>
          <p:nvPr/>
        </p:nvSpPr>
        <p:spPr>
          <a:xfrm>
            <a:off x="9196190" y="240151"/>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76" name="Flowchart: Alternate Process 75">
            <a:extLst>
              <a:ext uri="{FF2B5EF4-FFF2-40B4-BE49-F238E27FC236}">
                <a16:creationId xmlns:a16="http://schemas.microsoft.com/office/drawing/2014/main" id="{39526549-DCF5-41AD-BA4D-7042122C8EC1}"/>
              </a:ext>
            </a:extLst>
          </p:cNvPr>
          <p:cNvSpPr/>
          <p:nvPr/>
        </p:nvSpPr>
        <p:spPr>
          <a:xfrm>
            <a:off x="3245480" y="2158180"/>
            <a:ext cx="5950710" cy="3170903"/>
          </a:xfrm>
          <a:prstGeom prst="flowChartAlternateProcess">
            <a:avLst/>
          </a:prstGeom>
          <a:solidFill>
            <a:schemeClr val="accent2">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800" dirty="0">
                <a:latin typeface="Consolas" panose="020B0609020204030204" pitchFamily="49" charset="0"/>
                <a:cs typeface="Arial" panose="020B0604020202020204" pitchFamily="34" charset="0"/>
              </a:rPr>
              <a:t>&lt;&lt;&lt;&lt;&lt;&lt;&lt; </a:t>
            </a:r>
            <a:r>
              <a:rPr lang="en-US" sz="2800" dirty="0" err="1">
                <a:latin typeface="Consolas" panose="020B0609020204030204" pitchFamily="49" charset="0"/>
                <a:cs typeface="Arial" panose="020B0604020202020204" pitchFamily="34" charset="0"/>
              </a:rPr>
              <a:t>HEAD:D.txt</a:t>
            </a:r>
            <a:endParaRPr lang="en-US" sz="2800" dirty="0">
              <a:latin typeface="Consolas" panose="020B0609020204030204" pitchFamily="49" charset="0"/>
              <a:cs typeface="Arial" panose="020B0604020202020204" pitchFamily="34" charset="0"/>
            </a:endParaRPr>
          </a:p>
          <a:p>
            <a:r>
              <a:rPr lang="en-US" sz="2800" dirty="0">
                <a:latin typeface="Consolas" panose="020B0609020204030204" pitchFamily="49" charset="0"/>
                <a:cs typeface="Arial" panose="020B0604020202020204" pitchFamily="34" charset="0"/>
              </a:rPr>
              <a:t>Hello world</a:t>
            </a:r>
          </a:p>
          <a:p>
            <a:r>
              <a:rPr lang="en-US" sz="2800" dirty="0">
                <a:latin typeface="Consolas" panose="020B0609020204030204" pitchFamily="49" charset="0"/>
                <a:cs typeface="Arial" panose="020B0604020202020204" pitchFamily="34" charset="0"/>
              </a:rPr>
              <a:t>=======</a:t>
            </a:r>
          </a:p>
          <a:p>
            <a:r>
              <a:rPr lang="en-US" sz="2800" dirty="0">
                <a:latin typeface="Consolas" panose="020B0609020204030204" pitchFamily="49" charset="0"/>
                <a:cs typeface="Arial" panose="020B0604020202020204" pitchFamily="34" charset="0"/>
              </a:rPr>
              <a:t>Goodbye</a:t>
            </a:r>
          </a:p>
          <a:p>
            <a:r>
              <a:rPr lang="en-US" sz="2800" dirty="0">
                <a:latin typeface="Consolas" panose="020B0609020204030204" pitchFamily="49" charset="0"/>
                <a:cs typeface="Arial" panose="020B0604020202020204" pitchFamily="34" charset="0"/>
              </a:rPr>
              <a:t>&gt;&gt;&gt;&gt;&gt;&gt;&gt; 7d3a...8s:D.txt</a:t>
            </a:r>
            <a:endParaRPr lang="sr-Latn-RS" sz="2800" i="1" dirty="0">
              <a:latin typeface="Arial" panose="020B0604020202020204" pitchFamily="34" charset="0"/>
              <a:cs typeface="Arial" panose="020B0604020202020204" pitchFamily="34" charset="0"/>
            </a:endParaRPr>
          </a:p>
        </p:txBody>
      </p:sp>
      <p:sp>
        <p:nvSpPr>
          <p:cNvPr id="23" name="Explosion: 8 Points 22">
            <a:extLst>
              <a:ext uri="{FF2B5EF4-FFF2-40B4-BE49-F238E27FC236}">
                <a16:creationId xmlns:a16="http://schemas.microsoft.com/office/drawing/2014/main" id="{821CAA5A-091E-4DBD-A760-7EB4B74CB3BE}"/>
              </a:ext>
            </a:extLst>
          </p:cNvPr>
          <p:cNvSpPr/>
          <p:nvPr/>
        </p:nvSpPr>
        <p:spPr>
          <a:xfrm>
            <a:off x="7152951" y="4581832"/>
            <a:ext cx="3328920" cy="1889838"/>
          </a:xfrm>
          <a:prstGeom prst="irregularSeal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3200" dirty="0">
                <a:latin typeface="Arial" panose="020B0604020202020204" pitchFamily="34" charset="0"/>
                <a:cs typeface="Arial" panose="020B0604020202020204" pitchFamily="34" charset="0"/>
              </a:rPr>
              <a:t>konflikt</a:t>
            </a:r>
          </a:p>
        </p:txBody>
      </p:sp>
      <p:sp>
        <p:nvSpPr>
          <p:cNvPr id="77" name="Speech Bubble: Rectangle with Corners Rounded 76">
            <a:extLst>
              <a:ext uri="{FF2B5EF4-FFF2-40B4-BE49-F238E27FC236}">
                <a16:creationId xmlns:a16="http://schemas.microsoft.com/office/drawing/2014/main" id="{236B12B5-BA7F-4FC5-952B-D0F5683ADE8B}"/>
              </a:ext>
            </a:extLst>
          </p:cNvPr>
          <p:cNvSpPr/>
          <p:nvPr/>
        </p:nvSpPr>
        <p:spPr>
          <a:xfrm>
            <a:off x="5644292" y="1085375"/>
            <a:ext cx="1909912" cy="979749"/>
          </a:xfrm>
          <a:prstGeom prst="wedgeRoundRectCallout">
            <a:avLst>
              <a:gd name="adj1" fmla="val -23167"/>
              <a:gd name="adj2" fmla="val 1165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fajl gde je konflikt</a:t>
            </a:r>
          </a:p>
        </p:txBody>
      </p:sp>
      <p:sp>
        <p:nvSpPr>
          <p:cNvPr id="78" name="Speech Bubble: Rectangle with Corners Rounded 77">
            <a:extLst>
              <a:ext uri="{FF2B5EF4-FFF2-40B4-BE49-F238E27FC236}">
                <a16:creationId xmlns:a16="http://schemas.microsoft.com/office/drawing/2014/main" id="{8FE589F3-A74A-4547-80A8-03FDD319A915}"/>
              </a:ext>
            </a:extLst>
          </p:cNvPr>
          <p:cNvSpPr/>
          <p:nvPr/>
        </p:nvSpPr>
        <p:spPr>
          <a:xfrm>
            <a:off x="2561123" y="1248329"/>
            <a:ext cx="2210551" cy="752168"/>
          </a:xfrm>
          <a:prstGeom prst="wedgeRoundRectCallout">
            <a:avLst>
              <a:gd name="adj1" fmla="val 22024"/>
              <a:gd name="adj2" fmla="val 1959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„naše“ linije </a:t>
            </a:r>
          </a:p>
        </p:txBody>
      </p:sp>
      <p:sp>
        <p:nvSpPr>
          <p:cNvPr id="79" name="Speech Bubble: Rectangle with Corners Rounded 78">
            <a:extLst>
              <a:ext uri="{FF2B5EF4-FFF2-40B4-BE49-F238E27FC236}">
                <a16:creationId xmlns:a16="http://schemas.microsoft.com/office/drawing/2014/main" id="{815DC2D5-8C70-4958-ADC9-344C521CF773}"/>
              </a:ext>
            </a:extLst>
          </p:cNvPr>
          <p:cNvSpPr/>
          <p:nvPr/>
        </p:nvSpPr>
        <p:spPr>
          <a:xfrm>
            <a:off x="2527523" y="5031841"/>
            <a:ext cx="2210551" cy="752168"/>
          </a:xfrm>
          <a:prstGeom prst="wedgeRoundRectCallout">
            <a:avLst>
              <a:gd name="adj1" fmla="val 23358"/>
              <a:gd name="adj2" fmla="val -1412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„tuđe“ linije </a:t>
            </a:r>
          </a:p>
        </p:txBody>
      </p:sp>
      <p:sp>
        <p:nvSpPr>
          <p:cNvPr id="82" name="Speech Bubble: Rectangle with Corners Rounded 81">
            <a:extLst>
              <a:ext uri="{FF2B5EF4-FFF2-40B4-BE49-F238E27FC236}">
                <a16:creationId xmlns:a16="http://schemas.microsoft.com/office/drawing/2014/main" id="{A7D1EBA6-67AC-4A07-AD97-299D725E0B05}"/>
              </a:ext>
            </a:extLst>
          </p:cNvPr>
          <p:cNvSpPr/>
          <p:nvPr/>
        </p:nvSpPr>
        <p:spPr>
          <a:xfrm>
            <a:off x="7748569" y="2522116"/>
            <a:ext cx="2755101" cy="1544973"/>
          </a:xfrm>
          <a:prstGeom prst="wedgeRoundRectCallout">
            <a:avLst>
              <a:gd name="adj1" fmla="val 4232"/>
              <a:gd name="adj2" fmla="val -171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briši</a:t>
            </a:r>
            <a:r>
              <a:rPr lang="en-US" sz="2800" i="1" dirty="0">
                <a:latin typeface="Arial" panose="020B0604020202020204" pitchFamily="34" charset="0"/>
                <a:cs typeface="Arial" panose="020B0604020202020204" pitchFamily="34" charset="0"/>
              </a:rPr>
              <a:t> &lt;&lt; ==</a:t>
            </a:r>
            <a:r>
              <a:rPr lang="sr-Latn-RS" sz="2800" i="1"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&gt;&gt;</a:t>
            </a:r>
            <a:r>
              <a:rPr lang="sr-Latn-RS" sz="2800" i="1"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 </a:t>
            </a:r>
            <a:r>
              <a:rPr lang="sr-Latn-RS" sz="2800" i="1" dirty="0">
                <a:latin typeface="Arial" panose="020B0604020202020204" pitchFamily="34" charset="0"/>
                <a:cs typeface="Arial" panose="020B0604020202020204" pitchFamily="34" charset="0"/>
              </a:rPr>
              <a:t>odluči konačan kod i </a:t>
            </a:r>
            <a:r>
              <a:rPr lang="sr-Latn-RS" sz="2800" i="1" dirty="0" err="1">
                <a:latin typeface="Arial" panose="020B0604020202020204" pitchFamily="34" charset="0"/>
                <a:cs typeface="Arial" panose="020B0604020202020204" pitchFamily="34" charset="0"/>
              </a:rPr>
              <a:t>commit</a:t>
            </a:r>
            <a:endParaRPr lang="sr-Latn-RS" sz="2800" i="1" dirty="0">
              <a:latin typeface="Arial" panose="020B0604020202020204" pitchFamily="34" charset="0"/>
              <a:cs typeface="Arial" panose="020B0604020202020204" pitchFamily="34" charset="0"/>
            </a:endParaRPr>
          </a:p>
        </p:txBody>
      </p:sp>
      <p:sp>
        <p:nvSpPr>
          <p:cNvPr id="84" name="Rectangle: Rounded Corners 83">
            <a:extLst>
              <a:ext uri="{FF2B5EF4-FFF2-40B4-BE49-F238E27FC236}">
                <a16:creationId xmlns:a16="http://schemas.microsoft.com/office/drawing/2014/main" id="{2D3DF908-EB3F-4240-85B2-2D4CBB5C76DA}"/>
              </a:ext>
            </a:extLst>
          </p:cNvPr>
          <p:cNvSpPr/>
          <p:nvPr/>
        </p:nvSpPr>
        <p:spPr>
          <a:xfrm>
            <a:off x="3340898" y="-1043841"/>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Tree>
    <p:extLst>
      <p:ext uri="{BB962C8B-B14F-4D97-AF65-F5344CB8AC3E}">
        <p14:creationId xmlns:p14="http://schemas.microsoft.com/office/powerpoint/2010/main" val="381360668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wipe(down)">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down)">
                                      <p:cBhvr>
                                        <p:cTn id="17" dur="500"/>
                                        <p:tgtEl>
                                          <p:spTgt spid="78"/>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wipe(up)">
                                      <p:cBhvr>
                                        <p:cTn id="21" dur="500"/>
                                        <p:tgtEl>
                                          <p:spTgt spid="7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Rounded Corners 106">
            <a:extLst>
              <a:ext uri="{FF2B5EF4-FFF2-40B4-BE49-F238E27FC236}">
                <a16:creationId xmlns:a16="http://schemas.microsoft.com/office/drawing/2014/main" id="{959566FD-1A9D-4FAC-9BFB-E3A74A9AF885}"/>
              </a:ext>
            </a:extLst>
          </p:cNvPr>
          <p:cNvSpPr/>
          <p:nvPr/>
        </p:nvSpPr>
        <p:spPr>
          <a:xfrm>
            <a:off x="9082777" y="-1243381"/>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84" name="Rectangle: Rounded Corners 83">
            <a:extLst>
              <a:ext uri="{FF2B5EF4-FFF2-40B4-BE49-F238E27FC236}">
                <a16:creationId xmlns:a16="http://schemas.microsoft.com/office/drawing/2014/main" id="{2D3DF908-EB3F-4240-85B2-2D4CBB5C76DA}"/>
              </a:ext>
            </a:extLst>
          </p:cNvPr>
          <p:cNvSpPr/>
          <p:nvPr/>
        </p:nvSpPr>
        <p:spPr>
          <a:xfrm>
            <a:off x="1849934" y="240151"/>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17" name="Rectangle 16">
            <a:extLst>
              <a:ext uri="{FF2B5EF4-FFF2-40B4-BE49-F238E27FC236}">
                <a16:creationId xmlns:a16="http://schemas.microsoft.com/office/drawing/2014/main" id="{79ED0BC0-1456-4942-B2F0-167C8B650684}"/>
              </a:ext>
            </a:extLst>
          </p:cNvPr>
          <p:cNvSpPr/>
          <p:nvPr/>
        </p:nvSpPr>
        <p:spPr>
          <a:xfrm>
            <a:off x="1849935" y="1314107"/>
            <a:ext cx="8610392" cy="53037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Perin lokalni repozitorijum</a:t>
            </a:r>
          </a:p>
        </p:txBody>
      </p:sp>
      <p:sp>
        <p:nvSpPr>
          <p:cNvPr id="19" name="Oval 18">
            <a:extLst>
              <a:ext uri="{FF2B5EF4-FFF2-40B4-BE49-F238E27FC236}">
                <a16:creationId xmlns:a16="http://schemas.microsoft.com/office/drawing/2014/main" id="{5013DE57-453F-471B-9080-CB885B94C3A7}"/>
              </a:ext>
            </a:extLst>
          </p:cNvPr>
          <p:cNvSpPr/>
          <p:nvPr/>
        </p:nvSpPr>
        <p:spPr>
          <a:xfrm>
            <a:off x="2106023"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FA19187-91F2-4D03-A6DE-9D5939CDB2F3}"/>
              </a:ext>
            </a:extLst>
          </p:cNvPr>
          <p:cNvSpPr txBox="1"/>
          <p:nvPr/>
        </p:nvSpPr>
        <p:spPr>
          <a:xfrm>
            <a:off x="1913488" y="1458716"/>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22" name="Oval 21">
            <a:extLst>
              <a:ext uri="{FF2B5EF4-FFF2-40B4-BE49-F238E27FC236}">
                <a16:creationId xmlns:a16="http://schemas.microsoft.com/office/drawing/2014/main" id="{AF8CE41F-1887-49AD-91B5-B1892305F460}"/>
              </a:ext>
            </a:extLst>
          </p:cNvPr>
          <p:cNvSpPr/>
          <p:nvPr/>
        </p:nvSpPr>
        <p:spPr>
          <a:xfrm>
            <a:off x="3349671"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24" name="Straight Connector 5">
            <a:extLst>
              <a:ext uri="{FF2B5EF4-FFF2-40B4-BE49-F238E27FC236}">
                <a16:creationId xmlns:a16="http://schemas.microsoft.com/office/drawing/2014/main" id="{7DE6FC5A-CB34-4064-B43F-612B2C25DD4E}"/>
              </a:ext>
            </a:extLst>
          </p:cNvPr>
          <p:cNvCxnSpPr>
            <a:cxnSpLocks/>
            <a:stCxn id="19" idx="6"/>
            <a:endCxn id="22" idx="2"/>
          </p:cNvCxnSpPr>
          <p:nvPr/>
        </p:nvCxnSpPr>
        <p:spPr>
          <a:xfrm>
            <a:off x="2734293" y="2626379"/>
            <a:ext cx="615378"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2167247-6CB4-47D3-8538-FC89475DCB71}"/>
              </a:ext>
            </a:extLst>
          </p:cNvPr>
          <p:cNvSpPr txBox="1"/>
          <p:nvPr/>
        </p:nvSpPr>
        <p:spPr>
          <a:xfrm>
            <a:off x="3147682" y="1832928"/>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4" name="Rectangle: Rounded Corners 3">
            <a:extLst>
              <a:ext uri="{FF2B5EF4-FFF2-40B4-BE49-F238E27FC236}">
                <a16:creationId xmlns:a16="http://schemas.microsoft.com/office/drawing/2014/main" id="{D2AD5729-1947-4932-9F8F-DED44748AF60}"/>
              </a:ext>
            </a:extLst>
          </p:cNvPr>
          <p:cNvSpPr/>
          <p:nvPr/>
        </p:nvSpPr>
        <p:spPr>
          <a:xfrm>
            <a:off x="4593319" y="1937840"/>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master</a:t>
            </a:r>
          </a:p>
        </p:txBody>
      </p:sp>
      <p:cxnSp>
        <p:nvCxnSpPr>
          <p:cNvPr id="6" name="Straight Arrow Connector 5">
            <a:extLst>
              <a:ext uri="{FF2B5EF4-FFF2-40B4-BE49-F238E27FC236}">
                <a16:creationId xmlns:a16="http://schemas.microsoft.com/office/drawing/2014/main" id="{BEC1EF7A-2BD0-4D46-949C-358BD8FB1C05}"/>
              </a:ext>
            </a:extLst>
          </p:cNvPr>
          <p:cNvCxnSpPr>
            <a:endCxn id="22" idx="7"/>
          </p:cNvCxnSpPr>
          <p:nvPr/>
        </p:nvCxnSpPr>
        <p:spPr>
          <a:xfrm flipH="1">
            <a:off x="3885933" y="2153265"/>
            <a:ext cx="707386" cy="250987"/>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81CC8F6E-AA7E-40C5-8551-2E184B36B737}"/>
              </a:ext>
            </a:extLst>
          </p:cNvPr>
          <p:cNvSpPr/>
          <p:nvPr/>
        </p:nvSpPr>
        <p:spPr>
          <a:xfrm>
            <a:off x="6138099" y="1937840"/>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HEAD</a:t>
            </a:r>
          </a:p>
        </p:txBody>
      </p:sp>
      <p:cxnSp>
        <p:nvCxnSpPr>
          <p:cNvPr id="36" name="Straight Arrow Connector 35">
            <a:extLst>
              <a:ext uri="{FF2B5EF4-FFF2-40B4-BE49-F238E27FC236}">
                <a16:creationId xmlns:a16="http://schemas.microsoft.com/office/drawing/2014/main" id="{66FB2768-08DC-4384-8F6A-9F844A0DA509}"/>
              </a:ext>
            </a:extLst>
          </p:cNvPr>
          <p:cNvCxnSpPr>
            <a:cxnSpLocks/>
            <a:stCxn id="35" idx="1"/>
            <a:endCxn id="4" idx="3"/>
          </p:cNvCxnSpPr>
          <p:nvPr/>
        </p:nvCxnSpPr>
        <p:spPr>
          <a:xfrm flipH="1">
            <a:off x="5665035" y="2158234"/>
            <a:ext cx="473064" cy="0"/>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with Corners Rounded 38">
            <a:extLst>
              <a:ext uri="{FF2B5EF4-FFF2-40B4-BE49-F238E27FC236}">
                <a16:creationId xmlns:a16="http://schemas.microsoft.com/office/drawing/2014/main" id="{A424C885-4DB3-40A8-B3A9-5820218CE559}"/>
              </a:ext>
            </a:extLst>
          </p:cNvPr>
          <p:cNvSpPr/>
          <p:nvPr/>
        </p:nvSpPr>
        <p:spPr>
          <a:xfrm>
            <a:off x="2678463" y="4190816"/>
            <a:ext cx="3738730" cy="1401218"/>
          </a:xfrm>
          <a:prstGeom prst="wedgeRoundRectCallout">
            <a:avLst>
              <a:gd name="adj1" fmla="val -22468"/>
              <a:gd name="adj2" fmla="val -1380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branch</a:t>
            </a:r>
            <a:r>
              <a:rPr lang="sr-Latn-RS" sz="2800" dirty="0">
                <a:latin typeface="Consolas" panose="020B0609020204030204" pitchFamily="49" charset="0"/>
                <a:cs typeface="Arial" panose="020B0604020202020204" pitchFamily="34" charset="0"/>
              </a:rPr>
              <a:t> t1</a:t>
            </a:r>
          </a:p>
          <a:p>
            <a:pPr algn="ctr"/>
            <a:r>
              <a:rPr lang="sr-Latn-RS" sz="2800" i="1" dirty="0">
                <a:latin typeface="Arial" panose="020B0604020202020204" pitchFamily="34" charset="0"/>
                <a:cs typeface="Arial" panose="020B0604020202020204" pitchFamily="34" charset="0"/>
              </a:rPr>
              <a:t>nova grana t1 počinje od HEAD </a:t>
            </a:r>
            <a:r>
              <a:rPr lang="sr-Latn-RS" sz="2800" i="1" dirty="0" err="1">
                <a:latin typeface="Arial" panose="020B0604020202020204" pitchFamily="34" charset="0"/>
                <a:cs typeface="Arial" panose="020B0604020202020204" pitchFamily="34" charset="0"/>
              </a:rPr>
              <a:t>commit</a:t>
            </a:r>
            <a:r>
              <a:rPr lang="sr-Latn-RS" sz="2800" i="1" dirty="0">
                <a:latin typeface="Arial" panose="020B0604020202020204" pitchFamily="34" charset="0"/>
                <a:cs typeface="Arial" panose="020B0604020202020204" pitchFamily="34" charset="0"/>
              </a:rPr>
              <a:t>-a</a:t>
            </a:r>
          </a:p>
        </p:txBody>
      </p:sp>
      <p:sp>
        <p:nvSpPr>
          <p:cNvPr id="40" name="Rectangle: Rounded Corners 39">
            <a:extLst>
              <a:ext uri="{FF2B5EF4-FFF2-40B4-BE49-F238E27FC236}">
                <a16:creationId xmlns:a16="http://schemas.microsoft.com/office/drawing/2014/main" id="{017CAF9B-F536-47E9-812B-BE01AA854A0D}"/>
              </a:ext>
            </a:extLst>
          </p:cNvPr>
          <p:cNvSpPr/>
          <p:nvPr/>
        </p:nvSpPr>
        <p:spPr>
          <a:xfrm>
            <a:off x="2155769" y="3298401"/>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t1</a:t>
            </a:r>
          </a:p>
        </p:txBody>
      </p:sp>
      <p:cxnSp>
        <p:nvCxnSpPr>
          <p:cNvPr id="41" name="Straight Arrow Connector 40">
            <a:extLst>
              <a:ext uri="{FF2B5EF4-FFF2-40B4-BE49-F238E27FC236}">
                <a16:creationId xmlns:a16="http://schemas.microsoft.com/office/drawing/2014/main" id="{E76B8FC2-7532-4BCA-A776-9D2D2CCE5DEB}"/>
              </a:ext>
            </a:extLst>
          </p:cNvPr>
          <p:cNvCxnSpPr>
            <a:cxnSpLocks/>
            <a:stCxn id="40" idx="3"/>
            <a:endCxn id="22" idx="4"/>
          </p:cNvCxnSpPr>
          <p:nvPr/>
        </p:nvCxnSpPr>
        <p:spPr>
          <a:xfrm flipV="1">
            <a:off x="3227485" y="2940514"/>
            <a:ext cx="436321" cy="578281"/>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44" name="Speech Bubble: Rectangle with Corners Rounded 43">
            <a:extLst>
              <a:ext uri="{FF2B5EF4-FFF2-40B4-BE49-F238E27FC236}">
                <a16:creationId xmlns:a16="http://schemas.microsoft.com/office/drawing/2014/main" id="{7FFE9067-2F9C-47CD-B691-B18D28E991B0}"/>
              </a:ext>
            </a:extLst>
          </p:cNvPr>
          <p:cNvSpPr/>
          <p:nvPr/>
        </p:nvSpPr>
        <p:spPr>
          <a:xfrm>
            <a:off x="6673957" y="2818186"/>
            <a:ext cx="3738730" cy="1401218"/>
          </a:xfrm>
          <a:prstGeom prst="wedgeRoundRectCallout">
            <a:avLst>
              <a:gd name="adj1" fmla="val -37143"/>
              <a:gd name="adj2" fmla="val -800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checkout</a:t>
            </a:r>
            <a:r>
              <a:rPr lang="sr-Latn-RS" sz="2800" dirty="0">
                <a:latin typeface="Consolas" panose="020B0609020204030204" pitchFamily="49" charset="0"/>
                <a:cs typeface="Arial" panose="020B0604020202020204" pitchFamily="34" charset="0"/>
              </a:rPr>
              <a:t> t1</a:t>
            </a:r>
          </a:p>
          <a:p>
            <a:pPr algn="ctr"/>
            <a:r>
              <a:rPr lang="sr-Latn-RS" sz="2800" i="1" dirty="0">
                <a:latin typeface="Arial" panose="020B0604020202020204" pitchFamily="34" charset="0"/>
                <a:cs typeface="Arial" panose="020B0604020202020204" pitchFamily="34" charset="0"/>
              </a:rPr>
              <a:t>t1 je aktivan, HEAD pokazuje na t1</a:t>
            </a:r>
          </a:p>
        </p:txBody>
      </p:sp>
    </p:spTree>
    <p:extLst>
      <p:ext uri="{BB962C8B-B14F-4D97-AF65-F5344CB8AC3E}">
        <p14:creationId xmlns:p14="http://schemas.microsoft.com/office/powerpoint/2010/main" val="3591908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up)">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par>
                          <p:cTn id="51" fill="hold">
                            <p:stCondLst>
                              <p:cond delay="500"/>
                            </p:stCondLst>
                            <p:childTnLst>
                              <p:par>
                                <p:cTn id="52" presetID="22" presetClass="entr" presetSubtype="4"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down)">
                                      <p:cBhvr>
                                        <p:cTn id="54" dur="5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ipe(up)">
                                      <p:cBhvr>
                                        <p:cTn id="5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p:bldP spid="22" grpId="0" animBg="1"/>
      <p:bldP spid="25" grpId="0"/>
      <p:bldP spid="4" grpId="0" animBg="1"/>
      <p:bldP spid="35" grpId="0" animBg="1"/>
      <p:bldP spid="39" grpId="0" animBg="1"/>
      <p:bldP spid="40" grpId="0" animBg="1"/>
      <p:bldP spid="4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Rounded Corners 83">
            <a:extLst>
              <a:ext uri="{FF2B5EF4-FFF2-40B4-BE49-F238E27FC236}">
                <a16:creationId xmlns:a16="http://schemas.microsoft.com/office/drawing/2014/main" id="{2D3DF908-EB3F-4240-85B2-2D4CBB5C76DA}"/>
              </a:ext>
            </a:extLst>
          </p:cNvPr>
          <p:cNvSpPr/>
          <p:nvPr/>
        </p:nvSpPr>
        <p:spPr>
          <a:xfrm>
            <a:off x="1861141" y="240151"/>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17" name="Rectangle 16">
            <a:extLst>
              <a:ext uri="{FF2B5EF4-FFF2-40B4-BE49-F238E27FC236}">
                <a16:creationId xmlns:a16="http://schemas.microsoft.com/office/drawing/2014/main" id="{79ED0BC0-1456-4942-B2F0-167C8B650684}"/>
              </a:ext>
            </a:extLst>
          </p:cNvPr>
          <p:cNvSpPr/>
          <p:nvPr/>
        </p:nvSpPr>
        <p:spPr>
          <a:xfrm>
            <a:off x="1861142" y="1314107"/>
            <a:ext cx="8610392" cy="53037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Perin lokalni repozitorijum</a:t>
            </a:r>
          </a:p>
        </p:txBody>
      </p:sp>
      <p:sp>
        <p:nvSpPr>
          <p:cNvPr id="19" name="Oval 18">
            <a:extLst>
              <a:ext uri="{FF2B5EF4-FFF2-40B4-BE49-F238E27FC236}">
                <a16:creationId xmlns:a16="http://schemas.microsoft.com/office/drawing/2014/main" id="{5013DE57-453F-471B-9080-CB885B94C3A7}"/>
              </a:ext>
            </a:extLst>
          </p:cNvPr>
          <p:cNvSpPr/>
          <p:nvPr/>
        </p:nvSpPr>
        <p:spPr>
          <a:xfrm>
            <a:off x="2117230"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FA19187-91F2-4D03-A6DE-9D5939CDB2F3}"/>
              </a:ext>
            </a:extLst>
          </p:cNvPr>
          <p:cNvSpPr txBox="1"/>
          <p:nvPr/>
        </p:nvSpPr>
        <p:spPr>
          <a:xfrm>
            <a:off x="1924695" y="1458716"/>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22" name="Oval 21">
            <a:extLst>
              <a:ext uri="{FF2B5EF4-FFF2-40B4-BE49-F238E27FC236}">
                <a16:creationId xmlns:a16="http://schemas.microsoft.com/office/drawing/2014/main" id="{AF8CE41F-1887-49AD-91B5-B1892305F460}"/>
              </a:ext>
            </a:extLst>
          </p:cNvPr>
          <p:cNvSpPr/>
          <p:nvPr/>
        </p:nvSpPr>
        <p:spPr>
          <a:xfrm>
            <a:off x="3360878"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24" name="Straight Connector 5">
            <a:extLst>
              <a:ext uri="{FF2B5EF4-FFF2-40B4-BE49-F238E27FC236}">
                <a16:creationId xmlns:a16="http://schemas.microsoft.com/office/drawing/2014/main" id="{7DE6FC5A-CB34-4064-B43F-612B2C25DD4E}"/>
              </a:ext>
            </a:extLst>
          </p:cNvPr>
          <p:cNvCxnSpPr>
            <a:cxnSpLocks/>
            <a:stCxn id="19" idx="6"/>
            <a:endCxn id="22" idx="2"/>
          </p:cNvCxnSpPr>
          <p:nvPr/>
        </p:nvCxnSpPr>
        <p:spPr>
          <a:xfrm>
            <a:off x="2745500" y="2626379"/>
            <a:ext cx="615378"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2167247-6CB4-47D3-8538-FC89475DCB71}"/>
              </a:ext>
            </a:extLst>
          </p:cNvPr>
          <p:cNvSpPr txBox="1"/>
          <p:nvPr/>
        </p:nvSpPr>
        <p:spPr>
          <a:xfrm>
            <a:off x="3158889" y="1832928"/>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4" name="Rectangle: Rounded Corners 3">
            <a:extLst>
              <a:ext uri="{FF2B5EF4-FFF2-40B4-BE49-F238E27FC236}">
                <a16:creationId xmlns:a16="http://schemas.microsoft.com/office/drawing/2014/main" id="{D2AD5729-1947-4932-9F8F-DED44748AF60}"/>
              </a:ext>
            </a:extLst>
          </p:cNvPr>
          <p:cNvSpPr/>
          <p:nvPr/>
        </p:nvSpPr>
        <p:spPr>
          <a:xfrm>
            <a:off x="4604526" y="1937840"/>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master</a:t>
            </a:r>
          </a:p>
        </p:txBody>
      </p:sp>
      <p:cxnSp>
        <p:nvCxnSpPr>
          <p:cNvPr id="6" name="Straight Arrow Connector 5">
            <a:extLst>
              <a:ext uri="{FF2B5EF4-FFF2-40B4-BE49-F238E27FC236}">
                <a16:creationId xmlns:a16="http://schemas.microsoft.com/office/drawing/2014/main" id="{BEC1EF7A-2BD0-4D46-949C-358BD8FB1C05}"/>
              </a:ext>
            </a:extLst>
          </p:cNvPr>
          <p:cNvCxnSpPr>
            <a:endCxn id="22" idx="7"/>
          </p:cNvCxnSpPr>
          <p:nvPr/>
        </p:nvCxnSpPr>
        <p:spPr>
          <a:xfrm flipH="1">
            <a:off x="3897140" y="2153265"/>
            <a:ext cx="707386" cy="250987"/>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81CC8F6E-AA7E-40C5-8551-2E184B36B737}"/>
              </a:ext>
            </a:extLst>
          </p:cNvPr>
          <p:cNvSpPr/>
          <p:nvPr/>
        </p:nvSpPr>
        <p:spPr>
          <a:xfrm>
            <a:off x="1993839" y="4190816"/>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HEAD</a:t>
            </a:r>
          </a:p>
        </p:txBody>
      </p:sp>
      <p:cxnSp>
        <p:nvCxnSpPr>
          <p:cNvPr id="36" name="Straight Arrow Connector 35">
            <a:extLst>
              <a:ext uri="{FF2B5EF4-FFF2-40B4-BE49-F238E27FC236}">
                <a16:creationId xmlns:a16="http://schemas.microsoft.com/office/drawing/2014/main" id="{66FB2768-08DC-4384-8F6A-9F844A0DA509}"/>
              </a:ext>
            </a:extLst>
          </p:cNvPr>
          <p:cNvCxnSpPr>
            <a:cxnSpLocks/>
            <a:stCxn id="35" idx="0"/>
            <a:endCxn id="40" idx="2"/>
          </p:cNvCxnSpPr>
          <p:nvPr/>
        </p:nvCxnSpPr>
        <p:spPr>
          <a:xfrm flipV="1">
            <a:off x="2529697" y="3739189"/>
            <a:ext cx="173137" cy="451627"/>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017CAF9B-F536-47E9-812B-BE01AA854A0D}"/>
              </a:ext>
            </a:extLst>
          </p:cNvPr>
          <p:cNvSpPr/>
          <p:nvPr/>
        </p:nvSpPr>
        <p:spPr>
          <a:xfrm>
            <a:off x="2166976" y="3298401"/>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t1</a:t>
            </a:r>
          </a:p>
        </p:txBody>
      </p:sp>
      <p:cxnSp>
        <p:nvCxnSpPr>
          <p:cNvPr id="41" name="Straight Arrow Connector 40">
            <a:extLst>
              <a:ext uri="{FF2B5EF4-FFF2-40B4-BE49-F238E27FC236}">
                <a16:creationId xmlns:a16="http://schemas.microsoft.com/office/drawing/2014/main" id="{E76B8FC2-7532-4BCA-A776-9D2D2CCE5DEB}"/>
              </a:ext>
            </a:extLst>
          </p:cNvPr>
          <p:cNvCxnSpPr>
            <a:cxnSpLocks/>
            <a:stCxn id="40" idx="3"/>
            <a:endCxn id="22" idx="4"/>
          </p:cNvCxnSpPr>
          <p:nvPr/>
        </p:nvCxnSpPr>
        <p:spPr>
          <a:xfrm flipV="1">
            <a:off x="3238692" y="2940514"/>
            <a:ext cx="436321" cy="578281"/>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04AED52-46F5-4C86-A313-952162DEBFBA}"/>
              </a:ext>
            </a:extLst>
          </p:cNvPr>
          <p:cNvSpPr/>
          <p:nvPr/>
        </p:nvSpPr>
        <p:spPr>
          <a:xfrm>
            <a:off x="4310408" y="3298401"/>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29" name="Straight Connector 5">
            <a:extLst>
              <a:ext uri="{FF2B5EF4-FFF2-40B4-BE49-F238E27FC236}">
                <a16:creationId xmlns:a16="http://schemas.microsoft.com/office/drawing/2014/main" id="{38E25E64-4011-4A4E-A4A9-FA8E72588E87}"/>
              </a:ext>
            </a:extLst>
          </p:cNvPr>
          <p:cNvCxnSpPr>
            <a:cxnSpLocks/>
            <a:stCxn id="22" idx="5"/>
            <a:endCxn id="28" idx="1"/>
          </p:cNvCxnSpPr>
          <p:nvPr/>
        </p:nvCxnSpPr>
        <p:spPr>
          <a:xfrm>
            <a:off x="3897140" y="2848506"/>
            <a:ext cx="505276" cy="541903"/>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5DF6600-73F4-487A-82A9-BCBBDA32C100}"/>
              </a:ext>
            </a:extLst>
          </p:cNvPr>
          <p:cNvSpPr/>
          <p:nvPr/>
        </p:nvSpPr>
        <p:spPr>
          <a:xfrm>
            <a:off x="5644981" y="3298401"/>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33" name="Straight Connector 5">
            <a:extLst>
              <a:ext uri="{FF2B5EF4-FFF2-40B4-BE49-F238E27FC236}">
                <a16:creationId xmlns:a16="http://schemas.microsoft.com/office/drawing/2014/main" id="{A9D9CDAC-1F08-43BF-AD48-68BE81555D2B}"/>
              </a:ext>
            </a:extLst>
          </p:cNvPr>
          <p:cNvCxnSpPr>
            <a:cxnSpLocks/>
            <a:stCxn id="28" idx="6"/>
            <a:endCxn id="32" idx="2"/>
          </p:cNvCxnSpPr>
          <p:nvPr/>
        </p:nvCxnSpPr>
        <p:spPr>
          <a:xfrm>
            <a:off x="4938678" y="3612536"/>
            <a:ext cx="706303"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8BC457B-1E65-4E9A-8ED6-3F337E526696}"/>
              </a:ext>
            </a:extLst>
          </p:cNvPr>
          <p:cNvSpPr txBox="1"/>
          <p:nvPr/>
        </p:nvSpPr>
        <p:spPr>
          <a:xfrm>
            <a:off x="4301328" y="2474053"/>
            <a:ext cx="1140860" cy="830997"/>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A.java</a:t>
            </a:r>
          </a:p>
          <a:p>
            <a:r>
              <a:rPr lang="sr-Latn-RS" sz="2400" dirty="0">
                <a:solidFill>
                  <a:schemeClr val="accent4">
                    <a:lumMod val="50000"/>
                  </a:schemeClr>
                </a:solidFill>
                <a:latin typeface="Arial" panose="020B0604020202020204" pitchFamily="34" charset="0"/>
                <a:cs typeface="Arial" panose="020B0604020202020204" pitchFamily="34" charset="0"/>
              </a:rPr>
              <a:t>B.java</a:t>
            </a:r>
          </a:p>
        </p:txBody>
      </p:sp>
      <p:sp>
        <p:nvSpPr>
          <p:cNvPr id="46" name="TextBox 45">
            <a:extLst>
              <a:ext uri="{FF2B5EF4-FFF2-40B4-BE49-F238E27FC236}">
                <a16:creationId xmlns:a16="http://schemas.microsoft.com/office/drawing/2014/main" id="{09319B48-F1C5-42AA-876C-3B048ECA04E6}"/>
              </a:ext>
            </a:extLst>
          </p:cNvPr>
          <p:cNvSpPr txBox="1"/>
          <p:nvPr/>
        </p:nvSpPr>
        <p:spPr>
          <a:xfrm>
            <a:off x="5487136" y="2836736"/>
            <a:ext cx="1140860" cy="461665"/>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C.java</a:t>
            </a:r>
          </a:p>
        </p:txBody>
      </p:sp>
      <p:sp>
        <p:nvSpPr>
          <p:cNvPr id="47" name="Oval 46">
            <a:extLst>
              <a:ext uri="{FF2B5EF4-FFF2-40B4-BE49-F238E27FC236}">
                <a16:creationId xmlns:a16="http://schemas.microsoft.com/office/drawing/2014/main" id="{ECC27469-C2B5-4286-911C-DC968BB8BC1C}"/>
              </a:ext>
            </a:extLst>
          </p:cNvPr>
          <p:cNvSpPr/>
          <p:nvPr/>
        </p:nvSpPr>
        <p:spPr>
          <a:xfrm>
            <a:off x="6979554" y="3305050"/>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48" name="Straight Connector 5">
            <a:extLst>
              <a:ext uri="{FF2B5EF4-FFF2-40B4-BE49-F238E27FC236}">
                <a16:creationId xmlns:a16="http://schemas.microsoft.com/office/drawing/2014/main" id="{8A911D5E-2D9A-4E3C-8BE6-D29B899C1D26}"/>
              </a:ext>
            </a:extLst>
          </p:cNvPr>
          <p:cNvCxnSpPr>
            <a:cxnSpLocks/>
            <a:stCxn id="32" idx="6"/>
            <a:endCxn id="47" idx="2"/>
          </p:cNvCxnSpPr>
          <p:nvPr/>
        </p:nvCxnSpPr>
        <p:spPr>
          <a:xfrm>
            <a:off x="6273251" y="3612536"/>
            <a:ext cx="706303" cy="6649"/>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7BF7AFA-7751-4E56-8828-A8980001E159}"/>
              </a:ext>
            </a:extLst>
          </p:cNvPr>
          <p:cNvSpPr txBox="1"/>
          <p:nvPr/>
        </p:nvSpPr>
        <p:spPr>
          <a:xfrm>
            <a:off x="6821709" y="2843385"/>
            <a:ext cx="1140860" cy="461665"/>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A.java</a:t>
            </a:r>
          </a:p>
        </p:txBody>
      </p:sp>
      <p:sp>
        <p:nvSpPr>
          <p:cNvPr id="50" name="Speech Bubble: Rectangle with Corners Rounded 49">
            <a:extLst>
              <a:ext uri="{FF2B5EF4-FFF2-40B4-BE49-F238E27FC236}">
                <a16:creationId xmlns:a16="http://schemas.microsoft.com/office/drawing/2014/main" id="{0C8016D0-4889-4F34-B8C1-467847360FA2}"/>
              </a:ext>
            </a:extLst>
          </p:cNvPr>
          <p:cNvSpPr/>
          <p:nvPr/>
        </p:nvSpPr>
        <p:spPr>
          <a:xfrm>
            <a:off x="6166933" y="1808481"/>
            <a:ext cx="4195001" cy="1043325"/>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eksperiment nije uspeo?</a:t>
            </a:r>
          </a:p>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branch</a:t>
            </a:r>
            <a:r>
              <a:rPr lang="sr-Latn-RS" sz="2800" dirty="0">
                <a:latin typeface="Consolas" panose="020B0609020204030204" pitchFamily="49" charset="0"/>
                <a:cs typeface="Arial" panose="020B0604020202020204" pitchFamily="34" charset="0"/>
              </a:rPr>
              <a:t> -d t1</a:t>
            </a:r>
          </a:p>
        </p:txBody>
      </p:sp>
      <p:sp>
        <p:nvSpPr>
          <p:cNvPr id="51" name="Speech Bubble: Rectangle with Corners Rounded 50">
            <a:extLst>
              <a:ext uri="{FF2B5EF4-FFF2-40B4-BE49-F238E27FC236}">
                <a16:creationId xmlns:a16="http://schemas.microsoft.com/office/drawing/2014/main" id="{D8E89E3A-DBAD-4E60-9D9C-2986ECD28504}"/>
              </a:ext>
            </a:extLst>
          </p:cNvPr>
          <p:cNvSpPr/>
          <p:nvPr/>
        </p:nvSpPr>
        <p:spPr>
          <a:xfrm>
            <a:off x="1897124" y="5083231"/>
            <a:ext cx="4029759" cy="1372825"/>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eksperiment uspeo?</a:t>
            </a:r>
          </a:p>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checkout</a:t>
            </a:r>
            <a:r>
              <a:rPr lang="sr-Latn-RS" sz="2800" dirty="0">
                <a:latin typeface="Consolas" panose="020B0609020204030204" pitchFamily="49" charset="0"/>
                <a:cs typeface="Arial" panose="020B0604020202020204" pitchFamily="34" charset="0"/>
              </a:rPr>
              <a:t> master</a:t>
            </a:r>
          </a:p>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merge</a:t>
            </a:r>
            <a:r>
              <a:rPr lang="sr-Latn-RS" sz="2800" dirty="0">
                <a:latin typeface="Consolas" panose="020B0609020204030204" pitchFamily="49" charset="0"/>
                <a:cs typeface="Arial" panose="020B0604020202020204" pitchFamily="34" charset="0"/>
              </a:rPr>
              <a:t> t1</a:t>
            </a:r>
          </a:p>
        </p:txBody>
      </p:sp>
    </p:spTree>
    <p:extLst>
      <p:ext uri="{BB962C8B-B14F-4D97-AF65-F5344CB8AC3E}">
        <p14:creationId xmlns:p14="http://schemas.microsoft.com/office/powerpoint/2010/main" val="6681410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par>
                                <p:cTn id="8" presetID="42" presetClass="path" presetSubtype="0" accel="50000" decel="50000" fill="hold" nodeType="withEffect">
                                  <p:stCondLst>
                                    <p:cond delay="0"/>
                                  </p:stCondLst>
                                  <p:childTnLst>
                                    <p:animMotion origin="layout" path="M 2.29167E-6 -3.33333E-6 L 0.06198 0.1338 " pathEditMode="relative" rAng="0" ptsTypes="AA">
                                      <p:cBhvr>
                                        <p:cTn id="9" dur="1000" fill="hold"/>
                                        <p:tgtEl>
                                          <p:spTgt spid="41"/>
                                        </p:tgtEl>
                                        <p:attrNameLst>
                                          <p:attrName>ppt_x</p:attrName>
                                          <p:attrName>ppt_y</p:attrName>
                                        </p:attrNameLst>
                                      </p:cBhvr>
                                      <p:rCtr x="3099" y="6690"/>
                                    </p:animMotion>
                                  </p:childTnLst>
                                </p:cTn>
                              </p:par>
                              <p:par>
                                <p:cTn id="10" presetID="42" presetClass="path" presetSubtype="0" accel="50000" decel="50000" fill="hold" grpId="0" nodeType="withEffect">
                                  <p:stCondLst>
                                    <p:cond delay="0"/>
                                  </p:stCondLst>
                                  <p:childTnLst>
                                    <p:animMotion origin="layout" path="M 1.25E-6 -2.96296E-6 L 0.0737 0.14723 " pathEditMode="relative" rAng="0" ptsTypes="AA">
                                      <p:cBhvr>
                                        <p:cTn id="11" dur="1000" fill="hold"/>
                                        <p:tgtEl>
                                          <p:spTgt spid="40"/>
                                        </p:tgtEl>
                                        <p:attrNameLst>
                                          <p:attrName>ppt_x</p:attrName>
                                          <p:attrName>ppt_y</p:attrName>
                                        </p:attrNameLst>
                                      </p:cBhvr>
                                      <p:rCtr x="3685" y="7361"/>
                                    </p:animMotion>
                                  </p:childTnLst>
                                </p:cTn>
                              </p:par>
                              <p:par>
                                <p:cTn id="12" presetID="42" presetClass="path" presetSubtype="0" accel="50000" decel="50000" fill="hold" nodeType="withEffect">
                                  <p:stCondLst>
                                    <p:cond delay="0"/>
                                  </p:stCondLst>
                                  <p:childTnLst>
                                    <p:animMotion origin="layout" path="M 2.5E-6 7.40741E-7 L 0.07409 0.1493 " pathEditMode="relative" rAng="0" ptsTypes="AA">
                                      <p:cBhvr>
                                        <p:cTn id="13" dur="1000" fill="hold"/>
                                        <p:tgtEl>
                                          <p:spTgt spid="36"/>
                                        </p:tgtEl>
                                        <p:attrNameLst>
                                          <p:attrName>ppt_x</p:attrName>
                                          <p:attrName>ppt_y</p:attrName>
                                        </p:attrNameLst>
                                      </p:cBhvr>
                                      <p:rCtr x="3698" y="7454"/>
                                    </p:animMotion>
                                  </p:childTnLst>
                                </p:cTn>
                              </p:par>
                              <p:par>
                                <p:cTn id="14" presetID="42" presetClass="path" presetSubtype="0" accel="50000" decel="50000" fill="hold" grpId="0" nodeType="withEffect">
                                  <p:stCondLst>
                                    <p:cond delay="0"/>
                                  </p:stCondLst>
                                  <p:childTnLst>
                                    <p:animMotion origin="layout" path="M 3.95833E-6 2.96296E-6 L 0.06823 0.14699 " pathEditMode="relative" rAng="0" ptsTypes="AA">
                                      <p:cBhvr>
                                        <p:cTn id="15" dur="1000" fill="hold"/>
                                        <p:tgtEl>
                                          <p:spTgt spid="35"/>
                                        </p:tgtEl>
                                        <p:attrNameLst>
                                          <p:attrName>ppt_x</p:attrName>
                                          <p:attrName>ppt_y</p:attrName>
                                        </p:attrNameLst>
                                      </p:cBhvr>
                                      <p:rCtr x="3411" y="7338"/>
                                    </p:animMotion>
                                  </p:childTnLst>
                                </p:cTn>
                              </p:par>
                              <p:par>
                                <p:cTn id="16" presetID="10" presetClass="entr" presetSubtype="0" fill="hold" grpId="0" nodeType="withEffect">
                                  <p:stCondLst>
                                    <p:cond delay="5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grpId="0" nodeType="withEffect">
                                  <p:stCondLst>
                                    <p:cond delay="50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500"/>
                                        <p:tgtEl>
                                          <p:spTgt spid="33"/>
                                        </p:tgtEl>
                                      </p:cBhvr>
                                    </p:animEffect>
                                  </p:childTnLst>
                                </p:cTn>
                              </p:par>
                              <p:par>
                                <p:cTn id="27" presetID="42" presetClass="path" presetSubtype="0" accel="50000" decel="50000" fill="hold" nodeType="withEffect">
                                  <p:stCondLst>
                                    <p:cond delay="0"/>
                                  </p:stCondLst>
                                  <p:childTnLst>
                                    <p:animMotion origin="layout" path="M 0.06198 0.1338 L 0.17357 0.14028 " pathEditMode="relative" rAng="0" ptsTypes="AA">
                                      <p:cBhvr>
                                        <p:cTn id="28" dur="1000" fill="hold"/>
                                        <p:tgtEl>
                                          <p:spTgt spid="41"/>
                                        </p:tgtEl>
                                        <p:attrNameLst>
                                          <p:attrName>ppt_x</p:attrName>
                                          <p:attrName>ppt_y</p:attrName>
                                        </p:attrNameLst>
                                      </p:cBhvr>
                                      <p:rCtr x="5625" y="625"/>
                                    </p:animMotion>
                                  </p:childTnLst>
                                </p:cTn>
                              </p:par>
                              <p:par>
                                <p:cTn id="29" presetID="42" presetClass="path" presetSubtype="0" accel="50000" decel="50000" fill="hold" grpId="1" nodeType="withEffect">
                                  <p:stCondLst>
                                    <p:cond delay="0"/>
                                  </p:stCondLst>
                                  <p:childTnLst>
                                    <p:animMotion origin="layout" path="M 0.0737 0.14722 L 0.21614 0.1625 " pathEditMode="relative" rAng="0" ptsTypes="AA">
                                      <p:cBhvr>
                                        <p:cTn id="30" dur="1000" fill="hold"/>
                                        <p:tgtEl>
                                          <p:spTgt spid="40"/>
                                        </p:tgtEl>
                                        <p:attrNameLst>
                                          <p:attrName>ppt_x</p:attrName>
                                          <p:attrName>ppt_y</p:attrName>
                                        </p:attrNameLst>
                                      </p:cBhvr>
                                      <p:rCtr x="7331" y="810"/>
                                    </p:animMotion>
                                  </p:childTnLst>
                                </p:cTn>
                              </p:par>
                              <p:par>
                                <p:cTn id="31" presetID="42" presetClass="path" presetSubtype="0" accel="50000" decel="50000" fill="hold" nodeType="withEffect">
                                  <p:stCondLst>
                                    <p:cond delay="0"/>
                                  </p:stCondLst>
                                  <p:childTnLst>
                                    <p:animMotion origin="layout" path="M 0.07409 0.14931 L 0.20573 0.16343 " pathEditMode="relative" rAng="0" ptsTypes="AA">
                                      <p:cBhvr>
                                        <p:cTn id="32" dur="1000" fill="hold"/>
                                        <p:tgtEl>
                                          <p:spTgt spid="36"/>
                                        </p:tgtEl>
                                        <p:attrNameLst>
                                          <p:attrName>ppt_x</p:attrName>
                                          <p:attrName>ppt_y</p:attrName>
                                        </p:attrNameLst>
                                      </p:cBhvr>
                                      <p:rCtr x="6667" y="764"/>
                                    </p:animMotion>
                                  </p:childTnLst>
                                </p:cTn>
                              </p:par>
                              <p:par>
                                <p:cTn id="33" presetID="42" presetClass="path" presetSubtype="0" accel="50000" decel="50000" fill="hold" grpId="1" nodeType="withEffect">
                                  <p:stCondLst>
                                    <p:cond delay="0"/>
                                  </p:stCondLst>
                                  <p:childTnLst>
                                    <p:animMotion origin="layout" path="M 0.06822 0.14699 L 0.19765 0.16504 " pathEditMode="relative" rAng="0" ptsTypes="AA">
                                      <p:cBhvr>
                                        <p:cTn id="34" dur="1000" fill="hold"/>
                                        <p:tgtEl>
                                          <p:spTgt spid="35"/>
                                        </p:tgtEl>
                                        <p:attrNameLst>
                                          <p:attrName>ppt_x</p:attrName>
                                          <p:attrName>ppt_y</p:attrName>
                                        </p:attrNameLst>
                                      </p:cBhvr>
                                      <p:rCtr x="6484" y="1088"/>
                                    </p:animMotion>
                                  </p:childTnLst>
                                </p:cTn>
                              </p:par>
                              <p:par>
                                <p:cTn id="35" presetID="10" presetClass="entr" presetSubtype="0" fill="hold" grpId="0" nodeType="withEffect">
                                  <p:stCondLst>
                                    <p:cond delay="5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500"/>
                                        <p:tgtEl>
                                          <p:spTgt spid="48"/>
                                        </p:tgtEl>
                                      </p:cBhvr>
                                    </p:animEffect>
                                  </p:childTnLst>
                                </p:cTn>
                              </p:par>
                              <p:par>
                                <p:cTn id="46" presetID="42" presetClass="path" presetSubtype="0" accel="50000" decel="50000" fill="hold" nodeType="withEffect">
                                  <p:stCondLst>
                                    <p:cond delay="0"/>
                                  </p:stCondLst>
                                  <p:childTnLst>
                                    <p:animMotion origin="layout" path="M 0.17357 0.14028 L 0.28607 0.13959 " pathEditMode="relative" rAng="0" ptsTypes="AA">
                                      <p:cBhvr>
                                        <p:cTn id="47" dur="1000" fill="hold"/>
                                        <p:tgtEl>
                                          <p:spTgt spid="41"/>
                                        </p:tgtEl>
                                        <p:attrNameLst>
                                          <p:attrName>ppt_x</p:attrName>
                                          <p:attrName>ppt_y</p:attrName>
                                        </p:attrNameLst>
                                      </p:cBhvr>
                                      <p:rCtr x="5625" y="-46"/>
                                    </p:animMotion>
                                  </p:childTnLst>
                                </p:cTn>
                              </p:par>
                              <p:par>
                                <p:cTn id="48" presetID="42" presetClass="path" presetSubtype="0" accel="50000" decel="50000" fill="hold" grpId="2" nodeType="withEffect">
                                  <p:stCondLst>
                                    <p:cond delay="0"/>
                                  </p:stCondLst>
                                  <p:childTnLst>
                                    <p:animMotion origin="layout" path="M 0.21614 0.1625 L 0.33034 0.17014 " pathEditMode="relative" rAng="0" ptsTypes="AA">
                                      <p:cBhvr>
                                        <p:cTn id="49" dur="1000" fill="hold"/>
                                        <p:tgtEl>
                                          <p:spTgt spid="40"/>
                                        </p:tgtEl>
                                        <p:attrNameLst>
                                          <p:attrName>ppt_x</p:attrName>
                                          <p:attrName>ppt_y</p:attrName>
                                        </p:attrNameLst>
                                      </p:cBhvr>
                                      <p:rCtr x="5703" y="370"/>
                                    </p:animMotion>
                                  </p:childTnLst>
                                </p:cTn>
                              </p:par>
                              <p:par>
                                <p:cTn id="50" presetID="42" presetClass="path" presetSubtype="0" accel="50000" decel="50000" fill="hold" nodeType="withEffect">
                                  <p:stCondLst>
                                    <p:cond delay="0"/>
                                  </p:stCondLst>
                                  <p:childTnLst>
                                    <p:animMotion origin="layout" path="M 0.20573 0.16343 L 0.32903 0.16713 " pathEditMode="relative" rAng="0" ptsTypes="AA">
                                      <p:cBhvr>
                                        <p:cTn id="51" dur="1000" fill="hold"/>
                                        <p:tgtEl>
                                          <p:spTgt spid="36"/>
                                        </p:tgtEl>
                                        <p:attrNameLst>
                                          <p:attrName>ppt_x</p:attrName>
                                          <p:attrName>ppt_y</p:attrName>
                                        </p:attrNameLst>
                                      </p:cBhvr>
                                      <p:rCtr x="6159" y="185"/>
                                    </p:animMotion>
                                  </p:childTnLst>
                                </p:cTn>
                              </p:par>
                              <p:par>
                                <p:cTn id="52" presetID="42" presetClass="path" presetSubtype="0" accel="50000" decel="50000" fill="hold" grpId="2" nodeType="withEffect">
                                  <p:stCondLst>
                                    <p:cond delay="0"/>
                                  </p:stCondLst>
                                  <p:childTnLst>
                                    <p:animMotion origin="layout" path="M 0.19765 0.16504 L 0.32877 0.16504 " pathEditMode="relative" rAng="0" ptsTypes="AA">
                                      <p:cBhvr>
                                        <p:cTn id="53" dur="1000" fill="hold"/>
                                        <p:tgtEl>
                                          <p:spTgt spid="35"/>
                                        </p:tgtEl>
                                        <p:attrNameLst>
                                          <p:attrName>ppt_x</p:attrName>
                                          <p:attrName>ppt_y</p:attrName>
                                        </p:attrNameLst>
                                      </p:cBhvr>
                                      <p:rCtr x="6549" y="0"/>
                                    </p:animMotion>
                                  </p:childTnLst>
                                </p:cTn>
                              </p:par>
                              <p:par>
                                <p:cTn id="54" presetID="10" presetClass="entr" presetSubtype="0" fill="hold" grpId="0" nodeType="withEffect">
                                  <p:stCondLst>
                                    <p:cond delay="50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500"/>
                                        <p:tgtEl>
                                          <p:spTgt spid="47"/>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P spid="40" grpId="0" animBg="1"/>
      <p:bldP spid="40" grpId="1" animBg="1"/>
      <p:bldP spid="40" grpId="2" animBg="1"/>
      <p:bldP spid="28" grpId="0" animBg="1"/>
      <p:bldP spid="32" grpId="0" animBg="1"/>
      <p:bldP spid="45" grpId="0"/>
      <p:bldP spid="46" grpId="0"/>
      <p:bldP spid="47" grpId="0" animBg="1"/>
      <p:bldP spid="49" grpId="0"/>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Rounded Corners 83">
            <a:extLst>
              <a:ext uri="{FF2B5EF4-FFF2-40B4-BE49-F238E27FC236}">
                <a16:creationId xmlns:a16="http://schemas.microsoft.com/office/drawing/2014/main" id="{2D3DF908-EB3F-4240-85B2-2D4CBB5C76DA}"/>
              </a:ext>
            </a:extLst>
          </p:cNvPr>
          <p:cNvSpPr/>
          <p:nvPr/>
        </p:nvSpPr>
        <p:spPr>
          <a:xfrm>
            <a:off x="1861141" y="240151"/>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17" name="Rectangle 16">
            <a:extLst>
              <a:ext uri="{FF2B5EF4-FFF2-40B4-BE49-F238E27FC236}">
                <a16:creationId xmlns:a16="http://schemas.microsoft.com/office/drawing/2014/main" id="{79ED0BC0-1456-4942-B2F0-167C8B650684}"/>
              </a:ext>
            </a:extLst>
          </p:cNvPr>
          <p:cNvSpPr/>
          <p:nvPr/>
        </p:nvSpPr>
        <p:spPr>
          <a:xfrm>
            <a:off x="1861142" y="1314107"/>
            <a:ext cx="8610392" cy="5303741"/>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Perin lokalni repozitorijum</a:t>
            </a:r>
          </a:p>
        </p:txBody>
      </p:sp>
      <p:sp>
        <p:nvSpPr>
          <p:cNvPr id="19" name="Oval 18">
            <a:extLst>
              <a:ext uri="{FF2B5EF4-FFF2-40B4-BE49-F238E27FC236}">
                <a16:creationId xmlns:a16="http://schemas.microsoft.com/office/drawing/2014/main" id="{5013DE57-453F-471B-9080-CB885B94C3A7}"/>
              </a:ext>
            </a:extLst>
          </p:cNvPr>
          <p:cNvSpPr/>
          <p:nvPr/>
        </p:nvSpPr>
        <p:spPr>
          <a:xfrm>
            <a:off x="2117230"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FA19187-91F2-4D03-A6DE-9D5939CDB2F3}"/>
              </a:ext>
            </a:extLst>
          </p:cNvPr>
          <p:cNvSpPr txBox="1"/>
          <p:nvPr/>
        </p:nvSpPr>
        <p:spPr>
          <a:xfrm>
            <a:off x="1924695" y="1458716"/>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22" name="Oval 21">
            <a:extLst>
              <a:ext uri="{FF2B5EF4-FFF2-40B4-BE49-F238E27FC236}">
                <a16:creationId xmlns:a16="http://schemas.microsoft.com/office/drawing/2014/main" id="{AF8CE41F-1887-49AD-91B5-B1892305F460}"/>
              </a:ext>
            </a:extLst>
          </p:cNvPr>
          <p:cNvSpPr/>
          <p:nvPr/>
        </p:nvSpPr>
        <p:spPr>
          <a:xfrm>
            <a:off x="3360878"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24" name="Straight Connector 5">
            <a:extLst>
              <a:ext uri="{FF2B5EF4-FFF2-40B4-BE49-F238E27FC236}">
                <a16:creationId xmlns:a16="http://schemas.microsoft.com/office/drawing/2014/main" id="{7DE6FC5A-CB34-4064-B43F-612B2C25DD4E}"/>
              </a:ext>
            </a:extLst>
          </p:cNvPr>
          <p:cNvCxnSpPr>
            <a:cxnSpLocks/>
            <a:stCxn id="19" idx="6"/>
            <a:endCxn id="22" idx="2"/>
          </p:cNvCxnSpPr>
          <p:nvPr/>
        </p:nvCxnSpPr>
        <p:spPr>
          <a:xfrm>
            <a:off x="2745500" y="2626379"/>
            <a:ext cx="615378"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2167247-6CB4-47D3-8538-FC89475DCB71}"/>
              </a:ext>
            </a:extLst>
          </p:cNvPr>
          <p:cNvSpPr txBox="1"/>
          <p:nvPr/>
        </p:nvSpPr>
        <p:spPr>
          <a:xfrm>
            <a:off x="3158889" y="1832928"/>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4" name="Rectangle: Rounded Corners 3">
            <a:extLst>
              <a:ext uri="{FF2B5EF4-FFF2-40B4-BE49-F238E27FC236}">
                <a16:creationId xmlns:a16="http://schemas.microsoft.com/office/drawing/2014/main" id="{D2AD5729-1947-4932-9F8F-DED44748AF60}"/>
              </a:ext>
            </a:extLst>
          </p:cNvPr>
          <p:cNvSpPr/>
          <p:nvPr/>
        </p:nvSpPr>
        <p:spPr>
          <a:xfrm>
            <a:off x="8327500" y="3159772"/>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master</a:t>
            </a:r>
          </a:p>
        </p:txBody>
      </p:sp>
      <p:cxnSp>
        <p:nvCxnSpPr>
          <p:cNvPr id="6" name="Straight Arrow Connector 5">
            <a:extLst>
              <a:ext uri="{FF2B5EF4-FFF2-40B4-BE49-F238E27FC236}">
                <a16:creationId xmlns:a16="http://schemas.microsoft.com/office/drawing/2014/main" id="{BEC1EF7A-2BD0-4D46-949C-358BD8FB1C05}"/>
              </a:ext>
            </a:extLst>
          </p:cNvPr>
          <p:cNvCxnSpPr>
            <a:cxnSpLocks/>
            <a:endCxn id="47" idx="6"/>
          </p:cNvCxnSpPr>
          <p:nvPr/>
        </p:nvCxnSpPr>
        <p:spPr>
          <a:xfrm flipH="1">
            <a:off x="7607824" y="3375197"/>
            <a:ext cx="719676" cy="243988"/>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81CC8F6E-AA7E-40C5-8551-2E184B36B737}"/>
              </a:ext>
            </a:extLst>
          </p:cNvPr>
          <p:cNvSpPr/>
          <p:nvPr/>
        </p:nvSpPr>
        <p:spPr>
          <a:xfrm>
            <a:off x="8123435" y="4052187"/>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HEAD</a:t>
            </a:r>
          </a:p>
        </p:txBody>
      </p:sp>
      <p:cxnSp>
        <p:nvCxnSpPr>
          <p:cNvPr id="36" name="Straight Arrow Connector 35">
            <a:extLst>
              <a:ext uri="{FF2B5EF4-FFF2-40B4-BE49-F238E27FC236}">
                <a16:creationId xmlns:a16="http://schemas.microsoft.com/office/drawing/2014/main" id="{66FB2768-08DC-4384-8F6A-9F844A0DA509}"/>
              </a:ext>
            </a:extLst>
          </p:cNvPr>
          <p:cNvCxnSpPr>
            <a:cxnSpLocks/>
            <a:stCxn id="35" idx="0"/>
            <a:endCxn id="4" idx="2"/>
          </p:cNvCxnSpPr>
          <p:nvPr/>
        </p:nvCxnSpPr>
        <p:spPr>
          <a:xfrm flipV="1">
            <a:off x="8659293" y="3600560"/>
            <a:ext cx="204065" cy="451627"/>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017CAF9B-F536-47E9-812B-BE01AA854A0D}"/>
              </a:ext>
            </a:extLst>
          </p:cNvPr>
          <p:cNvSpPr/>
          <p:nvPr/>
        </p:nvSpPr>
        <p:spPr>
          <a:xfrm>
            <a:off x="6182386" y="4380383"/>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t1</a:t>
            </a:r>
          </a:p>
        </p:txBody>
      </p:sp>
      <p:cxnSp>
        <p:nvCxnSpPr>
          <p:cNvPr id="41" name="Straight Arrow Connector 40">
            <a:extLst>
              <a:ext uri="{FF2B5EF4-FFF2-40B4-BE49-F238E27FC236}">
                <a16:creationId xmlns:a16="http://schemas.microsoft.com/office/drawing/2014/main" id="{E76B8FC2-7532-4BCA-A776-9D2D2CCE5DEB}"/>
              </a:ext>
            </a:extLst>
          </p:cNvPr>
          <p:cNvCxnSpPr>
            <a:cxnSpLocks/>
            <a:stCxn id="40" idx="0"/>
          </p:cNvCxnSpPr>
          <p:nvPr/>
        </p:nvCxnSpPr>
        <p:spPr>
          <a:xfrm flipV="1">
            <a:off x="6718244" y="3861635"/>
            <a:ext cx="373638" cy="518748"/>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04AED52-46F5-4C86-A313-952162DEBFBA}"/>
              </a:ext>
            </a:extLst>
          </p:cNvPr>
          <p:cNvSpPr/>
          <p:nvPr/>
        </p:nvSpPr>
        <p:spPr>
          <a:xfrm>
            <a:off x="4310408" y="3298401"/>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29" name="Straight Connector 5">
            <a:extLst>
              <a:ext uri="{FF2B5EF4-FFF2-40B4-BE49-F238E27FC236}">
                <a16:creationId xmlns:a16="http://schemas.microsoft.com/office/drawing/2014/main" id="{38E25E64-4011-4A4E-A4A9-FA8E72588E87}"/>
              </a:ext>
            </a:extLst>
          </p:cNvPr>
          <p:cNvCxnSpPr>
            <a:cxnSpLocks/>
            <a:stCxn id="22" idx="5"/>
            <a:endCxn id="28" idx="1"/>
          </p:cNvCxnSpPr>
          <p:nvPr/>
        </p:nvCxnSpPr>
        <p:spPr>
          <a:xfrm>
            <a:off x="3897140" y="2848506"/>
            <a:ext cx="505276" cy="541903"/>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55DF6600-73F4-487A-82A9-BCBBDA32C100}"/>
              </a:ext>
            </a:extLst>
          </p:cNvPr>
          <p:cNvSpPr/>
          <p:nvPr/>
        </p:nvSpPr>
        <p:spPr>
          <a:xfrm>
            <a:off x="5644981" y="3298401"/>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33" name="Straight Connector 5">
            <a:extLst>
              <a:ext uri="{FF2B5EF4-FFF2-40B4-BE49-F238E27FC236}">
                <a16:creationId xmlns:a16="http://schemas.microsoft.com/office/drawing/2014/main" id="{A9D9CDAC-1F08-43BF-AD48-68BE81555D2B}"/>
              </a:ext>
            </a:extLst>
          </p:cNvPr>
          <p:cNvCxnSpPr>
            <a:cxnSpLocks/>
            <a:stCxn id="28" idx="6"/>
            <a:endCxn id="32" idx="2"/>
          </p:cNvCxnSpPr>
          <p:nvPr/>
        </p:nvCxnSpPr>
        <p:spPr>
          <a:xfrm>
            <a:off x="4938678" y="3612536"/>
            <a:ext cx="706303"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8BC457B-1E65-4E9A-8ED6-3F337E526696}"/>
              </a:ext>
            </a:extLst>
          </p:cNvPr>
          <p:cNvSpPr txBox="1"/>
          <p:nvPr/>
        </p:nvSpPr>
        <p:spPr>
          <a:xfrm>
            <a:off x="4301328" y="2474053"/>
            <a:ext cx="1140860" cy="830997"/>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A.java</a:t>
            </a:r>
          </a:p>
          <a:p>
            <a:r>
              <a:rPr lang="sr-Latn-RS" sz="2400" dirty="0">
                <a:solidFill>
                  <a:schemeClr val="accent4">
                    <a:lumMod val="50000"/>
                  </a:schemeClr>
                </a:solidFill>
                <a:latin typeface="Arial" panose="020B0604020202020204" pitchFamily="34" charset="0"/>
                <a:cs typeface="Arial" panose="020B0604020202020204" pitchFamily="34" charset="0"/>
              </a:rPr>
              <a:t>B.java</a:t>
            </a:r>
          </a:p>
        </p:txBody>
      </p:sp>
      <p:sp>
        <p:nvSpPr>
          <p:cNvPr id="46" name="TextBox 45">
            <a:extLst>
              <a:ext uri="{FF2B5EF4-FFF2-40B4-BE49-F238E27FC236}">
                <a16:creationId xmlns:a16="http://schemas.microsoft.com/office/drawing/2014/main" id="{09319B48-F1C5-42AA-876C-3B048ECA04E6}"/>
              </a:ext>
            </a:extLst>
          </p:cNvPr>
          <p:cNvSpPr txBox="1"/>
          <p:nvPr/>
        </p:nvSpPr>
        <p:spPr>
          <a:xfrm>
            <a:off x="5487136" y="2836736"/>
            <a:ext cx="1140860" cy="461665"/>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C.java</a:t>
            </a:r>
          </a:p>
        </p:txBody>
      </p:sp>
      <p:sp>
        <p:nvSpPr>
          <p:cNvPr id="47" name="Oval 46">
            <a:extLst>
              <a:ext uri="{FF2B5EF4-FFF2-40B4-BE49-F238E27FC236}">
                <a16:creationId xmlns:a16="http://schemas.microsoft.com/office/drawing/2014/main" id="{ECC27469-C2B5-4286-911C-DC968BB8BC1C}"/>
              </a:ext>
            </a:extLst>
          </p:cNvPr>
          <p:cNvSpPr/>
          <p:nvPr/>
        </p:nvSpPr>
        <p:spPr>
          <a:xfrm>
            <a:off x="6979554" y="3305050"/>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48" name="Straight Connector 5">
            <a:extLst>
              <a:ext uri="{FF2B5EF4-FFF2-40B4-BE49-F238E27FC236}">
                <a16:creationId xmlns:a16="http://schemas.microsoft.com/office/drawing/2014/main" id="{8A911D5E-2D9A-4E3C-8BE6-D29B899C1D26}"/>
              </a:ext>
            </a:extLst>
          </p:cNvPr>
          <p:cNvCxnSpPr>
            <a:cxnSpLocks/>
            <a:stCxn id="32" idx="6"/>
            <a:endCxn id="47" idx="2"/>
          </p:cNvCxnSpPr>
          <p:nvPr/>
        </p:nvCxnSpPr>
        <p:spPr>
          <a:xfrm>
            <a:off x="6273251" y="3612536"/>
            <a:ext cx="706303" cy="6649"/>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07BF7AFA-7751-4E56-8828-A8980001E159}"/>
              </a:ext>
            </a:extLst>
          </p:cNvPr>
          <p:cNvSpPr txBox="1"/>
          <p:nvPr/>
        </p:nvSpPr>
        <p:spPr>
          <a:xfrm>
            <a:off x="6821709" y="2843385"/>
            <a:ext cx="1140860" cy="461665"/>
          </a:xfrm>
          <a:prstGeom prst="rect">
            <a:avLst/>
          </a:prstGeom>
          <a:noFill/>
        </p:spPr>
        <p:txBody>
          <a:bodyPr wrap="square" rtlCol="0">
            <a:spAutoFit/>
          </a:bodyPr>
          <a:lstStyle/>
          <a:p>
            <a:r>
              <a:rPr lang="sr-Latn-RS" sz="2400" dirty="0">
                <a:solidFill>
                  <a:schemeClr val="accent4">
                    <a:lumMod val="50000"/>
                  </a:schemeClr>
                </a:solidFill>
                <a:latin typeface="Arial" panose="020B0604020202020204" pitchFamily="34" charset="0"/>
                <a:cs typeface="Arial" panose="020B0604020202020204" pitchFamily="34" charset="0"/>
              </a:rPr>
              <a:t>A.java</a:t>
            </a:r>
          </a:p>
        </p:txBody>
      </p:sp>
      <p:sp>
        <p:nvSpPr>
          <p:cNvPr id="51" name="Speech Bubble: Rectangle with Corners Rounded 50">
            <a:extLst>
              <a:ext uri="{FF2B5EF4-FFF2-40B4-BE49-F238E27FC236}">
                <a16:creationId xmlns:a16="http://schemas.microsoft.com/office/drawing/2014/main" id="{D8E89E3A-DBAD-4E60-9D9C-2986ECD28504}"/>
              </a:ext>
            </a:extLst>
          </p:cNvPr>
          <p:cNvSpPr/>
          <p:nvPr/>
        </p:nvSpPr>
        <p:spPr>
          <a:xfrm>
            <a:off x="1897124" y="5083231"/>
            <a:ext cx="4029759" cy="1372825"/>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eksperiment uspeo?</a:t>
            </a:r>
          </a:p>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checkout</a:t>
            </a:r>
            <a:r>
              <a:rPr lang="sr-Latn-RS" sz="2800" dirty="0">
                <a:latin typeface="Consolas" panose="020B0609020204030204" pitchFamily="49" charset="0"/>
                <a:cs typeface="Arial" panose="020B0604020202020204" pitchFamily="34" charset="0"/>
              </a:rPr>
              <a:t> master</a:t>
            </a:r>
          </a:p>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merge</a:t>
            </a:r>
            <a:r>
              <a:rPr lang="sr-Latn-RS" sz="2800" dirty="0">
                <a:latin typeface="Consolas" panose="020B0609020204030204" pitchFamily="49" charset="0"/>
                <a:cs typeface="Arial" panose="020B0604020202020204" pitchFamily="34" charset="0"/>
              </a:rPr>
              <a:t> t1</a:t>
            </a:r>
          </a:p>
        </p:txBody>
      </p:sp>
      <p:sp>
        <p:nvSpPr>
          <p:cNvPr id="52" name="Speech Bubble: Rectangle with Corners Rounded 51">
            <a:extLst>
              <a:ext uri="{FF2B5EF4-FFF2-40B4-BE49-F238E27FC236}">
                <a16:creationId xmlns:a16="http://schemas.microsoft.com/office/drawing/2014/main" id="{227DE305-6404-4BF9-B0C1-240EFD450835}"/>
              </a:ext>
            </a:extLst>
          </p:cNvPr>
          <p:cNvSpPr/>
          <p:nvPr/>
        </p:nvSpPr>
        <p:spPr>
          <a:xfrm>
            <a:off x="7853516" y="5112898"/>
            <a:ext cx="2462488" cy="1372825"/>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šta da je bilo </a:t>
            </a:r>
            <a:r>
              <a:rPr lang="sr-Latn-RS" sz="2800" i="1" dirty="0" err="1">
                <a:latin typeface="Arial" panose="020B0604020202020204" pitchFamily="34" charset="0"/>
                <a:cs typeface="Arial" panose="020B0604020202020204" pitchFamily="34" charset="0"/>
              </a:rPr>
              <a:t>commit</a:t>
            </a:r>
            <a:r>
              <a:rPr lang="sr-Latn-RS" sz="2800" i="1" dirty="0">
                <a:latin typeface="Arial" panose="020B0604020202020204" pitchFamily="34" charset="0"/>
                <a:cs typeface="Arial" panose="020B0604020202020204" pitchFamily="34" charset="0"/>
              </a:rPr>
              <a:t>-ova na master-u?</a:t>
            </a:r>
          </a:p>
        </p:txBody>
      </p:sp>
    </p:spTree>
    <p:extLst>
      <p:ext uri="{BB962C8B-B14F-4D97-AF65-F5344CB8AC3E}">
        <p14:creationId xmlns:p14="http://schemas.microsoft.com/office/powerpoint/2010/main" val="286463814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Rounded Corners 83">
            <a:extLst>
              <a:ext uri="{FF2B5EF4-FFF2-40B4-BE49-F238E27FC236}">
                <a16:creationId xmlns:a16="http://schemas.microsoft.com/office/drawing/2014/main" id="{2D3DF908-EB3F-4240-85B2-2D4CBB5C76DA}"/>
              </a:ext>
            </a:extLst>
          </p:cNvPr>
          <p:cNvSpPr/>
          <p:nvPr/>
        </p:nvSpPr>
        <p:spPr>
          <a:xfrm>
            <a:off x="1861141" y="240151"/>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17" name="Rectangle 16">
            <a:extLst>
              <a:ext uri="{FF2B5EF4-FFF2-40B4-BE49-F238E27FC236}">
                <a16:creationId xmlns:a16="http://schemas.microsoft.com/office/drawing/2014/main" id="{79ED0BC0-1456-4942-B2F0-167C8B650684}"/>
              </a:ext>
            </a:extLst>
          </p:cNvPr>
          <p:cNvSpPr/>
          <p:nvPr/>
        </p:nvSpPr>
        <p:spPr>
          <a:xfrm>
            <a:off x="1861142" y="1314107"/>
            <a:ext cx="8610392" cy="343703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Perin lokalni repozitorijum</a:t>
            </a:r>
          </a:p>
        </p:txBody>
      </p:sp>
      <p:sp>
        <p:nvSpPr>
          <p:cNvPr id="19" name="Oval 18">
            <a:extLst>
              <a:ext uri="{FF2B5EF4-FFF2-40B4-BE49-F238E27FC236}">
                <a16:creationId xmlns:a16="http://schemas.microsoft.com/office/drawing/2014/main" id="{5013DE57-453F-471B-9080-CB885B94C3A7}"/>
              </a:ext>
            </a:extLst>
          </p:cNvPr>
          <p:cNvSpPr/>
          <p:nvPr/>
        </p:nvSpPr>
        <p:spPr>
          <a:xfrm>
            <a:off x="2117230"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FA19187-91F2-4D03-A6DE-9D5939CDB2F3}"/>
              </a:ext>
            </a:extLst>
          </p:cNvPr>
          <p:cNvSpPr txBox="1"/>
          <p:nvPr/>
        </p:nvSpPr>
        <p:spPr>
          <a:xfrm>
            <a:off x="1924695" y="1458716"/>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22" name="Oval 21">
            <a:extLst>
              <a:ext uri="{FF2B5EF4-FFF2-40B4-BE49-F238E27FC236}">
                <a16:creationId xmlns:a16="http://schemas.microsoft.com/office/drawing/2014/main" id="{AF8CE41F-1887-49AD-91B5-B1892305F460}"/>
              </a:ext>
            </a:extLst>
          </p:cNvPr>
          <p:cNvSpPr/>
          <p:nvPr/>
        </p:nvSpPr>
        <p:spPr>
          <a:xfrm>
            <a:off x="3360878"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24" name="Straight Connector 5">
            <a:extLst>
              <a:ext uri="{FF2B5EF4-FFF2-40B4-BE49-F238E27FC236}">
                <a16:creationId xmlns:a16="http://schemas.microsoft.com/office/drawing/2014/main" id="{7DE6FC5A-CB34-4064-B43F-612B2C25DD4E}"/>
              </a:ext>
            </a:extLst>
          </p:cNvPr>
          <p:cNvCxnSpPr>
            <a:cxnSpLocks/>
            <a:stCxn id="19" idx="6"/>
            <a:endCxn id="22" idx="2"/>
          </p:cNvCxnSpPr>
          <p:nvPr/>
        </p:nvCxnSpPr>
        <p:spPr>
          <a:xfrm>
            <a:off x="2745500" y="2626379"/>
            <a:ext cx="615378" cy="0"/>
          </a:xfrm>
          <a:prstGeom prst="straightConnector1">
            <a:avLst/>
          </a:prstGeom>
          <a:ln w="19050">
            <a:solidFill>
              <a:srgbClr val="BF9000"/>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2167247-6CB4-47D3-8538-FC89475DCB71}"/>
              </a:ext>
            </a:extLst>
          </p:cNvPr>
          <p:cNvSpPr txBox="1"/>
          <p:nvPr/>
        </p:nvSpPr>
        <p:spPr>
          <a:xfrm>
            <a:off x="3158889" y="1832928"/>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cxnSp>
        <p:nvCxnSpPr>
          <p:cNvPr id="6" name="Straight Arrow Connector 5">
            <a:extLst>
              <a:ext uri="{FF2B5EF4-FFF2-40B4-BE49-F238E27FC236}">
                <a16:creationId xmlns:a16="http://schemas.microsoft.com/office/drawing/2014/main" id="{BEC1EF7A-2BD0-4D46-949C-358BD8FB1C05}"/>
              </a:ext>
            </a:extLst>
          </p:cNvPr>
          <p:cNvCxnSpPr>
            <a:cxnSpLocks/>
            <a:endCxn id="22" idx="7"/>
          </p:cNvCxnSpPr>
          <p:nvPr/>
        </p:nvCxnSpPr>
        <p:spPr>
          <a:xfrm flipH="1">
            <a:off x="3897140" y="1996628"/>
            <a:ext cx="1371886" cy="407624"/>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81CC8F6E-AA7E-40C5-8551-2E184B36B737}"/>
              </a:ext>
            </a:extLst>
          </p:cNvPr>
          <p:cNvSpPr/>
          <p:nvPr/>
        </p:nvSpPr>
        <p:spPr>
          <a:xfrm>
            <a:off x="7026217" y="1792673"/>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HEAD</a:t>
            </a:r>
          </a:p>
        </p:txBody>
      </p:sp>
      <p:cxnSp>
        <p:nvCxnSpPr>
          <p:cNvPr id="36" name="Straight Arrow Connector 35">
            <a:extLst>
              <a:ext uri="{FF2B5EF4-FFF2-40B4-BE49-F238E27FC236}">
                <a16:creationId xmlns:a16="http://schemas.microsoft.com/office/drawing/2014/main" id="{66FB2768-08DC-4384-8F6A-9F844A0DA509}"/>
              </a:ext>
            </a:extLst>
          </p:cNvPr>
          <p:cNvCxnSpPr>
            <a:cxnSpLocks/>
            <a:stCxn id="35" idx="1"/>
            <a:endCxn id="4" idx="3"/>
          </p:cNvCxnSpPr>
          <p:nvPr/>
        </p:nvCxnSpPr>
        <p:spPr>
          <a:xfrm flipH="1">
            <a:off x="6344963" y="2013067"/>
            <a:ext cx="681254" cy="0"/>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CE93CE1-C07E-4CAC-B660-EC0E828D67AD}"/>
              </a:ext>
            </a:extLst>
          </p:cNvPr>
          <p:cNvSpPr/>
          <p:nvPr/>
        </p:nvSpPr>
        <p:spPr>
          <a:xfrm>
            <a:off x="1861142" y="4889189"/>
            <a:ext cx="8610392" cy="167307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sr-Latn-RS" sz="2800" dirty="0">
                <a:solidFill>
                  <a:sysClr val="windowText" lastClr="000000"/>
                </a:solidFill>
                <a:latin typeface="Arial" panose="020B0604020202020204" pitchFamily="34" charset="0"/>
                <a:cs typeface="Arial" panose="020B0604020202020204" pitchFamily="34" charset="0"/>
              </a:rPr>
              <a:t>Centralni repozitorijum</a:t>
            </a:r>
          </a:p>
        </p:txBody>
      </p:sp>
      <p:sp>
        <p:nvSpPr>
          <p:cNvPr id="44" name="Oval 43">
            <a:extLst>
              <a:ext uri="{FF2B5EF4-FFF2-40B4-BE49-F238E27FC236}">
                <a16:creationId xmlns:a16="http://schemas.microsoft.com/office/drawing/2014/main" id="{22ECEAD1-BE57-411C-99C2-1D364E8BDB48}"/>
              </a:ext>
            </a:extLst>
          </p:cNvPr>
          <p:cNvSpPr/>
          <p:nvPr/>
        </p:nvSpPr>
        <p:spPr>
          <a:xfrm>
            <a:off x="2117230" y="5885132"/>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B06D1C89-4781-434E-B6BE-E75875E408FA}"/>
              </a:ext>
            </a:extLst>
          </p:cNvPr>
          <p:cNvSpPr txBox="1"/>
          <p:nvPr/>
        </p:nvSpPr>
        <p:spPr>
          <a:xfrm>
            <a:off x="1924695" y="5060216"/>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53" name="Oval 52">
            <a:extLst>
              <a:ext uri="{FF2B5EF4-FFF2-40B4-BE49-F238E27FC236}">
                <a16:creationId xmlns:a16="http://schemas.microsoft.com/office/drawing/2014/main" id="{B94C14FB-C670-4BE0-98F7-5D20BEAFAEB9}"/>
              </a:ext>
            </a:extLst>
          </p:cNvPr>
          <p:cNvSpPr/>
          <p:nvPr/>
        </p:nvSpPr>
        <p:spPr>
          <a:xfrm>
            <a:off x="3347986" y="5885132"/>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54" name="Straight Connector 5">
            <a:extLst>
              <a:ext uri="{FF2B5EF4-FFF2-40B4-BE49-F238E27FC236}">
                <a16:creationId xmlns:a16="http://schemas.microsoft.com/office/drawing/2014/main" id="{ED774ABD-62BD-4817-8BE8-EA2D9CCA7AE4}"/>
              </a:ext>
            </a:extLst>
          </p:cNvPr>
          <p:cNvCxnSpPr>
            <a:cxnSpLocks/>
            <a:stCxn id="44" idx="6"/>
            <a:endCxn id="53" idx="2"/>
          </p:cNvCxnSpPr>
          <p:nvPr/>
        </p:nvCxnSpPr>
        <p:spPr>
          <a:xfrm>
            <a:off x="2745500" y="6199267"/>
            <a:ext cx="602486" cy="0"/>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500A12C-7281-42B6-B4AC-D06431D334AB}"/>
              </a:ext>
            </a:extLst>
          </p:cNvPr>
          <p:cNvSpPr txBox="1"/>
          <p:nvPr/>
        </p:nvSpPr>
        <p:spPr>
          <a:xfrm>
            <a:off x="3145997" y="5421986"/>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56" name="Oval 55">
            <a:extLst>
              <a:ext uri="{FF2B5EF4-FFF2-40B4-BE49-F238E27FC236}">
                <a16:creationId xmlns:a16="http://schemas.microsoft.com/office/drawing/2014/main" id="{30C1354B-7A08-49A3-9FD1-775E369BC4E0}"/>
              </a:ext>
            </a:extLst>
          </p:cNvPr>
          <p:cNvSpPr/>
          <p:nvPr/>
        </p:nvSpPr>
        <p:spPr>
          <a:xfrm>
            <a:off x="4532782" y="5885132"/>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59" name="Straight Connector 5">
            <a:extLst>
              <a:ext uri="{FF2B5EF4-FFF2-40B4-BE49-F238E27FC236}">
                <a16:creationId xmlns:a16="http://schemas.microsoft.com/office/drawing/2014/main" id="{F0D2A586-2CAF-4B23-812B-D7A7D382905D}"/>
              </a:ext>
            </a:extLst>
          </p:cNvPr>
          <p:cNvCxnSpPr>
            <a:cxnSpLocks/>
            <a:stCxn id="53" idx="6"/>
            <a:endCxn id="56" idx="2"/>
          </p:cNvCxnSpPr>
          <p:nvPr/>
        </p:nvCxnSpPr>
        <p:spPr>
          <a:xfrm>
            <a:off x="3976256" y="6199267"/>
            <a:ext cx="556526" cy="0"/>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B717F94-A968-495C-87E9-1134C3FEF0AC}"/>
              </a:ext>
            </a:extLst>
          </p:cNvPr>
          <p:cNvSpPr txBox="1"/>
          <p:nvPr/>
        </p:nvSpPr>
        <p:spPr>
          <a:xfrm>
            <a:off x="4317887" y="5421986"/>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D.java</a:t>
            </a:r>
          </a:p>
        </p:txBody>
      </p:sp>
      <p:sp>
        <p:nvSpPr>
          <p:cNvPr id="65" name="Arrow: Right 64">
            <a:extLst>
              <a:ext uri="{FF2B5EF4-FFF2-40B4-BE49-F238E27FC236}">
                <a16:creationId xmlns:a16="http://schemas.microsoft.com/office/drawing/2014/main" id="{A6C9FA04-7612-4635-8B53-DBCFB7EB404E}"/>
              </a:ext>
            </a:extLst>
          </p:cNvPr>
          <p:cNvSpPr/>
          <p:nvPr/>
        </p:nvSpPr>
        <p:spPr>
          <a:xfrm rot="16200000">
            <a:off x="8657539" y="3852533"/>
            <a:ext cx="1562400" cy="1800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0" rIns="0" rtlCol="0" anchor="ctr"/>
          <a:lstStyle/>
          <a:p>
            <a:pPr algn="ctr"/>
            <a:r>
              <a:rPr lang="sr-Latn-RS" sz="2800" dirty="0">
                <a:latin typeface="Consolas" panose="020B0609020204030204" pitchFamily="49" charset="0"/>
                <a:cs typeface="Arial" panose="020B0604020202020204" pitchFamily="34" charset="0"/>
              </a:rPr>
              <a:t>git </a:t>
            </a:r>
            <a:r>
              <a:rPr lang="sr-Latn-RS" sz="2800" dirty="0" err="1">
                <a:latin typeface="Consolas" panose="020B0609020204030204" pitchFamily="49" charset="0"/>
                <a:cs typeface="Arial" panose="020B0604020202020204" pitchFamily="34" charset="0"/>
              </a:rPr>
              <a:t>pull</a:t>
            </a:r>
            <a:endParaRPr lang="sr-Latn-RS" sz="2800" dirty="0">
              <a:latin typeface="Consolas" panose="020B0609020204030204" pitchFamily="49" charset="0"/>
              <a:cs typeface="Arial" panose="020B0604020202020204" pitchFamily="34" charset="0"/>
            </a:endParaRPr>
          </a:p>
        </p:txBody>
      </p:sp>
      <p:sp>
        <p:nvSpPr>
          <p:cNvPr id="66" name="Oval 65">
            <a:extLst>
              <a:ext uri="{FF2B5EF4-FFF2-40B4-BE49-F238E27FC236}">
                <a16:creationId xmlns:a16="http://schemas.microsoft.com/office/drawing/2014/main" id="{FA606FA9-D050-46B7-AF37-69BDC89E8FA1}"/>
              </a:ext>
            </a:extLst>
          </p:cNvPr>
          <p:cNvSpPr/>
          <p:nvPr/>
        </p:nvSpPr>
        <p:spPr>
          <a:xfrm>
            <a:off x="2117230" y="3945923"/>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B0D21EE1-B3C4-4809-AA02-A1A727DB1B7F}"/>
              </a:ext>
            </a:extLst>
          </p:cNvPr>
          <p:cNvSpPr txBox="1"/>
          <p:nvPr/>
        </p:nvSpPr>
        <p:spPr>
          <a:xfrm>
            <a:off x="1924695" y="3121007"/>
            <a:ext cx="1140860" cy="830997"/>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A.java</a:t>
            </a:r>
          </a:p>
          <a:p>
            <a:r>
              <a:rPr lang="sr-Latn-RS" sz="2400" dirty="0">
                <a:latin typeface="Arial" panose="020B0604020202020204" pitchFamily="34" charset="0"/>
                <a:cs typeface="Arial" panose="020B0604020202020204" pitchFamily="34" charset="0"/>
              </a:rPr>
              <a:t>B.java</a:t>
            </a:r>
          </a:p>
        </p:txBody>
      </p:sp>
      <p:sp>
        <p:nvSpPr>
          <p:cNvPr id="68" name="Oval 67">
            <a:extLst>
              <a:ext uri="{FF2B5EF4-FFF2-40B4-BE49-F238E27FC236}">
                <a16:creationId xmlns:a16="http://schemas.microsoft.com/office/drawing/2014/main" id="{3EEE2D4E-13C9-4044-9C89-3F6031753C96}"/>
              </a:ext>
            </a:extLst>
          </p:cNvPr>
          <p:cNvSpPr/>
          <p:nvPr/>
        </p:nvSpPr>
        <p:spPr>
          <a:xfrm>
            <a:off x="3347986" y="3945923"/>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9" name="Straight Connector 5">
            <a:extLst>
              <a:ext uri="{FF2B5EF4-FFF2-40B4-BE49-F238E27FC236}">
                <a16:creationId xmlns:a16="http://schemas.microsoft.com/office/drawing/2014/main" id="{706F2AC5-27DE-4274-84FD-BF4525EDD315}"/>
              </a:ext>
            </a:extLst>
          </p:cNvPr>
          <p:cNvCxnSpPr>
            <a:cxnSpLocks/>
            <a:stCxn id="66" idx="6"/>
            <a:endCxn id="68" idx="2"/>
          </p:cNvCxnSpPr>
          <p:nvPr/>
        </p:nvCxnSpPr>
        <p:spPr>
          <a:xfrm>
            <a:off x="2745500" y="4260058"/>
            <a:ext cx="602486" cy="0"/>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9014D6-2B2E-4B47-84AA-B99E1E709D2C}"/>
              </a:ext>
            </a:extLst>
          </p:cNvPr>
          <p:cNvSpPr txBox="1"/>
          <p:nvPr/>
        </p:nvSpPr>
        <p:spPr>
          <a:xfrm>
            <a:off x="3145997" y="3482777"/>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C.java</a:t>
            </a:r>
          </a:p>
        </p:txBody>
      </p:sp>
      <p:sp>
        <p:nvSpPr>
          <p:cNvPr id="71" name="Oval 70">
            <a:extLst>
              <a:ext uri="{FF2B5EF4-FFF2-40B4-BE49-F238E27FC236}">
                <a16:creationId xmlns:a16="http://schemas.microsoft.com/office/drawing/2014/main" id="{D870E913-0B35-4D0A-AE7F-8E05D8960932}"/>
              </a:ext>
            </a:extLst>
          </p:cNvPr>
          <p:cNvSpPr/>
          <p:nvPr/>
        </p:nvSpPr>
        <p:spPr>
          <a:xfrm>
            <a:off x="4532782" y="3945923"/>
            <a:ext cx="628270" cy="628270"/>
          </a:xfrm>
          <a:prstGeom prst="ellipse">
            <a:avLst/>
          </a:prstGeom>
          <a:solidFill>
            <a:schemeClr val="accent6">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72" name="Straight Connector 5">
            <a:extLst>
              <a:ext uri="{FF2B5EF4-FFF2-40B4-BE49-F238E27FC236}">
                <a16:creationId xmlns:a16="http://schemas.microsoft.com/office/drawing/2014/main" id="{CA80FD8B-383F-4C43-98E7-42035C970002}"/>
              </a:ext>
            </a:extLst>
          </p:cNvPr>
          <p:cNvCxnSpPr>
            <a:cxnSpLocks/>
            <a:stCxn id="68" idx="6"/>
            <a:endCxn id="71" idx="2"/>
          </p:cNvCxnSpPr>
          <p:nvPr/>
        </p:nvCxnSpPr>
        <p:spPr>
          <a:xfrm>
            <a:off x="3976256" y="4260058"/>
            <a:ext cx="556526" cy="0"/>
          </a:xfrm>
          <a:prstGeom prst="straightConnector1">
            <a:avLst/>
          </a:prstGeom>
          <a:ln w="19050">
            <a:solidFill>
              <a:schemeClr val="accent6">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2B28ACE-5CE2-4784-B941-72556139A7BF}"/>
              </a:ext>
            </a:extLst>
          </p:cNvPr>
          <p:cNvSpPr txBox="1"/>
          <p:nvPr/>
        </p:nvSpPr>
        <p:spPr>
          <a:xfrm>
            <a:off x="4317887" y="3482777"/>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D.java</a:t>
            </a:r>
          </a:p>
        </p:txBody>
      </p:sp>
      <p:sp>
        <p:nvSpPr>
          <p:cNvPr id="74" name="Rectangle: Rounded Corners 73">
            <a:extLst>
              <a:ext uri="{FF2B5EF4-FFF2-40B4-BE49-F238E27FC236}">
                <a16:creationId xmlns:a16="http://schemas.microsoft.com/office/drawing/2014/main" id="{3D345413-AF2F-4BA6-B4E9-243B6E9C1615}"/>
              </a:ext>
            </a:extLst>
          </p:cNvPr>
          <p:cNvSpPr/>
          <p:nvPr/>
        </p:nvSpPr>
        <p:spPr>
          <a:xfrm>
            <a:off x="5717578" y="4040034"/>
            <a:ext cx="1897391"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err="1">
                <a:latin typeface="Arial" panose="020B0604020202020204" pitchFamily="34" charset="0"/>
                <a:cs typeface="Arial" panose="020B0604020202020204" pitchFamily="34" charset="0"/>
              </a:rPr>
              <a:t>origin</a:t>
            </a:r>
            <a:r>
              <a:rPr lang="sr-Latn-RS" sz="2400" dirty="0">
                <a:latin typeface="Arial" panose="020B0604020202020204" pitchFamily="34" charset="0"/>
                <a:cs typeface="Arial" panose="020B0604020202020204" pitchFamily="34" charset="0"/>
              </a:rPr>
              <a:t>/master</a:t>
            </a:r>
          </a:p>
        </p:txBody>
      </p:sp>
      <p:cxnSp>
        <p:nvCxnSpPr>
          <p:cNvPr id="75" name="Straight Arrow Connector 74">
            <a:extLst>
              <a:ext uri="{FF2B5EF4-FFF2-40B4-BE49-F238E27FC236}">
                <a16:creationId xmlns:a16="http://schemas.microsoft.com/office/drawing/2014/main" id="{81FF8B88-8C1E-446E-91F1-BF09434C52CC}"/>
              </a:ext>
            </a:extLst>
          </p:cNvPr>
          <p:cNvCxnSpPr>
            <a:cxnSpLocks/>
            <a:stCxn id="74" idx="1"/>
            <a:endCxn id="71" idx="6"/>
          </p:cNvCxnSpPr>
          <p:nvPr/>
        </p:nvCxnSpPr>
        <p:spPr>
          <a:xfrm flipH="1" flipV="1">
            <a:off x="5161052" y="4260058"/>
            <a:ext cx="556526" cy="370"/>
          </a:xfrm>
          <a:prstGeom prst="straightConnector1">
            <a:avLst/>
          </a:prstGeom>
          <a:ln w="19050">
            <a:solidFill>
              <a:srgbClr val="203864"/>
            </a:solidFill>
            <a:tailEnd type="triangle"/>
          </a:ln>
        </p:spPr>
        <p:style>
          <a:lnRef idx="1">
            <a:schemeClr val="accent1"/>
          </a:lnRef>
          <a:fillRef idx="0">
            <a:schemeClr val="accent1"/>
          </a:fillRef>
          <a:effectRef idx="0">
            <a:schemeClr val="accent1"/>
          </a:effectRef>
          <a:fontRef idx="minor">
            <a:schemeClr val="tx1"/>
          </a:fontRef>
        </p:style>
      </p:cxnSp>
      <p:sp>
        <p:nvSpPr>
          <p:cNvPr id="77" name="Arrow: Right 76">
            <a:extLst>
              <a:ext uri="{FF2B5EF4-FFF2-40B4-BE49-F238E27FC236}">
                <a16:creationId xmlns:a16="http://schemas.microsoft.com/office/drawing/2014/main" id="{B149A579-F8DA-4F7F-B258-7939671E7163}"/>
              </a:ext>
            </a:extLst>
          </p:cNvPr>
          <p:cNvSpPr/>
          <p:nvPr/>
        </p:nvSpPr>
        <p:spPr>
          <a:xfrm rot="16200000">
            <a:off x="4960715" y="4711443"/>
            <a:ext cx="1084281" cy="684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en-US" sz="2400" dirty="0">
                <a:latin typeface="Consolas" panose="020B0609020204030204" pitchFamily="49" charset="0"/>
                <a:cs typeface="Arial" panose="020B0604020202020204" pitchFamily="34" charset="0"/>
              </a:rPr>
              <a:t>fetch</a:t>
            </a:r>
          </a:p>
        </p:txBody>
      </p:sp>
      <p:sp>
        <p:nvSpPr>
          <p:cNvPr id="79" name="Arrow: Right 78">
            <a:extLst>
              <a:ext uri="{FF2B5EF4-FFF2-40B4-BE49-F238E27FC236}">
                <a16:creationId xmlns:a16="http://schemas.microsoft.com/office/drawing/2014/main" id="{7A5AAE07-17C3-40FF-9C1E-E8617518F3A1}"/>
              </a:ext>
            </a:extLst>
          </p:cNvPr>
          <p:cNvSpPr/>
          <p:nvPr/>
        </p:nvSpPr>
        <p:spPr>
          <a:xfrm rot="16200000">
            <a:off x="4962846" y="3125623"/>
            <a:ext cx="1084281" cy="68400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lstStyle/>
          <a:p>
            <a:pPr algn="ctr"/>
            <a:r>
              <a:rPr lang="sr-Latn-RS" sz="2400" dirty="0" err="1">
                <a:latin typeface="Consolas" panose="020B0609020204030204" pitchFamily="49" charset="0"/>
                <a:cs typeface="Arial" panose="020B0604020202020204" pitchFamily="34" charset="0"/>
              </a:rPr>
              <a:t>merge</a:t>
            </a:r>
            <a:endParaRPr lang="en-US" sz="2400" dirty="0">
              <a:latin typeface="Consolas" panose="020B0609020204030204" pitchFamily="49" charset="0"/>
              <a:cs typeface="Arial" panose="020B0604020202020204" pitchFamily="34" charset="0"/>
            </a:endParaRPr>
          </a:p>
        </p:txBody>
      </p:sp>
      <p:sp>
        <p:nvSpPr>
          <p:cNvPr id="80" name="Oval 79">
            <a:extLst>
              <a:ext uri="{FF2B5EF4-FFF2-40B4-BE49-F238E27FC236}">
                <a16:creationId xmlns:a16="http://schemas.microsoft.com/office/drawing/2014/main" id="{F71F0503-356B-4000-A4B4-D3D922ACF8A2}"/>
              </a:ext>
            </a:extLst>
          </p:cNvPr>
          <p:cNvSpPr/>
          <p:nvPr/>
        </p:nvSpPr>
        <p:spPr>
          <a:xfrm>
            <a:off x="4532585" y="2312244"/>
            <a:ext cx="628270" cy="628270"/>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81" name="Straight Connector 5">
            <a:extLst>
              <a:ext uri="{FF2B5EF4-FFF2-40B4-BE49-F238E27FC236}">
                <a16:creationId xmlns:a16="http://schemas.microsoft.com/office/drawing/2014/main" id="{EB0131FB-37AA-4C83-A72D-269ACF9ED861}"/>
              </a:ext>
            </a:extLst>
          </p:cNvPr>
          <p:cNvCxnSpPr>
            <a:cxnSpLocks/>
            <a:stCxn id="22" idx="6"/>
            <a:endCxn id="80" idx="2"/>
          </p:cNvCxnSpPr>
          <p:nvPr/>
        </p:nvCxnSpPr>
        <p:spPr>
          <a:xfrm>
            <a:off x="3989148" y="2626379"/>
            <a:ext cx="543437" cy="0"/>
          </a:xfrm>
          <a:prstGeom prst="straightConnector1">
            <a:avLst/>
          </a:prstGeom>
          <a:ln w="19050">
            <a:solidFill>
              <a:schemeClr val="accent4">
                <a:lumMod val="75000"/>
              </a:schemeClr>
            </a:solidFill>
            <a:headEnd type="none" w="med" len="med"/>
            <a:tailEnd type="arrow" w="lg"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55CE1B77-12F3-4206-AC85-EE695717E22D}"/>
              </a:ext>
            </a:extLst>
          </p:cNvPr>
          <p:cNvSpPr txBox="1"/>
          <p:nvPr/>
        </p:nvSpPr>
        <p:spPr>
          <a:xfrm>
            <a:off x="4288169" y="1869515"/>
            <a:ext cx="1140860" cy="461665"/>
          </a:xfrm>
          <a:prstGeom prst="rect">
            <a:avLst/>
          </a:prstGeom>
          <a:noFill/>
        </p:spPr>
        <p:txBody>
          <a:bodyPr wrap="square" rtlCol="0">
            <a:spAutoFit/>
          </a:bodyPr>
          <a:lstStyle/>
          <a:p>
            <a:r>
              <a:rPr lang="sr-Latn-RS" sz="2400" dirty="0">
                <a:latin typeface="Arial" panose="020B0604020202020204" pitchFamily="34" charset="0"/>
                <a:cs typeface="Arial" panose="020B0604020202020204" pitchFamily="34" charset="0"/>
              </a:rPr>
              <a:t>D.java</a:t>
            </a:r>
          </a:p>
        </p:txBody>
      </p:sp>
      <p:sp>
        <p:nvSpPr>
          <p:cNvPr id="4" name="Rectangle: Rounded Corners 3">
            <a:extLst>
              <a:ext uri="{FF2B5EF4-FFF2-40B4-BE49-F238E27FC236}">
                <a16:creationId xmlns:a16="http://schemas.microsoft.com/office/drawing/2014/main" id="{D2AD5729-1947-4932-9F8F-DED44748AF60}"/>
              </a:ext>
            </a:extLst>
          </p:cNvPr>
          <p:cNvSpPr/>
          <p:nvPr/>
        </p:nvSpPr>
        <p:spPr>
          <a:xfrm>
            <a:off x="5273247" y="1792673"/>
            <a:ext cx="1071716" cy="440788"/>
          </a:xfrm>
          <a:prstGeom prst="roundRect">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400" dirty="0">
                <a:latin typeface="Arial" panose="020B0604020202020204" pitchFamily="34" charset="0"/>
                <a:cs typeface="Arial" panose="020B0604020202020204" pitchFamily="34" charset="0"/>
              </a:rPr>
              <a:t>master</a:t>
            </a:r>
          </a:p>
        </p:txBody>
      </p:sp>
      <p:sp>
        <p:nvSpPr>
          <p:cNvPr id="83" name="Rectangle: Rounded Corners 82">
            <a:extLst>
              <a:ext uri="{FF2B5EF4-FFF2-40B4-BE49-F238E27FC236}">
                <a16:creationId xmlns:a16="http://schemas.microsoft.com/office/drawing/2014/main" id="{E90561E9-7837-4762-A04A-95D982CED920}"/>
              </a:ext>
            </a:extLst>
          </p:cNvPr>
          <p:cNvSpPr/>
          <p:nvPr/>
        </p:nvSpPr>
        <p:spPr>
          <a:xfrm>
            <a:off x="12336151" y="243071"/>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spTree>
    <p:extLst>
      <p:ext uri="{BB962C8B-B14F-4D97-AF65-F5344CB8AC3E}">
        <p14:creationId xmlns:p14="http://schemas.microsoft.com/office/powerpoint/2010/main" val="19336726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fade">
                                      <p:cBhvr>
                                        <p:cTn id="30" dur="500"/>
                                        <p:tgtEl>
                                          <p:spTgt spid="5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500"/>
                                        <p:tgtEl>
                                          <p:spTgt spid="5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down)">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wipe(down)">
                                      <p:cBhvr>
                                        <p:cTn id="49" dur="500"/>
                                        <p:tgtEl>
                                          <p:spTgt spid="77"/>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fade">
                                      <p:cBhvr>
                                        <p:cTn id="56" dur="500"/>
                                        <p:tgtEl>
                                          <p:spTgt spid="67"/>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fade">
                                      <p:cBhvr>
                                        <p:cTn id="59" dur="500"/>
                                        <p:tgtEl>
                                          <p:spTgt spid="68"/>
                                        </p:tgtEl>
                                      </p:cBhvr>
                                    </p:animEffect>
                                  </p:childTnLst>
                                </p:cTn>
                              </p:par>
                              <p:par>
                                <p:cTn id="60" presetID="10" presetClass="entr" presetSubtype="0" fill="hold" nodeType="withEffect">
                                  <p:stCondLst>
                                    <p:cond delay="0"/>
                                  </p:stCondLst>
                                  <p:childTnLst>
                                    <p:set>
                                      <p:cBhvr>
                                        <p:cTn id="61" dur="1" fill="hold">
                                          <p:stCondLst>
                                            <p:cond delay="0"/>
                                          </p:stCondLst>
                                        </p:cTn>
                                        <p:tgtEl>
                                          <p:spTgt spid="69"/>
                                        </p:tgtEl>
                                        <p:attrNameLst>
                                          <p:attrName>style.visibility</p:attrName>
                                        </p:attrNameLst>
                                      </p:cBhvr>
                                      <p:to>
                                        <p:strVal val="visible"/>
                                      </p:to>
                                    </p:set>
                                    <p:animEffect transition="in" filter="fade">
                                      <p:cBhvr>
                                        <p:cTn id="62" dur="500"/>
                                        <p:tgtEl>
                                          <p:spTgt spid="6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fade">
                                      <p:cBhvr>
                                        <p:cTn id="65" dur="500"/>
                                        <p:tgtEl>
                                          <p:spTgt spid="7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500"/>
                                        <p:tgtEl>
                                          <p:spTgt spid="71"/>
                                        </p:tgtEl>
                                      </p:cBhvr>
                                    </p:animEffect>
                                  </p:childTnLst>
                                </p:cTn>
                              </p:par>
                              <p:par>
                                <p:cTn id="69" presetID="10" presetClass="entr" presetSubtype="0" fill="hold" nodeType="with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fade">
                                      <p:cBhvr>
                                        <p:cTn id="71" dur="500"/>
                                        <p:tgtEl>
                                          <p:spTgt spid="7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500"/>
                                        <p:tgtEl>
                                          <p:spTgt spid="73"/>
                                        </p:tgtEl>
                                      </p:cBhvr>
                                    </p:animEffect>
                                  </p:childTnLst>
                                </p:cTn>
                              </p:par>
                              <p:par>
                                <p:cTn id="75" presetID="10" presetClass="entr" presetSubtype="0" fill="hold"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500"/>
                                        <p:tgtEl>
                                          <p:spTgt spid="7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500"/>
                                        <p:tgtEl>
                                          <p:spTgt spid="7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79"/>
                                        </p:tgtEl>
                                        <p:attrNameLst>
                                          <p:attrName>style.visibility</p:attrName>
                                        </p:attrNameLst>
                                      </p:cBhvr>
                                      <p:to>
                                        <p:strVal val="visible"/>
                                      </p:to>
                                    </p:set>
                                    <p:animEffect transition="in" filter="wipe(down)">
                                      <p:cBhvr>
                                        <p:cTn id="85" dur="500"/>
                                        <p:tgtEl>
                                          <p:spTgt spid="79"/>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80"/>
                                        </p:tgtEl>
                                        <p:attrNameLst>
                                          <p:attrName>style.visibility</p:attrName>
                                        </p:attrNameLst>
                                      </p:cBhvr>
                                      <p:to>
                                        <p:strVal val="visible"/>
                                      </p:to>
                                    </p:set>
                                    <p:animEffect transition="in" filter="fade">
                                      <p:cBhvr>
                                        <p:cTn id="89" dur="500"/>
                                        <p:tgtEl>
                                          <p:spTgt spid="80"/>
                                        </p:tgtEl>
                                      </p:cBhvr>
                                    </p:animEffect>
                                  </p:childTnLst>
                                </p:cTn>
                              </p:par>
                              <p:par>
                                <p:cTn id="90" presetID="10" presetClass="entr" presetSubtype="0" fill="hold" nodeType="with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fade">
                                      <p:cBhvr>
                                        <p:cTn id="92" dur="500"/>
                                        <p:tgtEl>
                                          <p:spTgt spid="8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82"/>
                                        </p:tgtEl>
                                        <p:attrNameLst>
                                          <p:attrName>style.visibility</p:attrName>
                                        </p:attrNameLst>
                                      </p:cBhvr>
                                      <p:to>
                                        <p:strVal val="visible"/>
                                      </p:to>
                                    </p:set>
                                    <p:animEffect transition="in" filter="fade">
                                      <p:cBhvr>
                                        <p:cTn id="95" dur="500"/>
                                        <p:tgtEl>
                                          <p:spTgt spid="82"/>
                                        </p:tgtEl>
                                      </p:cBhvr>
                                    </p:animEffect>
                                  </p:childTnLst>
                                </p:cTn>
                              </p:par>
                              <p:par>
                                <p:cTn id="96" presetID="42" presetClass="path" presetSubtype="0" accel="50000" decel="50000" fill="hold" nodeType="withEffect">
                                  <p:stCondLst>
                                    <p:cond delay="0"/>
                                  </p:stCondLst>
                                  <p:childTnLst>
                                    <p:animMotion origin="layout" path="M 4.375E-6 -3.33333E-6 L 0.08333 -0.01643 " pathEditMode="relative" rAng="0" ptsTypes="AA">
                                      <p:cBhvr>
                                        <p:cTn id="97" dur="500" fill="hold"/>
                                        <p:tgtEl>
                                          <p:spTgt spid="6"/>
                                        </p:tgtEl>
                                        <p:attrNameLst>
                                          <p:attrName>ppt_x</p:attrName>
                                          <p:attrName>ppt_y</p:attrName>
                                        </p:attrNameLst>
                                      </p:cBhvr>
                                      <p:rCtr x="4167" y="-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0" grpId="0"/>
      <p:bldP spid="53" grpId="0" animBg="1"/>
      <p:bldP spid="55" grpId="0"/>
      <p:bldP spid="56" grpId="0" animBg="1"/>
      <p:bldP spid="60" grpId="0"/>
      <p:bldP spid="65" grpId="0" animBg="1"/>
      <p:bldP spid="66" grpId="0" animBg="1"/>
      <p:bldP spid="67" grpId="0"/>
      <p:bldP spid="68" grpId="0" animBg="1"/>
      <p:bldP spid="70" grpId="0"/>
      <p:bldP spid="71" grpId="0" animBg="1"/>
      <p:bldP spid="73" grpId="0"/>
      <p:bldP spid="74" grpId="0" animBg="1"/>
      <p:bldP spid="77" grpId="0" animBg="1"/>
      <p:bldP spid="79" grpId="0" animBg="1"/>
      <p:bldP spid="80" grpId="0" animBg="1"/>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CCC7354A-41E7-4A33-A954-C7D804F41054}"/>
              </a:ext>
            </a:extLst>
          </p:cNvPr>
          <p:cNvSpPr/>
          <p:nvPr/>
        </p:nvSpPr>
        <p:spPr>
          <a:xfrm>
            <a:off x="4124325" y="286330"/>
            <a:ext cx="6114313" cy="10789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Razumevanje problema</a:t>
            </a:r>
            <a:endParaRPr lang="en-US" sz="3200" dirty="0"/>
          </a:p>
        </p:txBody>
      </p:sp>
      <p:sp>
        <p:nvSpPr>
          <p:cNvPr id="19" name="Rectangle: Rounded Corners 18">
            <a:extLst>
              <a:ext uri="{FF2B5EF4-FFF2-40B4-BE49-F238E27FC236}">
                <a16:creationId xmlns:a16="http://schemas.microsoft.com/office/drawing/2014/main" id="{2605070B-BDB8-4FD5-84B0-3683757D05BD}"/>
              </a:ext>
            </a:extLst>
          </p:cNvPr>
          <p:cNvSpPr/>
          <p:nvPr/>
        </p:nvSpPr>
        <p:spPr>
          <a:xfrm>
            <a:off x="4387966" y="2021793"/>
            <a:ext cx="6114313" cy="10789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Git: Osnovne komande</a:t>
            </a:r>
            <a:endParaRPr lang="en-US" sz="3200" dirty="0"/>
          </a:p>
        </p:txBody>
      </p:sp>
      <p:sp>
        <p:nvSpPr>
          <p:cNvPr id="20" name="Rectangle: Rounded Corners 19">
            <a:extLst>
              <a:ext uri="{FF2B5EF4-FFF2-40B4-BE49-F238E27FC236}">
                <a16:creationId xmlns:a16="http://schemas.microsoft.com/office/drawing/2014/main" id="{2AAF1DFA-36B2-4432-8F75-FDA0E56316A1}"/>
              </a:ext>
            </a:extLst>
          </p:cNvPr>
          <p:cNvSpPr/>
          <p:nvPr/>
        </p:nvSpPr>
        <p:spPr>
          <a:xfrm>
            <a:off x="4651607" y="3757256"/>
            <a:ext cx="6114313" cy="10789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Git: Repozitorijumi i grane</a:t>
            </a:r>
            <a:endParaRPr lang="en-US" sz="3200" dirty="0"/>
          </a:p>
        </p:txBody>
      </p:sp>
      <p:sp>
        <p:nvSpPr>
          <p:cNvPr id="21" name="Rectangle: Rounded Corners 20">
            <a:extLst>
              <a:ext uri="{FF2B5EF4-FFF2-40B4-BE49-F238E27FC236}">
                <a16:creationId xmlns:a16="http://schemas.microsoft.com/office/drawing/2014/main" id="{9E3EDB7B-601D-4A0C-9F96-9D3513E95619}"/>
              </a:ext>
            </a:extLst>
          </p:cNvPr>
          <p:cNvSpPr/>
          <p:nvPr/>
        </p:nvSpPr>
        <p:spPr>
          <a:xfrm>
            <a:off x="4915247" y="5492720"/>
            <a:ext cx="6114313" cy="10789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r-Latn-RS" sz="3200" dirty="0"/>
              <a:t>GitHub: Kolaboracija, Akcije</a:t>
            </a:r>
            <a:endParaRPr lang="en-US" sz="3200" dirty="0"/>
          </a:p>
        </p:txBody>
      </p:sp>
      <p:grpSp>
        <p:nvGrpSpPr>
          <p:cNvPr id="13" name="Group 12">
            <a:extLst>
              <a:ext uri="{FF2B5EF4-FFF2-40B4-BE49-F238E27FC236}">
                <a16:creationId xmlns:a16="http://schemas.microsoft.com/office/drawing/2014/main" id="{8C4AECEE-B760-45D7-98A4-E44D918381FC}"/>
              </a:ext>
            </a:extLst>
          </p:cNvPr>
          <p:cNvGrpSpPr/>
          <p:nvPr/>
        </p:nvGrpSpPr>
        <p:grpSpPr>
          <a:xfrm>
            <a:off x="-990368" y="-1470"/>
            <a:ext cx="6371303" cy="6859470"/>
            <a:chOff x="0" y="-1470"/>
            <a:chExt cx="6900196" cy="6859470"/>
          </a:xfrm>
        </p:grpSpPr>
        <p:sp>
          <p:nvSpPr>
            <p:cNvPr id="5" name="Rectangle 4">
              <a:extLst>
                <a:ext uri="{FF2B5EF4-FFF2-40B4-BE49-F238E27FC236}">
                  <a16:creationId xmlns:a16="http://schemas.microsoft.com/office/drawing/2014/main" id="{30214F26-3509-42AD-B116-FEC3BC1EDF7A}"/>
                </a:ext>
              </a:extLst>
            </p:cNvPr>
            <p:cNvSpPr/>
            <p:nvPr/>
          </p:nvSpPr>
          <p:spPr>
            <a:xfrm rot="10800000" flipH="1">
              <a:off x="4247038" y="-1470"/>
              <a:ext cx="2653158" cy="6859465"/>
            </a:xfrm>
            <a:custGeom>
              <a:avLst/>
              <a:gdLst>
                <a:gd name="connsiteX0" fmla="*/ 0 w 1951892"/>
                <a:gd name="connsiteY0" fmla="*/ 0 h 6858000"/>
                <a:gd name="connsiteX1" fmla="*/ 1951892 w 1951892"/>
                <a:gd name="connsiteY1" fmla="*/ 0 h 6858000"/>
                <a:gd name="connsiteX2" fmla="*/ 1951892 w 1951892"/>
                <a:gd name="connsiteY2" fmla="*/ 6858000 h 6858000"/>
                <a:gd name="connsiteX3" fmla="*/ 0 w 1951892"/>
                <a:gd name="connsiteY3" fmla="*/ 6858000 h 6858000"/>
                <a:gd name="connsiteX4" fmla="*/ 0 w 1951892"/>
                <a:gd name="connsiteY4" fmla="*/ 0 h 6858000"/>
                <a:gd name="connsiteX0" fmla="*/ 0 w 3727938"/>
                <a:gd name="connsiteY0" fmla="*/ 0 h 6858000"/>
                <a:gd name="connsiteX1" fmla="*/ 3727938 w 3727938"/>
                <a:gd name="connsiteY1" fmla="*/ 17585 h 6858000"/>
                <a:gd name="connsiteX2" fmla="*/ 1951892 w 3727938"/>
                <a:gd name="connsiteY2" fmla="*/ 6858000 h 6858000"/>
                <a:gd name="connsiteX3" fmla="*/ 0 w 3727938"/>
                <a:gd name="connsiteY3" fmla="*/ 6858000 h 6858000"/>
                <a:gd name="connsiteX4" fmla="*/ 0 w 3727938"/>
                <a:gd name="connsiteY4" fmla="*/ 0 h 6858000"/>
                <a:gd name="connsiteX0" fmla="*/ 0 w 3746988"/>
                <a:gd name="connsiteY0" fmla="*/ 1465 h 6859465"/>
                <a:gd name="connsiteX1" fmla="*/ 3746988 w 3746988"/>
                <a:gd name="connsiteY1" fmla="*/ 0 h 6859465"/>
                <a:gd name="connsiteX2" fmla="*/ 1951892 w 3746988"/>
                <a:gd name="connsiteY2" fmla="*/ 6859465 h 6859465"/>
                <a:gd name="connsiteX3" fmla="*/ 0 w 3746988"/>
                <a:gd name="connsiteY3" fmla="*/ 6859465 h 6859465"/>
                <a:gd name="connsiteX4" fmla="*/ 0 w 3746988"/>
                <a:gd name="connsiteY4" fmla="*/ 1465 h 685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6988" h="6859465">
                  <a:moveTo>
                    <a:pt x="0" y="1465"/>
                  </a:moveTo>
                  <a:lnTo>
                    <a:pt x="3746988" y="0"/>
                  </a:lnTo>
                  <a:lnTo>
                    <a:pt x="1951892" y="6859465"/>
                  </a:lnTo>
                  <a:lnTo>
                    <a:pt x="0" y="6859465"/>
                  </a:lnTo>
                  <a:lnTo>
                    <a:pt x="0" y="1465"/>
                  </a:lnTo>
                  <a:close/>
                </a:path>
              </a:pathLst>
            </a:custGeom>
            <a:solidFill>
              <a:schemeClr val="accent1">
                <a:lumMod val="40000"/>
                <a:lumOff val="60000"/>
              </a:schemeClr>
            </a:solidFill>
            <a:ln>
              <a:noFill/>
            </a:ln>
            <a:effectLst>
              <a:outerShdw blurRad="127000" dist="127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0F7E91A4-C068-4ACA-A461-40C9D65CD929}"/>
                </a:ext>
              </a:extLst>
            </p:cNvPr>
            <p:cNvSpPr/>
            <p:nvPr/>
          </p:nvSpPr>
          <p:spPr>
            <a:xfrm flipH="1">
              <a:off x="0" y="-1467"/>
              <a:ext cx="6432853" cy="6859467"/>
            </a:xfrm>
            <a:custGeom>
              <a:avLst/>
              <a:gdLst>
                <a:gd name="connsiteX0" fmla="*/ 1238385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9467">
                  <a:moveTo>
                    <a:pt x="1238385" y="0"/>
                  </a:moveTo>
                  <a:lnTo>
                    <a:pt x="2584939" y="0"/>
                  </a:lnTo>
                  <a:lnTo>
                    <a:pt x="6267450" y="0"/>
                  </a:lnTo>
                  <a:lnTo>
                    <a:pt x="6267450" y="6859467"/>
                  </a:lnTo>
                  <a:lnTo>
                    <a:pt x="2584939" y="6859467"/>
                  </a:lnTo>
                  <a:lnTo>
                    <a:pt x="2584939" y="6858000"/>
                  </a:lnTo>
                  <a:lnTo>
                    <a:pt x="0" y="6859465"/>
                  </a:lnTo>
                  <a:close/>
                </a:path>
              </a:pathLst>
            </a:custGeom>
            <a:solidFill>
              <a:schemeClr val="accent1">
                <a:lumMod val="75000"/>
              </a:schemeClr>
            </a:solidFill>
            <a:ln>
              <a:noFill/>
            </a:ln>
            <a:effectLst>
              <a:outerShdw blurRad="127000" dist="127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58A59779-65B6-4C75-800D-565EBD17FE22}"/>
              </a:ext>
            </a:extLst>
          </p:cNvPr>
          <p:cNvGrpSpPr/>
          <p:nvPr/>
        </p:nvGrpSpPr>
        <p:grpSpPr>
          <a:xfrm>
            <a:off x="9861287" y="-1483"/>
            <a:ext cx="2838019" cy="6859473"/>
            <a:chOff x="9117526" y="-1474"/>
            <a:chExt cx="3074474" cy="6859473"/>
          </a:xfrm>
        </p:grpSpPr>
        <p:sp>
          <p:nvSpPr>
            <p:cNvPr id="12" name="Rectangle 4">
              <a:extLst>
                <a:ext uri="{FF2B5EF4-FFF2-40B4-BE49-F238E27FC236}">
                  <a16:creationId xmlns:a16="http://schemas.microsoft.com/office/drawing/2014/main" id="{44DF151C-29E1-4F4F-A1D0-3892045966BB}"/>
                </a:ext>
              </a:extLst>
            </p:cNvPr>
            <p:cNvSpPr/>
            <p:nvPr/>
          </p:nvSpPr>
          <p:spPr>
            <a:xfrm rot="10800000" flipV="1">
              <a:off x="9117526" y="-1474"/>
              <a:ext cx="2653158" cy="6859465"/>
            </a:xfrm>
            <a:custGeom>
              <a:avLst/>
              <a:gdLst>
                <a:gd name="connsiteX0" fmla="*/ 0 w 1951892"/>
                <a:gd name="connsiteY0" fmla="*/ 0 h 6858000"/>
                <a:gd name="connsiteX1" fmla="*/ 1951892 w 1951892"/>
                <a:gd name="connsiteY1" fmla="*/ 0 h 6858000"/>
                <a:gd name="connsiteX2" fmla="*/ 1951892 w 1951892"/>
                <a:gd name="connsiteY2" fmla="*/ 6858000 h 6858000"/>
                <a:gd name="connsiteX3" fmla="*/ 0 w 1951892"/>
                <a:gd name="connsiteY3" fmla="*/ 6858000 h 6858000"/>
                <a:gd name="connsiteX4" fmla="*/ 0 w 1951892"/>
                <a:gd name="connsiteY4" fmla="*/ 0 h 6858000"/>
                <a:gd name="connsiteX0" fmla="*/ 0 w 3727938"/>
                <a:gd name="connsiteY0" fmla="*/ 0 h 6858000"/>
                <a:gd name="connsiteX1" fmla="*/ 3727938 w 3727938"/>
                <a:gd name="connsiteY1" fmla="*/ 17585 h 6858000"/>
                <a:gd name="connsiteX2" fmla="*/ 1951892 w 3727938"/>
                <a:gd name="connsiteY2" fmla="*/ 6858000 h 6858000"/>
                <a:gd name="connsiteX3" fmla="*/ 0 w 3727938"/>
                <a:gd name="connsiteY3" fmla="*/ 6858000 h 6858000"/>
                <a:gd name="connsiteX4" fmla="*/ 0 w 3727938"/>
                <a:gd name="connsiteY4" fmla="*/ 0 h 6858000"/>
                <a:gd name="connsiteX0" fmla="*/ 0 w 3746988"/>
                <a:gd name="connsiteY0" fmla="*/ 1465 h 6859465"/>
                <a:gd name="connsiteX1" fmla="*/ 3746988 w 3746988"/>
                <a:gd name="connsiteY1" fmla="*/ 0 h 6859465"/>
                <a:gd name="connsiteX2" fmla="*/ 1951892 w 3746988"/>
                <a:gd name="connsiteY2" fmla="*/ 6859465 h 6859465"/>
                <a:gd name="connsiteX3" fmla="*/ 0 w 3746988"/>
                <a:gd name="connsiteY3" fmla="*/ 6859465 h 6859465"/>
                <a:gd name="connsiteX4" fmla="*/ 0 w 3746988"/>
                <a:gd name="connsiteY4" fmla="*/ 1465 h 685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6988" h="6859465">
                  <a:moveTo>
                    <a:pt x="0" y="1465"/>
                  </a:moveTo>
                  <a:lnTo>
                    <a:pt x="3746988" y="0"/>
                  </a:lnTo>
                  <a:lnTo>
                    <a:pt x="1951892" y="6859465"/>
                  </a:lnTo>
                  <a:lnTo>
                    <a:pt x="0" y="6859465"/>
                  </a:lnTo>
                  <a:lnTo>
                    <a:pt x="0" y="1465"/>
                  </a:lnTo>
                  <a:close/>
                </a:path>
              </a:pathLst>
            </a:custGeom>
            <a:solidFill>
              <a:schemeClr val="accent1">
                <a:lumMod val="40000"/>
                <a:lumOff val="60000"/>
              </a:schemeClr>
            </a:solidFill>
            <a:ln>
              <a:noFill/>
            </a:ln>
            <a:effectLst>
              <a:outerShdw blurRad="127000" dist="127000" dir="10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4">
              <a:extLst>
                <a:ext uri="{FF2B5EF4-FFF2-40B4-BE49-F238E27FC236}">
                  <a16:creationId xmlns:a16="http://schemas.microsoft.com/office/drawing/2014/main" id="{A8DB76F9-708C-4CE7-BFAD-4D25DD01A5C4}"/>
                </a:ext>
              </a:extLst>
            </p:cNvPr>
            <p:cNvSpPr/>
            <p:nvPr/>
          </p:nvSpPr>
          <p:spPr>
            <a:xfrm flipH="1">
              <a:off x="9538841" y="-1466"/>
              <a:ext cx="2653159" cy="6859465"/>
            </a:xfrm>
            <a:custGeom>
              <a:avLst/>
              <a:gdLst>
                <a:gd name="connsiteX0" fmla="*/ 0 w 1951892"/>
                <a:gd name="connsiteY0" fmla="*/ 0 h 6858000"/>
                <a:gd name="connsiteX1" fmla="*/ 1951892 w 1951892"/>
                <a:gd name="connsiteY1" fmla="*/ 0 h 6858000"/>
                <a:gd name="connsiteX2" fmla="*/ 1951892 w 1951892"/>
                <a:gd name="connsiteY2" fmla="*/ 6858000 h 6858000"/>
                <a:gd name="connsiteX3" fmla="*/ 0 w 1951892"/>
                <a:gd name="connsiteY3" fmla="*/ 6858000 h 6858000"/>
                <a:gd name="connsiteX4" fmla="*/ 0 w 1951892"/>
                <a:gd name="connsiteY4" fmla="*/ 0 h 6858000"/>
                <a:gd name="connsiteX0" fmla="*/ 0 w 3727938"/>
                <a:gd name="connsiteY0" fmla="*/ 0 h 6858000"/>
                <a:gd name="connsiteX1" fmla="*/ 3727938 w 3727938"/>
                <a:gd name="connsiteY1" fmla="*/ 17585 h 6858000"/>
                <a:gd name="connsiteX2" fmla="*/ 1951892 w 3727938"/>
                <a:gd name="connsiteY2" fmla="*/ 6858000 h 6858000"/>
                <a:gd name="connsiteX3" fmla="*/ 0 w 3727938"/>
                <a:gd name="connsiteY3" fmla="*/ 6858000 h 6858000"/>
                <a:gd name="connsiteX4" fmla="*/ 0 w 3727938"/>
                <a:gd name="connsiteY4" fmla="*/ 0 h 6858000"/>
                <a:gd name="connsiteX0" fmla="*/ 0 w 3746988"/>
                <a:gd name="connsiteY0" fmla="*/ 1465 h 6859465"/>
                <a:gd name="connsiteX1" fmla="*/ 3746988 w 3746988"/>
                <a:gd name="connsiteY1" fmla="*/ 0 h 6859465"/>
                <a:gd name="connsiteX2" fmla="*/ 1951892 w 3746988"/>
                <a:gd name="connsiteY2" fmla="*/ 6859465 h 6859465"/>
                <a:gd name="connsiteX3" fmla="*/ 0 w 3746988"/>
                <a:gd name="connsiteY3" fmla="*/ 6859465 h 6859465"/>
                <a:gd name="connsiteX4" fmla="*/ 0 w 3746988"/>
                <a:gd name="connsiteY4" fmla="*/ 1465 h 6859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6988" h="6859465">
                  <a:moveTo>
                    <a:pt x="0" y="1465"/>
                  </a:moveTo>
                  <a:lnTo>
                    <a:pt x="3746988" y="0"/>
                  </a:lnTo>
                  <a:lnTo>
                    <a:pt x="1951892" y="6859465"/>
                  </a:lnTo>
                  <a:lnTo>
                    <a:pt x="0" y="6859465"/>
                  </a:lnTo>
                  <a:lnTo>
                    <a:pt x="0" y="1465"/>
                  </a:lnTo>
                  <a:close/>
                </a:path>
              </a:pathLst>
            </a:custGeom>
            <a:solidFill>
              <a:schemeClr val="accent1">
                <a:lumMod val="75000"/>
              </a:schemeClr>
            </a:solidFill>
            <a:ln>
              <a:noFill/>
            </a:ln>
            <a:effectLst>
              <a:outerShdw blurRad="127000" dist="127000" dir="10800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Shape 16">
            <a:extLst>
              <a:ext uri="{FF2B5EF4-FFF2-40B4-BE49-F238E27FC236}">
                <a16:creationId xmlns:a16="http://schemas.microsoft.com/office/drawing/2014/main" id="{BCD9AF5F-9F04-4B87-A123-B75BA3B393E8}"/>
              </a:ext>
            </a:extLst>
          </p:cNvPr>
          <p:cNvSpPr/>
          <p:nvPr/>
        </p:nvSpPr>
        <p:spPr>
          <a:xfrm flipH="1">
            <a:off x="12614725" y="3"/>
            <a:ext cx="5939781" cy="6859467"/>
          </a:xfrm>
          <a:custGeom>
            <a:avLst/>
            <a:gdLst>
              <a:gd name="connsiteX0" fmla="*/ 1238385 w 6267450"/>
              <a:gd name="connsiteY0" fmla="*/ 0 h 6859467"/>
              <a:gd name="connsiteX1" fmla="*/ 2584939 w 6267450"/>
              <a:gd name="connsiteY1" fmla="*/ 0 h 6859467"/>
              <a:gd name="connsiteX2" fmla="*/ 6267450 w 6267450"/>
              <a:gd name="connsiteY2" fmla="*/ 0 h 6859467"/>
              <a:gd name="connsiteX3" fmla="*/ 6267450 w 6267450"/>
              <a:gd name="connsiteY3" fmla="*/ 6859467 h 6859467"/>
              <a:gd name="connsiteX4" fmla="*/ 2584939 w 6267450"/>
              <a:gd name="connsiteY4" fmla="*/ 6859467 h 6859467"/>
              <a:gd name="connsiteX5" fmla="*/ 2584939 w 6267450"/>
              <a:gd name="connsiteY5" fmla="*/ 6858000 h 6859467"/>
              <a:gd name="connsiteX6" fmla="*/ 0 w 6267450"/>
              <a:gd name="connsiteY6" fmla="*/ 6859465 h 685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9467">
                <a:moveTo>
                  <a:pt x="1238385" y="0"/>
                </a:moveTo>
                <a:lnTo>
                  <a:pt x="2584939" y="0"/>
                </a:lnTo>
                <a:lnTo>
                  <a:pt x="6267450" y="0"/>
                </a:lnTo>
                <a:lnTo>
                  <a:pt x="6267450" y="6859467"/>
                </a:lnTo>
                <a:lnTo>
                  <a:pt x="2584939" y="6859467"/>
                </a:lnTo>
                <a:lnTo>
                  <a:pt x="2584939" y="6858000"/>
                </a:lnTo>
                <a:lnTo>
                  <a:pt x="0" y="6859465"/>
                </a:lnTo>
                <a:close/>
              </a:path>
            </a:pathLst>
          </a:custGeom>
          <a:solidFill>
            <a:schemeClr val="accent1">
              <a:lumMod val="75000"/>
            </a:schemeClr>
          </a:solidFill>
          <a:ln>
            <a:noFill/>
          </a:ln>
          <a:effectLst>
            <a:outerShdw blurRad="127000" dist="127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35FD644-93DB-4017-AC59-20A08D3422B5}"/>
              </a:ext>
            </a:extLst>
          </p:cNvPr>
          <p:cNvSpPr/>
          <p:nvPr/>
        </p:nvSpPr>
        <p:spPr>
          <a:xfrm>
            <a:off x="660519" y="5063469"/>
            <a:ext cx="3150798" cy="1437125"/>
          </a:xfrm>
          <a:prstGeom prst="rect">
            <a:avLst/>
          </a:prstGeom>
        </p:spPr>
        <p:txBody>
          <a:bodyPr wrap="none">
            <a:spAutoFit/>
          </a:bodyPr>
          <a:lstStyle/>
          <a:p>
            <a:pPr algn="ctr">
              <a:lnSpc>
                <a:spcPct val="114000"/>
              </a:lnSpc>
            </a:pPr>
            <a:r>
              <a:rPr lang="sr-Latn-RS" sz="4000" dirty="0" err="1">
                <a:solidFill>
                  <a:schemeClr val="bg1"/>
                </a:solidFill>
                <a:latin typeface="Arial" panose="020B0604020202020204" pitchFamily="34" charset="0"/>
                <a:cs typeface="Arial" panose="020B0604020202020204" pitchFamily="34" charset="0"/>
              </a:rPr>
              <a:t>Verzioniranje</a:t>
            </a:r>
            <a:br>
              <a:rPr lang="sr-Latn-RS" sz="4000" dirty="0">
                <a:solidFill>
                  <a:schemeClr val="bg1"/>
                </a:solidFill>
                <a:latin typeface="Arial" panose="020B0604020202020204" pitchFamily="34" charset="0"/>
                <a:cs typeface="Arial" panose="020B0604020202020204" pitchFamily="34" charset="0"/>
              </a:rPr>
            </a:br>
            <a:r>
              <a:rPr lang="sr-Latn-RS" sz="4000" dirty="0">
                <a:solidFill>
                  <a:schemeClr val="bg1"/>
                </a:solidFill>
                <a:latin typeface="Arial" panose="020B0604020202020204" pitchFamily="34" charset="0"/>
                <a:cs typeface="Arial" panose="020B0604020202020204" pitchFamily="34" charset="0"/>
              </a:rPr>
              <a:t>koda</a:t>
            </a:r>
            <a:endParaRPr lang="en-US" sz="4000" dirty="0">
              <a:solidFill>
                <a:schemeClr val="bg1"/>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BE2B109B-58F0-4128-AE40-746872E04FC3}"/>
              </a:ext>
            </a:extLst>
          </p:cNvPr>
          <p:cNvPicPr>
            <a:picLocks noChangeAspect="1"/>
          </p:cNvPicPr>
          <p:nvPr/>
        </p:nvPicPr>
        <p:blipFill>
          <a:blip r:embed="rId2">
            <a:duotone>
              <a:prstClr val="black"/>
              <a:schemeClr val="accent1">
                <a:tint val="45000"/>
                <a:satMod val="400000"/>
              </a:schemeClr>
            </a:duotone>
          </a:blip>
          <a:srcRect l="4396" t="147" r="8206" b="147"/>
          <a:stretch>
            <a:fillRect/>
          </a:stretch>
        </p:blipFill>
        <p:spPr>
          <a:xfrm>
            <a:off x="12321954" y="-733"/>
            <a:ext cx="8052176" cy="6859467"/>
          </a:xfrm>
          <a:custGeom>
            <a:avLst/>
            <a:gdLst>
              <a:gd name="connsiteX0" fmla="*/ 3321029 w 8052176"/>
              <a:gd name="connsiteY0" fmla="*/ 0 h 6859467"/>
              <a:gd name="connsiteX1" fmla="*/ 8052176 w 8052176"/>
              <a:gd name="connsiteY1" fmla="*/ 0 h 6859467"/>
              <a:gd name="connsiteX2" fmla="*/ 8052176 w 8052176"/>
              <a:gd name="connsiteY2" fmla="*/ 6859467 h 6859467"/>
              <a:gd name="connsiteX3" fmla="*/ 3321029 w 8052176"/>
              <a:gd name="connsiteY3" fmla="*/ 6859467 h 6859467"/>
              <a:gd name="connsiteX4" fmla="*/ 1259725 w 8052176"/>
              <a:gd name="connsiteY4" fmla="*/ 6859467 h 6859467"/>
              <a:gd name="connsiteX5" fmla="*/ 0 w 8052176"/>
              <a:gd name="connsiteY5" fmla="*/ 2 h 6859467"/>
              <a:gd name="connsiteX6" fmla="*/ 3321029 w 8052176"/>
              <a:gd name="connsiteY6" fmla="*/ 1467 h 685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52176" h="6859467">
                <a:moveTo>
                  <a:pt x="3321029" y="0"/>
                </a:moveTo>
                <a:lnTo>
                  <a:pt x="8052176" y="0"/>
                </a:lnTo>
                <a:lnTo>
                  <a:pt x="8052176" y="6859467"/>
                </a:lnTo>
                <a:lnTo>
                  <a:pt x="3321029" y="6859467"/>
                </a:lnTo>
                <a:lnTo>
                  <a:pt x="1259725" y="6859467"/>
                </a:lnTo>
                <a:cubicBezTo>
                  <a:pt x="513" y="14231"/>
                  <a:pt x="1245962" y="6831986"/>
                  <a:pt x="0" y="2"/>
                </a:cubicBezTo>
                <a:lnTo>
                  <a:pt x="3321029" y="1467"/>
                </a:lnTo>
                <a:close/>
              </a:path>
            </a:pathLst>
          </a:custGeom>
        </p:spPr>
      </p:pic>
    </p:spTree>
    <p:extLst>
      <p:ext uri="{BB962C8B-B14F-4D97-AF65-F5344CB8AC3E}">
        <p14:creationId xmlns:p14="http://schemas.microsoft.com/office/powerpoint/2010/main" val="17949468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43DBAD-A732-49B8-851A-32F8D427923E}"/>
              </a:ext>
            </a:extLst>
          </p:cNvPr>
          <p:cNvPicPr>
            <a:picLocks noChangeAspect="1"/>
          </p:cNvPicPr>
          <p:nvPr/>
        </p:nvPicPr>
        <p:blipFill>
          <a:blip r:embed="rId3"/>
          <a:stretch>
            <a:fillRect/>
          </a:stretch>
        </p:blipFill>
        <p:spPr>
          <a:xfrm>
            <a:off x="2256950" y="243071"/>
            <a:ext cx="8017001" cy="3970324"/>
          </a:xfrm>
          <a:prstGeom prst="rect">
            <a:avLst/>
          </a:prstGeom>
        </p:spPr>
      </p:pic>
      <p:sp>
        <p:nvSpPr>
          <p:cNvPr id="83" name="Rectangle: Rounded Corners 82">
            <a:extLst>
              <a:ext uri="{FF2B5EF4-FFF2-40B4-BE49-F238E27FC236}">
                <a16:creationId xmlns:a16="http://schemas.microsoft.com/office/drawing/2014/main" id="{E90561E9-7837-4762-A04A-95D982CED920}"/>
              </a:ext>
            </a:extLst>
          </p:cNvPr>
          <p:cNvSpPr/>
          <p:nvPr/>
        </p:nvSpPr>
        <p:spPr>
          <a:xfrm>
            <a:off x="9173851" y="243071"/>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sp>
        <p:nvSpPr>
          <p:cNvPr id="48" name="Speech Bubble: Rectangle with Corners Rounded 47">
            <a:extLst>
              <a:ext uri="{FF2B5EF4-FFF2-40B4-BE49-F238E27FC236}">
                <a16:creationId xmlns:a16="http://schemas.microsoft.com/office/drawing/2014/main" id="{A8FDD868-8D73-402D-80B2-45CC738A85CE}"/>
              </a:ext>
            </a:extLst>
          </p:cNvPr>
          <p:cNvSpPr/>
          <p:nvPr/>
        </p:nvSpPr>
        <p:spPr>
          <a:xfrm>
            <a:off x="1963346" y="4354292"/>
            <a:ext cx="2189335" cy="1077981"/>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šta je prikazano?</a:t>
            </a:r>
          </a:p>
        </p:txBody>
      </p:sp>
      <p:sp>
        <p:nvSpPr>
          <p:cNvPr id="49" name="Speech Bubble: Rectangle with Corners Rounded 48">
            <a:extLst>
              <a:ext uri="{FF2B5EF4-FFF2-40B4-BE49-F238E27FC236}">
                <a16:creationId xmlns:a16="http://schemas.microsoft.com/office/drawing/2014/main" id="{35893801-CF1B-4941-BD29-57DEAB47C734}"/>
              </a:ext>
            </a:extLst>
          </p:cNvPr>
          <p:cNvSpPr/>
          <p:nvPr/>
        </p:nvSpPr>
        <p:spPr>
          <a:xfrm>
            <a:off x="8362066" y="4354291"/>
            <a:ext cx="2189336" cy="1077981"/>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kako skaliramo?</a:t>
            </a:r>
          </a:p>
        </p:txBody>
      </p:sp>
      <p:sp>
        <p:nvSpPr>
          <p:cNvPr id="51" name="Speech Bubble: Rectangle with Corners Rounded 50">
            <a:extLst>
              <a:ext uri="{FF2B5EF4-FFF2-40B4-BE49-F238E27FC236}">
                <a16:creationId xmlns:a16="http://schemas.microsoft.com/office/drawing/2014/main" id="{BE4563BD-B979-47A6-86A7-7CD7300CAB74}"/>
              </a:ext>
            </a:extLst>
          </p:cNvPr>
          <p:cNvSpPr/>
          <p:nvPr/>
        </p:nvSpPr>
        <p:spPr>
          <a:xfrm>
            <a:off x="5162705" y="4354290"/>
            <a:ext cx="2189336" cy="1077981"/>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kako ide tok razvoja?</a:t>
            </a:r>
          </a:p>
        </p:txBody>
      </p:sp>
      <p:sp>
        <p:nvSpPr>
          <p:cNvPr id="2" name="TextBox 1">
            <a:extLst>
              <a:ext uri="{FF2B5EF4-FFF2-40B4-BE49-F238E27FC236}">
                <a16:creationId xmlns:a16="http://schemas.microsoft.com/office/drawing/2014/main" id="{41F432E9-E575-4B42-91B7-1D3469CE7E93}"/>
              </a:ext>
            </a:extLst>
          </p:cNvPr>
          <p:cNvSpPr txBox="1"/>
          <p:nvPr/>
        </p:nvSpPr>
        <p:spPr>
          <a:xfrm>
            <a:off x="2565163" y="5822065"/>
            <a:ext cx="7400573" cy="954107"/>
          </a:xfrm>
          <a:prstGeom prst="rect">
            <a:avLst/>
          </a:prstGeom>
          <a:noFill/>
        </p:spPr>
        <p:txBody>
          <a:bodyPr wrap="square" rtlCol="0">
            <a:spAutoFit/>
          </a:bodyPr>
          <a:lstStyle/>
          <a:p>
            <a:pPr algn="ctr"/>
            <a:r>
              <a:rPr lang="sr-Latn-RS" sz="2800" i="1" dirty="0">
                <a:hlinkClick r:id="rId4"/>
              </a:rPr>
              <a:t>Git Workflow</a:t>
            </a:r>
            <a:r>
              <a:rPr lang="sr-Latn-RS" sz="2800" i="1" dirty="0"/>
              <a:t>: A</a:t>
            </a:r>
            <a:r>
              <a:rPr lang="en-US" sz="2800" i="1" dirty="0"/>
              <a:t> recipe for </a:t>
            </a:r>
            <a:r>
              <a:rPr lang="sr-Latn-RS" sz="2800" i="1" dirty="0"/>
              <a:t>using </a:t>
            </a:r>
            <a:r>
              <a:rPr lang="en-US" sz="2800" i="1" dirty="0"/>
              <a:t>Git to accomplish work in a consistent and productive manner.</a:t>
            </a:r>
          </a:p>
        </p:txBody>
      </p:sp>
      <p:sp>
        <p:nvSpPr>
          <p:cNvPr id="22" name="Rectangle: Rounded Corners 21">
            <a:extLst>
              <a:ext uri="{FF2B5EF4-FFF2-40B4-BE49-F238E27FC236}">
                <a16:creationId xmlns:a16="http://schemas.microsoft.com/office/drawing/2014/main" id="{E6C41F11-CE7B-4555-975A-B213B086EBC5}"/>
              </a:ext>
            </a:extLst>
          </p:cNvPr>
          <p:cNvSpPr/>
          <p:nvPr/>
        </p:nvSpPr>
        <p:spPr>
          <a:xfrm>
            <a:off x="3058013" y="-1297001"/>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Tree>
    <p:extLst>
      <p:ext uri="{BB962C8B-B14F-4D97-AF65-F5344CB8AC3E}">
        <p14:creationId xmlns:p14="http://schemas.microsoft.com/office/powerpoint/2010/main" val="13911867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1"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FD555DA-B79E-4581-ABA4-CB251A1FEC4D}"/>
              </a:ext>
            </a:extLst>
          </p:cNvPr>
          <p:cNvSpPr txBox="1"/>
          <p:nvPr/>
        </p:nvSpPr>
        <p:spPr>
          <a:xfrm>
            <a:off x="263047" y="-16932"/>
            <a:ext cx="8610200" cy="763094"/>
          </a:xfrm>
          <a:prstGeom prst="rect">
            <a:avLst/>
          </a:prstGeom>
          <a:noFill/>
          <a:ln w="38100">
            <a:noFill/>
          </a:ln>
        </p:spPr>
        <p:txBody>
          <a:bodyPr wrap="square" rtlCol="0">
            <a:spAutoFit/>
          </a:bodyPr>
          <a:lstStyle/>
          <a:p>
            <a:pPr>
              <a:lnSpc>
                <a:spcPct val="120000"/>
              </a:lnSpc>
              <a:spcAft>
                <a:spcPts val="600"/>
              </a:spcAft>
            </a:pPr>
            <a:r>
              <a:rPr lang="sr-Latn-RS" sz="4000" dirty="0">
                <a:latin typeface="Arial" panose="020B0604020202020204" pitchFamily="34" charset="0"/>
                <a:cs typeface="Arial" panose="020B0604020202020204" pitchFamily="34" charset="0"/>
              </a:rPr>
              <a:t>Dobro formiran </a:t>
            </a:r>
            <a:r>
              <a:rPr lang="sr-Latn-RS" sz="4000" i="1" dirty="0" err="1">
                <a:latin typeface="Arial" panose="020B0604020202020204" pitchFamily="34" charset="0"/>
                <a:cs typeface="Arial" panose="020B0604020202020204" pitchFamily="34" charset="0"/>
              </a:rPr>
              <a:t>commit</a:t>
            </a:r>
            <a:r>
              <a:rPr lang="sr-Latn-RS" sz="4000" dirty="0">
                <a:latin typeface="Arial" panose="020B0604020202020204" pitchFamily="34" charset="0"/>
                <a:cs typeface="Arial" panose="020B0604020202020204" pitchFamily="34" charset="0"/>
              </a:rPr>
              <a:t>…</a:t>
            </a:r>
            <a:endParaRPr lang="sr-Latn-RS" sz="3600" dirty="0">
              <a:latin typeface="Arial" panose="020B0604020202020204" pitchFamily="34" charset="0"/>
              <a:cs typeface="Arial" panose="020B0604020202020204" pitchFamily="34" charset="0"/>
            </a:endParaRPr>
          </a:p>
        </p:txBody>
      </p:sp>
      <p:graphicFrame>
        <p:nvGraphicFramePr>
          <p:cNvPr id="6" name="Diagram 5">
            <a:extLst>
              <a:ext uri="{FF2B5EF4-FFF2-40B4-BE49-F238E27FC236}">
                <a16:creationId xmlns:a16="http://schemas.microsoft.com/office/drawing/2014/main" id="{563D8A46-E71B-448C-8F20-C1EC328C8CAB}"/>
              </a:ext>
            </a:extLst>
          </p:cNvPr>
          <p:cNvGraphicFramePr/>
          <p:nvPr>
            <p:extLst>
              <p:ext uri="{D42A27DB-BD31-4B8C-83A1-F6EECF244321}">
                <p14:modId xmlns:p14="http://schemas.microsoft.com/office/powerpoint/2010/main" val="4276323527"/>
              </p:ext>
            </p:extLst>
          </p:nvPr>
        </p:nvGraphicFramePr>
        <p:xfrm>
          <a:off x="263047" y="746162"/>
          <a:ext cx="7681685" cy="6111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D2054C2D-AEE7-400D-9F69-D9FA569A48F0}"/>
              </a:ext>
            </a:extLst>
          </p:cNvPr>
          <p:cNvSpPr/>
          <p:nvPr/>
        </p:nvSpPr>
        <p:spPr>
          <a:xfrm>
            <a:off x="9173851" y="243071"/>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sp>
        <p:nvSpPr>
          <p:cNvPr id="8" name="Speech Bubble: Rectangle with Corners Rounded 7">
            <a:extLst>
              <a:ext uri="{FF2B5EF4-FFF2-40B4-BE49-F238E27FC236}">
                <a16:creationId xmlns:a16="http://schemas.microsoft.com/office/drawing/2014/main" id="{2AF21AAB-37AA-477F-926C-B62CAC39FD14}"/>
              </a:ext>
            </a:extLst>
          </p:cNvPr>
          <p:cNvSpPr/>
          <p:nvPr/>
        </p:nvSpPr>
        <p:spPr>
          <a:xfrm>
            <a:off x="9173851" y="5345661"/>
            <a:ext cx="2755102" cy="1269268"/>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Posebno bitno u timskom radu</a:t>
            </a:r>
          </a:p>
        </p:txBody>
      </p:sp>
    </p:spTree>
    <p:extLst>
      <p:ext uri="{BB962C8B-B14F-4D97-AF65-F5344CB8AC3E}">
        <p14:creationId xmlns:p14="http://schemas.microsoft.com/office/powerpoint/2010/main" val="11080836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0D00146-73EB-4623-908C-50986D088C66}"/>
                                            </p:graphicEl>
                                          </p:spTgt>
                                        </p:tgtEl>
                                        <p:attrNameLst>
                                          <p:attrName>style.visibility</p:attrName>
                                        </p:attrNameLst>
                                      </p:cBhvr>
                                      <p:to>
                                        <p:strVal val="visible"/>
                                      </p:to>
                                    </p:set>
                                    <p:animEffect transition="in" filter="fade">
                                      <p:cBhvr>
                                        <p:cTn id="7" dur="500"/>
                                        <p:tgtEl>
                                          <p:spTgt spid="6">
                                            <p:graphicEl>
                                              <a:dgm id="{D0D00146-73EB-4623-908C-50986D088C6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1600BB3-FDF2-41D6-AA35-36BB2873E41C}"/>
                                            </p:graphicEl>
                                          </p:spTgt>
                                        </p:tgtEl>
                                        <p:attrNameLst>
                                          <p:attrName>style.visibility</p:attrName>
                                        </p:attrNameLst>
                                      </p:cBhvr>
                                      <p:to>
                                        <p:strVal val="visible"/>
                                      </p:to>
                                    </p:set>
                                    <p:animEffect transition="in" filter="fade">
                                      <p:cBhvr>
                                        <p:cTn id="12" dur="500"/>
                                        <p:tgtEl>
                                          <p:spTgt spid="6">
                                            <p:graphicEl>
                                              <a:dgm id="{41600BB3-FDF2-41D6-AA35-36BB2873E41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CC80814B-F1CD-45DF-91B4-D11E6AAA0C92}"/>
                                            </p:graphicEl>
                                          </p:spTgt>
                                        </p:tgtEl>
                                        <p:attrNameLst>
                                          <p:attrName>style.visibility</p:attrName>
                                        </p:attrNameLst>
                                      </p:cBhvr>
                                      <p:to>
                                        <p:strVal val="visible"/>
                                      </p:to>
                                    </p:set>
                                    <p:animEffect transition="in" filter="fade">
                                      <p:cBhvr>
                                        <p:cTn id="17" dur="500"/>
                                        <p:tgtEl>
                                          <p:spTgt spid="6">
                                            <p:graphicEl>
                                              <a:dgm id="{CC80814B-F1CD-45DF-91B4-D11E6AAA0C9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DC285E9A-B3C4-4994-BBC0-2158EF7CB9DB}"/>
                                            </p:graphicEl>
                                          </p:spTgt>
                                        </p:tgtEl>
                                        <p:attrNameLst>
                                          <p:attrName>style.visibility</p:attrName>
                                        </p:attrNameLst>
                                      </p:cBhvr>
                                      <p:to>
                                        <p:strVal val="visible"/>
                                      </p:to>
                                    </p:set>
                                    <p:animEffect transition="in" filter="fade">
                                      <p:cBhvr>
                                        <p:cTn id="22" dur="500"/>
                                        <p:tgtEl>
                                          <p:spTgt spid="6">
                                            <p:graphicEl>
                                              <a:dgm id="{DC285E9A-B3C4-4994-BBC0-2158EF7CB9DB}"/>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EABE421B-A7FC-4E65-B028-E76EA44A76C3}"/>
                                            </p:graphicEl>
                                          </p:spTgt>
                                        </p:tgtEl>
                                        <p:attrNameLst>
                                          <p:attrName>style.visibility</p:attrName>
                                        </p:attrNameLst>
                                      </p:cBhvr>
                                      <p:to>
                                        <p:strVal val="visible"/>
                                      </p:to>
                                    </p:set>
                                    <p:animEffect transition="in" filter="fade">
                                      <p:cBhvr>
                                        <p:cTn id="27" dur="500"/>
                                        <p:tgtEl>
                                          <p:spTgt spid="6">
                                            <p:graphicEl>
                                              <a:dgm id="{EABE421B-A7FC-4E65-B028-E76EA44A76C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graphicEl>
                                              <a:dgm id="{BACA820E-C1E8-448E-86C0-8A70AD00CD49}"/>
                                            </p:graphicEl>
                                          </p:spTgt>
                                        </p:tgtEl>
                                        <p:attrNameLst>
                                          <p:attrName>style.visibility</p:attrName>
                                        </p:attrNameLst>
                                      </p:cBhvr>
                                      <p:to>
                                        <p:strVal val="visible"/>
                                      </p:to>
                                    </p:set>
                                    <p:animEffect transition="in" filter="fade">
                                      <p:cBhvr>
                                        <p:cTn id="32" dur="500"/>
                                        <p:tgtEl>
                                          <p:spTgt spid="6">
                                            <p:graphicEl>
                                              <a:dgm id="{BACA820E-C1E8-448E-86C0-8A70AD00CD4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graphicEl>
                                              <a:dgm id="{F6AFBDE2-0FB2-4BD0-8D7E-1FBBFAE11053}"/>
                                            </p:graphicEl>
                                          </p:spTgt>
                                        </p:tgtEl>
                                        <p:attrNameLst>
                                          <p:attrName>style.visibility</p:attrName>
                                        </p:attrNameLst>
                                      </p:cBhvr>
                                      <p:to>
                                        <p:strVal val="visible"/>
                                      </p:to>
                                    </p:set>
                                    <p:animEffect transition="in" filter="fade">
                                      <p:cBhvr>
                                        <p:cTn id="37" dur="500"/>
                                        <p:tgtEl>
                                          <p:spTgt spid="6">
                                            <p:graphicEl>
                                              <a:dgm id="{F6AFBDE2-0FB2-4BD0-8D7E-1FBBFAE11053}"/>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graphicEl>
                                              <a:dgm id="{D049939F-0528-458F-927A-AA8A4005CB44}"/>
                                            </p:graphicEl>
                                          </p:spTgt>
                                        </p:tgtEl>
                                        <p:attrNameLst>
                                          <p:attrName>style.visibility</p:attrName>
                                        </p:attrNameLst>
                                      </p:cBhvr>
                                      <p:to>
                                        <p:strVal val="visible"/>
                                      </p:to>
                                    </p:set>
                                    <p:animEffect transition="in" filter="fade">
                                      <p:cBhvr>
                                        <p:cTn id="42" dur="500"/>
                                        <p:tgtEl>
                                          <p:spTgt spid="6">
                                            <p:graphicEl>
                                              <a:dgm id="{D049939F-0528-458F-927A-AA8A4005CB44}"/>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E5C6363-DDE9-41BE-935D-9422E834A256}"/>
              </a:ext>
            </a:extLst>
          </p:cNvPr>
          <p:cNvSpPr/>
          <p:nvPr/>
        </p:nvSpPr>
        <p:spPr>
          <a:xfrm>
            <a:off x="9173851" y="243071"/>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pic>
        <p:nvPicPr>
          <p:cNvPr id="3" name="Picture 2">
            <a:extLst>
              <a:ext uri="{FF2B5EF4-FFF2-40B4-BE49-F238E27FC236}">
                <a16:creationId xmlns:a16="http://schemas.microsoft.com/office/drawing/2014/main" id="{E15B55D9-93B2-4519-AE53-32DB13A6BC4D}"/>
              </a:ext>
            </a:extLst>
          </p:cNvPr>
          <p:cNvPicPr>
            <a:picLocks noChangeAspect="1"/>
          </p:cNvPicPr>
          <p:nvPr/>
        </p:nvPicPr>
        <p:blipFill>
          <a:blip r:embed="rId3"/>
          <a:stretch>
            <a:fillRect/>
          </a:stretch>
        </p:blipFill>
        <p:spPr>
          <a:xfrm>
            <a:off x="263047" y="243072"/>
            <a:ext cx="8123458" cy="4314010"/>
          </a:xfrm>
          <a:prstGeom prst="rect">
            <a:avLst/>
          </a:prstGeom>
        </p:spPr>
      </p:pic>
      <p:sp>
        <p:nvSpPr>
          <p:cNvPr id="11" name="Oval 10">
            <a:extLst>
              <a:ext uri="{FF2B5EF4-FFF2-40B4-BE49-F238E27FC236}">
                <a16:creationId xmlns:a16="http://schemas.microsoft.com/office/drawing/2014/main" id="{3B332EE0-372E-4100-915F-8C78D82486F6}"/>
              </a:ext>
            </a:extLst>
          </p:cNvPr>
          <p:cNvSpPr/>
          <p:nvPr/>
        </p:nvSpPr>
        <p:spPr>
          <a:xfrm>
            <a:off x="2238279" y="71208"/>
            <a:ext cx="2251532" cy="76829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2800"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6A581EDC-6277-4263-AC0A-3B706A90A2C7}"/>
              </a:ext>
            </a:extLst>
          </p:cNvPr>
          <p:cNvSpPr/>
          <p:nvPr/>
        </p:nvSpPr>
        <p:spPr>
          <a:xfrm>
            <a:off x="6465043" y="756887"/>
            <a:ext cx="2251532" cy="76829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28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3A809FC9-B1AA-4BF3-9A9A-2A2254DC1964}"/>
              </a:ext>
            </a:extLst>
          </p:cNvPr>
          <p:cNvPicPr>
            <a:picLocks noChangeAspect="1"/>
          </p:cNvPicPr>
          <p:nvPr/>
        </p:nvPicPr>
        <p:blipFill rotWithShape="1">
          <a:blip r:embed="rId4"/>
          <a:srcRect l="9793" t="8440" r="848" b="25436"/>
          <a:stretch/>
        </p:blipFill>
        <p:spPr>
          <a:xfrm>
            <a:off x="123860" y="3212432"/>
            <a:ext cx="7204239" cy="3574360"/>
          </a:xfrm>
          <a:prstGeom prst="rect">
            <a:avLst/>
          </a:prstGeom>
          <a:ln w="38100">
            <a:solidFill>
              <a:schemeClr val="accent2"/>
            </a:solidFill>
          </a:ln>
        </p:spPr>
      </p:pic>
      <p:sp>
        <p:nvSpPr>
          <p:cNvPr id="14" name="Oval 13">
            <a:extLst>
              <a:ext uri="{FF2B5EF4-FFF2-40B4-BE49-F238E27FC236}">
                <a16:creationId xmlns:a16="http://schemas.microsoft.com/office/drawing/2014/main" id="{EA276F2D-2DB6-4077-9A91-5E8E4EA81849}"/>
              </a:ext>
            </a:extLst>
          </p:cNvPr>
          <p:cNvSpPr/>
          <p:nvPr/>
        </p:nvSpPr>
        <p:spPr>
          <a:xfrm>
            <a:off x="7352163" y="2168115"/>
            <a:ext cx="1069791" cy="237403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2800" dirty="0">
              <a:latin typeface="Arial" panose="020B0604020202020204" pitchFamily="34" charset="0"/>
              <a:cs typeface="Arial" panose="020B0604020202020204" pitchFamily="34" charset="0"/>
            </a:endParaRPr>
          </a:p>
        </p:txBody>
      </p:sp>
      <p:sp>
        <p:nvSpPr>
          <p:cNvPr id="18" name="Speech Bubble: Rectangle with Corners Rounded 17">
            <a:extLst>
              <a:ext uri="{FF2B5EF4-FFF2-40B4-BE49-F238E27FC236}">
                <a16:creationId xmlns:a16="http://schemas.microsoft.com/office/drawing/2014/main" id="{4D7EE765-2276-4B71-BD37-4950FE74447F}"/>
              </a:ext>
            </a:extLst>
          </p:cNvPr>
          <p:cNvSpPr/>
          <p:nvPr/>
        </p:nvSpPr>
        <p:spPr>
          <a:xfrm>
            <a:off x="8525692" y="5149516"/>
            <a:ext cx="3403261" cy="1637276"/>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hlinkClick r:id="rId5"/>
              </a:rPr>
              <a:t>Pull request</a:t>
            </a:r>
            <a:endParaRPr lang="sr-Latn-RS" sz="2800" i="1" dirty="0">
              <a:latin typeface="Arial" panose="020B0604020202020204" pitchFamily="34" charset="0"/>
              <a:cs typeface="Arial" panose="020B0604020202020204" pitchFamily="34" charset="0"/>
            </a:endParaRPr>
          </a:p>
          <a:p>
            <a:pPr algn="ctr"/>
            <a:r>
              <a:rPr lang="sr-Latn-RS" sz="2800" i="1" dirty="0">
                <a:latin typeface="Arial" panose="020B0604020202020204" pitchFamily="34" charset="0"/>
                <a:cs typeface="Arial" panose="020B0604020202020204" pitchFamily="34" charset="0"/>
              </a:rPr>
              <a:t>Alat za reviziju koda i kolaboraciju</a:t>
            </a:r>
          </a:p>
        </p:txBody>
      </p:sp>
    </p:spTree>
    <p:extLst>
      <p:ext uri="{BB962C8B-B14F-4D97-AF65-F5344CB8AC3E}">
        <p14:creationId xmlns:p14="http://schemas.microsoft.com/office/powerpoint/2010/main" val="21597162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right)">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C2BF66E-9873-42AC-8E86-3086B7C081B8}"/>
              </a:ext>
            </a:extLst>
          </p:cNvPr>
          <p:cNvPicPr>
            <a:picLocks noChangeAspect="1"/>
          </p:cNvPicPr>
          <p:nvPr/>
        </p:nvPicPr>
        <p:blipFill>
          <a:blip r:embed="rId3"/>
          <a:stretch>
            <a:fillRect/>
          </a:stretch>
        </p:blipFill>
        <p:spPr>
          <a:xfrm>
            <a:off x="303323" y="243071"/>
            <a:ext cx="8034456" cy="4774097"/>
          </a:xfrm>
          <a:prstGeom prst="rect">
            <a:avLst/>
          </a:prstGeom>
        </p:spPr>
      </p:pic>
      <p:sp>
        <p:nvSpPr>
          <p:cNvPr id="4" name="Rectangle: Rounded Corners 3">
            <a:extLst>
              <a:ext uri="{FF2B5EF4-FFF2-40B4-BE49-F238E27FC236}">
                <a16:creationId xmlns:a16="http://schemas.microsoft.com/office/drawing/2014/main" id="{F5FE02A6-EAEB-4965-8AB5-E154ED5271ED}"/>
              </a:ext>
            </a:extLst>
          </p:cNvPr>
          <p:cNvSpPr/>
          <p:nvPr/>
        </p:nvSpPr>
        <p:spPr>
          <a:xfrm>
            <a:off x="12716299" y="2458034"/>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5" name="Rectangle: Rounded Corners 4">
            <a:extLst>
              <a:ext uri="{FF2B5EF4-FFF2-40B4-BE49-F238E27FC236}">
                <a16:creationId xmlns:a16="http://schemas.microsoft.com/office/drawing/2014/main" id="{B5202D3D-F036-4D59-8095-81C113172183}"/>
              </a:ext>
            </a:extLst>
          </p:cNvPr>
          <p:cNvSpPr/>
          <p:nvPr/>
        </p:nvSpPr>
        <p:spPr>
          <a:xfrm>
            <a:off x="-3081668" y="4199650"/>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7" name="Rectangle: Rounded Corners 6">
            <a:extLst>
              <a:ext uri="{FF2B5EF4-FFF2-40B4-BE49-F238E27FC236}">
                <a16:creationId xmlns:a16="http://schemas.microsoft.com/office/drawing/2014/main" id="{C84AA632-5F6D-4A31-B900-302FE32E2C7F}"/>
              </a:ext>
            </a:extLst>
          </p:cNvPr>
          <p:cNvSpPr/>
          <p:nvPr/>
        </p:nvSpPr>
        <p:spPr>
          <a:xfrm>
            <a:off x="12716299" y="1222820"/>
            <a:ext cx="2755101" cy="9797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Laka integracija promena</a:t>
            </a:r>
          </a:p>
        </p:txBody>
      </p:sp>
      <p:sp>
        <p:nvSpPr>
          <p:cNvPr id="8" name="Rectangle: Rounded Corners 7">
            <a:extLst>
              <a:ext uri="{FF2B5EF4-FFF2-40B4-BE49-F238E27FC236}">
                <a16:creationId xmlns:a16="http://schemas.microsoft.com/office/drawing/2014/main" id="{16B641A6-5C84-4CC0-B773-F9EEFC32A51F}"/>
              </a:ext>
            </a:extLst>
          </p:cNvPr>
          <p:cNvSpPr/>
          <p:nvPr/>
        </p:nvSpPr>
        <p:spPr>
          <a:xfrm>
            <a:off x="-3041392" y="1712694"/>
            <a:ext cx="2755101" cy="979749"/>
          </a:xfrm>
          <a:prstGeom prst="roundRect">
            <a:avLst/>
          </a:prstGeom>
          <a:solidFill>
            <a:srgbClr val="6A8ED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Autorstvo promene koda</a:t>
            </a:r>
          </a:p>
        </p:txBody>
      </p:sp>
      <p:sp>
        <p:nvSpPr>
          <p:cNvPr id="9" name="Rectangle: Rounded Corners 8">
            <a:extLst>
              <a:ext uri="{FF2B5EF4-FFF2-40B4-BE49-F238E27FC236}">
                <a16:creationId xmlns:a16="http://schemas.microsoft.com/office/drawing/2014/main" id="{212F444A-877E-4627-B589-241044498586}"/>
              </a:ext>
            </a:extLst>
          </p:cNvPr>
          <p:cNvSpPr/>
          <p:nvPr/>
        </p:nvSpPr>
        <p:spPr>
          <a:xfrm>
            <a:off x="5131958" y="-1416564"/>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10" name="Rectangle: Rounded Corners 9">
            <a:extLst>
              <a:ext uri="{FF2B5EF4-FFF2-40B4-BE49-F238E27FC236}">
                <a16:creationId xmlns:a16="http://schemas.microsoft.com/office/drawing/2014/main" id="{FE5C6363-DDE9-41BE-935D-9422E834A256}"/>
              </a:ext>
            </a:extLst>
          </p:cNvPr>
          <p:cNvSpPr/>
          <p:nvPr/>
        </p:nvSpPr>
        <p:spPr>
          <a:xfrm>
            <a:off x="9173851" y="243071"/>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sp>
        <p:nvSpPr>
          <p:cNvPr id="11" name="Oval 10">
            <a:extLst>
              <a:ext uri="{FF2B5EF4-FFF2-40B4-BE49-F238E27FC236}">
                <a16:creationId xmlns:a16="http://schemas.microsoft.com/office/drawing/2014/main" id="{3B332EE0-372E-4100-915F-8C78D82486F6}"/>
              </a:ext>
            </a:extLst>
          </p:cNvPr>
          <p:cNvSpPr/>
          <p:nvPr/>
        </p:nvSpPr>
        <p:spPr>
          <a:xfrm>
            <a:off x="3595742" y="84222"/>
            <a:ext cx="2251532" cy="76829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2800" dirty="0">
              <a:latin typeface="Arial" panose="020B0604020202020204" pitchFamily="34" charset="0"/>
              <a:cs typeface="Arial" panose="020B0604020202020204" pitchFamily="34" charset="0"/>
            </a:endParaRPr>
          </a:p>
        </p:txBody>
      </p:sp>
      <p:sp>
        <p:nvSpPr>
          <p:cNvPr id="19" name="Speech Bubble: Rectangle with Corners Rounded 18">
            <a:extLst>
              <a:ext uri="{FF2B5EF4-FFF2-40B4-BE49-F238E27FC236}">
                <a16:creationId xmlns:a16="http://schemas.microsoft.com/office/drawing/2014/main" id="{0A31A180-4C54-49C6-986F-6CD6FFEE80CF}"/>
              </a:ext>
            </a:extLst>
          </p:cNvPr>
          <p:cNvSpPr/>
          <p:nvPr/>
        </p:nvSpPr>
        <p:spPr>
          <a:xfrm>
            <a:off x="8109284" y="5149516"/>
            <a:ext cx="3819669" cy="1637276"/>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hlinkClick r:id="rId4"/>
              </a:rPr>
              <a:t>GitHub Actions</a:t>
            </a:r>
            <a:endParaRPr lang="sr-Latn-RS" sz="2800" i="1" dirty="0">
              <a:latin typeface="Arial" panose="020B0604020202020204" pitchFamily="34" charset="0"/>
              <a:cs typeface="Arial" panose="020B0604020202020204" pitchFamily="34" charset="0"/>
            </a:endParaRPr>
          </a:p>
          <a:p>
            <a:pPr algn="ctr"/>
            <a:r>
              <a:rPr lang="sr-Latn-RS" sz="2800" i="1" dirty="0">
                <a:latin typeface="Arial" panose="020B0604020202020204" pitchFamily="34" charset="0"/>
                <a:cs typeface="Arial" panose="020B0604020202020204" pitchFamily="34" charset="0"/>
              </a:rPr>
              <a:t>Alat za automatizaciju razvoja softvera</a:t>
            </a:r>
          </a:p>
        </p:txBody>
      </p:sp>
      <p:pic>
        <p:nvPicPr>
          <p:cNvPr id="22" name="Picture 21">
            <a:extLst>
              <a:ext uri="{FF2B5EF4-FFF2-40B4-BE49-F238E27FC236}">
                <a16:creationId xmlns:a16="http://schemas.microsoft.com/office/drawing/2014/main" id="{6FAB5E88-F79E-47F2-A257-3532B9B15524}"/>
              </a:ext>
            </a:extLst>
          </p:cNvPr>
          <p:cNvPicPr>
            <a:picLocks noChangeAspect="1"/>
          </p:cNvPicPr>
          <p:nvPr/>
        </p:nvPicPr>
        <p:blipFill>
          <a:blip r:embed="rId5"/>
          <a:stretch>
            <a:fillRect/>
          </a:stretch>
        </p:blipFill>
        <p:spPr>
          <a:xfrm>
            <a:off x="3930218" y="1620812"/>
            <a:ext cx="7399661" cy="2453853"/>
          </a:xfrm>
          <a:prstGeom prst="rect">
            <a:avLst/>
          </a:prstGeom>
          <a:ln w="38100">
            <a:solidFill>
              <a:schemeClr val="accent2"/>
            </a:solidFill>
          </a:ln>
        </p:spPr>
      </p:pic>
      <p:sp>
        <p:nvSpPr>
          <p:cNvPr id="20" name="Oval 19">
            <a:extLst>
              <a:ext uri="{FF2B5EF4-FFF2-40B4-BE49-F238E27FC236}">
                <a16:creationId xmlns:a16="http://schemas.microsoft.com/office/drawing/2014/main" id="{BB70A738-594F-48F6-9E54-CF018C990826}"/>
              </a:ext>
            </a:extLst>
          </p:cNvPr>
          <p:cNvSpPr/>
          <p:nvPr/>
        </p:nvSpPr>
        <p:spPr>
          <a:xfrm>
            <a:off x="6504283" y="852517"/>
            <a:ext cx="2251532" cy="768295"/>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20674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FC94B3-973F-4EC1-86E1-7A557FC5437F}"/>
              </a:ext>
            </a:extLst>
          </p:cNvPr>
          <p:cNvSpPr/>
          <p:nvPr/>
        </p:nvSpPr>
        <p:spPr>
          <a:xfrm>
            <a:off x="7473548" y="4017693"/>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23" name="Rectangle: Rounded Corners 22">
            <a:extLst>
              <a:ext uri="{FF2B5EF4-FFF2-40B4-BE49-F238E27FC236}">
                <a16:creationId xmlns:a16="http://schemas.microsoft.com/office/drawing/2014/main" id="{A72A694A-C80B-4B82-B62B-FFF09598F257}"/>
              </a:ext>
            </a:extLst>
          </p:cNvPr>
          <p:cNvSpPr/>
          <p:nvPr/>
        </p:nvSpPr>
        <p:spPr>
          <a:xfrm>
            <a:off x="4718448" y="24270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16" name="Rectangle: Rounded Corners 15">
            <a:extLst>
              <a:ext uri="{FF2B5EF4-FFF2-40B4-BE49-F238E27FC236}">
                <a16:creationId xmlns:a16="http://schemas.microsoft.com/office/drawing/2014/main" id="{1E53A191-F670-4EB3-B6A5-21E0E4305DAE}"/>
              </a:ext>
            </a:extLst>
          </p:cNvPr>
          <p:cNvSpPr/>
          <p:nvPr/>
        </p:nvSpPr>
        <p:spPr>
          <a:xfrm>
            <a:off x="7473549" y="1860558"/>
            <a:ext cx="2755101" cy="9797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Laka integracija promena</a:t>
            </a:r>
          </a:p>
        </p:txBody>
      </p:sp>
      <p:sp>
        <p:nvSpPr>
          <p:cNvPr id="17" name="Rectangle: Rounded Corners 16">
            <a:extLst>
              <a:ext uri="{FF2B5EF4-FFF2-40B4-BE49-F238E27FC236}">
                <a16:creationId xmlns:a16="http://schemas.microsoft.com/office/drawing/2014/main" id="{F0974D9E-2B11-49E4-B23D-7599C5EB7CD8}"/>
              </a:ext>
            </a:extLst>
          </p:cNvPr>
          <p:cNvSpPr/>
          <p:nvPr/>
        </p:nvSpPr>
        <p:spPr>
          <a:xfrm>
            <a:off x="1963347" y="4017693"/>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19" name="Rectangle: Rounded Corners 18">
            <a:extLst>
              <a:ext uri="{FF2B5EF4-FFF2-40B4-BE49-F238E27FC236}">
                <a16:creationId xmlns:a16="http://schemas.microsoft.com/office/drawing/2014/main" id="{F3A478C3-8408-46DD-AFE1-23C4944B65ED}"/>
              </a:ext>
            </a:extLst>
          </p:cNvPr>
          <p:cNvSpPr/>
          <p:nvPr/>
        </p:nvSpPr>
        <p:spPr>
          <a:xfrm>
            <a:off x="1963346" y="1860558"/>
            <a:ext cx="2755101" cy="979749"/>
          </a:xfrm>
          <a:prstGeom prst="roundRect">
            <a:avLst/>
          </a:prstGeom>
          <a:solidFill>
            <a:srgbClr val="6A8ED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Autorstvo promene koda</a:t>
            </a:r>
          </a:p>
        </p:txBody>
      </p:sp>
      <p:sp>
        <p:nvSpPr>
          <p:cNvPr id="20" name="Rectangle: Rounded Corners 19">
            <a:extLst>
              <a:ext uri="{FF2B5EF4-FFF2-40B4-BE49-F238E27FC236}">
                <a16:creationId xmlns:a16="http://schemas.microsoft.com/office/drawing/2014/main" id="{446A41CD-747F-4ED2-A8F0-4E4D5EF6CCC6}"/>
              </a:ext>
            </a:extLst>
          </p:cNvPr>
          <p:cNvSpPr/>
          <p:nvPr/>
        </p:nvSpPr>
        <p:spPr>
          <a:xfrm>
            <a:off x="4718448" y="5635543"/>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sp>
        <p:nvSpPr>
          <p:cNvPr id="4" name="Oval 3">
            <a:extLst>
              <a:ext uri="{FF2B5EF4-FFF2-40B4-BE49-F238E27FC236}">
                <a16:creationId xmlns:a16="http://schemas.microsoft.com/office/drawing/2014/main" id="{DFF47352-547D-4CC7-A0C0-0A91E1E1F545}"/>
              </a:ext>
            </a:extLst>
          </p:cNvPr>
          <p:cNvSpPr/>
          <p:nvPr/>
        </p:nvSpPr>
        <p:spPr>
          <a:xfrm>
            <a:off x="4364337" y="1061304"/>
            <a:ext cx="3463327" cy="473392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a:r>
              <a:rPr lang="sr-Latn-RS" sz="3600" dirty="0">
                <a:latin typeface="Arial" panose="020B0604020202020204" pitchFamily="34" charset="0"/>
                <a:cs typeface="Arial" panose="020B0604020202020204" pitchFamily="34" charset="0"/>
              </a:rPr>
              <a:t>Sistem za</a:t>
            </a:r>
            <a:br>
              <a:rPr lang="sr-Latn-RS" sz="3600" dirty="0">
                <a:latin typeface="Arial" panose="020B0604020202020204" pitchFamily="34" charset="0"/>
                <a:cs typeface="Arial" panose="020B0604020202020204" pitchFamily="34" charset="0"/>
              </a:rPr>
            </a:br>
            <a:r>
              <a:rPr lang="sr-Latn-RS" sz="3600" dirty="0" err="1">
                <a:latin typeface="Arial" panose="020B0604020202020204" pitchFamily="34" charset="0"/>
                <a:cs typeface="Arial" panose="020B0604020202020204" pitchFamily="34" charset="0"/>
              </a:rPr>
              <a:t>verzioniranje</a:t>
            </a:r>
            <a:br>
              <a:rPr lang="sr-Latn-RS" sz="3600" dirty="0">
                <a:latin typeface="Arial" panose="020B0604020202020204" pitchFamily="34" charset="0"/>
                <a:cs typeface="Arial" panose="020B0604020202020204" pitchFamily="34" charset="0"/>
              </a:rPr>
            </a:br>
            <a:r>
              <a:rPr lang="sr-Latn-RS" sz="3600" dirty="0">
                <a:latin typeface="Arial" panose="020B0604020202020204" pitchFamily="34" charset="0"/>
                <a:cs typeface="Arial" panose="020B0604020202020204" pitchFamily="34" charset="0"/>
              </a:rPr>
              <a:t>koda</a:t>
            </a:r>
          </a:p>
          <a:p>
            <a:pPr algn="ctr"/>
            <a:endParaRPr lang="sr-Latn-RS" sz="3600" dirty="0">
              <a:latin typeface="Arial" panose="020B0604020202020204" pitchFamily="34" charset="0"/>
              <a:cs typeface="Arial" panose="020B0604020202020204" pitchFamily="34" charset="0"/>
            </a:endParaRPr>
          </a:p>
          <a:p>
            <a:pPr algn="ctr"/>
            <a:endParaRPr lang="sr-Latn-RS" sz="3600" dirty="0">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66EDB3F0-E231-4BF0-9AAD-5B0967241E42}"/>
              </a:ext>
            </a:extLst>
          </p:cNvPr>
          <p:cNvGrpSpPr/>
          <p:nvPr/>
        </p:nvGrpSpPr>
        <p:grpSpPr>
          <a:xfrm>
            <a:off x="5139379" y="4075567"/>
            <a:ext cx="864000" cy="864000"/>
            <a:chOff x="185932" y="1979019"/>
            <a:chExt cx="864000" cy="864000"/>
          </a:xfrm>
        </p:grpSpPr>
        <p:sp>
          <p:nvSpPr>
            <p:cNvPr id="25" name="Rectangle 24">
              <a:extLst>
                <a:ext uri="{FF2B5EF4-FFF2-40B4-BE49-F238E27FC236}">
                  <a16:creationId xmlns:a16="http://schemas.microsoft.com/office/drawing/2014/main" id="{7A943269-B7A3-4316-8D57-463DA36E1573}"/>
                </a:ext>
              </a:extLst>
            </p:cNvPr>
            <p:cNvSpPr/>
            <p:nvPr/>
          </p:nvSpPr>
          <p:spPr>
            <a:xfrm rot="2684353">
              <a:off x="326080" y="2154181"/>
              <a:ext cx="497408" cy="447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pic>
          <p:nvPicPr>
            <p:cNvPr id="26" name="Picture 25" descr="A picture containing object&#10;&#10;Description automatically generated">
              <a:extLst>
                <a:ext uri="{FF2B5EF4-FFF2-40B4-BE49-F238E27FC236}">
                  <a16:creationId xmlns:a16="http://schemas.microsoft.com/office/drawing/2014/main" id="{D38B3B1A-99A3-4CF5-8EC3-11D07B2A5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32" y="1979019"/>
              <a:ext cx="864000" cy="864000"/>
            </a:xfrm>
            <a:prstGeom prst="rect">
              <a:avLst/>
            </a:prstGeom>
          </p:spPr>
        </p:pic>
      </p:grpSp>
      <p:sp>
        <p:nvSpPr>
          <p:cNvPr id="5" name="TextBox 4">
            <a:extLst>
              <a:ext uri="{FF2B5EF4-FFF2-40B4-BE49-F238E27FC236}">
                <a16:creationId xmlns:a16="http://schemas.microsoft.com/office/drawing/2014/main" id="{37FC75EB-34B4-4A81-9DD0-408F3EF30143}"/>
              </a:ext>
            </a:extLst>
          </p:cNvPr>
          <p:cNvSpPr txBox="1"/>
          <p:nvPr/>
        </p:nvSpPr>
        <p:spPr>
          <a:xfrm>
            <a:off x="5966671" y="4184401"/>
            <a:ext cx="961152" cy="646331"/>
          </a:xfrm>
          <a:prstGeom prst="rect">
            <a:avLst/>
          </a:prstGeom>
          <a:noFill/>
        </p:spPr>
        <p:txBody>
          <a:bodyPr wrap="square" rtlCol="0">
            <a:spAutoFit/>
          </a:bodyPr>
          <a:lstStyle/>
          <a:p>
            <a:r>
              <a:rPr lang="sr-Latn-RS" sz="3600" dirty="0">
                <a:solidFill>
                  <a:schemeClr val="bg1"/>
                </a:solidFill>
                <a:latin typeface="Arial" panose="020B0604020202020204" pitchFamily="34" charset="0"/>
                <a:cs typeface="Arial" panose="020B0604020202020204" pitchFamily="34" charset="0"/>
              </a:rPr>
              <a:t>Git</a:t>
            </a:r>
          </a:p>
        </p:txBody>
      </p:sp>
      <p:sp>
        <p:nvSpPr>
          <p:cNvPr id="27" name="Speech Bubble: Rectangle with Corners Rounded 26">
            <a:extLst>
              <a:ext uri="{FF2B5EF4-FFF2-40B4-BE49-F238E27FC236}">
                <a16:creationId xmlns:a16="http://schemas.microsoft.com/office/drawing/2014/main" id="{B48CA994-FE4B-47A6-95BD-B22E7C60529D}"/>
              </a:ext>
            </a:extLst>
          </p:cNvPr>
          <p:cNvSpPr/>
          <p:nvPr/>
        </p:nvSpPr>
        <p:spPr>
          <a:xfrm>
            <a:off x="1793894" y="5407742"/>
            <a:ext cx="2189335" cy="1077981"/>
          </a:xfrm>
          <a:prstGeom prst="wedgeRoundRectCallout">
            <a:avLst>
              <a:gd name="adj1" fmla="val -29074"/>
              <a:gd name="adj2" fmla="val 4270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da li koristi pojedincu?</a:t>
            </a:r>
          </a:p>
        </p:txBody>
      </p:sp>
    </p:spTree>
    <p:extLst>
      <p:ext uri="{BB962C8B-B14F-4D97-AF65-F5344CB8AC3E}">
        <p14:creationId xmlns:p14="http://schemas.microsoft.com/office/powerpoint/2010/main" val="36111227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animBg="1"/>
      <p:bldP spid="5" grpId="0"/>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Block Arc 30">
            <a:extLst>
              <a:ext uri="{FF2B5EF4-FFF2-40B4-BE49-F238E27FC236}">
                <a16:creationId xmlns:a16="http://schemas.microsoft.com/office/drawing/2014/main" id="{3E3AFA68-95FF-4999-8ED1-F9873D2F7C93}"/>
              </a:ext>
            </a:extLst>
          </p:cNvPr>
          <p:cNvSpPr/>
          <p:nvPr/>
        </p:nvSpPr>
        <p:spPr>
          <a:xfrm>
            <a:off x="-3547481" y="-974769"/>
            <a:ext cx="8806073" cy="8806073"/>
          </a:xfrm>
          <a:prstGeom prst="blockArc">
            <a:avLst>
              <a:gd name="adj1" fmla="val 18900000"/>
              <a:gd name="adj2" fmla="val 2700000"/>
              <a:gd name="adj3" fmla="val 245"/>
            </a:avLst>
          </a:prstGeom>
          <a:scene3d>
            <a:camera prst="orthographicFront"/>
            <a:lightRig rig="flat" dir="t"/>
          </a:scene3d>
          <a:sp3d prstMaterial="matte"/>
        </p:spPr>
        <p:style>
          <a:lnRef idx="2">
            <a:schemeClr val="dk2">
              <a:shade val="60000"/>
              <a:hueOff val="0"/>
              <a:satOff val="0"/>
              <a:lumOff val="0"/>
              <a:alphaOff val="0"/>
            </a:schemeClr>
          </a:lnRef>
          <a:fillRef idx="0">
            <a:schemeClr val="dk2">
              <a:hueOff val="0"/>
              <a:satOff val="0"/>
              <a:lumOff val="0"/>
              <a:alphaOff val="0"/>
            </a:schemeClr>
          </a:fillRef>
          <a:effectRef idx="0">
            <a:schemeClr val="dk2">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2127576B-F9B1-48E4-BFC3-CBC7513C2C4C}"/>
              </a:ext>
            </a:extLst>
          </p:cNvPr>
          <p:cNvSpPr/>
          <p:nvPr/>
        </p:nvSpPr>
        <p:spPr>
          <a:xfrm>
            <a:off x="4304871" y="453710"/>
            <a:ext cx="7581567" cy="594727"/>
          </a:xfrm>
          <a:custGeom>
            <a:avLst/>
            <a:gdLst>
              <a:gd name="connsiteX0" fmla="*/ 0 w 7581567"/>
              <a:gd name="connsiteY0" fmla="*/ 0 h 594727"/>
              <a:gd name="connsiteX1" fmla="*/ 7581567 w 7581567"/>
              <a:gd name="connsiteY1" fmla="*/ 0 h 594727"/>
              <a:gd name="connsiteX2" fmla="*/ 7581567 w 7581567"/>
              <a:gd name="connsiteY2" fmla="*/ 594727 h 594727"/>
              <a:gd name="connsiteX3" fmla="*/ 0 w 7581567"/>
              <a:gd name="connsiteY3" fmla="*/ 594727 h 594727"/>
              <a:gd name="connsiteX4" fmla="*/ 0 w 7581567"/>
              <a:gd name="connsiteY4" fmla="*/ 0 h 59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1567" h="594727">
                <a:moveTo>
                  <a:pt x="0" y="0"/>
                </a:moveTo>
                <a:lnTo>
                  <a:pt x="7581567" y="0"/>
                </a:lnTo>
                <a:lnTo>
                  <a:pt x="7581567" y="594727"/>
                </a:lnTo>
                <a:lnTo>
                  <a:pt x="0" y="594727"/>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47206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Arial" panose="020B0604020202020204" pitchFamily="34" charset="0"/>
                <a:cs typeface="Arial" panose="020B0604020202020204" pitchFamily="34" charset="0"/>
              </a:rPr>
              <a:t>The Power of Plain Text</a:t>
            </a:r>
            <a:endParaRPr lang="sr-Latn-RS" sz="3100" kern="1200" dirty="0">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7060E3C9-C72B-46F4-8BF4-F7F313201CCA}"/>
              </a:ext>
            </a:extLst>
          </p:cNvPr>
          <p:cNvSpPr/>
          <p:nvPr/>
        </p:nvSpPr>
        <p:spPr>
          <a:xfrm>
            <a:off x="3933166" y="379369"/>
            <a:ext cx="743409" cy="743409"/>
          </a:xfrm>
          <a:prstGeom prst="ellipse">
            <a:avLst/>
          </a:prstGeom>
          <a:scene3d>
            <a:camera prst="orthographicFront"/>
            <a:lightRig rig="flat" dir="t"/>
          </a:scene3d>
          <a:sp3d z="190500" extrusionH="12700" prstMaterial="plastic">
            <a:bevelT w="50800" h="50800"/>
          </a:sp3d>
        </p:spPr>
        <p:style>
          <a:lnRef idx="1">
            <a:schemeClr val="dk2">
              <a:hueOff val="0"/>
              <a:satOff val="0"/>
              <a:lumOff val="0"/>
              <a:alphaOff val="0"/>
            </a:schemeClr>
          </a:lnRef>
          <a:fillRef idx="1">
            <a:schemeClr val="lt2">
              <a:hueOff val="0"/>
              <a:satOff val="0"/>
              <a:lumOff val="0"/>
              <a:alphaOff val="0"/>
            </a:schemeClr>
          </a:fillRef>
          <a:effectRef idx="2">
            <a:schemeClr val="lt2">
              <a:hueOff val="0"/>
              <a:satOff val="0"/>
              <a:lumOff val="0"/>
              <a:alphaOff val="0"/>
            </a:schemeClr>
          </a:effectRef>
          <a:fontRef idx="minor">
            <a:schemeClr val="dk1">
              <a:hueOff val="0"/>
              <a:satOff val="0"/>
              <a:lumOff val="0"/>
              <a:alphaOff val="0"/>
            </a:schemeClr>
          </a:fontRef>
        </p:style>
        <p:txBody>
          <a:bodyPr wrap="none" anchor="ctr"/>
          <a:lstStyle/>
          <a:p>
            <a:pPr algn="ctr"/>
            <a:r>
              <a:rPr lang="sr-Latn-RS" sz="3200" dirty="0">
                <a:latin typeface="Arial" panose="020B0604020202020204" pitchFamily="34" charset="0"/>
                <a:cs typeface="Arial" panose="020B0604020202020204" pitchFamily="34" charset="0"/>
              </a:rPr>
              <a:t>16</a:t>
            </a:r>
            <a:endParaRPr lang="en-US" sz="3200" dirty="0">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2EF8F95A-3F77-4DE5-9972-A611F40C57D4}"/>
              </a:ext>
            </a:extLst>
          </p:cNvPr>
          <p:cNvSpPr/>
          <p:nvPr/>
        </p:nvSpPr>
        <p:spPr>
          <a:xfrm>
            <a:off x="4843451" y="1346326"/>
            <a:ext cx="7042987" cy="594727"/>
          </a:xfrm>
          <a:custGeom>
            <a:avLst/>
            <a:gdLst>
              <a:gd name="connsiteX0" fmla="*/ 0 w 7042987"/>
              <a:gd name="connsiteY0" fmla="*/ 0 h 594727"/>
              <a:gd name="connsiteX1" fmla="*/ 7042987 w 7042987"/>
              <a:gd name="connsiteY1" fmla="*/ 0 h 594727"/>
              <a:gd name="connsiteX2" fmla="*/ 7042987 w 7042987"/>
              <a:gd name="connsiteY2" fmla="*/ 594727 h 594727"/>
              <a:gd name="connsiteX3" fmla="*/ 0 w 7042987"/>
              <a:gd name="connsiteY3" fmla="*/ 594727 h 594727"/>
              <a:gd name="connsiteX4" fmla="*/ 0 w 7042987"/>
              <a:gd name="connsiteY4" fmla="*/ 0 h 59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2987" h="594727">
                <a:moveTo>
                  <a:pt x="0" y="0"/>
                </a:moveTo>
                <a:lnTo>
                  <a:pt x="7042987" y="0"/>
                </a:lnTo>
                <a:lnTo>
                  <a:pt x="7042987" y="594727"/>
                </a:lnTo>
                <a:lnTo>
                  <a:pt x="0" y="594727"/>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47206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Arial" panose="020B0604020202020204" pitchFamily="34" charset="0"/>
                <a:cs typeface="Arial" panose="020B0604020202020204" pitchFamily="34" charset="0"/>
              </a:rPr>
              <a:t>Shell Games</a:t>
            </a:r>
            <a:endParaRPr lang="sr-Latn-RS" sz="3100" kern="1200"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FE4410C2-C7FF-446F-AAB8-89A962131FA7}"/>
              </a:ext>
            </a:extLst>
          </p:cNvPr>
          <p:cNvSpPr/>
          <p:nvPr/>
        </p:nvSpPr>
        <p:spPr>
          <a:xfrm>
            <a:off x="4471746" y="1271985"/>
            <a:ext cx="743409" cy="743409"/>
          </a:xfrm>
          <a:prstGeom prst="ellipse">
            <a:avLst/>
          </a:prstGeom>
          <a:scene3d>
            <a:camera prst="orthographicFront"/>
            <a:lightRig rig="flat" dir="t"/>
          </a:scene3d>
          <a:sp3d z="190500" extrusionH="12700" prstMaterial="plastic">
            <a:bevelT w="50800" h="50800"/>
          </a:sp3d>
        </p:spPr>
        <p:style>
          <a:lnRef idx="1">
            <a:schemeClr val="dk2">
              <a:hueOff val="0"/>
              <a:satOff val="0"/>
              <a:lumOff val="0"/>
              <a:alphaOff val="0"/>
            </a:schemeClr>
          </a:lnRef>
          <a:fillRef idx="1">
            <a:schemeClr val="lt2">
              <a:hueOff val="0"/>
              <a:satOff val="0"/>
              <a:lumOff val="0"/>
              <a:alphaOff val="0"/>
            </a:schemeClr>
          </a:fillRef>
          <a:effectRef idx="2">
            <a:schemeClr val="lt2">
              <a:hueOff val="0"/>
              <a:satOff val="0"/>
              <a:lumOff val="0"/>
              <a:alphaOff val="0"/>
            </a:schemeClr>
          </a:effectRef>
          <a:fontRef idx="minor">
            <a:schemeClr val="dk1">
              <a:hueOff val="0"/>
              <a:satOff val="0"/>
              <a:lumOff val="0"/>
              <a:alphaOff val="0"/>
            </a:schemeClr>
          </a:fontRef>
        </p:style>
        <p:txBody>
          <a:bodyPr wrap="none" anchor="ctr"/>
          <a:lstStyle/>
          <a:p>
            <a:pPr algn="ctr"/>
            <a:r>
              <a:rPr lang="sr-Latn-RS" sz="3200" dirty="0">
                <a:latin typeface="Arial" panose="020B0604020202020204" pitchFamily="34" charset="0"/>
                <a:cs typeface="Arial" panose="020B0604020202020204" pitchFamily="34" charset="0"/>
              </a:rPr>
              <a:t>17</a:t>
            </a:r>
            <a:endParaRPr lang="en-US" sz="3200" dirty="0">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64EA98D0-9E13-45E5-B3D8-80F98B87F21A}"/>
              </a:ext>
            </a:extLst>
          </p:cNvPr>
          <p:cNvSpPr/>
          <p:nvPr/>
        </p:nvSpPr>
        <p:spPr>
          <a:xfrm>
            <a:off x="5138590" y="2238287"/>
            <a:ext cx="6747848" cy="594727"/>
          </a:xfrm>
          <a:custGeom>
            <a:avLst/>
            <a:gdLst>
              <a:gd name="connsiteX0" fmla="*/ 0 w 6747848"/>
              <a:gd name="connsiteY0" fmla="*/ 0 h 594727"/>
              <a:gd name="connsiteX1" fmla="*/ 6747848 w 6747848"/>
              <a:gd name="connsiteY1" fmla="*/ 0 h 594727"/>
              <a:gd name="connsiteX2" fmla="*/ 6747848 w 6747848"/>
              <a:gd name="connsiteY2" fmla="*/ 594727 h 594727"/>
              <a:gd name="connsiteX3" fmla="*/ 0 w 6747848"/>
              <a:gd name="connsiteY3" fmla="*/ 594727 h 594727"/>
              <a:gd name="connsiteX4" fmla="*/ 0 w 6747848"/>
              <a:gd name="connsiteY4" fmla="*/ 0 h 59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848" h="594727">
                <a:moveTo>
                  <a:pt x="0" y="0"/>
                </a:moveTo>
                <a:lnTo>
                  <a:pt x="6747848" y="0"/>
                </a:lnTo>
                <a:lnTo>
                  <a:pt x="6747848" y="594727"/>
                </a:lnTo>
                <a:lnTo>
                  <a:pt x="0" y="594727"/>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47206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Arial" panose="020B0604020202020204" pitchFamily="34" charset="0"/>
                <a:cs typeface="Arial" panose="020B0604020202020204" pitchFamily="34" charset="0"/>
              </a:rPr>
              <a:t>Power Editing</a:t>
            </a:r>
            <a:endParaRPr lang="sr-Latn-RS" sz="3100" kern="1200" dirty="0">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DFA71591-88C5-48D0-8F01-4666F8841113}"/>
              </a:ext>
            </a:extLst>
          </p:cNvPr>
          <p:cNvSpPr/>
          <p:nvPr/>
        </p:nvSpPr>
        <p:spPr>
          <a:xfrm>
            <a:off x="4766885" y="2163946"/>
            <a:ext cx="743409" cy="743409"/>
          </a:xfrm>
          <a:prstGeom prst="ellipse">
            <a:avLst/>
          </a:prstGeom>
          <a:scene3d>
            <a:camera prst="orthographicFront"/>
            <a:lightRig rig="flat" dir="t"/>
          </a:scene3d>
          <a:sp3d z="190500" extrusionH="12700" prstMaterial="plastic">
            <a:bevelT w="50800" h="50800"/>
          </a:sp3d>
        </p:spPr>
        <p:style>
          <a:lnRef idx="1">
            <a:schemeClr val="dk2">
              <a:hueOff val="0"/>
              <a:satOff val="0"/>
              <a:lumOff val="0"/>
              <a:alphaOff val="0"/>
            </a:schemeClr>
          </a:lnRef>
          <a:fillRef idx="1">
            <a:schemeClr val="lt2">
              <a:hueOff val="0"/>
              <a:satOff val="0"/>
              <a:lumOff val="0"/>
              <a:alphaOff val="0"/>
            </a:schemeClr>
          </a:fillRef>
          <a:effectRef idx="2">
            <a:schemeClr val="lt2">
              <a:hueOff val="0"/>
              <a:satOff val="0"/>
              <a:lumOff val="0"/>
              <a:alphaOff val="0"/>
            </a:schemeClr>
          </a:effectRef>
          <a:fontRef idx="minor">
            <a:schemeClr val="dk1">
              <a:hueOff val="0"/>
              <a:satOff val="0"/>
              <a:lumOff val="0"/>
              <a:alphaOff val="0"/>
            </a:schemeClr>
          </a:fontRef>
        </p:style>
        <p:txBody>
          <a:bodyPr wrap="none" anchor="ctr"/>
          <a:lstStyle/>
          <a:p>
            <a:pPr algn="ctr"/>
            <a:r>
              <a:rPr lang="sr-Latn-RS" sz="3200" dirty="0">
                <a:latin typeface="Arial" panose="020B0604020202020204" pitchFamily="34" charset="0"/>
                <a:cs typeface="Arial" panose="020B0604020202020204" pitchFamily="34" charset="0"/>
              </a:rPr>
              <a:t>18</a:t>
            </a:r>
            <a:endParaRPr lang="en-US" sz="3200" dirty="0">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3DB09962-8F64-4EF6-AA97-1201686379F3}"/>
              </a:ext>
            </a:extLst>
          </p:cNvPr>
          <p:cNvSpPr/>
          <p:nvPr/>
        </p:nvSpPr>
        <p:spPr>
          <a:xfrm>
            <a:off x="5232825" y="3130903"/>
            <a:ext cx="6653613" cy="594727"/>
          </a:xfrm>
          <a:custGeom>
            <a:avLst/>
            <a:gdLst>
              <a:gd name="connsiteX0" fmla="*/ 0 w 6653613"/>
              <a:gd name="connsiteY0" fmla="*/ 0 h 594727"/>
              <a:gd name="connsiteX1" fmla="*/ 6653613 w 6653613"/>
              <a:gd name="connsiteY1" fmla="*/ 0 h 594727"/>
              <a:gd name="connsiteX2" fmla="*/ 6653613 w 6653613"/>
              <a:gd name="connsiteY2" fmla="*/ 594727 h 594727"/>
              <a:gd name="connsiteX3" fmla="*/ 0 w 6653613"/>
              <a:gd name="connsiteY3" fmla="*/ 594727 h 594727"/>
              <a:gd name="connsiteX4" fmla="*/ 0 w 6653613"/>
              <a:gd name="connsiteY4" fmla="*/ 0 h 59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3613" h="594727">
                <a:moveTo>
                  <a:pt x="0" y="0"/>
                </a:moveTo>
                <a:lnTo>
                  <a:pt x="6653613" y="0"/>
                </a:lnTo>
                <a:lnTo>
                  <a:pt x="6653613" y="594727"/>
                </a:lnTo>
                <a:lnTo>
                  <a:pt x="0" y="594727"/>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47206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Arial" panose="020B0604020202020204" pitchFamily="34" charset="0"/>
                <a:cs typeface="Arial" panose="020B0604020202020204" pitchFamily="34" charset="0"/>
              </a:rPr>
              <a:t>Version Control</a:t>
            </a:r>
            <a:endParaRPr lang="sr-Latn-RS" sz="3100" kern="1200" dirty="0">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FCD87379-8557-4196-9864-39AB07836A93}"/>
              </a:ext>
            </a:extLst>
          </p:cNvPr>
          <p:cNvSpPr/>
          <p:nvPr/>
        </p:nvSpPr>
        <p:spPr>
          <a:xfrm>
            <a:off x="4861120" y="3056562"/>
            <a:ext cx="743409" cy="743409"/>
          </a:xfrm>
          <a:prstGeom prst="ellipse">
            <a:avLst/>
          </a:prstGeom>
          <a:solidFill>
            <a:schemeClr val="accent6">
              <a:lumMod val="40000"/>
              <a:lumOff val="60000"/>
            </a:schemeClr>
          </a:solidFill>
          <a:scene3d>
            <a:camera prst="orthographicFront"/>
            <a:lightRig rig="flat" dir="t"/>
          </a:scene3d>
          <a:sp3d z="190500" extrusionH="12700" prstMaterial="plastic">
            <a:bevelT w="50800" h="50800"/>
          </a:sp3d>
        </p:spPr>
        <p:style>
          <a:lnRef idx="1">
            <a:schemeClr val="dk2">
              <a:hueOff val="0"/>
              <a:satOff val="0"/>
              <a:lumOff val="0"/>
              <a:alphaOff val="0"/>
            </a:schemeClr>
          </a:lnRef>
          <a:fillRef idx="1">
            <a:schemeClr val="lt2">
              <a:hueOff val="0"/>
              <a:satOff val="0"/>
              <a:lumOff val="0"/>
              <a:alphaOff val="0"/>
            </a:schemeClr>
          </a:fillRef>
          <a:effectRef idx="2">
            <a:schemeClr val="lt2">
              <a:hueOff val="0"/>
              <a:satOff val="0"/>
              <a:lumOff val="0"/>
              <a:alphaOff val="0"/>
            </a:schemeClr>
          </a:effectRef>
          <a:fontRef idx="minor">
            <a:schemeClr val="dk1">
              <a:hueOff val="0"/>
              <a:satOff val="0"/>
              <a:lumOff val="0"/>
              <a:alphaOff val="0"/>
            </a:schemeClr>
          </a:fontRef>
        </p:style>
        <p:txBody>
          <a:bodyPr wrap="none" anchor="ctr"/>
          <a:lstStyle/>
          <a:p>
            <a:pPr algn="ctr"/>
            <a:r>
              <a:rPr lang="sr-Latn-RS" sz="3200" dirty="0">
                <a:latin typeface="Arial" panose="020B0604020202020204" pitchFamily="34" charset="0"/>
                <a:cs typeface="Arial" panose="020B0604020202020204" pitchFamily="34" charset="0"/>
              </a:rPr>
              <a:t>19</a:t>
            </a:r>
            <a:endParaRPr lang="en-US" sz="3200" dirty="0">
              <a:latin typeface="Arial" panose="020B060402020202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570A9FDD-A094-467F-A02B-B562DA7ADBB3}"/>
              </a:ext>
            </a:extLst>
          </p:cNvPr>
          <p:cNvSpPr/>
          <p:nvPr/>
        </p:nvSpPr>
        <p:spPr>
          <a:xfrm>
            <a:off x="5138590" y="4023518"/>
            <a:ext cx="6747848" cy="594727"/>
          </a:xfrm>
          <a:custGeom>
            <a:avLst/>
            <a:gdLst>
              <a:gd name="connsiteX0" fmla="*/ 0 w 6747848"/>
              <a:gd name="connsiteY0" fmla="*/ 0 h 594727"/>
              <a:gd name="connsiteX1" fmla="*/ 6747848 w 6747848"/>
              <a:gd name="connsiteY1" fmla="*/ 0 h 594727"/>
              <a:gd name="connsiteX2" fmla="*/ 6747848 w 6747848"/>
              <a:gd name="connsiteY2" fmla="*/ 594727 h 594727"/>
              <a:gd name="connsiteX3" fmla="*/ 0 w 6747848"/>
              <a:gd name="connsiteY3" fmla="*/ 594727 h 594727"/>
              <a:gd name="connsiteX4" fmla="*/ 0 w 6747848"/>
              <a:gd name="connsiteY4" fmla="*/ 0 h 59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848" h="594727">
                <a:moveTo>
                  <a:pt x="0" y="0"/>
                </a:moveTo>
                <a:lnTo>
                  <a:pt x="6747848" y="0"/>
                </a:lnTo>
                <a:lnTo>
                  <a:pt x="6747848" y="594727"/>
                </a:lnTo>
                <a:lnTo>
                  <a:pt x="0" y="594727"/>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47206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Arial" panose="020B0604020202020204" pitchFamily="34" charset="0"/>
                <a:cs typeface="Arial" panose="020B0604020202020204" pitchFamily="34" charset="0"/>
              </a:rPr>
              <a:t>Debugging</a:t>
            </a:r>
            <a:endParaRPr lang="sr-Latn-RS" sz="3100" kern="1200" dirty="0">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37960F22-FE09-4F6B-8A49-78A7B9D85922}"/>
              </a:ext>
            </a:extLst>
          </p:cNvPr>
          <p:cNvSpPr/>
          <p:nvPr/>
        </p:nvSpPr>
        <p:spPr>
          <a:xfrm>
            <a:off x="4766885" y="3949177"/>
            <a:ext cx="743409" cy="743409"/>
          </a:xfrm>
          <a:prstGeom prst="ellipse">
            <a:avLst/>
          </a:prstGeom>
          <a:solidFill>
            <a:schemeClr val="accent6">
              <a:lumMod val="40000"/>
              <a:lumOff val="60000"/>
            </a:schemeClr>
          </a:solidFill>
          <a:scene3d>
            <a:camera prst="orthographicFront"/>
            <a:lightRig rig="flat" dir="t"/>
          </a:scene3d>
          <a:sp3d z="190500" extrusionH="12700" prstMaterial="plastic">
            <a:bevelT w="50800" h="50800"/>
          </a:sp3d>
        </p:spPr>
        <p:style>
          <a:lnRef idx="1">
            <a:schemeClr val="dk2">
              <a:hueOff val="0"/>
              <a:satOff val="0"/>
              <a:lumOff val="0"/>
              <a:alphaOff val="0"/>
            </a:schemeClr>
          </a:lnRef>
          <a:fillRef idx="1">
            <a:schemeClr val="lt2">
              <a:hueOff val="0"/>
              <a:satOff val="0"/>
              <a:lumOff val="0"/>
              <a:alphaOff val="0"/>
            </a:schemeClr>
          </a:fillRef>
          <a:effectRef idx="2">
            <a:schemeClr val="lt2">
              <a:hueOff val="0"/>
              <a:satOff val="0"/>
              <a:lumOff val="0"/>
              <a:alphaOff val="0"/>
            </a:schemeClr>
          </a:effectRef>
          <a:fontRef idx="minor">
            <a:schemeClr val="dk1">
              <a:hueOff val="0"/>
              <a:satOff val="0"/>
              <a:lumOff val="0"/>
              <a:alphaOff val="0"/>
            </a:schemeClr>
          </a:fontRef>
        </p:style>
        <p:txBody>
          <a:bodyPr wrap="none" anchor="ctr"/>
          <a:lstStyle/>
          <a:p>
            <a:pPr algn="ctr"/>
            <a:r>
              <a:rPr lang="sr-Latn-RS" sz="3200" dirty="0">
                <a:latin typeface="Arial" panose="020B0604020202020204" pitchFamily="34" charset="0"/>
                <a:cs typeface="Arial" panose="020B0604020202020204" pitchFamily="34" charset="0"/>
              </a:rPr>
              <a:t>20</a:t>
            </a:r>
            <a:endParaRPr lang="en-US" sz="3200" dirty="0">
              <a:latin typeface="Arial" panose="020B060402020202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F1C5BDE3-D84C-4704-A9F0-A097187296D4}"/>
              </a:ext>
            </a:extLst>
          </p:cNvPr>
          <p:cNvSpPr/>
          <p:nvPr/>
        </p:nvSpPr>
        <p:spPr>
          <a:xfrm>
            <a:off x="4843451" y="4915479"/>
            <a:ext cx="7042987" cy="594727"/>
          </a:xfrm>
          <a:custGeom>
            <a:avLst/>
            <a:gdLst>
              <a:gd name="connsiteX0" fmla="*/ 0 w 7042987"/>
              <a:gd name="connsiteY0" fmla="*/ 0 h 594727"/>
              <a:gd name="connsiteX1" fmla="*/ 7042987 w 7042987"/>
              <a:gd name="connsiteY1" fmla="*/ 0 h 594727"/>
              <a:gd name="connsiteX2" fmla="*/ 7042987 w 7042987"/>
              <a:gd name="connsiteY2" fmla="*/ 594727 h 594727"/>
              <a:gd name="connsiteX3" fmla="*/ 0 w 7042987"/>
              <a:gd name="connsiteY3" fmla="*/ 594727 h 594727"/>
              <a:gd name="connsiteX4" fmla="*/ 0 w 7042987"/>
              <a:gd name="connsiteY4" fmla="*/ 0 h 59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2987" h="594727">
                <a:moveTo>
                  <a:pt x="0" y="0"/>
                </a:moveTo>
                <a:lnTo>
                  <a:pt x="7042987" y="0"/>
                </a:lnTo>
                <a:lnTo>
                  <a:pt x="7042987" y="594727"/>
                </a:lnTo>
                <a:lnTo>
                  <a:pt x="0" y="594727"/>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47206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Arial" panose="020B0604020202020204" pitchFamily="34" charset="0"/>
                <a:cs typeface="Arial" panose="020B0604020202020204" pitchFamily="34" charset="0"/>
              </a:rPr>
              <a:t>Text Manipulation</a:t>
            </a:r>
            <a:endParaRPr lang="sr-Latn-RS" sz="3100" kern="1200" dirty="0">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84B5005A-2CD8-4C25-A0AD-DE238A84A92C}"/>
              </a:ext>
            </a:extLst>
          </p:cNvPr>
          <p:cNvSpPr/>
          <p:nvPr/>
        </p:nvSpPr>
        <p:spPr>
          <a:xfrm>
            <a:off x="4471746" y="4841138"/>
            <a:ext cx="743409" cy="743409"/>
          </a:xfrm>
          <a:prstGeom prst="ellipse">
            <a:avLst/>
          </a:prstGeom>
          <a:scene3d>
            <a:camera prst="orthographicFront"/>
            <a:lightRig rig="flat" dir="t"/>
          </a:scene3d>
          <a:sp3d z="190500" extrusionH="12700" prstMaterial="plastic">
            <a:bevelT w="50800" h="50800"/>
          </a:sp3d>
        </p:spPr>
        <p:style>
          <a:lnRef idx="1">
            <a:schemeClr val="dk2">
              <a:hueOff val="0"/>
              <a:satOff val="0"/>
              <a:lumOff val="0"/>
              <a:alphaOff val="0"/>
            </a:schemeClr>
          </a:lnRef>
          <a:fillRef idx="1">
            <a:schemeClr val="lt2">
              <a:hueOff val="0"/>
              <a:satOff val="0"/>
              <a:lumOff val="0"/>
              <a:alphaOff val="0"/>
            </a:schemeClr>
          </a:fillRef>
          <a:effectRef idx="2">
            <a:schemeClr val="lt2">
              <a:hueOff val="0"/>
              <a:satOff val="0"/>
              <a:lumOff val="0"/>
              <a:alphaOff val="0"/>
            </a:schemeClr>
          </a:effectRef>
          <a:fontRef idx="minor">
            <a:schemeClr val="dk1">
              <a:hueOff val="0"/>
              <a:satOff val="0"/>
              <a:lumOff val="0"/>
              <a:alphaOff val="0"/>
            </a:schemeClr>
          </a:fontRef>
        </p:style>
        <p:txBody>
          <a:bodyPr wrap="none" anchor="ctr"/>
          <a:lstStyle/>
          <a:p>
            <a:pPr algn="ctr"/>
            <a:r>
              <a:rPr lang="sr-Latn-RS" sz="3200" dirty="0">
                <a:latin typeface="Arial" panose="020B0604020202020204" pitchFamily="34" charset="0"/>
                <a:cs typeface="Arial" panose="020B0604020202020204" pitchFamily="34" charset="0"/>
              </a:rPr>
              <a:t>21</a:t>
            </a:r>
            <a:endParaRPr lang="en-US" sz="3200" dirty="0">
              <a:latin typeface="Arial" panose="020B060402020202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24A0AF2B-AE0C-48F4-A13D-B84AA6580CD5}"/>
              </a:ext>
            </a:extLst>
          </p:cNvPr>
          <p:cNvSpPr/>
          <p:nvPr/>
        </p:nvSpPr>
        <p:spPr>
          <a:xfrm>
            <a:off x="4304871" y="5808095"/>
            <a:ext cx="7581567" cy="594727"/>
          </a:xfrm>
          <a:custGeom>
            <a:avLst/>
            <a:gdLst>
              <a:gd name="connsiteX0" fmla="*/ 0 w 7581567"/>
              <a:gd name="connsiteY0" fmla="*/ 0 h 594727"/>
              <a:gd name="connsiteX1" fmla="*/ 7581567 w 7581567"/>
              <a:gd name="connsiteY1" fmla="*/ 0 h 594727"/>
              <a:gd name="connsiteX2" fmla="*/ 7581567 w 7581567"/>
              <a:gd name="connsiteY2" fmla="*/ 594727 h 594727"/>
              <a:gd name="connsiteX3" fmla="*/ 0 w 7581567"/>
              <a:gd name="connsiteY3" fmla="*/ 594727 h 594727"/>
              <a:gd name="connsiteX4" fmla="*/ 0 w 7581567"/>
              <a:gd name="connsiteY4" fmla="*/ 0 h 594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1567" h="594727">
                <a:moveTo>
                  <a:pt x="0" y="0"/>
                </a:moveTo>
                <a:lnTo>
                  <a:pt x="7581567" y="0"/>
                </a:lnTo>
                <a:lnTo>
                  <a:pt x="7581567" y="594727"/>
                </a:lnTo>
                <a:lnTo>
                  <a:pt x="0" y="594727"/>
                </a:lnTo>
                <a:lnTo>
                  <a:pt x="0" y="0"/>
                </a:lnTo>
                <a:close/>
              </a:path>
            </a:pathLst>
          </a:custGeom>
          <a:solidFill>
            <a:schemeClr val="accent1">
              <a:lumMod val="75000"/>
            </a:schemeClr>
          </a:solidFill>
          <a:scene3d>
            <a:camera prst="orthographicFront"/>
            <a:lightRig rig="flat" dir="t"/>
          </a:scene3d>
          <a:sp3d prstMaterial="plastic">
            <a:bevelT w="120900" h="88900"/>
            <a:bevelB w="88900" h="31750" prst="angle"/>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472065" tIns="78740" rIns="78740" bIns="78740" numCol="1" spcCol="1270" anchor="ctr" anchorCtr="0">
            <a:noAutofit/>
          </a:bodyPr>
          <a:lstStyle/>
          <a:p>
            <a:pPr marL="0" lvl="0" indent="0" algn="l" defTabSz="1377950">
              <a:lnSpc>
                <a:spcPct val="90000"/>
              </a:lnSpc>
              <a:spcBef>
                <a:spcPct val="0"/>
              </a:spcBef>
              <a:spcAft>
                <a:spcPct val="35000"/>
              </a:spcAft>
              <a:buNone/>
            </a:pPr>
            <a:r>
              <a:rPr lang="en-US" sz="3100" kern="1200" dirty="0">
                <a:latin typeface="Arial" panose="020B0604020202020204" pitchFamily="34" charset="0"/>
                <a:cs typeface="Arial" panose="020B0604020202020204" pitchFamily="34" charset="0"/>
              </a:rPr>
              <a:t>Engineering Daybooks</a:t>
            </a:r>
            <a:endParaRPr lang="en-US" sz="3100" kern="1200" dirty="0"/>
          </a:p>
        </p:txBody>
      </p:sp>
      <p:sp>
        <p:nvSpPr>
          <p:cNvPr id="45" name="Oval 44">
            <a:extLst>
              <a:ext uri="{FF2B5EF4-FFF2-40B4-BE49-F238E27FC236}">
                <a16:creationId xmlns:a16="http://schemas.microsoft.com/office/drawing/2014/main" id="{DE524BE1-1A15-4B7B-9A7C-527ECB28208F}"/>
              </a:ext>
            </a:extLst>
          </p:cNvPr>
          <p:cNvSpPr/>
          <p:nvPr/>
        </p:nvSpPr>
        <p:spPr>
          <a:xfrm>
            <a:off x="3933166" y="5733754"/>
            <a:ext cx="743409" cy="743409"/>
          </a:xfrm>
          <a:prstGeom prst="ellipse">
            <a:avLst/>
          </a:prstGeom>
          <a:scene3d>
            <a:camera prst="orthographicFront"/>
            <a:lightRig rig="flat" dir="t"/>
          </a:scene3d>
          <a:sp3d z="190500" extrusionH="12700" prstMaterial="plastic">
            <a:bevelT w="50800" h="50800"/>
          </a:sp3d>
        </p:spPr>
        <p:style>
          <a:lnRef idx="1">
            <a:schemeClr val="dk2">
              <a:hueOff val="0"/>
              <a:satOff val="0"/>
              <a:lumOff val="0"/>
              <a:alphaOff val="0"/>
            </a:schemeClr>
          </a:lnRef>
          <a:fillRef idx="1">
            <a:schemeClr val="lt2">
              <a:hueOff val="0"/>
              <a:satOff val="0"/>
              <a:lumOff val="0"/>
              <a:alphaOff val="0"/>
            </a:schemeClr>
          </a:fillRef>
          <a:effectRef idx="2">
            <a:schemeClr val="lt2">
              <a:hueOff val="0"/>
              <a:satOff val="0"/>
              <a:lumOff val="0"/>
              <a:alphaOff val="0"/>
            </a:schemeClr>
          </a:effectRef>
          <a:fontRef idx="minor">
            <a:schemeClr val="dk1">
              <a:hueOff val="0"/>
              <a:satOff val="0"/>
              <a:lumOff val="0"/>
              <a:alphaOff val="0"/>
            </a:schemeClr>
          </a:fontRef>
        </p:style>
        <p:txBody>
          <a:bodyPr wrap="none" anchor="ctr"/>
          <a:lstStyle/>
          <a:p>
            <a:pPr algn="ctr"/>
            <a:r>
              <a:rPr lang="sr-Latn-RS" sz="3200" dirty="0">
                <a:latin typeface="Arial" panose="020B0604020202020204" pitchFamily="34" charset="0"/>
                <a:cs typeface="Arial" panose="020B0604020202020204" pitchFamily="34" charset="0"/>
              </a:rPr>
              <a:t>22</a:t>
            </a:r>
            <a:endParaRPr lang="en-US" sz="32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B5EE5AA-C29B-4FB9-9A17-2C12BDBD2BF3}"/>
              </a:ext>
            </a:extLst>
          </p:cNvPr>
          <p:cNvSpPr txBox="1"/>
          <p:nvPr/>
        </p:nvSpPr>
        <p:spPr>
          <a:xfrm>
            <a:off x="396240" y="1644230"/>
            <a:ext cx="3823804" cy="3416320"/>
          </a:xfrm>
          <a:prstGeom prst="rect">
            <a:avLst/>
          </a:prstGeom>
          <a:noFill/>
        </p:spPr>
        <p:txBody>
          <a:bodyPr wrap="square" rtlCol="0">
            <a:spAutoFit/>
          </a:bodyPr>
          <a:lstStyle/>
          <a:p>
            <a:pPr algn="ctr"/>
            <a:r>
              <a:rPr lang="sr-Latn-RS" sz="4000" i="1" dirty="0">
                <a:latin typeface="Arial" panose="020B0604020202020204" pitchFamily="34" charset="0"/>
                <a:cs typeface="Arial" panose="020B0604020202020204" pitchFamily="34" charset="0"/>
                <a:hlinkClick r:id="rId3"/>
              </a:rPr>
              <a:t>Pro Git</a:t>
            </a:r>
            <a:endParaRPr lang="sr-Latn-RS" sz="4000" i="1" dirty="0">
              <a:latin typeface="Arial" panose="020B0604020202020204" pitchFamily="34" charset="0"/>
              <a:cs typeface="Arial" panose="020B0604020202020204" pitchFamily="34" charset="0"/>
            </a:endParaRPr>
          </a:p>
          <a:p>
            <a:pPr algn="ctr"/>
            <a:r>
              <a:rPr lang="sr-Latn-RS" sz="2800" i="1" dirty="0">
                <a:latin typeface="Arial" panose="020B0604020202020204" pitchFamily="34" charset="0"/>
                <a:cs typeface="Arial" panose="020B0604020202020204" pitchFamily="34" charset="0"/>
              </a:rPr>
              <a:t>Poglavlja 1, 2, 3</a:t>
            </a:r>
          </a:p>
          <a:p>
            <a:pPr algn="ctr"/>
            <a:endParaRPr lang="sr-Latn-RS" sz="4000" i="1" dirty="0">
              <a:latin typeface="Arial" panose="020B0604020202020204" pitchFamily="34" charset="0"/>
              <a:cs typeface="Arial" panose="020B0604020202020204" pitchFamily="34" charset="0"/>
            </a:endParaRPr>
          </a:p>
          <a:p>
            <a:pPr algn="ctr"/>
            <a:r>
              <a:rPr lang="sr-Latn-RS" sz="4000" i="1" dirty="0">
                <a:latin typeface="Arial" panose="020B0604020202020204" pitchFamily="34" charset="0"/>
                <a:cs typeface="Arial" panose="020B0604020202020204" pitchFamily="34" charset="0"/>
              </a:rPr>
              <a:t>Pragmatičan Programer</a:t>
            </a:r>
          </a:p>
          <a:p>
            <a:pPr algn="ctr"/>
            <a:r>
              <a:rPr lang="en-US" sz="2800" i="1" dirty="0">
                <a:latin typeface="Arial" panose="020B0604020202020204" pitchFamily="34" charset="0"/>
                <a:cs typeface="Arial" panose="020B0604020202020204" pitchFamily="34" charset="0"/>
              </a:rPr>
              <a:t>The Basic Tools</a:t>
            </a:r>
            <a:endParaRPr lang="sr-Latn-R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606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A85C48B-D908-42E6-BF59-FF22DB0CA3A6}"/>
              </a:ext>
            </a:extLst>
          </p:cNvPr>
          <p:cNvSpPr txBox="1"/>
          <p:nvPr/>
        </p:nvSpPr>
        <p:spPr>
          <a:xfrm>
            <a:off x="265043" y="270590"/>
            <a:ext cx="11753821" cy="5824864"/>
          </a:xfrm>
          <a:prstGeom prst="rect">
            <a:avLst/>
          </a:prstGeom>
          <a:noFill/>
          <a:ln w="38100">
            <a:noFill/>
          </a:ln>
        </p:spPr>
        <p:txBody>
          <a:bodyPr wrap="square" rtlCol="0">
            <a:spAutoFit/>
          </a:bodyPr>
          <a:lstStyle/>
          <a:p>
            <a:pPr>
              <a:lnSpc>
                <a:spcPct val="120000"/>
              </a:lnSpc>
              <a:spcAft>
                <a:spcPts val="600"/>
              </a:spcAft>
            </a:pPr>
            <a:r>
              <a:rPr lang="sr-Latn-RS" sz="3200" dirty="0">
                <a:latin typeface="Arial" panose="020B0604020202020204" pitchFamily="34" charset="0"/>
                <a:cs typeface="Arial" panose="020B0604020202020204" pitchFamily="34" charset="0"/>
              </a:rPr>
              <a:t>Definiši organizaciju posla (na nivou dana) za scenario gde 4 meseca praviš aplikaciju u tročlanom timu, tako da:</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Za izradu aplikacije treba 12 inženjer meseci</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Na 2 nedelje možete da prikažete sve nove funkcije kompletne aplikacije</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Ne koristite Git, SVN, </a:t>
            </a:r>
            <a:r>
              <a:rPr lang="sr-Latn-RS" sz="2800" dirty="0" err="1">
                <a:latin typeface="Arial" panose="020B0604020202020204" pitchFamily="34" charset="0"/>
                <a:cs typeface="Arial" panose="020B0604020202020204" pitchFamily="34" charset="0"/>
              </a:rPr>
              <a:t>Mercurial</a:t>
            </a:r>
            <a:r>
              <a:rPr lang="sr-Latn-RS"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Gde skladištite kod? Kako integrišete promene? Šta kada se pojavi </a:t>
            </a:r>
            <a:r>
              <a:rPr lang="sr-Latn-RS" sz="2800" dirty="0" err="1">
                <a:latin typeface="Arial" panose="020B0604020202020204" pitchFamily="34" charset="0"/>
                <a:cs typeface="Arial" panose="020B0604020202020204" pitchFamily="34" charset="0"/>
              </a:rPr>
              <a:t>bug</a:t>
            </a:r>
            <a:r>
              <a:rPr lang="sr-Latn-RS" sz="2800" dirty="0">
                <a:latin typeface="Arial" panose="020B0604020202020204" pitchFamily="34" charset="0"/>
                <a:cs typeface="Arial" panose="020B0604020202020204" pitchFamily="34" charset="0"/>
              </a:rPr>
              <a:t>? Šta kada menjate isti fajl?</a:t>
            </a:r>
          </a:p>
          <a:p>
            <a:pPr>
              <a:lnSpc>
                <a:spcPct val="120000"/>
              </a:lnSpc>
              <a:spcAft>
                <a:spcPts val="600"/>
              </a:spcAft>
            </a:pPr>
            <a:endParaRPr lang="sr-Latn-RS" sz="2800" dirty="0">
              <a:latin typeface="Arial" panose="020B0604020202020204" pitchFamily="34" charset="0"/>
              <a:cs typeface="Arial" panose="020B0604020202020204" pitchFamily="34" charset="0"/>
            </a:endParaRPr>
          </a:p>
          <a:p>
            <a:pPr>
              <a:lnSpc>
                <a:spcPct val="120000"/>
              </a:lnSpc>
              <a:spcAft>
                <a:spcPts val="600"/>
              </a:spcAft>
            </a:pPr>
            <a:r>
              <a:rPr lang="sr-Latn-RS" sz="2800" dirty="0">
                <a:latin typeface="Arial" panose="020B0604020202020204" pitchFamily="34" charset="0"/>
                <a:cs typeface="Arial" panose="020B0604020202020204" pitchFamily="34" charset="0"/>
              </a:rPr>
              <a:t>Skiciraj aktivnosti kao blok dijagram algoritma</a:t>
            </a:r>
          </a:p>
        </p:txBody>
      </p:sp>
    </p:spTree>
    <p:extLst>
      <p:ext uri="{BB962C8B-B14F-4D97-AF65-F5344CB8AC3E}">
        <p14:creationId xmlns:p14="http://schemas.microsoft.com/office/powerpoint/2010/main" val="41783764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fade">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fade">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A85C48B-D908-42E6-BF59-FF22DB0CA3A6}"/>
              </a:ext>
            </a:extLst>
          </p:cNvPr>
          <p:cNvSpPr txBox="1"/>
          <p:nvPr/>
        </p:nvSpPr>
        <p:spPr>
          <a:xfrm>
            <a:off x="244568" y="270590"/>
            <a:ext cx="11774296" cy="1219886"/>
          </a:xfrm>
          <a:prstGeom prst="rect">
            <a:avLst/>
          </a:prstGeom>
          <a:noFill/>
          <a:ln w="38100">
            <a:noFill/>
          </a:ln>
        </p:spPr>
        <p:txBody>
          <a:bodyPr wrap="square" rtlCol="0">
            <a:spAutoFit/>
          </a:bodyPr>
          <a:lstStyle/>
          <a:p>
            <a:pPr>
              <a:lnSpc>
                <a:spcPct val="120000"/>
              </a:lnSpc>
              <a:spcAft>
                <a:spcPts val="600"/>
              </a:spcAft>
            </a:pPr>
            <a:r>
              <a:rPr lang="sr-Latn-RS" sz="3200" dirty="0">
                <a:latin typeface="Arial" panose="020B0604020202020204" pitchFamily="34" charset="0"/>
                <a:cs typeface="Arial" panose="020B0604020202020204" pitchFamily="34" charset="0"/>
              </a:rPr>
              <a:t>Za prethodno definisan proces rada, šta je potrebno da se reše sledeći problemi:</a:t>
            </a:r>
          </a:p>
        </p:txBody>
      </p:sp>
      <p:sp>
        <p:nvSpPr>
          <p:cNvPr id="11" name="TextBox 10">
            <a:extLst>
              <a:ext uri="{FF2B5EF4-FFF2-40B4-BE49-F238E27FC236}">
                <a16:creationId xmlns:a16="http://schemas.microsoft.com/office/drawing/2014/main" id="{655DEF58-97B6-4481-8EDD-CF1CBE13EDF4}"/>
              </a:ext>
            </a:extLst>
          </p:cNvPr>
          <p:cNvSpPr txBox="1"/>
          <p:nvPr/>
        </p:nvSpPr>
        <p:spPr>
          <a:xfrm>
            <a:off x="251791" y="1518365"/>
            <a:ext cx="8816009" cy="4566058"/>
          </a:xfrm>
          <a:prstGeom prst="rect">
            <a:avLst/>
          </a:prstGeom>
          <a:noFill/>
          <a:ln w="38100">
            <a:noFill/>
          </a:ln>
        </p:spPr>
        <p:txBody>
          <a:bodyPr wrap="square" rtlCol="0">
            <a:spAutoFit/>
          </a:bodyPr>
          <a:lstStyle/>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2 nedelje pred kraj se otkriva složeni </a:t>
            </a:r>
            <a:r>
              <a:rPr lang="sr-Latn-RS" sz="2800" i="1" dirty="0" err="1">
                <a:latin typeface="Arial" panose="020B0604020202020204" pitchFamily="34" charset="0"/>
                <a:cs typeface="Arial" panose="020B0604020202020204" pitchFamily="34" charset="0"/>
              </a:rPr>
              <a:t>bug</a:t>
            </a:r>
            <a:r>
              <a:rPr lang="sr-Latn-RS" sz="2800" dirty="0">
                <a:latin typeface="Arial" panose="020B0604020202020204" pitchFamily="34" charset="0"/>
                <a:cs typeface="Arial" panose="020B0604020202020204" pitchFamily="34" charset="0"/>
              </a:rPr>
              <a:t> u delu aplikacije koji </a:t>
            </a:r>
            <a:r>
              <a:rPr lang="sr-Latn-RS" sz="2800" i="1" dirty="0">
                <a:latin typeface="Arial" panose="020B0604020202020204" pitchFamily="34" charset="0"/>
                <a:cs typeface="Arial" panose="020B0604020202020204" pitchFamily="34" charset="0"/>
              </a:rPr>
              <a:t>ne bi trebalo</a:t>
            </a:r>
            <a:r>
              <a:rPr lang="sr-Latn-RS" sz="2800" dirty="0">
                <a:latin typeface="Arial" panose="020B0604020202020204" pitchFamily="34" charset="0"/>
                <a:cs typeface="Arial" panose="020B0604020202020204" pitchFamily="34" charset="0"/>
              </a:rPr>
              <a:t> da je menjan 2 meseca</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Asistentu treba dokaz da svaki član tima doprinosi</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Inženjer mora dnevno integrisati sve promene</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3 inženjera menjaju isti fajl da reše svoje zadatke</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Inženjer ima 2 ideje za rešavanje problema i želi obe da implementira pre nego što se odluči</a:t>
            </a:r>
          </a:p>
          <a:p>
            <a:pPr marL="468000" indent="-468000">
              <a:lnSpc>
                <a:spcPct val="120000"/>
              </a:lnSpc>
              <a:spcAft>
                <a:spcPts val="6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Razvoj aplikacije se širi na 2 godine i 50 ljudi</a:t>
            </a:r>
          </a:p>
        </p:txBody>
      </p:sp>
    </p:spTree>
    <p:extLst>
      <p:ext uri="{BB962C8B-B14F-4D97-AF65-F5344CB8AC3E}">
        <p14:creationId xmlns:p14="http://schemas.microsoft.com/office/powerpoint/2010/main" val="35537746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F8D4A9-828E-4D58-AA2C-A1C3A8AACF39}"/>
              </a:ext>
            </a:extLst>
          </p:cNvPr>
          <p:cNvSpPr/>
          <p:nvPr/>
        </p:nvSpPr>
        <p:spPr>
          <a:xfrm>
            <a:off x="3262325" y="156215"/>
            <a:ext cx="8761354" cy="6544102"/>
          </a:xfrm>
          <a:prstGeom prst="rect">
            <a:avLst/>
          </a:prstGeom>
          <a:solidFill>
            <a:schemeClr val="bg1"/>
          </a:solidFill>
          <a:ln w="76200"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5" name="Rectangle: Rounded Corners 14">
            <a:extLst>
              <a:ext uri="{FF2B5EF4-FFF2-40B4-BE49-F238E27FC236}">
                <a16:creationId xmlns:a16="http://schemas.microsoft.com/office/drawing/2014/main" id="{AEFC94B3-973F-4EC1-86E1-7A557FC5437F}"/>
              </a:ext>
            </a:extLst>
          </p:cNvPr>
          <p:cNvSpPr/>
          <p:nvPr/>
        </p:nvSpPr>
        <p:spPr>
          <a:xfrm>
            <a:off x="9100745" y="4556976"/>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23" name="Rectangle: Rounded Corners 22">
            <a:extLst>
              <a:ext uri="{FF2B5EF4-FFF2-40B4-BE49-F238E27FC236}">
                <a16:creationId xmlns:a16="http://schemas.microsoft.com/office/drawing/2014/main" id="{A72A694A-C80B-4B82-B62B-FFF09598F257}"/>
              </a:ext>
            </a:extLst>
          </p:cNvPr>
          <p:cNvSpPr/>
          <p:nvPr/>
        </p:nvSpPr>
        <p:spPr>
          <a:xfrm>
            <a:off x="9100746" y="24270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16" name="Rectangle: Rounded Corners 15">
            <a:extLst>
              <a:ext uri="{FF2B5EF4-FFF2-40B4-BE49-F238E27FC236}">
                <a16:creationId xmlns:a16="http://schemas.microsoft.com/office/drawing/2014/main" id="{1E53A191-F670-4EB3-B6A5-21E0E4305DAE}"/>
              </a:ext>
            </a:extLst>
          </p:cNvPr>
          <p:cNvSpPr/>
          <p:nvPr/>
        </p:nvSpPr>
        <p:spPr>
          <a:xfrm>
            <a:off x="9100746" y="2399842"/>
            <a:ext cx="2755101" cy="9797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Laka integracija promena</a:t>
            </a:r>
          </a:p>
        </p:txBody>
      </p:sp>
      <p:sp>
        <p:nvSpPr>
          <p:cNvPr id="17" name="Rectangle: Rounded Corners 16">
            <a:extLst>
              <a:ext uri="{FF2B5EF4-FFF2-40B4-BE49-F238E27FC236}">
                <a16:creationId xmlns:a16="http://schemas.microsoft.com/office/drawing/2014/main" id="{F0974D9E-2B11-49E4-B23D-7599C5EB7CD8}"/>
              </a:ext>
            </a:extLst>
          </p:cNvPr>
          <p:cNvSpPr/>
          <p:nvPr/>
        </p:nvSpPr>
        <p:spPr>
          <a:xfrm>
            <a:off x="9100746" y="3478409"/>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19" name="Rectangle: Rounded Corners 18">
            <a:extLst>
              <a:ext uri="{FF2B5EF4-FFF2-40B4-BE49-F238E27FC236}">
                <a16:creationId xmlns:a16="http://schemas.microsoft.com/office/drawing/2014/main" id="{F3A478C3-8408-46DD-AFE1-23C4944B65ED}"/>
              </a:ext>
            </a:extLst>
          </p:cNvPr>
          <p:cNvSpPr/>
          <p:nvPr/>
        </p:nvSpPr>
        <p:spPr>
          <a:xfrm>
            <a:off x="9100746" y="1321274"/>
            <a:ext cx="2755101" cy="979749"/>
          </a:xfrm>
          <a:prstGeom prst="roundRect">
            <a:avLst/>
          </a:prstGeom>
          <a:solidFill>
            <a:srgbClr val="6A8ED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Autorstvo promene koda</a:t>
            </a:r>
          </a:p>
        </p:txBody>
      </p:sp>
      <p:sp>
        <p:nvSpPr>
          <p:cNvPr id="20" name="Rectangle: Rounded Corners 19">
            <a:extLst>
              <a:ext uri="{FF2B5EF4-FFF2-40B4-BE49-F238E27FC236}">
                <a16:creationId xmlns:a16="http://schemas.microsoft.com/office/drawing/2014/main" id="{446A41CD-747F-4ED2-A8F0-4E4D5EF6CCC6}"/>
              </a:ext>
            </a:extLst>
          </p:cNvPr>
          <p:cNvSpPr/>
          <p:nvPr/>
        </p:nvSpPr>
        <p:spPr>
          <a:xfrm>
            <a:off x="9100745" y="5635543"/>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sp>
        <p:nvSpPr>
          <p:cNvPr id="22" name="TextBox 21">
            <a:extLst>
              <a:ext uri="{FF2B5EF4-FFF2-40B4-BE49-F238E27FC236}">
                <a16:creationId xmlns:a16="http://schemas.microsoft.com/office/drawing/2014/main" id="{E3379E9A-6B8E-4EB4-8484-C41D9BD12991}"/>
              </a:ext>
            </a:extLst>
          </p:cNvPr>
          <p:cNvSpPr txBox="1"/>
          <p:nvPr/>
        </p:nvSpPr>
        <p:spPr>
          <a:xfrm>
            <a:off x="171559" y="322219"/>
            <a:ext cx="8761354" cy="6104941"/>
          </a:xfrm>
          <a:prstGeom prst="rect">
            <a:avLst/>
          </a:prstGeom>
          <a:noFill/>
          <a:ln w="38100">
            <a:noFill/>
          </a:ln>
        </p:spPr>
        <p:txBody>
          <a:bodyPr wrap="square" rtlCol="0">
            <a:spAutoFit/>
          </a:bodyPr>
          <a:lstStyle/>
          <a:p>
            <a:pPr marL="468000" indent="-468000">
              <a:lnSpc>
                <a:spcPct val="120000"/>
              </a:lnSpc>
              <a:spcAft>
                <a:spcPts val="30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2 nedelje pred kraj se otkriva složeni </a:t>
            </a:r>
            <a:r>
              <a:rPr lang="sr-Latn-RS" sz="2800" i="1" dirty="0" err="1">
                <a:latin typeface="Arial" panose="020B0604020202020204" pitchFamily="34" charset="0"/>
                <a:cs typeface="Arial" panose="020B0604020202020204" pitchFamily="34" charset="0"/>
              </a:rPr>
              <a:t>bug</a:t>
            </a:r>
            <a:r>
              <a:rPr lang="sr-Latn-RS" sz="2800" dirty="0">
                <a:latin typeface="Arial" panose="020B0604020202020204" pitchFamily="34" charset="0"/>
                <a:cs typeface="Arial" panose="020B0604020202020204" pitchFamily="34" charset="0"/>
              </a:rPr>
              <a:t> u delu aplikacije koji </a:t>
            </a:r>
            <a:r>
              <a:rPr lang="sr-Latn-RS" sz="2800" i="1" dirty="0">
                <a:latin typeface="Arial" panose="020B0604020202020204" pitchFamily="34" charset="0"/>
                <a:cs typeface="Arial" panose="020B0604020202020204" pitchFamily="34" charset="0"/>
              </a:rPr>
              <a:t>ne bi trebalo</a:t>
            </a:r>
            <a:r>
              <a:rPr lang="sr-Latn-RS" sz="2800" dirty="0">
                <a:latin typeface="Arial" panose="020B0604020202020204" pitchFamily="34" charset="0"/>
                <a:cs typeface="Arial" panose="020B0604020202020204" pitchFamily="34" charset="0"/>
              </a:rPr>
              <a:t> da je menjan 2 meseca</a:t>
            </a:r>
          </a:p>
          <a:p>
            <a:pPr marL="468000" indent="-468000">
              <a:lnSpc>
                <a:spcPct val="120000"/>
              </a:lnSpc>
              <a:spcAft>
                <a:spcPts val="30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Asistentu treba dokaz da svaki član tima doprinosi</a:t>
            </a:r>
          </a:p>
          <a:p>
            <a:pPr marL="468000" indent="-468000">
              <a:lnSpc>
                <a:spcPct val="120000"/>
              </a:lnSpc>
              <a:spcAft>
                <a:spcPts val="30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Inženjer mora dnevno integrisati sve promene</a:t>
            </a:r>
          </a:p>
          <a:p>
            <a:pPr marL="468000" indent="-468000">
              <a:lnSpc>
                <a:spcPct val="120000"/>
              </a:lnSpc>
              <a:spcAft>
                <a:spcPts val="30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3 inženjera menjaju isti fajl da reše svoje zadatke</a:t>
            </a:r>
          </a:p>
          <a:p>
            <a:pPr marL="468000" indent="-468000">
              <a:lnSpc>
                <a:spcPct val="120000"/>
              </a:lnSpc>
              <a:spcAft>
                <a:spcPts val="30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Inženjer ima 2 ideje za rešavanje problema i želi obe da implementira pre nego što se odluči</a:t>
            </a:r>
          </a:p>
          <a:p>
            <a:pPr marL="468000" indent="-468000">
              <a:lnSpc>
                <a:spcPct val="120000"/>
              </a:lnSpc>
              <a:spcAft>
                <a:spcPts val="3000"/>
              </a:spcAft>
              <a:buFont typeface="Wingdings" panose="05000000000000000000" pitchFamily="2" charset="2"/>
              <a:buChar char="v"/>
            </a:pPr>
            <a:r>
              <a:rPr lang="sr-Latn-RS" sz="2800" dirty="0">
                <a:latin typeface="Arial" panose="020B0604020202020204" pitchFamily="34" charset="0"/>
                <a:cs typeface="Arial" panose="020B0604020202020204" pitchFamily="34" charset="0"/>
              </a:rPr>
              <a:t>Razvoj aplikacije se širi na 2 godine i 50 ljudi</a:t>
            </a:r>
          </a:p>
        </p:txBody>
      </p:sp>
    </p:spTree>
    <p:extLst>
      <p:ext uri="{BB962C8B-B14F-4D97-AF65-F5344CB8AC3E}">
        <p14:creationId xmlns:p14="http://schemas.microsoft.com/office/powerpoint/2010/main" val="193856313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3" grpId="0" animBg="1"/>
      <p:bldP spid="16" grpId="0" animBg="1"/>
      <p:bldP spid="17"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EFC94B3-973F-4EC1-86E1-7A557FC5437F}"/>
              </a:ext>
            </a:extLst>
          </p:cNvPr>
          <p:cNvSpPr/>
          <p:nvPr/>
        </p:nvSpPr>
        <p:spPr>
          <a:xfrm>
            <a:off x="7473548" y="4017693"/>
            <a:ext cx="2755102" cy="979749"/>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Grananje razvoja</a:t>
            </a:r>
          </a:p>
        </p:txBody>
      </p:sp>
      <p:sp>
        <p:nvSpPr>
          <p:cNvPr id="23" name="Rectangle: Rounded Corners 22">
            <a:extLst>
              <a:ext uri="{FF2B5EF4-FFF2-40B4-BE49-F238E27FC236}">
                <a16:creationId xmlns:a16="http://schemas.microsoft.com/office/drawing/2014/main" id="{A72A694A-C80B-4B82-B62B-FFF09598F257}"/>
              </a:ext>
            </a:extLst>
          </p:cNvPr>
          <p:cNvSpPr/>
          <p:nvPr/>
        </p:nvSpPr>
        <p:spPr>
          <a:xfrm>
            <a:off x="4718448" y="24270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16" name="Rectangle: Rounded Corners 15">
            <a:extLst>
              <a:ext uri="{FF2B5EF4-FFF2-40B4-BE49-F238E27FC236}">
                <a16:creationId xmlns:a16="http://schemas.microsoft.com/office/drawing/2014/main" id="{1E53A191-F670-4EB3-B6A5-21E0E4305DAE}"/>
              </a:ext>
            </a:extLst>
          </p:cNvPr>
          <p:cNvSpPr/>
          <p:nvPr/>
        </p:nvSpPr>
        <p:spPr>
          <a:xfrm>
            <a:off x="7473549" y="1860558"/>
            <a:ext cx="2755101" cy="9797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Laka integracija promena</a:t>
            </a:r>
          </a:p>
        </p:txBody>
      </p:sp>
      <p:sp>
        <p:nvSpPr>
          <p:cNvPr id="17" name="Rectangle: Rounded Corners 16">
            <a:extLst>
              <a:ext uri="{FF2B5EF4-FFF2-40B4-BE49-F238E27FC236}">
                <a16:creationId xmlns:a16="http://schemas.microsoft.com/office/drawing/2014/main" id="{F0974D9E-2B11-49E4-B23D-7599C5EB7CD8}"/>
              </a:ext>
            </a:extLst>
          </p:cNvPr>
          <p:cNvSpPr/>
          <p:nvPr/>
        </p:nvSpPr>
        <p:spPr>
          <a:xfrm>
            <a:off x="1963347" y="4017693"/>
            <a:ext cx="2755101" cy="979749"/>
          </a:xfrm>
          <a:prstGeom prst="roundRect">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Razrešavanje konflikta</a:t>
            </a:r>
          </a:p>
        </p:txBody>
      </p:sp>
      <p:sp>
        <p:nvSpPr>
          <p:cNvPr id="19" name="Rectangle: Rounded Corners 18">
            <a:extLst>
              <a:ext uri="{FF2B5EF4-FFF2-40B4-BE49-F238E27FC236}">
                <a16:creationId xmlns:a16="http://schemas.microsoft.com/office/drawing/2014/main" id="{F3A478C3-8408-46DD-AFE1-23C4944B65ED}"/>
              </a:ext>
            </a:extLst>
          </p:cNvPr>
          <p:cNvSpPr/>
          <p:nvPr/>
        </p:nvSpPr>
        <p:spPr>
          <a:xfrm>
            <a:off x="1963346" y="1860558"/>
            <a:ext cx="2755101" cy="979749"/>
          </a:xfrm>
          <a:prstGeom prst="roundRect">
            <a:avLst/>
          </a:prstGeom>
          <a:solidFill>
            <a:srgbClr val="6A8ED0"/>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Autorstvo promene koda</a:t>
            </a:r>
          </a:p>
        </p:txBody>
      </p:sp>
      <p:sp>
        <p:nvSpPr>
          <p:cNvPr id="20" name="Rectangle: Rounded Corners 19">
            <a:extLst>
              <a:ext uri="{FF2B5EF4-FFF2-40B4-BE49-F238E27FC236}">
                <a16:creationId xmlns:a16="http://schemas.microsoft.com/office/drawing/2014/main" id="{446A41CD-747F-4ED2-A8F0-4E4D5EF6CCC6}"/>
              </a:ext>
            </a:extLst>
          </p:cNvPr>
          <p:cNvSpPr/>
          <p:nvPr/>
        </p:nvSpPr>
        <p:spPr>
          <a:xfrm>
            <a:off x="4718448" y="5635543"/>
            <a:ext cx="2755102" cy="979749"/>
          </a:xfrm>
          <a:prstGeom prst="roundRect">
            <a:avLst/>
          </a:prstGeom>
          <a:solidFill>
            <a:srgbClr val="111E3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Skalabilnost</a:t>
            </a:r>
          </a:p>
        </p:txBody>
      </p:sp>
      <p:sp>
        <p:nvSpPr>
          <p:cNvPr id="4" name="Oval 3">
            <a:extLst>
              <a:ext uri="{FF2B5EF4-FFF2-40B4-BE49-F238E27FC236}">
                <a16:creationId xmlns:a16="http://schemas.microsoft.com/office/drawing/2014/main" id="{DFF47352-547D-4CC7-A0C0-0A91E1E1F545}"/>
              </a:ext>
            </a:extLst>
          </p:cNvPr>
          <p:cNvSpPr/>
          <p:nvPr/>
        </p:nvSpPr>
        <p:spPr>
          <a:xfrm>
            <a:off x="4364337" y="1061304"/>
            <a:ext cx="3463327" cy="473392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45720" rIns="0" bIns="45720" numCol="1" spcCol="0" rtlCol="0" fromWordArt="0" anchor="ctr" anchorCtr="0" forceAA="0" compatLnSpc="1">
            <a:prstTxWarp prst="textNoShape">
              <a:avLst/>
            </a:prstTxWarp>
            <a:noAutofit/>
          </a:bodyPr>
          <a:lstStyle/>
          <a:p>
            <a:pPr algn="ctr"/>
            <a:r>
              <a:rPr lang="sr-Latn-RS" sz="3600" dirty="0">
                <a:latin typeface="Arial" panose="020B0604020202020204" pitchFamily="34" charset="0"/>
                <a:cs typeface="Arial" panose="020B0604020202020204" pitchFamily="34" charset="0"/>
              </a:rPr>
              <a:t>Sistem za</a:t>
            </a:r>
            <a:br>
              <a:rPr lang="sr-Latn-RS" sz="3600" dirty="0">
                <a:latin typeface="Arial" panose="020B0604020202020204" pitchFamily="34" charset="0"/>
                <a:cs typeface="Arial" panose="020B0604020202020204" pitchFamily="34" charset="0"/>
              </a:rPr>
            </a:br>
            <a:r>
              <a:rPr lang="sr-Latn-RS" sz="3600" dirty="0" err="1">
                <a:latin typeface="Arial" panose="020B0604020202020204" pitchFamily="34" charset="0"/>
                <a:cs typeface="Arial" panose="020B0604020202020204" pitchFamily="34" charset="0"/>
              </a:rPr>
              <a:t>verzioniranje</a:t>
            </a:r>
            <a:br>
              <a:rPr lang="sr-Latn-RS" sz="3600" dirty="0">
                <a:latin typeface="Arial" panose="020B0604020202020204" pitchFamily="34" charset="0"/>
                <a:cs typeface="Arial" panose="020B0604020202020204" pitchFamily="34" charset="0"/>
              </a:rPr>
            </a:br>
            <a:r>
              <a:rPr lang="sr-Latn-RS" sz="3600" dirty="0">
                <a:latin typeface="Arial" panose="020B0604020202020204" pitchFamily="34" charset="0"/>
                <a:cs typeface="Arial" panose="020B0604020202020204" pitchFamily="34" charset="0"/>
              </a:rPr>
              <a:t>koda</a:t>
            </a:r>
          </a:p>
          <a:p>
            <a:pPr algn="ctr"/>
            <a:endParaRPr lang="sr-Latn-RS" sz="3600" dirty="0">
              <a:latin typeface="Arial" panose="020B0604020202020204" pitchFamily="34" charset="0"/>
              <a:cs typeface="Arial" panose="020B0604020202020204" pitchFamily="34" charset="0"/>
            </a:endParaRPr>
          </a:p>
          <a:p>
            <a:pPr algn="ctr"/>
            <a:endParaRPr lang="sr-Latn-RS" sz="3600" dirty="0">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66EDB3F0-E231-4BF0-9AAD-5B0967241E42}"/>
              </a:ext>
            </a:extLst>
          </p:cNvPr>
          <p:cNvGrpSpPr/>
          <p:nvPr/>
        </p:nvGrpSpPr>
        <p:grpSpPr>
          <a:xfrm>
            <a:off x="5139379" y="4075567"/>
            <a:ext cx="864000" cy="864000"/>
            <a:chOff x="185932" y="1979019"/>
            <a:chExt cx="864000" cy="864000"/>
          </a:xfrm>
        </p:grpSpPr>
        <p:sp>
          <p:nvSpPr>
            <p:cNvPr id="25" name="Rectangle 24">
              <a:extLst>
                <a:ext uri="{FF2B5EF4-FFF2-40B4-BE49-F238E27FC236}">
                  <a16:creationId xmlns:a16="http://schemas.microsoft.com/office/drawing/2014/main" id="{7A943269-B7A3-4316-8D57-463DA36E1573}"/>
                </a:ext>
              </a:extLst>
            </p:cNvPr>
            <p:cNvSpPr/>
            <p:nvPr/>
          </p:nvSpPr>
          <p:spPr>
            <a:xfrm rot="2684353">
              <a:off x="326080" y="2154181"/>
              <a:ext cx="497408" cy="447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pic>
          <p:nvPicPr>
            <p:cNvPr id="26" name="Picture 25" descr="A picture containing object&#10;&#10;Description automatically generated">
              <a:extLst>
                <a:ext uri="{FF2B5EF4-FFF2-40B4-BE49-F238E27FC236}">
                  <a16:creationId xmlns:a16="http://schemas.microsoft.com/office/drawing/2014/main" id="{D38B3B1A-99A3-4CF5-8EC3-11D07B2A5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32" y="1979019"/>
              <a:ext cx="864000" cy="864000"/>
            </a:xfrm>
            <a:prstGeom prst="rect">
              <a:avLst/>
            </a:prstGeom>
          </p:spPr>
        </p:pic>
      </p:grpSp>
      <p:sp>
        <p:nvSpPr>
          <p:cNvPr id="5" name="TextBox 4">
            <a:extLst>
              <a:ext uri="{FF2B5EF4-FFF2-40B4-BE49-F238E27FC236}">
                <a16:creationId xmlns:a16="http://schemas.microsoft.com/office/drawing/2014/main" id="{37FC75EB-34B4-4A81-9DD0-408F3EF30143}"/>
              </a:ext>
            </a:extLst>
          </p:cNvPr>
          <p:cNvSpPr txBox="1"/>
          <p:nvPr/>
        </p:nvSpPr>
        <p:spPr>
          <a:xfrm>
            <a:off x="5966671" y="4184401"/>
            <a:ext cx="961152" cy="646331"/>
          </a:xfrm>
          <a:prstGeom prst="rect">
            <a:avLst/>
          </a:prstGeom>
          <a:noFill/>
        </p:spPr>
        <p:txBody>
          <a:bodyPr wrap="square" rtlCol="0">
            <a:spAutoFit/>
          </a:bodyPr>
          <a:lstStyle/>
          <a:p>
            <a:r>
              <a:rPr lang="sr-Latn-RS" sz="3600" dirty="0">
                <a:solidFill>
                  <a:schemeClr val="bg1"/>
                </a:solidFill>
                <a:latin typeface="Arial" panose="020B0604020202020204" pitchFamily="34" charset="0"/>
                <a:cs typeface="Arial" panose="020B0604020202020204" pitchFamily="34" charset="0"/>
              </a:rPr>
              <a:t>Git</a:t>
            </a:r>
          </a:p>
        </p:txBody>
      </p:sp>
      <p:sp>
        <p:nvSpPr>
          <p:cNvPr id="22" name="Speech Bubble: Rectangle with Corners Rounded 21">
            <a:extLst>
              <a:ext uri="{FF2B5EF4-FFF2-40B4-BE49-F238E27FC236}">
                <a16:creationId xmlns:a16="http://schemas.microsoft.com/office/drawing/2014/main" id="{6DDFCD90-BB23-4035-B1DA-524FBE3280C5}"/>
              </a:ext>
            </a:extLst>
          </p:cNvPr>
          <p:cNvSpPr/>
          <p:nvPr/>
        </p:nvSpPr>
        <p:spPr>
          <a:xfrm>
            <a:off x="7646686" y="5192625"/>
            <a:ext cx="2106489" cy="957769"/>
          </a:xfrm>
          <a:prstGeom prst="wedgeRoundRectCallout">
            <a:avLst>
              <a:gd name="adj1" fmla="val -98165"/>
              <a:gd name="adj2" fmla="val -857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atin typeface="Consolas" panose="020B0609020204030204" pitchFamily="49" charset="0"/>
                <a:cs typeface="Arial" panose="020B0604020202020204" pitchFamily="34" charset="0"/>
              </a:rPr>
              <a:t>git </a:t>
            </a:r>
            <a:r>
              <a:rPr lang="en-US" sz="2800" dirty="0" err="1">
                <a:latin typeface="Consolas" panose="020B0609020204030204" pitchFamily="49" charset="0"/>
                <a:cs typeface="Arial" panose="020B0604020202020204" pitchFamily="34" charset="0"/>
              </a:rPr>
              <a:t>init</a:t>
            </a:r>
            <a:br>
              <a:rPr lang="sr-Latn-RS" sz="2800" i="1" dirty="0">
                <a:latin typeface="Arial" panose="020B0604020202020204" pitchFamily="34" charset="0"/>
                <a:cs typeface="Arial" panose="020B0604020202020204" pitchFamily="34" charset="0"/>
              </a:rPr>
            </a:br>
            <a:r>
              <a:rPr lang="en-US" sz="2800" i="1" dirty="0">
                <a:latin typeface="Arial" panose="020B0604020202020204" pitchFamily="34" charset="0"/>
                <a:cs typeface="Arial" panose="020B0604020202020204" pitchFamily="34" charset="0"/>
              </a:rPr>
              <a:t>za po</a:t>
            </a:r>
            <a:r>
              <a:rPr lang="sr-Latn-RS" sz="2800" i="1" dirty="0" err="1">
                <a:latin typeface="Arial" panose="020B0604020202020204" pitchFamily="34" charset="0"/>
                <a:cs typeface="Arial" panose="020B0604020202020204" pitchFamily="34" charset="0"/>
              </a:rPr>
              <a:t>četak</a:t>
            </a:r>
            <a:endParaRPr lang="sr-Latn-R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747602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circle(out)">
                                      <p:cBhvr>
                                        <p:cTn id="7" dur="1000"/>
                                        <p:tgtEl>
                                          <p:spTgt spid="4">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5CC165D-22B9-4547-B70F-C7632E91D841}"/>
              </a:ext>
            </a:extLst>
          </p:cNvPr>
          <p:cNvSpPr/>
          <p:nvPr/>
        </p:nvSpPr>
        <p:spPr>
          <a:xfrm>
            <a:off x="2061299" y="1795559"/>
            <a:ext cx="2487647" cy="44970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23" name="Rectangle: Rounded Corners 22">
            <a:extLst>
              <a:ext uri="{FF2B5EF4-FFF2-40B4-BE49-F238E27FC236}">
                <a16:creationId xmlns:a16="http://schemas.microsoft.com/office/drawing/2014/main" id="{A72A694A-C80B-4B82-B62B-FFF09598F257}"/>
              </a:ext>
            </a:extLst>
          </p:cNvPr>
          <p:cNvSpPr/>
          <p:nvPr/>
        </p:nvSpPr>
        <p:spPr>
          <a:xfrm>
            <a:off x="1896411" y="24270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17" name="Rectangle 16">
            <a:extLst>
              <a:ext uri="{FF2B5EF4-FFF2-40B4-BE49-F238E27FC236}">
                <a16:creationId xmlns:a16="http://schemas.microsoft.com/office/drawing/2014/main" id="{44689E32-9A66-486A-B5B8-57D46814C3DD}"/>
              </a:ext>
            </a:extLst>
          </p:cNvPr>
          <p:cNvSpPr/>
          <p:nvPr/>
        </p:nvSpPr>
        <p:spPr>
          <a:xfrm>
            <a:off x="7954274" y="1795559"/>
            <a:ext cx="2487647" cy="44970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sr-Latn-RS" sz="2800" b="1" dirty="0">
                <a:solidFill>
                  <a:sysClr val="windowText" lastClr="000000"/>
                </a:solidFill>
                <a:latin typeface="Arial" panose="020B0604020202020204" pitchFamily="34" charset="0"/>
                <a:cs typeface="Arial" panose="020B0604020202020204" pitchFamily="34" charset="0"/>
              </a:rPr>
              <a:t>Trajna evidencija izmena</a:t>
            </a:r>
          </a:p>
        </p:txBody>
      </p:sp>
      <p:sp>
        <p:nvSpPr>
          <p:cNvPr id="19" name="Rectangle: Rounded Corners 18">
            <a:extLst>
              <a:ext uri="{FF2B5EF4-FFF2-40B4-BE49-F238E27FC236}">
                <a16:creationId xmlns:a16="http://schemas.microsoft.com/office/drawing/2014/main" id="{CA7A511D-AE32-435F-A14F-4CD83392309E}"/>
              </a:ext>
            </a:extLst>
          </p:cNvPr>
          <p:cNvSpPr/>
          <p:nvPr/>
        </p:nvSpPr>
        <p:spPr>
          <a:xfrm>
            <a:off x="7858212" y="1308948"/>
            <a:ext cx="2630649" cy="870069"/>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a:latin typeface="Arial" panose="020B0604020202020204" pitchFamily="34" charset="0"/>
                <a:cs typeface="Arial" panose="020B0604020202020204" pitchFamily="34" charset="0"/>
              </a:rPr>
              <a:t>Lokalni</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git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repozitorijum</a:t>
            </a:r>
            <a:endParaRPr lang="sr-Latn-RS" sz="28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49161747-DDC3-4595-BCBD-1276E5D86E19}"/>
              </a:ext>
            </a:extLst>
          </p:cNvPr>
          <p:cNvSpPr/>
          <p:nvPr/>
        </p:nvSpPr>
        <p:spPr>
          <a:xfrm>
            <a:off x="5010091" y="1795559"/>
            <a:ext cx="2487647" cy="44970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24" name="Rectangle: Rounded Corners 23">
            <a:extLst>
              <a:ext uri="{FF2B5EF4-FFF2-40B4-BE49-F238E27FC236}">
                <a16:creationId xmlns:a16="http://schemas.microsoft.com/office/drawing/2014/main" id="{E858016E-739E-421A-9FC0-9C7A202A9A09}"/>
              </a:ext>
            </a:extLst>
          </p:cNvPr>
          <p:cNvSpPr/>
          <p:nvPr/>
        </p:nvSpPr>
        <p:spPr>
          <a:xfrm>
            <a:off x="4914029" y="1308948"/>
            <a:ext cx="2630649" cy="870069"/>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a:latin typeface="Arial" panose="020B0604020202020204" pitchFamily="34" charset="0"/>
                <a:cs typeface="Arial" panose="020B0604020202020204" pitchFamily="34" charset="0"/>
              </a:rPr>
              <a:t>Pripremna</a:t>
            </a:r>
            <a:r>
              <a:rPr lang="en-US" sz="2800" dirty="0">
                <a:latin typeface="Arial" panose="020B0604020202020204" pitchFamily="34" charset="0"/>
                <a:cs typeface="Arial" panose="020B0604020202020204" pitchFamily="34" charset="0"/>
              </a:rPr>
              <a:t> zona (</a:t>
            </a:r>
            <a:r>
              <a:rPr lang="en-US" sz="2800" i="1" dirty="0">
                <a:latin typeface="Arial" panose="020B0604020202020204" pitchFamily="34" charset="0"/>
                <a:cs typeface="Arial" panose="020B0604020202020204" pitchFamily="34" charset="0"/>
              </a:rPr>
              <a:t>index</a:t>
            </a:r>
            <a:r>
              <a:rPr lang="en-US" sz="2800" dirty="0">
                <a:latin typeface="Arial" panose="020B0604020202020204" pitchFamily="34" charset="0"/>
                <a:cs typeface="Arial" panose="020B0604020202020204" pitchFamily="34" charset="0"/>
              </a:rPr>
              <a:t>)</a:t>
            </a:r>
            <a:endParaRPr lang="sr-Latn-RS" sz="2800" dirty="0">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39D5012D-5A93-4969-88F7-30E8A25CEDCE}"/>
              </a:ext>
            </a:extLst>
          </p:cNvPr>
          <p:cNvSpPr/>
          <p:nvPr/>
        </p:nvSpPr>
        <p:spPr>
          <a:xfrm>
            <a:off x="1965237" y="1308948"/>
            <a:ext cx="2630649" cy="87006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a:latin typeface="Arial" panose="020B0604020202020204" pitchFamily="34" charset="0"/>
                <a:cs typeface="Arial" panose="020B0604020202020204" pitchFamily="34" charset="0"/>
              </a:rPr>
              <a:t>Radno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stablo</a:t>
            </a:r>
            <a:endParaRPr lang="en-US" sz="2800" dirty="0">
              <a:latin typeface="Arial" panose="020B0604020202020204" pitchFamily="34" charset="0"/>
              <a:cs typeface="Arial" panose="020B0604020202020204" pitchFamily="34" charset="0"/>
            </a:endParaRPr>
          </a:p>
          <a:p>
            <a:pPr algn="ctr"/>
            <a:r>
              <a:rPr lang="en-US" sz="2800" dirty="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work tree</a:t>
            </a:r>
            <a:r>
              <a:rPr lang="en-US" sz="2800" dirty="0">
                <a:latin typeface="Arial" panose="020B0604020202020204" pitchFamily="34" charset="0"/>
                <a:cs typeface="Arial" panose="020B0604020202020204" pitchFamily="34" charset="0"/>
              </a:rPr>
              <a:t>)</a:t>
            </a:r>
            <a:endParaRPr lang="sr-Latn-RS" sz="2800" dirty="0">
              <a:latin typeface="Arial" panose="020B060402020202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74A8BB3C-274D-48D4-80C8-6370E47CEE3A}"/>
              </a:ext>
            </a:extLst>
          </p:cNvPr>
          <p:cNvSpPr/>
          <p:nvPr/>
        </p:nvSpPr>
        <p:spPr>
          <a:xfrm>
            <a:off x="3989744" y="2433885"/>
            <a:ext cx="1848569" cy="1258529"/>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latin typeface="Consolas" panose="020B0609020204030204" pitchFamily="49" charset="0"/>
                <a:cs typeface="Arial" panose="020B0604020202020204" pitchFamily="34" charset="0"/>
              </a:rPr>
              <a:t>git add</a:t>
            </a:r>
            <a:endParaRPr lang="sr-Latn-RS" sz="2800" dirty="0">
              <a:latin typeface="Consolas" panose="020B0609020204030204" pitchFamily="49" charset="0"/>
              <a:cs typeface="Arial" panose="020B0604020202020204" pitchFamily="34" charset="0"/>
            </a:endParaRPr>
          </a:p>
        </p:txBody>
      </p:sp>
      <p:sp>
        <p:nvSpPr>
          <p:cNvPr id="26" name="Arrow: Right 25">
            <a:extLst>
              <a:ext uri="{FF2B5EF4-FFF2-40B4-BE49-F238E27FC236}">
                <a16:creationId xmlns:a16="http://schemas.microsoft.com/office/drawing/2014/main" id="{427D44CD-8EFD-4A94-A27F-667432597EDB}"/>
              </a:ext>
            </a:extLst>
          </p:cNvPr>
          <p:cNvSpPr/>
          <p:nvPr/>
        </p:nvSpPr>
        <p:spPr>
          <a:xfrm>
            <a:off x="6434152" y="5162133"/>
            <a:ext cx="2487647" cy="1258529"/>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latin typeface="Consolas" panose="020B0609020204030204" pitchFamily="49" charset="0"/>
                <a:cs typeface="Arial" panose="020B0604020202020204" pitchFamily="34" charset="0"/>
              </a:rPr>
              <a:t>git commit</a:t>
            </a:r>
            <a:endParaRPr lang="sr-Latn-RS" sz="2800" dirty="0">
              <a:latin typeface="Consolas" panose="020B0609020204030204" pitchFamily="49" charset="0"/>
              <a:cs typeface="Arial" panose="020B0604020202020204" pitchFamily="34" charset="0"/>
            </a:endParaRPr>
          </a:p>
        </p:txBody>
      </p:sp>
      <p:sp>
        <p:nvSpPr>
          <p:cNvPr id="12" name="Cloud 11">
            <a:extLst>
              <a:ext uri="{FF2B5EF4-FFF2-40B4-BE49-F238E27FC236}">
                <a16:creationId xmlns:a16="http://schemas.microsoft.com/office/drawing/2014/main" id="{215FD4AF-8603-4492-92B0-0277587177B1}"/>
              </a:ext>
            </a:extLst>
          </p:cNvPr>
          <p:cNvSpPr/>
          <p:nvPr/>
        </p:nvSpPr>
        <p:spPr>
          <a:xfrm>
            <a:off x="5241448" y="3103619"/>
            <a:ext cx="2180094" cy="2264506"/>
          </a:xfrm>
          <a:prstGeom prst="clou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US" sz="2800" dirty="0" err="1">
                <a:latin typeface="Arial" panose="020B0604020202020204" pitchFamily="34" charset="0"/>
                <a:cs typeface="Arial" panose="020B0604020202020204" pitchFamily="34" charset="0"/>
              </a:rPr>
              <a:t>Skup</a:t>
            </a:r>
            <a:br>
              <a:rPr lang="en-US" sz="2800" dirty="0">
                <a:latin typeface="Arial" panose="020B0604020202020204" pitchFamily="34" charset="0"/>
                <a:cs typeface="Arial" panose="020B0604020202020204" pitchFamily="34" charset="0"/>
              </a:rPr>
            </a:br>
            <a:r>
              <a:rPr lang="en-US" sz="2800" dirty="0" err="1">
                <a:latin typeface="Arial" panose="020B0604020202020204" pitchFamily="34" charset="0"/>
                <a:cs typeface="Arial" panose="020B0604020202020204" pitchFamily="34" charset="0"/>
              </a:rPr>
              <a:t>planiranih</a:t>
            </a:r>
            <a:br>
              <a:rPr lang="en-US" sz="2800" dirty="0">
                <a:latin typeface="Arial" panose="020B0604020202020204" pitchFamily="34" charset="0"/>
                <a:cs typeface="Arial" panose="020B0604020202020204" pitchFamily="34" charset="0"/>
              </a:rPr>
            </a:br>
            <a:r>
              <a:rPr lang="en-US" sz="2800" dirty="0" err="1">
                <a:latin typeface="Arial" panose="020B0604020202020204" pitchFamily="34" charset="0"/>
                <a:cs typeface="Arial" panose="020B0604020202020204" pitchFamily="34" charset="0"/>
              </a:rPr>
              <a:t>izmena</a:t>
            </a:r>
            <a:r>
              <a:rPr lang="en-US" sz="2800" dirty="0">
                <a:latin typeface="Arial" panose="020B0604020202020204" pitchFamily="34" charset="0"/>
                <a:cs typeface="Arial" panose="020B0604020202020204" pitchFamily="34" charset="0"/>
              </a:rPr>
              <a:t> za</a:t>
            </a:r>
            <a:br>
              <a:rPr lang="en-US" sz="2800" dirty="0">
                <a:latin typeface="Arial" panose="020B0604020202020204" pitchFamily="34" charset="0"/>
                <a:cs typeface="Arial" panose="020B0604020202020204" pitchFamily="34" charset="0"/>
              </a:rPr>
            </a:br>
            <a:r>
              <a:rPr lang="en-US" sz="2800" i="1" dirty="0">
                <a:latin typeface="Arial" panose="020B0604020202020204" pitchFamily="34" charset="0"/>
                <a:cs typeface="Arial" panose="020B0604020202020204" pitchFamily="34" charset="0"/>
              </a:rPr>
              <a:t>commit</a:t>
            </a:r>
            <a:endParaRPr lang="sr-Latn-RS" sz="2800" i="1" dirty="0">
              <a:latin typeface="Arial" panose="020B0604020202020204" pitchFamily="34" charset="0"/>
              <a:cs typeface="Arial" panose="020B0604020202020204" pitchFamily="34" charset="0"/>
            </a:endParaRPr>
          </a:p>
        </p:txBody>
      </p:sp>
      <p:grpSp>
        <p:nvGrpSpPr>
          <p:cNvPr id="27" name="Group 26">
            <a:extLst>
              <a:ext uri="{FF2B5EF4-FFF2-40B4-BE49-F238E27FC236}">
                <a16:creationId xmlns:a16="http://schemas.microsoft.com/office/drawing/2014/main" id="{8EA7B7EA-12E4-48B3-A71B-E55C8B965CD5}"/>
              </a:ext>
            </a:extLst>
          </p:cNvPr>
          <p:cNvGrpSpPr/>
          <p:nvPr/>
        </p:nvGrpSpPr>
        <p:grpSpPr>
          <a:xfrm>
            <a:off x="2167117" y="2316337"/>
            <a:ext cx="2214416" cy="2145533"/>
            <a:chOff x="8250896" y="2316331"/>
            <a:chExt cx="2214416" cy="2145533"/>
          </a:xfrm>
        </p:grpSpPr>
        <p:pic>
          <p:nvPicPr>
            <p:cNvPr id="28" name="Graphic 27" descr="Document">
              <a:extLst>
                <a:ext uri="{FF2B5EF4-FFF2-40B4-BE49-F238E27FC236}">
                  <a16:creationId xmlns:a16="http://schemas.microsoft.com/office/drawing/2014/main" id="{7082C5E0-7AF3-4CB7-8922-01990113DDF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90294" y="2316331"/>
              <a:ext cx="1734892" cy="1734892"/>
            </a:xfrm>
            <a:prstGeom prst="rect">
              <a:avLst/>
            </a:prstGeom>
          </p:spPr>
        </p:pic>
        <p:sp>
          <p:nvSpPr>
            <p:cNvPr id="29" name="TextBox 28">
              <a:extLst>
                <a:ext uri="{FF2B5EF4-FFF2-40B4-BE49-F238E27FC236}">
                  <a16:creationId xmlns:a16="http://schemas.microsoft.com/office/drawing/2014/main" id="{B84291A1-A5BD-4D4F-B71F-0A7B6B9FFDC9}"/>
                </a:ext>
              </a:extLst>
            </p:cNvPr>
            <p:cNvSpPr txBox="1"/>
            <p:nvPr/>
          </p:nvSpPr>
          <p:spPr>
            <a:xfrm>
              <a:off x="8250896" y="4000199"/>
              <a:ext cx="2214416" cy="461665"/>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Rectangle.java</a:t>
              </a:r>
              <a:endParaRPr lang="sr-Latn-RS" sz="2400" dirty="0">
                <a:solidFill>
                  <a:schemeClr val="tx2"/>
                </a:solidFill>
                <a:latin typeface="Arial" panose="020B0604020202020204" pitchFamily="34" charset="0"/>
                <a:cs typeface="Arial" panose="020B0604020202020204" pitchFamily="34" charset="0"/>
              </a:endParaRPr>
            </a:p>
          </p:txBody>
        </p:sp>
      </p:grpSp>
      <p:sp>
        <p:nvSpPr>
          <p:cNvPr id="30" name="Oval 29">
            <a:extLst>
              <a:ext uri="{FF2B5EF4-FFF2-40B4-BE49-F238E27FC236}">
                <a16:creationId xmlns:a16="http://schemas.microsoft.com/office/drawing/2014/main" id="{4CBE3B7B-CD15-401E-9306-647050CF23BD}"/>
              </a:ext>
            </a:extLst>
          </p:cNvPr>
          <p:cNvSpPr/>
          <p:nvPr/>
        </p:nvSpPr>
        <p:spPr>
          <a:xfrm>
            <a:off x="8764647" y="5357947"/>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63779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up)">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left)">
                                      <p:cBhvr>
                                        <p:cTn id="39" dur="500"/>
                                        <p:tgtEl>
                                          <p:spTgt spid="2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up)">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7" grpId="0" uiExpand="1" animBg="1"/>
      <p:bldP spid="19" grpId="0" animBg="1"/>
      <p:bldP spid="20" grpId="0" animBg="1"/>
      <p:bldP spid="24" grpId="0" animBg="1"/>
      <p:bldP spid="25" grpId="0" animBg="1"/>
      <p:bldP spid="4" grpId="0" animBg="1"/>
      <p:bldP spid="26" grpId="0" animBg="1"/>
      <p:bldP spid="12"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9BA786A-D3EC-46A3-8A5D-B867101374A7}"/>
              </a:ext>
            </a:extLst>
          </p:cNvPr>
          <p:cNvSpPr/>
          <p:nvPr/>
        </p:nvSpPr>
        <p:spPr>
          <a:xfrm>
            <a:off x="2087804" y="1795559"/>
            <a:ext cx="3120502" cy="44970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23" name="Rectangle: Rounded Corners 22">
            <a:extLst>
              <a:ext uri="{FF2B5EF4-FFF2-40B4-BE49-F238E27FC236}">
                <a16:creationId xmlns:a16="http://schemas.microsoft.com/office/drawing/2014/main" id="{A72A694A-C80B-4B82-B62B-FFF09598F257}"/>
              </a:ext>
            </a:extLst>
          </p:cNvPr>
          <p:cNvSpPr/>
          <p:nvPr/>
        </p:nvSpPr>
        <p:spPr>
          <a:xfrm>
            <a:off x="1922916" y="24270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30" name="Oval 29">
            <a:extLst>
              <a:ext uri="{FF2B5EF4-FFF2-40B4-BE49-F238E27FC236}">
                <a16:creationId xmlns:a16="http://schemas.microsoft.com/office/drawing/2014/main" id="{4CBE3B7B-CD15-401E-9306-647050CF23BD}"/>
              </a:ext>
            </a:extLst>
          </p:cNvPr>
          <p:cNvSpPr/>
          <p:nvPr/>
        </p:nvSpPr>
        <p:spPr>
          <a:xfrm>
            <a:off x="2636158" y="3802381"/>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1" name="Speech Bubble: Rectangle 30">
            <a:extLst>
              <a:ext uri="{FF2B5EF4-FFF2-40B4-BE49-F238E27FC236}">
                <a16:creationId xmlns:a16="http://schemas.microsoft.com/office/drawing/2014/main" id="{0B6FE7EE-756A-4D4F-B95C-973B46DB1AC4}"/>
              </a:ext>
            </a:extLst>
          </p:cNvPr>
          <p:cNvSpPr/>
          <p:nvPr/>
        </p:nvSpPr>
        <p:spPr>
          <a:xfrm>
            <a:off x="4299120" y="3767439"/>
            <a:ext cx="4425067" cy="2910890"/>
          </a:xfrm>
          <a:prstGeom prst="wedgeRectCallout">
            <a:avLst>
              <a:gd name="adj1" fmla="val -67400"/>
              <a:gd name="adj2" fmla="val -3496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Ins="72000" rtlCol="0" anchor="ctr"/>
          <a:lstStyle/>
          <a:p>
            <a:pPr>
              <a:lnSpc>
                <a:spcPct val="112000"/>
              </a:lnSpc>
            </a:pPr>
            <a:r>
              <a:rPr lang="en-US" sz="2400" dirty="0">
                <a:solidFill>
                  <a:schemeClr val="bg1"/>
                </a:solidFill>
                <a:latin typeface="Consolas" panose="020B0609020204030204" pitchFamily="49" charset="0"/>
              </a:rPr>
              <a:t>public class Rectangle</a:t>
            </a:r>
            <a:r>
              <a:rPr lang="sr-Latn-RS" sz="2400" dirty="0">
                <a:solidFill>
                  <a:schemeClr val="bg1"/>
                </a:solidFill>
                <a:latin typeface="Consolas" panose="020B0609020204030204" pitchFamily="49" charset="0"/>
              </a:rPr>
              <a:t> </a:t>
            </a:r>
            <a:r>
              <a:rPr lang="en-US" sz="2400" dirty="0">
                <a:solidFill>
                  <a:schemeClr val="bg1"/>
                </a:solidFill>
                <a:latin typeface="Consolas" panose="020B0609020204030204" pitchFamily="49" charset="0"/>
              </a:rPr>
              <a:t>{</a:t>
            </a:r>
          </a:p>
          <a:p>
            <a:pPr>
              <a:lnSpc>
                <a:spcPct val="112000"/>
              </a:lnSpc>
            </a:pPr>
            <a:r>
              <a:rPr lang="en-US" sz="2400" dirty="0">
                <a:solidFill>
                  <a:schemeClr val="bg1"/>
                </a:solidFill>
                <a:latin typeface="Consolas" panose="020B0609020204030204" pitchFamily="49" charset="0"/>
              </a:rPr>
              <a:t>  private int[] </a:t>
            </a:r>
            <a:r>
              <a:rPr lang="en-US" sz="2400" dirty="0" err="1">
                <a:solidFill>
                  <a:schemeClr val="bg1"/>
                </a:solidFill>
                <a:latin typeface="Consolas" panose="020B0609020204030204" pitchFamily="49" charset="0"/>
              </a:rPr>
              <a:t>xDots</a:t>
            </a:r>
            <a:r>
              <a:rPr lang="en-US" sz="2400" dirty="0">
                <a:solidFill>
                  <a:schemeClr val="bg1"/>
                </a:solidFill>
                <a:latin typeface="Consolas" panose="020B0609020204030204" pitchFamily="49" charset="0"/>
              </a:rPr>
              <a:t>;</a:t>
            </a:r>
          </a:p>
          <a:p>
            <a:pPr>
              <a:lnSpc>
                <a:spcPct val="112000"/>
              </a:lnSpc>
            </a:pPr>
            <a:r>
              <a:rPr lang="en-US" sz="2400" dirty="0">
                <a:solidFill>
                  <a:schemeClr val="bg1"/>
                </a:solidFill>
                <a:latin typeface="Consolas" panose="020B0609020204030204" pitchFamily="49" charset="0"/>
              </a:rPr>
              <a:t>  private int[] </a:t>
            </a:r>
            <a:r>
              <a:rPr lang="en-US" sz="2400" dirty="0" err="1">
                <a:solidFill>
                  <a:schemeClr val="bg1"/>
                </a:solidFill>
                <a:latin typeface="Consolas" panose="020B0609020204030204" pitchFamily="49" charset="0"/>
              </a:rPr>
              <a:t>yDots</a:t>
            </a:r>
            <a:r>
              <a:rPr lang="en-US" sz="2400" dirty="0">
                <a:solidFill>
                  <a:schemeClr val="bg1"/>
                </a:solidFill>
                <a:latin typeface="Consolas" panose="020B0609020204030204" pitchFamily="49" charset="0"/>
              </a:rPr>
              <a:t>;</a:t>
            </a:r>
            <a:endParaRPr lang="sr-Latn-RS" sz="2400" dirty="0">
              <a:solidFill>
                <a:schemeClr val="bg1"/>
              </a:solidFill>
              <a:latin typeface="Consolas" panose="020B0609020204030204" pitchFamily="49" charset="0"/>
            </a:endParaRPr>
          </a:p>
          <a:p>
            <a:pPr>
              <a:lnSpc>
                <a:spcPct val="112000"/>
              </a:lnSpc>
            </a:pPr>
            <a:endParaRPr lang="sr-Latn-RS" sz="2400" dirty="0">
              <a:solidFill>
                <a:schemeClr val="bg1"/>
              </a:solidFill>
              <a:latin typeface="Consolas" panose="020B0609020204030204" pitchFamily="49" charset="0"/>
            </a:endParaRPr>
          </a:p>
          <a:p>
            <a:pPr>
              <a:lnSpc>
                <a:spcPct val="112000"/>
              </a:lnSpc>
            </a:pPr>
            <a:r>
              <a:rPr lang="en-US" sz="2400" dirty="0">
                <a:solidFill>
                  <a:schemeClr val="bg1"/>
                </a:solidFill>
                <a:latin typeface="Consolas" panose="020B0609020204030204" pitchFamily="49" charset="0"/>
              </a:rPr>
              <a:t>  public </a:t>
            </a:r>
            <a:r>
              <a:rPr lang="en-US" sz="2400" dirty="0" err="1">
                <a:solidFill>
                  <a:schemeClr val="bg1"/>
                </a:solidFill>
                <a:latin typeface="Consolas" panose="020B0609020204030204" pitchFamily="49" charset="0"/>
              </a:rPr>
              <a:t>dist</a:t>
            </a:r>
            <a:r>
              <a:rPr lang="en-US" sz="2400" dirty="0">
                <a:solidFill>
                  <a:schemeClr val="bg1"/>
                </a:solidFill>
                <a:latin typeface="Consolas" panose="020B0609020204030204" pitchFamily="49" charset="0"/>
              </a:rPr>
              <a:t>(</a:t>
            </a:r>
            <a:r>
              <a:rPr lang="sr-Latn-RS" sz="2400" dirty="0">
                <a:solidFill>
                  <a:schemeClr val="bg1"/>
                </a:solidFill>
                <a:latin typeface="Consolas" panose="020B0609020204030204" pitchFamily="49" charset="0"/>
              </a:rPr>
              <a:t>...</a:t>
            </a:r>
            <a:r>
              <a:rPr lang="en-US" sz="2400" dirty="0">
                <a:solidFill>
                  <a:schemeClr val="bg1"/>
                </a:solidFill>
                <a:latin typeface="Consolas" panose="020B0609020204030204" pitchFamily="49" charset="0"/>
              </a:rPr>
              <a:t>) {...}</a:t>
            </a:r>
            <a:endParaRPr lang="sr-Latn-RS" sz="2400" dirty="0">
              <a:solidFill>
                <a:schemeClr val="bg1"/>
              </a:solidFill>
              <a:latin typeface="Consolas" panose="020B0609020204030204" pitchFamily="49" charset="0"/>
            </a:endParaRPr>
          </a:p>
          <a:p>
            <a:pPr>
              <a:lnSpc>
                <a:spcPct val="112000"/>
              </a:lnSpc>
            </a:pPr>
            <a:r>
              <a:rPr lang="en-US" sz="2400" dirty="0">
                <a:solidFill>
                  <a:schemeClr val="bg1"/>
                </a:solidFill>
                <a:latin typeface="Consolas" panose="020B0609020204030204" pitchFamily="49" charset="0"/>
              </a:rPr>
              <a:t>  public surface() {</a:t>
            </a:r>
            <a:r>
              <a:rPr lang="sr-Latn-RS" sz="2400" dirty="0">
                <a:solidFill>
                  <a:schemeClr val="bg1"/>
                </a:solidFill>
                <a:latin typeface="Consolas" panose="020B0609020204030204" pitchFamily="49" charset="0"/>
              </a:rPr>
              <a:t>...</a:t>
            </a:r>
            <a:r>
              <a:rPr lang="en-US" sz="2400" dirty="0">
                <a:solidFill>
                  <a:schemeClr val="bg1"/>
                </a:solidFill>
                <a:latin typeface="Consolas" panose="020B0609020204030204" pitchFamily="49" charset="0"/>
              </a:rPr>
              <a:t>}</a:t>
            </a:r>
          </a:p>
          <a:p>
            <a:pPr>
              <a:lnSpc>
                <a:spcPct val="112000"/>
              </a:lnSpc>
            </a:pPr>
            <a:r>
              <a:rPr lang="en-US" sz="2400" dirty="0">
                <a:solidFill>
                  <a:schemeClr val="bg1"/>
                </a:solidFill>
                <a:latin typeface="Consolas" panose="020B0609020204030204" pitchFamily="49" charset="0"/>
              </a:rPr>
              <a:t>}</a:t>
            </a:r>
            <a:endParaRPr lang="sr-Latn-RS" sz="2400" dirty="0">
              <a:solidFill>
                <a:schemeClr val="bg1"/>
              </a:solidFill>
              <a:latin typeface="Consolas" panose="020B0609020204030204" pitchFamily="49" charset="0"/>
            </a:endParaRPr>
          </a:p>
        </p:txBody>
      </p:sp>
      <p:sp>
        <p:nvSpPr>
          <p:cNvPr id="32" name="Oval 31">
            <a:extLst>
              <a:ext uri="{FF2B5EF4-FFF2-40B4-BE49-F238E27FC236}">
                <a16:creationId xmlns:a16="http://schemas.microsoft.com/office/drawing/2014/main" id="{8E48973E-E440-4AF7-A342-E297F6C8758A}"/>
              </a:ext>
            </a:extLst>
          </p:cNvPr>
          <p:cNvSpPr/>
          <p:nvPr/>
        </p:nvSpPr>
        <p:spPr>
          <a:xfrm>
            <a:off x="4145410" y="2137125"/>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3" name="Speech Bubble: Rectangle 32">
            <a:extLst>
              <a:ext uri="{FF2B5EF4-FFF2-40B4-BE49-F238E27FC236}">
                <a16:creationId xmlns:a16="http://schemas.microsoft.com/office/drawing/2014/main" id="{B0FFEFF5-3026-456E-933F-8C09FB963449}"/>
              </a:ext>
            </a:extLst>
          </p:cNvPr>
          <p:cNvSpPr/>
          <p:nvPr/>
        </p:nvSpPr>
        <p:spPr>
          <a:xfrm>
            <a:off x="5434602" y="204444"/>
            <a:ext cx="5104782" cy="3369687"/>
          </a:xfrm>
          <a:prstGeom prst="wedgeRectCallout">
            <a:avLst>
              <a:gd name="adj1" fmla="val -58475"/>
              <a:gd name="adj2" fmla="val 195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rIns="72000" rtlCol="0" anchor="ctr"/>
          <a:lstStyle/>
          <a:p>
            <a:pPr>
              <a:lnSpc>
                <a:spcPct val="112000"/>
              </a:lnSpc>
            </a:pPr>
            <a:r>
              <a:rPr lang="en-US" sz="2400" dirty="0">
                <a:solidFill>
                  <a:schemeClr val="bg1"/>
                </a:solidFill>
                <a:latin typeface="Consolas" panose="020B0609020204030204" pitchFamily="49" charset="0"/>
              </a:rPr>
              <a:t>public class Rectangle</a:t>
            </a:r>
            <a:r>
              <a:rPr lang="sr-Latn-RS" sz="2400" dirty="0">
                <a:solidFill>
                  <a:schemeClr val="bg1"/>
                </a:solidFill>
                <a:latin typeface="Consolas" panose="020B0609020204030204" pitchFamily="49" charset="0"/>
              </a:rPr>
              <a:t> </a:t>
            </a:r>
            <a:r>
              <a:rPr lang="en-US" sz="2400" dirty="0">
                <a:solidFill>
                  <a:schemeClr val="bg1"/>
                </a:solidFill>
                <a:latin typeface="Consolas" panose="020B0609020204030204" pitchFamily="49" charset="0"/>
              </a:rPr>
              <a:t>{</a:t>
            </a:r>
          </a:p>
          <a:p>
            <a:pPr>
              <a:lnSpc>
                <a:spcPct val="112000"/>
              </a:lnSpc>
            </a:pPr>
            <a:r>
              <a:rPr lang="en-US" sz="2400" dirty="0">
                <a:solidFill>
                  <a:schemeClr val="bg1"/>
                </a:solidFill>
                <a:latin typeface="Consolas" panose="020B0609020204030204" pitchFamily="49" charset="0"/>
              </a:rPr>
              <a:t>  private </a:t>
            </a:r>
            <a:r>
              <a:rPr lang="sr-Latn-RS" sz="2400" dirty="0" err="1">
                <a:solidFill>
                  <a:schemeClr val="bg1"/>
                </a:solidFill>
                <a:latin typeface="Consolas" panose="020B0609020204030204" pitchFamily="49" charset="0"/>
              </a:rPr>
              <a:t>Point</a:t>
            </a:r>
            <a:r>
              <a:rPr lang="en-US" sz="2400" dirty="0">
                <a:solidFill>
                  <a:schemeClr val="bg1"/>
                </a:solidFill>
                <a:latin typeface="Consolas" panose="020B0609020204030204" pitchFamily="49" charset="0"/>
              </a:rPr>
              <a:t>[] </a:t>
            </a:r>
            <a:r>
              <a:rPr lang="sr-Latn-RS" sz="2400" dirty="0" err="1">
                <a:solidFill>
                  <a:schemeClr val="bg1"/>
                </a:solidFill>
                <a:latin typeface="Consolas" panose="020B0609020204030204" pitchFamily="49" charset="0"/>
              </a:rPr>
              <a:t>point</a:t>
            </a:r>
            <a:r>
              <a:rPr lang="en-US" sz="2400" dirty="0">
                <a:solidFill>
                  <a:schemeClr val="bg1"/>
                </a:solidFill>
                <a:latin typeface="Consolas" panose="020B0609020204030204" pitchFamily="49" charset="0"/>
              </a:rPr>
              <a:t>s;</a:t>
            </a:r>
          </a:p>
          <a:p>
            <a:pPr>
              <a:lnSpc>
                <a:spcPct val="112000"/>
              </a:lnSpc>
            </a:pPr>
            <a:r>
              <a:rPr lang="sr-Latn-RS" sz="2400" dirty="0">
                <a:solidFill>
                  <a:schemeClr val="bg1"/>
                </a:solidFill>
                <a:latin typeface="Consolas" panose="020B0609020204030204" pitchFamily="49" charset="0"/>
              </a:rPr>
              <a:t>  </a:t>
            </a:r>
            <a:r>
              <a:rPr lang="en-US" sz="2400" dirty="0">
                <a:solidFill>
                  <a:schemeClr val="bg1"/>
                </a:solidFill>
                <a:latin typeface="Consolas" panose="020B0609020204030204" pitchFamily="49" charset="0"/>
              </a:rPr>
              <a:t>public surface() {</a:t>
            </a:r>
            <a:r>
              <a:rPr lang="sr-Latn-RS" sz="2400" dirty="0">
                <a:solidFill>
                  <a:schemeClr val="bg1"/>
                </a:solidFill>
                <a:latin typeface="Consolas" panose="020B0609020204030204" pitchFamily="49" charset="0"/>
              </a:rPr>
              <a:t>...</a:t>
            </a:r>
            <a:r>
              <a:rPr lang="en-US" sz="2400" dirty="0">
                <a:solidFill>
                  <a:schemeClr val="bg1"/>
                </a:solidFill>
                <a:latin typeface="Consolas" panose="020B0609020204030204" pitchFamily="49" charset="0"/>
              </a:rPr>
              <a:t>}</a:t>
            </a:r>
          </a:p>
          <a:p>
            <a:pPr>
              <a:lnSpc>
                <a:spcPct val="112000"/>
              </a:lnSpc>
            </a:pPr>
            <a:r>
              <a:rPr lang="en-US" sz="2400" dirty="0">
                <a:solidFill>
                  <a:schemeClr val="bg1"/>
                </a:solidFill>
                <a:latin typeface="Consolas" panose="020B0609020204030204" pitchFamily="49" charset="0"/>
              </a:rPr>
              <a:t>}</a:t>
            </a:r>
            <a:endParaRPr lang="sr-Latn-RS" sz="2400" dirty="0">
              <a:solidFill>
                <a:schemeClr val="bg1"/>
              </a:solidFill>
              <a:latin typeface="Consolas" panose="020B0609020204030204" pitchFamily="49" charset="0"/>
            </a:endParaRPr>
          </a:p>
          <a:p>
            <a:pPr>
              <a:lnSpc>
                <a:spcPct val="112000"/>
              </a:lnSpc>
            </a:pPr>
            <a:r>
              <a:rPr lang="sr-Latn-RS" sz="2400" dirty="0" err="1">
                <a:solidFill>
                  <a:schemeClr val="bg1"/>
                </a:solidFill>
                <a:latin typeface="Consolas" panose="020B0609020204030204" pitchFamily="49" charset="0"/>
              </a:rPr>
              <a:t>public</a:t>
            </a:r>
            <a:r>
              <a:rPr lang="sr-Latn-RS" sz="2400" dirty="0">
                <a:solidFill>
                  <a:schemeClr val="bg1"/>
                </a:solidFill>
                <a:latin typeface="Consolas" panose="020B0609020204030204" pitchFamily="49" charset="0"/>
              </a:rPr>
              <a:t> </a:t>
            </a:r>
            <a:r>
              <a:rPr lang="sr-Latn-RS" sz="2400" dirty="0" err="1">
                <a:solidFill>
                  <a:schemeClr val="bg1"/>
                </a:solidFill>
                <a:latin typeface="Consolas" panose="020B0609020204030204" pitchFamily="49" charset="0"/>
              </a:rPr>
              <a:t>class</a:t>
            </a:r>
            <a:r>
              <a:rPr lang="sr-Latn-RS" sz="2400" dirty="0">
                <a:solidFill>
                  <a:schemeClr val="bg1"/>
                </a:solidFill>
                <a:latin typeface="Consolas" panose="020B0609020204030204" pitchFamily="49" charset="0"/>
              </a:rPr>
              <a:t> </a:t>
            </a:r>
            <a:r>
              <a:rPr lang="sr-Latn-RS" sz="2400" dirty="0" err="1">
                <a:solidFill>
                  <a:schemeClr val="bg1"/>
                </a:solidFill>
                <a:latin typeface="Consolas" panose="020B0609020204030204" pitchFamily="49" charset="0"/>
              </a:rPr>
              <a:t>Point</a:t>
            </a:r>
            <a:r>
              <a:rPr lang="sr-Latn-RS" sz="2400" dirty="0">
                <a:solidFill>
                  <a:schemeClr val="bg1"/>
                </a:solidFill>
                <a:latin typeface="Consolas" panose="020B0609020204030204" pitchFamily="49" charset="0"/>
              </a:rPr>
              <a:t> </a:t>
            </a:r>
            <a:r>
              <a:rPr lang="en-US" sz="2400" dirty="0">
                <a:solidFill>
                  <a:schemeClr val="bg1"/>
                </a:solidFill>
                <a:latin typeface="Consolas" panose="020B0609020204030204" pitchFamily="49" charset="0"/>
              </a:rPr>
              <a:t>{</a:t>
            </a:r>
          </a:p>
          <a:p>
            <a:pPr>
              <a:lnSpc>
                <a:spcPct val="112000"/>
              </a:lnSpc>
            </a:pPr>
            <a:r>
              <a:rPr lang="en-US" sz="2400" dirty="0">
                <a:solidFill>
                  <a:schemeClr val="bg1"/>
                </a:solidFill>
                <a:latin typeface="Consolas" panose="020B0609020204030204" pitchFamily="49" charset="0"/>
              </a:rPr>
              <a:t>  private int x;</a:t>
            </a:r>
          </a:p>
          <a:p>
            <a:pPr>
              <a:lnSpc>
                <a:spcPct val="112000"/>
              </a:lnSpc>
            </a:pPr>
            <a:r>
              <a:rPr lang="en-US" sz="2400" dirty="0">
                <a:solidFill>
                  <a:schemeClr val="bg1"/>
                </a:solidFill>
                <a:latin typeface="Consolas" panose="020B0609020204030204" pitchFamily="49" charset="0"/>
              </a:rPr>
              <a:t>  private int y;</a:t>
            </a:r>
          </a:p>
          <a:p>
            <a:pPr>
              <a:lnSpc>
                <a:spcPct val="112000"/>
              </a:lnSpc>
            </a:pPr>
            <a:r>
              <a:rPr lang="en-US" sz="2400" dirty="0">
                <a:solidFill>
                  <a:schemeClr val="bg1"/>
                </a:solidFill>
                <a:latin typeface="Consolas" panose="020B0609020204030204" pitchFamily="49" charset="0"/>
              </a:rPr>
              <a:t>  public </a:t>
            </a:r>
            <a:r>
              <a:rPr lang="en-US" sz="2400" dirty="0" err="1">
                <a:solidFill>
                  <a:schemeClr val="bg1"/>
                </a:solidFill>
                <a:latin typeface="Consolas" panose="020B0609020204030204" pitchFamily="49" charset="0"/>
              </a:rPr>
              <a:t>dist</a:t>
            </a:r>
            <a:r>
              <a:rPr lang="en-US" sz="2400" dirty="0">
                <a:solidFill>
                  <a:schemeClr val="bg1"/>
                </a:solidFill>
                <a:latin typeface="Consolas" panose="020B0609020204030204" pitchFamily="49" charset="0"/>
              </a:rPr>
              <a:t>(Point p) {...}</a:t>
            </a:r>
            <a:endParaRPr lang="sr-Latn-RS" sz="2400" dirty="0">
              <a:solidFill>
                <a:schemeClr val="bg1"/>
              </a:solidFill>
              <a:latin typeface="Consolas" panose="020B0609020204030204" pitchFamily="49" charset="0"/>
            </a:endParaRPr>
          </a:p>
        </p:txBody>
      </p:sp>
      <p:cxnSp>
        <p:nvCxnSpPr>
          <p:cNvPr id="6" name="Straight Connector 5">
            <a:extLst>
              <a:ext uri="{FF2B5EF4-FFF2-40B4-BE49-F238E27FC236}">
                <a16:creationId xmlns:a16="http://schemas.microsoft.com/office/drawing/2014/main" id="{6795390B-82F1-478B-B187-6B3F01CA8123}"/>
              </a:ext>
            </a:extLst>
          </p:cNvPr>
          <p:cNvCxnSpPr>
            <a:cxnSpLocks/>
            <a:stCxn id="30" idx="0"/>
            <a:endCxn id="32" idx="2"/>
          </p:cNvCxnSpPr>
          <p:nvPr/>
        </p:nvCxnSpPr>
        <p:spPr>
          <a:xfrm rot="5400000" flipH="1" flipV="1">
            <a:off x="2991606" y="2648577"/>
            <a:ext cx="1231806" cy="1075802"/>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9429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A72A694A-C80B-4B82-B62B-FFF09598F257}"/>
              </a:ext>
            </a:extLst>
          </p:cNvPr>
          <p:cNvSpPr/>
          <p:nvPr/>
        </p:nvSpPr>
        <p:spPr>
          <a:xfrm>
            <a:off x="1880379" y="242707"/>
            <a:ext cx="2755101" cy="979749"/>
          </a:xfrm>
          <a:prstGeom prst="roundRect">
            <a:avLst/>
          </a:prstGeom>
          <a:solidFill>
            <a:srgbClr val="87A4D9"/>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sr-Latn-RS" sz="2800" dirty="0">
                <a:latin typeface="Arial" panose="020B0604020202020204" pitchFamily="34" charset="0"/>
                <a:cs typeface="Arial" panose="020B0604020202020204" pitchFamily="34" charset="0"/>
              </a:rPr>
              <a:t>Istorija promena</a:t>
            </a:r>
          </a:p>
        </p:txBody>
      </p:sp>
      <p:sp>
        <p:nvSpPr>
          <p:cNvPr id="43" name="Rectangle 42">
            <a:extLst>
              <a:ext uri="{FF2B5EF4-FFF2-40B4-BE49-F238E27FC236}">
                <a16:creationId xmlns:a16="http://schemas.microsoft.com/office/drawing/2014/main" id="{63164262-6DAA-4370-90D9-82263FF77BC7}"/>
              </a:ext>
            </a:extLst>
          </p:cNvPr>
          <p:cNvSpPr/>
          <p:nvPr/>
        </p:nvSpPr>
        <p:spPr>
          <a:xfrm>
            <a:off x="7072488" y="1795559"/>
            <a:ext cx="3353401" cy="449708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b="1" dirty="0">
              <a:solidFill>
                <a:sysClr val="windowText" lastClr="00000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5B6347FC-DE6B-4356-9515-FBDC90A9994D}"/>
              </a:ext>
            </a:extLst>
          </p:cNvPr>
          <p:cNvSpPr/>
          <p:nvPr/>
        </p:nvSpPr>
        <p:spPr>
          <a:xfrm>
            <a:off x="2045267" y="1795559"/>
            <a:ext cx="8419514" cy="449708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4CBE3B7B-CD15-401E-9306-647050CF23BD}"/>
              </a:ext>
            </a:extLst>
          </p:cNvPr>
          <p:cNvSpPr/>
          <p:nvPr/>
        </p:nvSpPr>
        <p:spPr>
          <a:xfrm>
            <a:off x="2593621" y="3802381"/>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8E48973E-E440-4AF7-A342-E297F6C8758A}"/>
              </a:ext>
            </a:extLst>
          </p:cNvPr>
          <p:cNvSpPr/>
          <p:nvPr/>
        </p:nvSpPr>
        <p:spPr>
          <a:xfrm>
            <a:off x="4102873" y="2137125"/>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6795390B-82F1-478B-B187-6B3F01CA8123}"/>
              </a:ext>
            </a:extLst>
          </p:cNvPr>
          <p:cNvCxnSpPr>
            <a:cxnSpLocks/>
            <a:stCxn id="30" idx="0"/>
            <a:endCxn id="32" idx="2"/>
          </p:cNvCxnSpPr>
          <p:nvPr/>
        </p:nvCxnSpPr>
        <p:spPr>
          <a:xfrm rot="5400000" flipH="1" flipV="1">
            <a:off x="2949069" y="2648577"/>
            <a:ext cx="1231806" cy="1075802"/>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BFB5607-97FC-46A9-8280-7DB8286CC754}"/>
              </a:ext>
            </a:extLst>
          </p:cNvPr>
          <p:cNvSpPr/>
          <p:nvPr/>
        </p:nvSpPr>
        <p:spPr>
          <a:xfrm>
            <a:off x="6032668" y="3397498"/>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0A0E9F44-CEC8-45D8-B7CC-54C0E21EE40E}"/>
              </a:ext>
            </a:extLst>
          </p:cNvPr>
          <p:cNvSpPr/>
          <p:nvPr/>
        </p:nvSpPr>
        <p:spPr>
          <a:xfrm>
            <a:off x="8055377" y="2043907"/>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199CC639-86C1-4BCD-BC3C-FD19C15F563A}"/>
              </a:ext>
            </a:extLst>
          </p:cNvPr>
          <p:cNvSpPr/>
          <p:nvPr/>
        </p:nvSpPr>
        <p:spPr>
          <a:xfrm>
            <a:off x="9471715" y="4235830"/>
            <a:ext cx="866899" cy="866899"/>
          </a:xfrm>
          <a:prstGeom prst="ellipse">
            <a:avLst/>
          </a:prstGeom>
          <a:solidFill>
            <a:schemeClr val="accent4">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sr-Latn-RS" sz="2800" dirty="0">
              <a:latin typeface="Arial" panose="020B0604020202020204" pitchFamily="34" charset="0"/>
              <a:cs typeface="Arial" panose="020B0604020202020204" pitchFamily="34" charset="0"/>
            </a:endParaRPr>
          </a:p>
        </p:txBody>
      </p:sp>
      <p:cxnSp>
        <p:nvCxnSpPr>
          <p:cNvPr id="19" name="Straight Connector 5">
            <a:extLst>
              <a:ext uri="{FF2B5EF4-FFF2-40B4-BE49-F238E27FC236}">
                <a16:creationId xmlns:a16="http://schemas.microsoft.com/office/drawing/2014/main" id="{EF443D7C-9347-45C8-BF3D-0FAC0C9F5D0D}"/>
              </a:ext>
            </a:extLst>
          </p:cNvPr>
          <p:cNvCxnSpPr>
            <a:cxnSpLocks/>
            <a:stCxn id="32" idx="4"/>
            <a:endCxn id="15" idx="2"/>
          </p:cNvCxnSpPr>
          <p:nvPr/>
        </p:nvCxnSpPr>
        <p:spPr>
          <a:xfrm rot="16200000" flipH="1">
            <a:off x="4871033" y="2669313"/>
            <a:ext cx="826924" cy="1496345"/>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2" name="Straight Connector 5">
            <a:extLst>
              <a:ext uri="{FF2B5EF4-FFF2-40B4-BE49-F238E27FC236}">
                <a16:creationId xmlns:a16="http://schemas.microsoft.com/office/drawing/2014/main" id="{EA75F36B-2E78-448C-81D3-E600B2D85B5B}"/>
              </a:ext>
            </a:extLst>
          </p:cNvPr>
          <p:cNvCxnSpPr>
            <a:cxnSpLocks/>
            <a:stCxn id="15" idx="0"/>
            <a:endCxn id="16" idx="2"/>
          </p:cNvCxnSpPr>
          <p:nvPr/>
        </p:nvCxnSpPr>
        <p:spPr>
          <a:xfrm rot="5400000" flipH="1" flipV="1">
            <a:off x="6800677" y="2142799"/>
            <a:ext cx="920141" cy="1589259"/>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4" name="Straight Connector 5">
            <a:extLst>
              <a:ext uri="{FF2B5EF4-FFF2-40B4-BE49-F238E27FC236}">
                <a16:creationId xmlns:a16="http://schemas.microsoft.com/office/drawing/2014/main" id="{0FA3CF42-62CC-4C39-941A-E7EC770C9DE5}"/>
              </a:ext>
            </a:extLst>
          </p:cNvPr>
          <p:cNvCxnSpPr>
            <a:cxnSpLocks/>
            <a:stCxn id="16" idx="6"/>
            <a:endCxn id="17" idx="0"/>
          </p:cNvCxnSpPr>
          <p:nvPr/>
        </p:nvCxnSpPr>
        <p:spPr>
          <a:xfrm>
            <a:off x="8922276" y="2477357"/>
            <a:ext cx="982889" cy="1758473"/>
          </a:xfrm>
          <a:prstGeom prst="curvedConnector2">
            <a:avLst/>
          </a:prstGeom>
          <a:ln w="31750">
            <a:solidFill>
              <a:srgbClr val="BF9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6" name="Speech Bubble: Rectangle with Corners Rounded 35">
            <a:extLst>
              <a:ext uri="{FF2B5EF4-FFF2-40B4-BE49-F238E27FC236}">
                <a16:creationId xmlns:a16="http://schemas.microsoft.com/office/drawing/2014/main" id="{3727B8E8-E731-44A3-9C82-30A1001CFC05}"/>
              </a:ext>
            </a:extLst>
          </p:cNvPr>
          <p:cNvSpPr/>
          <p:nvPr/>
        </p:nvSpPr>
        <p:spPr>
          <a:xfrm>
            <a:off x="6899567" y="5231949"/>
            <a:ext cx="2106489" cy="957769"/>
          </a:xfrm>
          <a:prstGeom prst="wedgeRoundRectCallout">
            <a:avLst>
              <a:gd name="adj1" fmla="val 79204"/>
              <a:gd name="adj2" fmla="val -7851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a:latin typeface="Arial" panose="020B0604020202020204" pitchFamily="34" charset="0"/>
                <a:cs typeface="Arial" panose="020B0604020202020204" pitchFamily="34" charset="0"/>
              </a:rPr>
              <a:t>otkriven složen </a:t>
            </a:r>
            <a:r>
              <a:rPr lang="sr-Latn-RS" sz="2800" i="1" dirty="0" err="1">
                <a:latin typeface="Arial" panose="020B0604020202020204" pitchFamily="34" charset="0"/>
                <a:cs typeface="Arial" panose="020B0604020202020204" pitchFamily="34" charset="0"/>
              </a:rPr>
              <a:t>bug</a:t>
            </a:r>
            <a:endParaRPr lang="sr-Latn-RS" sz="2800" i="1" dirty="0">
              <a:latin typeface="Arial" panose="020B0604020202020204" pitchFamily="34" charset="0"/>
              <a:cs typeface="Arial" panose="020B0604020202020204" pitchFamily="34" charset="0"/>
            </a:endParaRPr>
          </a:p>
        </p:txBody>
      </p:sp>
      <p:sp>
        <p:nvSpPr>
          <p:cNvPr id="37" name="Speech Bubble: Rectangle with Corners Rounded 36">
            <a:extLst>
              <a:ext uri="{FF2B5EF4-FFF2-40B4-BE49-F238E27FC236}">
                <a16:creationId xmlns:a16="http://schemas.microsoft.com/office/drawing/2014/main" id="{EBB331B1-30C3-4A71-BBBE-CD44FB9BFE0D}"/>
              </a:ext>
            </a:extLst>
          </p:cNvPr>
          <p:cNvSpPr/>
          <p:nvPr/>
        </p:nvSpPr>
        <p:spPr>
          <a:xfrm>
            <a:off x="5062418" y="1466806"/>
            <a:ext cx="2634900" cy="920141"/>
          </a:xfrm>
          <a:prstGeom prst="wedgeRoundRectCallout">
            <a:avLst>
              <a:gd name="adj1" fmla="val -4110"/>
              <a:gd name="adj2" fmla="val 16261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sr-Latn-RS" sz="2800" i="1" dirty="0" err="1">
                <a:latin typeface="Arial" panose="020B0604020202020204" pitchFamily="34" charset="0"/>
                <a:cs typeface="Arial" panose="020B0604020202020204" pitchFamily="34" charset="0"/>
              </a:rPr>
              <a:t>binary</a:t>
            </a:r>
            <a:r>
              <a:rPr lang="sr-Latn-RS" sz="2800" i="1" dirty="0">
                <a:latin typeface="Arial" panose="020B0604020202020204" pitchFamily="34" charset="0"/>
                <a:cs typeface="Arial" panose="020B0604020202020204" pitchFamily="34" charset="0"/>
              </a:rPr>
              <a:t> </a:t>
            </a:r>
            <a:r>
              <a:rPr lang="sr-Latn-RS" sz="2800" i="1" dirty="0" err="1">
                <a:latin typeface="Arial" panose="020B0604020202020204" pitchFamily="34" charset="0"/>
                <a:cs typeface="Arial" panose="020B0604020202020204" pitchFamily="34" charset="0"/>
              </a:rPr>
              <a:t>chop</a:t>
            </a:r>
            <a:r>
              <a:rPr lang="sr-Latn-RS" sz="2800" i="1" dirty="0">
                <a:latin typeface="Arial" panose="020B0604020202020204" pitchFamily="34" charset="0"/>
                <a:cs typeface="Arial" panose="020B0604020202020204" pitchFamily="34" charset="0"/>
              </a:rPr>
              <a:t> </a:t>
            </a:r>
            <a:r>
              <a:rPr lang="sr-Latn-RS" sz="2800" dirty="0">
                <a:latin typeface="Consolas" panose="020B0609020204030204" pitchFamily="49" charset="0"/>
                <a:cs typeface="Arial" panose="020B0604020202020204" pitchFamily="34" charset="0"/>
              </a:rPr>
              <a:t>git</a:t>
            </a:r>
            <a:r>
              <a:rPr lang="sr-Latn-RS" sz="2800" dirty="0">
                <a:latin typeface="Arial" panose="020B0604020202020204" pitchFamily="34" charset="0"/>
                <a:cs typeface="Arial" panose="020B0604020202020204" pitchFamily="34" charset="0"/>
              </a:rPr>
              <a:t> </a:t>
            </a:r>
            <a:r>
              <a:rPr lang="sr-Latn-RS" sz="2800" dirty="0" err="1">
                <a:latin typeface="Consolas" panose="020B0609020204030204" pitchFamily="49" charset="0"/>
                <a:cs typeface="Arial" panose="020B0604020202020204" pitchFamily="34" charset="0"/>
              </a:rPr>
              <a:t>checkout</a:t>
            </a:r>
            <a:endParaRPr lang="sr-Latn-RS" sz="2800"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15332319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up)">
                                      <p:cBhvr>
                                        <p:cTn id="23" dur="500"/>
                                        <p:tgtEl>
                                          <p:spTgt spid="3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right)">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down)">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5" grpId="0" animBg="1"/>
      <p:bldP spid="16" grpId="0" animBg="1"/>
      <p:bldP spid="17" grpId="0" animBg="1"/>
      <p:bldP spid="36" grpId="0" animBg="1"/>
      <p:bldP spid="37" grpId="0" animBg="1"/>
    </p:bldLst>
  </p:timing>
</p:sld>
</file>

<file path=ppt/theme/theme1.xml><?xml version="1.0" encoding="utf-8"?>
<a:theme xmlns:a="http://schemas.openxmlformats.org/drawingml/2006/main" name="Office Theme">
  <a:themeElements>
    <a:clrScheme name="USI">
      <a:dk1>
        <a:sysClr val="windowText" lastClr="000000"/>
      </a:dk1>
      <a:lt1>
        <a:sysClr val="window" lastClr="FFFFFF"/>
      </a:lt1>
      <a:dk2>
        <a:srgbClr val="44546A"/>
      </a:dk2>
      <a:lt2>
        <a:srgbClr val="E7E6E6"/>
      </a:lt2>
      <a:accent1>
        <a:srgbClr val="4C847B"/>
      </a:accent1>
      <a:accent2>
        <a:srgbClr val="9B643B"/>
      </a:accent2>
      <a:accent3>
        <a:srgbClr val="36AFCE"/>
      </a:accent3>
      <a:accent4>
        <a:srgbClr val="1D6FA9"/>
      </a:accent4>
      <a:accent5>
        <a:srgbClr val="B74919"/>
      </a:accent5>
      <a:accent6>
        <a:srgbClr val="F19D1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60000"/>
            <a:lumOff val="40000"/>
          </a:schemeClr>
        </a:solidFill>
        <a:ln>
          <a:noFill/>
        </a:ln>
      </a:spPr>
      <a:bodyPr rtlCol="0" anchor="b"/>
      <a:lstStyle>
        <a:defPPr algn="ctr">
          <a:lnSpc>
            <a:spcPct val="120000"/>
          </a:lnSpc>
          <a:defRPr sz="2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28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USI">
      <a:dk1>
        <a:sysClr val="windowText" lastClr="000000"/>
      </a:dk1>
      <a:lt1>
        <a:sysClr val="window" lastClr="FFFFFF"/>
      </a:lt1>
      <a:dk2>
        <a:srgbClr val="44546A"/>
      </a:dk2>
      <a:lt2>
        <a:srgbClr val="E7E6E6"/>
      </a:lt2>
      <a:accent1>
        <a:srgbClr val="4C847B"/>
      </a:accent1>
      <a:accent2>
        <a:srgbClr val="9B643B"/>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USI">
      <a:dk1>
        <a:sysClr val="windowText" lastClr="000000"/>
      </a:dk1>
      <a:lt1>
        <a:sysClr val="window" lastClr="FFFFFF"/>
      </a:lt1>
      <a:dk2>
        <a:srgbClr val="44546A"/>
      </a:dk2>
      <a:lt2>
        <a:srgbClr val="E7E6E6"/>
      </a:lt2>
      <a:accent1>
        <a:srgbClr val="4C847B"/>
      </a:accent1>
      <a:accent2>
        <a:srgbClr val="9B643B"/>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0" rIns="0" rtlCol="0" anchor="ctr"/>
      <a:lstStyle>
        <a:defPPr algn="ctr">
          <a:defRPr sz="2800"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1583</TotalTime>
  <Words>1921</Words>
  <Application>Microsoft Office PowerPoint</Application>
  <PresentationFormat>Widescreen</PresentationFormat>
  <Paragraphs>362</Paragraphs>
  <Slides>25</Slides>
  <Notes>23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Arial</vt:lpstr>
      <vt:lpstr>Calibri</vt:lpstr>
      <vt:lpstr>Calibri Light</vt:lpstr>
      <vt:lpstr>Consolas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Nikola Luburic</dc:creator>
  <cp:lastModifiedBy>Nikola Luburić</cp:lastModifiedBy>
  <cp:revision>259</cp:revision>
  <dcterms:created xsi:type="dcterms:W3CDTF">2019-12-18T07:36:22Z</dcterms:created>
  <dcterms:modified xsi:type="dcterms:W3CDTF">2022-03-21T07:45:48Z</dcterms:modified>
</cp:coreProperties>
</file>