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SIIT - </a:t>
            </a:r>
            <a:r>
              <a:rPr lang="en-US" dirty="0" err="1" smtClean="0"/>
              <a:t>engleski</a:t>
            </a:r>
            <a:r>
              <a:rPr lang="en-US" dirty="0" smtClean="0"/>
              <a:t> </a:t>
            </a:r>
            <a:r>
              <a:rPr lang="en-US" dirty="0" err="1" smtClean="0"/>
              <a:t>srednji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Vesna</a:t>
            </a:r>
            <a:r>
              <a:rPr lang="en-US" dirty="0" smtClean="0"/>
              <a:t> </a:t>
            </a:r>
            <a:r>
              <a:rPr lang="en-US" dirty="0" err="1" smtClean="0"/>
              <a:t>Bulatovi</a:t>
            </a:r>
            <a:r>
              <a:rPr lang="sr-Latn-RS" dirty="0" smtClean="0"/>
              <a:t>ć</a:t>
            </a:r>
          </a:p>
          <a:p>
            <a:r>
              <a:rPr lang="en-US" sz="2000" dirty="0"/>
              <a:t>v</a:t>
            </a:r>
            <a:r>
              <a:rPr lang="sr-Latn-RS" sz="2000" dirty="0" smtClean="0"/>
              <a:t>esna.bulatovic</a:t>
            </a:r>
            <a:r>
              <a:rPr lang="en-US" sz="2000" dirty="0" smtClean="0"/>
              <a:t>@uns.ac.rs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0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Studijski</a:t>
            </a:r>
            <a:r>
              <a:rPr lang="en-US" sz="2400" dirty="0"/>
              <a:t> program: </a:t>
            </a:r>
            <a:r>
              <a:rPr lang="en-US" sz="2400" dirty="0" err="1"/>
              <a:t>Softversko</a:t>
            </a:r>
            <a:r>
              <a:rPr lang="en-US" sz="2400" dirty="0"/>
              <a:t> </a:t>
            </a:r>
            <a:r>
              <a:rPr lang="en-US" sz="2400" dirty="0" err="1"/>
              <a:t>inženjerstvo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informacione</a:t>
            </a:r>
            <a:r>
              <a:rPr lang="en-US" sz="2400" dirty="0"/>
              <a:t> </a:t>
            </a:r>
            <a:r>
              <a:rPr lang="en-US" sz="2400" dirty="0" err="1" smtClean="0"/>
              <a:t>tehnologije</a:t>
            </a: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 err="1"/>
              <a:t>Nastavni</a:t>
            </a:r>
            <a:r>
              <a:rPr lang="en-US" sz="2400" dirty="0"/>
              <a:t> </a:t>
            </a:r>
            <a:r>
              <a:rPr lang="en-US" sz="2400" dirty="0" err="1"/>
              <a:t>predmet</a:t>
            </a:r>
            <a:r>
              <a:rPr lang="en-US" sz="2400" dirty="0"/>
              <a:t>: </a:t>
            </a:r>
            <a:r>
              <a:rPr lang="en-US" sz="2400" dirty="0" err="1"/>
              <a:t>Engleski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r>
              <a:rPr lang="en-US" sz="2400" dirty="0"/>
              <a:t> – </a:t>
            </a:r>
            <a:r>
              <a:rPr lang="en-US" sz="2400" dirty="0" err="1" smtClean="0"/>
              <a:t>srednji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časova</a:t>
            </a:r>
            <a:r>
              <a:rPr lang="en-US" sz="2400" dirty="0"/>
              <a:t> </a:t>
            </a:r>
            <a:r>
              <a:rPr lang="en-US" sz="2400" dirty="0" err="1"/>
              <a:t>aktivne</a:t>
            </a:r>
            <a:r>
              <a:rPr lang="en-US" sz="2400" dirty="0"/>
              <a:t> </a:t>
            </a:r>
            <a:r>
              <a:rPr lang="en-US" sz="2400" dirty="0" err="1"/>
              <a:t>nastave</a:t>
            </a:r>
            <a:r>
              <a:rPr lang="en-US" sz="2400" dirty="0"/>
              <a:t> </a:t>
            </a:r>
            <a:r>
              <a:rPr lang="en-US" sz="2400" dirty="0" err="1"/>
              <a:t>nedeljno</a:t>
            </a:r>
            <a:r>
              <a:rPr lang="en-US" sz="2400" dirty="0"/>
              <a:t>: </a:t>
            </a:r>
            <a:r>
              <a:rPr lang="en-US" sz="2400" dirty="0" smtClean="0"/>
              <a:t>2+0</a:t>
            </a:r>
          </a:p>
          <a:p>
            <a:endParaRPr lang="en-US" sz="2400" dirty="0"/>
          </a:p>
          <a:p>
            <a:r>
              <a:rPr lang="en-US" sz="2400" dirty="0" err="1"/>
              <a:t>Broj</a:t>
            </a:r>
            <a:r>
              <a:rPr lang="en-US" sz="2400" dirty="0"/>
              <a:t> ESPB: </a:t>
            </a:r>
            <a:r>
              <a:rPr lang="en-US" sz="2400" dirty="0" smtClean="0"/>
              <a:t>2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Nastavni</a:t>
            </a:r>
            <a:r>
              <a:rPr lang="en-US" sz="2400" dirty="0" smtClean="0"/>
              <a:t> plan </a:t>
            </a:r>
            <a:r>
              <a:rPr lang="en-US" sz="2400" dirty="0" err="1"/>
              <a:t>i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4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/>
              <a:t>Literatura</a:t>
            </a:r>
            <a:r>
              <a:rPr lang="en-US" sz="2600" b="1" dirty="0"/>
              <a:t> </a:t>
            </a:r>
            <a:r>
              <a:rPr lang="en-US" sz="2600" b="1" dirty="0" err="1"/>
              <a:t>koja</a:t>
            </a:r>
            <a:r>
              <a:rPr lang="en-US" sz="2600" b="1" dirty="0"/>
              <a:t> </a:t>
            </a:r>
            <a:r>
              <a:rPr lang="en-US" sz="2600" b="1" dirty="0" err="1"/>
              <a:t>će</a:t>
            </a:r>
            <a:r>
              <a:rPr lang="en-US" sz="2600" b="1" dirty="0"/>
              <a:t> se </a:t>
            </a:r>
            <a:r>
              <a:rPr lang="en-US" sz="2600" b="1" dirty="0" err="1"/>
              <a:t>koristiti</a:t>
            </a:r>
            <a:r>
              <a:rPr lang="en-US" sz="2600" b="1" dirty="0"/>
              <a:t> </a:t>
            </a:r>
            <a:r>
              <a:rPr lang="en-US" sz="2600" b="1" dirty="0" err="1"/>
              <a:t>tokom</a:t>
            </a:r>
            <a:r>
              <a:rPr lang="en-US" sz="2600" b="1" dirty="0"/>
              <a:t> </a:t>
            </a:r>
            <a:r>
              <a:rPr lang="en-US" sz="2600" b="1" dirty="0" err="1"/>
              <a:t>kursa</a:t>
            </a:r>
            <a:r>
              <a:rPr lang="en-US" sz="2600" b="1" dirty="0"/>
              <a:t>:</a:t>
            </a:r>
            <a:endParaRPr lang="en-US" sz="2600" dirty="0"/>
          </a:p>
          <a:p>
            <a:pPr marL="109728" indent="0">
              <a:buNone/>
            </a:pPr>
            <a:r>
              <a:rPr lang="en-US" sz="2600" b="1" dirty="0"/>
              <a:t> </a:t>
            </a:r>
            <a:endParaRPr lang="en-US" sz="2600" dirty="0"/>
          </a:p>
          <a:p>
            <a:r>
              <a:rPr lang="en-US" sz="2600" dirty="0"/>
              <a:t>Eric </a:t>
            </a:r>
            <a:r>
              <a:rPr lang="en-US" sz="2600" dirty="0" err="1"/>
              <a:t>Glendinning</a:t>
            </a:r>
            <a:r>
              <a:rPr lang="en-US" sz="2600" dirty="0"/>
              <a:t>, John McEwan (2000): Oxford for Information Technology. Oxford University Press.</a:t>
            </a:r>
          </a:p>
          <a:p>
            <a:r>
              <a:rPr lang="en-US" sz="2600" dirty="0" smtClean="0"/>
              <a:t>Murphy</a:t>
            </a:r>
            <a:r>
              <a:rPr lang="en-US" sz="2600" dirty="0"/>
              <a:t>, Raymond (2004): </a:t>
            </a:r>
            <a:r>
              <a:rPr lang="en-US" sz="2600" i="1" dirty="0"/>
              <a:t>English Grammar in Use </a:t>
            </a:r>
            <a:r>
              <a:rPr lang="en-US" sz="2600" dirty="0"/>
              <a:t>(intermediate). Cambridge: Cambridge University Press.</a:t>
            </a:r>
          </a:p>
          <a:p>
            <a:r>
              <a:rPr lang="en-US" sz="2600" dirty="0" err="1"/>
              <a:t>Autentični</a:t>
            </a:r>
            <a:r>
              <a:rPr lang="en-US" sz="2600" dirty="0"/>
              <a:t> </a:t>
            </a:r>
            <a:r>
              <a:rPr lang="en-US" sz="2600" dirty="0" err="1"/>
              <a:t>materijal</a:t>
            </a:r>
            <a:r>
              <a:rPr lang="en-US" sz="2600" dirty="0"/>
              <a:t> </a:t>
            </a:r>
            <a:r>
              <a:rPr lang="en-US" sz="2600" dirty="0" err="1"/>
              <a:t>iz</a:t>
            </a:r>
            <a:r>
              <a:rPr lang="en-US" sz="2600" dirty="0"/>
              <a:t> </a:t>
            </a:r>
            <a:r>
              <a:rPr lang="en-US" sz="2600" dirty="0" err="1"/>
              <a:t>časopisa</a:t>
            </a:r>
            <a:r>
              <a:rPr lang="en-US" sz="2600" dirty="0"/>
              <a:t>, </a:t>
            </a:r>
            <a:r>
              <a:rPr lang="en-US" sz="2600" dirty="0" err="1"/>
              <a:t>novina</a:t>
            </a:r>
            <a:r>
              <a:rPr lang="en-US" sz="2600" dirty="0"/>
              <a:t>, </a:t>
            </a:r>
            <a:r>
              <a:rPr lang="en-US" sz="2600" dirty="0" err="1"/>
              <a:t>materijal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en-US" sz="2600" dirty="0"/>
              <a:t> </a:t>
            </a:r>
            <a:r>
              <a:rPr lang="en-US" sz="2600" dirty="0" err="1"/>
              <a:t>Interneta</a:t>
            </a:r>
            <a:r>
              <a:rPr lang="en-US" sz="2600" dirty="0"/>
              <a:t> (audio </a:t>
            </a:r>
            <a:r>
              <a:rPr lang="en-US" sz="2600" dirty="0" err="1"/>
              <a:t>i</a:t>
            </a:r>
            <a:r>
              <a:rPr lang="en-US" sz="2600" dirty="0"/>
              <a:t> video </a:t>
            </a:r>
            <a:r>
              <a:rPr lang="en-US" sz="2600" dirty="0" err="1"/>
              <a:t>materijal</a:t>
            </a:r>
            <a:r>
              <a:rPr lang="en-US" sz="26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Literatura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1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err="1"/>
              <a:t>Predispitne</a:t>
            </a:r>
            <a:r>
              <a:rPr lang="en-US" sz="2800" b="1" dirty="0"/>
              <a:t> </a:t>
            </a:r>
            <a:r>
              <a:rPr lang="en-US" sz="2800" b="1" dirty="0" err="1"/>
              <a:t>obaveze</a:t>
            </a:r>
            <a:r>
              <a:rPr lang="en-US" sz="2800" b="1" dirty="0"/>
              <a:t>:</a:t>
            </a:r>
            <a:endParaRPr lang="en-US" sz="2800" dirty="0"/>
          </a:p>
          <a:p>
            <a:r>
              <a:rPr lang="en-US" sz="2800" dirty="0" err="1" smtClean="0"/>
              <a:t>Kolaborativno</a:t>
            </a:r>
            <a:r>
              <a:rPr lang="en-US" sz="2800" dirty="0" smtClean="0"/>
              <a:t> </a:t>
            </a:r>
            <a:r>
              <a:rPr lang="en-US" sz="2800" dirty="0" err="1" smtClean="0"/>
              <a:t>pisanje</a:t>
            </a:r>
            <a:r>
              <a:rPr lang="en-US" sz="2800" dirty="0" smtClean="0"/>
              <a:t> eseja:15 </a:t>
            </a:r>
            <a:r>
              <a:rPr lang="en-US" sz="2800" dirty="0" err="1"/>
              <a:t>poena</a:t>
            </a:r>
            <a:endParaRPr lang="en-US" sz="2800" dirty="0"/>
          </a:p>
          <a:p>
            <a:r>
              <a:rPr lang="en-US" sz="2800" dirty="0" smtClean="0"/>
              <a:t>Test – </a:t>
            </a:r>
            <a:r>
              <a:rPr lang="en-US" sz="2800" dirty="0" err="1" smtClean="0"/>
              <a:t>provera</a:t>
            </a:r>
            <a:r>
              <a:rPr lang="en-US" sz="2800" dirty="0" smtClean="0"/>
              <a:t> </a:t>
            </a:r>
            <a:r>
              <a:rPr lang="en-US" sz="2800" dirty="0" err="1" smtClean="0"/>
              <a:t>vokabulara</a:t>
            </a:r>
            <a:r>
              <a:rPr lang="en-US" sz="2800" dirty="0" smtClean="0"/>
              <a:t>: 15 </a:t>
            </a:r>
            <a:r>
              <a:rPr lang="en-US" sz="2800" dirty="0" err="1" smtClean="0"/>
              <a:t>poena</a:t>
            </a:r>
            <a:r>
              <a:rPr lang="en-US" sz="2800" dirty="0"/>
              <a:t> </a:t>
            </a:r>
            <a:endParaRPr lang="en-US" sz="2800" dirty="0" smtClean="0"/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b="1" dirty="0" err="1"/>
              <a:t>Završni</a:t>
            </a:r>
            <a:r>
              <a:rPr lang="en-US" sz="2800" b="1" dirty="0"/>
              <a:t> </a:t>
            </a:r>
            <a:r>
              <a:rPr lang="en-US" sz="2800" b="1" dirty="0" err="1"/>
              <a:t>ispit</a:t>
            </a:r>
            <a:r>
              <a:rPr lang="en-US" sz="2800" b="1" dirty="0"/>
              <a:t>:</a:t>
            </a:r>
            <a:endParaRPr lang="en-US" sz="2800" dirty="0"/>
          </a:p>
          <a:p>
            <a:r>
              <a:rPr lang="en-US" sz="2800" dirty="0" err="1" smtClean="0"/>
              <a:t>Pismeni</a:t>
            </a:r>
            <a:r>
              <a:rPr lang="en-US" sz="2800" dirty="0" smtClean="0"/>
              <a:t> </a:t>
            </a:r>
            <a:r>
              <a:rPr lang="en-US" sz="2800" dirty="0" err="1" smtClean="0"/>
              <a:t>deo</a:t>
            </a:r>
            <a:r>
              <a:rPr lang="en-US" sz="2800" dirty="0" smtClean="0"/>
              <a:t> </a:t>
            </a:r>
            <a:r>
              <a:rPr lang="en-US" sz="2800" dirty="0" err="1" smtClean="0"/>
              <a:t>ispita</a:t>
            </a:r>
            <a:r>
              <a:rPr lang="en-US" sz="2800" dirty="0" smtClean="0"/>
              <a:t>: </a:t>
            </a:r>
            <a:r>
              <a:rPr lang="en-US" sz="2800" dirty="0"/>
              <a:t>30 </a:t>
            </a:r>
            <a:r>
              <a:rPr lang="en-US" sz="2800" dirty="0" err="1"/>
              <a:t>poena</a:t>
            </a:r>
            <a:endParaRPr lang="en-US" sz="2800" dirty="0"/>
          </a:p>
          <a:p>
            <a:r>
              <a:rPr lang="en-US" sz="2800" dirty="0" err="1"/>
              <a:t>Usmeni</a:t>
            </a:r>
            <a:r>
              <a:rPr lang="en-US" sz="2800" dirty="0"/>
              <a:t> </a:t>
            </a:r>
            <a:r>
              <a:rPr lang="en-US" sz="2800" dirty="0" err="1"/>
              <a:t>deo</a:t>
            </a:r>
            <a:r>
              <a:rPr lang="en-US" sz="2800" dirty="0"/>
              <a:t> </a:t>
            </a:r>
            <a:r>
              <a:rPr lang="en-US" sz="2800" dirty="0" err="1"/>
              <a:t>ispita</a:t>
            </a:r>
            <a:r>
              <a:rPr lang="en-US" sz="2800" dirty="0"/>
              <a:t>: 40 </a:t>
            </a:r>
            <a:r>
              <a:rPr lang="en-US" sz="2800" dirty="0" err="1"/>
              <a:t>poena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 </a:t>
            </a:r>
          </a:p>
          <a:p>
            <a:r>
              <a:rPr lang="en-US" sz="2800" dirty="0" err="1"/>
              <a:t>Za</a:t>
            </a:r>
            <a:r>
              <a:rPr lang="en-US" sz="2800" dirty="0"/>
              <a:t> </a:t>
            </a:r>
            <a:r>
              <a:rPr lang="en-US" sz="2800" b="1" dirty="0" err="1"/>
              <a:t>aktivnost</a:t>
            </a:r>
            <a:r>
              <a:rPr lang="en-US" sz="2800" b="1" dirty="0"/>
              <a:t> </a:t>
            </a:r>
            <a:r>
              <a:rPr lang="en-US" sz="2800" b="1" dirty="0" err="1"/>
              <a:t>na</a:t>
            </a:r>
            <a:r>
              <a:rPr lang="en-US" sz="2800" b="1" dirty="0"/>
              <a:t> </a:t>
            </a:r>
            <a:r>
              <a:rPr lang="en-US" sz="2800" b="1" dirty="0" err="1" smtClean="0"/>
              <a:t>času</a:t>
            </a:r>
            <a:r>
              <a:rPr lang="en-US" sz="2800" dirty="0"/>
              <a:t> se </a:t>
            </a:r>
            <a:r>
              <a:rPr lang="en-US" sz="2800" dirty="0" err="1"/>
              <a:t>dodeljuju</a:t>
            </a:r>
            <a:r>
              <a:rPr lang="en-US" sz="2800" dirty="0"/>
              <a:t> bonus </a:t>
            </a:r>
            <a:r>
              <a:rPr lang="en-US" sz="2800" dirty="0" err="1"/>
              <a:t>poeni</a:t>
            </a:r>
            <a:r>
              <a:rPr lang="en-US" sz="2800" dirty="0"/>
              <a:t>. </a:t>
            </a:r>
          </a:p>
          <a:p>
            <a:pPr marL="109728" indent="0">
              <a:buNone/>
            </a:pPr>
            <a:r>
              <a:rPr lang="en-US" sz="2800" dirty="0"/>
              <a:t> </a:t>
            </a:r>
          </a:p>
          <a:p>
            <a:r>
              <a:rPr lang="en-US" sz="2800" dirty="0" err="1"/>
              <a:t>Usmeni</a:t>
            </a:r>
            <a:r>
              <a:rPr lang="en-US" sz="2800" dirty="0"/>
              <a:t> </a:t>
            </a:r>
            <a:r>
              <a:rPr lang="en-US" sz="2800" dirty="0" err="1"/>
              <a:t>deo</a:t>
            </a:r>
            <a:r>
              <a:rPr lang="en-US" sz="2800" dirty="0"/>
              <a:t> </a:t>
            </a:r>
            <a:r>
              <a:rPr lang="en-US" sz="2800" dirty="0" err="1"/>
              <a:t>ispita</a:t>
            </a:r>
            <a:r>
              <a:rPr lang="en-US" sz="2800" dirty="0"/>
              <a:t> se </a:t>
            </a:r>
            <a:r>
              <a:rPr lang="en-US" sz="2800" dirty="0" err="1"/>
              <a:t>polaže</a:t>
            </a:r>
            <a:r>
              <a:rPr lang="en-US" sz="2800" dirty="0"/>
              <a:t> </a:t>
            </a:r>
            <a:r>
              <a:rPr lang="en-US" sz="2800" dirty="0" err="1"/>
              <a:t>preko</a:t>
            </a:r>
            <a:r>
              <a:rPr lang="en-US" sz="2800" dirty="0"/>
              <a:t> </a:t>
            </a:r>
            <a:r>
              <a:rPr lang="en-US" sz="2800" dirty="0" err="1"/>
              <a:t>prezentacija</a:t>
            </a:r>
            <a:r>
              <a:rPr lang="en-US" sz="2800" dirty="0"/>
              <a:t> u </a:t>
            </a:r>
            <a:r>
              <a:rPr lang="en-US" sz="2800" dirty="0" err="1"/>
              <a:t>terminu</a:t>
            </a:r>
            <a:r>
              <a:rPr lang="en-US" sz="2800" dirty="0"/>
              <a:t> </a:t>
            </a:r>
            <a:r>
              <a:rPr lang="en-US" sz="2800" dirty="0" err="1"/>
              <a:t>nastave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izabranu</a:t>
            </a:r>
            <a:r>
              <a:rPr lang="en-US" sz="2800" dirty="0"/>
              <a:t> </a:t>
            </a:r>
            <a:r>
              <a:rPr lang="en-US" sz="2800" dirty="0" err="1"/>
              <a:t>temu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struke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Ocena</a:t>
            </a:r>
            <a:r>
              <a:rPr lang="en-US" sz="2400" dirty="0" smtClean="0"/>
              <a:t> </a:t>
            </a:r>
            <a:r>
              <a:rPr lang="en-US" sz="2400" dirty="0" err="1" smtClean="0"/>
              <a:t>znanja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2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481138"/>
            <a:ext cx="8136904" cy="48281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>
                <a:effectLst/>
              </a:rPr>
              <a:t>Kriterijumi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za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držanje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prezentacija</a:t>
            </a: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6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Ukupan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bodova</a:t>
            </a:r>
            <a:r>
              <a:rPr lang="en-US" sz="2400" dirty="0"/>
              <a:t>: </a:t>
            </a:r>
            <a:r>
              <a:rPr lang="en-US" sz="2400" b="1" dirty="0"/>
              <a:t>15 – </a:t>
            </a:r>
            <a:r>
              <a:rPr lang="en-US" sz="2400" b="1" dirty="0" err="1"/>
              <a:t>kriterijumi</a:t>
            </a:r>
            <a:r>
              <a:rPr lang="en-US" sz="2400" b="1" dirty="0"/>
              <a:t> </a:t>
            </a:r>
            <a:r>
              <a:rPr lang="en-US" sz="2400" b="1" dirty="0" err="1"/>
              <a:t>dati</a:t>
            </a:r>
            <a:r>
              <a:rPr lang="en-US" sz="2400" b="1" dirty="0"/>
              <a:t> u </a:t>
            </a:r>
            <a:r>
              <a:rPr lang="en-US" sz="2400" b="1" dirty="0" err="1" smtClean="0"/>
              <a:t>tabeli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slajd</a:t>
            </a:r>
            <a:r>
              <a:rPr lang="en-US" sz="2400" b="1" dirty="0" smtClean="0"/>
              <a:t> 9)</a:t>
            </a:r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en-US" sz="2400" dirty="0" err="1"/>
              <a:t>Studenti</a:t>
            </a:r>
            <a:r>
              <a:rPr lang="en-US" sz="2400" dirty="0"/>
              <a:t> </a:t>
            </a:r>
            <a:r>
              <a:rPr lang="en-US" sz="2400" dirty="0" err="1"/>
              <a:t>rade</a:t>
            </a:r>
            <a:r>
              <a:rPr lang="en-US" sz="2400" dirty="0"/>
              <a:t> u </a:t>
            </a:r>
            <a:r>
              <a:rPr lang="en-US" sz="2400" dirty="0" err="1"/>
              <a:t>grupama</a:t>
            </a:r>
            <a:r>
              <a:rPr lang="en-US" sz="2400" dirty="0"/>
              <a:t> (4 </a:t>
            </a:r>
            <a:r>
              <a:rPr lang="en-US" sz="2400" dirty="0" err="1"/>
              <a:t>studenta</a:t>
            </a:r>
            <a:r>
              <a:rPr lang="en-US" sz="2400" dirty="0"/>
              <a:t>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grupi</a:t>
            </a:r>
            <a:r>
              <a:rPr lang="en-US" sz="2400" dirty="0" smtClean="0"/>
              <a:t>)</a:t>
            </a:r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en-US" sz="2400" dirty="0" err="1"/>
              <a:t>Studenti</a:t>
            </a:r>
            <a:r>
              <a:rPr lang="en-US" sz="2400" dirty="0"/>
              <a:t> </a:t>
            </a:r>
            <a:r>
              <a:rPr lang="en-US" sz="2400" dirty="0" err="1"/>
              <a:t>biraju</a:t>
            </a:r>
            <a:r>
              <a:rPr lang="en-US" sz="2400" dirty="0"/>
              <a:t> </a:t>
            </a:r>
            <a:r>
              <a:rPr lang="en-US" sz="2400" dirty="0" err="1"/>
              <a:t>jednu</a:t>
            </a:r>
            <a:r>
              <a:rPr lang="en-US" sz="2400" dirty="0"/>
              <a:t> od </a:t>
            </a:r>
            <a:r>
              <a:rPr lang="en-US" sz="2400" dirty="0" err="1"/>
              <a:t>zadatih</a:t>
            </a:r>
            <a:r>
              <a:rPr lang="en-US" sz="2400" dirty="0"/>
              <a:t> </a:t>
            </a:r>
            <a:r>
              <a:rPr lang="en-US" sz="2400" dirty="0" err="1"/>
              <a:t>tema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pišu</a:t>
            </a:r>
            <a:r>
              <a:rPr lang="en-US" sz="2400" dirty="0"/>
              <a:t> </a:t>
            </a:r>
            <a:r>
              <a:rPr lang="en-US" sz="2400" dirty="0" err="1"/>
              <a:t>esej</a:t>
            </a:r>
            <a:r>
              <a:rPr lang="en-US" sz="2400" dirty="0"/>
              <a:t> (1200-1500 </a:t>
            </a:r>
            <a:r>
              <a:rPr lang="en-US" sz="2400" dirty="0" err="1"/>
              <a:t>reči</a:t>
            </a:r>
            <a:r>
              <a:rPr lang="en-US" sz="2400" dirty="0"/>
              <a:t>) </a:t>
            </a:r>
            <a:r>
              <a:rPr lang="en-US" sz="2400" dirty="0" err="1"/>
              <a:t>isključivo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engleskom</a:t>
            </a:r>
            <a:r>
              <a:rPr lang="en-US" sz="2400" dirty="0"/>
              <a:t> </a:t>
            </a:r>
            <a:r>
              <a:rPr lang="en-US" sz="2400" dirty="0" err="1" smtClean="0"/>
              <a:t>jeziku</a:t>
            </a:r>
            <a:endParaRPr lang="en-US" sz="2400" dirty="0" smtClean="0"/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en-US" sz="2400" dirty="0" err="1"/>
              <a:t>Studenti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sebe</a:t>
            </a:r>
            <a:r>
              <a:rPr lang="en-US" sz="2400" dirty="0"/>
              <a:t> dele </a:t>
            </a:r>
            <a:r>
              <a:rPr lang="en-US" sz="2400" dirty="0" err="1"/>
              <a:t>zadatke</a:t>
            </a:r>
            <a:r>
              <a:rPr lang="en-US" sz="2400" dirty="0"/>
              <a:t> ( </a:t>
            </a:r>
            <a:r>
              <a:rPr lang="en-US" sz="2400" dirty="0" err="1"/>
              <a:t>planiranje</a:t>
            </a:r>
            <a:r>
              <a:rPr lang="en-US" sz="2400" dirty="0"/>
              <a:t>, </a:t>
            </a:r>
            <a:r>
              <a:rPr lang="en-US" sz="2400" dirty="0" err="1"/>
              <a:t>čitanje</a:t>
            </a:r>
            <a:r>
              <a:rPr lang="en-US" sz="2400" dirty="0"/>
              <a:t> literature, </a:t>
            </a:r>
            <a:r>
              <a:rPr lang="en-US" sz="2400" dirty="0" err="1"/>
              <a:t>analiza</a:t>
            </a:r>
            <a:r>
              <a:rPr lang="en-US" sz="2400" dirty="0"/>
              <a:t>,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nacrta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podela</a:t>
            </a:r>
            <a:r>
              <a:rPr lang="en-US" sz="2400" dirty="0"/>
              <a:t> </a:t>
            </a:r>
            <a:r>
              <a:rPr lang="en-US" sz="2400" dirty="0" err="1"/>
              <a:t>pisanja</a:t>
            </a:r>
            <a:r>
              <a:rPr lang="en-US" sz="2400" dirty="0"/>
              <a:t>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Kriterijumi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kolaborativno</a:t>
            </a:r>
            <a:r>
              <a:rPr lang="en-US" sz="2400" dirty="0" smtClean="0"/>
              <a:t> </a:t>
            </a:r>
            <a:r>
              <a:rPr lang="en-US" sz="2400" dirty="0" err="1" smtClean="0"/>
              <a:t>pisanje</a:t>
            </a:r>
            <a:r>
              <a:rPr lang="en-US" sz="2400" dirty="0" smtClean="0"/>
              <a:t> </a:t>
            </a:r>
            <a:r>
              <a:rPr lang="en-US" sz="2400" dirty="0" err="1" smtClean="0"/>
              <a:t>eseja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dirty="0" err="1"/>
              <a:t>Svaki</a:t>
            </a:r>
            <a:r>
              <a:rPr lang="en-US" sz="2600" dirty="0"/>
              <a:t> student </a:t>
            </a:r>
            <a:r>
              <a:rPr lang="en-US" sz="2600" dirty="0" err="1"/>
              <a:t>piše</a:t>
            </a:r>
            <a:r>
              <a:rPr lang="en-US" sz="2600" dirty="0"/>
              <a:t> </a:t>
            </a:r>
            <a:r>
              <a:rPr lang="en-US" sz="2600" dirty="0" err="1"/>
              <a:t>jedan</a:t>
            </a:r>
            <a:r>
              <a:rPr lang="en-US" sz="2600" dirty="0"/>
              <a:t> </a:t>
            </a:r>
            <a:r>
              <a:rPr lang="en-US" sz="2600" dirty="0" err="1"/>
              <a:t>deo</a:t>
            </a:r>
            <a:r>
              <a:rPr lang="en-US" sz="2600" dirty="0"/>
              <a:t> </a:t>
            </a:r>
            <a:r>
              <a:rPr lang="en-US" sz="2600" dirty="0" err="1"/>
              <a:t>eseja</a:t>
            </a:r>
            <a:r>
              <a:rPr lang="en-US" sz="2600" dirty="0"/>
              <a:t> (</a:t>
            </a:r>
            <a:r>
              <a:rPr lang="en-US" sz="2600" dirty="0" err="1"/>
              <a:t>uvod</a:t>
            </a:r>
            <a:r>
              <a:rPr lang="en-US" sz="2600" dirty="0"/>
              <a:t>, </a:t>
            </a:r>
            <a:r>
              <a:rPr lang="en-US" sz="2600" dirty="0" err="1"/>
              <a:t>teorijski</a:t>
            </a:r>
            <a:r>
              <a:rPr lang="en-US" sz="2600" dirty="0"/>
              <a:t> </a:t>
            </a:r>
            <a:r>
              <a:rPr lang="en-US" sz="2600" dirty="0" err="1"/>
              <a:t>okvir</a:t>
            </a:r>
            <a:r>
              <a:rPr lang="en-US" sz="2600" dirty="0"/>
              <a:t>, </a:t>
            </a:r>
            <a:r>
              <a:rPr lang="en-US" sz="2600" dirty="0" err="1"/>
              <a:t>razrada</a:t>
            </a:r>
            <a:r>
              <a:rPr lang="en-US" sz="2600" dirty="0"/>
              <a:t>, </a:t>
            </a:r>
            <a:r>
              <a:rPr lang="en-US" sz="2600" dirty="0" err="1"/>
              <a:t>zaključak</a:t>
            </a:r>
            <a:r>
              <a:rPr lang="en-US" sz="2600" dirty="0"/>
              <a:t>); </a:t>
            </a:r>
            <a:r>
              <a:rPr lang="en-US" sz="2600" dirty="0" err="1"/>
              <a:t>prva</a:t>
            </a:r>
            <a:r>
              <a:rPr lang="en-US" sz="2600" dirty="0"/>
              <a:t> </a:t>
            </a:r>
            <a:r>
              <a:rPr lang="en-US" sz="2600" dirty="0" err="1"/>
              <a:t>verzija</a:t>
            </a:r>
            <a:r>
              <a:rPr lang="en-US" sz="2600" dirty="0"/>
              <a:t> </a:t>
            </a:r>
            <a:r>
              <a:rPr lang="en-US" sz="2600" dirty="0" err="1"/>
              <a:t>eseja</a:t>
            </a:r>
            <a:r>
              <a:rPr lang="en-US" sz="2600" dirty="0"/>
              <a:t> se ne </a:t>
            </a:r>
            <a:r>
              <a:rPr lang="en-US" sz="2600" dirty="0" err="1"/>
              <a:t>ocenjuje</a:t>
            </a:r>
            <a:r>
              <a:rPr lang="en-US" sz="2600" dirty="0"/>
              <a:t>, </a:t>
            </a:r>
            <a:r>
              <a:rPr lang="en-US" sz="2600" dirty="0" err="1"/>
              <a:t>nakon</a:t>
            </a:r>
            <a:r>
              <a:rPr lang="en-US" sz="2600" dirty="0"/>
              <a:t> </a:t>
            </a:r>
            <a:r>
              <a:rPr lang="en-US" sz="2600" dirty="0" err="1"/>
              <a:t>postavljanja</a:t>
            </a:r>
            <a:r>
              <a:rPr lang="en-US" sz="2600" dirty="0"/>
              <a:t> </a:t>
            </a:r>
            <a:r>
              <a:rPr lang="en-US" sz="2600" dirty="0" err="1"/>
              <a:t>prve</a:t>
            </a:r>
            <a:r>
              <a:rPr lang="en-US" sz="2600" dirty="0"/>
              <a:t> </a:t>
            </a:r>
            <a:r>
              <a:rPr lang="en-US" sz="2600" dirty="0" err="1"/>
              <a:t>verzije</a:t>
            </a:r>
            <a:r>
              <a:rPr lang="en-US" sz="2600" dirty="0"/>
              <a:t> </a:t>
            </a:r>
            <a:r>
              <a:rPr lang="en-US" sz="2600" dirty="0" err="1"/>
              <a:t>studenti</a:t>
            </a:r>
            <a:r>
              <a:rPr lang="en-US" sz="2600" dirty="0"/>
              <a:t> </a:t>
            </a:r>
            <a:r>
              <a:rPr lang="en-US" sz="2600" dirty="0" err="1"/>
              <a:t>dobijaju</a:t>
            </a:r>
            <a:r>
              <a:rPr lang="en-US" sz="2600" dirty="0"/>
              <a:t> </a:t>
            </a:r>
            <a:r>
              <a:rPr lang="en-US" sz="2600" dirty="0" err="1"/>
              <a:t>komentare</a:t>
            </a:r>
            <a:r>
              <a:rPr lang="en-US" sz="2600" dirty="0"/>
              <a:t> u </a:t>
            </a:r>
            <a:r>
              <a:rPr lang="en-US" sz="2600" dirty="0" err="1"/>
              <a:t>vezi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en-US" sz="2600" dirty="0"/>
              <a:t> </a:t>
            </a:r>
            <a:r>
              <a:rPr lang="en-US" sz="2600" dirty="0" err="1"/>
              <a:t>esejom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nakon</a:t>
            </a:r>
            <a:r>
              <a:rPr lang="en-US" sz="2600" dirty="0"/>
              <a:t> </a:t>
            </a:r>
            <a:r>
              <a:rPr lang="en-US" sz="2600" dirty="0" err="1"/>
              <a:t>ispravke</a:t>
            </a:r>
            <a:r>
              <a:rPr lang="en-US" sz="2600" dirty="0"/>
              <a:t> </a:t>
            </a:r>
            <a:r>
              <a:rPr lang="en-US" sz="2600" dirty="0" err="1"/>
              <a:t>istih</a:t>
            </a:r>
            <a:r>
              <a:rPr lang="en-US" sz="2600" dirty="0"/>
              <a:t> </a:t>
            </a:r>
            <a:r>
              <a:rPr lang="en-US" sz="2600" dirty="0" err="1"/>
              <a:t>postavljaju</a:t>
            </a:r>
            <a:r>
              <a:rPr lang="en-US" sz="2600" dirty="0"/>
              <a:t> </a:t>
            </a:r>
            <a:r>
              <a:rPr lang="en-US" sz="2600" dirty="0" err="1"/>
              <a:t>konačnu</a:t>
            </a:r>
            <a:r>
              <a:rPr lang="en-US" sz="2600" dirty="0"/>
              <a:t> </a:t>
            </a:r>
            <a:r>
              <a:rPr lang="en-US" sz="2600" dirty="0" err="1"/>
              <a:t>verziju</a:t>
            </a:r>
            <a:r>
              <a:rPr lang="en-US" sz="2600" dirty="0"/>
              <a:t> </a:t>
            </a:r>
            <a:r>
              <a:rPr lang="en-US" sz="2600" dirty="0" err="1"/>
              <a:t>eseja</a:t>
            </a:r>
            <a:r>
              <a:rPr lang="en-US" sz="2600" dirty="0"/>
              <a:t> (</a:t>
            </a:r>
            <a:r>
              <a:rPr lang="en-US" sz="2600" dirty="0" err="1"/>
              <a:t>ocenjuje</a:t>
            </a:r>
            <a:r>
              <a:rPr lang="en-US" sz="2600" dirty="0"/>
              <a:t> se </a:t>
            </a:r>
            <a:r>
              <a:rPr lang="en-US" sz="2600" dirty="0" err="1"/>
              <a:t>konačna</a:t>
            </a:r>
            <a:r>
              <a:rPr lang="en-US" sz="2600" dirty="0"/>
              <a:t> </a:t>
            </a:r>
            <a:r>
              <a:rPr lang="en-US" sz="2600" dirty="0" err="1"/>
              <a:t>verzija</a:t>
            </a:r>
            <a:r>
              <a:rPr lang="en-US" sz="2600" dirty="0"/>
              <a:t> </a:t>
            </a:r>
            <a:r>
              <a:rPr lang="en-US" sz="2600" dirty="0" err="1"/>
              <a:t>eseja</a:t>
            </a:r>
            <a:r>
              <a:rPr lang="en-US" sz="2600" dirty="0" smtClean="0"/>
              <a:t>)</a:t>
            </a:r>
          </a:p>
          <a:p>
            <a:pPr marL="109728" lvl="0" indent="0">
              <a:buNone/>
            </a:pPr>
            <a:endParaRPr lang="en-US" sz="2600" dirty="0"/>
          </a:p>
          <a:p>
            <a:pPr lvl="0"/>
            <a:r>
              <a:rPr lang="en-US" sz="2600" dirty="0" err="1"/>
              <a:t>Cilj</a:t>
            </a:r>
            <a:r>
              <a:rPr lang="en-US" sz="2600" dirty="0"/>
              <a:t> </a:t>
            </a:r>
            <a:r>
              <a:rPr lang="en-US" sz="2600" dirty="0" err="1"/>
              <a:t>eseja</a:t>
            </a:r>
            <a:r>
              <a:rPr lang="en-US" sz="2600" dirty="0"/>
              <a:t> je da </a:t>
            </a:r>
            <a:r>
              <a:rPr lang="en-US" sz="2600" dirty="0" err="1"/>
              <a:t>studenti</a:t>
            </a:r>
            <a:r>
              <a:rPr lang="en-US" sz="2600" dirty="0"/>
              <a:t> </a:t>
            </a:r>
            <a:r>
              <a:rPr lang="en-US" sz="2600" dirty="0" err="1"/>
              <a:t>iznesu</a:t>
            </a:r>
            <a:r>
              <a:rPr lang="en-US" sz="2600" dirty="0"/>
              <a:t> </a:t>
            </a:r>
            <a:r>
              <a:rPr lang="en-US" sz="2600" dirty="0" err="1"/>
              <a:t>kritičko</a:t>
            </a:r>
            <a:r>
              <a:rPr lang="en-US" sz="2600" dirty="0"/>
              <a:t> </a:t>
            </a:r>
            <a:r>
              <a:rPr lang="en-US" sz="2600" dirty="0" err="1"/>
              <a:t>mišljenje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zadatu</a:t>
            </a:r>
            <a:r>
              <a:rPr lang="en-US" sz="2600" dirty="0"/>
              <a:t> </a:t>
            </a:r>
            <a:r>
              <a:rPr lang="en-US" sz="2600" dirty="0" err="1"/>
              <a:t>temu</a:t>
            </a:r>
            <a:r>
              <a:rPr lang="en-US" sz="2600" dirty="0"/>
              <a:t>. </a:t>
            </a:r>
            <a:r>
              <a:rPr lang="en-US" sz="2600" dirty="0" err="1"/>
              <a:t>Studenti</a:t>
            </a:r>
            <a:r>
              <a:rPr lang="en-US" sz="2600" dirty="0"/>
              <a:t> </a:t>
            </a:r>
            <a:r>
              <a:rPr lang="en-US" sz="2600" dirty="0" err="1"/>
              <a:t>iznose</a:t>
            </a:r>
            <a:r>
              <a:rPr lang="en-US" sz="2600" dirty="0"/>
              <a:t> </a:t>
            </a:r>
            <a:r>
              <a:rPr lang="en-US" sz="2600" dirty="0" err="1"/>
              <a:t>svoje</a:t>
            </a:r>
            <a:r>
              <a:rPr lang="en-US" sz="2600" dirty="0"/>
              <a:t> </a:t>
            </a:r>
            <a:r>
              <a:rPr lang="en-US" sz="2600" dirty="0" err="1"/>
              <a:t>mišljenje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zadatu</a:t>
            </a:r>
            <a:r>
              <a:rPr lang="en-US" sz="2600" dirty="0"/>
              <a:t> </a:t>
            </a:r>
            <a:r>
              <a:rPr lang="en-US" sz="2600" dirty="0" err="1"/>
              <a:t>temu</a:t>
            </a:r>
            <a:r>
              <a:rPr lang="en-US" sz="2600" dirty="0"/>
              <a:t> </a:t>
            </a:r>
            <a:r>
              <a:rPr lang="en-US" sz="2600" dirty="0" err="1"/>
              <a:t>koristeći</a:t>
            </a:r>
            <a:r>
              <a:rPr lang="en-US" sz="2600" dirty="0"/>
              <a:t> </a:t>
            </a:r>
            <a:r>
              <a:rPr lang="en-US" sz="2600" dirty="0" err="1"/>
              <a:t>formalni</a:t>
            </a:r>
            <a:r>
              <a:rPr lang="en-US" sz="2600" dirty="0"/>
              <a:t> </a:t>
            </a:r>
            <a:r>
              <a:rPr lang="en-US" sz="2600" dirty="0" err="1"/>
              <a:t>stil</a:t>
            </a:r>
            <a:r>
              <a:rPr lang="en-US" sz="2600" dirty="0"/>
              <a:t>, </a:t>
            </a:r>
            <a:r>
              <a:rPr lang="en-US" sz="2600" dirty="0" err="1"/>
              <a:t>stručni</a:t>
            </a:r>
            <a:r>
              <a:rPr lang="en-US" sz="2600" dirty="0"/>
              <a:t> </a:t>
            </a:r>
            <a:r>
              <a:rPr lang="en-US" sz="2600" dirty="0" err="1"/>
              <a:t>vokabular</a:t>
            </a:r>
            <a:r>
              <a:rPr lang="en-US" sz="2600" dirty="0"/>
              <a:t>, </a:t>
            </a:r>
            <a:r>
              <a:rPr lang="en-US" sz="2600" dirty="0" err="1"/>
              <a:t>veznike</a:t>
            </a:r>
            <a:r>
              <a:rPr lang="en-US" sz="2600" dirty="0"/>
              <a:t> (however, on the other hand, finally, whereas </a:t>
            </a:r>
            <a:r>
              <a:rPr lang="en-US" sz="2600" dirty="0" err="1"/>
              <a:t>itd</a:t>
            </a:r>
            <a:r>
              <a:rPr lang="en-US" sz="2600" dirty="0"/>
              <a:t>), </a:t>
            </a:r>
            <a:r>
              <a:rPr lang="en-US" sz="2600" dirty="0" err="1"/>
              <a:t>tačne</a:t>
            </a:r>
            <a:r>
              <a:rPr lang="en-US" sz="2600" dirty="0"/>
              <a:t> </a:t>
            </a:r>
            <a:r>
              <a:rPr lang="en-US" sz="2600" dirty="0" err="1"/>
              <a:t>gramatičke</a:t>
            </a:r>
            <a:r>
              <a:rPr lang="en-US" sz="2600" dirty="0"/>
              <a:t> </a:t>
            </a:r>
            <a:r>
              <a:rPr lang="en-US" sz="2600" dirty="0" err="1"/>
              <a:t>konstrukcije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Kriterijumi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kolaborativno</a:t>
            </a:r>
            <a:r>
              <a:rPr lang="en-US" sz="2400" dirty="0"/>
              <a:t> </a:t>
            </a:r>
            <a:r>
              <a:rPr lang="en-US" sz="2400" dirty="0" err="1"/>
              <a:t>pisanje</a:t>
            </a:r>
            <a:r>
              <a:rPr lang="en-US" sz="2400" dirty="0"/>
              <a:t> </a:t>
            </a:r>
            <a:r>
              <a:rPr lang="en-US" sz="2400" dirty="0" err="1"/>
              <a:t>eseja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3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 </a:t>
            </a:r>
            <a:r>
              <a:rPr lang="en-US" sz="2400" dirty="0" err="1"/>
              <a:t>Studenti</a:t>
            </a:r>
            <a:r>
              <a:rPr lang="en-US" sz="2400" dirty="0"/>
              <a:t> </a:t>
            </a:r>
            <a:r>
              <a:rPr lang="en-US" sz="2400" dirty="0" err="1"/>
              <a:t>moraju</a:t>
            </a:r>
            <a:r>
              <a:rPr lang="en-US" sz="2400" dirty="0"/>
              <a:t> da </a:t>
            </a:r>
            <a:r>
              <a:rPr lang="en-US" sz="2400" dirty="0" err="1"/>
              <a:t>poštuju</a:t>
            </a:r>
            <a:r>
              <a:rPr lang="en-US" sz="2400" dirty="0"/>
              <a:t> </a:t>
            </a:r>
            <a:r>
              <a:rPr lang="en-US" sz="2400" dirty="0" err="1"/>
              <a:t>principe</a:t>
            </a:r>
            <a:r>
              <a:rPr lang="en-US" sz="2400" dirty="0"/>
              <a:t> </a:t>
            </a:r>
            <a:r>
              <a:rPr lang="en-US" sz="2400" dirty="0" err="1"/>
              <a:t>pisanja</a:t>
            </a:r>
            <a:r>
              <a:rPr lang="en-US" sz="2400" dirty="0"/>
              <a:t> </a:t>
            </a:r>
            <a:r>
              <a:rPr lang="en-US" sz="2400" dirty="0" err="1" smtClean="0"/>
              <a:t>eseja</a:t>
            </a:r>
            <a:endParaRPr lang="en-US" sz="2400" dirty="0" smtClean="0"/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en-US" sz="2400" dirty="0" err="1"/>
              <a:t>Obratiti</a:t>
            </a:r>
            <a:r>
              <a:rPr lang="en-US" sz="2400" dirty="0"/>
              <a:t> </a:t>
            </a:r>
            <a:r>
              <a:rPr lang="en-US" sz="2400" dirty="0" err="1"/>
              <a:t>pažnju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upotrebu</a:t>
            </a:r>
            <a:r>
              <a:rPr lang="en-US" sz="2400" dirty="0"/>
              <a:t> </a:t>
            </a:r>
            <a:r>
              <a:rPr lang="en-US" sz="2400" dirty="0" err="1"/>
              <a:t>glagolskih</a:t>
            </a:r>
            <a:r>
              <a:rPr lang="en-US" sz="2400" dirty="0"/>
              <a:t> </a:t>
            </a:r>
            <a:r>
              <a:rPr lang="en-US" sz="2400" dirty="0" err="1"/>
              <a:t>vremena</a:t>
            </a:r>
            <a:r>
              <a:rPr lang="en-US" sz="2400" dirty="0"/>
              <a:t>, </a:t>
            </a:r>
            <a:r>
              <a:rPr lang="en-US" sz="2400" dirty="0" err="1"/>
              <a:t>pravopis</a:t>
            </a:r>
            <a:r>
              <a:rPr lang="en-US" sz="2400" dirty="0"/>
              <a:t>; </a:t>
            </a:r>
            <a:r>
              <a:rPr lang="en-US" sz="2400" dirty="0" err="1"/>
              <a:t>izbegavati</a:t>
            </a:r>
            <a:r>
              <a:rPr lang="en-US" sz="2400" dirty="0"/>
              <a:t> </a:t>
            </a:r>
            <a:r>
              <a:rPr lang="en-US" sz="2400" dirty="0" err="1"/>
              <a:t>sleng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 smtClean="0"/>
              <a:t>kolokvijalizme</a:t>
            </a:r>
            <a:endParaRPr lang="en-US" sz="2400" dirty="0" smtClean="0"/>
          </a:p>
          <a:p>
            <a:pPr marL="109728" lvl="0" indent="0">
              <a:buNone/>
            </a:pPr>
            <a:endParaRPr lang="en-US" sz="2400" dirty="0"/>
          </a:p>
          <a:p>
            <a:pPr lvl="0"/>
            <a:r>
              <a:rPr lang="en-US" sz="2400" dirty="0" err="1"/>
              <a:t>Kada</a:t>
            </a:r>
            <a:r>
              <a:rPr lang="en-US" sz="2400" dirty="0"/>
              <a:t> se </a:t>
            </a:r>
            <a:r>
              <a:rPr lang="en-US" sz="2400" dirty="0" err="1"/>
              <a:t>citiraju</a:t>
            </a:r>
            <a:r>
              <a:rPr lang="en-US" sz="2400" dirty="0"/>
              <a:t>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autori</a:t>
            </a:r>
            <a:r>
              <a:rPr lang="en-US" sz="2400" dirty="0"/>
              <a:t>, </a:t>
            </a:r>
            <a:r>
              <a:rPr lang="en-US" sz="2400" dirty="0" err="1"/>
              <a:t>navesti</a:t>
            </a:r>
            <a:r>
              <a:rPr lang="en-US" sz="2400" dirty="0"/>
              <a:t> u </a:t>
            </a:r>
            <a:r>
              <a:rPr lang="en-US" sz="2400" dirty="0" err="1"/>
              <a:t>zagradi</a:t>
            </a:r>
            <a:r>
              <a:rPr lang="en-US" sz="2400" dirty="0"/>
              <a:t> </a:t>
            </a:r>
            <a:r>
              <a:rPr lang="en-US" sz="2400" dirty="0" err="1"/>
              <a:t>autora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godinu</a:t>
            </a:r>
            <a:r>
              <a:rPr lang="en-US" sz="2400" dirty="0"/>
              <a:t> </a:t>
            </a:r>
            <a:r>
              <a:rPr lang="en-US" sz="2400" dirty="0" err="1"/>
              <a:t>izdavanja</a:t>
            </a:r>
            <a:r>
              <a:rPr lang="en-US" sz="2400" dirty="0"/>
              <a:t> </a:t>
            </a:r>
            <a:r>
              <a:rPr lang="en-US" sz="2400" dirty="0" err="1"/>
              <a:t>publikacije</a:t>
            </a:r>
            <a:r>
              <a:rPr lang="en-US" sz="2400" dirty="0"/>
              <a:t> a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kraju</a:t>
            </a:r>
            <a:r>
              <a:rPr lang="en-US" sz="2400" dirty="0"/>
              <a:t> </a:t>
            </a:r>
            <a:r>
              <a:rPr lang="en-US" sz="2400" dirty="0" err="1"/>
              <a:t>izlaganja</a:t>
            </a:r>
            <a:r>
              <a:rPr lang="en-US" sz="2400" dirty="0"/>
              <a:t> </a:t>
            </a:r>
            <a:r>
              <a:rPr lang="en-US" sz="2400" dirty="0" err="1"/>
              <a:t>napisati</a:t>
            </a:r>
            <a:r>
              <a:rPr lang="en-US" sz="2400" dirty="0"/>
              <a:t> reference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izvore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korišćeni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 smtClean="0"/>
              <a:t>pisanja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dirty="0" err="1"/>
              <a:t>Plagiranje</a:t>
            </a:r>
            <a:r>
              <a:rPr lang="en-US" sz="2400" dirty="0"/>
              <a:t> je </a:t>
            </a:r>
            <a:r>
              <a:rPr lang="en-US" sz="2400" dirty="0" err="1"/>
              <a:t>zabranjeno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neće</a:t>
            </a:r>
            <a:r>
              <a:rPr lang="en-US" sz="2400" dirty="0"/>
              <a:t> se </a:t>
            </a:r>
            <a:r>
              <a:rPr lang="en-US" sz="2400" dirty="0" err="1"/>
              <a:t>tolerisati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Kriterijumi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kolaborativno</a:t>
            </a:r>
            <a:r>
              <a:rPr lang="en-US" sz="2400" dirty="0"/>
              <a:t> </a:t>
            </a:r>
            <a:r>
              <a:rPr lang="en-US" sz="2400" dirty="0" err="1"/>
              <a:t>pisanje</a:t>
            </a:r>
            <a:r>
              <a:rPr lang="en-US" sz="2400" dirty="0"/>
              <a:t> </a:t>
            </a:r>
            <a:r>
              <a:rPr lang="en-US" sz="2400" dirty="0" err="1"/>
              <a:t>eseja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640961" cy="57606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Kriterijumi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kolaborativno</a:t>
            </a:r>
            <a:r>
              <a:rPr lang="en-US" sz="2400" dirty="0"/>
              <a:t> </a:t>
            </a:r>
            <a:r>
              <a:rPr lang="en-US" sz="2400" dirty="0" err="1"/>
              <a:t>pisanje</a:t>
            </a:r>
            <a:r>
              <a:rPr lang="en-US" sz="2400" dirty="0"/>
              <a:t> </a:t>
            </a:r>
            <a:r>
              <a:rPr lang="en-US" sz="2400" dirty="0" err="1"/>
              <a:t>eseja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1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5D318D15330469591431EBD44C3ED" ma:contentTypeVersion="2" ma:contentTypeDescription="Create a new document." ma:contentTypeScope="" ma:versionID="78c28d0aa946736dac6d64988869079a">
  <xsd:schema xmlns:xsd="http://www.w3.org/2001/XMLSchema" xmlns:xs="http://www.w3.org/2001/XMLSchema" xmlns:p="http://schemas.microsoft.com/office/2006/metadata/properties" xmlns:ns2="1a41b7b9-66b9-4004-a561-7808a9882d1a" targetNamespace="http://schemas.microsoft.com/office/2006/metadata/properties" ma:root="true" ma:fieldsID="09f244337da989b5faf91b422a91a510" ns2:_="">
    <xsd:import namespace="1a41b7b9-66b9-4004-a561-7808a9882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1b7b9-66b9-4004-a561-7808a9882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44679-56E5-4294-9997-98130F6D381E}"/>
</file>

<file path=customXml/itemProps2.xml><?xml version="1.0" encoding="utf-8"?>
<ds:datastoreItem xmlns:ds="http://schemas.openxmlformats.org/officeDocument/2006/customXml" ds:itemID="{56569FC0-2EE2-42C6-87A3-90A1FB695E30}"/>
</file>

<file path=customXml/itemProps3.xml><?xml version="1.0" encoding="utf-8"?>
<ds:datastoreItem xmlns:ds="http://schemas.openxmlformats.org/officeDocument/2006/customXml" ds:itemID="{0EFD248A-CB43-4908-9649-FB70D392CFBD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186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SIIT - engleski srednji</vt:lpstr>
      <vt:lpstr>Nastavni plan i program</vt:lpstr>
      <vt:lpstr>Literatura</vt:lpstr>
      <vt:lpstr>Ocena znanja</vt:lpstr>
      <vt:lpstr>Kriterijumi za držanje prezentacija </vt:lpstr>
      <vt:lpstr>Kriterijumi za kolaborativno pisanje eseja</vt:lpstr>
      <vt:lpstr>Kriterijumi za kolaborativno pisanje eseja</vt:lpstr>
      <vt:lpstr>Kriterijumi za kolaborativno pisanje eseja</vt:lpstr>
      <vt:lpstr>Kriterijumi za kolaborativno pisanje eseja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Engleski srednji</dc:title>
  <dc:creator>veca</dc:creator>
  <cp:lastModifiedBy>veca</cp:lastModifiedBy>
  <cp:revision>18</cp:revision>
  <dcterms:created xsi:type="dcterms:W3CDTF">2020-09-25T11:06:16Z</dcterms:created>
  <dcterms:modified xsi:type="dcterms:W3CDTF">2020-09-28T11:14:50Z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0x010100BCA5D318D15330469591431EBD44C3ED</vt:lpwstr>
  </property>
</Properties>
</file>