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1"/>
  </p:notesMasterIdLst>
  <p:sldIdLst>
    <p:sldId id="256" r:id="rId2"/>
    <p:sldId id="282" r:id="rId3"/>
    <p:sldId id="260" r:id="rId4"/>
    <p:sldId id="257" r:id="rId5"/>
    <p:sldId id="355" r:id="rId6"/>
    <p:sldId id="354" r:id="rId7"/>
    <p:sldId id="356" r:id="rId8"/>
    <p:sldId id="258" r:id="rId9"/>
    <p:sldId id="259" r:id="rId10"/>
    <p:sldId id="261" r:id="rId11"/>
    <p:sldId id="262" r:id="rId12"/>
    <p:sldId id="345" r:id="rId13"/>
    <p:sldId id="263" r:id="rId14"/>
    <p:sldId id="264" r:id="rId15"/>
    <p:sldId id="265" r:id="rId16"/>
    <p:sldId id="266" r:id="rId17"/>
    <p:sldId id="267" r:id="rId18"/>
    <p:sldId id="346" r:id="rId19"/>
    <p:sldId id="273" r:id="rId20"/>
    <p:sldId id="268" r:id="rId21"/>
    <p:sldId id="269" r:id="rId22"/>
    <p:sldId id="352" r:id="rId23"/>
    <p:sldId id="272" r:id="rId24"/>
    <p:sldId id="270" r:id="rId25"/>
    <p:sldId id="278" r:id="rId26"/>
    <p:sldId id="276" r:id="rId27"/>
    <p:sldId id="277" r:id="rId28"/>
    <p:sldId id="279" r:id="rId29"/>
    <p:sldId id="280" r:id="rId30"/>
    <p:sldId id="283" r:id="rId31"/>
    <p:sldId id="284" r:id="rId32"/>
    <p:sldId id="285" r:id="rId33"/>
    <p:sldId id="286" r:id="rId34"/>
    <p:sldId id="288" r:id="rId35"/>
    <p:sldId id="287" r:id="rId36"/>
    <p:sldId id="289" r:id="rId37"/>
    <p:sldId id="290" r:id="rId38"/>
    <p:sldId id="291" r:id="rId39"/>
    <p:sldId id="292" r:id="rId40"/>
    <p:sldId id="294" r:id="rId41"/>
    <p:sldId id="293" r:id="rId42"/>
    <p:sldId id="295" r:id="rId43"/>
    <p:sldId id="296" r:id="rId44"/>
    <p:sldId id="297" r:id="rId45"/>
    <p:sldId id="298" r:id="rId46"/>
    <p:sldId id="305" r:id="rId47"/>
    <p:sldId id="302" r:id="rId48"/>
    <p:sldId id="306" r:id="rId49"/>
    <p:sldId id="304" r:id="rId50"/>
    <p:sldId id="307" r:id="rId51"/>
    <p:sldId id="308" r:id="rId52"/>
    <p:sldId id="309" r:id="rId53"/>
    <p:sldId id="343" r:id="rId54"/>
    <p:sldId id="347" r:id="rId55"/>
    <p:sldId id="349" r:id="rId56"/>
    <p:sldId id="350" r:id="rId57"/>
    <p:sldId id="351" r:id="rId58"/>
    <p:sldId id="348" r:id="rId59"/>
    <p:sldId id="310" r:id="rId60"/>
    <p:sldId id="311" r:id="rId61"/>
    <p:sldId id="312" r:id="rId62"/>
    <p:sldId id="314" r:id="rId63"/>
    <p:sldId id="315" r:id="rId64"/>
    <p:sldId id="316" r:id="rId65"/>
    <p:sldId id="317" r:id="rId66"/>
    <p:sldId id="318" r:id="rId67"/>
    <p:sldId id="319" r:id="rId68"/>
    <p:sldId id="320" r:id="rId69"/>
    <p:sldId id="321" r:id="rId70"/>
    <p:sldId id="322" r:id="rId71"/>
    <p:sldId id="323" r:id="rId72"/>
    <p:sldId id="324" r:id="rId73"/>
    <p:sldId id="325" r:id="rId74"/>
    <p:sldId id="326" r:id="rId75"/>
    <p:sldId id="327" r:id="rId76"/>
    <p:sldId id="328" r:id="rId77"/>
    <p:sldId id="330" r:id="rId78"/>
    <p:sldId id="331" r:id="rId79"/>
    <p:sldId id="333" r:id="rId80"/>
    <p:sldId id="334" r:id="rId81"/>
    <p:sldId id="332" r:id="rId82"/>
    <p:sldId id="335" r:id="rId83"/>
    <p:sldId id="336" r:id="rId84"/>
    <p:sldId id="337" r:id="rId85"/>
    <p:sldId id="338" r:id="rId86"/>
    <p:sldId id="339" r:id="rId87"/>
    <p:sldId id="340" r:id="rId88"/>
    <p:sldId id="341" r:id="rId89"/>
    <p:sldId id="342" r:id="rId9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05C0D6D-4871-4750-B091-C233FFA73C61}">
          <p14:sldIdLst>
            <p14:sldId id="256"/>
            <p14:sldId id="282"/>
            <p14:sldId id="260"/>
            <p14:sldId id="257"/>
            <p14:sldId id="355"/>
            <p14:sldId id="354"/>
            <p14:sldId id="356"/>
            <p14:sldId id="258"/>
            <p14:sldId id="259"/>
            <p14:sldId id="261"/>
            <p14:sldId id="262"/>
            <p14:sldId id="345"/>
            <p14:sldId id="263"/>
            <p14:sldId id="264"/>
            <p14:sldId id="265"/>
            <p14:sldId id="266"/>
            <p14:sldId id="267"/>
            <p14:sldId id="346"/>
            <p14:sldId id="273"/>
            <p14:sldId id="268"/>
            <p14:sldId id="269"/>
            <p14:sldId id="352"/>
            <p14:sldId id="272"/>
            <p14:sldId id="270"/>
            <p14:sldId id="278"/>
            <p14:sldId id="276"/>
            <p14:sldId id="277"/>
            <p14:sldId id="279"/>
            <p14:sldId id="280"/>
            <p14:sldId id="283"/>
            <p14:sldId id="284"/>
            <p14:sldId id="285"/>
            <p14:sldId id="286"/>
            <p14:sldId id="288"/>
            <p14:sldId id="287"/>
            <p14:sldId id="289"/>
            <p14:sldId id="290"/>
            <p14:sldId id="291"/>
            <p14:sldId id="292"/>
            <p14:sldId id="294"/>
            <p14:sldId id="293"/>
            <p14:sldId id="295"/>
            <p14:sldId id="296"/>
            <p14:sldId id="297"/>
            <p14:sldId id="298"/>
            <p14:sldId id="305"/>
            <p14:sldId id="302"/>
            <p14:sldId id="306"/>
            <p14:sldId id="304"/>
            <p14:sldId id="307"/>
            <p14:sldId id="308"/>
            <p14:sldId id="309"/>
            <p14:sldId id="343"/>
            <p14:sldId id="347"/>
            <p14:sldId id="349"/>
            <p14:sldId id="350"/>
            <p14:sldId id="351"/>
            <p14:sldId id="348"/>
            <p14:sldId id="310"/>
            <p14:sldId id="311"/>
            <p14:sldId id="312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330"/>
            <p14:sldId id="331"/>
            <p14:sldId id="333"/>
            <p14:sldId id="334"/>
            <p14:sldId id="332"/>
            <p14:sldId id="335"/>
            <p14:sldId id="336"/>
            <p14:sldId id="337"/>
            <p14:sldId id="338"/>
            <p14:sldId id="339"/>
            <p14:sldId id="340"/>
            <p14:sldId id="341"/>
            <p14:sldId id="34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65" autoAdjust="0"/>
    <p:restoredTop sz="94660"/>
  </p:normalViewPr>
  <p:slideViewPr>
    <p:cSldViewPr>
      <p:cViewPr varScale="1">
        <p:scale>
          <a:sx n="84" d="100"/>
          <a:sy n="84" d="100"/>
        </p:scale>
        <p:origin x="1454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8ADF1A-EAB9-4DCC-AA10-1F6299DCD2D7}" type="datetimeFigureOut">
              <a:rPr lang="en-GB" smtClean="0"/>
              <a:t>21/10/2022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99E67-1CE9-485E-A347-BB23AA9B19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80192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99E67-1CE9-485E-A347-BB23AA9B1933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3019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99E67-1CE9-485E-A347-BB23AA9B1933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56793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99E67-1CE9-485E-A347-BB23AA9B1933}" type="slidenum">
              <a:rPr lang="en-GB" smtClean="0"/>
              <a:t>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10585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4C651-6916-4D78-BD3D-EF748B0782E9}" type="datetimeFigureOut">
              <a:rPr lang="en-GB" smtClean="0"/>
              <a:t>21/10/2022</a:t>
            </a:fld>
            <a:endParaRPr lang="en-GB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47154BD7-B29C-4E37-B21D-020C14D5F235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4C651-6916-4D78-BD3D-EF748B0782E9}" type="datetimeFigureOut">
              <a:rPr lang="en-GB" smtClean="0"/>
              <a:t>21/10/2022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54BD7-B29C-4E37-B21D-020C14D5F23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4C651-6916-4D78-BD3D-EF748B0782E9}" type="datetimeFigureOut">
              <a:rPr lang="en-GB" smtClean="0"/>
              <a:t>21/10/2022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54BD7-B29C-4E37-B21D-020C14D5F23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574C651-6916-4D78-BD3D-EF748B0782E9}" type="datetimeFigureOut">
              <a:rPr lang="en-GB" smtClean="0"/>
              <a:pPr/>
              <a:t>21/10/2022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7154BD7-B29C-4E37-B21D-020C14D5F23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574C651-6916-4D78-BD3D-EF748B0782E9}" type="datetimeFigureOut">
              <a:rPr lang="en-GB" smtClean="0"/>
              <a:pPr/>
              <a:t>21/10/2022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GB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7154BD7-B29C-4E37-B21D-020C14D5F23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574C651-6916-4D78-BD3D-EF748B0782E9}" type="datetimeFigureOut">
              <a:rPr lang="en-GB" smtClean="0"/>
              <a:pPr/>
              <a:t>21/10/2022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7154BD7-B29C-4E37-B21D-020C14D5F23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574C651-6916-4D78-BD3D-EF748B0782E9}" type="datetimeFigureOut">
              <a:rPr lang="en-GB" smtClean="0"/>
              <a:pPr/>
              <a:t>21/10/2022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7154BD7-B29C-4E37-B21D-020C14D5F23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574C651-6916-4D78-BD3D-EF748B0782E9}" type="datetimeFigureOut">
              <a:rPr lang="en-GB" smtClean="0"/>
              <a:pPr/>
              <a:t>21/10/2022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7154BD7-B29C-4E37-B21D-020C14D5F23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4C651-6916-4D78-BD3D-EF748B0782E9}" type="datetimeFigureOut">
              <a:rPr lang="en-GB" smtClean="0"/>
              <a:t>21/10/2022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54BD7-B29C-4E37-B21D-020C14D5F23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574C651-6916-4D78-BD3D-EF748B0782E9}" type="datetimeFigureOut">
              <a:rPr lang="en-GB" smtClean="0"/>
              <a:pPr/>
              <a:t>21/10/2022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7154BD7-B29C-4E37-B21D-020C14D5F23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4C651-6916-4D78-BD3D-EF748B0782E9}" type="datetimeFigureOut">
              <a:rPr lang="en-GB" smtClean="0"/>
              <a:t>21/10/2022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47154BD7-B29C-4E37-B21D-020C14D5F235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574C651-6916-4D78-BD3D-EF748B0782E9}" type="datetimeFigureOut">
              <a:rPr lang="en-GB" smtClean="0"/>
              <a:t>21/10/2022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47154BD7-B29C-4E37-B21D-020C14D5F235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jpe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33800" y="5867400"/>
            <a:ext cx="5029200" cy="609600"/>
          </a:xfrm>
        </p:spPr>
        <p:txBody>
          <a:bodyPr/>
          <a:lstStyle/>
          <a:p>
            <a:pPr algn="r"/>
            <a:r>
              <a:rPr lang="sr-Latn-RS" dirty="0" smtClean="0"/>
              <a:t>Autor: Goran Savić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r-Latn-RS" dirty="0" smtClean="0"/>
              <a:t>Testiranje softvera</a:t>
            </a:r>
            <a:endParaRPr lang="en-GB" dirty="0"/>
          </a:p>
        </p:txBody>
      </p:sp>
      <p:pic>
        <p:nvPicPr>
          <p:cNvPr id="1026" name="Picture 2" descr="https://s-media-cache-ak0.pinimg.com/736x/bb/35/af/bb35af419e28e4f75d4813ac3a9f051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3200400"/>
            <a:ext cx="3911927" cy="2568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6521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dirty="0"/>
              <a:t>Osnovni pojmovi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r-Latn-RS" dirty="0" smtClean="0"/>
              <a:t>Procena kvaliteta softvera vrši se </a:t>
            </a:r>
          </a:p>
          <a:p>
            <a:pPr lvl="1"/>
            <a:r>
              <a:rPr lang="sr-Latn-RS" dirty="0" smtClean="0"/>
              <a:t>statički </a:t>
            </a:r>
          </a:p>
          <a:p>
            <a:pPr lvl="2"/>
            <a:r>
              <a:rPr lang="sr-Latn-RS" dirty="0" smtClean="0"/>
              <a:t>analizom procesa razvoja, dizajna i programskog koda</a:t>
            </a:r>
          </a:p>
          <a:p>
            <a:pPr lvl="1"/>
            <a:r>
              <a:rPr lang="sr-Latn-RS" dirty="0" smtClean="0"/>
              <a:t>dinamički</a:t>
            </a:r>
          </a:p>
          <a:p>
            <a:pPr lvl="2"/>
            <a:r>
              <a:rPr lang="sr-Latn-RS" dirty="0" smtClean="0"/>
              <a:t>izvršavanjem softvera kroz praćenje ponašanja i podataka u toku izvršavanja	</a:t>
            </a:r>
          </a:p>
          <a:p>
            <a:r>
              <a:rPr lang="sr-Latn-RS" dirty="0" smtClean="0"/>
              <a:t>Testiranje softvera treba da </a:t>
            </a:r>
            <a:r>
              <a:rPr lang="sr-Latn-RS" b="1" dirty="0" smtClean="0"/>
              <a:t>smanji rizik</a:t>
            </a:r>
            <a:r>
              <a:rPr lang="sr-Latn-RS" dirty="0" smtClean="0"/>
              <a:t> od neželjenog funkcionisanja softvera </a:t>
            </a:r>
          </a:p>
          <a:p>
            <a:pPr lvl="1"/>
            <a:r>
              <a:rPr lang="sr-Latn-RS" dirty="0" smtClean="0"/>
              <a:t>time što testiranje može da otkrije anomalije u softveru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244849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Otkaz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953000"/>
          </a:xfrm>
        </p:spPr>
        <p:txBody>
          <a:bodyPr>
            <a:normAutofit fontScale="85000" lnSpcReduction="10000"/>
          </a:bodyPr>
          <a:lstStyle/>
          <a:p>
            <a:r>
              <a:rPr lang="sr-Latn-RS" dirty="0" smtClean="0"/>
              <a:t>Da bismo utvrdili šta je neočekivano ponašanje moramo znati šta je očekivano</a:t>
            </a:r>
          </a:p>
          <a:p>
            <a:endParaRPr lang="sr-Latn-RS" dirty="0"/>
          </a:p>
          <a:p>
            <a:r>
              <a:rPr lang="sr-Latn-RS" dirty="0" smtClean="0"/>
              <a:t>Testiranje se svodi na poređenje očekivanog i stvarnog ponašanja pri pozivu određenih funkcionalnosti koristeći </a:t>
            </a:r>
            <a:r>
              <a:rPr lang="sr-Latn-RS" b="1" dirty="0" smtClean="0"/>
              <a:t>određeni uzorak</a:t>
            </a:r>
            <a:r>
              <a:rPr lang="sr-Latn-RS" dirty="0" smtClean="0"/>
              <a:t> mogućih ulaznih podataka</a:t>
            </a:r>
          </a:p>
          <a:p>
            <a:pPr lvl="1"/>
            <a:r>
              <a:rPr lang="sr-Latn-RS" dirty="0" smtClean="0"/>
              <a:t>nikad ne možemo proveriti sve moguće kombinacije podataka i funkcionalnosti</a:t>
            </a:r>
          </a:p>
          <a:p>
            <a:endParaRPr lang="sr-Latn-RS" dirty="0"/>
          </a:p>
          <a:p>
            <a:r>
              <a:rPr lang="sr-Latn-RS" b="1" dirty="0" smtClean="0"/>
              <a:t>Otkaz (</a:t>
            </a:r>
            <a:r>
              <a:rPr lang="sr-Latn-RS" b="1" i="1" dirty="0" smtClean="0"/>
              <a:t>failure)</a:t>
            </a:r>
            <a:endParaRPr lang="sr-Latn-RS" b="1" dirty="0" smtClean="0"/>
          </a:p>
          <a:p>
            <a:pPr lvl="1"/>
            <a:r>
              <a:rPr lang="sr-Latn-RS" dirty="0" smtClean="0"/>
              <a:t>Odstupanje softverske komponente od njenog očekivanog funkcionisanja</a:t>
            </a:r>
          </a:p>
          <a:p>
            <a:pPr lvl="2"/>
            <a:r>
              <a:rPr lang="sr-Latn-RS" dirty="0" smtClean="0"/>
              <a:t>ne samo u isporučenom rezultatu, nego i u brzini isporučivanja rezultata, lakoći korišćenja, ...</a:t>
            </a:r>
          </a:p>
          <a:p>
            <a:pPr lvl="1"/>
            <a:r>
              <a:rPr lang="sr-Latn-RS" dirty="0" smtClean="0"/>
              <a:t>Otkaz je posledica nedostatka u programu</a:t>
            </a:r>
          </a:p>
          <a:p>
            <a:endParaRPr lang="sr-Latn-RS" dirty="0"/>
          </a:p>
        </p:txBody>
      </p:sp>
      <p:pic>
        <p:nvPicPr>
          <p:cNvPr id="4" name="Picture 6" descr="https://encrypted-tbn0.gstatic.com/images?q=tbn:ANd9GcTN0gELpJUBNkaQ47pSmfXSFIhqYXfsgbqdGJh9vma19L6bafDJM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191000"/>
            <a:ext cx="847725" cy="84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31142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dirty="0" smtClean="0"/>
              <a:t>Uzrok otkaza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https://upload.wikimedia.org/wikipedia/commons/8/87/17_-_1990-Vojislav-Beloica-Budva-0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466088"/>
            <a:ext cx="3200400" cy="4684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080053" y="5320645"/>
            <a:ext cx="2209800" cy="8382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r>
              <a:rPr lang="sr-Latn-R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Borislav Pekić</a:t>
            </a:r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buFont typeface="Wingdings 2"/>
              <a:buNone/>
            </a:pP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(1</a:t>
            </a:r>
            <a:r>
              <a:rPr lang="sr-Latn-R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930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– 19</a:t>
            </a:r>
            <a:r>
              <a:rPr lang="sr-Latn-R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92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38600" y="1462748"/>
            <a:ext cx="4648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i="1" dirty="0" err="1">
                <a:latin typeface="Calibri" panose="020F0502020204030204" pitchFamily="34" charset="0"/>
                <a:cs typeface="Calibri" panose="020F0502020204030204" pitchFamily="34" charset="0"/>
              </a:rPr>
              <a:t>Psihijatar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i="1" dirty="0" err="1">
                <a:latin typeface="Calibri" panose="020F0502020204030204" pitchFamily="34" charset="0"/>
                <a:cs typeface="Calibri" panose="020F0502020204030204" pitchFamily="34" charset="0"/>
              </a:rPr>
              <a:t>zna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i="1" dirty="0" err="1">
                <a:latin typeface="Calibri" panose="020F0502020204030204" pitchFamily="34" charset="0"/>
                <a:cs typeface="Calibri" panose="020F0502020204030204" pitchFamily="34" charset="0"/>
              </a:rPr>
              <a:t>sve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400" i="1" dirty="0" err="1">
                <a:latin typeface="Calibri" panose="020F0502020204030204" pitchFamily="34" charset="0"/>
                <a:cs typeface="Calibri" panose="020F0502020204030204" pitchFamily="34" charset="0"/>
              </a:rPr>
              <a:t>ali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 ne </a:t>
            </a:r>
            <a:r>
              <a:rPr lang="en-US" sz="2400" i="1" dirty="0" err="1">
                <a:latin typeface="Calibri" panose="020F0502020204030204" pitchFamily="34" charset="0"/>
                <a:cs typeface="Calibri" panose="020F0502020204030204" pitchFamily="34" charset="0"/>
              </a:rPr>
              <a:t>čini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i="1" dirty="0" err="1">
                <a:latin typeface="Calibri" panose="020F0502020204030204" pitchFamily="34" charset="0"/>
                <a:cs typeface="Calibri" panose="020F0502020204030204" pitchFamily="34" charset="0"/>
              </a:rPr>
              <a:t>ništa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sz="2400" i="1" dirty="0" err="1">
                <a:latin typeface="Calibri" panose="020F0502020204030204" pitchFamily="34" charset="0"/>
                <a:cs typeface="Calibri" panose="020F0502020204030204" pitchFamily="34" charset="0"/>
              </a:rPr>
              <a:t>Hirurg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 ne </a:t>
            </a:r>
            <a:r>
              <a:rPr lang="en-US" sz="2400" i="1" dirty="0" err="1">
                <a:latin typeface="Calibri" panose="020F0502020204030204" pitchFamily="34" charset="0"/>
                <a:cs typeface="Calibri" panose="020F0502020204030204" pitchFamily="34" charset="0"/>
              </a:rPr>
              <a:t>zna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i="1" dirty="0" err="1">
                <a:latin typeface="Calibri" panose="020F0502020204030204" pitchFamily="34" charset="0"/>
                <a:cs typeface="Calibri" panose="020F0502020204030204" pitchFamily="34" charset="0"/>
              </a:rPr>
              <a:t>ništa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400" i="1" dirty="0" err="1">
                <a:latin typeface="Calibri" panose="020F0502020204030204" pitchFamily="34" charset="0"/>
                <a:cs typeface="Calibri" panose="020F0502020204030204" pitchFamily="34" charset="0"/>
              </a:rPr>
              <a:t>ali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i="1" dirty="0" err="1">
                <a:latin typeface="Calibri" panose="020F0502020204030204" pitchFamily="34" charset="0"/>
                <a:cs typeface="Calibri" panose="020F0502020204030204" pitchFamily="34" charset="0"/>
              </a:rPr>
              <a:t>čini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i="1" dirty="0" err="1">
                <a:latin typeface="Calibri" panose="020F0502020204030204" pitchFamily="34" charset="0"/>
                <a:cs typeface="Calibri" panose="020F0502020204030204" pitchFamily="34" charset="0"/>
              </a:rPr>
              <a:t>sve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sz="2400" i="1" dirty="0" err="1">
                <a:latin typeface="Calibri" panose="020F0502020204030204" pitchFamily="34" charset="0"/>
                <a:cs typeface="Calibri" panose="020F0502020204030204" pitchFamily="34" charset="0"/>
              </a:rPr>
              <a:t>Dermatolog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i="1" dirty="0" err="1">
                <a:latin typeface="Calibri" panose="020F0502020204030204" pitchFamily="34" charset="0"/>
                <a:cs typeface="Calibri" panose="020F0502020204030204" pitchFamily="34" charset="0"/>
              </a:rPr>
              <a:t>takođe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i="1" dirty="0" err="1">
                <a:latin typeface="Calibri" panose="020F0502020204030204" pitchFamily="34" charset="0"/>
                <a:cs typeface="Calibri" panose="020F0502020204030204" pitchFamily="34" charset="0"/>
              </a:rPr>
              <a:t>ništa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 ne </a:t>
            </a:r>
            <a:r>
              <a:rPr lang="en-US" sz="2400" i="1" dirty="0" err="1">
                <a:latin typeface="Calibri" panose="020F0502020204030204" pitchFamily="34" charset="0"/>
                <a:cs typeface="Calibri" panose="020F0502020204030204" pitchFamily="34" charset="0"/>
              </a:rPr>
              <a:t>zna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400" i="1" dirty="0" err="1">
                <a:latin typeface="Calibri" panose="020F0502020204030204" pitchFamily="34" charset="0"/>
                <a:cs typeface="Calibri" panose="020F0502020204030204" pitchFamily="34" charset="0"/>
              </a:rPr>
              <a:t>ali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 ne </a:t>
            </a:r>
            <a:r>
              <a:rPr lang="en-US" sz="2400" i="1" dirty="0" err="1">
                <a:latin typeface="Calibri" panose="020F0502020204030204" pitchFamily="34" charset="0"/>
                <a:cs typeface="Calibri" panose="020F0502020204030204" pitchFamily="34" charset="0"/>
              </a:rPr>
              <a:t>čini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i="1" dirty="0" err="1">
                <a:latin typeface="Calibri" panose="020F0502020204030204" pitchFamily="34" charset="0"/>
                <a:cs typeface="Calibri" panose="020F0502020204030204" pitchFamily="34" charset="0"/>
              </a:rPr>
              <a:t>ništa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400" i="1" dirty="0" err="1">
                <a:latin typeface="Calibri" panose="020F0502020204030204" pitchFamily="34" charset="0"/>
                <a:cs typeface="Calibri" panose="020F0502020204030204" pitchFamily="34" charset="0"/>
              </a:rPr>
              <a:t>jedino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i="1" dirty="0" err="1">
                <a:latin typeface="Calibri" panose="020F0502020204030204" pitchFamily="34" charset="0"/>
                <a:cs typeface="Calibri" panose="020F0502020204030204" pitchFamily="34" charset="0"/>
              </a:rPr>
              <a:t>patolog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i="1" dirty="0" err="1">
                <a:latin typeface="Calibri" panose="020F0502020204030204" pitchFamily="34" charset="0"/>
                <a:cs typeface="Calibri" panose="020F0502020204030204" pitchFamily="34" charset="0"/>
              </a:rPr>
              <a:t>sve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i="1" dirty="0" err="1">
                <a:latin typeface="Calibri" panose="020F0502020204030204" pitchFamily="34" charset="0"/>
                <a:cs typeface="Calibri" panose="020F0502020204030204" pitchFamily="34" charset="0"/>
              </a:rPr>
              <a:t>zna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400" i="1" dirty="0" err="1">
                <a:latin typeface="Calibri" panose="020F0502020204030204" pitchFamily="34" charset="0"/>
                <a:cs typeface="Calibri" panose="020F0502020204030204" pitchFamily="34" charset="0"/>
              </a:rPr>
              <a:t>samo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 - </a:t>
            </a:r>
            <a:r>
              <a:rPr lang="en-US" sz="2400" i="1" dirty="0" err="1">
                <a:latin typeface="Calibri" panose="020F0502020204030204" pitchFamily="34" charset="0"/>
                <a:cs typeface="Calibri" panose="020F0502020204030204" pitchFamily="34" charset="0"/>
              </a:rPr>
              <a:t>jedan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i="1" dirty="0" err="1">
                <a:latin typeface="Calibri" panose="020F0502020204030204" pitchFamily="34" charset="0"/>
                <a:cs typeface="Calibri" panose="020F0502020204030204" pitchFamily="34" charset="0"/>
              </a:rPr>
              <a:t>dan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i="1" dirty="0" err="1">
                <a:latin typeface="Calibri" panose="020F0502020204030204" pitchFamily="34" charset="0"/>
                <a:cs typeface="Calibri" panose="020F0502020204030204" pitchFamily="34" charset="0"/>
              </a:rPr>
              <a:t>prekasno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just"/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sr-Latn-R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Besnilo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6115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Nedostatak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257800"/>
          </a:xfrm>
        </p:spPr>
        <p:txBody>
          <a:bodyPr/>
          <a:lstStyle/>
          <a:p>
            <a:r>
              <a:rPr lang="sr-Latn-RS" b="1" dirty="0"/>
              <a:t>Nedostatak (</a:t>
            </a:r>
            <a:r>
              <a:rPr lang="sr-Latn-RS" b="1" i="1" dirty="0" smtClean="0"/>
              <a:t>fault, defect, bug</a:t>
            </a:r>
            <a:r>
              <a:rPr lang="sr-Latn-RS" b="1" dirty="0" smtClean="0"/>
              <a:t>)</a:t>
            </a:r>
          </a:p>
          <a:p>
            <a:pPr lvl="1"/>
            <a:r>
              <a:rPr lang="sr-Latn-RS" dirty="0" smtClean="0"/>
              <a:t>mana u programu koja može da onemogući program da izvrši namenjenu funkcionalnost</a:t>
            </a:r>
          </a:p>
          <a:p>
            <a:pPr lvl="2"/>
            <a:r>
              <a:rPr lang="sr-Latn-RS" dirty="0" smtClean="0"/>
              <a:t>ukoliko se pri izvršavanju programa izvrši ovaj deo koda</a:t>
            </a:r>
          </a:p>
          <a:p>
            <a:endParaRPr lang="sr-Latn-RS" dirty="0" smtClean="0"/>
          </a:p>
          <a:p>
            <a:r>
              <a:rPr lang="sr-Latn-RS" dirty="0" smtClean="0"/>
              <a:t>Nedostatak se manifestuje pojavom otkaza</a:t>
            </a:r>
          </a:p>
          <a:p>
            <a:pPr lvl="1"/>
            <a:r>
              <a:rPr lang="sr-Latn-RS" dirty="0" smtClean="0"/>
              <a:t>u toku testiranja ili</a:t>
            </a:r>
          </a:p>
          <a:p>
            <a:pPr lvl="1"/>
            <a:r>
              <a:rPr lang="sr-Latn-RS" dirty="0" smtClean="0"/>
              <a:t>korišćenja</a:t>
            </a:r>
            <a:endParaRPr lang="sr-Latn-RS" dirty="0"/>
          </a:p>
          <a:p>
            <a:endParaRPr lang="sr-Latn-RS" dirty="0" smtClean="0"/>
          </a:p>
          <a:p>
            <a:pPr marL="320040" lvl="1" indent="0">
              <a:buNone/>
            </a:pPr>
            <a:r>
              <a:rPr lang="sr-Latn-RS" dirty="0" smtClean="0"/>
              <a:t> </a:t>
            </a:r>
            <a:endParaRPr lang="en-GB" dirty="0"/>
          </a:p>
        </p:txBody>
      </p:sp>
      <p:pic>
        <p:nvPicPr>
          <p:cNvPr id="4" name="Picture 6" descr="https://encrypted-tbn0.gstatic.com/images?q=tbn:ANd9GcTN0gELpJUBNkaQ47pSmfXSFIhqYXfsgbqdGJh9vma19L6bafDJM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95399"/>
            <a:ext cx="847725" cy="84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1382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Prikriveni nedostaci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r-Latn-RS" dirty="0"/>
              <a:t>Nedostatak može biti prikriven drugim </a:t>
            </a:r>
            <a:r>
              <a:rPr lang="sr-Latn-RS" dirty="0" smtClean="0"/>
              <a:t>nedostacima</a:t>
            </a:r>
          </a:p>
          <a:p>
            <a:pPr lvl="1"/>
            <a:r>
              <a:rPr lang="sr-Latn-RS" dirty="0" smtClean="0"/>
              <a:t>nedostatak ne može da se manifestuje zbog postojanja drugih nedostataka</a:t>
            </a:r>
          </a:p>
          <a:p>
            <a:pPr lvl="1"/>
            <a:r>
              <a:rPr lang="sr-Latn-RS" dirty="0" smtClean="0"/>
              <a:t>manifestovaće se nakon uklanjanja nedostataka koji ga prikrivaju</a:t>
            </a:r>
          </a:p>
          <a:p>
            <a:pPr lvl="2"/>
            <a:r>
              <a:rPr lang="sr-Latn-RS" dirty="0" smtClean="0"/>
              <a:t>to znači da se uklanjanjem nedostataka mogu pojaviti novi nedostaci kojih do tada nismo bili svesni</a:t>
            </a:r>
            <a:endParaRPr lang="sr-Latn-RS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68623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Greške u programu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029200"/>
          </a:xfrm>
        </p:spPr>
        <p:txBody>
          <a:bodyPr>
            <a:normAutofit lnSpcReduction="10000"/>
          </a:bodyPr>
          <a:lstStyle/>
          <a:p>
            <a:r>
              <a:rPr lang="sr-Latn-RS" dirty="0" smtClean="0"/>
              <a:t>Uzrok nedostatka u programu je najčešće</a:t>
            </a:r>
          </a:p>
          <a:p>
            <a:pPr lvl="1"/>
            <a:r>
              <a:rPr lang="sr-Latn-RS" dirty="0" smtClean="0"/>
              <a:t>greška unešena u program od strane programera</a:t>
            </a:r>
          </a:p>
          <a:p>
            <a:endParaRPr lang="sr-Latn-RS" dirty="0" smtClean="0"/>
          </a:p>
          <a:p>
            <a:r>
              <a:rPr lang="sr-Latn-RS" dirty="0" smtClean="0"/>
              <a:t>Zašto se greške dešavaju?</a:t>
            </a:r>
          </a:p>
          <a:p>
            <a:pPr lvl="1"/>
            <a:r>
              <a:rPr lang="sr-Latn-RS" dirty="0" smtClean="0"/>
              <a:t>zbog nepažnje (posebno pri nedostatku vremena)</a:t>
            </a:r>
          </a:p>
          <a:p>
            <a:pPr lvl="1"/>
            <a:r>
              <a:rPr lang="sr-Latn-RS" dirty="0" smtClean="0"/>
              <a:t>zbog nepoznavanja funkcionisanja programskog koda koji se unosi </a:t>
            </a:r>
          </a:p>
          <a:p>
            <a:pPr lvl="1"/>
            <a:r>
              <a:rPr lang="sr-Latn-RS" dirty="0" smtClean="0"/>
              <a:t>zbog nepoznavanja posledica </a:t>
            </a:r>
            <a:r>
              <a:rPr lang="sr-Latn-RS" dirty="0"/>
              <a:t>koje unešeni programski kod ima na </a:t>
            </a:r>
            <a:r>
              <a:rPr lang="sr-Latn-RS" dirty="0" smtClean="0"/>
              <a:t>ostatak programa</a:t>
            </a:r>
            <a:endParaRPr lang="sr-Latn-RS" dirty="0"/>
          </a:p>
          <a:p>
            <a:pPr lvl="1"/>
            <a:r>
              <a:rPr lang="sr-Latn-RS" dirty="0" smtClean="0"/>
              <a:t>zbog kasnijeg funkcionisanja programa u okruženju čije se karakteristike nisu dobro predvidele ili se o njima nije razmišljalo</a:t>
            </a:r>
          </a:p>
          <a:p>
            <a:pPr lvl="1"/>
            <a:r>
              <a:rPr lang="sr-Latn-RS" dirty="0" smtClean="0"/>
              <a:t>...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4849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Poreklo termina </a:t>
            </a:r>
            <a:r>
              <a:rPr lang="sr-Latn-RS" i="1" dirty="0" smtClean="0"/>
              <a:t>bug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029200"/>
          </a:xfrm>
        </p:spPr>
        <p:txBody>
          <a:bodyPr/>
          <a:lstStyle/>
          <a:p>
            <a:r>
              <a:rPr lang="sr-Latn-RS" dirty="0" smtClean="0"/>
              <a:t>1945. u računarskoj laboratoriji na Harvardu utvrđeno je da računar neispravno radi zbog moljca koji se uvukao u računar</a:t>
            </a:r>
          </a:p>
          <a:p>
            <a:pPr lvl="1"/>
            <a:r>
              <a:rPr lang="sr-Latn-RS" dirty="0" smtClean="0"/>
              <a:t>moljac je uklonjen i ubačen u dokumentaciju projekta</a:t>
            </a:r>
            <a:endParaRPr lang="sr-Latn-RS" dirty="0"/>
          </a:p>
          <a:p>
            <a:endParaRPr lang="sr-Latn-RS" dirty="0" smtClean="0"/>
          </a:p>
          <a:p>
            <a:endParaRPr lang="sr-Latn-RS" dirty="0"/>
          </a:p>
          <a:p>
            <a:endParaRPr lang="sr-Latn-RS" dirty="0" smtClean="0"/>
          </a:p>
          <a:p>
            <a:endParaRPr lang="sr-Latn-RS" dirty="0" smtClean="0"/>
          </a:p>
          <a:p>
            <a:r>
              <a:rPr lang="sr-Latn-RS" dirty="0" smtClean="0"/>
              <a:t>Odatle i termin </a:t>
            </a:r>
            <a:r>
              <a:rPr lang="sr-Latn-RS" i="1" dirty="0" smtClean="0"/>
              <a:t>debugging</a:t>
            </a:r>
            <a:r>
              <a:rPr lang="sr-Latn-RS" dirty="0" smtClean="0"/>
              <a:t> za proces otkrivanja bagova</a:t>
            </a:r>
            <a:endParaRPr lang="en-GB" dirty="0"/>
          </a:p>
        </p:txBody>
      </p:sp>
      <p:pic>
        <p:nvPicPr>
          <p:cNvPr id="1026" name="Picture 2" descr="Мебельная моль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228600"/>
            <a:ext cx="1676401" cy="1285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upload.wikimedia.org/wikipedia/commons/8/8a/H96566k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3145970"/>
            <a:ext cx="2708170" cy="2133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9176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8001000" cy="1143000"/>
          </a:xfrm>
        </p:spPr>
        <p:txBody>
          <a:bodyPr>
            <a:normAutofit/>
          </a:bodyPr>
          <a:lstStyle/>
          <a:p>
            <a:r>
              <a:rPr lang="sr-Latn-RS" dirty="0" smtClean="0"/>
              <a:t>Otkrivanje nedostataka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905000"/>
            <a:ext cx="7772400" cy="5029200"/>
          </a:xfrm>
        </p:spPr>
        <p:txBody>
          <a:bodyPr>
            <a:normAutofit fontScale="92500"/>
          </a:bodyPr>
          <a:lstStyle/>
          <a:p>
            <a:r>
              <a:rPr lang="sr-Latn-RS" dirty="0" smtClean="0"/>
              <a:t>Da bi se otkaz rešio, potrebno je </a:t>
            </a:r>
          </a:p>
          <a:p>
            <a:pPr lvl="1"/>
            <a:r>
              <a:rPr lang="sr-Latn-RS" dirty="0" smtClean="0"/>
              <a:t>locirati nedostatak koji uzrokuje otkaz</a:t>
            </a:r>
          </a:p>
          <a:p>
            <a:pPr lvl="1"/>
            <a:r>
              <a:rPr lang="sr-Latn-RS" dirty="0" smtClean="0"/>
              <a:t>ispraviti nedostatak</a:t>
            </a:r>
          </a:p>
          <a:p>
            <a:pPr lvl="1"/>
            <a:endParaRPr lang="sr-Latn-RS" dirty="0"/>
          </a:p>
          <a:p>
            <a:r>
              <a:rPr lang="sr-Latn-RS" dirty="0" smtClean="0"/>
              <a:t>Ispravljanje nedostatka u principu povećava kvalitet softvera</a:t>
            </a:r>
          </a:p>
          <a:p>
            <a:pPr lvl="1"/>
            <a:r>
              <a:rPr lang="sr-Latn-RS" dirty="0" smtClean="0"/>
              <a:t>izmena najčešće ne uvodi nove nedostatke</a:t>
            </a:r>
          </a:p>
          <a:p>
            <a:endParaRPr lang="sr-Latn-RS" dirty="0"/>
          </a:p>
          <a:p>
            <a:r>
              <a:rPr lang="sr-Latn-RS" dirty="0" smtClean="0"/>
              <a:t>Ispravljanje nedostatka može da ima bočne efekte</a:t>
            </a:r>
          </a:p>
          <a:p>
            <a:pPr lvl="1"/>
            <a:r>
              <a:rPr lang="sr-Latn-RS" dirty="0" smtClean="0"/>
              <a:t>pojavljuju se novi otkazi</a:t>
            </a:r>
          </a:p>
          <a:p>
            <a:pPr lvl="1"/>
            <a:r>
              <a:rPr lang="sr-Latn-RS" dirty="0" smtClean="0"/>
              <a:t>iz tog razloga nakon izmene je važno testirati ne samo deo aplikacije koji je imao otkaz, nego i ostale delove </a:t>
            </a:r>
          </a:p>
          <a:p>
            <a:endParaRPr lang="sr-Latn-RS" dirty="0"/>
          </a:p>
        </p:txBody>
      </p:sp>
      <p:pic>
        <p:nvPicPr>
          <p:cNvPr id="4" name="Picture 2" descr="C:\Users\Goran\AppData\Local\Microsoft\Windows\INetCache\IE\UQXT3MQS\Quote-icon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1247" y="1114277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153151" y="1390313"/>
            <a:ext cx="2762249" cy="70788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sr-Latn-RS" sz="2000" i="1" dirty="0" smtClean="0">
                <a:latin typeface="Adobe Caslon Pro" pitchFamily="18" charset="0"/>
                <a:cs typeface="Adobe Arabic" pitchFamily="18" charset="-78"/>
              </a:rPr>
              <a:t>Popravio sam bugove, sada su mnogo bolji.</a:t>
            </a:r>
          </a:p>
        </p:txBody>
      </p:sp>
    </p:spTree>
    <p:extLst>
      <p:ext uri="{BB962C8B-B14F-4D97-AF65-F5344CB8AC3E}">
        <p14:creationId xmlns:p14="http://schemas.microsoft.com/office/powerpoint/2010/main" val="3304281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272975"/>
            <a:ext cx="7772400" cy="1143000"/>
          </a:xfrm>
        </p:spPr>
        <p:txBody>
          <a:bodyPr/>
          <a:lstStyle/>
          <a:p>
            <a:r>
              <a:rPr lang="sr-Latn-RS" dirty="0" smtClean="0"/>
              <a:t>4 plemenite istine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sr-Latn-RS" dirty="0" smtClean="0"/>
          </a:p>
          <a:p>
            <a:endParaRPr lang="en-US" dirty="0"/>
          </a:p>
        </p:txBody>
      </p:sp>
      <p:pic>
        <p:nvPicPr>
          <p:cNvPr id="1026" name="Picture 2" descr="http://www.shanthigroup.com/wp-content/uploads/2018/02/buddhist-dane-items-sri-lanka12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8252" y="2046771"/>
            <a:ext cx="25146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581275" y="4561371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 smtClean="0">
                <a:latin typeface="Arial" panose="020B0604020202020204" pitchFamily="34" charset="0"/>
                <a:cs typeface="Arial" panose="020B0604020202020204" pitchFamily="34" charset="0"/>
              </a:rPr>
              <a:t>Buda (566 p.n.e – 486 p.n.e)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" y="1604579"/>
            <a:ext cx="2288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 smtClean="0">
                <a:latin typeface="Arial" panose="020B0604020202020204" pitchFamily="34" charset="0"/>
                <a:cs typeface="Arial" panose="020B0604020202020204" pitchFamily="34" charset="0"/>
              </a:rPr>
              <a:t>Patnja postoji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15000" y="1602945"/>
            <a:ext cx="2288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 smtClean="0">
                <a:latin typeface="Arial" panose="020B0604020202020204" pitchFamily="34" charset="0"/>
                <a:cs typeface="Arial" panose="020B0604020202020204" pitchFamily="34" charset="0"/>
              </a:rPr>
              <a:t>Nedostaci postoje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9740" y="2346530"/>
            <a:ext cx="2669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latin typeface="Arial" panose="020B0604020202020204" pitchFamily="34" charset="0"/>
                <a:cs typeface="Arial" panose="020B0604020202020204" pitchFamily="34" charset="0"/>
              </a:rPr>
              <a:t>Žudnja dovodi do patnje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715000" y="2351543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latin typeface="Arial" panose="020B0604020202020204" pitchFamily="34" charset="0"/>
                <a:cs typeface="Arial" panose="020B0604020202020204" pitchFamily="34" charset="0"/>
              </a:rPr>
              <a:t>Greška dovodi do nedostatka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26325" y="3164063"/>
            <a:ext cx="289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latin typeface="Arial" panose="020B0604020202020204" pitchFamily="34" charset="0"/>
                <a:cs typeface="Arial" panose="020B0604020202020204" pitchFamily="34" charset="0"/>
              </a:rPr>
              <a:t>Otklanjanjem žudnje nestaje patnja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715000" y="3194544"/>
            <a:ext cx="33031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latin typeface="Arial" panose="020B0604020202020204" pitchFamily="34" charset="0"/>
                <a:cs typeface="Arial" panose="020B0604020202020204" pitchFamily="34" charset="0"/>
              </a:rPr>
              <a:t>Otklanjanjem greške nestaje nedostatak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28600" y="4219776"/>
            <a:ext cx="24193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latin typeface="Arial" panose="020B0604020202020204" pitchFamily="34" charset="0"/>
                <a:cs typeface="Arial" panose="020B0604020202020204" pitchFamily="34" charset="0"/>
              </a:rPr>
              <a:t>Metod nestanka patnje je plemeniti osmostruki put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715000" y="4216364"/>
            <a:ext cx="3276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latin typeface="Arial" panose="020B0604020202020204" pitchFamily="34" charset="0"/>
                <a:cs typeface="Arial" panose="020B0604020202020204" pitchFamily="34" charset="0"/>
              </a:rPr>
              <a:t>Metod nestanka nedostatka je plemeniti put uključivanja testiranja u proces razvoja softvera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1856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  <p:bldP spid="9" grpId="0"/>
      <p:bldP spid="10" grpId="0"/>
      <p:bldP spid="11" grpId="0"/>
      <p:bldP spid="12" grpId="0"/>
      <p:bldP spid="15" grpId="0"/>
      <p:bldP spid="1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Test proces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r-Latn-RS" b="1" dirty="0" smtClean="0"/>
              <a:t>Test proces</a:t>
            </a:r>
            <a:r>
              <a:rPr lang="sr-Latn-RS" dirty="0" smtClean="0"/>
              <a:t> obuhvata sve aktivnosti vezane za testiranje neke softverske komponente. Ovo uključuje planiranje, dizajn, implementaciju i izvršavanje testa, kao i evaluaciju rezultata i izveštavanje o rezultatima</a:t>
            </a:r>
          </a:p>
          <a:p>
            <a:pPr lvl="1"/>
            <a:r>
              <a:rPr lang="sr-Latn-RS" dirty="0" smtClean="0"/>
              <a:t>pored navedenih, uključuje i druge aktivnosti, npr. procenu da li je potrebno dalje testiranje ili se testiranje te funkcionalnosti može završiti (opet samo privremeno do izmena u programu)</a:t>
            </a:r>
            <a:endParaRPr lang="en-GB" dirty="0"/>
          </a:p>
        </p:txBody>
      </p:sp>
      <p:pic>
        <p:nvPicPr>
          <p:cNvPr id="4" name="Picture 6" descr="https://encrypted-tbn0.gstatic.com/images?q=tbn:ANd9GcTN0gELpJUBNkaQ47pSmfXSFIhqYXfsgbqdGJh9vma19L6bafDJM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94" y="1219200"/>
            <a:ext cx="847725" cy="84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5493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r-Latn-RS" dirty="0" smtClean="0"/>
              <a:t>Osnovni pojmovi</a:t>
            </a:r>
            <a:endParaRPr lang="en-GB" dirty="0"/>
          </a:p>
        </p:txBody>
      </p:sp>
      <p:pic>
        <p:nvPicPr>
          <p:cNvPr id="5" name="Picture 2" descr="https://pixabay.com/static/uploads/photo/2014/06/14/10/02/road-368719_960_72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3200400"/>
            <a:ext cx="4495800" cy="3371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9021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Test objekat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05400"/>
          </a:xfrm>
        </p:spPr>
        <p:txBody>
          <a:bodyPr>
            <a:normAutofit lnSpcReduction="10000"/>
          </a:bodyPr>
          <a:lstStyle/>
          <a:p>
            <a:r>
              <a:rPr lang="sr-Latn-RS" b="1" dirty="0" smtClean="0"/>
              <a:t>Test objekat</a:t>
            </a:r>
          </a:p>
          <a:p>
            <a:pPr lvl="1"/>
            <a:r>
              <a:rPr lang="sr-Latn-RS" dirty="0" smtClean="0"/>
              <a:t>softverska komponenta koja se testira</a:t>
            </a:r>
          </a:p>
          <a:p>
            <a:pPr lvl="1"/>
            <a:endParaRPr lang="sr-Latn-RS" dirty="0" smtClean="0"/>
          </a:p>
          <a:p>
            <a:r>
              <a:rPr lang="sr-Latn-RS" dirty="0" smtClean="0"/>
              <a:t>Testiranje je svako izvršavanje ili analiziranje test objekta kako bi se utvrdilo njegovo ponašanje</a:t>
            </a:r>
          </a:p>
          <a:p>
            <a:pPr lvl="1"/>
            <a:r>
              <a:rPr lang="sr-Latn-RS" dirty="0" smtClean="0"/>
              <a:t>porede se stvarno i očekivano ponašanje da bi se utvrdilo da li test objekat zadovoljava zahteve</a:t>
            </a:r>
            <a:endParaRPr lang="sr-Latn-RS" dirty="0"/>
          </a:p>
          <a:p>
            <a:endParaRPr lang="sr-Latn-RS" dirty="0" smtClean="0"/>
          </a:p>
          <a:p>
            <a:r>
              <a:rPr lang="sr-Latn-RS" b="1" dirty="0" smtClean="0"/>
              <a:t>Uslovi testa (</a:t>
            </a:r>
            <a:r>
              <a:rPr lang="sr-Latn-RS" b="1" i="1" dirty="0" smtClean="0"/>
              <a:t>test conditions</a:t>
            </a:r>
            <a:r>
              <a:rPr lang="sr-Latn-RS" b="1" dirty="0" smtClean="0"/>
              <a:t>)</a:t>
            </a:r>
          </a:p>
          <a:p>
            <a:pPr lvl="1"/>
            <a:r>
              <a:rPr lang="sr-Latn-RS" dirty="0" smtClean="0"/>
              <a:t>koje osobine ili funkcionalnosti test objekta treba verifikovati </a:t>
            </a:r>
          </a:p>
          <a:p>
            <a:pPr lvl="1"/>
            <a:r>
              <a:rPr lang="sr-Latn-RS" dirty="0" smtClean="0"/>
              <a:t>verifikacija se vrši kroz test slučajeve</a:t>
            </a:r>
          </a:p>
          <a:p>
            <a:endParaRPr lang="en-GB" dirty="0"/>
          </a:p>
        </p:txBody>
      </p:sp>
      <p:pic>
        <p:nvPicPr>
          <p:cNvPr id="4" name="Picture 6" descr="https://encrypted-tbn0.gstatic.com/images?q=tbn:ANd9GcTN0gELpJUBNkaQ47pSmfXSFIhqYXfsgbqdGJh9vma19L6bafDJM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99" y="1219200"/>
            <a:ext cx="847725" cy="84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https://encrypted-tbn0.gstatic.com/images?q=tbn:ANd9GcTN0gELpJUBNkaQ47pSmfXSFIhqYXfsgbqdGJh9vma19L6bafDJM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97" y="4419600"/>
            <a:ext cx="847725" cy="84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4160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Test slučaj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r-Latn-RS" dirty="0" smtClean="0"/>
              <a:t>Konkretan postupak koji vrši verifikaciju određenog uslova testa</a:t>
            </a:r>
          </a:p>
          <a:p>
            <a:endParaRPr lang="sr-Latn-RS" dirty="0"/>
          </a:p>
          <a:p>
            <a:r>
              <a:rPr lang="sr-Latn-RS" b="1" dirty="0" smtClean="0"/>
              <a:t>Test slučaj</a:t>
            </a:r>
            <a:r>
              <a:rPr lang="sr-Latn-RS" dirty="0" smtClean="0"/>
              <a:t> čini skup ulaznih vrednosti, preduslova za izvršavanje, očekivanih rezultata i posledica izvršavanja određene softverske komponente koji treba da verifikuju njenu funkcionalnost</a:t>
            </a:r>
            <a:endParaRPr lang="en-GB" dirty="0"/>
          </a:p>
        </p:txBody>
      </p:sp>
      <p:pic>
        <p:nvPicPr>
          <p:cNvPr id="4" name="Picture 6" descr="https://encrypted-tbn0.gstatic.com/images?q=tbn:ANd9GcTN0gELpJUBNkaQ47pSmfXSFIhqYXfsgbqdGJh9vma19L6bafDJM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94" y="2514600"/>
            <a:ext cx="847725" cy="84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320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304800"/>
            <a:ext cx="8458200" cy="632460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GB" dirty="0"/>
              <a:t>A QA Tester walks into a bar: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He orders a beer.</a:t>
            </a:r>
          </a:p>
          <a:p>
            <a:pPr marL="0" indent="0">
              <a:buNone/>
            </a:pPr>
            <a:r>
              <a:rPr lang="en-GB" dirty="0"/>
              <a:t>He orders 3 beers.</a:t>
            </a:r>
          </a:p>
          <a:p>
            <a:pPr marL="0" indent="0">
              <a:buNone/>
            </a:pPr>
            <a:r>
              <a:rPr lang="en-GB" dirty="0"/>
              <a:t>He orders 2976412836 beers.</a:t>
            </a:r>
          </a:p>
          <a:p>
            <a:pPr marL="0" indent="0">
              <a:buNone/>
            </a:pPr>
            <a:r>
              <a:rPr lang="en-GB" dirty="0"/>
              <a:t>He orders 0 beers.</a:t>
            </a:r>
          </a:p>
          <a:p>
            <a:pPr marL="0" indent="0">
              <a:buNone/>
            </a:pPr>
            <a:r>
              <a:rPr lang="en-GB" dirty="0"/>
              <a:t>He orders -1 beer.</a:t>
            </a:r>
          </a:p>
          <a:p>
            <a:pPr marL="0" indent="0">
              <a:buNone/>
            </a:pPr>
            <a:r>
              <a:rPr lang="en-GB" dirty="0"/>
              <a:t>He orders q beers.</a:t>
            </a:r>
          </a:p>
          <a:p>
            <a:pPr marL="0" indent="0">
              <a:buNone/>
            </a:pPr>
            <a:r>
              <a:rPr lang="en-GB" dirty="0"/>
              <a:t>He orders nothing.</a:t>
            </a:r>
          </a:p>
          <a:p>
            <a:pPr marL="0" indent="0">
              <a:buNone/>
            </a:pPr>
            <a:r>
              <a:rPr lang="en-GB" dirty="0" err="1"/>
              <a:t>Él</a:t>
            </a:r>
            <a:r>
              <a:rPr lang="en-GB" dirty="0"/>
              <a:t> </a:t>
            </a:r>
            <a:r>
              <a:rPr lang="en-GB" dirty="0" err="1"/>
              <a:t>ordena</a:t>
            </a:r>
            <a:r>
              <a:rPr lang="en-GB" dirty="0"/>
              <a:t> </a:t>
            </a:r>
            <a:r>
              <a:rPr lang="en-GB" dirty="0" err="1"/>
              <a:t>una</a:t>
            </a:r>
            <a:r>
              <a:rPr lang="en-GB" dirty="0"/>
              <a:t> </a:t>
            </a:r>
            <a:r>
              <a:rPr lang="en-GB" dirty="0" err="1"/>
              <a:t>cerveza</a:t>
            </a:r>
            <a:r>
              <a:rPr lang="en-GB" dirty="0"/>
              <a:t>.</a:t>
            </a:r>
          </a:p>
          <a:p>
            <a:pPr marL="0" indent="0">
              <a:buNone/>
            </a:pPr>
            <a:r>
              <a:rPr lang="en-GB" dirty="0"/>
              <a:t>He orders a deer.</a:t>
            </a:r>
          </a:p>
          <a:p>
            <a:pPr marL="0" indent="0">
              <a:buNone/>
            </a:pPr>
            <a:r>
              <a:rPr lang="en-GB" dirty="0"/>
              <a:t>He tries to leave without paying.</a:t>
            </a:r>
          </a:p>
          <a:p>
            <a:pPr marL="0" indent="0">
              <a:buNone/>
            </a:pPr>
            <a:r>
              <a:rPr lang="en-GB" dirty="0"/>
              <a:t>He starts ordering a beer, then throws himself through the window half way through.</a:t>
            </a:r>
          </a:p>
          <a:p>
            <a:pPr marL="0" indent="0">
              <a:buNone/>
            </a:pPr>
            <a:r>
              <a:rPr lang="en-GB" dirty="0"/>
              <a:t>He orders a beer, gets his receipt, then tries to go back.</a:t>
            </a:r>
          </a:p>
          <a:p>
            <a:pPr marL="0" indent="0">
              <a:buNone/>
            </a:pPr>
            <a:r>
              <a:rPr lang="en-GB" dirty="0"/>
              <a:t>He orders a beer, goes to the door of the bar, throws a handful of cookies into the street, then goes back to the bar to see if the barmaid still recognises him.</a:t>
            </a:r>
          </a:p>
          <a:p>
            <a:pPr marL="0" indent="0">
              <a:buNone/>
            </a:pPr>
            <a:r>
              <a:rPr lang="en-GB" dirty="0"/>
              <a:t>He orders a beer, and watches very carefully while the barmaid puts his order into the till to make sure nothing in his request got lost along the way.</a:t>
            </a:r>
          </a:p>
          <a:p>
            <a:pPr marL="0" indent="0">
              <a:buNone/>
            </a:pPr>
            <a:r>
              <a:rPr lang="en-GB" dirty="0"/>
              <a:t>He starts ordering a beer, and tries to talk the barmaid into handing over her personal details.</a:t>
            </a:r>
          </a:p>
          <a:p>
            <a:pPr marL="0" indent="0">
              <a:buNone/>
            </a:pPr>
            <a:r>
              <a:rPr lang="en-GB" dirty="0"/>
              <a:t>He orders a beer, sneaks into the back, turns off the power to the till, and waits to see how the barmaid reacts, and what she says to him.</a:t>
            </a:r>
          </a:p>
          <a:p>
            <a:pPr marL="0" indent="0">
              <a:buNone/>
            </a:pPr>
            <a:r>
              <a:rPr lang="en-GB" dirty="0"/>
              <a:t>He orders a beer while calling in thousands of robots to order a beer at exactly the same time.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297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Glavni elementi test slučaja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447800"/>
            <a:ext cx="8458200" cy="4572000"/>
          </a:xfrm>
        </p:spPr>
        <p:txBody>
          <a:bodyPr>
            <a:normAutofit fontScale="92500" lnSpcReduction="10000"/>
          </a:bodyPr>
          <a:lstStyle/>
          <a:p>
            <a:r>
              <a:rPr lang="sr-Latn-RS" dirty="0" smtClean="0"/>
              <a:t>Funkcionalnost koja se testira (</a:t>
            </a:r>
            <a:r>
              <a:rPr lang="sr-Latn-RS" i="1" dirty="0" smtClean="0"/>
              <a:t>test condition</a:t>
            </a:r>
            <a:r>
              <a:rPr lang="sr-Latn-RS" dirty="0" smtClean="0"/>
              <a:t>)</a:t>
            </a:r>
          </a:p>
          <a:p>
            <a:pPr lvl="1"/>
            <a:r>
              <a:rPr lang="sr-Latn-RS" dirty="0" smtClean="0"/>
              <a:t>npr. prijavljivanje korisnika</a:t>
            </a:r>
          </a:p>
          <a:p>
            <a:r>
              <a:rPr lang="sr-Latn-RS" dirty="0"/>
              <a:t>Preduslovi za </a:t>
            </a:r>
            <a:r>
              <a:rPr lang="sr-Latn-RS" dirty="0" smtClean="0"/>
              <a:t>izvršavanje</a:t>
            </a:r>
          </a:p>
          <a:p>
            <a:pPr lvl="1"/>
            <a:r>
              <a:rPr lang="sr-Latn-RS" dirty="0" smtClean="0"/>
              <a:t>npr. da postoji u bazi podataka evidentiran korisnik sa korisničkim imenom </a:t>
            </a:r>
            <a:r>
              <a:rPr lang="sr-Latn-RS" i="1" dirty="0" smtClean="0"/>
              <a:t>petar</a:t>
            </a:r>
            <a:r>
              <a:rPr lang="sr-Latn-RS" dirty="0" smtClean="0"/>
              <a:t> i lozinkom </a:t>
            </a:r>
            <a:r>
              <a:rPr lang="sr-Latn-RS" i="1" dirty="0" smtClean="0"/>
              <a:t>12345</a:t>
            </a:r>
          </a:p>
          <a:p>
            <a:r>
              <a:rPr lang="sr-Latn-RS" dirty="0" smtClean="0"/>
              <a:t>Ulazni podaci</a:t>
            </a:r>
          </a:p>
          <a:p>
            <a:pPr lvl="1"/>
            <a:r>
              <a:rPr lang="sr-Latn-RS" dirty="0" smtClean="0"/>
              <a:t>podaci koji se šalju delu aplikacije koji se testira</a:t>
            </a:r>
          </a:p>
          <a:p>
            <a:pPr lvl="1"/>
            <a:r>
              <a:rPr lang="sr-Latn-RS" dirty="0" smtClean="0"/>
              <a:t>npr. korisničko ime </a:t>
            </a:r>
            <a:r>
              <a:rPr lang="sr-Latn-RS" i="1" dirty="0" smtClean="0"/>
              <a:t>petar</a:t>
            </a:r>
            <a:r>
              <a:rPr lang="sr-Latn-RS" dirty="0" smtClean="0"/>
              <a:t> i lozinka </a:t>
            </a:r>
            <a:r>
              <a:rPr lang="sr-Latn-RS" i="1" dirty="0" smtClean="0"/>
              <a:t>12345</a:t>
            </a:r>
          </a:p>
          <a:p>
            <a:r>
              <a:rPr lang="sr-Latn-RS" dirty="0" smtClean="0"/>
              <a:t>Očekivani rezultat i posledice</a:t>
            </a:r>
          </a:p>
          <a:p>
            <a:pPr lvl="1"/>
            <a:r>
              <a:rPr lang="sr-Latn-RS" dirty="0" smtClean="0"/>
              <a:t>koje podatke/ponašanje očekujemo nakon izvršavanja test slučaja</a:t>
            </a:r>
          </a:p>
          <a:p>
            <a:pPr lvl="1"/>
            <a:r>
              <a:rPr lang="sr-Latn-RS" dirty="0" smtClean="0"/>
              <a:t>Npr. korisnik je uspešno ulogovan</a:t>
            </a:r>
          </a:p>
          <a:p>
            <a:endParaRPr lang="sr-Latn-RS" dirty="0" smtClean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09012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Evidencija test slučaja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81600"/>
          </a:xfrm>
        </p:spPr>
        <p:txBody>
          <a:bodyPr>
            <a:normAutofit fontScale="92500" lnSpcReduction="10000"/>
          </a:bodyPr>
          <a:lstStyle/>
          <a:p>
            <a:r>
              <a:rPr lang="sr-Latn-RS" dirty="0" smtClean="0"/>
              <a:t>Test slučaj se može evidentirati kao dokument</a:t>
            </a:r>
          </a:p>
          <a:p>
            <a:pPr lvl="1"/>
            <a:r>
              <a:rPr lang="sr-Latn-RS" dirty="0" smtClean="0"/>
              <a:t>sadrži podatke koji opisuju elemente test slučaja</a:t>
            </a:r>
          </a:p>
          <a:p>
            <a:pPr lvl="1"/>
            <a:r>
              <a:rPr lang="sr-Latn-RS" dirty="0" smtClean="0"/>
              <a:t>za automatske testove koji se obavljaju programski, često je programski kod jedini „dokument“</a:t>
            </a:r>
          </a:p>
          <a:p>
            <a:endParaRPr lang="sr-Latn-RS" dirty="0"/>
          </a:p>
          <a:p>
            <a:r>
              <a:rPr lang="sr-Latn-RS" dirty="0" smtClean="0"/>
              <a:t>Treba dokumentovati i svako izvršavanje test slučaja</a:t>
            </a:r>
          </a:p>
          <a:p>
            <a:pPr lvl="1"/>
            <a:r>
              <a:rPr lang="sr-Latn-RS" dirty="0" smtClean="0"/>
              <a:t>sadrži podatke o datumu izvršavanja, rezultatu izvršavanja, korisniku koji je izvršio test slučaj, ...</a:t>
            </a:r>
          </a:p>
          <a:p>
            <a:pPr lvl="1"/>
            <a:r>
              <a:rPr lang="sr-Latn-RS" dirty="0" smtClean="0"/>
              <a:t>moguće je ove podatke i programski generisati ako se test slučaj izvršava automatski (programski)</a:t>
            </a:r>
          </a:p>
          <a:p>
            <a:pPr lvl="1"/>
            <a:endParaRPr lang="sr-Latn-RS" dirty="0"/>
          </a:p>
          <a:p>
            <a:r>
              <a:rPr lang="sr-Latn-RS" dirty="0" smtClean="0"/>
              <a:t>Primer</a:t>
            </a:r>
          </a:p>
          <a:p>
            <a:pPr lvl="1"/>
            <a:r>
              <a:rPr lang="sr-Latn-RS" dirty="0" smtClean="0"/>
              <a:t>Primeri/test_case_report</a:t>
            </a:r>
          </a:p>
          <a:p>
            <a:pPr lvl="1"/>
            <a:r>
              <a:rPr lang="sr-Latn-RS" dirty="0" smtClean="0"/>
              <a:t>Primeri/test_case_report_example</a:t>
            </a:r>
            <a:endParaRPr lang="sr-Latn-RS" dirty="0"/>
          </a:p>
          <a:p>
            <a:pPr lvl="1"/>
            <a:endParaRPr lang="sr-Latn-RS" dirty="0" smtClean="0"/>
          </a:p>
          <a:p>
            <a:pPr lvl="1"/>
            <a:endParaRPr lang="sr-Latn-RS" dirty="0" smtClean="0"/>
          </a:p>
        </p:txBody>
      </p:sp>
      <p:pic>
        <p:nvPicPr>
          <p:cNvPr id="4" name="Picture 8" descr="http://www.toolkit2collaborate.ca/wp/wp-content/uploads/2014/02/ICON_Examp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5257800"/>
            <a:ext cx="609600" cy="609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32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Test scenario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r-Latn-RS" dirty="0" smtClean="0"/>
              <a:t>Termin </a:t>
            </a:r>
            <a:r>
              <a:rPr lang="sr-Latn-RS" b="1" dirty="0" smtClean="0"/>
              <a:t>test scenario</a:t>
            </a:r>
            <a:r>
              <a:rPr lang="sr-Latn-RS" dirty="0" smtClean="0"/>
              <a:t> se koristi sa različitim značenjima</a:t>
            </a:r>
          </a:p>
          <a:p>
            <a:pPr lvl="1"/>
            <a:r>
              <a:rPr lang="sr-Latn-RS" dirty="0" smtClean="0"/>
              <a:t>kao apstraktan opis test slučaja</a:t>
            </a:r>
          </a:p>
          <a:p>
            <a:pPr lvl="1"/>
            <a:r>
              <a:rPr lang="sr-Latn-RS" dirty="0" smtClean="0"/>
              <a:t>kao hipotetička priča koja opisuje kako funkcioniše određeni tok u aplikaciji</a:t>
            </a:r>
          </a:p>
          <a:p>
            <a:pPr lvl="1"/>
            <a:endParaRPr lang="sr-Latn-RS" dirty="0" smtClean="0"/>
          </a:p>
        </p:txBody>
      </p:sp>
    </p:spTree>
    <p:extLst>
      <p:ext uri="{BB962C8B-B14F-4D97-AF65-F5344CB8AC3E}">
        <p14:creationId xmlns:p14="http://schemas.microsoft.com/office/powerpoint/2010/main" val="1386719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 smtClean="0"/>
              <a:t>Test scenario kao apstrakcija test slučaja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sr-Latn-RS" b="1" dirty="0" smtClean="0"/>
              <a:t>Test scenario</a:t>
            </a:r>
            <a:r>
              <a:rPr lang="sr-Latn-RS" dirty="0" smtClean="0"/>
              <a:t> je opis ponašanja jedne funkcionalnosti</a:t>
            </a:r>
          </a:p>
          <a:p>
            <a:pPr lvl="1"/>
            <a:r>
              <a:rPr lang="sr-Latn-RS" dirty="0" smtClean="0"/>
              <a:t>može se posmatrati kao test slučaj na višem nivou apstrakcije</a:t>
            </a:r>
          </a:p>
          <a:p>
            <a:pPr lvl="1"/>
            <a:r>
              <a:rPr lang="sr-Latn-RS" dirty="0" smtClean="0"/>
              <a:t>ne bavi se konkretnim podacima kojima ćemo verifikovati funkcionalnost</a:t>
            </a:r>
          </a:p>
          <a:p>
            <a:pPr lvl="1"/>
            <a:r>
              <a:rPr lang="sr-Latn-RS" dirty="0" smtClean="0"/>
              <a:t>u ovom značenju je blizak značenju test uslova</a:t>
            </a:r>
          </a:p>
          <a:p>
            <a:r>
              <a:rPr lang="sr-Latn-RS" dirty="0" smtClean="0"/>
              <a:t>Primer test scenarija</a:t>
            </a:r>
          </a:p>
          <a:p>
            <a:pPr lvl="1"/>
            <a:r>
              <a:rPr lang="sr-Latn-RS" dirty="0" smtClean="0"/>
              <a:t>Kada korisnik unese neispravno korisničko ime, zabranjuje mu se prelazak na sledeći korak registracije </a:t>
            </a:r>
          </a:p>
          <a:p>
            <a:pPr marL="548640" lvl="2" indent="-274320">
              <a:spcBef>
                <a:spcPts val="580"/>
              </a:spcBef>
              <a:buClr>
                <a:schemeClr val="accent1"/>
              </a:buClr>
            </a:pPr>
            <a:endParaRPr lang="sr-Latn-RS" dirty="0"/>
          </a:p>
          <a:p>
            <a:endParaRPr lang="sr-Latn-RS" dirty="0" smtClean="0"/>
          </a:p>
        </p:txBody>
      </p:sp>
      <p:pic>
        <p:nvPicPr>
          <p:cNvPr id="4" name="Picture 6" descr="https://encrypted-tbn0.gstatic.com/images?q=tbn:ANd9GcTN0gELpJUBNkaQ47pSmfXSFIhqYXfsgbqdGJh9vma19L6bafDJM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508" y="1219200"/>
            <a:ext cx="847725" cy="84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8610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 smtClean="0"/>
              <a:t>Test slučajevi na bazi test scenarija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sr-Latn-RS" dirty="0"/>
              <a:t>Na osnovu </a:t>
            </a:r>
            <a:r>
              <a:rPr lang="sr-Latn-RS" dirty="0" smtClean="0"/>
              <a:t>prethodnog test </a:t>
            </a:r>
            <a:r>
              <a:rPr lang="sr-Latn-RS" dirty="0"/>
              <a:t>scenarija izrađuje se određeni broj test slučajeva koji verifikuju taj scenario</a:t>
            </a:r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sr-Latn-RS" dirty="0"/>
              <a:t>Primer test slučajeva na osnovu test </a:t>
            </a:r>
            <a:r>
              <a:rPr lang="sr-Latn-RS" dirty="0" smtClean="0"/>
              <a:t>scenarija</a:t>
            </a:r>
          </a:p>
          <a:p>
            <a:pPr marL="731520" lvl="2" indent="-457200">
              <a:spcBef>
                <a:spcPts val="580"/>
              </a:spcBef>
              <a:buClr>
                <a:schemeClr val="accent1"/>
              </a:buClr>
              <a:buFont typeface="+mj-lt"/>
              <a:buAutoNum type="arabicPeriod"/>
            </a:pPr>
            <a:r>
              <a:rPr lang="sr-Latn-RS" dirty="0" smtClean="0"/>
              <a:t>Provera dužine korisničkog imena</a:t>
            </a:r>
            <a:endParaRPr lang="sr-Latn-RS" dirty="0"/>
          </a:p>
          <a:p>
            <a:pPr marL="822960" lvl="3" indent="-274320">
              <a:spcBef>
                <a:spcPts val="580"/>
              </a:spcBef>
              <a:buClr>
                <a:schemeClr val="accent1"/>
              </a:buClr>
            </a:pPr>
            <a:r>
              <a:rPr lang="sr-Latn-RS" dirty="0"/>
              <a:t>unesemo u tekstualno polje vrednost </a:t>
            </a:r>
            <a:r>
              <a:rPr lang="sr-Latn-RS" dirty="0" smtClean="0">
                <a:latin typeface="Courier New" pitchFamily="49" charset="0"/>
                <a:cs typeface="Courier New" pitchFamily="49" charset="0"/>
              </a:rPr>
              <a:t>ab</a:t>
            </a:r>
            <a:endParaRPr lang="sr-Latn-RS" dirty="0">
              <a:latin typeface="Courier New" pitchFamily="49" charset="0"/>
              <a:cs typeface="Courier New" pitchFamily="49" charset="0"/>
            </a:endParaRPr>
          </a:p>
          <a:p>
            <a:pPr marL="822960" lvl="3" indent="-274320">
              <a:spcBef>
                <a:spcPts val="580"/>
              </a:spcBef>
              <a:buClr>
                <a:schemeClr val="accent1"/>
              </a:buClr>
            </a:pPr>
            <a:r>
              <a:rPr lang="sr-Latn-RS" dirty="0"/>
              <a:t>očekivani rezultat je zabrana registracije jer je korisničko ime prekratko</a:t>
            </a:r>
          </a:p>
          <a:p>
            <a:pPr marL="731520" lvl="3" indent="-457200">
              <a:spcBef>
                <a:spcPts val="580"/>
              </a:spcBef>
              <a:buClr>
                <a:schemeClr val="accent1"/>
              </a:buClr>
              <a:buFont typeface="+mj-lt"/>
              <a:buAutoNum type="arabicPeriod" startAt="2"/>
            </a:pPr>
            <a:r>
              <a:rPr lang="sr-Latn-RS" dirty="0"/>
              <a:t>Provera </a:t>
            </a:r>
            <a:r>
              <a:rPr lang="sr-Latn-RS" dirty="0" smtClean="0"/>
              <a:t>sadržaja korisničkog imena</a:t>
            </a:r>
          </a:p>
          <a:p>
            <a:pPr marL="822960" lvl="3" indent="-274320">
              <a:spcBef>
                <a:spcPts val="580"/>
              </a:spcBef>
              <a:buClr>
                <a:schemeClr val="accent1"/>
              </a:buClr>
            </a:pPr>
            <a:r>
              <a:rPr lang="sr-Latn-RS" dirty="0"/>
              <a:t>unesemo u tekstualno polje vrednost </a:t>
            </a:r>
            <a:r>
              <a:rPr lang="sr-Latn-RS" dirty="0" smtClean="0">
                <a:latin typeface="Courier New" pitchFamily="49" charset="0"/>
                <a:cs typeface="Courier New" pitchFamily="49" charset="0"/>
              </a:rPr>
              <a:t>abcdefgh</a:t>
            </a:r>
            <a:endParaRPr lang="sr-Latn-RS" dirty="0">
              <a:latin typeface="Courier New" pitchFamily="49" charset="0"/>
              <a:cs typeface="Courier New" pitchFamily="49" charset="0"/>
            </a:endParaRPr>
          </a:p>
          <a:p>
            <a:pPr marL="822960" lvl="3" indent="-274320">
              <a:spcBef>
                <a:spcPts val="580"/>
              </a:spcBef>
              <a:buClr>
                <a:schemeClr val="accent1"/>
              </a:buClr>
            </a:pPr>
            <a:r>
              <a:rPr lang="sr-Latn-RS" dirty="0"/>
              <a:t>očekivani rezultat je zabrana registracije </a:t>
            </a:r>
            <a:r>
              <a:rPr lang="sr-Latn-RS" dirty="0" smtClean="0"/>
              <a:t>jer </a:t>
            </a:r>
            <a:r>
              <a:rPr lang="sr-Latn-RS" dirty="0"/>
              <a:t>korisničko ime </a:t>
            </a:r>
            <a:r>
              <a:rPr lang="sr-Latn-RS" dirty="0" smtClean="0"/>
              <a:t>ne sadrži cifre</a:t>
            </a:r>
            <a:endParaRPr lang="sr-Latn-RS" dirty="0"/>
          </a:p>
          <a:p>
            <a:pPr lvl="2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5403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Test scenario kao tok u aplikaciji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953000"/>
          </a:xfrm>
        </p:spPr>
        <p:txBody>
          <a:bodyPr>
            <a:normAutofit lnSpcReduction="10000"/>
          </a:bodyPr>
          <a:lstStyle/>
          <a:p>
            <a:r>
              <a:rPr lang="sr-Latn-RS" b="1" dirty="0"/>
              <a:t>Test scenario</a:t>
            </a:r>
            <a:r>
              <a:rPr lang="sr-Latn-RS" dirty="0"/>
              <a:t> je hipotetička priča koja </a:t>
            </a:r>
            <a:r>
              <a:rPr lang="sr-Latn-RS" dirty="0" smtClean="0"/>
              <a:t>kroz tok aktivnosti opisuje </a:t>
            </a:r>
            <a:r>
              <a:rPr lang="sr-Latn-RS" dirty="0"/>
              <a:t>kako funkcioniše određeni deo </a:t>
            </a:r>
            <a:r>
              <a:rPr lang="sr-Latn-RS" dirty="0" smtClean="0"/>
              <a:t>aplikacije</a:t>
            </a:r>
          </a:p>
          <a:p>
            <a:r>
              <a:rPr lang="sr-Latn-RS" dirty="0" smtClean="0"/>
              <a:t>Primer test scenarija</a:t>
            </a:r>
          </a:p>
          <a:p>
            <a:pPr marL="777240" lvl="1" indent="-457200">
              <a:buFont typeface="+mj-lt"/>
              <a:buAutoNum type="arabicPeriod"/>
            </a:pPr>
            <a:r>
              <a:rPr lang="sr-Latn-RS" dirty="0" smtClean="0"/>
              <a:t>korisnik vrši logovanje u aplikaciji</a:t>
            </a:r>
          </a:p>
          <a:p>
            <a:pPr marL="777240" lvl="1" indent="-457200">
              <a:buFont typeface="+mj-lt"/>
              <a:buAutoNum type="arabicPeriod"/>
            </a:pPr>
            <a:r>
              <a:rPr lang="sr-Latn-RS" dirty="0" smtClean="0"/>
              <a:t>nakon uspešnog logovanja otvara pregled svojih uplata</a:t>
            </a:r>
          </a:p>
          <a:p>
            <a:pPr marL="777240" lvl="1" indent="-457200">
              <a:buFont typeface="+mj-lt"/>
              <a:buAutoNum type="arabicPeriod"/>
            </a:pPr>
            <a:r>
              <a:rPr lang="sr-Latn-RS" dirty="0" smtClean="0"/>
              <a:t>na stranici sa spiskom uplata unosi novu uplatu</a:t>
            </a:r>
          </a:p>
          <a:p>
            <a:pPr marL="777240" lvl="1" indent="-457200">
              <a:buFont typeface="+mj-lt"/>
              <a:buAutoNum type="arabicPeriod"/>
            </a:pPr>
            <a:r>
              <a:rPr lang="sr-Latn-RS" dirty="0" smtClean="0"/>
              <a:t>nova uplata se pojavljuje u spisku svih uplata</a:t>
            </a:r>
          </a:p>
          <a:p>
            <a:r>
              <a:rPr lang="sr-Latn-RS" dirty="0" smtClean="0"/>
              <a:t>Na osnovu ovog scenarija izrađuje se skup test slučajeva, koji kad se izvrše u nizu verifikuju scenario</a:t>
            </a:r>
          </a:p>
          <a:p>
            <a:pPr lvl="1"/>
            <a:endParaRPr lang="sr-Latn-RS" dirty="0"/>
          </a:p>
          <a:p>
            <a:endParaRPr lang="en-GB" dirty="0"/>
          </a:p>
        </p:txBody>
      </p:sp>
      <p:pic>
        <p:nvPicPr>
          <p:cNvPr id="4" name="Picture 6" descr="https://encrypted-tbn0.gstatic.com/images?q=tbn:ANd9GcTN0gELpJUBNkaQ47pSmfXSFIhqYXfsgbqdGJh9vma19L6bafDJM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508" y="1219200"/>
            <a:ext cx="847725" cy="84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1341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Test suite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r-Latn-RS" b="1" dirty="0" smtClean="0"/>
              <a:t>Test suite</a:t>
            </a:r>
            <a:r>
              <a:rPr lang="sr-Latn-RS" dirty="0" smtClean="0"/>
              <a:t> predstavlja agregaciju test slučajeva</a:t>
            </a:r>
          </a:p>
          <a:p>
            <a:pPr lvl="1"/>
            <a:r>
              <a:rPr lang="sr-Latn-RS" dirty="0" smtClean="0"/>
              <a:t>Test slučajevi se grupišu da bi se izvršavali kao jedna celina</a:t>
            </a:r>
          </a:p>
          <a:p>
            <a:pPr lvl="1"/>
            <a:r>
              <a:rPr lang="sr-Latn-RS" dirty="0" smtClean="0"/>
              <a:t>Grupišu se logički bliski test slučajevi, ali ne moraju da čine tok korisničkih aktivnosti kao kod test slučajeva koji čine test scenario</a:t>
            </a:r>
            <a:endParaRPr lang="en-GB" dirty="0"/>
          </a:p>
        </p:txBody>
      </p:sp>
      <p:pic>
        <p:nvPicPr>
          <p:cNvPr id="4" name="Picture 6" descr="https://encrypted-tbn0.gstatic.com/images?q=tbn:ANd9GcTN0gELpJUBNkaQ47pSmfXSFIhqYXfsgbqdGJh9vma19L6bafDJM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508" y="1219200"/>
            <a:ext cx="847725" cy="84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553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Literatura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2514600"/>
            <a:ext cx="8077200" cy="2486025"/>
          </a:xfrm>
        </p:spPr>
        <p:txBody>
          <a:bodyPr/>
          <a:lstStyle/>
          <a:p>
            <a:r>
              <a:rPr lang="sr-Latn-RS" dirty="0" smtClean="0"/>
              <a:t>Knjiga</a:t>
            </a:r>
          </a:p>
          <a:p>
            <a:pPr lvl="1"/>
            <a:r>
              <a:rPr lang="sr-Latn-RS" dirty="0" smtClean="0"/>
              <a:t>Spillner, A., Linz, T., Schaefer, H., </a:t>
            </a:r>
            <a:r>
              <a:rPr lang="sr-Latn-RS" b="1" dirty="0" smtClean="0"/>
              <a:t>Software Testing Foundations</a:t>
            </a:r>
            <a:r>
              <a:rPr lang="sr-Latn-RS" dirty="0" smtClean="0"/>
              <a:t>, 4th Edition, Rocky Nook, 2014</a:t>
            </a:r>
            <a:endParaRPr lang="en-US" dirty="0" smtClean="0"/>
          </a:p>
          <a:p>
            <a:pPr lvl="1"/>
            <a:r>
              <a:rPr lang="en-US" dirty="0" err="1" smtClean="0"/>
              <a:t>Savi</a:t>
            </a:r>
            <a:r>
              <a:rPr lang="sr-Latn-RS" smtClean="0"/>
              <a:t>ć, G., Segedinac, M., </a:t>
            </a:r>
            <a:r>
              <a:rPr lang="sr-Latn-RS" b="1" smtClean="0"/>
              <a:t>Tehnologije veb aplikacija</a:t>
            </a:r>
            <a:r>
              <a:rPr lang="sr-Latn-RS" smtClean="0"/>
              <a:t>, FTN izdavaštvo, 2018</a:t>
            </a:r>
            <a:endParaRPr lang="en-GB" dirty="0"/>
          </a:p>
        </p:txBody>
      </p:sp>
      <p:sp>
        <p:nvSpPr>
          <p:cNvPr id="4" name="AutoShape 2" descr="data:image/jpeg;base64,/9j/4AAQSkZJRgABAQAAAQABAAD/2wCEAAkGBxMSEhUTEBMVFRUXGBcWGRcXGRYbFxgVFRcWFhcYFxceICggGB0lHRcXITEhJSkrLi4uFx8zODMtNygtLisBCgoKDg0OGhAQGy0mICUtLS0tLS0tLS0tLS0tLS0tLS0tLS0tLS0tLS0tLS0tLS0tLS0tLS0tLS0tLS0tLS0tLf/AABEIAL0BCwMBEQACEQEDEQH/xAAcAAEAAgMBAQEAAAAAAAAAAAAABQYDBAcBAgj/xABHEAABAwICBQgGBwYFBAMAAAABAAIDBBEFIQYSMUFRBxMyYXGBkaEiM0JicrEUI1KCkqLBNENTY3PRFSTS4fAIsrPCJTWD/8QAGgEBAAMBAQEAAAAAAAAAAAAAAAEDBAIFBv/EADYRAAICAQMCAggEBgIDAAAAAAABAgMEESExBUESMgYTQlFhcYGhFCKR0TNSscHh8CPScpKi/9oADAMBAAIRAxEAPwDuKAIAgCAIAgCAIAgCAIAgCAIAgCAIAgCAIAgCAIAgCAIAgCAIAgCAIAgCAIAgCAIAgCAIAgCAIAgCAIAgCAIAgCAID4kla0XcQB1kBARtbpJRw+tqoGdsjPldAa+H6ZYfO7UhrIHu4B7b919qAnAUB6gCAIAgCAIAgCAIAgCAIAgCAIAgCAIAgCAIAgPHOAFyQBxKAja7SGkhF5qmBnxSMH6oCBruVDCYhnWRu6ow5/8A2goCDrOW/Dm5QsqJj7sdh+Yg+SjUjUjZ+WmR/wCy4ZM7rkdq+QafmuJWwjyziVsI8s0qjlIxmX1NJTwj3y5x8dYfJVvKqXcreVUu5G1WkmPy7amKIcI2sy8QSuHm19jj8bWaU8GJzevxSYjgxzm/KwVbzl2RW85dkasmiAefrqmeX4nX+ZKrebPsip50+yPpmhVIPZee15XH4u34HDzLfgeVehVK8eiHRniDfyKmOZYuSY5li5PmjpMUos6GtfqjYxzjaw9112+C0xzYPk0wzYPzFgoOWHEaY6uIUbZG36bLsdbjvafJaI2wlwzTG2EuGXfAeWDDKmwfKad59mYWH4xdvmFYWF6pqpkjQ6J7XtOxzSHA94QGVAEAQBAEAQBAEAQBAEAQBAEAQFTx/lHw2juJaljng2LIvrHXGdiG5N7yEBTKvl2hIP0WinkO7WLWj8usVDaXJDaXJGVHKri837PQxRDi/Wd5ktHkqnkVruVPIrXcjZ8ax6cnnK1sIO6MMFuwtbceKqlmVrgplm1rgjpdGppv2quqJeILnEZ/EVS85+yip579lH1DoVSt2h7j1uy8FU8yxlTzLGSEGAUrOjAztIJPmq3fY+WVO+x8s3o4GN6LGjsaAq3KUuWVuUnyzLdcnJ4pJCEBAEAQBAEAPDcm43Iuv0eppunE0E72+ifJWxvsjwy6GRZHhkVHoxPTO18Pq5IXXvbWLQbbBcbe8LVDO/mRqhnfzInsN5UMWorNroG1MY9sei/b9to1Tlxb3rXC+EuGbIX1y4ZfcA5YMMqbB8pp3m/ozCwy/mC7fEhWlpeqapZI0Pje17TmHNIIPYRkgMqAIAgCAIAgCAIAgCAIDiPLBpNV1Na3CKEloIbzpBsXlzdfVc4dFjW2J4532LmUlFashvQgMApcOpbj6HPXOYbSVLWa0QeOkGN3gcc1lm5y9pL4HDhOS1RccNGH1Q/yczWO3sFmuHxRmxCyTpmudTFZjJ86ntZgEzNlnjq2+BVDiZpY8kRb2Fps4EHryUFL22Z8oQEAQBAEAQBAEAQBAEAQBAEAQkICKxHR2nn6cYBPtN9E/wBldDIshwy6GROHDIanwWuoHGTDap7d+qDa+7Nh9F/eFsrzIvaRtrzYvaRe9E+WYtcIMYiML9nPNaQ377No7W3HUFrjJSWqNcZKS1R1+lqGSMbJG4PY4BzXNILXNIuCCNoIXR0ZUAQBAEAQBAEAQBAfmevrC/EMWnjJ13PNNG7gZpRED1eiwqqzdpf7scvdpHdMHwGKnp4oIhqiNoGW82zJ4knesFi8cmzVHZaEPj2gtLUnWlhaX7ecZ6EgPHWG09t1zGVkOGS1F8ogDo/iNJ+xVfPMH7mqFzbg2QZ37V27YPzLT5FMsdPgxS6XBnoYrRSQfzAOdh7ntzCepUvK0/6mWeM/cbkOHU1S3Xo52OHAODhfhxConU4vRmKeN7iPrMLli6TTbiMx/sqtNDNKqS5NJRqVhSAgCAIAgCAIAgCAIBZAfD5WjaQO9Sot8ENpcmrNisTdrv0VsaJyOVNPZJsianS+FuTTrH3bu+StjhvuXQoyJ8R0+ZGVel8li5kT7Da4jVb4q+GLHuaI9Otfnlp9DTFPWV7RdrWxm1nOvcj3dpt3BaIVRhwa6MOFT1Tep3/kpo5IKJsMly1mTSRa9ySctwuSrTWXRAEAQBAEAQBAEAQH5hhfqPxJ5GcVbBIeoNqX7eraqp+aP1OXyj9HNdcA8QD45rCakeoSeOYDtAPao0QNWaga4W3cDmPBcOvuTr7yo4tyeUz3c4xjoJP4lO4xu7wMj4LuNtsVvuQ4QkR30TFaX1ckVdGPYl+rmtwDx6J71PrKpbPYzyxteDSkx+je7UrIpaGU75G2YT1SD0SFy6NfLuYrMT3o2ZsDfq68JbKw5gtIOX6rPKDiYZ481wRr2EGxBB4EWXJS01yfKEBAEAQHhIG02UDgwSVkY9odysVUnwjh2RI+q0jhZtcOwkX8NqtjizZ1FWS8kWzVZj0sv7PBLJ1sjdbxOSs/DRj5maoYGVPskbMeEYnN+7ZEDvkfc/hautaIfE1w6M355f2JCm5O53+vq39bYmho/Ec1DyYryxNlfS8eG5NUXJtRtzfGZDxle5x8Ni4eTYbI1VRWiRYKPR2ni6EUbd3osaPO11S5yfLO9V2RRuUkGespqFoIjDeekA9vOzR+n3ltw47OTKLpN7HUtE9GI4Imue0F5AOY2DcAFuKCzNFsggPUAQBAEAQBAEAQBAcArcJH+LYvRHI1UbpI913ZStA+87yKovemkvczie251TQev5+gppCbu5trXdT2ei8dxFllmtJM1RexOrk6CAIAoBjkha7aAocYvkas0a3CWSNLXBr2n2XgEea58GnlZOq7lRqdBGxO16GSWjft+rOtCT70Ru3wsuvXSXnWv9SuVUZGjVVlZCLV9I2qj/jUvTA4uhOY7iVPhrs4ej+JlsxEzBRspqq5oqhrnb4n+jIOotNiPBVTplHc8+zEa4IWsxJkRc15sWkg7AAR2qI0TkYHLfRJsipNKWE6sQLzwYHPPkFcsT+Zl0MfJs8sNPmZY/8AEJvVUsjRxkLYx4HNderpjyzXDpF8vNLQ3IdDK6X1tRHH8DXPd4myn19cfKjXDo1K871JWl5NYjnPJPLxDn6rfwtXDypdkjbDDx6+IosGHaHUkPq4Im9eqHH8Ts1XK6cuWaPyrhE0ykaNyqJ8TMrWAbAEOdWfSgBAFIOXafYk2kxemnmB5p0Qa4gXsA+5Nt9jbJejheRme3k7jheIRVEbZKeRkjCMnMII7Ljf1LYVG2gCAIAgCAIAgKnpjyh0OGuDKl7nSEX5uMBzwNxdcgNvuuc0BSKrl4Ycqagmk63vDfJod810oSlwjlziuWQtXysYxNcQU0MI4kFzh3udb8qtji2vsVSyao9yr1NfiLquPEJ3tlmitkA0EsF7ts1oGwkd67twLPA29CpZdc34S9YJX1cYfVYO6Kop5XmV9I/0ZIpHdNrCOjnf/deRJxX5bFuu5pja4bMsOFcqNK5wjrWSUUuy0oOpfqkG7rNlz6rXeL1Lo2xlwy70tQyRofE9r2nY5pDge8KvRotTMqEhAEAQBQwYZKZrt1uxcuCY1aKnppozSuglqJomkxRuk1x6Eg1Gkiz22K6r8akknsRLRrdFO0I0LhkpYaiqiEssjecLpCXXDiS30TlssurrpKTUXovgdVQhGOuheKXCo4xZjWtA3NaGjyWVyky3x/A2mwNG5QR4mzIAoICAIApAUAIDUr8UggF55o4/je0eF11GEpeVakNlcq+UeiabQmWodwhjcfzGwVqx5Ld6L5lUroR5ZTdK692JSQGSlEMcRdd0rwXOY/pDVHR2X7lfX4a00nq37jz8nOq0ej3K3HiL8KqGzYbUnNwDotocPsvbscN17XF8s1qpslJfmWhzjZErfNHT49j9QYHiQqIWSgWJAuODt4vvzVxrN9AEAQBAEBAad6RjD6GapNi5osxp9qR51WDrFzc9QKA4XhtNFAx1bihMtRMC92sA4tDtmR3nLs2BbqqVCHrJGO23xS8CNymdBUOLYNaKS1xFM3UcRxZfaFqqy4S2M1uLNbmOeBzDZ4IP/N+9bFJMxOLXJjUkGo+is/nYXvhlHtxmx7xsKy3YdVvmRoryZwWnKJIaWS6vN4lSsq49hkYAJLcS3YT2LxLukzg9YGqNtNnwf+9zLhdFSyO18HxB9JKdsLiW3PAsOTuwZLDJ217WLU0wlbBbbossWl2LUeVbSsqWD95EdR9uJHRJ6guFKqXwLFlx4lsT2EcpmHzkMfI6nk+xO0s/N0fNS6n2NMZxlwW6GVrwHMcHNOwtIIPYQuNNOTvUyKNSTxAeqQVzlG/+rrf6D/kuq/OjmXBr4EzVpoG8Iox4NCyz8z+bLI8I3lwdBSAgFlAIzEdIKSnvz9REy20Fw1vwjNWRqnLhENpclfqOUem2U0U9QdxYwhh+861l3+Ha8zSKJZNceWRtVphiEnq4IKYcZXF7x2AWC6SqXdsyWdTrgV/E8Uld+14lL8MWrE3ssMyrIp+xBL57mR9Rts2rjqV2TFaKM/Vwc67i+7yT2uV3qrXzL9NjnwZdnL0/34G2yqxCbKKIQt4us23dtPcCu1jRXJ3Hp8XvZJs3qLQWqqD9bLI/3YwQO5x/0q5QiuEaoY9cPKkW7AuSPVc1xjAIz1pDrEHs2X7l0XHXsHw8U8TY27ht4lAbqAIAgCAIDk/LzKX/AOHUnszVBef/AMgxtvCY+C6gtZJHMnotSuUOHivxhkDxeGBpmeNx1CGsaerW3LTm2aJQRmxI6tzfyOpYxgEFS3Vlja4cCNh3EHa23ELztGnqjbtwykYrozUwD6r/ADUQ/dSm0oH8uX2ux3itVWZOHmKLMaE0VlrI5HFkRcyUbYJRqyDsv0h1i69arMjNHmWYkos13sLTZwIPWta41MrWjPlCDTrMMjk6TRfiuJ1wn5oncLJw4bNjD8SraXKCcujH7uX6xluAv6Te4rzbuk1T8r0NUcx8TX6G9PpTTzDVr8PtxfDZ4vx1DYryrOk3V7xb+hZF0y8stH+h94VhdJI7WwvEHwP+wJHRu7NR2R7gssnfX51r8y9Svjw9UWFmJY5S2BfFVNH8VmqbfGzb3rj10H5otHazGvPFm7T8qD2ZVlBMzcXQubIPw5FSlCXEkXRy65dyaw/lIw2UgfSRE77MzXRnvuLean1UjRGalwSOPCKto6iGGWN5khkaNR7XZlptsKiOsZJkvdFe0ExETUEDibFjBFJfLVfH6J1uGy/eqLo+GxncHqjLiOl1DBlLVRA8GnWPg26hUzlwiXJIhJ+URjsqWkqJutwEbe0F23wXfqEvNJL7meeZVHlkXV6VYi/Yaalb3yP775XU6VLhN/Yxz6rBeVFdxHEGP/a8Qml90PDGfhbmrY+P2IpGZ52RPyRf6EdHilKw/wCXpdc7nFtz+Nyvjh5FnvKpK+Xnkl9f7H3LjFY/otZEOs5+AyWuvoze8vuU+Cn2pN/LZGsaWWT1kz3dTPRC9CvplcV+Zj1lcfLBfXc+24EwgjU27yST3ErUsSlR0SJWVbrrqY8Op56FxdGxs8ZtrN2PsL7CMxt6+xefbhzgtY7o9GvMhN6S2Z1zk90kwmrc2JrDFUnLmptpPBjtjuzI9Sx8Gs6hHE1uTQB2BAfaAIAgCAIAgCA5Ry3QkVGFTHoMnkYTwdLzRb/43eC6h5kcz8rNLk1aBileHdIsjI4lus69urMK3O/iL5Ipw/4f1Z09YjWePaDkRdAQOkOisFU20rA62YOx7TxY8ZhcpSW6Gz5KFimjtXTCzR9NhHsus2pjHuu2Sf7LbTnThtIzW4sJ8EJTmOa/MOJc3pRPGrK3qLTt7l61WVCaPLtxZwPgjcVq+JmPEB4Wg7QhBq1GGxv2tC4lXCfmidxnOPlkZ6Opq6e30aqka0ew467PwuusNvTKJ7paGmOZJeZJknHptUtyqaWGcD2mXY/wzC823osuYlnrqJ+bY8fpZh8mU9HURneA1sg/ssT6dfHjUsVVfMZafUgcVqcNyNLT1N99mmLzac13DFy9Q3ZHyzX1ZEQsaL6lNKQTez5SBc7yBt71qWBky5IeRJLR2L6I3YKiZnqoqaLrDblWLo8n55GadkHzKT+x9P8ApUnTqH24MAAWiHR6onHjqXENfm9TGMEDs367+tzj8lrjg0x7E/iZLypL5I2YcIY3Y1g7v1WiNNUeInErrJcyZsiFg2n/AJ3Kwq11Mb6uFm0jvsuXOMeWdKEnwmYRjcZNog554MaXHyColmUx5ZojiWvsbsFNWy+rpHgfaeWtHeDmss+p1rhF8enSfmZH47DWU5Yx7ohI+5DGEuIaPaduCzz6rJLxaaG7E6N6+xVw3ZES4bOXtk5xoe0hzXNyIcDcEEbwd682fUVY/wAx9ND0UurWkZL7lyw3lLxmnsHuiqWjc9ov+JuqUjlVvuUXdAza1r4U/kyz4Zy7sFhW0UkZvm6NwcO5rrfNXKSlwzyrKbKnpOLXzLrgXKZhlW5rI6kNe4hoZICxxJ2AXyN+1dFRcEAQBAEAQFM5W8EdV4bKIxeWItnjtt1o8zbrLS4d6A5XSYy6Gop8Up2c418RjljBsSMtYDdrAjvWy2t3QU48rkxwsVUnGXHY61o1pNTVzNemkuR0mOykYeDm7e9ec01szcvgTCAFAY5YWu2j+6hrUkq+kuhkFT6T2EPHRlZ6MrO8bVGso8DZ8lHxXCKqn9cz6XCP3sYtUMHvs2Pt1LfRnuO0jFdhxluiMha2RpfA8SNG22Tm9T2bQvWryIzWx5lmPOD0ZjCvKD1CQgPCgPh0QO0BNSNDC6FnHzQbHw50TdvmobSJS+Bhdi0INgW34DM+AVUsiuPLLY0WS4iZIaiaT1NPM7sYQPF1lRLPpXfUvjg3P4G7FgWISfumx/1JAD4Nus0uqpeWJfHp2vMjfg0CqX+sqWgHdHGSfxONlml1K18IvjgVR+JK03JjGfWvnk+J+oPBqzyyrZcsvjRXHhE1Rcn1IzZBFfi4FzvEqlyk92y1aE5S4HHH0QG/C0D5LnQnY2m0MYzIva5N89mZU6A4RUVRnmmqHbXyOAtsEbTqsaOGQ81kypfm8PZH2/o5jRhjet03k+fgeLKfQi6ENpbmhiGIMYPSsctm8/2WmmmUuDx+o9TopjpPR/Dv/g+ME0WlqpA5zDEw2sALPdn7I3fEe669OMdFofA3WqybkopfBH6rwjX5lnO9Owv2roqNxAEAQBAeObcWKA4lpZovNh08klNHz1JK4vdDexY87TEdg7FdTdKt7FVtMbFoytRU8U0nO0Mz4ahnsn0JmnbYg9MLY3Tkc7P3mNK2jjde4t+A8pMkJEWLMtuFSxptf+az2e0LDdiTr35XvNlWTCz4P3HSqSpZKwSRPa9js2uaQWkdRWXUvMqAKQYJ6UOz2HiFw46k66FL0k0Hjldz0RNPONk0WV/6jdjgpjZKt7EOMZLcpmIMkgdqYjGI7mzaqIXhdw5wewV6uPn67SPPvwk94kHU4tEwkF7Ta+d8j1hek760tWzz1RY+EY2Yo5/qopH/AAscR4nJUSzqV3LY4Vz+BuxYZiEnRpnM65HNaPJZ5dUgvKi+PTn3kb1PoVXSZvlij6mhzz3HYs0uqWPyovXT61yStNyZ39ZPO7iBqsb5ZrPLNul3L44tUfZJik5NqRvShDv6jnP+aodlj5ZcoxXCJ+j0ahjFmMY34WNHmuNPeSb7cPYNxPaVOgMzIGjY0DuQGQIAgCA9AQGKoqY4/WPY0e+4Ny7ygOA6QYUyOueKCpZJHJrSANN2xuvcxv4bciForxlk/lkty2rql+D+et7d12NP6fqktmbqPAvn0XDiCvPyMCymWh9j0/0jx8mtuW0l+jN3CMJqK1w5ppZH/EcNvwN39qupw9N5Hk9R9InL8lP6/sSGjWiTJMRlibd3NOZGC/Ml9tZ7yNgI2Dhda9EtkfOuc5vxTerO9YHo3DTAFrbv3uO1CCaQBAEAQBAEBjnha8arwCDuKAo2lXJpT1PpRjVeNhGTgfdcMx8kBzTH4ajDhavHPw31Q82bML8DskGxaqsqcOd0ZrMaM91szHgdQ+K82EVNhtdERdp+OE7O1qulVTetY7MqVl1L0lui84DymROtHiDPo0mzXzMDj8W1nYVhtxp1+ZGuu6FnlZfIpGuAcwhzTsLSCO4hZy4+kIBQkpHKax30eOngyfVytpxvABzee2wRRWupDZ94VoRTU7Q1kbMhbW1QXOI3klcNybJJqLDI25AfoPAKNAZ2UzBsaFIMoHBAEAQBAegIDWqq+KIXlljZb7TmjyvdAV+r5QsOj2T84eETXP8AkF3Gqb4Wpy5xXL0Iqp5SwcoKOZ/B0haxvhtWiODdLtoUyy6Y9yIqtO8Qf0BTQdzpD52C0x6XL2mUS6jBcIhqvGauX11dOQdrY9Vje6wv5rVHptS5epml1Cx8Ihqj6OM5PTPGR5efMq31WPWt0iv12RY9tfoe02Jh7tSmjL3cI2fM7EeXTHZfYfhbpby+7JjC9EqyrmhdLCIomPDnOkI1rDOwaNt1iyMhWpJLg2UUurXVnW6SkbGLNGz/AJ3LMy1LQp3I6A+sq3HpionLr9ZFv1VZoR2ZAEAQBAEAQBAEBpY1ikdLBJUTm0cbS5x35bAOJJsAOJCA/N2IV8mIPkxLEAXRg6lPTgmxubNY0bxe1zvNysttknL1cOff7j0sbHhCt5FvC4XvZc8K5LHvaKipldFUvAIEFmiIW9FoHtEb1qrj4Fomeddc7ZOTSI/G8HqaYEV0Jni2CohbdwH86L9QtteU1tPdGKzGT3jsyOwsz0o5/C6n6s7Wi74T1OjObO6ysli03LWvZlayLatprUueC8qcRIZiMRpnnISNu6F3Xfa3vWC3Hsr2kjbXfCzeLL/S1LJWh8T2yNOxzSCPEKjct1Khpm7/AOQwtrujzkrh/U1CG+SAs5VZ0eIQehpQGjW4vTwi808TB7z2j9U3BA1XKNh7DZkr5j/KY5w8disVM5cI5c4Ll6ETUcpTz6ihf2zPa0HuFytMMC6XbQzyzKY99SJqtNcRfsdTwN4NYXuHY5xC0x6W35mUS6jFcIhauvqJfX1tQ/qDtQflstMenUrl6meXULHwtCNkbTt9JzQ4/akOse8uJV6poh2RU7rrO7Mbsdjbky33G3+S4lmUQXP6HcMHIte0WzA/FpHdGN33iAslnV648Hq0ejeXZvpoYy6odva3sFz4lYbOszfB7GP6IN/xJGGohDReWRx77X7gsjzsi56JnpvofT8OPit+5MYFodLUkOczmYj1fWvHUD0R1lX10vmb1PEyuoV7148FFfc6tgGi8NMwNYwNHAbSeLnbyr9lseU93uTwFtiEnoKgHC8aFbQ4lUGmmdC9zjK22QkY+5Bscja5Gaots9Xu1sepgYMszWEJLxLs+5fdAeVqZ00dJirBrSODGTsFgXHICRuzM5aw45jephOM1qirJxLsaXhtWjOygrszhAEAQBAEAQHJP+oWvfzFLSMNvpE13dYj1Q0Hq1ng/dChvRanUI+KSj7yuYFStmxWjpQBzVO0ylu4ujbYeDiFjw9JOU2e31qPqq6ql7tTtl1vPA5PUBUcd0DgmcZqVxpKg+3GPQef5sWxwUqTi9YkSSa0Zz/G6F1O7m8SiEN8hOwa1NJ8X8M9RW6rM9mxGKzEXmg9yKZhs9G7nKKZ8BOYLDrQu7swu54lVv8ADZxHLsr2sWpuYpp1UyimNRSl1RTTNlZJF6uRvReHDa244b1gniWRemhtjk1yWupOzcpVQ71NCAN5mksQeoNBuEh0+19tCJZtSfOpG1Wl2JSX+uhhH8uO7h95x/RaY9L/AJpGeXUV2iQ1XUSS5z1dRIf6haPwsstMMCmPbUzyz7XwaJZTs9Lm2X4usT3l2a0KqqHCRQ7bZ7asxyY/G3Jrh2NBPyXEsqmC3Z3DDvm9os1n4093Qjee2wH91kn1aqPB6dPo/mWeyYzLUO+y3xcfFYrOtP2UexR6IWy3mzz6A93Tlcew2+Sw2dUtl3Pbo9EsePm3PuPC4xmRc8TmscsqyXc9mnomLWtoo2m07RsCpc2z0IY1cFsj7AAXOrZb4YxWpipxJO/m6Vhed7j0G/E79FsoxJS3Z871L0gqo1hVuy86L6CNYRJMedk+24ei34G/qV6kK4wWiPiMjLuyZeOb1L7T0zWD0RnvO8rooMygHqApmlenbIC6GkAmqNh/hxni87yPshcW2xrWrNmHg3Zc/DVH9jmlbVEvdPVSmSU7XHYB9ljdw6l5k7LMh6Lg+1xsLF6VD1k3rLu/2PMAoZa2eOQNIjjcC3i9wOwdVxmVsop9Wj5rqnU3mz40iuD9RYSxwhjEnSDRftV55RtoAgCAIAgCA45/1BRlkmHVB6DJXBx4ZxuHk13guZrWLRZTJRsjJ9mmV7Q+qEeNwuJylEsYPxDXHyWPAezTPofSOK0psXDjodyC9A+XPUJCAx1EDXtLJGtc0ixa4AtI4EFGDn+MaAPhvJhTg1pN3UkpvC7eebJzjPku67Jw4OZ1wnyUfF5HxmzqSphl3sLHPZ2sc3Ii69GrOi1+Y8+3Caf5SMj+ly5Q0lQ/7haPEqZZ8PZWpzHBn3aRL0ehGIy5v5mAe84vd4BUSzrHwkWrCrXLbLBQclrHZTVUzzwZqxj9SqJZFsuWXxpri9omvWcjYDi+Gof1NkaJB3m4WecfGtG2aa7HW9UkfL9E66IW5qimA3NBiPyIWSeEpcSZ61HW7KvZS+WxG1GEPb63D6hnEwlsjfI38lRLBsXDPWp9JIe0iNlip725/mzwmY6M+YWeWPbHsepT17Gs7/79T6OEyEXjLJBxY4G/cqmmuUelDNpnwzVmpXt6THDtBUGiNkZcM06iqazpbdwG0ngArK6pTeiMuXnU40XKxkxgmic1TZ1RrRsOyIescPePsjzXq04kYbs+F6j167Ifhr2idMwfAI4GBrWNa0bGN2d53latV2PC0JgBCdD1QDWxCujgjdLM8MY3a4/pxPUgRy7SPTeeruym1qenzBfslkHV9hvmsl2Wo7R5Poum9BnelZd+WP3ZTqmtZCNSMXO4DaSeKyQpna/FI97K6hj9Pr9VSvp/dkpo7obPVyNdODnsiG3759kdW3sXoQgoLRHx+Tl25MvFY/8AB3zRLRGOla1zgC8CwAGTRwAXZmLSgCAIAgCAIAgKxyj6NDEKGSD2x6cZ4SNvbxzHYSgPzvQySPDGerrKV41Wna7mzllvItY8QsU/+Gzxrhn0GNNZ+L+Fm0pR8uvf4HSMK5XJGjVr6N2tvfBYg8SWO2dxK0RyK5cMw3dGzKuYN/LcteGcouGz2AqWxu2asoMZv97ark0+DzZRlB6SWn0LNTztkAdG5rwd7SCPJScmVSDwqAYqiEPHA7ihDWpFSNLTYqStnyAgRK0dPqDPaVBYjOUJPlzQdougZidSsO63Yp1I0RqVWEMkFnhrxwe0EJqR4St1/J5RvJd9HDHfahc6M/lI+ShpPlHUZTjvFkBiuhj6eOSSGunjaxjnlsobIDqgm1yAVTLGql2NVfUcmGmkn9SO5PNFg6JlVKA6SQa+u4X1Wu2Bg3HrVtcYwWiRmyb7L5+Kb1OiU9O1gs0d52rsp0MygHiAr+lGl0FENU/WTEejCzpHrcfYHWVEpqK1bLqMed01Ctav3HK8cxWWqfztW4HVzbE31cY/U9ZXm25MrHpDZH2eD0enDXrL2nL7IiGzS1L+bphe215ya0du75rurFS3kY+o9dlN+Cn9f2OjaCcmpJEjrk75XDPr1Bu7dq28HzUpOT1Z2PCMGipm6sbe07yhBIoAgCAIAgCAIAgCA5RyncmYqZPpVMTHL7RYMzwJFxn13QlPTdHNKijxOmye1tQ0bni7rd9neBKzzxa5dj0aOrZVPEv1NSTGKZx1aumkhd1C47bOF/BZ3iTjvCR60OvwsXhyIJ/TU28OoICdahrObd7j3xP/AA3XLsyK+S31PScnhaP4P+xZKbHMapujOJmjY2VjXj8TbOXcc/8AmRRZ6P1S3pt+j/cl6PlXnZlWUJPF0Lvkx1vmtEMqqXc8+3oWbDdRUl8HqWLDuVDDZbB8zoHH2ZmFtu13R81oUoy4Z5dlFlb0nFr5rQs0NRBUNvFLHINzmOafkV0VNGaGlDc9p61ASM4Qk9QBAEAQBAVblRlLcKrCNvNgfie1p8ijJMmHwhkUbG7GsYB2BoXRUzYUEHzI8NBc4gAZkk2AHWdykHONJuUEv1osOyGx1SRkOqJp6R95Z7siNfxZ63T+kXZb8TWkff8At7zn9VVMi1nOcXPdm5zjd7zxJWHSd71Z9S7cXplfhhs//qRtYPo3PWOaZA5kZ2Rjpu7fsjrPhvW2upQPls3qFuS9Hsvd+527RDk/jga0ytAA2RjYOs8T1lWmAvsbA0WaLAbggPpAEAQBAEAQBAEAQBAEBrVWHxSC0jGu7QgK7iegdLKCANW+7It8DkgKRjHIzG65ja37pLT4dHyQFVrOT2vpfUTzNA2B1y3xH+lcSrhLlF0Mm2HlkyPfXYpDlLDHUDsF/AWP5Vnnh1vjY31dYyIc7mF+klKTq1dG+J2+w/Q2+SoeFNeVnp1+kGq0sX9GfdPBh0h1qep5l/G5jIPbko1ya/8AdTt29MyPNCKfw1iWGjqMUhF6avMjeDy2QHvdn5ruObNbSRXPomJZ/Dm181qv15JWDlDxOH9po4phxjLmHv6QV0c6p/Aw2dByFvXKMvro/uSdJyu0psKinqITvOqHtHe038lerq3umYLOnZVfmrf0Wv8AQn6HT3DZuhWRA8JCYz+aysWjMjTi9GT9NVRyC8b2PHFrgR5KSNTPZAEBAafUBqMOqomdIxOI7WWfb8qhgjtGa8VFJBKDfWjbfqIFiO6y6OHyY9ItI4KJmvO7M9GNucjzwDf1OSN6bkxg5vwxWrOT6SaRT1x+vPNwg3bA05HgZXe0erYsFuU2/DA+pwOiRrXrMr/1/wCxX/pT5XCKmbrO6ui0fIDrKirG13kd53WlH/jo7d+y+RedCOTl8rhJINd+RL3dBp90Haes91lsSS2R81Ocpy8UnqztmBaPRUzfRF3b3HapOCYQBAEAQBAEAQBAEAQBAEAQBAEAQHhHFAaVXg8EvTjae5AQddoHTSAgAtvu2jwKAqWLcjsL7ljWHsBYfy2CAqVZyTVEJvA+aM8WkOHlqlQ4p8o7hZKG8XoRzqHFqfZK2QDdICCe8j/2VEsWuXY2V9SyIe1r8z5dpFUtyqqAuG8xjWAHHK481nlgrsz0K+uTj5o/ozGMZwybKRpiPvNP6XCqeNdHj7HoR61RYtLPujPDgNI/OmqGtJ+y+x/KQVz62+HvLPB06/muL/8AF6G82lxKL1NbUW3DnS4eDrqxZ01s0Vy6LgS4lKP3Mw0rxqHbMHjhJC0/mbZWrPXdGeXo1F/w7l9UbEPKjiLenBSydmu0/MhWrMrZnl6NZa4cX9f8FbwnSuspHTtp4WMileXsa52sIXO2lp3jqsu/xVfZmd9BzPElKOi9+q0IKvr7PMs8jpZnbXOzPYB7IWd+svfwPUisTpcf5p+/v9PcbuE6NVFW4c6HMYdjB03do9ntPgtNdUYcHiZnUbsl/mei937nZdEOTlkTQZWhrduoN54uO0ntVp550OngaxoawAAbggMiAIAgCAIAgCAIAgCAIAgCAIAgCAIAgCAIAgCAwzUzH5Oa09oCAjKrRilk2xAHiMkBB4jyc00otfLg4Bw8CgKtiPI3E4ksay+7VLmeTTbyQFfqeTCrg9RNUM7HB48BqriVcXyi6GRbDyyaI6XDsWguBM14H8RhBPVsI81TLFqfY1Q6nkx9rX5o058cq2W+k0LHg5ehYny1rKp4UezNtfXbY7NfoRUrZ6qQiGAwNO0vvZo6ss+wBd14sY87k5PXrrY+GC0+Pcv2hXJkSRI4G++V+37jfZ+fWtfB4UpOT1Z13BsAhph6DfS3uO1CCVQBAEAQBAEAQBAEAQBAEAQBAEAQBAEAQBAEAQBAEAQBAEAQBAY5IGuyc0HtCA0KjR+mf0om9wsgMcOjVK0hwibcICWa0DIZID1AEAQBAEAQBAEAQBAEB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" name="AutoShape 4" descr="data:image/jpeg;base64,/9j/4AAQSkZJRgABAQAAAQABAAD/2wCEAAkGBxMSEhUTEBMVFRUXGBcWGRcXGRYbFxgVFRcWFhcYFxceICggGB0lHRcXITEhJSkrLi4uFx8zODMtNygtLisBCgoKDg0OGhAQGy0mICUtLS0tLS0tLS0tLS0tLS0tLS0tLS0tLS0tLS0tLS0tLS0tLS0tLS0tLS0tLS0tLS0tLf/AABEIAL0BCwMBEQACEQEDEQH/xAAcAAEAAgMBAQEAAAAAAAAAAAAABQYDBAcBAgj/xABHEAABAwICBQgGBwYFBAMAAAABAAIDBBEFIQYSMUFRBxMyYXGBkaEiM0JicrEUI1KCkqLBNENTY3PRFSTS4fAIsrPCJTWD/8QAGgEBAAMBAQEAAAAAAAAAAAAAAAEDBAIFBv/EADYRAAICAQMCAggEBgIDAAAAAAABAgMEESExBUESMgYTQlFhcYGhFCKR0TNSscHh8CPScpKi/9oADAMBAAIRAxEAPwDuKAIAgCAIAgCAIAgCAIAgCAIAgCAIAgCAIAgCAIAgCAIAgCAIAgCAIAgCAIAgCAIAgCAIAgCAIAgCAIAgCAIAgCAID4kla0XcQB1kBARtbpJRw+tqoGdsjPldAa+H6ZYfO7UhrIHu4B7b919qAnAUB6gCAIAgCAIAgCAIAgCAIAgCAIAgCAIAgCAIAgPHOAFyQBxKAja7SGkhF5qmBnxSMH6oCBruVDCYhnWRu6ow5/8A2goCDrOW/Dm5QsqJj7sdh+Yg+SjUjUjZ+WmR/wCy4ZM7rkdq+QafmuJWwjyziVsI8s0qjlIxmX1NJTwj3y5x8dYfJVvKqXcreVUu5G1WkmPy7amKIcI2sy8QSuHm19jj8bWaU8GJzevxSYjgxzm/KwVbzl2RW85dkasmiAefrqmeX4nX+ZKrebPsip50+yPpmhVIPZee15XH4u34HDzLfgeVehVK8eiHRniDfyKmOZYuSY5li5PmjpMUos6GtfqjYxzjaw9112+C0xzYPk0wzYPzFgoOWHEaY6uIUbZG36bLsdbjvafJaI2wlwzTG2EuGXfAeWDDKmwfKad59mYWH4xdvmFYWF6pqpkjQ6J7XtOxzSHA94QGVAEAQBAEAQBAEAQBAEAQBAEAQFTx/lHw2juJaljng2LIvrHXGdiG5N7yEBTKvl2hIP0WinkO7WLWj8usVDaXJDaXJGVHKri837PQxRDi/Wd5ktHkqnkVruVPIrXcjZ8ax6cnnK1sIO6MMFuwtbceKqlmVrgplm1rgjpdGppv2quqJeILnEZ/EVS85+yip579lH1DoVSt2h7j1uy8FU8yxlTzLGSEGAUrOjAztIJPmq3fY+WVO+x8s3o4GN6LGjsaAq3KUuWVuUnyzLdcnJ4pJCEBAEAQBAEAPDcm43Iuv0eppunE0E72+ifJWxvsjwy6GRZHhkVHoxPTO18Pq5IXXvbWLQbbBcbe8LVDO/mRqhnfzInsN5UMWorNroG1MY9sei/b9to1Tlxb3rXC+EuGbIX1y4ZfcA5YMMqbB8pp3m/ozCwy/mC7fEhWlpeqapZI0Pje17TmHNIIPYRkgMqAIAgCAIAgCAIAgCAIDiPLBpNV1Na3CKEloIbzpBsXlzdfVc4dFjW2J4532LmUlFashvQgMApcOpbj6HPXOYbSVLWa0QeOkGN3gcc1lm5y9pL4HDhOS1RccNGH1Q/yczWO3sFmuHxRmxCyTpmudTFZjJ86ntZgEzNlnjq2+BVDiZpY8kRb2Fps4EHryUFL22Z8oQEAQBAEAQBAEAQBAEAQBAEAQkICKxHR2nn6cYBPtN9E/wBldDIshwy6GROHDIanwWuoHGTDap7d+qDa+7Nh9F/eFsrzIvaRtrzYvaRe9E+WYtcIMYiML9nPNaQ377No7W3HUFrjJSWqNcZKS1R1+lqGSMbJG4PY4BzXNILXNIuCCNoIXR0ZUAQBAEAQBAEAQBAfmevrC/EMWnjJ13PNNG7gZpRED1eiwqqzdpf7scvdpHdMHwGKnp4oIhqiNoGW82zJ4knesFi8cmzVHZaEPj2gtLUnWlhaX7ecZ6EgPHWG09t1zGVkOGS1F8ogDo/iNJ+xVfPMH7mqFzbg2QZ37V27YPzLT5FMsdPgxS6XBnoYrRSQfzAOdh7ntzCepUvK0/6mWeM/cbkOHU1S3Xo52OHAODhfhxConU4vRmKeN7iPrMLli6TTbiMx/sqtNDNKqS5NJRqVhSAgCAIAgCAIAgCAIBZAfD5WjaQO9Sot8ENpcmrNisTdrv0VsaJyOVNPZJsianS+FuTTrH3bu+StjhvuXQoyJ8R0+ZGVel8li5kT7Da4jVb4q+GLHuaI9Otfnlp9DTFPWV7RdrWxm1nOvcj3dpt3BaIVRhwa6MOFT1Tep3/kpo5IKJsMly1mTSRa9ySctwuSrTWXRAEAQBAEAQBAEAQH5hhfqPxJ5GcVbBIeoNqX7eraqp+aP1OXyj9HNdcA8QD45rCakeoSeOYDtAPao0QNWaga4W3cDmPBcOvuTr7yo4tyeUz3c4xjoJP4lO4xu7wMj4LuNtsVvuQ4QkR30TFaX1ckVdGPYl+rmtwDx6J71PrKpbPYzyxteDSkx+je7UrIpaGU75G2YT1SD0SFy6NfLuYrMT3o2ZsDfq68JbKw5gtIOX6rPKDiYZ481wRr2EGxBB4EWXJS01yfKEBAEAQHhIG02UDgwSVkY9odysVUnwjh2RI+q0jhZtcOwkX8NqtjizZ1FWS8kWzVZj0sv7PBLJ1sjdbxOSs/DRj5maoYGVPskbMeEYnN+7ZEDvkfc/hautaIfE1w6M355f2JCm5O53+vq39bYmho/Ec1DyYryxNlfS8eG5NUXJtRtzfGZDxle5x8Ni4eTYbI1VRWiRYKPR2ni6EUbd3osaPO11S5yfLO9V2RRuUkGespqFoIjDeekA9vOzR+n3ltw47OTKLpN7HUtE9GI4Imue0F5AOY2DcAFuKCzNFsggPUAQBAEAQBAEAQBAcArcJH+LYvRHI1UbpI913ZStA+87yKovemkvczie251TQev5+gppCbu5trXdT2ei8dxFllmtJM1RexOrk6CAIAoBjkha7aAocYvkas0a3CWSNLXBr2n2XgEea58GnlZOq7lRqdBGxO16GSWjft+rOtCT70Ru3wsuvXSXnWv9SuVUZGjVVlZCLV9I2qj/jUvTA4uhOY7iVPhrs4ej+JlsxEzBRspqq5oqhrnb4n+jIOotNiPBVTplHc8+zEa4IWsxJkRc15sWkg7AAR2qI0TkYHLfRJsipNKWE6sQLzwYHPPkFcsT+Zl0MfJs8sNPmZY/8AEJvVUsjRxkLYx4HNderpjyzXDpF8vNLQ3IdDK6X1tRHH8DXPd4myn19cfKjXDo1K871JWl5NYjnPJPLxDn6rfwtXDypdkjbDDx6+IosGHaHUkPq4Im9eqHH8Ts1XK6cuWaPyrhE0ykaNyqJ8TMrWAbAEOdWfSgBAFIOXafYk2kxemnmB5p0Qa4gXsA+5Nt9jbJejheRme3k7jheIRVEbZKeRkjCMnMII7Ljf1LYVG2gCAIAgCAIAgKnpjyh0OGuDKl7nSEX5uMBzwNxdcgNvuuc0BSKrl4Ycqagmk63vDfJod810oSlwjlziuWQtXysYxNcQU0MI4kFzh3udb8qtji2vsVSyao9yr1NfiLquPEJ3tlmitkA0EsF7ts1oGwkd67twLPA29CpZdc34S9YJX1cYfVYO6Kop5XmV9I/0ZIpHdNrCOjnf/deRJxX5bFuu5pja4bMsOFcqNK5wjrWSUUuy0oOpfqkG7rNlz6rXeL1Lo2xlwy70tQyRofE9r2nY5pDge8KvRotTMqEhAEAQBQwYZKZrt1uxcuCY1aKnppozSuglqJomkxRuk1x6Eg1Gkiz22K6r8akknsRLRrdFO0I0LhkpYaiqiEssjecLpCXXDiS30TlssurrpKTUXovgdVQhGOuheKXCo4xZjWtA3NaGjyWVyky3x/A2mwNG5QR4mzIAoICAIApAUAIDUr8UggF55o4/je0eF11GEpeVakNlcq+UeiabQmWodwhjcfzGwVqx5Ld6L5lUroR5ZTdK692JSQGSlEMcRdd0rwXOY/pDVHR2X7lfX4a00nq37jz8nOq0ej3K3HiL8KqGzYbUnNwDotocPsvbscN17XF8s1qpslJfmWhzjZErfNHT49j9QYHiQqIWSgWJAuODt4vvzVxrN9AEAQBAEBAad6RjD6GapNi5osxp9qR51WDrFzc9QKA4XhtNFAx1bihMtRMC92sA4tDtmR3nLs2BbqqVCHrJGO23xS8CNymdBUOLYNaKS1xFM3UcRxZfaFqqy4S2M1uLNbmOeBzDZ4IP/N+9bFJMxOLXJjUkGo+is/nYXvhlHtxmx7xsKy3YdVvmRoryZwWnKJIaWS6vN4lSsq49hkYAJLcS3YT2LxLukzg9YGqNtNnwf+9zLhdFSyO18HxB9JKdsLiW3PAsOTuwZLDJ217WLU0wlbBbbossWl2LUeVbSsqWD95EdR9uJHRJ6guFKqXwLFlx4lsT2EcpmHzkMfI6nk+xO0s/N0fNS6n2NMZxlwW6GVrwHMcHNOwtIIPYQuNNOTvUyKNSTxAeqQVzlG/+rrf6D/kuq/OjmXBr4EzVpoG8Iox4NCyz8z+bLI8I3lwdBSAgFlAIzEdIKSnvz9REy20Fw1vwjNWRqnLhENpclfqOUem2U0U9QdxYwhh+861l3+Ha8zSKJZNceWRtVphiEnq4IKYcZXF7x2AWC6SqXdsyWdTrgV/E8Uld+14lL8MWrE3ssMyrIp+xBL57mR9Rts2rjqV2TFaKM/Vwc67i+7yT2uV3qrXzL9NjnwZdnL0/34G2yqxCbKKIQt4us23dtPcCu1jRXJ3Hp8XvZJs3qLQWqqD9bLI/3YwQO5x/0q5QiuEaoY9cPKkW7AuSPVc1xjAIz1pDrEHs2X7l0XHXsHw8U8TY27ht4lAbqAIAgCAIDk/LzKX/AOHUnszVBef/AMgxtvCY+C6gtZJHMnotSuUOHivxhkDxeGBpmeNx1CGsaerW3LTm2aJQRmxI6tzfyOpYxgEFS3Vlja4cCNh3EHa23ELztGnqjbtwykYrozUwD6r/ADUQ/dSm0oH8uX2ux3itVWZOHmKLMaE0VlrI5HFkRcyUbYJRqyDsv0h1i69arMjNHmWYkos13sLTZwIPWta41MrWjPlCDTrMMjk6TRfiuJ1wn5oncLJw4bNjD8SraXKCcujH7uX6xluAv6Te4rzbuk1T8r0NUcx8TX6G9PpTTzDVr8PtxfDZ4vx1DYryrOk3V7xb+hZF0y8stH+h94VhdJI7WwvEHwP+wJHRu7NR2R7gssnfX51r8y9Svjw9UWFmJY5S2BfFVNH8VmqbfGzb3rj10H5otHazGvPFm7T8qD2ZVlBMzcXQubIPw5FSlCXEkXRy65dyaw/lIw2UgfSRE77MzXRnvuLean1UjRGalwSOPCKto6iGGWN5khkaNR7XZlptsKiOsZJkvdFe0ExETUEDibFjBFJfLVfH6J1uGy/eqLo+GxncHqjLiOl1DBlLVRA8GnWPg26hUzlwiXJIhJ+URjsqWkqJutwEbe0F23wXfqEvNJL7meeZVHlkXV6VYi/Yaalb3yP775XU6VLhN/Yxz6rBeVFdxHEGP/a8Qml90PDGfhbmrY+P2IpGZ52RPyRf6EdHilKw/wCXpdc7nFtz+Nyvjh5FnvKpK+Xnkl9f7H3LjFY/otZEOs5+AyWuvoze8vuU+Cn2pN/LZGsaWWT1kz3dTPRC9CvplcV+Zj1lcfLBfXc+24EwgjU27yST3ErUsSlR0SJWVbrrqY8Op56FxdGxs8ZtrN2PsL7CMxt6+xefbhzgtY7o9GvMhN6S2Z1zk90kwmrc2JrDFUnLmptpPBjtjuzI9Sx8Gs6hHE1uTQB2BAfaAIAgCAIAgCA5Ry3QkVGFTHoMnkYTwdLzRb/43eC6h5kcz8rNLk1aBileHdIsjI4lus69urMK3O/iL5Ipw/4f1Z09YjWePaDkRdAQOkOisFU20rA62YOx7TxY8ZhcpSW6Gz5KFimjtXTCzR9NhHsus2pjHuu2Sf7LbTnThtIzW4sJ8EJTmOa/MOJc3pRPGrK3qLTt7l61WVCaPLtxZwPgjcVq+JmPEB4Wg7QhBq1GGxv2tC4lXCfmidxnOPlkZ6Opq6e30aqka0ew467PwuusNvTKJ7paGmOZJeZJknHptUtyqaWGcD2mXY/wzC823osuYlnrqJ+bY8fpZh8mU9HURneA1sg/ssT6dfHjUsVVfMZafUgcVqcNyNLT1N99mmLzac13DFy9Q3ZHyzX1ZEQsaL6lNKQTez5SBc7yBt71qWBky5IeRJLR2L6I3YKiZnqoqaLrDblWLo8n55GadkHzKT+x9P8ApUnTqH24MAAWiHR6onHjqXENfm9TGMEDs367+tzj8lrjg0x7E/iZLypL5I2YcIY3Y1g7v1WiNNUeInErrJcyZsiFg2n/AJ3Kwq11Mb6uFm0jvsuXOMeWdKEnwmYRjcZNog554MaXHyColmUx5ZojiWvsbsFNWy+rpHgfaeWtHeDmss+p1rhF8enSfmZH47DWU5Yx7ohI+5DGEuIaPaduCzz6rJLxaaG7E6N6+xVw3ZES4bOXtk5xoe0hzXNyIcDcEEbwd682fUVY/wAx9ND0UurWkZL7lyw3lLxmnsHuiqWjc9ov+JuqUjlVvuUXdAza1r4U/kyz4Zy7sFhW0UkZvm6NwcO5rrfNXKSlwzyrKbKnpOLXzLrgXKZhlW5rI6kNe4hoZICxxJ2AXyN+1dFRcEAQBAEAQFM5W8EdV4bKIxeWItnjtt1o8zbrLS4d6A5XSYy6Gop8Up2c418RjljBsSMtYDdrAjvWy2t3QU48rkxwsVUnGXHY61o1pNTVzNemkuR0mOykYeDm7e9ec01szcvgTCAFAY5YWu2j+6hrUkq+kuhkFT6T2EPHRlZ6MrO8bVGso8DZ8lHxXCKqn9cz6XCP3sYtUMHvs2Pt1LfRnuO0jFdhxluiMha2RpfA8SNG22Tm9T2bQvWryIzWx5lmPOD0ZjCvKD1CQgPCgPh0QO0BNSNDC6FnHzQbHw50TdvmobSJS+Bhdi0INgW34DM+AVUsiuPLLY0WS4iZIaiaT1NPM7sYQPF1lRLPpXfUvjg3P4G7FgWISfumx/1JAD4Nus0uqpeWJfHp2vMjfg0CqX+sqWgHdHGSfxONlml1K18IvjgVR+JK03JjGfWvnk+J+oPBqzyyrZcsvjRXHhE1Rcn1IzZBFfi4FzvEqlyk92y1aE5S4HHH0QG/C0D5LnQnY2m0MYzIva5N89mZU6A4RUVRnmmqHbXyOAtsEbTqsaOGQ81kypfm8PZH2/o5jRhjet03k+fgeLKfQi6ENpbmhiGIMYPSsctm8/2WmmmUuDx+o9TopjpPR/Dv/g+ME0WlqpA5zDEw2sALPdn7I3fEe669OMdFofA3WqybkopfBH6rwjX5lnO9Owv2roqNxAEAQBAeObcWKA4lpZovNh08klNHz1JK4vdDexY87TEdg7FdTdKt7FVtMbFoytRU8U0nO0Mz4ahnsn0JmnbYg9MLY3Tkc7P3mNK2jjde4t+A8pMkJEWLMtuFSxptf+az2e0LDdiTr35XvNlWTCz4P3HSqSpZKwSRPa9js2uaQWkdRWXUvMqAKQYJ6UOz2HiFw46k66FL0k0Hjldz0RNPONk0WV/6jdjgpjZKt7EOMZLcpmIMkgdqYjGI7mzaqIXhdw5wewV6uPn67SPPvwk94kHU4tEwkF7Ta+d8j1hek760tWzz1RY+EY2Yo5/qopH/AAscR4nJUSzqV3LY4Vz+BuxYZiEnRpnM65HNaPJZ5dUgvKi+PTn3kb1PoVXSZvlij6mhzz3HYs0uqWPyovXT61yStNyZ39ZPO7iBqsb5ZrPLNul3L44tUfZJik5NqRvShDv6jnP+aodlj5ZcoxXCJ+j0ahjFmMY34WNHmuNPeSb7cPYNxPaVOgMzIGjY0DuQGQIAgCA9AQGKoqY4/WPY0e+4Ny7ygOA6QYUyOueKCpZJHJrSANN2xuvcxv4bciForxlk/lkty2rql+D+et7d12NP6fqktmbqPAvn0XDiCvPyMCymWh9j0/0jx8mtuW0l+jN3CMJqK1w5ppZH/EcNvwN39qupw9N5Hk9R9InL8lP6/sSGjWiTJMRlibd3NOZGC/Ml9tZ7yNgI2Dhda9EtkfOuc5vxTerO9YHo3DTAFrbv3uO1CCaQBAEAQBAEBjnha8arwCDuKAo2lXJpT1PpRjVeNhGTgfdcMx8kBzTH4ajDhavHPw31Q82bML8DskGxaqsqcOd0ZrMaM91szHgdQ+K82EVNhtdERdp+OE7O1qulVTetY7MqVl1L0lui84DymROtHiDPo0mzXzMDj8W1nYVhtxp1+ZGuu6FnlZfIpGuAcwhzTsLSCO4hZy4+kIBQkpHKax30eOngyfVytpxvABzee2wRRWupDZ94VoRTU7Q1kbMhbW1QXOI3klcNybJJqLDI25AfoPAKNAZ2UzBsaFIMoHBAEAQBAegIDWqq+KIXlljZb7TmjyvdAV+r5QsOj2T84eETXP8AkF3Gqb4Wpy5xXL0Iqp5SwcoKOZ/B0haxvhtWiODdLtoUyy6Y9yIqtO8Qf0BTQdzpD52C0x6XL2mUS6jBcIhqvGauX11dOQdrY9Vje6wv5rVHptS5epml1Cx8Ihqj6OM5PTPGR5efMq31WPWt0iv12RY9tfoe02Jh7tSmjL3cI2fM7EeXTHZfYfhbpby+7JjC9EqyrmhdLCIomPDnOkI1rDOwaNt1iyMhWpJLg2UUurXVnW6SkbGLNGz/AJ3LMy1LQp3I6A+sq3HpionLr9ZFv1VZoR2ZAEAQBAEAQBAEBpY1ikdLBJUTm0cbS5x35bAOJJsAOJCA/N2IV8mIPkxLEAXRg6lPTgmxubNY0bxe1zvNysttknL1cOff7j0sbHhCt5FvC4XvZc8K5LHvaKipldFUvAIEFmiIW9FoHtEb1qrj4Fomeddc7ZOTSI/G8HqaYEV0Jni2CohbdwH86L9QtteU1tPdGKzGT3jsyOwsz0o5/C6n6s7Wi74T1OjObO6ysli03LWvZlayLatprUueC8qcRIZiMRpnnISNu6F3Xfa3vWC3Hsr2kjbXfCzeLL/S1LJWh8T2yNOxzSCPEKjct1Khpm7/AOQwtrujzkrh/U1CG+SAs5VZ0eIQehpQGjW4vTwi808TB7z2j9U3BA1XKNh7DZkr5j/KY5w8disVM5cI5c4Ll6ETUcpTz6ihf2zPa0HuFytMMC6XbQzyzKY99SJqtNcRfsdTwN4NYXuHY5xC0x6W35mUS6jFcIhauvqJfX1tQ/qDtQflstMenUrl6meXULHwtCNkbTt9JzQ4/akOse8uJV6poh2RU7rrO7Mbsdjbky33G3+S4lmUQXP6HcMHIte0WzA/FpHdGN33iAslnV648Hq0ejeXZvpoYy6odva3sFz4lYbOszfB7GP6IN/xJGGohDReWRx77X7gsjzsi56JnpvofT8OPit+5MYFodLUkOczmYj1fWvHUD0R1lX10vmb1PEyuoV7148FFfc6tgGi8NMwNYwNHAbSeLnbyr9lseU93uTwFtiEnoKgHC8aFbQ4lUGmmdC9zjK22QkY+5Bscja5Gaots9Xu1sepgYMszWEJLxLs+5fdAeVqZ00dJirBrSODGTsFgXHICRuzM5aw45jephOM1qirJxLsaXhtWjOygrszhAEAQBAEAQHJP+oWvfzFLSMNvpE13dYj1Q0Hq1ng/dChvRanUI+KSj7yuYFStmxWjpQBzVO0ylu4ujbYeDiFjw9JOU2e31qPqq6ql7tTtl1vPA5PUBUcd0DgmcZqVxpKg+3GPQef5sWxwUqTi9YkSSa0Zz/G6F1O7m8SiEN8hOwa1NJ8X8M9RW6rM9mxGKzEXmg9yKZhs9G7nKKZ8BOYLDrQu7swu54lVv8ADZxHLsr2sWpuYpp1UyimNRSl1RTTNlZJF6uRvReHDa244b1gniWRemhtjk1yWupOzcpVQ71NCAN5mksQeoNBuEh0+19tCJZtSfOpG1Wl2JSX+uhhH8uO7h95x/RaY9L/AJpGeXUV2iQ1XUSS5z1dRIf6haPwsstMMCmPbUzyz7XwaJZTs9Lm2X4usT3l2a0KqqHCRQ7bZ7asxyY/G3Jrh2NBPyXEsqmC3Z3DDvm9os1n4093Qjee2wH91kn1aqPB6dPo/mWeyYzLUO+y3xcfFYrOtP2UexR6IWy3mzz6A93Tlcew2+Sw2dUtl3Pbo9EsePm3PuPC4xmRc8TmscsqyXc9mnomLWtoo2m07RsCpc2z0IY1cFsj7AAXOrZb4YxWpipxJO/m6Vhed7j0G/E79FsoxJS3Z871L0gqo1hVuy86L6CNYRJMedk+24ei34G/qV6kK4wWiPiMjLuyZeOb1L7T0zWD0RnvO8rooMygHqApmlenbIC6GkAmqNh/hxni87yPshcW2xrWrNmHg3Zc/DVH9jmlbVEvdPVSmSU7XHYB9ljdw6l5k7LMh6Lg+1xsLF6VD1k3rLu/2PMAoZa2eOQNIjjcC3i9wOwdVxmVsop9Wj5rqnU3mz40iuD9RYSxwhjEnSDRftV55RtoAgCAIAgCA45/1BRlkmHVB6DJXBx4ZxuHk13guZrWLRZTJRsjJ9mmV7Q+qEeNwuJylEsYPxDXHyWPAezTPofSOK0psXDjodyC9A+XPUJCAx1EDXtLJGtc0ixa4AtI4EFGDn+MaAPhvJhTg1pN3UkpvC7eebJzjPku67Jw4OZ1wnyUfF5HxmzqSphl3sLHPZ2sc3Ii69GrOi1+Y8+3Caf5SMj+ly5Q0lQ/7haPEqZZ8PZWpzHBn3aRL0ehGIy5v5mAe84vd4BUSzrHwkWrCrXLbLBQclrHZTVUzzwZqxj9SqJZFsuWXxpri9omvWcjYDi+Gof1NkaJB3m4WecfGtG2aa7HW9UkfL9E66IW5qimA3NBiPyIWSeEpcSZ61HW7KvZS+WxG1GEPb63D6hnEwlsjfI38lRLBsXDPWp9JIe0iNlip725/mzwmY6M+YWeWPbHsepT17Gs7/79T6OEyEXjLJBxY4G/cqmmuUelDNpnwzVmpXt6THDtBUGiNkZcM06iqazpbdwG0ngArK6pTeiMuXnU40XKxkxgmic1TZ1RrRsOyIescPePsjzXq04kYbs+F6j167Ifhr2idMwfAI4GBrWNa0bGN2d53latV2PC0JgBCdD1QDWxCujgjdLM8MY3a4/pxPUgRy7SPTeeruym1qenzBfslkHV9hvmsl2Wo7R5Poum9BnelZd+WP3ZTqmtZCNSMXO4DaSeKyQpna/FI97K6hj9Pr9VSvp/dkpo7obPVyNdODnsiG3759kdW3sXoQgoLRHx+Tl25MvFY/8AB3zRLRGOla1zgC8CwAGTRwAXZmLSgCAIAgCAIAgKxyj6NDEKGSD2x6cZ4SNvbxzHYSgPzvQySPDGerrKV41Wna7mzllvItY8QsU/+Gzxrhn0GNNZ+L+Fm0pR8uvf4HSMK5XJGjVr6N2tvfBYg8SWO2dxK0RyK5cMw3dGzKuYN/LcteGcouGz2AqWxu2asoMZv97ark0+DzZRlB6SWn0LNTztkAdG5rwd7SCPJScmVSDwqAYqiEPHA7ihDWpFSNLTYqStnyAgRK0dPqDPaVBYjOUJPlzQdougZidSsO63Yp1I0RqVWEMkFnhrxwe0EJqR4St1/J5RvJd9HDHfahc6M/lI+ShpPlHUZTjvFkBiuhj6eOSSGunjaxjnlsobIDqgm1yAVTLGql2NVfUcmGmkn9SO5PNFg6JlVKA6SQa+u4X1Wu2Bg3HrVtcYwWiRmyb7L5+Kb1OiU9O1gs0d52rsp0MygHiAr+lGl0FENU/WTEejCzpHrcfYHWVEpqK1bLqMed01Ctav3HK8cxWWqfztW4HVzbE31cY/U9ZXm25MrHpDZH2eD0enDXrL2nL7IiGzS1L+bphe215ya0du75rurFS3kY+o9dlN+Cn9f2OjaCcmpJEjrk75XDPr1Bu7dq28HzUpOT1Z2PCMGipm6sbe07yhBIoAgCAIAgCAIAgCA5RyncmYqZPpVMTHL7RYMzwJFxn13QlPTdHNKijxOmye1tQ0bni7rd9neBKzzxa5dj0aOrZVPEv1NSTGKZx1aumkhd1C47bOF/BZ3iTjvCR60OvwsXhyIJ/TU28OoICdahrObd7j3xP/AA3XLsyK+S31PScnhaP4P+xZKbHMapujOJmjY2VjXj8TbOXcc/8AmRRZ6P1S3pt+j/cl6PlXnZlWUJPF0Lvkx1vmtEMqqXc8+3oWbDdRUl8HqWLDuVDDZbB8zoHH2ZmFtu13R81oUoy4Z5dlFlb0nFr5rQs0NRBUNvFLHINzmOafkV0VNGaGlDc9p61ASM4Qk9QBAEAQBAVblRlLcKrCNvNgfie1p8ijJMmHwhkUbG7GsYB2BoXRUzYUEHzI8NBc4gAZkk2AHWdykHONJuUEv1osOyGx1SRkOqJp6R95Z7siNfxZ63T+kXZb8TWkff8At7zn9VVMi1nOcXPdm5zjd7zxJWHSd71Z9S7cXplfhhs//qRtYPo3PWOaZA5kZ2Rjpu7fsjrPhvW2upQPls3qFuS9Hsvd+527RDk/jga0ytAA2RjYOs8T1lWmAvsbA0WaLAbggPpAEAQBAEAQBAEAQBAEBrVWHxSC0jGu7QgK7iegdLKCANW+7It8DkgKRjHIzG65ja37pLT4dHyQFVrOT2vpfUTzNA2B1y3xH+lcSrhLlF0Mm2HlkyPfXYpDlLDHUDsF/AWP5Vnnh1vjY31dYyIc7mF+klKTq1dG+J2+w/Q2+SoeFNeVnp1+kGq0sX9GfdPBh0h1qep5l/G5jIPbko1ya/8AdTt29MyPNCKfw1iWGjqMUhF6avMjeDy2QHvdn5ruObNbSRXPomJZ/Dm181qv15JWDlDxOH9po4phxjLmHv6QV0c6p/Aw2dByFvXKMvro/uSdJyu0psKinqITvOqHtHe038lerq3umYLOnZVfmrf0Wv8AQn6HT3DZuhWRA8JCYz+aysWjMjTi9GT9NVRyC8b2PHFrgR5KSNTPZAEBAafUBqMOqomdIxOI7WWfb8qhgjtGa8VFJBKDfWjbfqIFiO6y6OHyY9ItI4KJmvO7M9GNucjzwDf1OSN6bkxg5vwxWrOT6SaRT1x+vPNwg3bA05HgZXe0erYsFuU2/DA+pwOiRrXrMr/1/wCxX/pT5XCKmbrO6ui0fIDrKirG13kd53WlH/jo7d+y+RedCOTl8rhJINd+RL3dBp90Haes91lsSS2R81Ocpy8UnqztmBaPRUzfRF3b3HapOCYQBAEAQBAEAQBAEAQBAEAQBAEAQHhHFAaVXg8EvTjae5AQddoHTSAgAtvu2jwKAqWLcjsL7ljWHsBYfy2CAqVZyTVEJvA+aM8WkOHlqlQ4p8o7hZKG8XoRzqHFqfZK2QDdICCe8j/2VEsWuXY2V9SyIe1r8z5dpFUtyqqAuG8xjWAHHK481nlgrsz0K+uTj5o/ozGMZwybKRpiPvNP6XCqeNdHj7HoR61RYtLPujPDgNI/OmqGtJ+y+x/KQVz62+HvLPB06/muL/8AF6G82lxKL1NbUW3DnS4eDrqxZ01s0Vy6LgS4lKP3Mw0rxqHbMHjhJC0/mbZWrPXdGeXo1F/w7l9UbEPKjiLenBSydmu0/MhWrMrZnl6NZa4cX9f8FbwnSuspHTtp4WMileXsa52sIXO2lp3jqsu/xVfZmd9BzPElKOi9+q0IKvr7PMs8jpZnbXOzPYB7IWd+svfwPUisTpcf5p+/v9PcbuE6NVFW4c6HMYdjB03do9ntPgtNdUYcHiZnUbsl/mei937nZdEOTlkTQZWhrduoN54uO0ntVp550OngaxoawAAbggMiAIAgCAIAgCAIAgCAIAgCAIAgCAIAgCAIAgCAwzUzH5Oa09oCAjKrRilk2xAHiMkBB4jyc00otfLg4Bw8CgKtiPI3E4ksay+7VLmeTTbyQFfqeTCrg9RNUM7HB48BqriVcXyi6GRbDyyaI6XDsWguBM14H8RhBPVsI81TLFqfY1Q6nkx9rX5o058cq2W+k0LHg5ehYny1rKp4UezNtfXbY7NfoRUrZ6qQiGAwNO0vvZo6ss+wBd14sY87k5PXrrY+GC0+Pcv2hXJkSRI4G++V+37jfZ+fWtfB4UpOT1Z13BsAhph6DfS3uO1CCVQBAEAQBAEAQBAEAQBAEAQBAEAQBAEAQBAEAQBAEAQBAEAQBAY5IGuyc0HtCA0KjR+mf0om9wsgMcOjVK0hwibcICWa0DIZID1AEAQBAEAQBAEAQBAEB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7" name="Picture 2" descr="C:\Users\Goran\AppData\Local\Microsoft\Windows\INetCache\IE\FHZ8W43G\book[1]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457200"/>
            <a:ext cx="1990726" cy="1738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19000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r-Latn-RS" dirty="0" smtClean="0"/>
              <a:t>Kvalitet softvera</a:t>
            </a:r>
            <a:endParaRPr lang="en-GB" dirty="0"/>
          </a:p>
        </p:txBody>
      </p:sp>
      <p:pic>
        <p:nvPicPr>
          <p:cNvPr id="2050" name="Picture 2" descr="https://i.ytimg.com/vi/YGTjD1Ya8K4/hqdefaul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1575" y="3200400"/>
            <a:ext cx="4572000" cy="342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05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Kvalitet softvera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sr-Latn-RS" dirty="0" smtClean="0"/>
              <a:t>Testiranje se vrši kako bi se unapredio kvalitet softvera</a:t>
            </a:r>
          </a:p>
          <a:p>
            <a:pPr lvl="1"/>
            <a:r>
              <a:rPr lang="sr-Latn-RS" dirty="0" smtClean="0"/>
              <a:t>unapređenje se vrši identifikacijom nedostataka i njihovom ispravkom</a:t>
            </a:r>
          </a:p>
          <a:p>
            <a:pPr lvl="1"/>
            <a:r>
              <a:rPr lang="sr-Latn-RS" dirty="0" smtClean="0"/>
              <a:t>ako test slučajevi pokrivaju reprezentativan skup scenarija korišćenja softvera, onda će korisnik dobiti kvalitet softvera koji je utvrđen testiranjem</a:t>
            </a:r>
          </a:p>
          <a:p>
            <a:endParaRPr lang="sr-Latn-R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05263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Faktori kvaliteta softvera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8001000" cy="5029200"/>
          </a:xfrm>
        </p:spPr>
        <p:txBody>
          <a:bodyPr>
            <a:normAutofit fontScale="92500" lnSpcReduction="10000"/>
          </a:bodyPr>
          <a:lstStyle/>
          <a:p>
            <a:r>
              <a:rPr lang="sr-Latn-RS" dirty="0" smtClean="0"/>
              <a:t>Kvalitet softvera se može meriti sledećim faktorima (ISO 9126)</a:t>
            </a:r>
          </a:p>
          <a:p>
            <a:pPr lvl="1"/>
            <a:r>
              <a:rPr lang="sr-Latn-RS" dirty="0" smtClean="0"/>
              <a:t>funkcionalnost</a:t>
            </a:r>
          </a:p>
          <a:p>
            <a:pPr lvl="1"/>
            <a:r>
              <a:rPr lang="sr-Latn-RS" dirty="0" smtClean="0"/>
              <a:t>pouzdanost</a:t>
            </a:r>
          </a:p>
          <a:p>
            <a:pPr lvl="1"/>
            <a:r>
              <a:rPr lang="sr-Latn-RS" dirty="0" smtClean="0"/>
              <a:t>upotrebljivost</a:t>
            </a:r>
          </a:p>
          <a:p>
            <a:pPr lvl="1"/>
            <a:r>
              <a:rPr lang="sr-Latn-RS" dirty="0" smtClean="0"/>
              <a:t>efikasnost</a:t>
            </a:r>
          </a:p>
          <a:p>
            <a:pPr lvl="1"/>
            <a:r>
              <a:rPr lang="sr-Latn-RS" dirty="0" smtClean="0"/>
              <a:t>mogućnost održavanja</a:t>
            </a:r>
          </a:p>
          <a:p>
            <a:pPr lvl="1"/>
            <a:r>
              <a:rPr lang="sr-Latn-RS" dirty="0" smtClean="0"/>
              <a:t>prenosivost</a:t>
            </a:r>
          </a:p>
          <a:p>
            <a:pPr lvl="1"/>
            <a:endParaRPr lang="sr-Latn-RS" dirty="0"/>
          </a:p>
          <a:p>
            <a:r>
              <a:rPr lang="sr-Latn-RS" dirty="0" smtClean="0"/>
              <a:t>Testiranjem se ocenjuje kvalitet nekih od ovih karakteristika</a:t>
            </a:r>
          </a:p>
          <a:p>
            <a:pPr lvl="1"/>
            <a:r>
              <a:rPr lang="sr-Latn-RS" dirty="0" smtClean="0"/>
              <a:t>svaki test je usmeren na ocenu neke od karakteristika</a:t>
            </a:r>
          </a:p>
          <a:p>
            <a:pPr lvl="1"/>
            <a:r>
              <a:rPr lang="sr-Latn-RS" dirty="0" smtClean="0"/>
              <a:t>potrebno je za svaku karakteristiku odrediti koji nivo kvaliteta želimo da obezbedimo testiranjem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44124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Funkcionalnost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r-Latn-RS" dirty="0" smtClean="0"/>
              <a:t>Funkcionalnost predstavlja sposobnost softvera da obavi funkciju za koju je namenjen</a:t>
            </a:r>
          </a:p>
          <a:p>
            <a:pPr lvl="1"/>
            <a:r>
              <a:rPr lang="sr-Latn-RS" dirty="0" smtClean="0"/>
              <a:t>Definiše šta sistem treba da uradi</a:t>
            </a:r>
          </a:p>
          <a:p>
            <a:pPr lvl="1"/>
            <a:endParaRPr lang="sr-Latn-RS" dirty="0"/>
          </a:p>
          <a:p>
            <a:r>
              <a:rPr lang="sr-Latn-RS" dirty="0" smtClean="0"/>
              <a:t>Ostale karakteristike kvaliteta ima smisla analizirati samo ako je softver funkcionalan</a:t>
            </a:r>
          </a:p>
          <a:p>
            <a:endParaRPr lang="sr-Latn-RS" dirty="0" smtClean="0"/>
          </a:p>
          <a:p>
            <a:r>
              <a:rPr lang="sr-Latn-RS" dirty="0" smtClean="0"/>
              <a:t>Sposobnost obavljanja funkcionalnosti se meri reakcijom softvera na zadate ulaze</a:t>
            </a:r>
            <a:endParaRPr lang="sr-Latn-RS" dirty="0"/>
          </a:p>
        </p:txBody>
      </p:sp>
      <p:pic>
        <p:nvPicPr>
          <p:cNvPr id="4" name="Picture 6" descr="https://encrypted-tbn0.gstatic.com/images?q=tbn:ANd9GcTN0gELpJUBNkaQ47pSmfXSFIhqYXfsgbqdGJh9vma19L6bafDJM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508" y="1219200"/>
            <a:ext cx="847725" cy="84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3451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Testiranje funkcionalnosti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sr-Latn-RS" dirty="0" smtClean="0"/>
              <a:t>Testiranje funkcionalnosti treba da pokaže da li je određeni funkcionalni zahtev implementiran u skladu sa specifikacijom</a:t>
            </a:r>
          </a:p>
          <a:p>
            <a:pPr lvl="1"/>
            <a:r>
              <a:rPr lang="sr-Latn-RS" dirty="0" smtClean="0"/>
              <a:t>najvažnije je proveriti ispravnost rada komponente</a:t>
            </a:r>
          </a:p>
          <a:p>
            <a:endParaRPr lang="sr-Latn-RS" dirty="0"/>
          </a:p>
          <a:p>
            <a:r>
              <a:rPr lang="sr-Latn-RS" dirty="0" smtClean="0"/>
              <a:t>U sklopu testiranja funkcionalnosti treba proveriti i</a:t>
            </a:r>
          </a:p>
          <a:p>
            <a:pPr lvl="1"/>
            <a:r>
              <a:rPr lang="sr-Latn-RS" dirty="0" smtClean="0"/>
              <a:t>kako komponenta komunicira sa drugim komponentama/sistemima</a:t>
            </a:r>
          </a:p>
          <a:p>
            <a:pPr lvl="1"/>
            <a:r>
              <a:rPr lang="sr-Latn-RS" dirty="0" smtClean="0"/>
              <a:t>usklađenost načina korišćenja sa zakonima i standardima</a:t>
            </a:r>
          </a:p>
          <a:p>
            <a:pPr lvl="1"/>
            <a:r>
              <a:rPr lang="sr-Latn-RS" dirty="0" smtClean="0"/>
              <a:t>bezbednost aplikacije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68151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Pouzdanost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05400"/>
          </a:xfrm>
        </p:spPr>
        <p:txBody>
          <a:bodyPr>
            <a:normAutofit fontScale="92500" lnSpcReduction="20000"/>
          </a:bodyPr>
          <a:lstStyle/>
          <a:p>
            <a:r>
              <a:rPr lang="sr-Latn-RS" dirty="0" smtClean="0"/>
              <a:t>Pouzdanost predstavlja sposobnost softvera da zadrži traženi nivo funkcionisanja u određenim okolnostima korišćenja u toku određenog perioda</a:t>
            </a:r>
          </a:p>
          <a:p>
            <a:endParaRPr lang="sr-Latn-RS" dirty="0"/>
          </a:p>
          <a:p>
            <a:r>
              <a:rPr lang="sr-Latn-RS" dirty="0" smtClean="0"/>
              <a:t>Pouzdanost definišu</a:t>
            </a:r>
          </a:p>
          <a:p>
            <a:pPr lvl="1"/>
            <a:r>
              <a:rPr lang="sr-Latn-RS" dirty="0" smtClean="0"/>
              <a:t>zrelost </a:t>
            </a:r>
          </a:p>
          <a:p>
            <a:pPr lvl="2"/>
            <a:r>
              <a:rPr lang="sr-Latn-RS" dirty="0" smtClean="0"/>
              <a:t>koliko često se otkazi dešavaju kao rezultat grešaka u softveru</a:t>
            </a:r>
          </a:p>
          <a:p>
            <a:pPr lvl="1"/>
            <a:r>
              <a:rPr lang="sr-Latn-RS" dirty="0" smtClean="0"/>
              <a:t>otpornost na greške</a:t>
            </a:r>
          </a:p>
          <a:p>
            <a:pPr lvl="2"/>
            <a:r>
              <a:rPr lang="sr-Latn-RS" dirty="0" smtClean="0"/>
              <a:t>sposobnost softera da održava zahtevani nivo performanse ili da se oporavi od grešaka </a:t>
            </a:r>
          </a:p>
          <a:p>
            <a:pPr lvl="3"/>
            <a:r>
              <a:rPr lang="sr-Latn-RS" dirty="0" smtClean="0"/>
              <a:t>koje se nalaze u softveru ili koje su uzrokovane okruženjem ili nepravilnim korišćenjem i podacima</a:t>
            </a:r>
          </a:p>
          <a:p>
            <a:pPr lvl="1"/>
            <a:r>
              <a:rPr lang="sr-Latn-RS" dirty="0" smtClean="0"/>
              <a:t>sposobnost oporavka</a:t>
            </a:r>
          </a:p>
          <a:p>
            <a:pPr lvl="2"/>
            <a:r>
              <a:rPr lang="sr-Latn-RS" dirty="0" smtClean="0"/>
              <a:t>sposobnost ponovnog uspostavljanja zahtevanog nivoa performansi i podataka, nakon što se otkaz desi</a:t>
            </a:r>
          </a:p>
          <a:p>
            <a:pPr lvl="3"/>
            <a:r>
              <a:rPr lang="sr-Latn-RS" dirty="0" smtClean="0"/>
              <a:t>meri se vremenom i količinom posla potrebnim za oporavak, kao i kvalitetom usluge i podataka nakon oporavka </a:t>
            </a:r>
          </a:p>
          <a:p>
            <a:pPr lvl="3"/>
            <a:endParaRPr lang="sr-Latn-RS" dirty="0" smtClean="0"/>
          </a:p>
          <a:p>
            <a:pPr lvl="1"/>
            <a:endParaRPr lang="sr-Latn-RS" dirty="0" smtClean="0"/>
          </a:p>
          <a:p>
            <a:pPr lvl="1"/>
            <a:endParaRPr lang="sr-Latn-RS" dirty="0" smtClean="0"/>
          </a:p>
          <a:p>
            <a:pPr lvl="1"/>
            <a:endParaRPr lang="sr-Latn-RS" dirty="0" smtClean="0"/>
          </a:p>
          <a:p>
            <a:endParaRPr lang="sr-Latn-RS" dirty="0"/>
          </a:p>
          <a:p>
            <a:endParaRPr lang="en-GB" dirty="0"/>
          </a:p>
        </p:txBody>
      </p:sp>
      <p:pic>
        <p:nvPicPr>
          <p:cNvPr id="4" name="Picture 6" descr="https://encrypted-tbn0.gstatic.com/images?q=tbn:ANd9GcTN0gELpJUBNkaQ47pSmfXSFIhqYXfsgbqdGJh9vma19L6bafDJM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508" y="1219200"/>
            <a:ext cx="847725" cy="84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2359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Upotrebljivost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00600"/>
          </a:xfrm>
        </p:spPr>
        <p:txBody>
          <a:bodyPr>
            <a:normAutofit fontScale="92500"/>
          </a:bodyPr>
          <a:lstStyle/>
          <a:p>
            <a:r>
              <a:rPr lang="sr-Latn-RS" dirty="0" smtClean="0"/>
              <a:t>Upotrebljivost je sposobnost softvera da funkcionalnosti pruža na način pogodan korisniku</a:t>
            </a:r>
          </a:p>
          <a:p>
            <a:pPr lvl="1"/>
            <a:r>
              <a:rPr lang="sr-Latn-RS" dirty="0" smtClean="0"/>
              <a:t>ovde nije naglasak samo šta softver radi, nego i kako radi</a:t>
            </a:r>
          </a:p>
          <a:p>
            <a:r>
              <a:rPr lang="sr-Latn-RS" dirty="0" smtClean="0"/>
              <a:t>Aspekti upotrebljivosti</a:t>
            </a:r>
          </a:p>
          <a:p>
            <a:pPr lvl="1"/>
            <a:r>
              <a:rPr lang="sr-Latn-RS" dirty="0" smtClean="0"/>
              <a:t>razumljivost</a:t>
            </a:r>
          </a:p>
          <a:p>
            <a:pPr lvl="1"/>
            <a:r>
              <a:rPr lang="sr-Latn-RS" dirty="0" smtClean="0"/>
              <a:t>lakoća korišćenja</a:t>
            </a:r>
          </a:p>
          <a:p>
            <a:pPr lvl="1"/>
            <a:r>
              <a:rPr lang="sr-Latn-RS" dirty="0" smtClean="0"/>
              <a:t>lakoća savladavanja</a:t>
            </a:r>
          </a:p>
          <a:p>
            <a:pPr lvl="1"/>
            <a:r>
              <a:rPr lang="sr-Latn-RS" dirty="0" smtClean="0"/>
              <a:t>atraktivnost</a:t>
            </a:r>
          </a:p>
          <a:p>
            <a:pPr lvl="1"/>
            <a:r>
              <a:rPr lang="sr-Latn-RS" dirty="0" smtClean="0"/>
              <a:t>usklađenost sa standardima, konvencijama, stilovima i drugim aspektima korisničkog interfejsa</a:t>
            </a:r>
          </a:p>
          <a:p>
            <a:r>
              <a:rPr lang="sr-Latn-RS" dirty="0" smtClean="0"/>
              <a:t>Ova karakteristika se meri nefunkcionalnim testovima</a:t>
            </a:r>
            <a:endParaRPr lang="sr-Latn-RS" dirty="0"/>
          </a:p>
        </p:txBody>
      </p:sp>
      <p:pic>
        <p:nvPicPr>
          <p:cNvPr id="4" name="Picture 6" descr="https://encrypted-tbn0.gstatic.com/images?q=tbn:ANd9GcTN0gELpJUBNkaQ47pSmfXSFIhqYXfsgbqdGJh9vma19L6bafDJM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508" y="1219200"/>
            <a:ext cx="847725" cy="84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0730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Efikasnost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r-Latn-RS" dirty="0" smtClean="0"/>
              <a:t>Efikasnost je sposobnost softvera da funkcionalnosti pruža u skladu sa traženim performansama</a:t>
            </a:r>
          </a:p>
          <a:p>
            <a:pPr lvl="1"/>
            <a:r>
              <a:rPr lang="sr-Latn-RS" dirty="0" smtClean="0"/>
              <a:t>brzina izvršavanja, vreme odziva, potrošnja memorije</a:t>
            </a:r>
          </a:p>
          <a:p>
            <a:pPr lvl="1"/>
            <a:endParaRPr lang="sr-Latn-RS" dirty="0"/>
          </a:p>
          <a:p>
            <a:r>
              <a:rPr lang="sr-Latn-RS" dirty="0" smtClean="0"/>
              <a:t>Test efikasnosti meri potrebno vreme i potrošnju resursa pri izvršavanju nekog zadatka</a:t>
            </a:r>
          </a:p>
          <a:p>
            <a:pPr lvl="1"/>
            <a:r>
              <a:rPr lang="sr-Latn-RS" dirty="0" smtClean="0"/>
              <a:t>resursi uključuju softverske i hardverske komponente </a:t>
            </a:r>
            <a:endParaRPr lang="en-GB" dirty="0"/>
          </a:p>
        </p:txBody>
      </p:sp>
      <p:pic>
        <p:nvPicPr>
          <p:cNvPr id="4" name="Picture 6" descr="https://encrypted-tbn0.gstatic.com/images?q=tbn:ANd9GcTN0gELpJUBNkaQ47pSmfXSFIhqYXfsgbqdGJh9vma19L6bafDJM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508" y="1219200"/>
            <a:ext cx="847725" cy="84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0161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Lakoća održavanja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524000"/>
            <a:ext cx="7772400" cy="5029200"/>
          </a:xfrm>
        </p:spPr>
        <p:txBody>
          <a:bodyPr>
            <a:normAutofit fontScale="85000" lnSpcReduction="20000"/>
          </a:bodyPr>
          <a:lstStyle/>
          <a:p>
            <a:r>
              <a:rPr lang="sr-Latn-RS" dirty="0" smtClean="0"/>
              <a:t>Lakoća održavanja se odnosi na to koliko lako softver može biti izmenjen da bi se ispravili nedostaci, ispunili novi zahtevi, softver prilagodio novom okruženju, kao i refaktorizovao kako bi buduće održavanje bilo jednostavnije</a:t>
            </a:r>
          </a:p>
          <a:p>
            <a:r>
              <a:rPr lang="sr-Latn-RS" dirty="0" smtClean="0"/>
              <a:t>Po</a:t>
            </a:r>
            <a:r>
              <a:rPr lang="en-US" dirty="0" smtClean="0"/>
              <a:t>t</a:t>
            </a:r>
            <a:r>
              <a:rPr lang="sr-Latn-RS" dirty="0" smtClean="0"/>
              <a:t>karakteristike ove karakteristike su</a:t>
            </a:r>
          </a:p>
          <a:p>
            <a:pPr lvl="1"/>
            <a:r>
              <a:rPr lang="sr-Latn-RS" dirty="0" smtClean="0"/>
              <a:t>lakoća analize</a:t>
            </a:r>
          </a:p>
          <a:p>
            <a:pPr lvl="2"/>
            <a:r>
              <a:rPr lang="sr-Latn-RS" dirty="0" smtClean="0"/>
              <a:t>čitljivost koda značajno utiče na </a:t>
            </a:r>
            <a:r>
              <a:rPr lang="sr-Latn-RS" smtClean="0"/>
              <a:t>ovu </a:t>
            </a:r>
            <a:r>
              <a:rPr lang="sr-Latn-RS" smtClean="0"/>
              <a:t>potkarakteristiku</a:t>
            </a:r>
            <a:endParaRPr lang="sr-Latn-RS" dirty="0" smtClean="0"/>
          </a:p>
          <a:p>
            <a:pPr lvl="2"/>
            <a:r>
              <a:rPr lang="sr-Latn-RS" dirty="0" smtClean="0"/>
              <a:t>korišćenje široko prihvaćenih šablona i radnih okvira povećava lakoću analize</a:t>
            </a:r>
          </a:p>
          <a:p>
            <a:pPr lvl="1"/>
            <a:r>
              <a:rPr lang="sr-Latn-RS" dirty="0" smtClean="0"/>
              <a:t>lakoća izmene</a:t>
            </a:r>
          </a:p>
          <a:p>
            <a:pPr lvl="1"/>
            <a:r>
              <a:rPr lang="sr-Latn-RS" dirty="0" smtClean="0"/>
              <a:t>stabilnost</a:t>
            </a:r>
          </a:p>
          <a:p>
            <a:pPr lvl="2"/>
            <a:r>
              <a:rPr lang="sr-Latn-RS" dirty="0" smtClean="0"/>
              <a:t>odnosi se na verovatnoću da će biti potrebno uvoditi izmene</a:t>
            </a:r>
          </a:p>
          <a:p>
            <a:pPr lvl="1"/>
            <a:r>
              <a:rPr lang="sr-Latn-RS" dirty="0" smtClean="0"/>
              <a:t>lakoća testiranja</a:t>
            </a:r>
          </a:p>
          <a:p>
            <a:pPr lvl="2"/>
            <a:r>
              <a:rPr lang="sr-Latn-RS" dirty="0" smtClean="0"/>
              <a:t>nije svako rešenje jednako jednostavno za testiranje</a:t>
            </a:r>
          </a:p>
          <a:p>
            <a:r>
              <a:rPr lang="sr-Latn-RS" dirty="0" smtClean="0"/>
              <a:t>Uglavnom se ove karakteristike testiraju statičkim testiranjem (analiza softvera bez izvršavanja)</a:t>
            </a:r>
            <a:endParaRPr lang="en-GB" dirty="0"/>
          </a:p>
        </p:txBody>
      </p:sp>
      <p:pic>
        <p:nvPicPr>
          <p:cNvPr id="4" name="Picture 6" descr="https://encrypted-tbn0.gstatic.com/images?q=tbn:ANd9GcTN0gELpJUBNkaQ47pSmfXSFIhqYXfsgbqdGJh9vma19L6bafDJM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508" y="1219200"/>
            <a:ext cx="847725" cy="84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2271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Prenosivost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924800" cy="4572000"/>
          </a:xfrm>
        </p:spPr>
        <p:txBody>
          <a:bodyPr/>
          <a:lstStyle/>
          <a:p>
            <a:r>
              <a:rPr lang="sr-Latn-RS" dirty="0" smtClean="0"/>
              <a:t>Prenosivost je sposobnost softvera da zadrži nivo kvaliteta pri pokretanju u drugačijem okruženju</a:t>
            </a:r>
          </a:p>
          <a:p>
            <a:endParaRPr lang="sr-Latn-RS" dirty="0"/>
          </a:p>
          <a:p>
            <a:r>
              <a:rPr lang="sr-Latn-RS" dirty="0" smtClean="0"/>
              <a:t> Po</a:t>
            </a:r>
            <a:r>
              <a:rPr lang="en-US" dirty="0" smtClean="0"/>
              <a:t>t</a:t>
            </a:r>
            <a:r>
              <a:rPr lang="sr-Latn-RS" dirty="0" smtClean="0"/>
              <a:t>karakteristike koje se odnose na prenosivost</a:t>
            </a:r>
          </a:p>
          <a:p>
            <a:pPr lvl="1"/>
            <a:r>
              <a:rPr lang="sr-Latn-RS" dirty="0" smtClean="0"/>
              <a:t>prilagodljivost</a:t>
            </a:r>
          </a:p>
          <a:p>
            <a:pPr lvl="1"/>
            <a:r>
              <a:rPr lang="sr-Latn-RS" dirty="0" smtClean="0"/>
              <a:t>lakoća instalacije</a:t>
            </a:r>
          </a:p>
          <a:p>
            <a:pPr lvl="1"/>
            <a:r>
              <a:rPr lang="sr-Latn-RS" dirty="0" smtClean="0"/>
              <a:t>usaglašenost</a:t>
            </a:r>
          </a:p>
          <a:p>
            <a:pPr lvl="2"/>
            <a:r>
              <a:rPr lang="sr-Latn-RS" dirty="0" smtClean="0"/>
              <a:t>sa standardima, konvencijama, široko prihvaćenim rešenjima</a:t>
            </a:r>
          </a:p>
          <a:p>
            <a:pPr lvl="1"/>
            <a:r>
              <a:rPr lang="sr-Latn-RS" dirty="0" smtClean="0"/>
              <a:t>zamenljivost komponenti</a:t>
            </a:r>
          </a:p>
          <a:p>
            <a:pPr lvl="2"/>
            <a:r>
              <a:rPr lang="sr-Latn-RS" dirty="0" smtClean="0"/>
              <a:t>na primer operativni sistemi podržavaju različite hardverske uređaje putem drajvera koji su lako zamenljivi</a:t>
            </a:r>
            <a:endParaRPr lang="en-GB" dirty="0"/>
          </a:p>
        </p:txBody>
      </p:sp>
      <p:pic>
        <p:nvPicPr>
          <p:cNvPr id="4" name="Picture 6" descr="https://encrypted-tbn0.gstatic.com/images?q=tbn:ANd9GcTN0gELpJUBNkaQ47pSmfXSFIhqYXfsgbqdGJh9vma19L6bafDJM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508" y="1219200"/>
            <a:ext cx="847725" cy="84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3463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Goran\AppData\Local\Microsoft\Windows\INetCache\IE\UQXT3MQS\Quote-icon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608" y="419100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613806" y="4191000"/>
            <a:ext cx="7034893" cy="163121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sr-Latn-RS" sz="2000" i="1" dirty="0" smtClean="0">
                <a:latin typeface="Adobe Caslon Pro" pitchFamily="18" charset="0"/>
                <a:cs typeface="Adobe Arabic" pitchFamily="18" charset="-78"/>
              </a:rPr>
              <a:t>Bog ih postavi u prostor nebeski da obasjavaju zemlju i da upravljaju danom i noću i da dele svetlost od tame.</a:t>
            </a:r>
            <a:r>
              <a:rPr lang="sr-Latn-RS" sz="2000" b="1" i="1" dirty="0" smtClean="0">
                <a:latin typeface="Adobe Caslon Pro" pitchFamily="18" charset="0"/>
                <a:cs typeface="Adobe Arabic" pitchFamily="18" charset="-78"/>
              </a:rPr>
              <a:t> I Bog vide da je to dobro.</a:t>
            </a:r>
            <a:endParaRPr lang="en-US" sz="2000" b="1" i="1" dirty="0" smtClean="0">
              <a:latin typeface="Adobe Caslon Pro" pitchFamily="18" charset="0"/>
              <a:cs typeface="Adobe Arabic" pitchFamily="18" charset="-78"/>
            </a:endParaRPr>
          </a:p>
          <a:p>
            <a:endParaRPr lang="sr-Latn-RS" sz="2000" b="1" i="1" dirty="0" smtClean="0">
              <a:latin typeface="Adobe Caslon Pro" pitchFamily="18" charset="0"/>
              <a:cs typeface="Adobe Arabic" pitchFamily="18" charset="-78"/>
            </a:endParaRPr>
          </a:p>
          <a:p>
            <a:pPr algn="r"/>
            <a:r>
              <a:rPr lang="sr-Latn-RS" sz="2000" dirty="0" smtClean="0">
                <a:latin typeface="Adobe Arabic" pitchFamily="18" charset="-78"/>
                <a:cs typeface="Adobe Arabic" pitchFamily="18" charset="-78"/>
              </a:rPr>
              <a:t>(Post. 1, 17-18)</a:t>
            </a:r>
            <a:endParaRPr lang="en-GB" sz="2000" dirty="0">
              <a:latin typeface="Adobe Arabic" pitchFamily="18" charset="-78"/>
              <a:cs typeface="Adobe Arabic" pitchFamily="18" charset="-78"/>
            </a:endParaRPr>
          </a:p>
        </p:txBody>
      </p:sp>
      <p:pic>
        <p:nvPicPr>
          <p:cNvPr id="2054" name="Picture 6" descr="http://dl0.creation.com/articles/p000/c00085/Creaci243n_de_Ad225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838200"/>
            <a:ext cx="4762500" cy="2257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2498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r-Latn-RS" dirty="0" smtClean="0"/>
              <a:t>Intenzitet testiranja</a:t>
            </a:r>
            <a:endParaRPr lang="en-GB" dirty="0"/>
          </a:p>
        </p:txBody>
      </p:sp>
      <p:pic>
        <p:nvPicPr>
          <p:cNvPr id="1028" name="Picture 4" descr="http://www.olympicweightlifting.eu/wp-content/uploads/2012/07/Ilya-Ilyi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124200"/>
            <a:ext cx="6096000" cy="342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3654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Intenzitet testiranja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8153400" cy="4572000"/>
          </a:xfrm>
        </p:spPr>
        <p:txBody>
          <a:bodyPr/>
          <a:lstStyle/>
          <a:p>
            <a:r>
              <a:rPr lang="sr-Latn-RS" dirty="0" smtClean="0"/>
              <a:t>Nesporno je da je testiranje aplikacije neophodno</a:t>
            </a:r>
          </a:p>
          <a:p>
            <a:endParaRPr lang="sr-Latn-RS" dirty="0"/>
          </a:p>
          <a:p>
            <a:r>
              <a:rPr lang="sr-Latn-RS" dirty="0" smtClean="0"/>
              <a:t>Koliko testiranja je potrebno?</a:t>
            </a:r>
          </a:p>
          <a:p>
            <a:pPr lvl="1"/>
            <a:r>
              <a:rPr lang="sr-Latn-RS" dirty="0" smtClean="0"/>
              <a:t>razvoj i izvršavanje testova troši resurse</a:t>
            </a:r>
          </a:p>
          <a:p>
            <a:pPr lvl="2"/>
            <a:r>
              <a:rPr lang="sr-Latn-RS" dirty="0" smtClean="0"/>
              <a:t>ljudske, vremenske, softverske, hardverske, ...</a:t>
            </a:r>
          </a:p>
          <a:p>
            <a:pPr lvl="1"/>
            <a:r>
              <a:rPr lang="sr-Latn-RS" dirty="0" smtClean="0"/>
              <a:t>premalo testiranja rezultuje nepouzdanom aplikacijom</a:t>
            </a:r>
          </a:p>
          <a:p>
            <a:pPr lvl="1"/>
            <a:r>
              <a:rPr lang="sr-Latn-RS" dirty="0" smtClean="0"/>
              <a:t>previše testiranja može da ugrozi razvoj proizvoda ako ne postoje resursi za predviđenu količinu testiranja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40103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Intenzitet testiranja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r-Latn-RS" dirty="0" smtClean="0"/>
              <a:t>Testiranje ne može da garantuje da greške u programu ne postoje</a:t>
            </a:r>
          </a:p>
          <a:p>
            <a:pPr lvl="1"/>
            <a:r>
              <a:rPr lang="sr-Latn-RS" dirty="0" smtClean="0"/>
              <a:t>za ovakvu garanciju bi se morao izvršiti program u svakoj mogućoj situaciji sa svim mogućim ulaznim podacima u svim mogućim kombinacijama</a:t>
            </a:r>
          </a:p>
          <a:p>
            <a:pPr lvl="1"/>
            <a:r>
              <a:rPr lang="sr-Latn-RS" dirty="0" smtClean="0"/>
              <a:t>zato testiranje samo može da pokaže da postoje greške</a:t>
            </a:r>
          </a:p>
          <a:p>
            <a:r>
              <a:rPr lang="sr-Latn-RS" dirty="0" smtClean="0"/>
              <a:t>Potpun test nije izvodiv</a:t>
            </a:r>
          </a:p>
          <a:p>
            <a:pPr lvl="1"/>
            <a:r>
              <a:rPr lang="sr-Latn-RS" dirty="0" smtClean="0"/>
              <a:t>zbog broja mogućih kombinacija, broj testova bi bio praktično beskonačan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95382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Primer potpunog testiranja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5867400" cy="4572000"/>
          </a:xfrm>
        </p:spPr>
        <p:txBody>
          <a:bodyPr>
            <a:normAutofit/>
          </a:bodyPr>
          <a:lstStyle/>
          <a:p>
            <a:r>
              <a:rPr lang="sr-Latn-RS" dirty="0" smtClean="0"/>
              <a:t>Ako imamo jednostavan niz naredbi</a:t>
            </a:r>
          </a:p>
          <a:p>
            <a:pPr lvl="1"/>
            <a:r>
              <a:rPr lang="sr-Latn-RS" dirty="0" smtClean="0"/>
              <a:t>neke su naredbe granjanja</a:t>
            </a:r>
          </a:p>
          <a:p>
            <a:pPr lvl="1"/>
            <a:r>
              <a:rPr lang="sr-Latn-RS" dirty="0" smtClean="0"/>
              <a:t>između A i B je ciklus sa povratkom na A</a:t>
            </a:r>
          </a:p>
          <a:p>
            <a:r>
              <a:rPr lang="sr-Latn-RS" dirty="0" smtClean="0"/>
              <a:t>5 mogućih putanja unutar jednog ciklusa</a:t>
            </a:r>
          </a:p>
          <a:p>
            <a:r>
              <a:rPr lang="sr-Latn-RS" dirty="0" smtClean="0"/>
              <a:t>Na kraju svakog ciklusa se može vratiti na A ako je uslov ispunjen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1300" y="1600199"/>
            <a:ext cx="2247900" cy="288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28463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1066800"/>
            <a:ext cx="2247900" cy="288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Primer potpunog testiranja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5724525" cy="4572000"/>
          </a:xfrm>
        </p:spPr>
        <p:txBody>
          <a:bodyPr>
            <a:normAutofit fontScale="92500" lnSpcReduction="20000"/>
          </a:bodyPr>
          <a:lstStyle/>
          <a:p>
            <a:r>
              <a:rPr lang="sr-Latn-RS" dirty="0"/>
              <a:t>Broj mogućih putanja izvršavanja </a:t>
            </a:r>
            <a:r>
              <a:rPr lang="sr-Latn-RS" dirty="0" smtClean="0"/>
              <a:t>ako je maksimalno moguće 20 iteracija</a:t>
            </a:r>
            <a:endParaRPr lang="sr-Latn-RS" dirty="0"/>
          </a:p>
          <a:p>
            <a:pPr lvl="1"/>
            <a:r>
              <a:rPr lang="en-US" dirty="0" smtClean="0"/>
              <a:t>5</a:t>
            </a:r>
            <a:r>
              <a:rPr lang="en-US" baseline="30000" dirty="0" smtClean="0"/>
              <a:t>20</a:t>
            </a:r>
            <a:r>
              <a:rPr lang="en-US" dirty="0" smtClean="0"/>
              <a:t> + 5</a:t>
            </a:r>
            <a:r>
              <a:rPr lang="en-US" baseline="30000" dirty="0" smtClean="0"/>
              <a:t>19</a:t>
            </a:r>
            <a:r>
              <a:rPr lang="en-US" dirty="0" smtClean="0"/>
              <a:t> + 5</a:t>
            </a:r>
            <a:r>
              <a:rPr lang="en-US" baseline="30000" dirty="0" smtClean="0"/>
              <a:t>18</a:t>
            </a:r>
            <a:r>
              <a:rPr lang="en-US" dirty="0" smtClean="0"/>
              <a:t> + … + 5</a:t>
            </a:r>
            <a:r>
              <a:rPr lang="en-US" baseline="30000" dirty="0" smtClean="0"/>
              <a:t>1</a:t>
            </a:r>
          </a:p>
          <a:p>
            <a:pPr lvl="2"/>
            <a:r>
              <a:rPr lang="en-US" dirty="0" err="1" smtClean="0"/>
              <a:t>jer</a:t>
            </a:r>
            <a:r>
              <a:rPr lang="en-US" dirty="0" smtClean="0"/>
              <a:t> </a:t>
            </a:r>
            <a:r>
              <a:rPr lang="en-US" dirty="0" err="1" smtClean="0"/>
              <a:t>svaka</a:t>
            </a:r>
            <a:r>
              <a:rPr lang="en-US" dirty="0" smtClean="0"/>
              <a:t> </a:t>
            </a:r>
            <a:r>
              <a:rPr lang="en-US" dirty="0" err="1" smtClean="0"/>
              <a:t>putanja</a:t>
            </a:r>
            <a:r>
              <a:rPr lang="en-US" dirty="0" smtClean="0"/>
              <a:t> </a:t>
            </a:r>
            <a:r>
              <a:rPr lang="en-US" dirty="0" err="1" smtClean="0"/>
              <a:t>mo</a:t>
            </a:r>
            <a:r>
              <a:rPr lang="sr-Latn-RS" dirty="0" smtClean="0"/>
              <a:t>že da se vrati nazad na A</a:t>
            </a:r>
          </a:p>
          <a:p>
            <a:pPr lvl="2"/>
            <a:r>
              <a:rPr lang="sr-Latn-RS" dirty="0" smtClean="0"/>
              <a:t>program može da ima 20 ili 19 ili 18 ili ...1 iteraciju</a:t>
            </a:r>
            <a:endParaRPr lang="en-US" dirty="0" smtClean="0"/>
          </a:p>
          <a:p>
            <a:pPr lvl="1"/>
            <a:r>
              <a:rPr lang="en-GB" dirty="0" smtClean="0"/>
              <a:t>to je 119 </a:t>
            </a:r>
            <a:r>
              <a:rPr lang="en-GB" dirty="0"/>
              <a:t>209 289 550 </a:t>
            </a:r>
            <a:r>
              <a:rPr lang="en-GB" dirty="0" smtClean="0"/>
              <a:t>780</a:t>
            </a:r>
            <a:r>
              <a:rPr lang="sr-Latn-RS" dirty="0" smtClean="0"/>
              <a:t> mogućih putanja u programu</a:t>
            </a:r>
          </a:p>
          <a:p>
            <a:pPr lvl="1"/>
            <a:endParaRPr lang="sr-Latn-RS" dirty="0"/>
          </a:p>
          <a:p>
            <a:r>
              <a:rPr lang="sr-Latn-RS" dirty="0" smtClean="0"/>
              <a:t>Za manuelno testiranje sa 5 minuta po test slučaju bi trebala milijarda godina</a:t>
            </a:r>
          </a:p>
          <a:p>
            <a:r>
              <a:rPr lang="sr-Latn-RS" dirty="0" smtClean="0"/>
              <a:t>Za automatsko testiranje sa 5 µs po test slučaju bi trebalo 19 godina</a:t>
            </a:r>
            <a:endParaRPr lang="en-GB" dirty="0"/>
          </a:p>
        </p:txBody>
      </p:sp>
      <p:pic>
        <p:nvPicPr>
          <p:cNvPr id="3074" name="Picture 2" descr="http://suptg.thisisnotatrueending.com/archive/25677603/images/137234107045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8925" y="4191000"/>
            <a:ext cx="2352675" cy="1600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3913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Intenzitet testiranja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/>
          <a:lstStyle/>
          <a:p>
            <a:r>
              <a:rPr lang="sr-Latn-RS" dirty="0" smtClean="0"/>
              <a:t>Pošto je potpuno testiranje neizvodivo, testira se onoliko koliko je dovoljno</a:t>
            </a:r>
          </a:p>
          <a:p>
            <a:r>
              <a:rPr lang="sr-Latn-RS" dirty="0" smtClean="0"/>
              <a:t>Koliko je dovoljno?</a:t>
            </a:r>
          </a:p>
          <a:p>
            <a:pPr lvl="1"/>
            <a:r>
              <a:rPr lang="sr-Latn-RS" dirty="0" smtClean="0"/>
              <a:t>meri se u odnosu na rizik otkaza u softveru</a:t>
            </a:r>
          </a:p>
          <a:p>
            <a:r>
              <a:rPr lang="sr-Latn-RS" dirty="0" smtClean="0"/>
              <a:t>Rizik se računa na osnovu verovatnoće pojave otkaza i očekivanog iznosa štete</a:t>
            </a:r>
          </a:p>
          <a:p>
            <a:r>
              <a:rPr lang="sr-Latn-RS" b="1" dirty="0" smtClean="0"/>
              <a:t>Testiranje ne treba prekidati dok god je trošak nalaženja i ispravke nedostatka niži od troška koji proizvodi otkaz sistema zbog tog nedostatka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4103338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Intenzitet testiranja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sr-Latn-RS" dirty="0" smtClean="0"/>
          </a:p>
          <a:p>
            <a:r>
              <a:rPr lang="sr-Latn-RS" dirty="0" smtClean="0"/>
              <a:t>Potrebno je naći balans u količini testova</a:t>
            </a:r>
          </a:p>
          <a:p>
            <a:pPr lvl="1"/>
            <a:r>
              <a:rPr lang="sr-Latn-RS" dirty="0" smtClean="0"/>
              <a:t>mora postojati neophodan broj testova koji smanjuju verovatnoću otkaza</a:t>
            </a:r>
          </a:p>
          <a:p>
            <a:pPr lvl="1"/>
            <a:r>
              <a:rPr lang="sr-Latn-RS" dirty="0" smtClean="0"/>
              <a:t>ne treba da postoje testovi koji ne utvrđuju nove informacije o kvalitetu softvera</a:t>
            </a:r>
          </a:p>
          <a:p>
            <a:pPr lvl="1"/>
            <a:r>
              <a:rPr lang="sr-Latn-RS" dirty="0" smtClean="0"/>
              <a:t>voditi računa da ne dođe do eksplozije test slučajeva </a:t>
            </a:r>
          </a:p>
          <a:p>
            <a:pPr lvl="2"/>
            <a:r>
              <a:rPr lang="sr-Latn-RS" dirty="0" smtClean="0"/>
              <a:t>time bi potrošili sve resurse na razvoj i izvršavanje testova</a:t>
            </a:r>
          </a:p>
          <a:p>
            <a:pPr lvl="1"/>
            <a:r>
              <a:rPr lang="sr-Latn-RS" dirty="0" smtClean="0"/>
              <a:t>voditi računa o ograničenim resursima</a:t>
            </a:r>
          </a:p>
          <a:p>
            <a:pPr lvl="1"/>
            <a:endParaRPr lang="en-GB" dirty="0"/>
          </a:p>
        </p:txBody>
      </p:sp>
      <p:pic>
        <p:nvPicPr>
          <p:cNvPr id="7170" name="Picture 2" descr="http://www.sabrinaiswright.com/uploads/9/4/7/0/9470177/5585942_orig.jpe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66" t="11200" r="7918" b="24800"/>
          <a:stretch/>
        </p:blipFill>
        <p:spPr bwMode="auto">
          <a:xfrm>
            <a:off x="5634990" y="457200"/>
            <a:ext cx="303276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8100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Broj testera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sr-Latn-RS" dirty="0" smtClean="0"/>
          </a:p>
          <a:p>
            <a:endParaRPr lang="sr-Latn-RS" dirty="0"/>
          </a:p>
          <a:p>
            <a:r>
              <a:rPr lang="sr-Latn-RS" dirty="0" smtClean="0"/>
              <a:t>Odnos broja testera i programera zavisi od prirode projekta i upravljanja projektom</a:t>
            </a:r>
          </a:p>
          <a:p>
            <a:pPr lvl="1"/>
            <a:r>
              <a:rPr lang="sr-Latn-RS" dirty="0" smtClean="0"/>
              <a:t>kreće se od 1 testera na 10 programera</a:t>
            </a:r>
          </a:p>
          <a:p>
            <a:pPr lvl="1"/>
            <a:r>
              <a:rPr lang="sr-Latn-RS" dirty="0" smtClean="0"/>
              <a:t>u praksi je najčešće odnos 1 tester na 3 programera</a:t>
            </a:r>
          </a:p>
          <a:p>
            <a:pPr lvl="1"/>
            <a:r>
              <a:rPr lang="sr-Latn-RS" dirty="0" smtClean="0"/>
              <a:t>ide i do više od 3 testera po programeru</a:t>
            </a:r>
          </a:p>
          <a:p>
            <a:r>
              <a:rPr lang="sr-Latn-RS" dirty="0" smtClean="0"/>
              <a:t>Nema generalnog pravila niti utvrđene prakse</a:t>
            </a:r>
          </a:p>
          <a:p>
            <a:endParaRPr lang="en-GB" dirty="0"/>
          </a:p>
        </p:txBody>
      </p:sp>
      <p:pic>
        <p:nvPicPr>
          <p:cNvPr id="6146" name="Picture 2" descr="https://s3.amazonaws.com/applause-devmktg/2015/12/02/9txfo9u3kf_Developer_Vs_Tester_4_300x25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152400"/>
            <a:ext cx="2552700" cy="2161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Goran\AppData\Local\Microsoft\Windows\INetCache\IE\UQXT3MQS\Quote-icon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3451" y="552313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962651" y="5809565"/>
            <a:ext cx="2762249" cy="40011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sr-Latn-RS" sz="2000" i="1" dirty="0" smtClean="0">
                <a:latin typeface="Adobe Caslon Pro" pitchFamily="18" charset="0"/>
                <a:cs typeface="Adobe Arabic" pitchFamily="18" charset="-78"/>
              </a:rPr>
              <a:t>To nije bug to je feature.</a:t>
            </a:r>
          </a:p>
        </p:txBody>
      </p:sp>
    </p:spTree>
    <p:extLst>
      <p:ext uri="{BB962C8B-B14F-4D97-AF65-F5344CB8AC3E}">
        <p14:creationId xmlns:p14="http://schemas.microsoft.com/office/powerpoint/2010/main" val="752625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r-Latn-RS" dirty="0" smtClean="0"/>
              <a:t>Proces testiranja</a:t>
            </a:r>
            <a:endParaRPr lang="en-GB" dirty="0"/>
          </a:p>
        </p:txBody>
      </p:sp>
      <p:pic>
        <p:nvPicPr>
          <p:cNvPr id="9218" name="Picture 2" descr="https://opexsociety.org/wp-content/uploads/2016/05/Business_Process_Managemen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3228975"/>
            <a:ext cx="4071165" cy="3391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7077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 smtClean="0"/>
              <a:t>Mesto testiranja u životnom ciklusu razvoja softvera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r-Latn-RS" dirty="0" smtClean="0"/>
              <a:t>Testiranje ima svoje mesto u razvoju savremenih aplikacija</a:t>
            </a:r>
          </a:p>
          <a:p>
            <a:r>
              <a:rPr lang="sr-Latn-RS" dirty="0" smtClean="0"/>
              <a:t>Konkretno mesto zavisi od metodologije razvoja</a:t>
            </a:r>
          </a:p>
          <a:p>
            <a:r>
              <a:rPr lang="sr-Latn-RS" dirty="0" smtClean="0"/>
              <a:t>Svaka metodologija predviđa postojanje različitih faza u izradi softvera</a:t>
            </a:r>
          </a:p>
          <a:p>
            <a:r>
              <a:rPr lang="sr-Latn-RS" dirty="0" smtClean="0"/>
              <a:t>Testiranje se pojavljuje u svakoj od metodologija, ali u različitom značenju i sa različitom važnošću </a:t>
            </a:r>
          </a:p>
        </p:txBody>
      </p:sp>
    </p:spTree>
    <p:extLst>
      <p:ext uri="{BB962C8B-B14F-4D97-AF65-F5344CB8AC3E}">
        <p14:creationId xmlns:p14="http://schemas.microsoft.com/office/powerpoint/2010/main" val="488231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Primeri softverskih grešaka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6019800" cy="4572000"/>
          </a:xfrm>
        </p:spPr>
        <p:txBody>
          <a:bodyPr>
            <a:normAutofit/>
          </a:bodyPr>
          <a:lstStyle/>
          <a:p>
            <a:r>
              <a:rPr lang="sr-Latn-RS" dirty="0"/>
              <a:t>Lažna uzbuna o nuklearnom napadu (1983.)</a:t>
            </a:r>
          </a:p>
          <a:p>
            <a:pPr lvl="1"/>
            <a:r>
              <a:rPr lang="sr-Latn-RS" dirty="0"/>
              <a:t>ruski softver za detekciju nuklearnih napada greškom je prijavio nuklearni napad iz </a:t>
            </a:r>
            <a:r>
              <a:rPr lang="sr-Latn-RS" dirty="0" smtClean="0"/>
              <a:t>Amerike</a:t>
            </a:r>
          </a:p>
          <a:p>
            <a:pPr lvl="1"/>
            <a:r>
              <a:rPr lang="sr-Latn-RS" dirty="0" smtClean="0"/>
              <a:t>planom je bio predviđen momentalni kontraudar</a:t>
            </a:r>
            <a:endParaRPr lang="sr-Latn-RS" dirty="0"/>
          </a:p>
          <a:p>
            <a:pPr lvl="1"/>
            <a:r>
              <a:rPr lang="sr-Latn-RS" dirty="0"/>
              <a:t>pukovnik Stanislav Petrov je primio upozorenje i ignorisao </a:t>
            </a:r>
            <a:r>
              <a:rPr lang="sr-Latn-RS" dirty="0" smtClean="0"/>
              <a:t>ga </a:t>
            </a:r>
            <a:r>
              <a:rPr lang="sr-Latn-RS" dirty="0"/>
              <a:t>više verujući svom iskustvu nego </a:t>
            </a:r>
            <a:r>
              <a:rPr lang="sr-Latn-RS" dirty="0" smtClean="0"/>
              <a:t>softveru</a:t>
            </a:r>
            <a:endParaRPr lang="en-GB" dirty="0"/>
          </a:p>
        </p:txBody>
      </p:sp>
      <p:pic>
        <p:nvPicPr>
          <p:cNvPr id="4098" name="Picture 2" descr="http://www.dn.se/ImageHandler.axd/?id=1041012&amp;imageFormat=original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65" r="27818"/>
          <a:stretch/>
        </p:blipFill>
        <p:spPr bwMode="auto">
          <a:xfrm>
            <a:off x="7086600" y="1905000"/>
            <a:ext cx="1819585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68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dirty="0" smtClean="0"/>
              <a:t>Metod vodopada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81600"/>
          </a:xfrm>
        </p:spPr>
        <p:txBody>
          <a:bodyPr>
            <a:normAutofit/>
          </a:bodyPr>
          <a:lstStyle/>
          <a:p>
            <a:r>
              <a:rPr lang="sr-Latn-RS" sz="2400" dirty="0"/>
              <a:t>Kod klasičnog „vodopad“ </a:t>
            </a:r>
            <a:r>
              <a:rPr lang="sr-Latn-RS" sz="2400" dirty="0" smtClean="0"/>
              <a:t>modela</a:t>
            </a:r>
          </a:p>
          <a:p>
            <a:pPr lvl="1"/>
            <a:r>
              <a:rPr lang="sr-Latn-RS" sz="2000" dirty="0" smtClean="0"/>
              <a:t>predviđa se linearan prolazak kroz faze razvoja</a:t>
            </a:r>
            <a:endParaRPr lang="sr-Latn-RS" sz="2000" dirty="0"/>
          </a:p>
          <a:p>
            <a:pPr lvl="1"/>
            <a:r>
              <a:rPr lang="sr-Latn-RS" sz="2000" dirty="0" smtClean="0"/>
              <a:t>testiranje </a:t>
            </a:r>
            <a:r>
              <a:rPr lang="sr-Latn-RS" sz="2000" dirty="0"/>
              <a:t>se obavlja pred korišćenje proizvoda kao verifikacija implementirane aplikacije</a:t>
            </a:r>
          </a:p>
          <a:p>
            <a:pPr lvl="1"/>
            <a:r>
              <a:rPr lang="sr-Latn-RS" sz="2000" dirty="0" smtClean="0"/>
              <a:t>mana ovog modela je što je testiranje izolovano u posebnu fazu koja se izvršava samo jednom i to na kraju</a:t>
            </a:r>
            <a:endParaRPr lang="en-GB" sz="20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3733800"/>
            <a:ext cx="3638062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67150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Opšti V-model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r-Latn-RS" dirty="0" smtClean="0"/>
              <a:t>Kod V-modela svaka faza razvoja ima odgovarajuću test fazu</a:t>
            </a:r>
          </a:p>
          <a:p>
            <a:pPr lvl="1"/>
            <a:r>
              <a:rPr lang="sr-Latn-RS" dirty="0" smtClean="0"/>
              <a:t>na ovaj način posebnim tipom testova verifikuje se urađeno u svakoj od faza</a:t>
            </a:r>
            <a:endParaRPr lang="en-GB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6487" y="3352800"/>
            <a:ext cx="5210175" cy="305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90215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Agilne metode razvoja softvera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r-Latn-RS" dirty="0" smtClean="0"/>
              <a:t>Predviđaju iterativno prolaženje kroz sve faze razvoja</a:t>
            </a:r>
          </a:p>
          <a:p>
            <a:r>
              <a:rPr lang="sr-Latn-RS" dirty="0" smtClean="0"/>
              <a:t>U svaku iteraciju uključeno je testiranje kao verifikacija urađenog</a:t>
            </a:r>
            <a:endParaRPr lang="en-GB" dirty="0"/>
          </a:p>
        </p:txBody>
      </p:sp>
      <p:pic>
        <p:nvPicPr>
          <p:cNvPr id="12290" name="Picture 2" descr="SDLC Agile Mode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3200398"/>
            <a:ext cx="4648200" cy="3461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9663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dirty="0" smtClean="0"/>
              <a:t>Razvoj softvera vođen testovima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090719"/>
          </a:xfrm>
        </p:spPr>
        <p:txBody>
          <a:bodyPr>
            <a:normAutofit lnSpcReduction="10000"/>
          </a:bodyPr>
          <a:lstStyle/>
          <a:p>
            <a:r>
              <a:rPr lang="sr-Latn-RS" dirty="0" smtClean="0"/>
              <a:t>Klasično testiranje podrazumeva verifikaciju urađenog u nekoj od faza razvoja </a:t>
            </a:r>
          </a:p>
          <a:p>
            <a:r>
              <a:rPr lang="sr-Latn-RS" dirty="0" smtClean="0"/>
              <a:t>Razvoj softvera vođen testovima (</a:t>
            </a:r>
            <a:r>
              <a:rPr lang="sr-Latn-RS" i="1" dirty="0" smtClean="0"/>
              <a:t>test-driven development - </a:t>
            </a:r>
            <a:r>
              <a:rPr lang="sr-Latn-RS" dirty="0" smtClean="0"/>
              <a:t>TDD)</a:t>
            </a:r>
          </a:p>
          <a:p>
            <a:pPr lvl="1"/>
            <a:r>
              <a:rPr lang="sr-Latn-RS" dirty="0" smtClean="0"/>
              <a:t>razvoj softvera kreće od pisanja testova</a:t>
            </a:r>
          </a:p>
          <a:p>
            <a:pPr lvl="1"/>
            <a:r>
              <a:rPr lang="sr-Latn-RS" dirty="0" smtClean="0"/>
              <a:t>zahtevi se prevode u test slučajeve</a:t>
            </a:r>
          </a:p>
          <a:p>
            <a:pPr lvl="1"/>
            <a:r>
              <a:rPr lang="sr-Latn-RS" dirty="0" smtClean="0"/>
              <a:t>nijedan test slučaj na početku ne prolazi uspešno jer sistem nije implementiran</a:t>
            </a:r>
          </a:p>
          <a:p>
            <a:pPr lvl="1"/>
            <a:r>
              <a:rPr lang="sr-Latn-RS" dirty="0" smtClean="0"/>
              <a:t>implementacija treba da postigne da se svi test slučajevi uspešno izvrše</a:t>
            </a:r>
          </a:p>
        </p:txBody>
      </p:sp>
    </p:spTree>
    <p:extLst>
      <p:ext uri="{BB962C8B-B14F-4D97-AF65-F5344CB8AC3E}">
        <p14:creationId xmlns:p14="http://schemas.microsoft.com/office/powerpoint/2010/main" val="2061024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Ra</a:t>
            </a:r>
            <a:r>
              <a:rPr lang="sr-Latn-RS" sz="3200" dirty="0"/>
              <a:t>z</a:t>
            </a:r>
            <a:r>
              <a:rPr lang="en-US" sz="3200" dirty="0" err="1" smtClean="0"/>
              <a:t>voj</a:t>
            </a:r>
            <a:r>
              <a:rPr lang="en-US" sz="3200" dirty="0" smtClean="0"/>
              <a:t> </a:t>
            </a:r>
            <a:r>
              <a:rPr lang="en-US" sz="3200" dirty="0" err="1" smtClean="0"/>
              <a:t>softvera</a:t>
            </a:r>
            <a:r>
              <a:rPr lang="en-US" sz="3200" dirty="0" smtClean="0"/>
              <a:t> </a:t>
            </a:r>
            <a:r>
              <a:rPr lang="en-US" sz="3200" dirty="0" err="1" smtClean="0"/>
              <a:t>vo</a:t>
            </a:r>
            <a:r>
              <a:rPr lang="sr-Latn-RS" sz="3200" dirty="0" smtClean="0"/>
              <a:t>đen testovima (TDD)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r-Latn-RS" dirty="0" smtClean="0"/>
              <a:t>TDD podstiče da se pri razvoju funkcionalnosti krene od njenog API-ja (zaglavlje metode ako je reč o testiranju metode)</a:t>
            </a:r>
          </a:p>
          <a:p>
            <a:pPr lvl="1"/>
            <a:r>
              <a:rPr lang="sr-Latn-RS" dirty="0" smtClean="0"/>
              <a:t>Da bi se mogao napisati test, mora postojati API koji će iz testa biti pozvan</a:t>
            </a:r>
          </a:p>
          <a:p>
            <a:pPr lvl="1"/>
            <a:r>
              <a:rPr lang="sr-Latn-RS" dirty="0" smtClean="0"/>
              <a:t>Nakon što je definisan API, tek onda se prelazi na njegovu implementaciju</a:t>
            </a:r>
          </a:p>
          <a:p>
            <a:pPr lvl="1"/>
            <a:r>
              <a:rPr lang="sr-Latn-RS" dirty="0" smtClean="0"/>
              <a:t>Time programer prvo mora da precizira šta je ulaz i izlaz za tu funkcionalnost, pa tek onda da se fokusira na implementaciju algoritma koji transformiše ulaz u izlaz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785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TDD i antikrhkost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148084" y="2514600"/>
            <a:ext cx="5562600" cy="1828800"/>
          </a:xfrm>
        </p:spPr>
        <p:txBody>
          <a:bodyPr>
            <a:normAutofit/>
          </a:bodyPr>
          <a:lstStyle/>
          <a:p>
            <a:r>
              <a:rPr lang="sr-Latn-RS" dirty="0" smtClean="0"/>
              <a:t>Antikrhkost (eng. </a:t>
            </a:r>
            <a:r>
              <a:rPr lang="sr-Latn-RS" i="1" dirty="0" smtClean="0"/>
              <a:t>antifragility)</a:t>
            </a:r>
          </a:p>
          <a:p>
            <a:pPr lvl="1"/>
            <a:r>
              <a:rPr lang="sr-Latn-RS" dirty="0" smtClean="0"/>
              <a:t>Osobina sistema da postaje jači ako je izložen stresu, šokovima, otkazima</a:t>
            </a:r>
          </a:p>
          <a:p>
            <a:pPr lvl="1"/>
            <a:endParaRPr lang="sr-Latn-RS" dirty="0"/>
          </a:p>
        </p:txBody>
      </p:sp>
      <p:pic>
        <p:nvPicPr>
          <p:cNvPr id="1026" name="Picture 2" descr="Image result for nassim nicholas tale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057400"/>
            <a:ext cx="25146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81000" y="464820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 smtClean="0">
                <a:latin typeface="Arial" panose="020B0604020202020204" pitchFamily="34" charset="0"/>
                <a:cs typeface="Arial" panose="020B0604020202020204" pitchFamily="34" charset="0"/>
              </a:rPr>
              <a:t>Nasim Nikolas Taleb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6802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TDD i antikrhkost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743200" y="1447800"/>
            <a:ext cx="5943600" cy="5105400"/>
          </a:xfrm>
        </p:spPr>
        <p:txBody>
          <a:bodyPr>
            <a:normAutofit/>
          </a:bodyPr>
          <a:lstStyle/>
          <a:p>
            <a:pPr lvl="1"/>
            <a:r>
              <a:rPr lang="sr-Latn-RS" dirty="0"/>
              <a:t>Krhke stvari se lome ako su izložene stresu</a:t>
            </a:r>
          </a:p>
          <a:p>
            <a:pPr lvl="1"/>
            <a:endParaRPr lang="sr-Latn-RS" dirty="0" smtClean="0"/>
          </a:p>
          <a:p>
            <a:pPr lvl="1"/>
            <a:endParaRPr lang="sr-Latn-RS" dirty="0"/>
          </a:p>
          <a:p>
            <a:pPr lvl="1"/>
            <a:r>
              <a:rPr lang="sr-Latn-RS" dirty="0" smtClean="0"/>
              <a:t>Otpornim </a:t>
            </a:r>
            <a:r>
              <a:rPr lang="sr-Latn-RS" dirty="0"/>
              <a:t>stvarima stres ne smeta, ali im ni ne pomaže</a:t>
            </a:r>
          </a:p>
          <a:p>
            <a:pPr lvl="1"/>
            <a:endParaRPr lang="sr-Latn-RS" dirty="0" smtClean="0"/>
          </a:p>
          <a:p>
            <a:pPr lvl="1"/>
            <a:endParaRPr lang="sr-Latn-RS" dirty="0"/>
          </a:p>
          <a:p>
            <a:pPr lvl="1"/>
            <a:r>
              <a:rPr lang="sr-Latn-RS" dirty="0" smtClean="0"/>
              <a:t>Antikrhkim </a:t>
            </a:r>
            <a:r>
              <a:rPr lang="sr-Latn-RS" dirty="0"/>
              <a:t>stvarima stres pomaže tako što bivaju jače ako su izložene </a:t>
            </a:r>
            <a:r>
              <a:rPr lang="sr-Latn-RS" dirty="0" smtClean="0"/>
              <a:t>(umerenom) stresu</a:t>
            </a:r>
            <a:endParaRPr lang="en-US" dirty="0"/>
          </a:p>
          <a:p>
            <a:endParaRPr lang="en-US" dirty="0"/>
          </a:p>
        </p:txBody>
      </p:sp>
      <p:pic>
        <p:nvPicPr>
          <p:cNvPr id="2052" name="Picture 4" descr="Image result for broken glass 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295400"/>
            <a:ext cx="1082596" cy="1574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 result for solid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2972" y="2869495"/>
            <a:ext cx="1673225" cy="1673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Image result for hydra monster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744596"/>
            <a:ext cx="2133600" cy="1587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8875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TDD i antikrhkost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81600"/>
          </a:xfrm>
        </p:spPr>
        <p:txBody>
          <a:bodyPr>
            <a:normAutofit lnSpcReduction="10000"/>
          </a:bodyPr>
          <a:lstStyle/>
          <a:p>
            <a:r>
              <a:rPr lang="sr-Latn-RS" dirty="0" smtClean="0"/>
              <a:t>U pogledu uticaja grešaka na sistem</a:t>
            </a:r>
          </a:p>
          <a:p>
            <a:pPr lvl="1"/>
            <a:r>
              <a:rPr lang="sr-Latn-RS" dirty="0" smtClean="0"/>
              <a:t>Krhak sistem „mrzi“ greške</a:t>
            </a:r>
          </a:p>
          <a:p>
            <a:pPr lvl="1"/>
            <a:r>
              <a:rPr lang="sr-Latn-RS" dirty="0" smtClean="0"/>
              <a:t>Za otporan sistem greška je samo informacija</a:t>
            </a:r>
          </a:p>
          <a:p>
            <a:pPr lvl="1"/>
            <a:r>
              <a:rPr lang="sr-Latn-RS" dirty="0" smtClean="0"/>
              <a:t>Antikrhak sistem „voli“ greške (ako su male), jer od njih postaje bolji</a:t>
            </a:r>
          </a:p>
          <a:p>
            <a:pPr lvl="1"/>
            <a:endParaRPr lang="sr-Latn-RS" dirty="0"/>
          </a:p>
          <a:p>
            <a:r>
              <a:rPr lang="sr-Latn-RS" dirty="0" smtClean="0"/>
              <a:t>Ako je sistem takav da se dešavaju nepopravljive, velike (ali retke) greške, sistem je krhak</a:t>
            </a:r>
          </a:p>
          <a:p>
            <a:r>
              <a:rPr lang="sr-Latn-RS" dirty="0" smtClean="0"/>
              <a:t>Ako je sistem takav da proizvodi popravljive i male greške, on je antikrhak</a:t>
            </a:r>
          </a:p>
          <a:p>
            <a:r>
              <a:rPr lang="sr-Latn-RS" dirty="0" smtClean="0"/>
              <a:t>U odsustvu čestih, sitnih grešaka, najverovatnije će retka greška kad nastupi biti velika i nepopravljiva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550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TDD i antikrhkost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r-Latn-RS" dirty="0" smtClean="0"/>
              <a:t>TDD pomaže da softver bude „antikrhak“</a:t>
            </a:r>
          </a:p>
          <a:p>
            <a:r>
              <a:rPr lang="sr-Latn-RS" dirty="0" smtClean="0"/>
              <a:t>TDD u razvoj softvera unosi puno sitnog, lokalizovanog i kontrolisanog nereda</a:t>
            </a:r>
          </a:p>
          <a:p>
            <a:pPr lvl="1"/>
            <a:r>
              <a:rPr lang="sr-Latn-RS" dirty="0" smtClean="0"/>
              <a:t>Pre funkcionalnosti se prvo pišu testovi koji čine da softver ne prolazi verifikaciju dok se funkcionalnost ne implementira </a:t>
            </a:r>
          </a:p>
          <a:p>
            <a:pPr lvl="1"/>
            <a:r>
              <a:rPr lang="sr-Latn-RS" dirty="0" smtClean="0"/>
              <a:t>Time se forsira da aplikacija ulazi kratkoročno u periode nestabilnosti kako bi dugoročno bila kvalitetnija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605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Koraci u testiranju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1066800"/>
          </a:xfrm>
        </p:spPr>
        <p:txBody>
          <a:bodyPr/>
          <a:lstStyle/>
          <a:p>
            <a:r>
              <a:rPr lang="sr-Latn-RS" dirty="0" smtClean="0"/>
              <a:t>Bez obzira na kojem mestu u razvoju softvera faza testiranja stoji, ona sadrži svoje podfaze</a:t>
            </a:r>
          </a:p>
          <a:p>
            <a:pPr lvl="1"/>
            <a:endParaRPr lang="en-GB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3048000"/>
            <a:ext cx="4048125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914400" y="2286000"/>
            <a:ext cx="4800600" cy="41910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sr-Latn-RS" dirty="0" smtClean="0">
                <a:latin typeface="Arial" panose="020B0604020202020204" pitchFamily="34" charset="0"/>
                <a:cs typeface="Arial" panose="020B0604020202020204" pitchFamily="34" charset="0"/>
              </a:rPr>
              <a:t>planiranje i upravljanje</a:t>
            </a:r>
          </a:p>
          <a:p>
            <a:pPr lvl="1"/>
            <a:r>
              <a:rPr lang="sr-Latn-RS" dirty="0" smtClean="0">
                <a:latin typeface="Arial" panose="020B0604020202020204" pitchFamily="34" charset="0"/>
                <a:cs typeface="Arial" panose="020B0604020202020204" pitchFamily="34" charset="0"/>
              </a:rPr>
              <a:t>analiza i dizajn</a:t>
            </a:r>
          </a:p>
          <a:p>
            <a:pPr lvl="1"/>
            <a:r>
              <a:rPr lang="sr-Latn-RS" dirty="0" smtClean="0">
                <a:latin typeface="Arial" panose="020B0604020202020204" pitchFamily="34" charset="0"/>
                <a:cs typeface="Arial" panose="020B0604020202020204" pitchFamily="34" charset="0"/>
              </a:rPr>
              <a:t>implementacija i izvršavanje</a:t>
            </a:r>
          </a:p>
          <a:p>
            <a:pPr lvl="1"/>
            <a:r>
              <a:rPr lang="sr-Latn-RS" dirty="0" smtClean="0">
                <a:latin typeface="Arial" panose="020B0604020202020204" pitchFamily="34" charset="0"/>
                <a:cs typeface="Arial" panose="020B0604020202020204" pitchFamily="34" charset="0"/>
              </a:rPr>
              <a:t>evaluacija i izveštavanje</a:t>
            </a:r>
          </a:p>
          <a:p>
            <a:pPr lvl="1"/>
            <a:r>
              <a:rPr lang="sr-Latn-RS" dirty="0" smtClean="0">
                <a:latin typeface="Arial" panose="020B0604020202020204" pitchFamily="34" charset="0"/>
                <a:cs typeface="Arial" panose="020B0604020202020204" pitchFamily="34" charset="0"/>
              </a:rPr>
              <a:t>završne aktivnosti</a:t>
            </a:r>
          </a:p>
          <a:p>
            <a:pPr lvl="1"/>
            <a:endParaRPr lang="sr-Latn-RS" dirty="0" smtClean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36194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dirty="0"/>
              <a:t>Primeri softverskih grešaka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4876800" cy="5181600"/>
          </a:xfrm>
        </p:spPr>
        <p:txBody>
          <a:bodyPr/>
          <a:lstStyle/>
          <a:p>
            <a:r>
              <a:rPr lang="sr-Latn-RS" dirty="0" smtClean="0"/>
              <a:t>Marsov satelit (1998.)</a:t>
            </a:r>
          </a:p>
          <a:p>
            <a:pPr lvl="1"/>
            <a:r>
              <a:rPr lang="sr-Latn-RS" dirty="0" smtClean="0"/>
              <a:t>srušio se pri prilasku Marsu</a:t>
            </a:r>
          </a:p>
          <a:p>
            <a:pPr lvl="1"/>
            <a:r>
              <a:rPr lang="sr-Latn-RS" dirty="0" smtClean="0"/>
              <a:t>šteta 327.6 miliona dolara</a:t>
            </a:r>
          </a:p>
          <a:p>
            <a:pPr lvl="1"/>
            <a:r>
              <a:rPr lang="sr-Latn-RS" dirty="0" smtClean="0"/>
              <a:t>bag je bio to što nisu korišćenje iste jedinice mere u svim delovima softvera 	</a:t>
            </a:r>
          </a:p>
          <a:p>
            <a:endParaRPr lang="en-GB" dirty="0"/>
          </a:p>
        </p:txBody>
      </p:sp>
      <p:pic>
        <p:nvPicPr>
          <p:cNvPr id="5122" name="Picture 2" descr="Mars Climate Orbiter 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2057400"/>
            <a:ext cx="2476500" cy="2247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3368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Faza planiranja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sr-Latn-RS" dirty="0" smtClean="0"/>
              <a:t>Planiranje se vrši na više nivoa</a:t>
            </a:r>
          </a:p>
          <a:p>
            <a:r>
              <a:rPr lang="sr-Latn-RS" dirty="0" smtClean="0"/>
              <a:t>Na generalnom nivou</a:t>
            </a:r>
          </a:p>
          <a:p>
            <a:pPr lvl="1"/>
            <a:r>
              <a:rPr lang="sr-Latn-RS" b="1" dirty="0" smtClean="0"/>
              <a:t>Test strategija</a:t>
            </a:r>
            <a:r>
              <a:rPr lang="sr-Latn-RS" dirty="0" smtClean="0"/>
              <a:t> definiše mesto i ciljeve testiranja u projektu, opšti pristup testiranju, nameravani intenzitet testiranja</a:t>
            </a:r>
          </a:p>
          <a:p>
            <a:pPr lvl="1"/>
            <a:r>
              <a:rPr lang="sr-Latn-RS" dirty="0" smtClean="0"/>
              <a:t>Ista strategija se može primeniti na različite projekte</a:t>
            </a:r>
          </a:p>
          <a:p>
            <a:r>
              <a:rPr lang="sr-Latn-RS" dirty="0" smtClean="0"/>
              <a:t>Na specifičnijem nivou</a:t>
            </a:r>
          </a:p>
          <a:p>
            <a:pPr lvl="1"/>
            <a:r>
              <a:rPr lang="sr-Latn-RS" b="1" dirty="0"/>
              <a:t>Test plan</a:t>
            </a:r>
            <a:r>
              <a:rPr lang="sr-Latn-RS" dirty="0"/>
              <a:t> opisuje </a:t>
            </a:r>
            <a:r>
              <a:rPr lang="sr-Latn-RS" dirty="0" smtClean="0"/>
              <a:t>raspored </a:t>
            </a:r>
            <a:r>
              <a:rPr lang="sr-Latn-RS" dirty="0"/>
              <a:t>nameravanih aktivnosti </a:t>
            </a:r>
            <a:r>
              <a:rPr lang="sr-Latn-RS" dirty="0" smtClean="0"/>
              <a:t>testiranja kao i resurse koji će biti korišćeni u ovim aktivnostima</a:t>
            </a:r>
          </a:p>
          <a:p>
            <a:endParaRPr lang="sr-Latn-RS" dirty="0" smtClean="0"/>
          </a:p>
          <a:p>
            <a:pPr lvl="1"/>
            <a:endParaRPr lang="en-GB" dirty="0"/>
          </a:p>
        </p:txBody>
      </p:sp>
      <p:pic>
        <p:nvPicPr>
          <p:cNvPr id="4" name="Picture 6" descr="https://encrypted-tbn0.gstatic.com/images?q=tbn:ANd9GcTN0gELpJUBNkaQ47pSmfXSFIhqYXfsgbqdGJh9vma19L6bafDJM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286000"/>
            <a:ext cx="847725" cy="84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https://encrypted-tbn0.gstatic.com/images?q=tbn:ANd9GcTN0gELpJUBNkaQ47pSmfXSFIhqYXfsgbqdGJh9vma19L6bafDJM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99" y="4343400"/>
            <a:ext cx="847725" cy="84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0736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Upravljanje testiranjem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sr-Latn-RS" dirty="0" smtClean="0"/>
              <a:t>Nadzor nad aktivnostima testiranja i kontrola kako se realizacija, dinamika i rezultat ovih aktivnosti uklapaju u plan testiranja</a:t>
            </a:r>
          </a:p>
          <a:p>
            <a:pPr lvl="1"/>
            <a:r>
              <a:rPr lang="sr-Latn-RS" dirty="0" smtClean="0"/>
              <a:t>plan i aktivnosti testiranja </a:t>
            </a:r>
            <a:r>
              <a:rPr lang="en-US" dirty="0" smtClean="0"/>
              <a:t>se </a:t>
            </a:r>
            <a:r>
              <a:rPr lang="en-US" dirty="0" err="1" smtClean="0"/>
              <a:t>dinami</a:t>
            </a:r>
            <a:r>
              <a:rPr lang="sr-Latn-RS" dirty="0" smtClean="0"/>
              <a:t>čki ažuriraju na osnovu prikupljenih informacija</a:t>
            </a:r>
          </a:p>
          <a:p>
            <a:r>
              <a:rPr lang="sr-Latn-RS" dirty="0"/>
              <a:t>Upravljanje </a:t>
            </a:r>
            <a:r>
              <a:rPr lang="sr-Latn-RS" dirty="0" smtClean="0"/>
              <a:t>uključuje administraciju i održavanje</a:t>
            </a:r>
          </a:p>
          <a:p>
            <a:pPr lvl="1"/>
            <a:r>
              <a:rPr lang="sr-Latn-RS" dirty="0" smtClean="0"/>
              <a:t>procesa testiranja</a:t>
            </a:r>
          </a:p>
          <a:p>
            <a:pPr lvl="1"/>
            <a:r>
              <a:rPr lang="sr-Latn-RS" dirty="0" smtClean="0"/>
              <a:t>infrastrukure koja se koristi za testiranje (softverski alati, dokumenti, hardver)</a:t>
            </a:r>
          </a:p>
          <a:p>
            <a:r>
              <a:rPr lang="sr-Latn-RS" dirty="0" smtClean="0"/>
              <a:t>Ovakav nadzor mora biti uključen u svaki od koraka testiranja</a:t>
            </a:r>
          </a:p>
        </p:txBody>
      </p:sp>
    </p:spTree>
    <p:extLst>
      <p:ext uri="{BB962C8B-B14F-4D97-AF65-F5344CB8AC3E}">
        <p14:creationId xmlns:p14="http://schemas.microsoft.com/office/powerpoint/2010/main" val="3281612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Određivanje intenziteta testiranja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r-Latn-RS" dirty="0" smtClean="0"/>
              <a:t>U fazi planiranja se definiše planirani intenzitet testiranja</a:t>
            </a:r>
          </a:p>
          <a:p>
            <a:r>
              <a:rPr lang="sr-Latn-RS" dirty="0" smtClean="0"/>
              <a:t>Definisan je kriterijumom za završetak testiranja</a:t>
            </a:r>
          </a:p>
          <a:p>
            <a:r>
              <a:rPr lang="sr-Latn-RS" dirty="0" smtClean="0"/>
              <a:t>Kriterijum za završetak testiranja</a:t>
            </a:r>
          </a:p>
          <a:p>
            <a:pPr lvl="1"/>
            <a:r>
              <a:rPr lang="sr-Latn-RS" dirty="0" smtClean="0"/>
              <a:t>skup uslova koji trebaju biti ispunjeni da bi se proces testiranja mogao smatrati završenim</a:t>
            </a:r>
          </a:p>
          <a:p>
            <a:pPr lvl="1"/>
            <a:r>
              <a:rPr lang="sr-Latn-RS" dirty="0" smtClean="0"/>
              <a:t>svrha kriterijuma je da se testiranje završi tek kad određeni pokazatelji ukazuju da možemo smatrati aplikaciju pouzdanom</a:t>
            </a:r>
            <a:endParaRPr lang="en-GB" dirty="0"/>
          </a:p>
        </p:txBody>
      </p:sp>
      <p:pic>
        <p:nvPicPr>
          <p:cNvPr id="4" name="Picture 6" descr="https://encrypted-tbn0.gstatic.com/images?q=tbn:ANd9GcTN0gELpJUBNkaQ47pSmfXSFIhqYXfsgbqdGJh9vma19L6bafDJM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671762"/>
            <a:ext cx="847725" cy="84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0697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Kriterijumi za završetak testiranja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r-Latn-RS" dirty="0" smtClean="0"/>
              <a:t>Čest uslov koji se koristi kao kriterijum za završetak je stepen u kojem je softver pokriven testovima</a:t>
            </a:r>
          </a:p>
          <a:p>
            <a:r>
              <a:rPr lang="sr-Latn-RS" dirty="0" smtClean="0"/>
              <a:t>Pokrivenost testovima (</a:t>
            </a:r>
            <a:r>
              <a:rPr lang="sr-Latn-RS" i="1" dirty="0" smtClean="0"/>
              <a:t>test coverage</a:t>
            </a:r>
            <a:r>
              <a:rPr lang="sr-Latn-RS" dirty="0" smtClean="0"/>
              <a:t>)</a:t>
            </a:r>
          </a:p>
          <a:p>
            <a:pPr lvl="1"/>
            <a:r>
              <a:rPr lang="sr-Latn-RS" dirty="0" smtClean="0"/>
              <a:t>Procenat delova koda za koje postoje testovi koji verifikuju njihov rad</a:t>
            </a:r>
          </a:p>
          <a:p>
            <a:endParaRPr lang="sr-Latn-RS" dirty="0" smtClean="0"/>
          </a:p>
          <a:p>
            <a:r>
              <a:rPr lang="sr-Latn-RS" dirty="0" smtClean="0"/>
              <a:t>Mogu se koristiti i drugi kriterijumi</a:t>
            </a:r>
          </a:p>
          <a:p>
            <a:pPr lvl="1"/>
            <a:r>
              <a:rPr lang="sr-Latn-RS" dirty="0" smtClean="0"/>
              <a:t>Npr. da svaki klijentov zahtev iz specifikacije bude testiran bar jednim testom</a:t>
            </a:r>
          </a:p>
          <a:p>
            <a:endParaRPr lang="en-GB" dirty="0"/>
          </a:p>
        </p:txBody>
      </p:sp>
      <p:pic>
        <p:nvPicPr>
          <p:cNvPr id="4" name="Picture 6" descr="https://encrypted-tbn0.gstatic.com/images?q=tbn:ANd9GcTN0gELpJUBNkaQ47pSmfXSFIhqYXfsgbqdGJh9vma19L6bafDJM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438400"/>
            <a:ext cx="847725" cy="84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6458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Utvrđivanje prioriteta testova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r-Latn-RS" dirty="0" smtClean="0"/>
              <a:t>Zbog ograničenih resursa, neophodno je klasifikovati testove po prioritetima</a:t>
            </a:r>
          </a:p>
          <a:p>
            <a:pPr lvl="1"/>
            <a:r>
              <a:rPr lang="sr-Latn-RS" dirty="0" smtClean="0"/>
              <a:t>prioritetniji testovi se prvi realizuju</a:t>
            </a:r>
          </a:p>
          <a:p>
            <a:pPr lvl="1"/>
            <a:r>
              <a:rPr lang="sr-Latn-RS" dirty="0" smtClean="0"/>
              <a:t>u nedostatku vremena za izvršavanje svih testova, izvršavaju se prioritetniji testovi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28208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Alati za podršku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r-Latn-RS" dirty="0" smtClean="0"/>
              <a:t>Zbog efikasnijeg procesa testiranja potrebno je uključiti specijalizovane softverske alate </a:t>
            </a:r>
          </a:p>
          <a:p>
            <a:r>
              <a:rPr lang="sr-Latn-RS" dirty="0" smtClean="0"/>
              <a:t>U fazi planiranja potrebno je izabrati i pripremiti ove alate za upotrebu</a:t>
            </a:r>
          </a:p>
          <a:p>
            <a:pPr lvl="1"/>
            <a:r>
              <a:rPr lang="sr-Latn-RS" dirty="0" smtClean="0"/>
              <a:t>može biti potrebna i dodatna obuka testera za korišćenje alata</a:t>
            </a:r>
          </a:p>
          <a:p>
            <a:r>
              <a:rPr lang="sr-Latn-RS" dirty="0" smtClean="0"/>
              <a:t>Postoje okruženja, tehnologije i alati za ovu svrhu</a:t>
            </a:r>
          </a:p>
          <a:p>
            <a:pPr lvl="2"/>
            <a:r>
              <a:rPr lang="sr-Latn-RS" dirty="0" smtClean="0"/>
              <a:t>Junit, Selenium, Karma, Protractor</a:t>
            </a:r>
          </a:p>
          <a:p>
            <a:r>
              <a:rPr lang="sr-Latn-RS" dirty="0" smtClean="0"/>
              <a:t>Postoje i alati za podršku upravljanju testiranjem</a:t>
            </a:r>
          </a:p>
          <a:p>
            <a:pPr lvl="2"/>
            <a:r>
              <a:rPr lang="sr-Latn-RS" dirty="0" smtClean="0"/>
              <a:t>alati za prijavu bugova, evidenciju zahteva, ...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15616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Faza analize i dizajna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81600"/>
          </a:xfrm>
        </p:spPr>
        <p:txBody>
          <a:bodyPr/>
          <a:lstStyle/>
          <a:p>
            <a:r>
              <a:rPr lang="sr-Latn-RS" dirty="0" smtClean="0"/>
              <a:t>Prvi korak u ovoj fazi je analiza baze testiranja</a:t>
            </a:r>
          </a:p>
          <a:p>
            <a:pPr lvl="1"/>
            <a:r>
              <a:rPr lang="sr-Latn-RS" dirty="0" smtClean="0"/>
              <a:t>Baza testiranja</a:t>
            </a:r>
          </a:p>
          <a:p>
            <a:pPr lvl="2"/>
            <a:r>
              <a:rPr lang="sr-Latn-RS" dirty="0" smtClean="0"/>
              <a:t>predstavljaju je svi dokumenti iz kojih se utvrđuju funkcionalnosti sistema</a:t>
            </a:r>
          </a:p>
          <a:p>
            <a:pPr lvl="2"/>
            <a:r>
              <a:rPr lang="sr-Latn-RS" dirty="0" smtClean="0"/>
              <a:t>ove informacije su osnov za odluku šta treba biti testirano (uslovi testiranja)</a:t>
            </a:r>
          </a:p>
          <a:p>
            <a:r>
              <a:rPr lang="sr-Latn-RS" dirty="0" smtClean="0"/>
              <a:t>Zatim se kreira test specifikacija</a:t>
            </a:r>
          </a:p>
          <a:p>
            <a:pPr lvl="1"/>
            <a:r>
              <a:rPr lang="sr-Latn-RS" dirty="0" smtClean="0"/>
              <a:t>sadrži test slučajeve koje treba izvršiti</a:t>
            </a:r>
          </a:p>
          <a:p>
            <a:pPr lvl="1"/>
            <a:r>
              <a:rPr lang="sr-Latn-RS" dirty="0" smtClean="0"/>
              <a:t>test slučajevi se definišu na osnovu baze testiranja, strategije testiranja i prirode test objekta</a:t>
            </a:r>
          </a:p>
          <a:p>
            <a:pPr lvl="1"/>
            <a:r>
              <a:rPr lang="sr-Latn-RS" dirty="0" smtClean="0"/>
              <a:t>važno je da postoji jasna veza između test slučaja i zahteva koji se testira tim test slučajem</a:t>
            </a:r>
          </a:p>
          <a:p>
            <a:endParaRPr lang="sr-Latn-RS" dirty="0" smtClean="0"/>
          </a:p>
          <a:p>
            <a:endParaRPr lang="sr-Latn-RS" dirty="0" smtClean="0"/>
          </a:p>
        </p:txBody>
      </p:sp>
      <p:pic>
        <p:nvPicPr>
          <p:cNvPr id="4" name="Picture 6" descr="https://encrypted-tbn0.gstatic.com/images?q=tbn:ANd9GcTN0gELpJUBNkaQ47pSmfXSFIhqYXfsgbqdGJh9vma19L6bafDJM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99" y="1828800"/>
            <a:ext cx="847725" cy="84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5003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Faza analize i dizajna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r-Latn-RS" dirty="0" smtClean="0"/>
              <a:t>Dizajn test slučajeva se vrši na dva nivoa</a:t>
            </a:r>
          </a:p>
          <a:p>
            <a:pPr lvl="1"/>
            <a:r>
              <a:rPr lang="sr-Latn-RS" dirty="0" smtClean="0"/>
              <a:t>Logički test slučaj </a:t>
            </a:r>
          </a:p>
          <a:p>
            <a:pPr lvl="2"/>
            <a:r>
              <a:rPr lang="sr-Latn-RS" dirty="0" smtClean="0"/>
              <a:t>definiše šta test slučaj testira i na generalnom nivou na koji način to treba da radi</a:t>
            </a:r>
          </a:p>
          <a:p>
            <a:pPr lvl="1"/>
            <a:r>
              <a:rPr lang="sr-Latn-RS" dirty="0" smtClean="0"/>
              <a:t>Konkretan test slučaj</a:t>
            </a:r>
          </a:p>
          <a:p>
            <a:pPr lvl="2"/>
            <a:r>
              <a:rPr lang="sr-Latn-RS" dirty="0" smtClean="0"/>
              <a:t>konkretne ulazne vrednosti se definišu</a:t>
            </a:r>
          </a:p>
          <a:p>
            <a:pPr lvl="2"/>
            <a:r>
              <a:rPr lang="sr-Latn-RS" dirty="0" smtClean="0"/>
              <a:t>dizajn i implementacija konkretnih test slučajeva se vrši u sledećoj fazi</a:t>
            </a:r>
          </a:p>
          <a:p>
            <a:r>
              <a:rPr lang="sr-Latn-RS" dirty="0" smtClean="0"/>
              <a:t>Potrebno je grupisati test slučajeve u </a:t>
            </a:r>
            <a:r>
              <a:rPr lang="sr-Latn-RS" i="1" dirty="0" smtClean="0"/>
              <a:t>test suites</a:t>
            </a:r>
            <a:r>
              <a:rPr lang="sr-Latn-RS" dirty="0" smtClean="0"/>
              <a:t> i dizajnirati test scenarije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31656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Faza analize i dizajna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r-Latn-RS" dirty="0" smtClean="0"/>
              <a:t>Test slučajevi mogu biti dizajnirani</a:t>
            </a:r>
          </a:p>
          <a:p>
            <a:pPr lvl="1"/>
            <a:r>
              <a:rPr lang="sr-Latn-RS" dirty="0" smtClean="0"/>
              <a:t>na osnovu specifikacije funkcionalnosti test objekta</a:t>
            </a:r>
          </a:p>
          <a:p>
            <a:pPr lvl="2"/>
            <a:r>
              <a:rPr lang="sr-Latn-RS" dirty="0" smtClean="0"/>
              <a:t>testiranje metodom crne kutije (</a:t>
            </a:r>
            <a:r>
              <a:rPr lang="sr-Latn-RS" i="1" dirty="0" smtClean="0"/>
              <a:t>black box testing</a:t>
            </a:r>
            <a:r>
              <a:rPr lang="sr-Latn-RS" dirty="0" smtClean="0"/>
              <a:t>)</a:t>
            </a:r>
          </a:p>
          <a:p>
            <a:pPr lvl="1"/>
            <a:r>
              <a:rPr lang="sr-Latn-RS" dirty="0" smtClean="0"/>
              <a:t>na osnovu analize izvornog koda test objekta</a:t>
            </a:r>
          </a:p>
          <a:p>
            <a:pPr lvl="2"/>
            <a:r>
              <a:rPr lang="sr-Latn-RS" dirty="0" smtClean="0"/>
              <a:t>testiranje metodom bele kutije (</a:t>
            </a:r>
            <a:r>
              <a:rPr lang="sr-Latn-RS" i="1" dirty="0" smtClean="0"/>
              <a:t>white box testing</a:t>
            </a:r>
            <a:r>
              <a:rPr lang="sr-Latn-RS" dirty="0" smtClean="0"/>
              <a:t>)</a:t>
            </a:r>
          </a:p>
          <a:p>
            <a:endParaRPr lang="sr-Latn-RS" dirty="0"/>
          </a:p>
          <a:p>
            <a:r>
              <a:rPr lang="sr-Latn-RS" dirty="0" smtClean="0"/>
              <a:t>Za svaki test slučaj se definišu </a:t>
            </a:r>
          </a:p>
          <a:p>
            <a:pPr lvl="1"/>
            <a:r>
              <a:rPr lang="sr-Latn-RS" dirty="0" smtClean="0"/>
              <a:t>preduslovi koji moraju biti ispunjeni pre izvršavanja </a:t>
            </a:r>
          </a:p>
          <a:p>
            <a:pPr lvl="1"/>
            <a:r>
              <a:rPr lang="sr-Latn-RS" dirty="0" smtClean="0"/>
              <a:t>očekivani rezultati i ponašanje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99783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Faza analize i dizajna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257800"/>
          </a:xfrm>
        </p:spPr>
        <p:txBody>
          <a:bodyPr>
            <a:normAutofit/>
          </a:bodyPr>
          <a:lstStyle/>
          <a:p>
            <a:r>
              <a:rPr lang="sr-Latn-RS" dirty="0" smtClean="0"/>
              <a:t>Potrebno je dizajnirati različite tipove test slučajeva</a:t>
            </a:r>
          </a:p>
          <a:p>
            <a:r>
              <a:rPr lang="sr-Latn-RS" dirty="0" smtClean="0"/>
              <a:t>Pozitivni testovi</a:t>
            </a:r>
          </a:p>
          <a:p>
            <a:pPr lvl="1"/>
            <a:r>
              <a:rPr lang="sr-Latn-RS" dirty="0" smtClean="0"/>
              <a:t>šaljemo validne ulazne podatke i proveravamo da li sistem uspešno izvršava planiranu funkcionalnost</a:t>
            </a:r>
          </a:p>
          <a:p>
            <a:pPr lvl="2"/>
            <a:r>
              <a:rPr lang="sr-Latn-RS" dirty="0" smtClean="0"/>
              <a:t>npr. pošaljemo validne kredencijale pri testiranju prijave na sistem</a:t>
            </a:r>
          </a:p>
          <a:p>
            <a:r>
              <a:rPr lang="sr-Latn-RS" dirty="0" smtClean="0"/>
              <a:t>Negativni testovi</a:t>
            </a:r>
          </a:p>
          <a:p>
            <a:pPr lvl="1"/>
            <a:r>
              <a:rPr lang="sr-Latn-RS" dirty="0" smtClean="0"/>
              <a:t>šaljemo ulazne podatke na koje sistem treba da odgovori neizvršavanjem planirane funkcionalnosti</a:t>
            </a:r>
          </a:p>
          <a:p>
            <a:pPr lvl="2"/>
            <a:r>
              <a:rPr lang="sr-Latn-RS" dirty="0" smtClean="0"/>
              <a:t>npr. pošaljemo kredencijale nepostojećeg korisnika pri testiranju prijave na sistem</a:t>
            </a:r>
          </a:p>
        </p:txBody>
      </p:sp>
    </p:spTree>
    <p:extLst>
      <p:ext uri="{BB962C8B-B14F-4D97-AF65-F5344CB8AC3E}">
        <p14:creationId xmlns:p14="http://schemas.microsoft.com/office/powerpoint/2010/main" val="139654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Primeri softverskih grešaka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r-Latn-RS" dirty="0" smtClean="0"/>
              <a:t>Software horror stories</a:t>
            </a:r>
          </a:p>
          <a:p>
            <a:pPr lvl="1"/>
            <a:r>
              <a:rPr lang="sr-Latn-RS" sz="1800" dirty="0" smtClean="0"/>
              <a:t>https</a:t>
            </a:r>
            <a:r>
              <a:rPr lang="sr-Latn-RS" sz="1800" dirty="0"/>
              <a:t>://www.cs.tau.ac.il/~nachumd/horror.html</a:t>
            </a:r>
          </a:p>
          <a:p>
            <a:r>
              <a:rPr lang="en-GB" dirty="0" smtClean="0"/>
              <a:t>Epic </a:t>
            </a:r>
            <a:r>
              <a:rPr lang="en-GB" dirty="0"/>
              <a:t>failures: 11 infamous software bugs</a:t>
            </a:r>
          </a:p>
          <a:p>
            <a:pPr lvl="1"/>
            <a:r>
              <a:rPr lang="en-GB" sz="1800" dirty="0" smtClean="0"/>
              <a:t>http</a:t>
            </a:r>
            <a:r>
              <a:rPr lang="en-GB" sz="1800" dirty="0"/>
              <a:t>://www.computerworld.com/article/2515483/enterprise-applications/epic-failures--11-infamous-software-bugs.html</a:t>
            </a:r>
          </a:p>
        </p:txBody>
      </p:sp>
    </p:spTree>
    <p:extLst>
      <p:ext uri="{BB962C8B-B14F-4D97-AF65-F5344CB8AC3E}">
        <p14:creationId xmlns:p14="http://schemas.microsoft.com/office/powerpoint/2010/main" val="3858187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 smtClean="0"/>
              <a:t>Faza implementacije i izvršavanja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sr-Latn-RS" dirty="0" smtClean="0"/>
              <a:t>U ovoj fazi se na osnovu logičkih test slučajeva implementiraju i izvršavaju konkretni test slučajevi, pri čemu se vrši evidencija o izvršavanju</a:t>
            </a:r>
          </a:p>
          <a:p>
            <a:r>
              <a:rPr lang="sr-Latn-RS" dirty="0" smtClean="0"/>
              <a:t>Manuelni testovi se odmah izvršavaju korišćenjem aplikacije</a:t>
            </a:r>
          </a:p>
          <a:p>
            <a:r>
              <a:rPr lang="sr-Latn-RS" dirty="0" smtClean="0"/>
              <a:t>Automatski testovi se implementiraju u definisanom programskom jeziku, najčešće korišćenjem specijalizovanih tehnologija</a:t>
            </a:r>
          </a:p>
          <a:p>
            <a:pPr lvl="1"/>
            <a:r>
              <a:rPr lang="sr-Latn-RS" dirty="0" smtClean="0"/>
              <a:t>npr. testovi se pišu u programskom jeziku Java korišćenjem JUnit radnog okvira za testiranje</a:t>
            </a:r>
          </a:p>
        </p:txBody>
      </p:sp>
    </p:spTree>
    <p:extLst>
      <p:ext uri="{BB962C8B-B14F-4D97-AF65-F5344CB8AC3E}">
        <p14:creationId xmlns:p14="http://schemas.microsoft.com/office/powerpoint/2010/main" val="1914514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/>
              <a:t>Faza implementacije i izvršavanja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81600"/>
          </a:xfrm>
        </p:spPr>
        <p:txBody>
          <a:bodyPr>
            <a:normAutofit/>
          </a:bodyPr>
          <a:lstStyle/>
          <a:p>
            <a:r>
              <a:rPr lang="sr-Latn-RS" dirty="0" smtClean="0"/>
              <a:t>Prvi korak u izvršavanju testa je provera da li je test objekat spreman za testiranje</a:t>
            </a:r>
          </a:p>
          <a:p>
            <a:pPr lvl="1"/>
            <a:r>
              <a:rPr lang="sr-Latn-RS" dirty="0" smtClean="0"/>
              <a:t>aplikacija se startuje i proveri da li su funkcionalnosti test objekta dostupne pri izvršavanju testova</a:t>
            </a:r>
          </a:p>
        </p:txBody>
      </p:sp>
    </p:spTree>
    <p:extLst>
      <p:ext uri="{BB962C8B-B14F-4D97-AF65-F5344CB8AC3E}">
        <p14:creationId xmlns:p14="http://schemas.microsoft.com/office/powerpoint/2010/main" val="1560836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 smtClean="0"/>
              <a:t>Faza implementacije i izvršavanja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075330"/>
          </a:xfrm>
        </p:spPr>
        <p:txBody>
          <a:bodyPr>
            <a:normAutofit fontScale="92500" lnSpcReduction="10000"/>
          </a:bodyPr>
          <a:lstStyle/>
          <a:p>
            <a:r>
              <a:rPr lang="sr-Latn-RS" dirty="0"/>
              <a:t>Naredni korak je provera samo glavnih funkcionalnosti kroz </a:t>
            </a:r>
            <a:r>
              <a:rPr lang="sr-Latn-RS" i="1" dirty="0"/>
              <a:t>smoke test</a:t>
            </a:r>
          </a:p>
          <a:p>
            <a:r>
              <a:rPr lang="sr-Latn-RS" b="1" i="1" dirty="0"/>
              <a:t>Smoke test</a:t>
            </a:r>
            <a:r>
              <a:rPr lang="sr-Latn-RS" i="1" dirty="0"/>
              <a:t> </a:t>
            </a:r>
            <a:r>
              <a:rPr lang="sr-Latn-RS" dirty="0"/>
              <a:t>je jednostavan test koji samo proverava da li sistem „radi“ </a:t>
            </a:r>
          </a:p>
          <a:p>
            <a:pPr lvl="1"/>
            <a:r>
              <a:rPr lang="sr-Latn-RS" dirty="0" smtClean="0"/>
              <a:t>proverava da </a:t>
            </a:r>
            <a:r>
              <a:rPr lang="sr-Latn-RS" dirty="0"/>
              <a:t>li </a:t>
            </a:r>
            <a:r>
              <a:rPr lang="sr-Latn-RS" dirty="0" smtClean="0"/>
              <a:t>je aplikacija startovana </a:t>
            </a:r>
            <a:r>
              <a:rPr lang="sr-Latn-RS" dirty="0"/>
              <a:t>i da li su glavne funkcionalnosti prisutne bez ulaženja u detalje</a:t>
            </a:r>
          </a:p>
          <a:p>
            <a:pPr lvl="1"/>
            <a:r>
              <a:rPr lang="sr-Latn-RS" dirty="0"/>
              <a:t>ime potiče od osnovne provere ispravnosti električnih uređaja time da li će se zapaliti i </a:t>
            </a:r>
            <a:r>
              <a:rPr lang="sr-Latn-RS" dirty="0" smtClean="0"/>
              <a:t>pojaviti dim ako </a:t>
            </a:r>
            <a:r>
              <a:rPr lang="sr-Latn-RS" dirty="0"/>
              <a:t>ih </a:t>
            </a:r>
            <a:r>
              <a:rPr lang="sr-Latn-RS" dirty="0" smtClean="0"/>
              <a:t>uključimo u struju</a:t>
            </a:r>
          </a:p>
          <a:p>
            <a:pPr lvl="1"/>
            <a:r>
              <a:rPr lang="sr-Latn-RS" dirty="0" smtClean="0"/>
              <a:t>ako ovaj test ne prolazi nema smisla dalje izvršavati specifičnije testove</a:t>
            </a:r>
            <a:endParaRPr lang="en-GB" dirty="0"/>
          </a:p>
          <a:p>
            <a:endParaRPr lang="en-GB" dirty="0"/>
          </a:p>
        </p:txBody>
      </p:sp>
      <p:pic>
        <p:nvPicPr>
          <p:cNvPr id="4" name="Picture 6" descr="https://encrypted-tbn0.gstatic.com/images?q=tbn:ANd9GcTN0gELpJUBNkaQ47pSmfXSFIhqYXfsgbqdGJh9vma19L6bafDJM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99" y="1981200"/>
            <a:ext cx="847725" cy="84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Goran\AppData\Local\Microsoft\Windows\INetCache\IE\UQXT3MQS\Quote-icon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540002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038600" y="5809565"/>
            <a:ext cx="4724400" cy="70788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sr-Latn-RS" sz="2000" b="1" i="1" dirty="0" smtClean="0">
                <a:latin typeface="Adobe Caslon Pro" pitchFamily="18" charset="0"/>
                <a:cs typeface="Adobe Arabic" pitchFamily="18" charset="-78"/>
              </a:rPr>
              <a:t>Svi električni uređaji rade na beli dim. Kada beli dim izađe, uređaj više ne radi.</a:t>
            </a:r>
          </a:p>
        </p:txBody>
      </p:sp>
    </p:spTree>
    <p:extLst>
      <p:ext uri="{BB962C8B-B14F-4D97-AF65-F5344CB8AC3E}">
        <p14:creationId xmlns:p14="http://schemas.microsoft.com/office/powerpoint/2010/main" val="2754722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/>
              <a:t>Faza implementacije i izvršavanja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81600"/>
          </a:xfrm>
        </p:spPr>
        <p:txBody>
          <a:bodyPr>
            <a:normAutofit lnSpcReduction="10000"/>
          </a:bodyPr>
          <a:lstStyle/>
          <a:p>
            <a:r>
              <a:rPr lang="sr-Latn-RS" dirty="0" smtClean="0"/>
              <a:t>Nakon </a:t>
            </a:r>
            <a:r>
              <a:rPr lang="sr-Latn-RS" i="1" dirty="0" smtClean="0"/>
              <a:t>smoke</a:t>
            </a:r>
            <a:r>
              <a:rPr lang="sr-Latn-RS" dirty="0" smtClean="0"/>
              <a:t> testa vrši se izvršavanje svih implementiranih testova</a:t>
            </a:r>
          </a:p>
          <a:p>
            <a:r>
              <a:rPr lang="sr-Latn-RS" dirty="0" smtClean="0"/>
              <a:t>Važno je evidentirati izvršavanje i rezultate testova (</a:t>
            </a:r>
            <a:r>
              <a:rPr lang="sr-Latn-RS" i="1" dirty="0" smtClean="0"/>
              <a:t>test log</a:t>
            </a:r>
            <a:r>
              <a:rPr lang="sr-Latn-RS" dirty="0" smtClean="0"/>
              <a:t>)</a:t>
            </a:r>
          </a:p>
          <a:p>
            <a:pPr lvl="1"/>
            <a:r>
              <a:rPr lang="sr-Latn-RS" dirty="0" smtClean="0"/>
              <a:t>na osnovu toga se utvrđuju otkazi, pa pronalaze i ispravljaju nedostaci</a:t>
            </a:r>
          </a:p>
          <a:p>
            <a:r>
              <a:rPr lang="sr-Latn-RS" dirty="0" smtClean="0"/>
              <a:t>Svaki otkaz mora biti moguće reprodukovati ponavljanjem funkcionalnosti u istim uslovima</a:t>
            </a:r>
          </a:p>
          <a:p>
            <a:pPr lvl="1"/>
            <a:r>
              <a:rPr lang="sr-Latn-RS" dirty="0" smtClean="0"/>
              <a:t>definisano testom, preduslovima i ulaznim podacima</a:t>
            </a:r>
          </a:p>
          <a:p>
            <a:pPr lvl="1"/>
            <a:r>
              <a:rPr lang="sr-Latn-RS" dirty="0" smtClean="0"/>
              <a:t>programer nakon reprodukovanja otkaza utvrđuje da li nedostatak zaista postoji i otklanja ga</a:t>
            </a:r>
          </a:p>
          <a:p>
            <a:pPr lvl="2"/>
            <a:r>
              <a:rPr lang="sr-Latn-RS" dirty="0" smtClean="0"/>
              <a:t>ponovnim testovima treba verifikovati ispravku i voditi računa da ispravka može uvesti nove otkaze</a:t>
            </a:r>
          </a:p>
        </p:txBody>
      </p:sp>
    </p:spTree>
    <p:extLst>
      <p:ext uri="{BB962C8B-B14F-4D97-AF65-F5344CB8AC3E}">
        <p14:creationId xmlns:p14="http://schemas.microsoft.com/office/powerpoint/2010/main" val="3663522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Faza ocenjivanja i izveštavanja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05400"/>
          </a:xfrm>
        </p:spPr>
        <p:txBody>
          <a:bodyPr>
            <a:normAutofit lnSpcReduction="10000"/>
          </a:bodyPr>
          <a:lstStyle/>
          <a:p>
            <a:r>
              <a:rPr lang="sr-Latn-RS" dirty="0" smtClean="0"/>
              <a:t>U ovoj fazi se proverava da li su ispunjeni kriterijumi završetka testiranja i izveštava se o rezultatima testiranja</a:t>
            </a:r>
          </a:p>
          <a:p>
            <a:r>
              <a:rPr lang="sr-Latn-RS" dirty="0" smtClean="0"/>
              <a:t>Ako kriterijumi nisu ispunjeni, izvršavaju se dodatni test slučajevi ili se revidira kriterijum</a:t>
            </a:r>
          </a:p>
          <a:p>
            <a:pPr lvl="1"/>
            <a:r>
              <a:rPr lang="sr-Latn-RS" dirty="0" smtClean="0"/>
              <a:t>potrebno je prepoznati da li novi test slučajevi doprinose verovatnoći pronalaženja nedostataka</a:t>
            </a:r>
          </a:p>
          <a:p>
            <a:r>
              <a:rPr lang="sr-Latn-RS" dirty="0" smtClean="0"/>
              <a:t>Kriterijum mora biti postavljen realno</a:t>
            </a:r>
          </a:p>
          <a:p>
            <a:pPr lvl="1"/>
            <a:r>
              <a:rPr lang="sr-Latn-RS" dirty="0" smtClean="0"/>
              <a:t>može se meriti u odnosu na pokrivenost koda</a:t>
            </a:r>
          </a:p>
          <a:p>
            <a:pPr lvl="1"/>
            <a:r>
              <a:rPr lang="sr-Latn-RS" dirty="0" smtClean="0"/>
              <a:t>ili na učestalost otkrivanja novih nedostataka pri testiranju</a:t>
            </a:r>
          </a:p>
          <a:p>
            <a:pPr lvl="2"/>
            <a:r>
              <a:rPr lang="sr-Latn-RS" dirty="0" smtClean="0"/>
              <a:t>kada učestalost padne ispod određenog praga, može se testiranje prekinuti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4406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Faza ocenjivanja i izveštavanja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r-Latn-RS" dirty="0" smtClean="0"/>
              <a:t>U plan razvoja softvera mora biti uračunato to da će proći više ciklusa testiranja dok ne bude ispunjen kriterijum završetka</a:t>
            </a:r>
          </a:p>
          <a:p>
            <a:endParaRPr lang="sr-Latn-RS" dirty="0" smtClean="0"/>
          </a:p>
          <a:p>
            <a:r>
              <a:rPr lang="sr-Latn-RS" dirty="0" smtClean="0"/>
              <a:t>Nakon svakog testiranja formira se test izveštaj</a:t>
            </a:r>
          </a:p>
          <a:p>
            <a:pPr lvl="1"/>
            <a:r>
              <a:rPr lang="sr-Latn-RS" dirty="0" smtClean="0"/>
              <a:t>sadrži podatke o izvršenim testovima</a:t>
            </a:r>
          </a:p>
          <a:p>
            <a:pPr lvl="2"/>
            <a:r>
              <a:rPr lang="sr-Latn-RS" dirty="0" smtClean="0"/>
              <a:t>podaci o izvršenom test slučaju</a:t>
            </a:r>
          </a:p>
          <a:p>
            <a:pPr lvl="2"/>
            <a:r>
              <a:rPr lang="sr-Latn-RS" dirty="0" smtClean="0"/>
              <a:t>uspešnost izvršavanja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5180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Završne aktivnosti u testiranju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029200"/>
          </a:xfrm>
        </p:spPr>
        <p:txBody>
          <a:bodyPr>
            <a:normAutofit lnSpcReduction="10000"/>
          </a:bodyPr>
          <a:lstStyle/>
          <a:p>
            <a:r>
              <a:rPr lang="sr-Latn-RS" dirty="0" smtClean="0"/>
              <a:t>U ovoj fazi vrši se analiza izvršenog procesa testiranja kako bi se prikupile informacije korisne za naredni ciklus testiranja ili za naredni projekat</a:t>
            </a:r>
          </a:p>
          <a:p>
            <a:pPr lvl="1"/>
            <a:r>
              <a:rPr lang="sr-Latn-RS" dirty="0" smtClean="0"/>
              <a:t>treba uporediti planirane sa ostvarenim aktivnostima</a:t>
            </a:r>
          </a:p>
          <a:p>
            <a:pPr lvl="2"/>
            <a:r>
              <a:rPr lang="sr-Latn-RS" dirty="0"/>
              <a:t>koji ciljevi su odstupili od plana ili nisu uopšte realizovani</a:t>
            </a:r>
          </a:p>
          <a:p>
            <a:pPr lvl="1"/>
            <a:r>
              <a:rPr lang="sr-Latn-RS" dirty="0" smtClean="0"/>
              <a:t>treba identifikovati probleme</a:t>
            </a:r>
          </a:p>
          <a:p>
            <a:pPr lvl="2"/>
            <a:r>
              <a:rPr lang="sr-Latn-RS" dirty="0" smtClean="0"/>
              <a:t>koje neočivane situacije su se desile</a:t>
            </a:r>
          </a:p>
          <a:p>
            <a:pPr lvl="1"/>
            <a:r>
              <a:rPr lang="sr-Latn-RS" dirty="0" smtClean="0"/>
              <a:t>treba izvesti zaključke šta treba izmeniti za buduća testiranja</a:t>
            </a:r>
          </a:p>
          <a:p>
            <a:r>
              <a:rPr lang="sr-Latn-RS" dirty="0" smtClean="0"/>
              <a:t>Potrebno je sačuvati test okruženje kako bi se</a:t>
            </a:r>
          </a:p>
          <a:p>
            <a:pPr lvl="1"/>
            <a:r>
              <a:rPr lang="sr-Latn-RS" dirty="0" smtClean="0"/>
              <a:t>mogli izvršiti ponovni testovi</a:t>
            </a:r>
          </a:p>
          <a:p>
            <a:pPr lvl="1"/>
            <a:r>
              <a:rPr lang="sr-Latn-RS" dirty="0" smtClean="0"/>
              <a:t>iskoristiti okruženje za buduće projekte</a:t>
            </a:r>
          </a:p>
        </p:txBody>
      </p:sp>
    </p:spTree>
    <p:extLst>
      <p:ext uri="{BB962C8B-B14F-4D97-AF65-F5344CB8AC3E}">
        <p14:creationId xmlns:p14="http://schemas.microsoft.com/office/powerpoint/2010/main" val="3436101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r-Latn-RS" dirty="0" smtClean="0"/>
              <a:t>Psihologija testiranja</a:t>
            </a:r>
            <a:endParaRPr lang="en-GB" dirty="0"/>
          </a:p>
        </p:txBody>
      </p:sp>
      <p:pic>
        <p:nvPicPr>
          <p:cNvPr id="14338" name="Picture 2" descr="http://www.apa.org/Images/sia-science-experimental-training-title_tcm7-16747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200400"/>
            <a:ext cx="6953250" cy="314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2162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Psihologija testiranja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r-Latn-RS" dirty="0" smtClean="0"/>
              <a:t>Zadatak testera je da pronalazi nedostatke u programu</a:t>
            </a:r>
          </a:p>
          <a:p>
            <a:pPr lvl="1"/>
            <a:r>
              <a:rPr lang="sr-Latn-RS" dirty="0" smtClean="0"/>
              <a:t>ovo se često pogrešno interpretira kao destruktivna aktivnost za razliku od konstruktivnog razvoja softvera</a:t>
            </a:r>
          </a:p>
          <a:p>
            <a:endParaRPr lang="sr-Latn-RS" dirty="0"/>
          </a:p>
          <a:p>
            <a:r>
              <a:rPr lang="sr-Latn-RS" dirty="0" smtClean="0"/>
              <a:t>Da bi se testiranje dobro uklopilo u životni ciklus softvera treba voditi računa o psihološkim faktorima u testiranju</a:t>
            </a:r>
          </a:p>
          <a:p>
            <a:pPr lvl="1"/>
            <a:endParaRPr lang="sr-Latn-R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30640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Psihologija testiranja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sr-Latn-RS" dirty="0" smtClean="0"/>
              <a:t>Ko bi trebao da testira određeni kod?</a:t>
            </a:r>
          </a:p>
          <a:p>
            <a:endParaRPr lang="sr-Latn-RS" dirty="0" smtClean="0"/>
          </a:p>
          <a:p>
            <a:r>
              <a:rPr lang="sr-Latn-RS" dirty="0" smtClean="0"/>
              <a:t>Testiranje sopstvenog koda</a:t>
            </a:r>
          </a:p>
          <a:p>
            <a:pPr lvl="1"/>
            <a:r>
              <a:rPr lang="sr-Latn-RS" dirty="0" smtClean="0"/>
              <a:t>obično nije najbolji izbor</a:t>
            </a:r>
          </a:p>
          <a:p>
            <a:pPr lvl="1"/>
            <a:r>
              <a:rPr lang="sr-Latn-RS" dirty="0" smtClean="0"/>
              <a:t>programeri previde sopstvene greške i pretpostavke</a:t>
            </a:r>
          </a:p>
          <a:p>
            <a:pPr lvl="2"/>
            <a:r>
              <a:rPr lang="sr-Latn-RS" dirty="0" smtClean="0"/>
              <a:t>ne razmišljaju o svim scenarijama korišćenja aplikacije</a:t>
            </a:r>
          </a:p>
          <a:p>
            <a:pPr lvl="1"/>
            <a:r>
              <a:rPr lang="sr-Latn-RS" dirty="0" smtClean="0"/>
              <a:t>izbegavaju intenzivno testiranje jer svaki nedostatak donosi posao otklanjanja nedostatka</a:t>
            </a:r>
          </a:p>
          <a:p>
            <a:pPr lvl="1"/>
            <a:endParaRPr lang="sr-Latn-RS" dirty="0" smtClean="0"/>
          </a:p>
          <a:p>
            <a:pPr lvl="1"/>
            <a:endParaRPr lang="sr-Latn-RS" dirty="0" smtClean="0"/>
          </a:p>
          <a:p>
            <a:endParaRPr lang="sr-Latn-RS" dirty="0"/>
          </a:p>
          <a:p>
            <a:endParaRPr lang="sr-Latn-RS" dirty="0" smtClean="0"/>
          </a:p>
          <a:p>
            <a:endParaRPr lang="en-GB" dirty="0"/>
          </a:p>
        </p:txBody>
      </p:sp>
      <p:pic>
        <p:nvPicPr>
          <p:cNvPr id="4" name="Picture 2" descr="C:\Users\Goran\AppData\Local\Microsoft\Windows\INetCache\IE\UQXT3MQS\Quote-icon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6400" y="5524331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191000" y="5626100"/>
            <a:ext cx="4724400" cy="101566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2000" i="1" dirty="0">
                <a:latin typeface="Adobe Caslon Pro" pitchFamily="18" charset="0"/>
                <a:cs typeface="Adobe Arabic" pitchFamily="18" charset="-78"/>
              </a:rPr>
              <a:t>I'm always right. This time I'm just even more right than usual</a:t>
            </a:r>
            <a:r>
              <a:rPr lang="en-GB" sz="2000" i="1" dirty="0" smtClean="0">
                <a:latin typeface="Adobe Caslon Pro" pitchFamily="18" charset="0"/>
                <a:cs typeface="Adobe Arabic" pitchFamily="18" charset="-78"/>
              </a:rPr>
              <a:t>.</a:t>
            </a:r>
            <a:endParaRPr lang="sr-Latn-RS" sz="2000" i="1" dirty="0" smtClean="0">
              <a:latin typeface="Adobe Caslon Pro" pitchFamily="18" charset="0"/>
              <a:cs typeface="Adobe Arabic" pitchFamily="18" charset="-78"/>
            </a:endParaRPr>
          </a:p>
          <a:p>
            <a:pPr algn="r"/>
            <a:r>
              <a:rPr lang="sr-Latn-RS" sz="2000" dirty="0" smtClean="0">
                <a:latin typeface="Adobe Caslon Pro" pitchFamily="18" charset="0"/>
                <a:cs typeface="Adobe Arabic" pitchFamily="18" charset="-78"/>
              </a:rPr>
              <a:t>Linus Torvalds</a:t>
            </a:r>
            <a:endParaRPr lang="en-GB" sz="2000" dirty="0">
              <a:latin typeface="Adobe Caslon Pro" pitchFamily="18" charset="0"/>
              <a:cs typeface="Adobe Arabic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360762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Pojam testiranja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143000" y="1447800"/>
            <a:ext cx="7772400" cy="4572000"/>
          </a:xfrm>
        </p:spPr>
        <p:txBody>
          <a:bodyPr/>
          <a:lstStyle/>
          <a:p>
            <a:r>
              <a:rPr lang="sr-Latn-RS" b="1" dirty="0" smtClean="0"/>
              <a:t>Testiranje</a:t>
            </a:r>
          </a:p>
          <a:p>
            <a:pPr lvl="1"/>
            <a:r>
              <a:rPr lang="sr-Latn-RS" dirty="0" smtClean="0"/>
              <a:t>Proces koji se sastoji od svih aktivnosti u životnom ciklusu softvera vezanih za planiranje, pripremu i izvršavanje zadataka koji treba da pokažu da li softver zadovoljava specificirane zahteve i ispunjava namenu, kao i da detektuju greške u softveru </a:t>
            </a:r>
          </a:p>
          <a:p>
            <a:pPr lvl="1"/>
            <a:endParaRPr lang="en-GB" dirty="0"/>
          </a:p>
        </p:txBody>
      </p:sp>
      <p:pic>
        <p:nvPicPr>
          <p:cNvPr id="3078" name="Picture 6" descr="https://encrypted-tbn0.gstatic.com/images?q=tbn:ANd9GcTN0gELpJUBNkaQ47pSmfXSFIhqYXfsgbqdGJh9vma19L6bafDJM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295400"/>
            <a:ext cx="847725" cy="84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267334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Psihologija testiranja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029200"/>
          </a:xfrm>
        </p:spPr>
        <p:txBody>
          <a:bodyPr>
            <a:normAutofit fontScale="92500"/>
          </a:bodyPr>
          <a:lstStyle/>
          <a:p>
            <a:r>
              <a:rPr lang="sr-Latn-RS" dirty="0" smtClean="0"/>
              <a:t>Nezavisni </a:t>
            </a:r>
            <a:r>
              <a:rPr lang="sr-Latn-RS" dirty="0"/>
              <a:t>test </a:t>
            </a:r>
            <a:r>
              <a:rPr lang="sr-Latn-RS" dirty="0" smtClean="0"/>
              <a:t>tim</a:t>
            </a:r>
          </a:p>
          <a:p>
            <a:pPr lvl="1"/>
            <a:r>
              <a:rPr lang="sr-Latn-RS" dirty="0" smtClean="0"/>
              <a:t>nezavisan tester pristupa drugačije softveru obzirom da nije njegov autor</a:t>
            </a:r>
          </a:p>
          <a:p>
            <a:pPr lvl="2"/>
            <a:r>
              <a:rPr lang="sr-Latn-RS" dirty="0" smtClean="0"/>
              <a:t>nema psihološki problem da utvrdi da sistem ima nedostatke</a:t>
            </a:r>
          </a:p>
          <a:p>
            <a:pPr lvl="1"/>
            <a:r>
              <a:rPr lang="sr-Latn-RS" dirty="0" smtClean="0"/>
              <a:t>nezavisni testeri su uspešniji u pronalaženju nedostataka</a:t>
            </a:r>
          </a:p>
          <a:p>
            <a:pPr lvl="2"/>
            <a:r>
              <a:rPr lang="sr-Latn-RS" dirty="0" smtClean="0"/>
              <a:t>ima znanje testiranja pa su njegovi testovi kompletniji</a:t>
            </a:r>
          </a:p>
          <a:p>
            <a:pPr lvl="2"/>
            <a:r>
              <a:rPr lang="sr-Latn-RS" dirty="0" smtClean="0"/>
              <a:t>razvijaju posebnu psihologiju korišćenja softvera tako da pronalaze scenarije koji mogu da izazovu otkaz</a:t>
            </a:r>
            <a:endParaRPr lang="sr-Latn-RS" dirty="0"/>
          </a:p>
          <a:p>
            <a:pPr lvl="1"/>
            <a:r>
              <a:rPr lang="sr-Latn-RS" dirty="0"/>
              <a:t>i kada postoji nezavisni test tim, često testove nižeg nivoa, koji se bave strukturom koda, pišu sami programeri jer </a:t>
            </a:r>
            <a:r>
              <a:rPr lang="sr-Latn-RS" dirty="0" smtClean="0"/>
              <a:t>je prezahtevno da se tester upoznaje sa kodom</a:t>
            </a:r>
          </a:p>
          <a:p>
            <a:pPr lvl="2"/>
            <a:r>
              <a:rPr lang="sr-Latn-RS" dirty="0" smtClean="0"/>
              <a:t>zbog manjka vremene i resursa ili nepoznavanja tehnologije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75990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Psihologija testiranja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81600"/>
          </a:xfrm>
        </p:spPr>
        <p:txBody>
          <a:bodyPr>
            <a:normAutofit fontScale="92500" lnSpcReduction="20000"/>
          </a:bodyPr>
          <a:lstStyle/>
          <a:p>
            <a:r>
              <a:rPr lang="sr-Latn-RS" dirty="0" smtClean="0"/>
              <a:t>Za odnos programera i testera je važan način prijave nedostataka</a:t>
            </a:r>
          </a:p>
          <a:p>
            <a:pPr lvl="1"/>
            <a:r>
              <a:rPr lang="sr-Latn-RS" dirty="0" smtClean="0"/>
              <a:t>posao </a:t>
            </a:r>
            <a:r>
              <a:rPr lang="sr-Latn-RS" dirty="0"/>
              <a:t>testera je da ukazuje drugima da </a:t>
            </a:r>
            <a:r>
              <a:rPr lang="sr-Latn-RS" dirty="0" smtClean="0"/>
              <a:t>greše</a:t>
            </a:r>
          </a:p>
          <a:p>
            <a:pPr lvl="1"/>
            <a:r>
              <a:rPr lang="sr-Latn-RS" dirty="0" smtClean="0"/>
              <a:t>programer </a:t>
            </a:r>
            <a:r>
              <a:rPr lang="sr-Latn-RS" dirty="0"/>
              <a:t>ima lični odnos prema onom što realizuje</a:t>
            </a:r>
          </a:p>
          <a:p>
            <a:pPr lvl="1"/>
            <a:r>
              <a:rPr lang="sr-Latn-RS" dirty="0" smtClean="0"/>
              <a:t>programer nekad lično shvata prijavu nedostatka</a:t>
            </a:r>
          </a:p>
          <a:p>
            <a:endParaRPr lang="sr-Latn-RS" dirty="0" smtClean="0"/>
          </a:p>
          <a:p>
            <a:endParaRPr lang="sr-Latn-RS" dirty="0" smtClean="0"/>
          </a:p>
          <a:p>
            <a:endParaRPr lang="sr-Latn-RS" dirty="0" smtClean="0"/>
          </a:p>
          <a:p>
            <a:r>
              <a:rPr lang="sr-Latn-RS" dirty="0" smtClean="0"/>
              <a:t>Da bi se smanjila mogućnost nesporazuma u komunikaciji</a:t>
            </a:r>
          </a:p>
          <a:p>
            <a:pPr lvl="1"/>
            <a:r>
              <a:rPr lang="sr-Latn-RS" dirty="0" smtClean="0"/>
              <a:t>pre prijave nedostatka tester treba da bude siguran da je nedostatak u programu a ne u samom testu</a:t>
            </a:r>
          </a:p>
          <a:p>
            <a:pPr lvl="1"/>
            <a:r>
              <a:rPr lang="sr-Latn-RS" dirty="0" smtClean="0"/>
              <a:t>mora da prijavi nedostatak na način da ga programer može reprodukovati kako bi zaista uvideo da nedostatak postoji</a:t>
            </a:r>
          </a:p>
          <a:p>
            <a:endParaRPr lang="sr-Latn-RS" dirty="0"/>
          </a:p>
          <a:p>
            <a:endParaRPr lang="sr-Latn-RS" dirty="0" smtClean="0"/>
          </a:p>
          <a:p>
            <a:endParaRPr lang="it-IT" dirty="0"/>
          </a:p>
        </p:txBody>
      </p:sp>
      <p:pic>
        <p:nvPicPr>
          <p:cNvPr id="6" name="Picture 2" descr="C:\Users\Goran\AppData\Local\Microsoft\Windows\INetCache\IE\UQXT3MQS\Quote-icon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000" y="320040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402499" y="3124200"/>
            <a:ext cx="4419600" cy="101566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2000" i="1" dirty="0">
                <a:latin typeface="Adobe Caslon Pro" pitchFamily="18" charset="0"/>
                <a:cs typeface="Adobe Arabic" pitchFamily="18" charset="-78"/>
              </a:rPr>
              <a:t>Ne </a:t>
            </a:r>
            <a:r>
              <a:rPr lang="en-GB" sz="2000" i="1" dirty="0" err="1">
                <a:latin typeface="Adobe Caslon Pro" pitchFamily="18" charset="0"/>
                <a:cs typeface="Adobe Arabic" pitchFamily="18" charset="-78"/>
              </a:rPr>
              <a:t>nuntium</a:t>
            </a:r>
            <a:r>
              <a:rPr lang="en-GB" sz="2000" i="1" dirty="0">
                <a:latin typeface="Adobe Caslon Pro" pitchFamily="18" charset="0"/>
                <a:cs typeface="Adobe Arabic" pitchFamily="18" charset="-78"/>
              </a:rPr>
              <a:t> </a:t>
            </a:r>
            <a:r>
              <a:rPr lang="en-GB" sz="2000" i="1" dirty="0" err="1">
                <a:latin typeface="Adobe Caslon Pro" pitchFamily="18" charset="0"/>
                <a:cs typeface="Adobe Arabic" pitchFamily="18" charset="-78"/>
              </a:rPr>
              <a:t>necare</a:t>
            </a:r>
            <a:r>
              <a:rPr lang="en-GB" sz="2000" i="1" dirty="0">
                <a:latin typeface="Adobe Caslon Pro" pitchFamily="18" charset="0"/>
                <a:cs typeface="Adobe Arabic" pitchFamily="18" charset="-78"/>
              </a:rPr>
              <a:t> </a:t>
            </a:r>
            <a:r>
              <a:rPr lang="sr-Latn-RS" sz="2000" i="1" dirty="0" smtClean="0">
                <a:latin typeface="Adobe Caslon Pro" pitchFamily="18" charset="0"/>
                <a:cs typeface="Adobe Arabic" pitchFamily="18" charset="-78"/>
              </a:rPr>
              <a:t>(</a:t>
            </a:r>
            <a:r>
              <a:rPr lang="en-GB" sz="2000" i="1" dirty="0" err="1" smtClean="0">
                <a:latin typeface="Adobe Caslon Pro" pitchFamily="18" charset="0"/>
                <a:cs typeface="Adobe Arabic" pitchFamily="18" charset="-78"/>
              </a:rPr>
              <a:t>Nemoj</a:t>
            </a:r>
            <a:r>
              <a:rPr lang="en-GB" sz="2000" i="1" dirty="0" smtClean="0">
                <a:latin typeface="Adobe Caslon Pro" pitchFamily="18" charset="0"/>
                <a:cs typeface="Adobe Arabic" pitchFamily="18" charset="-78"/>
              </a:rPr>
              <a:t> </a:t>
            </a:r>
            <a:r>
              <a:rPr lang="en-GB" sz="2000" i="1" dirty="0" err="1">
                <a:latin typeface="Adobe Caslon Pro" pitchFamily="18" charset="0"/>
                <a:cs typeface="Adobe Arabic" pitchFamily="18" charset="-78"/>
              </a:rPr>
              <a:t>ubiti</a:t>
            </a:r>
            <a:r>
              <a:rPr lang="en-GB" sz="2000" i="1" dirty="0">
                <a:latin typeface="Adobe Caslon Pro" pitchFamily="18" charset="0"/>
                <a:cs typeface="Adobe Arabic" pitchFamily="18" charset="-78"/>
              </a:rPr>
              <a:t> </a:t>
            </a:r>
            <a:r>
              <a:rPr lang="en-GB" sz="2000" i="1" dirty="0" err="1" smtClean="0">
                <a:latin typeface="Adobe Caslon Pro" pitchFamily="18" charset="0"/>
                <a:cs typeface="Adobe Arabic" pitchFamily="18" charset="-78"/>
              </a:rPr>
              <a:t>glasnika</a:t>
            </a:r>
            <a:r>
              <a:rPr lang="sr-Latn-RS" sz="2000" i="1" dirty="0" smtClean="0">
                <a:latin typeface="Adobe Caslon Pro" pitchFamily="18" charset="0"/>
                <a:cs typeface="Adobe Arabic" pitchFamily="18" charset="-78"/>
              </a:rPr>
              <a:t>)</a:t>
            </a:r>
          </a:p>
          <a:p>
            <a:pPr algn="r"/>
            <a:r>
              <a:rPr lang="sr-Latn-RS" sz="2000" dirty="0" smtClean="0">
                <a:latin typeface="Adobe Caslon Pro" pitchFamily="18" charset="0"/>
                <a:cs typeface="Adobe Arabic" pitchFamily="18" charset="-78"/>
              </a:rPr>
              <a:t>L</a:t>
            </a:r>
            <a:r>
              <a:rPr lang="en-GB" sz="2000" dirty="0" err="1" smtClean="0">
                <a:latin typeface="Adobe Caslon Pro" pitchFamily="18" charset="0"/>
                <a:cs typeface="Adobe Arabic" pitchFamily="18" charset="-78"/>
              </a:rPr>
              <a:t>atinska</a:t>
            </a:r>
            <a:r>
              <a:rPr lang="en-GB" sz="2000" dirty="0" smtClean="0">
                <a:latin typeface="Adobe Caslon Pro" pitchFamily="18" charset="0"/>
                <a:cs typeface="Adobe Arabic" pitchFamily="18" charset="-78"/>
              </a:rPr>
              <a:t> </a:t>
            </a:r>
            <a:r>
              <a:rPr lang="en-GB" sz="2000" dirty="0" err="1" smtClean="0">
                <a:latin typeface="Adobe Caslon Pro" pitchFamily="18" charset="0"/>
                <a:cs typeface="Adobe Arabic" pitchFamily="18" charset="-78"/>
              </a:rPr>
              <a:t>izreka</a:t>
            </a:r>
            <a:endParaRPr lang="en-GB" sz="2000" dirty="0">
              <a:latin typeface="Adobe Caslon Pro" pitchFamily="18" charset="0"/>
              <a:cs typeface="Adobe Arabic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017914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r-Latn-RS" dirty="0" smtClean="0"/>
              <a:t>7 principa testiranja</a:t>
            </a:r>
            <a:endParaRPr lang="en-GB" dirty="0"/>
          </a:p>
        </p:txBody>
      </p:sp>
      <p:pic>
        <p:nvPicPr>
          <p:cNvPr id="17410" name="Picture 2" descr="http://sfw.org.ua/uploads/posts/2010-07/1278005577_wallpapers-87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3200400"/>
            <a:ext cx="5562600" cy="347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0718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Prvi princip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r-Latn-RS" b="1" i="1" dirty="0" smtClean="0"/>
              <a:t>Testiranje može da pokaže postojanje nedostataka, ali ne i odsustvo nedostataka</a:t>
            </a:r>
          </a:p>
          <a:p>
            <a:pPr lvl="1"/>
            <a:r>
              <a:rPr lang="sr-Latn-RS" dirty="0" smtClean="0"/>
              <a:t>ako test ne prolazi, to znači da nedostatak postoji</a:t>
            </a:r>
          </a:p>
          <a:p>
            <a:pPr lvl="1"/>
            <a:r>
              <a:rPr lang="sr-Latn-RS" dirty="0" smtClean="0"/>
              <a:t>ako svi testovi prolaze, to i dalje ne dokazuje da nedostataka nema</a:t>
            </a:r>
          </a:p>
          <a:p>
            <a:pPr lvl="1"/>
            <a:r>
              <a:rPr lang="sr-Latn-RS" dirty="0" smtClean="0"/>
              <a:t>testiranje samo smanjuje verovatnoću da nedostaci postoje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77307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Drugi princip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r-Latn-RS" b="1" i="1" dirty="0" smtClean="0"/>
              <a:t>Potpuno testiranje je nemoguće</a:t>
            </a:r>
          </a:p>
          <a:p>
            <a:pPr lvl="1"/>
            <a:r>
              <a:rPr lang="sr-Latn-RS" dirty="0" smtClean="0"/>
              <a:t>nije moguće kreirati i izvršiti testove koji bi obuhvatili sve moguće ulazne vrednosti, i njihove kombinacije zajedno sa kombinacijama svih različitih preduslova</a:t>
            </a:r>
          </a:p>
          <a:p>
            <a:pPr lvl="1"/>
            <a:r>
              <a:rPr lang="sr-Latn-RS" dirty="0" smtClean="0"/>
              <a:t>svaki test slučaj je samo uzorak iz skupa mogućih podataka i akcija</a:t>
            </a:r>
          </a:p>
          <a:p>
            <a:pPr lvl="2"/>
            <a:r>
              <a:rPr lang="sr-Latn-RS" dirty="0" smtClean="0"/>
              <a:t>potrebno je pronaći podskup mogućih test slučajeva tako da u granicama dostupnih resursa obezbede što veću verovatnoću ispravnosti programa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9151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Treći princip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r-Latn-RS" b="1" i="1" dirty="0" smtClean="0"/>
              <a:t>Aktivnosti vezane za testiranje treba otpočeti što ranije</a:t>
            </a:r>
          </a:p>
          <a:p>
            <a:pPr lvl="1"/>
            <a:r>
              <a:rPr lang="sr-Latn-RS" dirty="0" smtClean="0"/>
              <a:t>od samog starta dizajna softvera treba uračunati i testiranje i uključiti ga u sve faze razvoja softvera</a:t>
            </a:r>
          </a:p>
          <a:p>
            <a:pPr lvl="1"/>
            <a:r>
              <a:rPr lang="sr-Latn-RS" dirty="0" smtClean="0"/>
              <a:t>što se nedostatak ranije pronađe, troškovi njegovog otklanjanja su manji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8203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Četvrti princip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r-Latn-RS" b="1" i="1" dirty="0" smtClean="0"/>
              <a:t>Grupisanje nedostataka</a:t>
            </a:r>
          </a:p>
          <a:p>
            <a:pPr lvl="1"/>
            <a:r>
              <a:rPr lang="sr-Latn-RS" dirty="0" smtClean="0"/>
              <a:t>nedostaci nisu ravnomerno raspoređeni po programu</a:t>
            </a:r>
          </a:p>
          <a:p>
            <a:pPr lvl="1"/>
            <a:r>
              <a:rPr lang="sr-Latn-RS" dirty="0" smtClean="0"/>
              <a:t>većina nedostataka se nalazi u pojedinim delovima test objekta</a:t>
            </a:r>
          </a:p>
          <a:p>
            <a:pPr lvl="1"/>
            <a:r>
              <a:rPr lang="sr-Latn-RS" dirty="0" smtClean="0"/>
              <a:t>ako se u određenom delu programa pronađu nedostaci, najverovatnije ih ima još u tom delu programa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4768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Peti princip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r-Latn-RS" b="1" i="1" dirty="0" smtClean="0"/>
              <a:t>Paradoks pesticida</a:t>
            </a:r>
          </a:p>
          <a:p>
            <a:pPr lvl="1"/>
            <a:r>
              <a:rPr lang="sr-Latn-RS" dirty="0" smtClean="0"/>
              <a:t>Kao što insekti postaju otporni na pesticide, tako više puta ponovljeno izvršavanje istih testova prestaje da </a:t>
            </a:r>
            <a:r>
              <a:rPr lang="sr-Latn-RS" smtClean="0"/>
              <a:t>doprinosi pronalaženju </a:t>
            </a:r>
            <a:r>
              <a:rPr lang="sr-Latn-RS" dirty="0" smtClean="0"/>
              <a:t>novih nedostataka</a:t>
            </a:r>
          </a:p>
          <a:p>
            <a:pPr lvl="1"/>
            <a:r>
              <a:rPr lang="sr-Latn-RS" dirty="0" smtClean="0"/>
              <a:t>Potrebno je razvijati nove test slučajeve</a:t>
            </a:r>
          </a:p>
          <a:p>
            <a:pPr lvl="2"/>
            <a:r>
              <a:rPr lang="sr-Latn-RS" dirty="0" smtClean="0"/>
              <a:t>novi nedostaci se verovatno nalaze u delovima koda i scenarijima koje postojeći test slučajevi ne pokrivaju</a:t>
            </a:r>
          </a:p>
          <a:p>
            <a:pPr lvl="2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67092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Šesti princip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r-Latn-RS" b="1" i="1" dirty="0" smtClean="0"/>
              <a:t>Testiranje zavisi od konteksta</a:t>
            </a:r>
          </a:p>
          <a:p>
            <a:pPr lvl="1"/>
            <a:r>
              <a:rPr lang="sr-Latn-RS" dirty="0" smtClean="0"/>
              <a:t>Testiranje mora biti prilagođeno nameni aplikacije, okolnostima u kojima se koristi i mogućem riziku koji otkaz izaziva</a:t>
            </a:r>
          </a:p>
          <a:p>
            <a:pPr lvl="1"/>
            <a:r>
              <a:rPr lang="sr-Latn-RS" dirty="0" smtClean="0"/>
              <a:t>Različiti sistemi se ne testiraju na isti način</a:t>
            </a:r>
          </a:p>
          <a:p>
            <a:pPr lvl="2"/>
            <a:r>
              <a:rPr lang="sr-Latn-RS" dirty="0" smtClean="0"/>
              <a:t>strategija testiranja, intenzitet testiranja, kriterijum završetka itd. moraju biti prilagođeni kontekstu konkretnog sistema</a:t>
            </a:r>
          </a:p>
        </p:txBody>
      </p:sp>
    </p:spTree>
    <p:extLst>
      <p:ext uri="{BB962C8B-B14F-4D97-AF65-F5344CB8AC3E}">
        <p14:creationId xmlns:p14="http://schemas.microsoft.com/office/powerpoint/2010/main" val="3047508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Sedmi princip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8001000" cy="4572000"/>
          </a:xfrm>
        </p:spPr>
        <p:txBody>
          <a:bodyPr/>
          <a:lstStyle/>
          <a:p>
            <a:r>
              <a:rPr lang="sr-Latn-RS" b="1" i="1" dirty="0" smtClean="0"/>
              <a:t>Zabluda je misliti da je sistem bez nedostataka upotrebljiv</a:t>
            </a:r>
          </a:p>
          <a:p>
            <a:pPr lvl="1"/>
            <a:r>
              <a:rPr lang="sr-Latn-RS" dirty="0" smtClean="0"/>
              <a:t>Pronalaženje i otklanjanje nedostataka i dalje ne znači da sistem ispunjava korisnikova očekivanja</a:t>
            </a:r>
          </a:p>
          <a:p>
            <a:pPr lvl="1"/>
            <a:r>
              <a:rPr lang="sr-Latn-RS" dirty="0" smtClean="0"/>
              <a:t>Korisnik ne očekuje samo ispravan sistem nego i sistem koji je vizuelno i funkcionalno za njega intuitivan</a:t>
            </a:r>
          </a:p>
          <a:p>
            <a:pPr lvl="2"/>
            <a:r>
              <a:rPr lang="sr-Latn-RS" dirty="0" smtClean="0"/>
              <a:t>intuitivnost je dosta subjektivna kategorija, pa ju je teško ugraditi u specifikaciju zahteva</a:t>
            </a:r>
          </a:p>
          <a:p>
            <a:pPr lvl="2"/>
            <a:r>
              <a:rPr lang="sr-Latn-RS" dirty="0" smtClean="0"/>
              <a:t>treba uvesti korisnika u rane faze razvoja aplikacije i izradom ranih prototipa dobiti korisne povratne informacije u pogledu njegovih očekivanja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48263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Osnovni pojmovi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r-Latn-RS" dirty="0" smtClean="0"/>
              <a:t>Pri razvoju softvera neophodno je utvrditi da li softver zadovoljava postavljene zahteve</a:t>
            </a:r>
          </a:p>
          <a:p>
            <a:pPr lvl="1"/>
            <a:r>
              <a:rPr lang="sr-Latn-RS" dirty="0" smtClean="0"/>
              <a:t>kvalitet softvera je određen stepenom usklađenosti sa zahtevima i korisnikovim očekivanjima</a:t>
            </a:r>
          </a:p>
          <a:p>
            <a:r>
              <a:rPr lang="sr-Latn-RS" dirty="0" smtClean="0"/>
              <a:t>Sva odstupanja od željenog kvaliteta moraju se ispraviti promenom</a:t>
            </a:r>
          </a:p>
          <a:p>
            <a:pPr lvl="1"/>
            <a:r>
              <a:rPr lang="sr-Latn-RS" dirty="0" smtClean="0"/>
              <a:t>samog procesa razvoja</a:t>
            </a:r>
          </a:p>
          <a:p>
            <a:pPr lvl="1"/>
            <a:r>
              <a:rPr lang="sr-Latn-RS" dirty="0" smtClean="0"/>
              <a:t>softverskog proizvoda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857512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14081</TotalTime>
  <Words>4673</Words>
  <Application>Microsoft Office PowerPoint</Application>
  <PresentationFormat>On-screen Show (4:3)</PresentationFormat>
  <Paragraphs>607</Paragraphs>
  <Slides>89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89</vt:i4>
      </vt:variant>
    </vt:vector>
  </HeadingPairs>
  <TitlesOfParts>
    <vt:vector size="98" baseType="lpstr">
      <vt:lpstr>Adobe Arabic</vt:lpstr>
      <vt:lpstr>Adobe Caslon Pro</vt:lpstr>
      <vt:lpstr>Arial</vt:lpstr>
      <vt:lpstr>Calibri</vt:lpstr>
      <vt:lpstr>Courier New</vt:lpstr>
      <vt:lpstr>Franklin Gothic Book</vt:lpstr>
      <vt:lpstr>Perpetua</vt:lpstr>
      <vt:lpstr>Wingdings 2</vt:lpstr>
      <vt:lpstr>Equity</vt:lpstr>
      <vt:lpstr>Testiranje softvera</vt:lpstr>
      <vt:lpstr>Osnovni pojmovi</vt:lpstr>
      <vt:lpstr>Literatura</vt:lpstr>
      <vt:lpstr>PowerPoint Presentation</vt:lpstr>
      <vt:lpstr>Primeri softverskih grešaka</vt:lpstr>
      <vt:lpstr>Primeri softverskih grešaka</vt:lpstr>
      <vt:lpstr>Primeri softverskih grešaka</vt:lpstr>
      <vt:lpstr>Pojam testiranja</vt:lpstr>
      <vt:lpstr>Osnovni pojmovi</vt:lpstr>
      <vt:lpstr>Osnovni pojmovi</vt:lpstr>
      <vt:lpstr>Otkaz</vt:lpstr>
      <vt:lpstr>Uzrok otkaza</vt:lpstr>
      <vt:lpstr>Nedostatak</vt:lpstr>
      <vt:lpstr>Prikriveni nedostaci</vt:lpstr>
      <vt:lpstr>Greške u programu</vt:lpstr>
      <vt:lpstr>Poreklo termina bug</vt:lpstr>
      <vt:lpstr>Otkrivanje nedostataka</vt:lpstr>
      <vt:lpstr>4 plemenite istine</vt:lpstr>
      <vt:lpstr>Test proces</vt:lpstr>
      <vt:lpstr>Test objekat</vt:lpstr>
      <vt:lpstr>Test slučaj</vt:lpstr>
      <vt:lpstr>PowerPoint Presentation</vt:lpstr>
      <vt:lpstr>Glavni elementi test slučaja</vt:lpstr>
      <vt:lpstr>Evidencija test slučaja</vt:lpstr>
      <vt:lpstr>Test scenario</vt:lpstr>
      <vt:lpstr>Test scenario kao apstrakcija test slučaja</vt:lpstr>
      <vt:lpstr>Test slučajevi na bazi test scenarija</vt:lpstr>
      <vt:lpstr>Test scenario kao tok u aplikaciji</vt:lpstr>
      <vt:lpstr>Test suite</vt:lpstr>
      <vt:lpstr>Kvalitet softvera</vt:lpstr>
      <vt:lpstr>Kvalitet softvera</vt:lpstr>
      <vt:lpstr>Faktori kvaliteta softvera</vt:lpstr>
      <vt:lpstr>Funkcionalnost</vt:lpstr>
      <vt:lpstr>Testiranje funkcionalnosti</vt:lpstr>
      <vt:lpstr>Pouzdanost</vt:lpstr>
      <vt:lpstr>Upotrebljivost</vt:lpstr>
      <vt:lpstr>Efikasnost</vt:lpstr>
      <vt:lpstr>Lakoća održavanja</vt:lpstr>
      <vt:lpstr>Prenosivost</vt:lpstr>
      <vt:lpstr>Intenzitet testiranja</vt:lpstr>
      <vt:lpstr>Intenzitet testiranja</vt:lpstr>
      <vt:lpstr>Intenzitet testiranja</vt:lpstr>
      <vt:lpstr>Primer potpunog testiranja</vt:lpstr>
      <vt:lpstr>Primer potpunog testiranja</vt:lpstr>
      <vt:lpstr>Intenzitet testiranja</vt:lpstr>
      <vt:lpstr>Intenzitet testiranja</vt:lpstr>
      <vt:lpstr>Broj testera</vt:lpstr>
      <vt:lpstr>Proces testiranja</vt:lpstr>
      <vt:lpstr>Mesto testiranja u životnom ciklusu razvoja softvera </vt:lpstr>
      <vt:lpstr>Metod vodopada</vt:lpstr>
      <vt:lpstr>Opšti V-model</vt:lpstr>
      <vt:lpstr>Agilne metode razvoja softvera</vt:lpstr>
      <vt:lpstr>Razvoj softvera vođen testovima</vt:lpstr>
      <vt:lpstr>Razvoj softvera vođen testovima (TDD)</vt:lpstr>
      <vt:lpstr>TDD i antikrhkost</vt:lpstr>
      <vt:lpstr>TDD i antikrhkost</vt:lpstr>
      <vt:lpstr>TDD i antikrhkost</vt:lpstr>
      <vt:lpstr>TDD i antikrhkost</vt:lpstr>
      <vt:lpstr>Koraci u testiranju</vt:lpstr>
      <vt:lpstr>Faza planiranja</vt:lpstr>
      <vt:lpstr>Upravljanje testiranjem</vt:lpstr>
      <vt:lpstr>Određivanje intenziteta testiranja</vt:lpstr>
      <vt:lpstr>Kriterijumi za završetak testiranja</vt:lpstr>
      <vt:lpstr>Utvrđivanje prioriteta testova</vt:lpstr>
      <vt:lpstr>Alati za podršku</vt:lpstr>
      <vt:lpstr>Faza analize i dizajna</vt:lpstr>
      <vt:lpstr>Faza analize i dizajna</vt:lpstr>
      <vt:lpstr>Faza analize i dizajna</vt:lpstr>
      <vt:lpstr>Faza analize i dizajna</vt:lpstr>
      <vt:lpstr>Faza implementacije i izvršavanja</vt:lpstr>
      <vt:lpstr>Faza implementacije i izvršavanja</vt:lpstr>
      <vt:lpstr>Faza implementacije i izvršavanja</vt:lpstr>
      <vt:lpstr>Faza implementacije i izvršavanja</vt:lpstr>
      <vt:lpstr>Faza ocenjivanja i izveštavanja</vt:lpstr>
      <vt:lpstr>Faza ocenjivanja i izveštavanja</vt:lpstr>
      <vt:lpstr>Završne aktivnosti u testiranju</vt:lpstr>
      <vt:lpstr>Psihologija testiranja</vt:lpstr>
      <vt:lpstr>Psihologija testiranja</vt:lpstr>
      <vt:lpstr>Psihologija testiranja</vt:lpstr>
      <vt:lpstr>Psihologija testiranja</vt:lpstr>
      <vt:lpstr>Psihologija testiranja</vt:lpstr>
      <vt:lpstr>7 principa testiranja</vt:lpstr>
      <vt:lpstr>Prvi princip</vt:lpstr>
      <vt:lpstr>Drugi princip</vt:lpstr>
      <vt:lpstr>Treći princip</vt:lpstr>
      <vt:lpstr>Četvrti princip</vt:lpstr>
      <vt:lpstr>Peti princip</vt:lpstr>
      <vt:lpstr>Šesti princip</vt:lpstr>
      <vt:lpstr>Sedmi princip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Testiranje softvera</dc:title>
  <dc:creator>Goran</dc:creator>
  <cp:lastModifiedBy>Goran Savic</cp:lastModifiedBy>
  <cp:revision>526</cp:revision>
  <cp:lastPrinted>2016-07-13T11:37:37Z</cp:lastPrinted>
  <dcterms:created xsi:type="dcterms:W3CDTF">2016-07-07T10:27:50Z</dcterms:created>
  <dcterms:modified xsi:type="dcterms:W3CDTF">2022-10-21T08:58:16Z</dcterms:modified>
</cp:coreProperties>
</file>