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28" r:id="rId3"/>
    <p:sldId id="325" r:id="rId4"/>
    <p:sldId id="326" r:id="rId5"/>
    <p:sldId id="327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90" r:id="rId14"/>
    <p:sldId id="337" r:id="rId15"/>
    <p:sldId id="381" r:id="rId16"/>
    <p:sldId id="382" r:id="rId17"/>
    <p:sldId id="383" r:id="rId18"/>
    <p:sldId id="385" r:id="rId19"/>
    <p:sldId id="386" r:id="rId20"/>
    <p:sldId id="388" r:id="rId21"/>
    <p:sldId id="338" r:id="rId22"/>
    <p:sldId id="339" r:id="rId23"/>
    <p:sldId id="340" r:id="rId24"/>
    <p:sldId id="341" r:id="rId25"/>
    <p:sldId id="352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3" r:id="rId36"/>
    <p:sldId id="351" r:id="rId37"/>
    <p:sldId id="355" r:id="rId38"/>
    <p:sldId id="354" r:id="rId39"/>
    <p:sldId id="356" r:id="rId40"/>
    <p:sldId id="360" r:id="rId41"/>
    <p:sldId id="393" r:id="rId42"/>
    <p:sldId id="359" r:id="rId43"/>
    <p:sldId id="361" r:id="rId44"/>
    <p:sldId id="362" r:id="rId45"/>
    <p:sldId id="363" r:id="rId46"/>
    <p:sldId id="364" r:id="rId47"/>
    <p:sldId id="366" r:id="rId48"/>
    <p:sldId id="367" r:id="rId49"/>
    <p:sldId id="368" r:id="rId50"/>
    <p:sldId id="357" r:id="rId51"/>
    <p:sldId id="358" r:id="rId52"/>
    <p:sldId id="392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88040" autoAdjust="0"/>
  </p:normalViewPr>
  <p:slideViewPr>
    <p:cSldViewPr>
      <p:cViewPr varScale="1">
        <p:scale>
          <a:sx n="89" d="100"/>
          <a:sy n="89" d="100"/>
        </p:scale>
        <p:origin x="114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48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2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1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Tipovi testiranja</a:t>
            </a:r>
            <a:endParaRPr lang="en-GB" dirty="0"/>
          </a:p>
        </p:txBody>
      </p:sp>
      <p:pic>
        <p:nvPicPr>
          <p:cNvPr id="1026" name="Picture 2" descr="http://www.ideainfinityllc.com/img/software-app-te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4038600" cy="2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Jedinično  testiranje je testiranje pojedinačnih komponenti softvera</a:t>
            </a:r>
          </a:p>
          <a:p>
            <a:r>
              <a:rPr lang="sr-Latn-RS" dirty="0" smtClean="0"/>
              <a:t>Koriste se i nazivi testiranje komponenti, testiranje modula, testiranje klasa</a:t>
            </a:r>
          </a:p>
          <a:p>
            <a:r>
              <a:rPr lang="sr-Latn-RS" dirty="0" smtClean="0"/>
              <a:t>Treba da uporedi stvarnu i specificiranu funkcionalnost komponente</a:t>
            </a:r>
          </a:p>
          <a:p>
            <a:r>
              <a:rPr lang="sr-Latn-RS" dirty="0" smtClean="0"/>
              <a:t>Osim analize funkcionalnosti, može da uključi i analizu izvornog koda komponente</a:t>
            </a:r>
            <a:endParaRPr lang="en-GB" dirty="0"/>
          </a:p>
        </p:txBody>
      </p:sp>
      <p:pic>
        <p:nvPicPr>
          <p:cNvPr id="4" name="Picture 3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Test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Kod ovog tipa testiranja test objekti su pojedinačne softverske komponente</a:t>
            </a:r>
          </a:p>
          <a:p>
            <a:pPr lvl="1"/>
            <a:r>
              <a:rPr lang="sr-Latn-RS" dirty="0" smtClean="0"/>
              <a:t>klasa najčešće</a:t>
            </a:r>
          </a:p>
          <a:p>
            <a:pPr lvl="1"/>
            <a:r>
              <a:rPr lang="sr-Latn-RS" dirty="0" smtClean="0"/>
              <a:t>može da bude i uskladištena procedura, skript za bazu, ...</a:t>
            </a:r>
          </a:p>
          <a:p>
            <a:r>
              <a:rPr lang="sr-Latn-RS" dirty="0" smtClean="0"/>
              <a:t>Glavna karakteristika je da se softverska komponenta testira nezavisno i izolovano od ostatka sistema</a:t>
            </a:r>
          </a:p>
          <a:p>
            <a:pPr lvl="1"/>
            <a:r>
              <a:rPr lang="sr-Latn-RS" dirty="0" smtClean="0"/>
              <a:t>na ovaj način smo sigurni da verifikujemo ispravnost rada pojedinačne komponente bez uticaja programskog koda u drugim komponentama</a:t>
            </a:r>
          </a:p>
          <a:p>
            <a:pPr lvl="1"/>
            <a:r>
              <a:rPr lang="sr-Latn-RS" dirty="0" smtClean="0"/>
              <a:t>detektovan problem onda definitivno ukazuje na nedostatak u testiranoj komponenti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Izolovano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098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Kako testirati klasu u izolaciji kada njeno ponašanje zavisi od koda u drugim klasama?</a:t>
            </a:r>
          </a:p>
          <a:p>
            <a:r>
              <a:rPr lang="sr-Latn-RS" dirty="0" smtClean="0"/>
              <a:t>Npr. klasa ima referencu na drugu klasu</a:t>
            </a:r>
          </a:p>
          <a:p>
            <a:pPr lvl="1"/>
            <a:r>
              <a:rPr lang="sr-Latn-RS" dirty="0" smtClean="0"/>
              <a:t>U toku izvršavanja svoje metode poziva metodu druge klase</a:t>
            </a:r>
          </a:p>
          <a:p>
            <a:pPr lvl="1"/>
            <a:r>
              <a:rPr lang="sr-Latn-RS" dirty="0" smtClean="0"/>
              <a:t>Ispravnost izvršavanja zavisi i od koda u drugoj klasi</a:t>
            </a:r>
          </a:p>
          <a:p>
            <a:pPr lvl="1"/>
            <a:endParaRPr lang="en-GB" dirty="0"/>
          </a:p>
        </p:txBody>
      </p:sp>
      <p:pic>
        <p:nvPicPr>
          <p:cNvPr id="3074" name="Picture 2" descr="http://www.dotnetcurry.com/images/mvc/ASP.NET-MVC-Testing-Testing-Model-Separa_64AA/moc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5"/>
          <a:stretch/>
        </p:blipFill>
        <p:spPr bwMode="auto">
          <a:xfrm>
            <a:off x="624114" y="3732496"/>
            <a:ext cx="8153400" cy="25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6406753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* preuzeto sa www.dotnetcurry.com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730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Izolovano testiranje</a:t>
            </a:r>
            <a:endParaRPr lang="en-US" dirty="0"/>
          </a:p>
        </p:txBody>
      </p:sp>
      <p:pic>
        <p:nvPicPr>
          <p:cNvPr id="1026" name="Picture 2" descr="https://www.gallery.ca/sites/default/files/styles/ngc_crop_16x9_1600px/public/heronietzsche.jpg?itok=IKElHSZ-&amp;timestamp=15561102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4058"/>
            <a:ext cx="76962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2014" y="5334000"/>
            <a:ext cx="22098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Friedrich Nietzsche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(1844 – 1900)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291435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To je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moja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prva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ljudska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pamet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što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dozvoljavam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da me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prevare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da ne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bih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bio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oprezu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varalicama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              (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Tako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govorio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Zaratustra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9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Test dvojnik (</a:t>
            </a:r>
            <a:r>
              <a:rPr lang="sr-Latn-RS" i="1" dirty="0" smtClean="0"/>
              <a:t>test double</a:t>
            </a:r>
            <a:r>
              <a:rPr lang="sr-Latn-R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Umesto pravih objekata koje klasa referencira postavljaju se objekti dvojnici koji pojednostavljuju ili simuliraju ponašanje referenciranih objekata</a:t>
            </a:r>
          </a:p>
          <a:p>
            <a:r>
              <a:rPr lang="sr-Latn-RS" dirty="0" smtClean="0"/>
              <a:t>Ovi objekti omogućuju da se test izvrši, a da bude fokusiran samo na objekat koji testira </a:t>
            </a:r>
          </a:p>
        </p:txBody>
      </p:sp>
      <p:pic>
        <p:nvPicPr>
          <p:cNvPr id="4098" name="Picture 2" descr="http://www.dotnetcurry.com/images/mvc/ASP.NET-MVC-Testing-Testing-Model-Separa_64AA/moc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5"/>
          <a:stretch/>
        </p:blipFill>
        <p:spPr bwMode="auto">
          <a:xfrm>
            <a:off x="1066799" y="4131129"/>
            <a:ext cx="7238561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6406753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* preuzeto sa www.dotnetcurry.com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060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Jedinično testiranje</a:t>
            </a:r>
            <a:br>
              <a:rPr lang="sr-Latn-RS" dirty="0"/>
            </a:br>
            <a:r>
              <a:rPr lang="sr-Latn-RS" dirty="0" smtClean="0"/>
              <a:t>Test dvojnik </a:t>
            </a:r>
            <a:r>
              <a:rPr lang="sr-Latn-RS" dirty="0"/>
              <a:t>(</a:t>
            </a:r>
            <a:r>
              <a:rPr lang="sr-Latn-RS" i="1" dirty="0"/>
              <a:t>test double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Postoje različiti tipovi dvojnika</a:t>
            </a:r>
          </a:p>
          <a:p>
            <a:pPr lvl="1"/>
            <a:endParaRPr lang="sr-Latn-RS" dirty="0" smtClean="0"/>
          </a:p>
          <a:p>
            <a:pPr lvl="2"/>
            <a:endParaRPr lang="en-GB" dirty="0"/>
          </a:p>
        </p:txBody>
      </p:sp>
      <p:pic>
        <p:nvPicPr>
          <p:cNvPr id="4" name="Picture 2" descr="http://2.bp.blogspot.com/-qGqwaOnbSV0/TwbWfzr5tiI/AAAAAAAAAG0/GOggHOp7-6k/s1600/test_dou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9824"/>
            <a:ext cx="833213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Jedinično testiranje</a:t>
            </a:r>
            <a:br>
              <a:rPr lang="sr-Latn-RS" dirty="0"/>
            </a:br>
            <a:r>
              <a:rPr lang="sr-Latn-RS" dirty="0" smtClean="0"/>
              <a:t>Tipovi test dvojnika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Dummy</a:t>
            </a:r>
            <a:r>
              <a:rPr lang="sr-Latn-RS" dirty="0" smtClean="0"/>
              <a:t> </a:t>
            </a:r>
            <a:r>
              <a:rPr lang="sr-Latn-RS" dirty="0"/>
              <a:t>objekat</a:t>
            </a:r>
          </a:p>
          <a:p>
            <a:pPr lvl="1"/>
            <a:r>
              <a:rPr lang="sr-Latn-RS" dirty="0"/>
              <a:t>objekat koji mora postojati u kodu, ali se nikad ne koristi</a:t>
            </a:r>
          </a:p>
          <a:p>
            <a:pPr lvl="1"/>
            <a:r>
              <a:rPr lang="sr-Latn-RS" dirty="0"/>
              <a:t>najčešće </a:t>
            </a:r>
            <a:r>
              <a:rPr lang="sr-Latn-RS" dirty="0" smtClean="0"/>
              <a:t>postoji </a:t>
            </a:r>
            <a:r>
              <a:rPr lang="sr-Latn-RS" dirty="0"/>
              <a:t>da </a:t>
            </a:r>
            <a:r>
              <a:rPr lang="sr-Latn-RS" dirty="0" smtClean="0"/>
              <a:t>popuni obaveznu </a:t>
            </a:r>
            <a:r>
              <a:rPr lang="sr-Latn-RS" dirty="0"/>
              <a:t>listu </a:t>
            </a:r>
            <a:r>
              <a:rPr lang="sr-Latn-RS" dirty="0" smtClean="0"/>
              <a:t>parametara</a:t>
            </a:r>
          </a:p>
          <a:p>
            <a:pPr lvl="1"/>
            <a:r>
              <a:rPr lang="sr-Latn-RS" dirty="0" smtClean="0"/>
              <a:t>termin se koristi i za svaki objekat inicijalizovan podacima čiji sadržaj nije važan za test</a:t>
            </a:r>
          </a:p>
          <a:p>
            <a:pPr lvl="2"/>
            <a:r>
              <a:rPr lang="sr-Latn-RS" dirty="0" smtClean="0"/>
              <a:t>npr. ako testiramo kreiranje nekog entiteta, sami podaci koje entitet sadrži nam nisu važni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4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Jedinično testiranje</a:t>
            </a:r>
            <a:br>
              <a:rPr lang="sr-Latn-RS" dirty="0"/>
            </a:br>
            <a:r>
              <a:rPr lang="sr-Latn-RS" dirty="0"/>
              <a:t>Tipovi test dvojnika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Lažni (</a:t>
            </a:r>
            <a:r>
              <a:rPr lang="sr-Latn-RS" i="1" dirty="0" smtClean="0"/>
              <a:t>fake</a:t>
            </a:r>
            <a:r>
              <a:rPr lang="sr-Latn-RS" dirty="0" smtClean="0"/>
              <a:t>) objekat</a:t>
            </a:r>
          </a:p>
          <a:p>
            <a:pPr lvl="1"/>
            <a:r>
              <a:rPr lang="sr-Latn-RS" dirty="0" smtClean="0"/>
              <a:t>sadrži stvarni programski kod koji se izvršava</a:t>
            </a:r>
          </a:p>
          <a:p>
            <a:pPr lvl="1"/>
            <a:r>
              <a:rPr lang="sr-Latn-RS" dirty="0" smtClean="0"/>
              <a:t>jedino je zbog jednostavnosti ili brzine implementacija drugačija u odnosu na aplikaciju u produkciji i prilagođena je testiranju</a:t>
            </a:r>
          </a:p>
          <a:p>
            <a:pPr lvl="1"/>
            <a:r>
              <a:rPr lang="sr-Latn-RS" dirty="0" smtClean="0"/>
              <a:t>dobar primer je korišćenje </a:t>
            </a:r>
            <a:r>
              <a:rPr lang="sr-Latn-RS" i="1" dirty="0" smtClean="0"/>
              <a:t>in-memory</a:t>
            </a:r>
            <a:r>
              <a:rPr lang="sr-Latn-RS" dirty="0" smtClean="0"/>
              <a:t> baze podataka za potrebe testiranja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5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Jedinično testiranje</a:t>
            </a:r>
            <a:br>
              <a:rPr lang="sr-Latn-RS" dirty="0"/>
            </a:br>
            <a:r>
              <a:rPr lang="sr-Latn-RS" dirty="0"/>
              <a:t>Tipovi test dvojnika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Stub</a:t>
            </a:r>
            <a:r>
              <a:rPr lang="sr-Latn-RS" dirty="0" smtClean="0"/>
              <a:t> objekat</a:t>
            </a:r>
          </a:p>
          <a:p>
            <a:pPr lvl="1"/>
            <a:r>
              <a:rPr lang="sr-Latn-RS" dirty="0" smtClean="0"/>
              <a:t>simulira izlaze stvarnog objekta</a:t>
            </a:r>
          </a:p>
          <a:p>
            <a:pPr lvl="1"/>
            <a:r>
              <a:rPr lang="sr-Latn-RS" dirty="0" smtClean="0"/>
              <a:t>na predefinisane ulaze daje predefinisane izlaze</a:t>
            </a:r>
          </a:p>
          <a:p>
            <a:pPr lvl="1"/>
            <a:r>
              <a:rPr lang="sr-Latn-RS" dirty="0" smtClean="0"/>
              <a:t>zna da reaguje samo na ulaze koje konkretan test predviđa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12408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Jedinično testiranje</a:t>
            </a:r>
            <a:br>
              <a:rPr lang="sr-Latn-RS" dirty="0"/>
            </a:br>
            <a:r>
              <a:rPr lang="sr-Latn-RS" dirty="0"/>
              <a:t>Tipovi test dvojnika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Mock</a:t>
            </a:r>
            <a:r>
              <a:rPr lang="sr-Latn-RS" dirty="0" smtClean="0"/>
              <a:t> objekat</a:t>
            </a:r>
          </a:p>
          <a:p>
            <a:pPr lvl="1"/>
            <a:r>
              <a:rPr lang="sr-Latn-RS" dirty="0" smtClean="0"/>
              <a:t>simulira ponašanje stvarnog objekta</a:t>
            </a:r>
          </a:p>
          <a:p>
            <a:pPr lvl="2"/>
            <a:r>
              <a:rPr lang="sr-Latn-RS" dirty="0" smtClean="0"/>
              <a:t>za razliku od </a:t>
            </a:r>
            <a:r>
              <a:rPr lang="sr-Latn-RS" i="1" dirty="0" smtClean="0"/>
              <a:t>stub </a:t>
            </a:r>
            <a:r>
              <a:rPr lang="sr-Latn-RS" dirty="0" smtClean="0"/>
              <a:t>objekta koji simulira samo izlaze</a:t>
            </a:r>
          </a:p>
          <a:p>
            <a:pPr lvl="1"/>
            <a:r>
              <a:rPr lang="sr-Latn-RS" dirty="0" smtClean="0"/>
              <a:t>Ako stvarni objekat sadrži sekvencu poziva određenih metoda, </a:t>
            </a:r>
            <a:r>
              <a:rPr lang="sr-Latn-RS" i="1" smtClean="0"/>
              <a:t>mock</a:t>
            </a:r>
            <a:r>
              <a:rPr lang="sr-Latn-RS" smtClean="0"/>
              <a:t> objekat </a:t>
            </a:r>
            <a:r>
              <a:rPr lang="sr-Latn-RS" dirty="0" smtClean="0"/>
              <a:t>ponavlja ovu sekvencu</a:t>
            </a:r>
          </a:p>
          <a:p>
            <a:pPr lvl="2"/>
            <a:r>
              <a:rPr lang="sr-Latn-RS" dirty="0" smtClean="0"/>
              <a:t>na ovaj način dobijamo dvojnika koji se i ponaša kao stvarni objekat</a:t>
            </a:r>
          </a:p>
          <a:p>
            <a:pPr lvl="2"/>
            <a:r>
              <a:rPr lang="sr-Latn-RS" dirty="0" smtClean="0"/>
              <a:t>sami izlazi koji su rezultat ponašanja su i dalje simulirani</a:t>
            </a:r>
          </a:p>
        </p:txBody>
      </p:sp>
    </p:spTree>
    <p:extLst>
      <p:ext uri="{BB962C8B-B14F-4D97-AF65-F5344CB8AC3E}">
        <p14:creationId xmlns:p14="http://schemas.microsoft.com/office/powerpoint/2010/main" val="20115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55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1981200"/>
            <a:ext cx="7162800" cy="1692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800" i="1" dirty="0" smtClean="0">
                <a:latin typeface="Adobe Caslon Pro Bold" pitchFamily="18" charset="0"/>
                <a:cs typeface="Adobe Arabic" pitchFamily="18" charset="-78"/>
              </a:rPr>
              <a:t>Životinje se dele na one koje pripadaju caru, one koje su balzamovane, pse lutalice i one koje su nacrtane četkom od kamilje dlake.</a:t>
            </a:r>
          </a:p>
          <a:p>
            <a:pPr algn="r"/>
            <a:r>
              <a:rPr lang="sr-Latn-RS" sz="2000" dirty="0" smtClean="0">
                <a:latin typeface="Adobe Arabic" pitchFamily="18" charset="-78"/>
                <a:cs typeface="Adobe Arabic" pitchFamily="18" charset="-78"/>
              </a:rPr>
              <a:t>Jorge Luis Borges, „The Analytical Language of John Wilkins“</a:t>
            </a:r>
            <a:endParaRPr lang="en-US" sz="2800" dirty="0" smtClean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39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Jedinično testiranje</a:t>
            </a:r>
            <a:br>
              <a:rPr lang="sr-Latn-RS" dirty="0"/>
            </a:br>
            <a:r>
              <a:rPr lang="sr-Latn-RS" dirty="0"/>
              <a:t>Tipovi test dvojnika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Spy</a:t>
            </a:r>
            <a:r>
              <a:rPr lang="sr-Latn-RS" dirty="0" smtClean="0"/>
              <a:t> objekat</a:t>
            </a:r>
          </a:p>
          <a:p>
            <a:pPr lvl="1"/>
            <a:r>
              <a:rPr lang="sr-Latn-RS" dirty="0" smtClean="0"/>
              <a:t>modifikovani stvarni objekat </a:t>
            </a:r>
          </a:p>
          <a:p>
            <a:pPr lvl="1"/>
            <a:r>
              <a:rPr lang="sr-Latn-RS" dirty="0" smtClean="0"/>
              <a:t>deo ponašanja je stvarno ponašanje</a:t>
            </a:r>
          </a:p>
          <a:p>
            <a:pPr lvl="1"/>
            <a:r>
              <a:rPr lang="sr-Latn-RS" dirty="0" smtClean="0"/>
              <a:t>deo ponašanja je simuliran zbog potreba testiranja</a:t>
            </a:r>
          </a:p>
          <a:p>
            <a:pPr lvl="1"/>
            <a:r>
              <a:rPr lang="sr-Latn-RS" dirty="0" smtClean="0"/>
              <a:t>korišćenjem </a:t>
            </a:r>
            <a:r>
              <a:rPr lang="sr-Latn-RS" i="1" dirty="0" smtClean="0"/>
              <a:t>spy </a:t>
            </a:r>
            <a:r>
              <a:rPr lang="sr-Latn-RS" dirty="0" smtClean="0"/>
              <a:t>objekata test može da dobija stvarno ponašanje jednog dela, a simulirano ponašanje drugog dela funkcionalnosti</a:t>
            </a:r>
          </a:p>
        </p:txBody>
      </p:sp>
    </p:spTree>
    <p:extLst>
      <p:ext uri="{BB962C8B-B14F-4D97-AF65-F5344CB8AC3E}">
        <p14:creationId xmlns:p14="http://schemas.microsoft.com/office/powerpoint/2010/main" val="154184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Način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Svodi se na pisanje programskog koda koji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poziva funkciju čiju funkcionalnost proveravamo i prosleđuje joj određene ulazne parametre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proverava da li je rezultat funkcije očekivan za prosleđene ulazne parametre</a:t>
            </a:r>
          </a:p>
          <a:p>
            <a:pPr lvl="2"/>
            <a:r>
              <a:rPr lang="sr-Latn-RS" dirty="0" smtClean="0"/>
              <a:t>rezultat može biti povratna vrednost funkcije ili </a:t>
            </a:r>
          </a:p>
          <a:p>
            <a:pPr lvl="2"/>
            <a:r>
              <a:rPr lang="sr-Latn-RS" dirty="0" smtClean="0"/>
              <a:t>neki drugi efekt koji funkcija proizvodi (npr. pojava fajla na disku)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697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Autor testova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 pisanje jediničnih testova programski kod testirane jedinice mora biti dostupan</a:t>
            </a:r>
          </a:p>
          <a:p>
            <a:r>
              <a:rPr lang="sr-Latn-RS" dirty="0" smtClean="0"/>
              <a:t>Potrebno je poznavati svrhu i interfejs svake funkcije koja se testira</a:t>
            </a:r>
          </a:p>
          <a:p>
            <a:r>
              <a:rPr lang="sr-Latn-RS" dirty="0" smtClean="0"/>
              <a:t>Iz ovih razloga jedinične testove najčešće pišu programeri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68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Ciljevi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Glavni cilj je testiranje funkcionalnosti komponente</a:t>
            </a:r>
          </a:p>
          <a:p>
            <a:pPr lvl="1"/>
            <a:r>
              <a:rPr lang="sr-Latn-RS" dirty="0" smtClean="0"/>
              <a:t>kakve izlaze daje za zadate ulaze</a:t>
            </a:r>
          </a:p>
          <a:p>
            <a:r>
              <a:rPr lang="sr-Latn-RS" dirty="0" smtClean="0"/>
              <a:t>Cilj se ostvaruje nizom test slučajeva od kojih svaki testira određenu kombinaciju ulaza/izlaza</a:t>
            </a:r>
          </a:p>
          <a:p>
            <a:r>
              <a:rPr lang="sr-Latn-RS" dirty="0" smtClean="0"/>
              <a:t>Jedan deo test slučajeva moraju biti i negativni testovi koji proveravaju kako komponenta reaguje na nedozvoljene ili nepredviđene ulaze</a:t>
            </a:r>
          </a:p>
        </p:txBody>
      </p:sp>
    </p:spTree>
    <p:extLst>
      <p:ext uri="{BB962C8B-B14F-4D97-AF65-F5344CB8AC3E}">
        <p14:creationId xmlns:p14="http://schemas.microsoft.com/office/powerpoint/2010/main" val="81858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Jedinično testiranje</a:t>
            </a:r>
            <a:br>
              <a:rPr lang="sr-Latn-RS" dirty="0" smtClean="0"/>
            </a:br>
            <a:r>
              <a:rPr lang="sr-Latn-RS" dirty="0" smtClean="0"/>
              <a:t>Test strategija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410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Strategija za jedinično testiranje najčešće podrazumeva uključivanje znanja o strukturi koda </a:t>
            </a:r>
          </a:p>
          <a:p>
            <a:pPr lvl="1"/>
            <a:r>
              <a:rPr lang="sr-Latn-RS" dirty="0" smtClean="0"/>
              <a:t>time ono spada u </a:t>
            </a:r>
            <a:r>
              <a:rPr lang="sr-Latn-RS" i="1" dirty="0" smtClean="0"/>
              <a:t>white-box</a:t>
            </a:r>
            <a:r>
              <a:rPr lang="sr-Latn-RS" dirty="0" smtClean="0"/>
              <a:t> testiranje</a:t>
            </a:r>
          </a:p>
          <a:p>
            <a:pPr lvl="1"/>
            <a:r>
              <a:rPr lang="sr-Latn-RS" dirty="0" smtClean="0"/>
              <a:t>test slučajevi bi trebali biti napisani tako da pokriju različite putanje u programskom kodu</a:t>
            </a:r>
          </a:p>
          <a:p>
            <a:r>
              <a:rPr lang="sr-Latn-RS" smtClean="0"/>
              <a:t>Nekada </a:t>
            </a:r>
            <a:r>
              <a:rPr lang="sr-Latn-RS" dirty="0" smtClean="0"/>
              <a:t>su jedinični testovi </a:t>
            </a:r>
            <a:r>
              <a:rPr lang="sr-Latn-RS" i="1" dirty="0" smtClean="0"/>
              <a:t>black-box</a:t>
            </a:r>
            <a:r>
              <a:rPr lang="sr-Latn-RS" dirty="0" smtClean="0"/>
              <a:t> testiranje jer ne uzimaju u obzir strukturu testirane jedinice</a:t>
            </a:r>
          </a:p>
          <a:p>
            <a:pPr lvl="1"/>
            <a:r>
              <a:rPr lang="sr-Latn-RS" dirty="0" smtClean="0"/>
              <a:t>ako test piše osoba koja nije programirala ili ne poznaje testiranu komponentu</a:t>
            </a:r>
          </a:p>
          <a:p>
            <a:pPr lvl="1"/>
            <a:r>
              <a:rPr lang="sr-Latn-RS" dirty="0" smtClean="0"/>
              <a:t>ako je programski kod testa programski generisan</a:t>
            </a:r>
          </a:p>
          <a:p>
            <a:pPr lvl="1"/>
            <a:r>
              <a:rPr lang="sr-Latn-RS" dirty="0" smtClean="0"/>
              <a:t>ako se testovi pišu pre implementacije komponenti, kao kod </a:t>
            </a:r>
            <a:r>
              <a:rPr lang="sr-Latn-RS" i="1" dirty="0" smtClean="0"/>
              <a:t>test-driven</a:t>
            </a:r>
            <a:r>
              <a:rPr lang="sr-Latn-RS" dirty="0" smtClean="0"/>
              <a:t> </a:t>
            </a:r>
            <a:r>
              <a:rPr lang="sr-Latn-RS" i="1" dirty="0" smtClean="0"/>
              <a:t>development</a:t>
            </a:r>
            <a:r>
              <a:rPr lang="sr-Latn-RS" dirty="0" smtClean="0"/>
              <a:t> metodologije razvoja</a:t>
            </a:r>
          </a:p>
          <a:p>
            <a:pPr lvl="1"/>
            <a:r>
              <a:rPr lang="sr-Latn-RS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681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Integraciono testiranje</a:t>
            </a:r>
            <a:endParaRPr lang="en-GB" dirty="0"/>
          </a:p>
        </p:txBody>
      </p:sp>
      <p:pic>
        <p:nvPicPr>
          <p:cNvPr id="5122" name="Picture 2" descr="http://www.digivoix.com/sites/all/themes/icompany/img/sys-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391885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Integraciono testiranje</a:t>
            </a:r>
            <a:br>
              <a:rPr lang="sr-Latn-RS" dirty="0" smtClean="0"/>
            </a:br>
            <a:r>
              <a:rPr lang="sr-Latn-RS" dirty="0" smtClean="0"/>
              <a:t>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Integraciono testiranje je testiranje namenjeno otkrivanju nedostataka u interfejsima i interakciji između međusobno povezanih softverskih komponenti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dirty="0" smtClean="0"/>
              <a:t>serverska komponenta uspešno isporučuje JSON podatke</a:t>
            </a:r>
          </a:p>
          <a:p>
            <a:pPr lvl="1"/>
            <a:r>
              <a:rPr lang="sr-Latn-RS" dirty="0" smtClean="0"/>
              <a:t>klijentska komponenta uspešno konzumira XML podatke</a:t>
            </a:r>
          </a:p>
          <a:p>
            <a:pPr lvl="1"/>
            <a:r>
              <a:rPr lang="sr-Latn-RS" dirty="0" smtClean="0"/>
              <a:t>jedinični testovi za obe komponente se uspešno izvršavaju</a:t>
            </a:r>
          </a:p>
          <a:p>
            <a:pPr lvl="1"/>
            <a:r>
              <a:rPr lang="sr-Latn-RS" dirty="0" smtClean="0"/>
              <a:t>integracioni test treba da utvrdi otkaz sistema jer formati kojima pojedinačne komponente komuniciraju nisu usklađeni</a:t>
            </a:r>
            <a:endParaRPr lang="en-GB" dirty="0"/>
          </a:p>
        </p:txBody>
      </p:sp>
      <p:pic>
        <p:nvPicPr>
          <p:cNvPr id="4" name="Picture 3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Integraciono testiranje</a:t>
            </a:r>
            <a:br>
              <a:rPr lang="sr-Latn-RS" dirty="0"/>
            </a:br>
            <a:r>
              <a:rPr lang="sr-Latn-RS" dirty="0" smtClean="0"/>
              <a:t>Test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Kako se pojedinačne komponente razvijaju, tako se integrišu u veće celine</a:t>
            </a:r>
          </a:p>
          <a:p>
            <a:r>
              <a:rPr lang="sr-Latn-RS" dirty="0" smtClean="0"/>
              <a:t>Trebalo bi da postoji integracioni test pri svakoj integraciji komponenti</a:t>
            </a:r>
          </a:p>
          <a:p>
            <a:pPr lvl="1"/>
            <a:r>
              <a:rPr lang="sr-Latn-RS" dirty="0" smtClean="0"/>
              <a:t>na ovaj način verifikujemo ispravnost integrisane celine</a:t>
            </a:r>
          </a:p>
          <a:p>
            <a:pPr lvl="1"/>
            <a:r>
              <a:rPr lang="sr-Latn-RS" dirty="0" smtClean="0"/>
              <a:t>ona onda može biti osnov za dalju integraciju sa drugim celinama</a:t>
            </a:r>
          </a:p>
          <a:p>
            <a:r>
              <a:rPr lang="sr-Latn-RS" dirty="0" smtClean="0"/>
              <a:t>Neke od komponenti koje se integrišu mogu biti „strane“ komponente</a:t>
            </a:r>
          </a:p>
          <a:p>
            <a:pPr lvl="1"/>
            <a:r>
              <a:rPr lang="sr-Latn-RS" dirty="0" smtClean="0"/>
              <a:t>npr. drugi sistem sa kojim naš sistem komunicira</a:t>
            </a:r>
          </a:p>
          <a:p>
            <a:pPr lvl="1"/>
            <a:r>
              <a:rPr lang="sr-Latn-RS" dirty="0" smtClean="0"/>
              <a:t>ti delovi nisu pod našom kontrolom i mogu da izazovu nepredviđene otkaze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486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Integraciono testiranje</a:t>
            </a:r>
            <a:br>
              <a:rPr lang="sr-Latn-RS" dirty="0" smtClean="0"/>
            </a:br>
            <a:r>
              <a:rPr lang="sr-Latn-RS" dirty="0" smtClean="0"/>
              <a:t>Način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Svodi se na izvršavanje koda u kojem komponente koje se integrišu međusobno komuniciraju</a:t>
            </a:r>
          </a:p>
          <a:p>
            <a:r>
              <a:rPr lang="sr-Latn-RS" dirty="0" smtClean="0"/>
              <a:t>Mogu se koristiti dodatni alati za praćenje komunikacije između komponenti</a:t>
            </a:r>
          </a:p>
          <a:p>
            <a:pPr lvl="1"/>
            <a:r>
              <a:rPr lang="sr-Latn-RS" dirty="0" smtClean="0"/>
              <a:t>npr. </a:t>
            </a:r>
            <a:r>
              <a:rPr lang="sr-Latn-RS" i="1" dirty="0" smtClean="0"/>
              <a:t>browser</a:t>
            </a:r>
            <a:r>
              <a:rPr lang="sr-Latn-RS" dirty="0" smtClean="0"/>
              <a:t> sadrži alat za prikaz podataka koji se razmenjuju koristeći HTTP protokol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8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Integraciono testiranje</a:t>
            </a:r>
            <a:br>
              <a:rPr lang="sr-Latn-RS" dirty="0" smtClean="0"/>
            </a:br>
            <a:r>
              <a:rPr lang="sr-Latn-RS" dirty="0" smtClean="0"/>
              <a:t>Ciljevi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Cilj je pronaći nedostatke u komunikaciji i konflikte između komponenti koje se integrišu</a:t>
            </a:r>
          </a:p>
          <a:p>
            <a:r>
              <a:rPr lang="sr-Latn-RS" dirty="0" smtClean="0"/>
              <a:t>Ovim se smanjuju troškovi otkaza time što će se</a:t>
            </a:r>
          </a:p>
          <a:p>
            <a:pPr lvl="1"/>
            <a:r>
              <a:rPr lang="sr-Latn-RS" dirty="0" smtClean="0"/>
              <a:t>nedostaci u integraciji pronaći što ranije</a:t>
            </a:r>
          </a:p>
          <a:p>
            <a:pPr lvl="2"/>
            <a:r>
              <a:rPr lang="sr-Latn-RS" dirty="0" smtClean="0"/>
              <a:t>ako se integracioni test sprovede čim se komponente integrišu, integrisana celina se kao verifikovana dalje integriše u sistem</a:t>
            </a:r>
          </a:p>
          <a:p>
            <a:pPr lvl="1"/>
            <a:r>
              <a:rPr lang="sr-Latn-RS" dirty="0" smtClean="0"/>
              <a:t>nedostaci lakše locirati</a:t>
            </a:r>
          </a:p>
          <a:p>
            <a:pPr lvl="2"/>
            <a:r>
              <a:rPr lang="sr-Latn-RS" dirty="0" smtClean="0"/>
              <a:t>pouzdano se zna da se nedostatak nalazi u komunikaciji komponenti čija se integracija testira</a:t>
            </a:r>
          </a:p>
        </p:txBody>
      </p:sp>
    </p:spTree>
    <p:extLst>
      <p:ext uri="{BB962C8B-B14F-4D97-AF65-F5344CB8AC3E}">
        <p14:creationId xmlns:p14="http://schemas.microsoft.com/office/powerpoint/2010/main" val="37817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u V-modelu razvoja softvera</a:t>
            </a:r>
            <a:endParaRPr lang="en-GB" dirty="0"/>
          </a:p>
        </p:txBody>
      </p:sp>
      <p:pic>
        <p:nvPicPr>
          <p:cNvPr id="1026" name="Picture 2" descr="http://cdn.mysitemyway.com/icons-watermarks/simple-black/alphanum/alphanum_lowercase-letter-v/alphanum_lowercase-letter-v_simple-black_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Integraciono testiranje</a:t>
            </a:r>
            <a:br>
              <a:rPr lang="sr-Latn-RS" dirty="0" smtClean="0"/>
            </a:br>
            <a:r>
              <a:rPr lang="sr-Latn-RS" dirty="0" smtClean="0"/>
              <a:t>Strategije integracije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Strategija određuje kojim redosledom se komponente trebaju integrisati kako bi integracioni testovi bili efikasni</a:t>
            </a:r>
          </a:p>
          <a:p>
            <a:r>
              <a:rPr lang="sr-Latn-RS" dirty="0" smtClean="0"/>
              <a:t>Što se ranije realizuju integracioni testovi</a:t>
            </a:r>
          </a:p>
          <a:p>
            <a:pPr lvl="1"/>
            <a:r>
              <a:rPr lang="sr-Latn-RS" dirty="0" smtClean="0"/>
              <a:t>u ranoj fazi se pronalazi nedostaci, ali</a:t>
            </a:r>
          </a:p>
          <a:p>
            <a:pPr lvl="1"/>
            <a:r>
              <a:rPr lang="sr-Latn-RS" dirty="0" smtClean="0"/>
              <a:t>zahteva se simuliranje svih komponenti koje još nisu implementirane</a:t>
            </a:r>
          </a:p>
          <a:p>
            <a:r>
              <a:rPr lang="sr-Latn-RS" dirty="0" smtClean="0"/>
              <a:t>Strategija koja će biti izabrana zavisi od</a:t>
            </a:r>
          </a:p>
          <a:p>
            <a:pPr lvl="1"/>
            <a:r>
              <a:rPr lang="sr-Latn-RS" dirty="0" smtClean="0"/>
              <a:t>arhitekture sistema</a:t>
            </a:r>
          </a:p>
          <a:p>
            <a:pPr lvl="1"/>
            <a:r>
              <a:rPr lang="sr-Latn-RS" dirty="0" smtClean="0"/>
              <a:t>plana projekta</a:t>
            </a:r>
          </a:p>
          <a:p>
            <a:pPr lvl="1"/>
            <a:r>
              <a:rPr lang="sr-Latn-RS" dirty="0" smtClean="0"/>
              <a:t>plana testiranja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836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Integraciono testiranje</a:t>
            </a:r>
            <a:br>
              <a:rPr lang="sr-Latn-RS" dirty="0"/>
            </a:br>
            <a:r>
              <a:rPr lang="sr-Latn-RS" dirty="0"/>
              <a:t>Strategije integracije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Integracija odozgo na dole	</a:t>
            </a:r>
          </a:p>
          <a:p>
            <a:pPr lvl="1"/>
            <a:r>
              <a:rPr lang="sr-Latn-RS" dirty="0" smtClean="0"/>
              <a:t>Integracija kreće sa komponentama na vrhu hijerarhije</a:t>
            </a:r>
          </a:p>
          <a:p>
            <a:pPr lvl="1"/>
            <a:r>
              <a:rPr lang="sr-Latn-RS" dirty="0" smtClean="0"/>
              <a:t>Komponente na nižem nivou hijerarhije koje još nisu implementirane se simuliraju</a:t>
            </a:r>
          </a:p>
          <a:p>
            <a:pPr lvl="1"/>
            <a:r>
              <a:rPr lang="sr-Latn-RS" dirty="0" smtClean="0"/>
              <a:t>Kako se niže komponente implementiraju tako se verifikuje njihov rad stavljanjem u test umesto simuliranih objekata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30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Integraciono testiranje</a:t>
            </a:r>
            <a:br>
              <a:rPr lang="sr-Latn-RS" dirty="0" smtClean="0"/>
            </a:br>
            <a:r>
              <a:rPr lang="sr-Latn-RS" dirty="0" smtClean="0"/>
              <a:t>Strategije integracije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572000"/>
          </a:xfrm>
        </p:spPr>
        <p:txBody>
          <a:bodyPr/>
          <a:lstStyle/>
          <a:p>
            <a:r>
              <a:rPr lang="sr-Latn-RS" dirty="0" smtClean="0"/>
              <a:t>Integracija odozdo na gore</a:t>
            </a:r>
          </a:p>
          <a:p>
            <a:pPr lvl="1"/>
            <a:r>
              <a:rPr lang="sr-Latn-RS" dirty="0" smtClean="0"/>
              <a:t>Testiranje počinje integracijom osnovnih komponenti na najnižim nivoima hijerarhije</a:t>
            </a:r>
          </a:p>
          <a:p>
            <a:pPr lvl="1"/>
            <a:r>
              <a:rPr lang="sr-Latn-RS" dirty="0" smtClean="0"/>
              <a:t>Time se formiraju integrisane komponente na višim nivoima hijerarhije koje se dalje integrišu i tako redom</a:t>
            </a:r>
          </a:p>
          <a:p>
            <a:pPr lvl="1"/>
            <a:r>
              <a:rPr lang="sr-Latn-RS" dirty="0" smtClean="0"/>
              <a:t>Testovi ne moraju da simuliraju ponašanje komponenti na nižim nivoima jer će one već biti implementirane</a:t>
            </a:r>
          </a:p>
          <a:p>
            <a:pPr lvl="1"/>
            <a:r>
              <a:rPr lang="sr-Latn-RS" dirty="0" smtClean="0"/>
              <a:t>Pozivanje nižih komponenti mora biti realizovano iz posebnog test okruženja jer nisu implementirane komponente na višim nivoima koje te pozive obavljaju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974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Integraciono testiranje</a:t>
            </a:r>
            <a:br>
              <a:rPr lang="sr-Latn-RS" dirty="0"/>
            </a:br>
            <a:r>
              <a:rPr lang="sr-Latn-RS" dirty="0"/>
              <a:t>Strategije integracije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Ad hoc integracija</a:t>
            </a:r>
          </a:p>
          <a:p>
            <a:pPr lvl="1"/>
            <a:r>
              <a:rPr lang="sr-Latn-RS" dirty="0" smtClean="0"/>
              <a:t>Komponente se integrišu redom kojim se završava njihova implementacija</a:t>
            </a:r>
          </a:p>
          <a:p>
            <a:pPr lvl="1"/>
            <a:r>
              <a:rPr lang="sr-Latn-RS" dirty="0" smtClean="0"/>
              <a:t>Prednost je rana integracija i pronalaženje nedostataka</a:t>
            </a:r>
          </a:p>
          <a:p>
            <a:pPr lvl="1"/>
            <a:r>
              <a:rPr lang="sr-Latn-RS" dirty="0" smtClean="0"/>
              <a:t>Mana je potreba za simuliranim komponentama i pozivanjem komponenti iz specijalnog test okruženja</a:t>
            </a:r>
          </a:p>
          <a:p>
            <a:pPr lvl="2"/>
            <a:r>
              <a:rPr lang="sr-Latn-RS" dirty="0" smtClean="0"/>
              <a:t>nema garancije da postoje implementirane kako komponente na višim tako ni one na nižim nivoima hijerarhije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06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Integraciono testiranje</a:t>
            </a:r>
            <a:br>
              <a:rPr lang="sr-Latn-RS" dirty="0"/>
            </a:br>
            <a:r>
              <a:rPr lang="sr-Latn-RS" dirty="0"/>
              <a:t>Strategije integracije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 smtClean="0"/>
              <a:t>Big bang </a:t>
            </a:r>
            <a:r>
              <a:rPr lang="sr-Latn-RS" dirty="0" smtClean="0"/>
              <a:t>integracija</a:t>
            </a:r>
          </a:p>
          <a:p>
            <a:pPr lvl="1"/>
            <a:r>
              <a:rPr lang="sr-Latn-RS" dirty="0" smtClean="0"/>
              <a:t>integraciono testiranje se vrši tek kada se sve komponente razviju i integrišu</a:t>
            </a:r>
          </a:p>
          <a:p>
            <a:pPr lvl="1"/>
            <a:r>
              <a:rPr lang="sr-Latn-RS" dirty="0" smtClean="0"/>
              <a:t>odjednom se verifikuje međusobna povezanost svih komponenti</a:t>
            </a:r>
          </a:p>
          <a:p>
            <a:pPr lvl="2"/>
            <a:r>
              <a:rPr lang="sr-Latn-RS" dirty="0" smtClean="0"/>
              <a:t>svi otkazi će se pojaviti istovremeno i biće teško lokalizovati nedostatke</a:t>
            </a:r>
          </a:p>
          <a:p>
            <a:pPr lvl="1"/>
            <a:r>
              <a:rPr lang="sr-Latn-RS" dirty="0" smtClean="0"/>
              <a:t>generalno treba izbegavati neinkrementalne strategije integracije</a:t>
            </a:r>
          </a:p>
          <a:p>
            <a:pPr lvl="2"/>
            <a:r>
              <a:rPr lang="sr-Latn-RS" dirty="0" smtClean="0"/>
              <a:t>potrebno je integraciju vršiti uklapanjem komponenti jedna-po-jedna, a ne sve odjednom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9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Sistemsko testiranje</a:t>
            </a:r>
            <a:endParaRPr lang="en-GB" dirty="0"/>
          </a:p>
        </p:txBody>
      </p:sp>
      <p:pic>
        <p:nvPicPr>
          <p:cNvPr id="4" name="Picture 2" descr="https://s3.amazonaws.com/hward.com/images/integration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63" y="3276600"/>
            <a:ext cx="4677535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Sistemsko testiranje</a:t>
            </a:r>
            <a:br>
              <a:rPr lang="sr-Latn-RS" dirty="0" smtClean="0"/>
            </a:br>
            <a:r>
              <a:rPr lang="sr-Latn-RS" dirty="0" smtClean="0"/>
              <a:t>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Sistemsko testiranje je testiranje kompletno integrisanog sistema da bi se utvrdilo da li sistem u celini ispunjava zahteve</a:t>
            </a:r>
          </a:p>
          <a:p>
            <a:r>
              <a:rPr lang="sr-Latn-RS" dirty="0" smtClean="0"/>
              <a:t>U ovom značenju, sinonim je za testiranje „s kraja na kraj“ (eng. </a:t>
            </a:r>
            <a:r>
              <a:rPr lang="sr-Latn-RS" i="1" dirty="0" smtClean="0"/>
              <a:t>end-to-end testing</a:t>
            </a:r>
            <a:r>
              <a:rPr lang="sr-Latn-RS" dirty="0" smtClean="0"/>
              <a:t>) (e2e) </a:t>
            </a:r>
          </a:p>
          <a:p>
            <a:pPr lvl="1"/>
            <a:r>
              <a:rPr lang="sr-Latn-RS" dirty="0" smtClean="0"/>
              <a:t>Kod e2e testiranja, naglasak je na akciji od početka do kraja </a:t>
            </a:r>
          </a:p>
          <a:p>
            <a:pPr lvl="1"/>
            <a:r>
              <a:rPr lang="sr-Latn-RS" dirty="0" smtClean="0"/>
              <a:t>npr. od korisnikovog unosa do perzistencije u bazu podataka</a:t>
            </a:r>
          </a:p>
        </p:txBody>
      </p:sp>
      <p:pic>
        <p:nvPicPr>
          <p:cNvPr id="6" name="Picture 5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Sistemsko testiranje</a:t>
            </a:r>
            <a:br>
              <a:rPr lang="sr-Latn-RS" dirty="0"/>
            </a:br>
            <a:r>
              <a:rPr lang="sr-Latn-RS" dirty="0"/>
              <a:t>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Vrši se jer niži nivoi testiranja verifikuju aplikaciju samo sa tehničkog aspekta, a sistemsko testiranje vrši verifikaciju sa korisnikovog aspekta</a:t>
            </a:r>
          </a:p>
          <a:p>
            <a:pPr lvl="1"/>
            <a:r>
              <a:rPr lang="sr-Latn-RS" dirty="0" smtClean="0"/>
              <a:t>tek kada je ce</a:t>
            </a:r>
            <a:r>
              <a:rPr lang="en-US" dirty="0" smtClean="0"/>
              <a:t>o</a:t>
            </a:r>
            <a:r>
              <a:rPr lang="sr-Latn-RS" dirty="0" smtClean="0"/>
              <a:t> sistem integrisan moguće je izvršiti kompletne korisničke akcije i verifikovati njihovu ispravnost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11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Sistemsko testiranje</a:t>
            </a:r>
            <a:br>
              <a:rPr lang="sr-Latn-RS" dirty="0"/>
            </a:br>
            <a:r>
              <a:rPr lang="sr-Latn-RS" dirty="0"/>
              <a:t>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Termin može i da se odnosi na testiranje celog sistema u produkcionom okruženju</a:t>
            </a:r>
          </a:p>
          <a:p>
            <a:pPr lvl="1"/>
            <a:r>
              <a:rPr lang="sr-Latn-RS" dirty="0" smtClean="0"/>
              <a:t>test okruženje treba što više da liči na okruženje u kojem će sistem biti korišćen</a:t>
            </a:r>
          </a:p>
          <a:p>
            <a:pPr lvl="1"/>
            <a:r>
              <a:rPr lang="sr-Latn-RS" dirty="0" smtClean="0"/>
              <a:t>ovo se odnosi i na softversko i na hardversko okruženje</a:t>
            </a:r>
          </a:p>
          <a:p>
            <a:pPr lvl="1"/>
            <a:r>
              <a:rPr lang="sr-Latn-RS" dirty="0" smtClean="0"/>
              <a:t>vrlo često se okruženje u kojem se sistem razvija razlikuje od onog u kojem će biti korišćeno</a:t>
            </a:r>
          </a:p>
          <a:p>
            <a:pPr lvl="2"/>
            <a:r>
              <a:rPr lang="sr-Latn-RS" dirty="0" smtClean="0"/>
              <a:t>često je pretpostavka o sličnosti ova dva okruženja uzrok velikog broja otkaza u produkciji</a:t>
            </a:r>
            <a:endParaRPr lang="en-GB" dirty="0"/>
          </a:p>
        </p:txBody>
      </p:sp>
      <p:pic>
        <p:nvPicPr>
          <p:cNvPr id="4" name="Picture 2" descr="C:\Users\Goran\AppData\Local\Microsoft\Windows\INetCache\IE\UQXT3MQS\Quote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550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600" y="5703056"/>
            <a:ext cx="31242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800" i="1" dirty="0" smtClean="0">
                <a:latin typeface="Adobe Caslon Pro Bold" pitchFamily="18" charset="0"/>
                <a:cs typeface="Adobe Arabic" pitchFamily="18" charset="-78"/>
              </a:rPr>
              <a:t>Kući mi je to radilo.</a:t>
            </a:r>
          </a:p>
        </p:txBody>
      </p:sp>
    </p:spTree>
    <p:extLst>
      <p:ext uri="{BB962C8B-B14F-4D97-AF65-F5344CB8AC3E}">
        <p14:creationId xmlns:p14="http://schemas.microsoft.com/office/powerpoint/2010/main" val="1507024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Sistemsko testiranje </a:t>
            </a:r>
            <a:br>
              <a:rPr lang="sr-Latn-RS" dirty="0" smtClean="0"/>
            </a:br>
            <a:r>
              <a:rPr lang="sr-Latn-RS" dirty="0" smtClean="0"/>
              <a:t>Ciljevi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Cilj je testirati funkcionalne i nefunkcionalne zahteve sistema u celini</a:t>
            </a:r>
          </a:p>
          <a:p>
            <a:r>
              <a:rPr lang="sr-Latn-RS" dirty="0" smtClean="0"/>
              <a:t>Treba utvrditi u kojim delovima sistem netačno, nepotpuno ili nekonzistentno zadovoljava zahteve</a:t>
            </a:r>
          </a:p>
          <a:p>
            <a:r>
              <a:rPr lang="sr-Latn-RS" dirty="0" smtClean="0"/>
              <a:t>Takođe, treba utvrditi i zahteve koji su neevidentirani ili zaboravljeni u specifikaciji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0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</a:t>
            </a:r>
            <a:r>
              <a:rPr lang="sr-Latn-RS" dirty="0" smtClean="0"/>
              <a:t>šti V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8600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Daje jednak značaj testiranju kao i razvoju softvera</a:t>
            </a:r>
          </a:p>
          <a:p>
            <a:r>
              <a:rPr lang="sr-Latn-RS" dirty="0" smtClean="0"/>
              <a:t>Leva strana predstavlja razvoj funkcionalnosti</a:t>
            </a:r>
          </a:p>
          <a:p>
            <a:r>
              <a:rPr lang="sr-Latn-RS" dirty="0" smtClean="0"/>
              <a:t>Desna strana predstavlja proces testiranja i integracije</a:t>
            </a:r>
          </a:p>
          <a:p>
            <a:pPr lvl="1"/>
            <a:r>
              <a:rPr lang="sr-Latn-RS" dirty="0" smtClean="0"/>
              <a:t>komponente koje se razvijaju se integrišu u veće celine i njihova funkcionalnost se testira</a:t>
            </a:r>
          </a:p>
          <a:p>
            <a:pPr lvl="1"/>
            <a:r>
              <a:rPr lang="sr-Latn-RS" dirty="0" smtClean="0"/>
              <a:t>svaka faza u testiranju verifikuje jednu od faza razvoja 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560932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 prihvatljivosti</a:t>
            </a:r>
            <a:endParaRPr lang="en-GB" dirty="0"/>
          </a:p>
        </p:txBody>
      </p:sp>
      <p:pic>
        <p:nvPicPr>
          <p:cNvPr id="8194" name="Picture 2" descr="http://www.ramboco.com/wp-content/uploads/2013/11/image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97" y="3200400"/>
            <a:ext cx="3429000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Jedinice vs jedinstvo</a:t>
            </a:r>
            <a:endParaRPr lang="en-US" dirty="0"/>
          </a:p>
        </p:txBody>
      </p:sp>
      <p:pic>
        <p:nvPicPr>
          <p:cNvPr id="1026" name="Picture 2" descr="Image result for rene guenon units vs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1" y="1981200"/>
            <a:ext cx="2381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4535488"/>
            <a:ext cx="22098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Rene Guenon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886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1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951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20574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 jedne strane imamo „jedinice“, sa druge „jedinstvo“. Mnoštvo nižeg reda (jedinice) je po definiciji čisto kvantitativno (...)  Mnoštvo višeg reda (jedinstvo) je kvalitativno.</a:t>
            </a: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Vladavina kvantiteta i znaci vremena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Acceptance test</a:t>
            </a:r>
            <a:br>
              <a:rPr lang="sr-Latn-RS" dirty="0" smtClean="0"/>
            </a:br>
            <a:r>
              <a:rPr lang="sr-Latn-RS" dirty="0" smtClean="0"/>
              <a:t>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Test prihvatljivosti je test kojim se utvrđuje da li sistem zadovoljava potrebe, zahteve i očekivanja naručioca i koji ima za cilj da naručilac verifikuje da li prihvata da preuzme sistem na korišćenje</a:t>
            </a:r>
          </a:p>
          <a:p>
            <a:r>
              <a:rPr lang="sr-Latn-RS" dirty="0" smtClean="0"/>
              <a:t>Ovo je test koji nije samo odgovornost proizvođača softvera</a:t>
            </a:r>
          </a:p>
          <a:p>
            <a:pPr lvl="1"/>
            <a:r>
              <a:rPr lang="sr-Latn-RS" dirty="0" smtClean="0"/>
              <a:t>u ovaj test se obavezno uključuje i naručilac</a:t>
            </a:r>
          </a:p>
          <a:p>
            <a:r>
              <a:rPr lang="sr-Latn-RS" dirty="0" smtClean="0"/>
              <a:t>Ovaj test se realizuje u različitim fazama kreiranja softvera</a:t>
            </a:r>
          </a:p>
          <a:p>
            <a:pPr lvl="1"/>
            <a:r>
              <a:rPr lang="sr-Latn-RS" dirty="0" smtClean="0"/>
              <a:t>softverski proizvodi razvijeni za široko tržište</a:t>
            </a:r>
          </a:p>
          <a:p>
            <a:pPr lvl="2"/>
            <a:r>
              <a:rPr lang="sr-Latn-RS" dirty="0" smtClean="0"/>
              <a:t>verifikuju se od strane korisnika kada izvrši instalaciju i krene korišćenje</a:t>
            </a:r>
          </a:p>
          <a:p>
            <a:pPr lvl="2"/>
            <a:r>
              <a:rPr lang="sr-Latn-RS" dirty="0" smtClean="0"/>
              <a:t>npr. Microsoft Office</a:t>
            </a:r>
          </a:p>
          <a:p>
            <a:pPr lvl="1"/>
            <a:r>
              <a:rPr lang="sr-Latn-RS" dirty="0" smtClean="0"/>
              <a:t>za unapred poznate korisnike  test prihvatljivosti može i ranije</a:t>
            </a:r>
          </a:p>
          <a:p>
            <a:pPr lvl="2"/>
            <a:r>
              <a:rPr lang="sr-Latn-RS" dirty="0" smtClean="0"/>
              <a:t>kroz verifikaciju prototipa ili neke od komponenti aplikacije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  <p:pic>
        <p:nvPicPr>
          <p:cNvPr id="4" name="Picture 3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9471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Acceptance test</a:t>
            </a:r>
            <a:br>
              <a:rPr lang="sr-Latn-RS" dirty="0" smtClean="0"/>
            </a:br>
            <a:r>
              <a:rPr lang="sr-Latn-RS" dirty="0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Postoje sledeći tipovi testa prihvatljivosti</a:t>
            </a:r>
          </a:p>
          <a:p>
            <a:pPr lvl="1"/>
            <a:r>
              <a:rPr lang="sr-Latn-RS" dirty="0" smtClean="0"/>
              <a:t>Ugovorni</a:t>
            </a:r>
          </a:p>
          <a:p>
            <a:pPr lvl="1"/>
            <a:r>
              <a:rPr lang="sr-Latn-RS" dirty="0" smtClean="0"/>
              <a:t>Korisnički</a:t>
            </a:r>
          </a:p>
          <a:p>
            <a:pPr lvl="1"/>
            <a:r>
              <a:rPr lang="sr-Latn-RS" dirty="0" smtClean="0"/>
              <a:t>Operativni </a:t>
            </a:r>
          </a:p>
          <a:p>
            <a:pPr lvl="1"/>
            <a:r>
              <a:rPr lang="sr-Latn-RS" dirty="0" smtClean="0"/>
              <a:t>Specifičan za okruženje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9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Acceptance test</a:t>
            </a:r>
            <a:br>
              <a:rPr lang="sr-Latn-RS" sz="3200" dirty="0" smtClean="0"/>
            </a:br>
            <a:r>
              <a:rPr lang="sr-Latn-RS" sz="3200" dirty="0" smtClean="0"/>
              <a:t>Ugovorni test (</a:t>
            </a:r>
            <a:r>
              <a:rPr lang="sr-Latn-RS" sz="3200" i="1" dirty="0" smtClean="0"/>
              <a:t>Contract Acceptance Test)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Koristi se kod razvoja softvera za unapred poznatog naručioca</a:t>
            </a:r>
          </a:p>
          <a:p>
            <a:r>
              <a:rPr lang="sr-Latn-RS" dirty="0" smtClean="0"/>
              <a:t>Postoji ugovor u kojem su definisani zahtevi sistema</a:t>
            </a:r>
          </a:p>
          <a:p>
            <a:r>
              <a:rPr lang="sr-Latn-RS" dirty="0" smtClean="0"/>
              <a:t>Testiranjem se verifikuje i označava ispunjenost svakog od zahteva</a:t>
            </a:r>
          </a:p>
          <a:p>
            <a:r>
              <a:rPr lang="sr-Latn-RS" dirty="0" smtClean="0"/>
              <a:t>Proizvođač bi u okviru sistemskog testiranja već trebao da proveri ispunjenost svakog zahteva</a:t>
            </a:r>
          </a:p>
          <a:p>
            <a:r>
              <a:rPr lang="sr-Latn-RS" dirty="0" smtClean="0"/>
              <a:t>Test prihvatljivosti se onda svodi na ponovno pokretanje sistemskog testa u okruženju naručioca</a:t>
            </a:r>
          </a:p>
          <a:p>
            <a:pPr lvl="1"/>
            <a:r>
              <a:rPr lang="sr-Latn-RS" dirty="0" smtClean="0"/>
              <a:t>ne mora da znači da će testovi biti uspešni i u novom okruženju</a:t>
            </a:r>
          </a:p>
        </p:txBody>
      </p:sp>
    </p:spTree>
    <p:extLst>
      <p:ext uri="{BB962C8B-B14F-4D97-AF65-F5344CB8AC3E}">
        <p14:creationId xmlns:p14="http://schemas.microsoft.com/office/powerpoint/2010/main" val="1596410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Acceptance test</a:t>
            </a:r>
            <a:br>
              <a:rPr lang="sr-Latn-RS" sz="3200" dirty="0" smtClean="0"/>
            </a:br>
            <a:r>
              <a:rPr lang="sr-Latn-RS" sz="3200" dirty="0" smtClean="0"/>
              <a:t>Korisnički test (User Acceptance Test)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Koristi se kada naručilac i korisnik nisu isti</a:t>
            </a:r>
          </a:p>
          <a:p>
            <a:r>
              <a:rPr lang="sr-Latn-RS" dirty="0" smtClean="0"/>
              <a:t>U ovom testu krajnji korisnik verifikuje da li je sistem upotrebljiv</a:t>
            </a:r>
          </a:p>
          <a:p>
            <a:r>
              <a:rPr lang="sr-Latn-RS" dirty="0" smtClean="0"/>
              <a:t>Ovo je vrlo često najteži test jer</a:t>
            </a:r>
          </a:p>
          <a:p>
            <a:pPr lvl="1"/>
            <a:r>
              <a:rPr lang="sr-Latn-RS" dirty="0" smtClean="0"/>
              <a:t>krajnji korisnik ima najmanju sposobnost i interes da svoja očekivanja i zahteve izrazi i formalizuje</a:t>
            </a:r>
          </a:p>
          <a:p>
            <a:pPr lvl="1"/>
            <a:r>
              <a:rPr lang="sr-Latn-RS" dirty="0" smtClean="0"/>
              <a:t>bez prihvatanja od strane krajnjeg korisnika sistem će teško biti uveden u upotrebu</a:t>
            </a:r>
          </a:p>
          <a:p>
            <a:pPr lvl="1"/>
            <a:r>
              <a:rPr lang="sr-Latn-RS" dirty="0" smtClean="0"/>
              <a:t>ovaj test se obično vrši u kasnoj fazi razvoja kada je svaka izmena komplikovana i skupa</a:t>
            </a:r>
          </a:p>
        </p:txBody>
      </p:sp>
    </p:spTree>
    <p:extLst>
      <p:ext uri="{BB962C8B-B14F-4D97-AF65-F5344CB8AC3E}">
        <p14:creationId xmlns:p14="http://schemas.microsoft.com/office/powerpoint/2010/main" val="4157559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2800" dirty="0" smtClean="0"/>
              <a:t>Acceptance test</a:t>
            </a:r>
            <a:br>
              <a:rPr lang="sr-Latn-RS" sz="2800" dirty="0" smtClean="0"/>
            </a:br>
            <a:r>
              <a:rPr lang="sr-Latn-RS" sz="2800" dirty="0" smtClean="0"/>
              <a:t>Operativni test (Operational Acceptance Test)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Obezbeđuje prihvatanje softvera od strane sistem administratora</a:t>
            </a:r>
          </a:p>
          <a:p>
            <a:r>
              <a:rPr lang="sr-Latn-RS" dirty="0" smtClean="0"/>
              <a:t>Oni verifikuju tehničke aspekte sistema</a:t>
            </a:r>
          </a:p>
          <a:p>
            <a:pPr lvl="1"/>
            <a:r>
              <a:rPr lang="sr-Latn-RS" dirty="0" smtClean="0"/>
              <a:t>skladištenje podataka</a:t>
            </a:r>
          </a:p>
          <a:p>
            <a:pPr lvl="1"/>
            <a:r>
              <a:rPr lang="sr-Latn-RS" dirty="0" smtClean="0"/>
              <a:t>oporavak sistema</a:t>
            </a:r>
          </a:p>
          <a:p>
            <a:pPr lvl="1"/>
            <a:r>
              <a:rPr lang="sr-Latn-RS" dirty="0" smtClean="0"/>
              <a:t>upravljanje resursima</a:t>
            </a:r>
          </a:p>
          <a:p>
            <a:pPr lvl="1"/>
            <a:r>
              <a:rPr lang="sr-Latn-RS" dirty="0" smtClean="0"/>
              <a:t>upravljanje korisnicima</a:t>
            </a:r>
          </a:p>
          <a:p>
            <a:pPr lvl="1"/>
            <a:r>
              <a:rPr lang="sr-Latn-RS" dirty="0" smtClean="0"/>
              <a:t>bezbednost sistema</a:t>
            </a:r>
          </a:p>
          <a:p>
            <a:pPr lvl="1"/>
            <a:r>
              <a:rPr lang="sr-Latn-RS" dirty="0" smtClean="0"/>
              <a:t>hardverske zahteve</a:t>
            </a:r>
          </a:p>
          <a:p>
            <a:pPr lvl="1"/>
            <a:r>
              <a:rPr lang="sr-Latn-RS" dirty="0" smtClean="0"/>
              <a:t>uticaj na postojeće softversko okruženje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55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Acceptance test</a:t>
            </a:r>
            <a:br>
              <a:rPr lang="sr-Latn-RS" sz="3200" dirty="0" smtClean="0"/>
            </a:br>
            <a:r>
              <a:rPr lang="sr-Latn-RS" sz="3200" dirty="0" smtClean="0"/>
              <a:t>Test specifičan za okruženje (field testing)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r>
              <a:rPr lang="sr-Latn-RS" dirty="0" smtClean="0"/>
              <a:t>Koristi se kada je softver namenjen za upotrebu u raznorodnim okruženjima</a:t>
            </a:r>
          </a:p>
          <a:p>
            <a:r>
              <a:rPr lang="sr-Latn-RS" dirty="0" smtClean="0"/>
              <a:t>Tada je praktično nemoguće izvršiti sistemski test u svim mogućim okruženjima</a:t>
            </a:r>
          </a:p>
          <a:p>
            <a:r>
              <a:rPr lang="sr-Latn-RS" dirty="0" smtClean="0"/>
              <a:t>Test specifičan za okruženje je test preliminarne verzije softvera koji se vrši od strane određene (reprezentativne) grupe korisnika kako bi se utvrdilo ponašanje softvera u korisnikovom okruženju koje je bilo nepoznato ili nespecificirano u toku razvoja softvera</a:t>
            </a:r>
          </a:p>
          <a:p>
            <a:r>
              <a:rPr lang="sr-Latn-RS" dirty="0" smtClean="0"/>
              <a:t>Svakako mora da mu prethodi sistemski test</a:t>
            </a:r>
            <a:endParaRPr lang="en-GB" dirty="0"/>
          </a:p>
        </p:txBody>
      </p:sp>
      <p:pic>
        <p:nvPicPr>
          <p:cNvPr id="4" name="Picture 3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29718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68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Acceptance test</a:t>
            </a:r>
            <a:br>
              <a:rPr lang="sr-Latn-RS" sz="3200" dirty="0"/>
            </a:br>
            <a:r>
              <a:rPr lang="sr-Latn-RS" sz="3200" dirty="0"/>
              <a:t>Test specifičan za okruženje (field testing)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Ovaj test je posebno važan za proizvode namenjene širokom tržištu</a:t>
            </a:r>
          </a:p>
          <a:p>
            <a:r>
              <a:rPr lang="sr-Latn-RS" dirty="0" smtClean="0"/>
              <a:t>Grupa korisnika koja će testirati softver može biti</a:t>
            </a:r>
          </a:p>
          <a:p>
            <a:pPr lvl="1"/>
            <a:r>
              <a:rPr lang="sr-Latn-RS" dirty="0" smtClean="0"/>
              <a:t>unapred odabran raznorodan uzorak koji dobro reprezentuje buduće tržište</a:t>
            </a:r>
          </a:p>
          <a:p>
            <a:pPr lvl="1"/>
            <a:r>
              <a:rPr lang="sr-Latn-RS" dirty="0" smtClean="0"/>
              <a:t>proizvoljna grupa korisnika koji odluče da preuzmu javno dostupnu probnu (</a:t>
            </a:r>
            <a:r>
              <a:rPr lang="sr-Latn-RS" i="1" dirty="0" smtClean="0"/>
              <a:t>trial</a:t>
            </a:r>
            <a:r>
              <a:rPr lang="sr-Latn-RS" dirty="0" smtClean="0"/>
              <a:t>) verziju proizvoda</a:t>
            </a:r>
          </a:p>
          <a:p>
            <a:r>
              <a:rPr lang="sr-Latn-RS" dirty="0" smtClean="0"/>
              <a:t>Razlikujemo dva tipa ovakvih testova</a:t>
            </a:r>
          </a:p>
          <a:p>
            <a:pPr lvl="1"/>
            <a:r>
              <a:rPr lang="sr-Latn-RS" dirty="0" smtClean="0"/>
              <a:t>alfa testiranje </a:t>
            </a:r>
          </a:p>
          <a:p>
            <a:pPr lvl="2"/>
            <a:r>
              <a:rPr lang="sr-Latn-RS" dirty="0" smtClean="0"/>
              <a:t>organizuju se na lokaciji proizvođača pod njegovim upravljanjem </a:t>
            </a:r>
          </a:p>
          <a:p>
            <a:pPr lvl="1"/>
            <a:r>
              <a:rPr lang="sr-Latn-RS" dirty="0" smtClean="0"/>
              <a:t>beta testiranje</a:t>
            </a:r>
          </a:p>
          <a:p>
            <a:pPr lvl="2"/>
            <a:r>
              <a:rPr lang="sr-Latn-RS" dirty="0" smtClean="0"/>
              <a:t>vrši ih korisnik u okviru svojih resursa i okruženja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591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Acceptance test</a:t>
            </a:r>
            <a:br>
              <a:rPr lang="sr-Latn-RS" sz="3200" dirty="0"/>
            </a:br>
            <a:r>
              <a:rPr lang="sr-Latn-RS" sz="3200" dirty="0"/>
              <a:t>Test specifičan za okruženje (field testing)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Još jedna varijanta testiranja proizvoda za tržište je </a:t>
            </a:r>
            <a:r>
              <a:rPr lang="sr-Latn-RS" i="1" dirty="0" smtClean="0"/>
              <a:t>dogfood </a:t>
            </a:r>
            <a:r>
              <a:rPr lang="sr-Latn-RS" dirty="0" smtClean="0"/>
              <a:t>test</a:t>
            </a:r>
          </a:p>
          <a:p>
            <a:pPr lvl="1"/>
            <a:r>
              <a:rPr lang="sr-Latn-RS" dirty="0" smtClean="0"/>
              <a:t>proizvod se najpre koristi u okviru kompanije koja ga razvija</a:t>
            </a:r>
          </a:p>
          <a:p>
            <a:pPr lvl="1"/>
            <a:r>
              <a:rPr lang="sr-Latn-RS" dirty="0" smtClean="0"/>
              <a:t>ideja je da će softver biti kvalitetniji kada oni koji ga razvijaju direktno osete posledice njegovih nedostataka</a:t>
            </a:r>
          </a:p>
          <a:p>
            <a:pPr lvl="1"/>
            <a:r>
              <a:rPr lang="sr-Latn-RS" dirty="0" smtClean="0"/>
              <a:t>„ako proizvodiš hranu za pse, najpre je ti probaj“</a:t>
            </a:r>
          </a:p>
          <a:p>
            <a:r>
              <a:rPr lang="sr-Latn-RS" dirty="0" smtClean="0"/>
              <a:t>Google Nexus telefoni su ulazili u upotrebu po ovom principu</a:t>
            </a:r>
          </a:p>
          <a:p>
            <a:r>
              <a:rPr lang="sr-Latn-RS" dirty="0" smtClean="0"/>
              <a:t>Microsoft ovako testira</a:t>
            </a:r>
            <a:r>
              <a:rPr lang="en-US" dirty="0" smtClean="0"/>
              <a:t>o</a:t>
            </a:r>
            <a:r>
              <a:rPr lang="sr-Latn-RS" dirty="0" smtClean="0"/>
              <a:t> rane verzij</a:t>
            </a:r>
            <a:r>
              <a:rPr lang="en-US" dirty="0" smtClean="0"/>
              <a:t>e</a:t>
            </a:r>
            <a:r>
              <a:rPr lang="sr-Latn-RS" dirty="0" smtClean="0"/>
              <a:t> Windows OS</a:t>
            </a:r>
          </a:p>
          <a:p>
            <a:r>
              <a:rPr lang="sr-Latn-RS" dirty="0" smtClean="0"/>
              <a:t>Apple je promovisao zamenu pisaćih mašina računarima tako što je najpre u svojoj kompaniji uveo u potpunosti ovu zamenu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0803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V-model – aktivnosti vezane za razvoj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Specifikacija zahteva</a:t>
            </a:r>
          </a:p>
          <a:p>
            <a:pPr lvl="1"/>
            <a:r>
              <a:rPr lang="sr-Latn-RS" dirty="0" smtClean="0"/>
              <a:t>u ovoj fazi se specificiraju svrha i željene funkcionalnosti i karakteristike sistema</a:t>
            </a:r>
          </a:p>
          <a:p>
            <a:r>
              <a:rPr lang="sr-Latn-RS" dirty="0" smtClean="0"/>
              <a:t>Funkcionalni dizajn sistema</a:t>
            </a:r>
          </a:p>
          <a:p>
            <a:pPr lvl="1"/>
            <a:r>
              <a:rPr lang="sr-Latn-RS" dirty="0" smtClean="0"/>
              <a:t>generalni dizajn sistema u skladu sa specifikacijom zahteva</a:t>
            </a:r>
          </a:p>
          <a:p>
            <a:r>
              <a:rPr lang="sr-Latn-RS" dirty="0" smtClean="0"/>
              <a:t>Tehnički dizajn sistema</a:t>
            </a:r>
          </a:p>
          <a:p>
            <a:pPr lvl="1"/>
            <a:r>
              <a:rPr lang="sr-Latn-RS" dirty="0" smtClean="0"/>
              <a:t>arhitektura sistema</a:t>
            </a:r>
          </a:p>
          <a:p>
            <a:r>
              <a:rPr lang="sr-Latn-RS" dirty="0" smtClean="0"/>
              <a:t>Specifikacija komponenti</a:t>
            </a:r>
          </a:p>
          <a:p>
            <a:pPr lvl="1"/>
            <a:r>
              <a:rPr lang="sr-Latn-RS" dirty="0" smtClean="0"/>
              <a:t>dizajn komponenti predviđenih arhitekturom	</a:t>
            </a:r>
          </a:p>
          <a:p>
            <a:r>
              <a:rPr lang="sr-Latn-RS" dirty="0" smtClean="0"/>
              <a:t>Implementacija</a:t>
            </a:r>
          </a:p>
          <a:p>
            <a:pPr lvl="1"/>
            <a:r>
              <a:rPr lang="sr-Latn-RS" dirty="0" smtClean="0"/>
              <a:t>implementacija koda u skladu sa prethodnim koracima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423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Acceptance test</a:t>
            </a:r>
            <a:br>
              <a:rPr lang="sr-Latn-RS" dirty="0" smtClean="0"/>
            </a:br>
            <a:r>
              <a:rPr lang="sr-Latn-RS" dirty="0" smtClean="0"/>
              <a:t>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410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 većini sistema zahtevi su neprecizno ili nepotpuno specificirani</a:t>
            </a:r>
          </a:p>
          <a:p>
            <a:pPr lvl="1"/>
            <a:r>
              <a:rPr lang="sr-Latn-RS" dirty="0" smtClean="0"/>
              <a:t>teško je testirati sistem za koji nismo sigurni kako treba da se ponaša</a:t>
            </a:r>
          </a:p>
          <a:p>
            <a:r>
              <a:rPr lang="sr-Latn-RS" dirty="0" smtClean="0"/>
              <a:t>Korisnik umesto zahteva češće ima očekivanja od sistema</a:t>
            </a:r>
          </a:p>
          <a:p>
            <a:pPr lvl="1"/>
            <a:r>
              <a:rPr lang="sr-Latn-RS" dirty="0" smtClean="0"/>
              <a:t>formalizacija očekivanja u zahteve je obično kamen spoticanja u razvoju i kasnijem testiranju</a:t>
            </a:r>
          </a:p>
          <a:p>
            <a:pPr lvl="1"/>
            <a:r>
              <a:rPr lang="sr-Latn-RS" dirty="0" smtClean="0"/>
              <a:t>korisnik obično shvati kako funkcionalnost treba da izgleda i radi tek kada je implementirana drugačije</a:t>
            </a:r>
          </a:p>
          <a:p>
            <a:pPr lvl="2"/>
            <a:r>
              <a:rPr lang="sr-Latn-RS" dirty="0" smtClean="0"/>
              <a:t>ispostavlja se da je zahtev loše postavljen</a:t>
            </a:r>
          </a:p>
          <a:p>
            <a:pPr lvl="1"/>
            <a:r>
              <a:rPr lang="sr-Latn-RS" dirty="0" smtClean="0"/>
              <a:t>zato je sistemsko testiranje umesto kraj razvoja često samo početak nove iteracije revidiranja zahteva, pa usklađivanja aplikacije prema novim zahtevima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5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Acceptance test</a:t>
            </a:r>
            <a:br>
              <a:rPr lang="sr-Latn-RS" dirty="0" smtClean="0"/>
            </a:br>
            <a:r>
              <a:rPr lang="sr-Latn-RS" dirty="0" smtClean="0"/>
              <a:t>Problemi</a:t>
            </a:r>
            <a:endParaRPr lang="en-GB" dirty="0"/>
          </a:p>
        </p:txBody>
      </p:sp>
      <p:pic>
        <p:nvPicPr>
          <p:cNvPr id="7170" name="Picture 2" descr="https://s-media-cache-ak0.pinimg.com/originals/00/46/a3/0046a30f1e8c7913278dc13fb012cb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ny Lehman (computer scientist) wwwcomputerorgcmsAwardsimagesmediummeirle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42439"/>
            <a:ext cx="3048000" cy="39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5181600"/>
            <a:ext cx="22098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Manny Lehman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1925 - 2010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9050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r-Latn-R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oftverski sistem mora biti kontinuirano prilagođavan ili postaje progresivno sve manje zadovoljavajući.</a:t>
            </a:r>
          </a:p>
          <a:p>
            <a:endParaRPr lang="sr-Latn-R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(Lemanov zakon evolucije softvera)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nove verzije softvera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Postavljanje aplikacije u produkciju je samo početak nove faze u životnom ciklusu proizvoda</a:t>
            </a:r>
          </a:p>
          <a:p>
            <a:r>
              <a:rPr lang="sr-Latn-RS" dirty="0" smtClean="0"/>
              <a:t>Održavanje softvera podrazumeva nove izmene</a:t>
            </a:r>
          </a:p>
          <a:p>
            <a:pPr lvl="1"/>
            <a:r>
              <a:rPr lang="sr-Latn-RS" dirty="0" smtClean="0"/>
              <a:t>ispravljanje uočenih nedostataka</a:t>
            </a:r>
          </a:p>
          <a:p>
            <a:pPr lvl="1"/>
            <a:r>
              <a:rPr lang="sr-Latn-RS" dirty="0" smtClean="0"/>
              <a:t>prilagođavanje softvera novom okruženju</a:t>
            </a:r>
          </a:p>
          <a:p>
            <a:pPr lvl="1"/>
            <a:r>
              <a:rPr lang="sr-Latn-RS" dirty="0" smtClean="0"/>
              <a:t>implementacija novih zahteva</a:t>
            </a:r>
          </a:p>
          <a:p>
            <a:r>
              <a:rPr lang="sr-Latn-RS" dirty="0" smtClean="0"/>
              <a:t>Pri svakoj od izmena potrebno je ponovo obaviti kompletan ciklus testiranja</a:t>
            </a:r>
          </a:p>
          <a:p>
            <a:r>
              <a:rPr lang="sr-Latn-RS" dirty="0" smtClean="0"/>
              <a:t>Nove verzije mogu biti</a:t>
            </a:r>
          </a:p>
          <a:p>
            <a:pPr lvl="1"/>
            <a:r>
              <a:rPr lang="sr-Latn-RS" dirty="0" smtClean="0"/>
              <a:t>neplanirane, izazvane ispravkama nedostataka (</a:t>
            </a:r>
            <a:r>
              <a:rPr lang="sr-Latn-RS" i="1" dirty="0" smtClean="0"/>
              <a:t>hot fixes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planirano izdavanje nove verzije</a:t>
            </a:r>
          </a:p>
          <a:p>
            <a:r>
              <a:rPr lang="sr-Latn-RS" dirty="0" smtClean="0"/>
              <a:t>Prestanak korišćenja softvera zahteva testiranje arhiviranja i migracije podataka</a:t>
            </a:r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052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Regresiono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/>
          <a:lstStyle/>
          <a:p>
            <a:r>
              <a:rPr lang="sr-Latn-RS" dirty="0" smtClean="0"/>
              <a:t>Kada se izvrši izmena potrebno je testirati ispravnost unešene izmene</a:t>
            </a:r>
          </a:p>
          <a:p>
            <a:r>
              <a:rPr lang="sr-Latn-RS" dirty="0" smtClean="0"/>
              <a:t>Zbog mogućih bočnih efekata izmene, potrebno je i ponovo testirati ranije razvijene funkcionalnosti</a:t>
            </a:r>
          </a:p>
          <a:p>
            <a:r>
              <a:rPr lang="sr-Latn-RS" dirty="0" smtClean="0"/>
              <a:t>Regresiono testiranje je testiranje već uspešno testiranog dela softvera nakon što su u drugim delovima softvera izvršene izmene, kako bismo verifikovali da unešene izmene nisu negativno uticale na postojeće ispravne funkcionalnosti</a:t>
            </a:r>
          </a:p>
          <a:p>
            <a:pPr lvl="1"/>
            <a:r>
              <a:rPr lang="sr-Latn-RS" dirty="0" smtClean="0"/>
              <a:t>odnosi se na sve nivoe i tipove testiranja</a:t>
            </a:r>
          </a:p>
          <a:p>
            <a:endParaRPr lang="en-GB" dirty="0"/>
          </a:p>
        </p:txBody>
      </p:sp>
      <p:pic>
        <p:nvPicPr>
          <p:cNvPr id="4" name="Picture 3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29718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vs nefunkcionalno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Funkcionalno testiranje se odnosi na testiranje funkcionalnih zahteva</a:t>
            </a:r>
          </a:p>
          <a:p>
            <a:pPr lvl="1"/>
            <a:r>
              <a:rPr lang="sr-Latn-RS" dirty="0" smtClean="0"/>
              <a:t>ovi zahtevi specificiraju ponašanje sistema</a:t>
            </a:r>
          </a:p>
          <a:p>
            <a:pPr lvl="1"/>
            <a:r>
              <a:rPr lang="sr-Latn-RS" dirty="0" smtClean="0"/>
              <a:t>šta sistem može da uradi</a:t>
            </a:r>
          </a:p>
          <a:p>
            <a:pPr lvl="1"/>
            <a:r>
              <a:rPr lang="sr-Latn-RS" dirty="0" smtClean="0"/>
              <a:t>bez ispunjavanja ovih zahteva, sistem nema smisla</a:t>
            </a:r>
          </a:p>
          <a:p>
            <a:r>
              <a:rPr lang="sr-Latn-RS" dirty="0" smtClean="0"/>
              <a:t>Testiranje zasnovano na zahtevima</a:t>
            </a:r>
          </a:p>
          <a:p>
            <a:pPr lvl="1"/>
            <a:r>
              <a:rPr lang="sr-Latn-RS" dirty="0" smtClean="0"/>
              <a:t>uzima formalno evidentirane zahteve kao polaznu osnovu</a:t>
            </a:r>
          </a:p>
          <a:p>
            <a:pPr lvl="1"/>
            <a:r>
              <a:rPr lang="sr-Latn-RS" dirty="0" smtClean="0"/>
              <a:t>za svaki zahtev se prave test slučajevi koji verifikuju da li je zahtev ispunjen</a:t>
            </a:r>
          </a:p>
          <a:p>
            <a:r>
              <a:rPr lang="sr-Latn-RS" dirty="0" smtClean="0"/>
              <a:t>Testiranje zasnovano na poslovnom procesu</a:t>
            </a:r>
          </a:p>
          <a:p>
            <a:pPr lvl="1"/>
            <a:r>
              <a:rPr lang="sr-Latn-RS" dirty="0" smtClean="0"/>
              <a:t>verifikuje test scenario kreiran na osnovu sekvence korisničkih akcija</a:t>
            </a:r>
          </a:p>
        </p:txBody>
      </p:sp>
    </p:spTree>
    <p:extLst>
      <p:ext uri="{BB962C8B-B14F-4D97-AF65-F5344CB8AC3E}">
        <p14:creationId xmlns:p14="http://schemas.microsoft.com/office/powerpoint/2010/main" val="58589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Funkcionalno vs nefunkcionalno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Nefunkcionalno testiranje se odnosi na testiranje nefunkcionalnih zahteva</a:t>
            </a:r>
          </a:p>
          <a:p>
            <a:pPr lvl="1"/>
            <a:r>
              <a:rPr lang="sr-Latn-RS" dirty="0" smtClean="0"/>
              <a:t>ovi zahtevi specificiraju kriterijum kojim se meri kvalitet implementacije funkcionalnih zahteva</a:t>
            </a:r>
          </a:p>
          <a:p>
            <a:pPr lvl="1"/>
            <a:r>
              <a:rPr lang="sr-Latn-RS" dirty="0" smtClean="0"/>
              <a:t>npr. performanse, upotrebljivost, portabilnost, lakoća održavanja</a:t>
            </a:r>
          </a:p>
          <a:p>
            <a:r>
              <a:rPr lang="sr-Latn-RS" dirty="0" smtClean="0"/>
              <a:t>Postoje različiti tipovi nefunkcionalnog testiranja</a:t>
            </a:r>
          </a:p>
          <a:p>
            <a:pPr lvl="1"/>
            <a:r>
              <a:rPr lang="sr-Latn-RS" dirty="0" smtClean="0"/>
              <a:t>u zavisnosti od toga koji nefunkcionalni zahtev testiramo</a:t>
            </a:r>
          </a:p>
        </p:txBody>
      </p:sp>
    </p:spTree>
    <p:extLst>
      <p:ext uri="{BB962C8B-B14F-4D97-AF65-F5344CB8AC3E}">
        <p14:creationId xmlns:p14="http://schemas.microsoft.com/office/powerpoint/2010/main" val="4202422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nefunkcionalnog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sr-Latn-RS" dirty="0" smtClean="0"/>
              <a:t>Test opterećenja (</a:t>
            </a:r>
            <a:r>
              <a:rPr lang="sr-Latn-RS" i="1" dirty="0" smtClean="0"/>
              <a:t>load test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merenje ponašanja sistema u uslovima povećanog opterećenja (npr. broja korisnika ili količine pozvanih operacija) kako bi se utvrdilo koji stepen opterećenja sistem može da izdrži</a:t>
            </a:r>
          </a:p>
          <a:p>
            <a:r>
              <a:rPr lang="sr-Latn-RS" dirty="0" smtClean="0"/>
              <a:t>Test performanse (</a:t>
            </a:r>
            <a:r>
              <a:rPr lang="sr-Latn-RS" i="1" dirty="0" smtClean="0"/>
              <a:t>performance test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merenje performanse softvera (npr. brzina obrade ili vreme odziva) za određenu fukcionalnost (obično se meri zavisno od opterećenja)</a:t>
            </a:r>
          </a:p>
          <a:p>
            <a:r>
              <a:rPr lang="sr-Latn-RS" dirty="0" smtClean="0"/>
              <a:t>Test velike količine podataka (</a:t>
            </a:r>
            <a:r>
              <a:rPr lang="sr-Latn-RS" i="1" dirty="0" smtClean="0"/>
              <a:t>volume test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testiranje ponašanja sistema kada upravlja velikom količinom podataka </a:t>
            </a:r>
          </a:p>
          <a:p>
            <a:pPr lvl="1"/>
            <a:endParaRPr lang="en-GB" dirty="0"/>
          </a:p>
        </p:txBody>
      </p:sp>
      <p:pic>
        <p:nvPicPr>
          <p:cNvPr id="4" name="Picture 3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2954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32004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encrypted-tbn0.gstatic.com/images?q=tbn:ANd9GcTN0gELpJUBNkaQ47pSmfXSFIhqYXfsgbqdGJh9vma19L6bafDJ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8" y="480060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35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Tipovi nefunkcionalnog </a:t>
            </a:r>
            <a:r>
              <a:rPr lang="sr-Latn-RS" dirty="0" smtClean="0"/>
              <a:t>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Stres test (</a:t>
            </a:r>
            <a:r>
              <a:rPr lang="sr-Latn-RS" i="1" dirty="0" smtClean="0"/>
              <a:t>stress test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Testiranje ponašanj</a:t>
            </a:r>
            <a:r>
              <a:rPr lang="en-US" dirty="0" smtClean="0"/>
              <a:t>a</a:t>
            </a:r>
            <a:r>
              <a:rPr lang="sr-Latn-RS" dirty="0" smtClean="0"/>
              <a:t> sistema u uslovima preopterećenja iznad normalnih granica</a:t>
            </a:r>
          </a:p>
          <a:p>
            <a:r>
              <a:rPr lang="sr-Latn-RS" dirty="0" smtClean="0"/>
              <a:t>Test bezbednosti</a:t>
            </a:r>
          </a:p>
          <a:p>
            <a:pPr lvl="1"/>
            <a:r>
              <a:rPr lang="sr-Latn-RS" dirty="0" smtClean="0"/>
              <a:t>Testiranje bezbednosnih aspekata sistema kao što su autorizacija pristupa, hakerski napadi, ...</a:t>
            </a:r>
          </a:p>
          <a:p>
            <a:pPr lvl="1"/>
            <a:r>
              <a:rPr lang="sr-Latn-RS" dirty="0" smtClean="0"/>
              <a:t>podtip je </a:t>
            </a:r>
            <a:r>
              <a:rPr lang="sr-Latn-RS" i="1" dirty="0" smtClean="0"/>
              <a:t>penetration testing</a:t>
            </a:r>
            <a:endParaRPr lang="sr-Latn-RS" dirty="0" smtClean="0"/>
          </a:p>
          <a:p>
            <a:pPr lvl="2"/>
            <a:r>
              <a:rPr lang="sr-Latn-RS" dirty="0" smtClean="0"/>
              <a:t>testiranje bezbednosti tako što korisnik pokušava da nađe „rupu“ u sistemu i ugrozi rad sistema ili pristupi podacima i funkcionalnostima koji mu nisu dozvoljeni</a:t>
            </a:r>
          </a:p>
          <a:p>
            <a:r>
              <a:rPr lang="sr-Latn-RS" dirty="0" smtClean="0"/>
              <a:t>Test robustnosti (</a:t>
            </a:r>
            <a:r>
              <a:rPr lang="sr-Latn-RS" i="1" dirty="0" smtClean="0"/>
              <a:t>robustness test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testiranje ponašanja sistema u uslovima za koje nije dizajniran</a:t>
            </a:r>
          </a:p>
          <a:p>
            <a:pPr lvl="1"/>
            <a:r>
              <a:rPr lang="sr-Latn-RS" dirty="0" smtClean="0"/>
              <a:t>nedozvoljeni ulazi, greške u korišćenju, hardverski otkazi,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3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Piramida testiranja</a:t>
            </a:r>
            <a:endParaRPr lang="en-GB" dirty="0"/>
          </a:p>
        </p:txBody>
      </p:sp>
      <p:pic>
        <p:nvPicPr>
          <p:cNvPr id="9218" name="Picture 2" descr="http://famouswonders.com/wp-content/gallery/pyramids-of-egypt/pyramid-of-khaf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5105400" cy="34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V-model – aktivnosti vezane za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Testiranje komponenti </a:t>
            </a:r>
          </a:p>
          <a:p>
            <a:pPr lvl="1"/>
            <a:r>
              <a:rPr lang="sr-Latn-RS" dirty="0" smtClean="0"/>
              <a:t>zove se i jedinično testiranje</a:t>
            </a:r>
          </a:p>
          <a:p>
            <a:pPr lvl="1"/>
            <a:r>
              <a:rPr lang="sr-Latn-RS" dirty="0" smtClean="0"/>
              <a:t>nezavisno testiranje svake pojedinačne komponente da se utvrdi da li zadovoljava specifikaciju</a:t>
            </a:r>
          </a:p>
          <a:p>
            <a:r>
              <a:rPr lang="sr-Latn-RS" dirty="0" smtClean="0"/>
              <a:t>Integraciono testiranje</a:t>
            </a:r>
          </a:p>
          <a:p>
            <a:pPr lvl="1"/>
            <a:r>
              <a:rPr lang="sr-Latn-RS" dirty="0" smtClean="0"/>
              <a:t>provera da li pojedinačne komponente sarađuju na specificirani način</a:t>
            </a:r>
          </a:p>
          <a:p>
            <a:r>
              <a:rPr lang="sr-Latn-RS" dirty="0" smtClean="0"/>
              <a:t>Sistemsko testiranje</a:t>
            </a:r>
          </a:p>
          <a:p>
            <a:pPr lvl="1"/>
            <a:r>
              <a:rPr lang="sr-Latn-RS" dirty="0" smtClean="0"/>
              <a:t>verifikacija da li kompletan sistem zadovoljava funkcionalnosti kada se svi njegovi delovi integrišu u jednu celinu </a:t>
            </a:r>
          </a:p>
          <a:p>
            <a:r>
              <a:rPr lang="sr-Latn-RS" dirty="0" smtClean="0"/>
              <a:t>Test prihvatljivosti (eng. </a:t>
            </a:r>
            <a:r>
              <a:rPr lang="sr-Latn-RS" i="1" dirty="0" smtClean="0"/>
              <a:t>acceptance test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provera da li sistem zadovoljava korisnikove zahteve i očekivanja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30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Piramida testiranja</a:t>
            </a:r>
            <a:endParaRPr lang="en-GB" dirty="0"/>
          </a:p>
        </p:txBody>
      </p:sp>
      <p:pic>
        <p:nvPicPr>
          <p:cNvPr id="10242" name="Picture 2" descr="http://2.bp.blogspot.com/-YTzv_O4TnkA/VTgexlumP1I/AAAAAAAAAJ8/57-rnwyvP6g/s1600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12" y="2667000"/>
            <a:ext cx="441218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720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Mike Cohn, 2009.</a:t>
            </a:r>
          </a:p>
          <a:p>
            <a:r>
              <a:rPr lang="sr-Latn-RS" dirty="0" smtClean="0"/>
              <a:t>Piramida ukazuje na međusobni odnos broja različitih tipova testova u sistemu</a:t>
            </a:r>
          </a:p>
          <a:p>
            <a:r>
              <a:rPr lang="sr-Latn-RS" dirty="0" smtClean="0"/>
              <a:t>Najviše jediničnih testova</a:t>
            </a:r>
          </a:p>
          <a:p>
            <a:r>
              <a:rPr lang="sr-Latn-RS" dirty="0" smtClean="0"/>
              <a:t>Najmanje </a:t>
            </a:r>
            <a:r>
              <a:rPr lang="sr-Latn-RS" i="1" dirty="0" smtClean="0"/>
              <a:t>end-to-end</a:t>
            </a:r>
            <a:r>
              <a:rPr lang="sr-Latn-RS" dirty="0" smtClean="0"/>
              <a:t> testova</a:t>
            </a:r>
          </a:p>
        </p:txBody>
      </p:sp>
    </p:spTree>
    <p:extLst>
      <p:ext uri="{BB962C8B-B14F-4D97-AF65-F5344CB8AC3E}">
        <p14:creationId xmlns:p14="http://schemas.microsoft.com/office/powerpoint/2010/main" val="386905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Piramida testiranja – argumenti 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Argumenti za kreiranje najviše jediničnih testova</a:t>
            </a:r>
          </a:p>
          <a:p>
            <a:pPr lvl="1"/>
            <a:r>
              <a:rPr lang="sr-Latn-RS" dirty="0" smtClean="0"/>
              <a:t>jedinični testovi testiraju izolovano ponašanje što olakšava lociranje nedostatka u slučaju neuspešnog testa</a:t>
            </a:r>
          </a:p>
          <a:p>
            <a:pPr lvl="2"/>
            <a:r>
              <a:rPr lang="sr-Latn-RS" dirty="0" smtClean="0"/>
              <a:t>kod e2e testa je teško lociranje problema </a:t>
            </a:r>
          </a:p>
          <a:p>
            <a:pPr lvl="2"/>
            <a:r>
              <a:rPr lang="sr-Latn-RS" dirty="0" smtClean="0"/>
              <a:t>utvrdi se da sistem ne radi ali se </a:t>
            </a:r>
            <a:r>
              <a:rPr lang="sr-Latn-RS" smtClean="0"/>
              <a:t>ne zna </a:t>
            </a:r>
            <a:r>
              <a:rPr lang="sr-Latn-RS" dirty="0" smtClean="0"/>
              <a:t>zašto</a:t>
            </a:r>
          </a:p>
          <a:p>
            <a:pPr lvl="2"/>
            <a:r>
              <a:rPr lang="sr-Latn-RS" dirty="0" smtClean="0"/>
              <a:t>pošto e2e test testira kompletan sistem, uzrok može biti bilo gde (hardver, softvrsko okruženje, neki kod u aplikaciji, ...)</a:t>
            </a:r>
          </a:p>
          <a:p>
            <a:pPr lvl="1"/>
            <a:r>
              <a:rPr lang="sr-Latn-RS" dirty="0" smtClean="0"/>
              <a:t>jedinični testovi su brzi za izvršavanje</a:t>
            </a:r>
          </a:p>
          <a:p>
            <a:pPr lvl="1"/>
            <a:r>
              <a:rPr lang="sr-Latn-RS" dirty="0" smtClean="0"/>
              <a:t>e2e testovi su zahtevni za održavanje</a:t>
            </a:r>
          </a:p>
          <a:p>
            <a:pPr lvl="2"/>
            <a:r>
              <a:rPr lang="sr-Latn-RS" dirty="0" smtClean="0"/>
              <a:t>obzirom da simuliraju korisničku interakciju, neznatna promena grafičkog interfejsa zahteva promenu testa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172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Piramida testiranja – argumenti PROTIV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 praksi se često ne poštuje odnos testova predviđen klasičnom piramidom testiranja</a:t>
            </a:r>
          </a:p>
          <a:p>
            <a:pPr lvl="1"/>
            <a:r>
              <a:rPr lang="sr-Latn-RS" dirty="0" smtClean="0"/>
              <a:t>kreira se najviše e2e testova</a:t>
            </a:r>
          </a:p>
          <a:p>
            <a:r>
              <a:rPr lang="sr-Latn-RS" dirty="0" smtClean="0"/>
              <a:t>Argumenti PROTIV klasične piramide</a:t>
            </a:r>
          </a:p>
          <a:p>
            <a:pPr lvl="1"/>
            <a:r>
              <a:rPr lang="sr-Latn-RS" dirty="0" smtClean="0"/>
              <a:t>jedino e2e testovi testiraju sistem u celini</a:t>
            </a:r>
          </a:p>
          <a:p>
            <a:pPr lvl="2"/>
            <a:r>
              <a:rPr lang="sr-Latn-RS" dirty="0" smtClean="0"/>
              <a:t>za razliku od jediničnih testova koji testiraju izolovano ponašanje jednog dela sistema</a:t>
            </a:r>
          </a:p>
          <a:p>
            <a:pPr lvl="1"/>
            <a:r>
              <a:rPr lang="sr-Latn-RS" dirty="0" smtClean="0"/>
              <a:t>e2e testovi simuliraju stvarno korišćenje sistema</a:t>
            </a:r>
          </a:p>
          <a:p>
            <a:pPr lvl="2"/>
            <a:r>
              <a:rPr lang="sr-Latn-RS" dirty="0" smtClean="0"/>
              <a:t>simuliraju korisnikovu interakciju sa sistemom</a:t>
            </a:r>
          </a:p>
          <a:p>
            <a:pPr lvl="1"/>
            <a:r>
              <a:rPr lang="sr-Latn-RS" dirty="0" smtClean="0"/>
              <a:t>e2e testovi testiraju kompletno okruženje</a:t>
            </a:r>
          </a:p>
          <a:p>
            <a:pPr lvl="2"/>
            <a:r>
              <a:rPr lang="sr-Latn-RS" dirty="0" smtClean="0"/>
              <a:t>različite browsere, upotrebu hardvera i sl.</a:t>
            </a:r>
          </a:p>
          <a:p>
            <a:pPr lvl="1"/>
            <a:r>
              <a:rPr lang="sr-Latn-RS" dirty="0" smtClean="0"/>
              <a:t>sporost izvršavanja e2e testova se može ublažiti paralelizacijom izvršavanja testova i boljim hardverom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5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Sladoled anti-patern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sr-Latn-RS" dirty="0" smtClean="0"/>
              <a:t>Pomenuti argumenti često dovode do obrnute piramide testiranja</a:t>
            </a:r>
          </a:p>
          <a:p>
            <a:pPr lvl="1"/>
            <a:r>
              <a:rPr lang="sr-Latn-RS" dirty="0" smtClean="0"/>
              <a:t>poznata kao sladoled anti-patern (</a:t>
            </a:r>
            <a:r>
              <a:rPr lang="sr-Latn-RS" i="1" dirty="0" smtClean="0"/>
              <a:t>ice-cream cone anti-pattern</a:t>
            </a:r>
            <a:r>
              <a:rPr lang="sr-Latn-RS" dirty="0" smtClean="0"/>
              <a:t>)</a:t>
            </a:r>
          </a:p>
          <a:p>
            <a:pPr lvl="1"/>
            <a:endParaRPr lang="sr-Latn-RS" dirty="0"/>
          </a:p>
        </p:txBody>
      </p:sp>
      <p:pic>
        <p:nvPicPr>
          <p:cNvPr id="12290" name="Picture 2" descr="https://watirmelon.files.wordpress.com/2012/01/softwaretestingicecreamconeanti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3954830" cy="48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V-model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Svaka faza testiranja verifikuje jednu od faza razvoja</a:t>
            </a:r>
          </a:p>
          <a:p>
            <a:r>
              <a:rPr lang="sr-Latn-RS" dirty="0" smtClean="0"/>
              <a:t>Svaka faza testiranja predstavlja jedan tip testiranja</a:t>
            </a:r>
          </a:p>
          <a:p>
            <a:pPr lvl="1"/>
            <a:r>
              <a:rPr lang="sr-Latn-RS" dirty="0" smtClean="0"/>
              <a:t>ovde tipove klasifikujemo prema hijerarhijskom nivou u arhitekturi aplikacije na koji se testovi odnose</a:t>
            </a:r>
          </a:p>
          <a:p>
            <a:r>
              <a:rPr lang="sr-Latn-RS" dirty="0" smtClean="0"/>
              <a:t>Razvoj i testiranje se vrše paralelno</a:t>
            </a:r>
          </a:p>
          <a:p>
            <a:pPr lvl="1"/>
            <a:r>
              <a:rPr lang="sr-Latn-RS" dirty="0" smtClean="0"/>
              <a:t>pripremne faze testiranja se vrše uporedo sa dizajnom softvera</a:t>
            </a:r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5595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Validacija i verifikacija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Testiranjem se vrši</a:t>
            </a:r>
          </a:p>
          <a:p>
            <a:pPr lvl="1"/>
            <a:r>
              <a:rPr lang="sr-Latn-RS" b="1" dirty="0"/>
              <a:t>validacija</a:t>
            </a:r>
            <a:r>
              <a:rPr lang="sr-Latn-RS" dirty="0"/>
              <a:t> softverskog proizvoda</a:t>
            </a:r>
          </a:p>
          <a:p>
            <a:pPr lvl="2"/>
            <a:r>
              <a:rPr lang="sr-Latn-RS" dirty="0"/>
              <a:t>utvrđuje se da li je realizovani proizvod pogodan za namenjenu </a:t>
            </a:r>
            <a:r>
              <a:rPr lang="sr-Latn-RS" dirty="0" smtClean="0"/>
              <a:t>svrhu</a:t>
            </a:r>
          </a:p>
          <a:p>
            <a:pPr lvl="2"/>
            <a:r>
              <a:rPr lang="sr-Latn-RS" dirty="0" smtClean="0"/>
              <a:t>vodi računa o korisnikovom pogledu na aplikaciju</a:t>
            </a:r>
            <a:endParaRPr lang="sr-Latn-RS" dirty="0"/>
          </a:p>
          <a:p>
            <a:pPr lvl="1"/>
            <a:r>
              <a:rPr lang="sr-Latn-RS" b="1" dirty="0"/>
              <a:t>verifikacija</a:t>
            </a:r>
            <a:r>
              <a:rPr lang="sr-Latn-RS" dirty="0"/>
              <a:t> softverskog proizvoda</a:t>
            </a:r>
          </a:p>
          <a:p>
            <a:pPr lvl="2"/>
            <a:r>
              <a:rPr lang="sr-Latn-RS" dirty="0"/>
              <a:t>na nivou pojedinačne faze utvrđuje da li je rezultat realizacije određene faze u skladu sa specifikacijom za tu </a:t>
            </a:r>
            <a:r>
              <a:rPr lang="sr-Latn-RS" dirty="0" smtClean="0"/>
              <a:t>fazu</a:t>
            </a:r>
          </a:p>
          <a:p>
            <a:pPr lvl="2"/>
            <a:r>
              <a:rPr lang="sr-Latn-RS" dirty="0" smtClean="0"/>
              <a:t>više je fokusirana na tehničku realizaciju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1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Jedinično testiranje</a:t>
            </a:r>
            <a:endParaRPr lang="en-GB" dirty="0"/>
          </a:p>
        </p:txBody>
      </p:sp>
      <p:pic>
        <p:nvPicPr>
          <p:cNvPr id="2050" name="Picture 2" descr="https://encrypted-tbn1.gstatic.com/images?q=tbn:ANd9GcQC9ZCpajZfs4_Krhxsouts_vjaf5XB68-eeqAPbon6rf8z5R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9624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53424</TotalTime>
  <Words>2978</Words>
  <Application>Microsoft Office PowerPoint</Application>
  <PresentationFormat>On-screen Show (4:3)</PresentationFormat>
  <Paragraphs>373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Adobe Arabic</vt:lpstr>
      <vt:lpstr>Adobe Caslon Pro Bold</vt:lpstr>
      <vt:lpstr>Arial</vt:lpstr>
      <vt:lpstr>Calibri</vt:lpstr>
      <vt:lpstr>Franklin Gothic Book</vt:lpstr>
      <vt:lpstr>Perpetua</vt:lpstr>
      <vt:lpstr>Wingdings 2</vt:lpstr>
      <vt:lpstr>Equity</vt:lpstr>
      <vt:lpstr>Tipovi testiranja</vt:lpstr>
      <vt:lpstr>PowerPoint Presentation</vt:lpstr>
      <vt:lpstr>Testiranje u V-modelu razvoja softvera</vt:lpstr>
      <vt:lpstr>Opšti V model</vt:lpstr>
      <vt:lpstr>V-model – aktivnosti vezane za razvoj</vt:lpstr>
      <vt:lpstr>V-model – aktivnosti vezane za testiranje</vt:lpstr>
      <vt:lpstr>V-model testiranje</vt:lpstr>
      <vt:lpstr>Validacija i verifikacija</vt:lpstr>
      <vt:lpstr>Jedinično testiranje</vt:lpstr>
      <vt:lpstr>Jedinično testiranje Pojmovi</vt:lpstr>
      <vt:lpstr>Jedinično testiranje Test objekti</vt:lpstr>
      <vt:lpstr>Jedinično testiranje Izolovano testiranje</vt:lpstr>
      <vt:lpstr>Jedinično testiranje Izolovano testiranje</vt:lpstr>
      <vt:lpstr>Jedinično testiranje Test dvojnik (test double)</vt:lpstr>
      <vt:lpstr>Jedinično testiranje Test dvojnik (test double)</vt:lpstr>
      <vt:lpstr>Jedinično testiranje Tipovi test dvojnika</vt:lpstr>
      <vt:lpstr>Jedinično testiranje Tipovi test dvojnika</vt:lpstr>
      <vt:lpstr>Jedinično testiranje Tipovi test dvojnika</vt:lpstr>
      <vt:lpstr>Jedinično testiranje Tipovi test dvojnika</vt:lpstr>
      <vt:lpstr>Jedinično testiranje Tipovi test dvojnika</vt:lpstr>
      <vt:lpstr>Jedinično testiranje Način testiranja</vt:lpstr>
      <vt:lpstr>Jedinično testiranje Autor testova</vt:lpstr>
      <vt:lpstr>Jedinično testiranje Ciljevi testiranja</vt:lpstr>
      <vt:lpstr>Jedinično testiranje Test strategija</vt:lpstr>
      <vt:lpstr>Integraciono testiranje</vt:lpstr>
      <vt:lpstr>Integraciono testiranje Pojmovi</vt:lpstr>
      <vt:lpstr>Integraciono testiranje Test objekti</vt:lpstr>
      <vt:lpstr>Integraciono testiranje Način testiranja</vt:lpstr>
      <vt:lpstr>Integraciono testiranje Ciljevi testiranja</vt:lpstr>
      <vt:lpstr>Integraciono testiranje Strategije integracije</vt:lpstr>
      <vt:lpstr>Integraciono testiranje Strategije integracije</vt:lpstr>
      <vt:lpstr>Integraciono testiranje Strategije integracije</vt:lpstr>
      <vt:lpstr>Integraciono testiranje Strategije integracije</vt:lpstr>
      <vt:lpstr>Integraciono testiranje Strategije integracije</vt:lpstr>
      <vt:lpstr>Sistemsko testiranje</vt:lpstr>
      <vt:lpstr>Sistemsko testiranje Pojmovi</vt:lpstr>
      <vt:lpstr>Sistemsko testiranje Pojmovi</vt:lpstr>
      <vt:lpstr>Sistemsko testiranje Pojmovi</vt:lpstr>
      <vt:lpstr>Sistemsko testiranje  Ciljevi testiranja</vt:lpstr>
      <vt:lpstr>Test prihvatljivosti</vt:lpstr>
      <vt:lpstr>Jedinice vs jedinstvo</vt:lpstr>
      <vt:lpstr>Acceptance test Pojmovi</vt:lpstr>
      <vt:lpstr>Acceptance test Tipovi</vt:lpstr>
      <vt:lpstr>Acceptance test Ugovorni test (Contract Acceptance Test)</vt:lpstr>
      <vt:lpstr>Acceptance test Korisnički test (User Acceptance Test)</vt:lpstr>
      <vt:lpstr>Acceptance test Operativni test (Operational Acceptance Test)</vt:lpstr>
      <vt:lpstr>Acceptance test Test specifičan za okruženje (field testing)</vt:lpstr>
      <vt:lpstr>Acceptance test Test specifičan za okruženje (field testing)</vt:lpstr>
      <vt:lpstr>Acceptance test Test specifičan za okruženje (field testing)</vt:lpstr>
      <vt:lpstr>Acceptance test Problemi</vt:lpstr>
      <vt:lpstr>Acceptance test Problemi</vt:lpstr>
      <vt:lpstr>PowerPoint Presentation</vt:lpstr>
      <vt:lpstr>Testiranje nove verzije softvera</vt:lpstr>
      <vt:lpstr>Regresiono testiranje</vt:lpstr>
      <vt:lpstr>Funkcionalno vs nefunkcionalno testiranje</vt:lpstr>
      <vt:lpstr>Funkcionalno vs nefunkcionalno testiranje</vt:lpstr>
      <vt:lpstr>Tipovi nefunkcionalnog testiranja</vt:lpstr>
      <vt:lpstr>Tipovi nefunkcionalnog testiranja</vt:lpstr>
      <vt:lpstr>Piramida testiranja</vt:lpstr>
      <vt:lpstr>Piramida testiranja</vt:lpstr>
      <vt:lpstr>Piramida testiranja – argumenti ZA</vt:lpstr>
      <vt:lpstr>Piramida testiranja – argumenti PROTIV</vt:lpstr>
      <vt:lpstr>Sladoled anti-patern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1038</cp:revision>
  <dcterms:created xsi:type="dcterms:W3CDTF">2016-06-17T10:29:53Z</dcterms:created>
  <dcterms:modified xsi:type="dcterms:W3CDTF">2022-10-28T09:58:10Z</dcterms:modified>
</cp:coreProperties>
</file>