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430" r:id="rId4"/>
    <p:sldId id="431" r:id="rId5"/>
    <p:sldId id="432" r:id="rId6"/>
    <p:sldId id="433" r:id="rId7"/>
    <p:sldId id="434" r:id="rId8"/>
    <p:sldId id="435" r:id="rId9"/>
    <p:sldId id="436" r:id="rId10"/>
    <p:sldId id="437" r:id="rId11"/>
    <p:sldId id="438" r:id="rId12"/>
    <p:sldId id="439" r:id="rId13"/>
    <p:sldId id="440" r:id="rId14"/>
    <p:sldId id="442" r:id="rId15"/>
    <p:sldId id="443" r:id="rId16"/>
    <p:sldId id="444" r:id="rId17"/>
    <p:sldId id="441" r:id="rId18"/>
    <p:sldId id="445" r:id="rId19"/>
    <p:sldId id="446" r:id="rId20"/>
    <p:sldId id="447" r:id="rId21"/>
    <p:sldId id="448" r:id="rId22"/>
    <p:sldId id="455" r:id="rId23"/>
    <p:sldId id="449" r:id="rId24"/>
    <p:sldId id="450" r:id="rId25"/>
    <p:sldId id="451" r:id="rId26"/>
    <p:sldId id="452" r:id="rId27"/>
    <p:sldId id="453" r:id="rId28"/>
    <p:sldId id="45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40" autoAdjust="0"/>
  </p:normalViewPr>
  <p:slideViewPr>
    <p:cSldViewPr>
      <p:cViewPr varScale="1">
        <p:scale>
          <a:sx n="104" d="100"/>
          <a:sy n="104" d="100"/>
        </p:scale>
        <p:origin x="180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258"/>
    </p:cViewPr>
  </p:sorterViewPr>
  <p:notesViewPr>
    <p:cSldViewPr>
      <p:cViewPr varScale="1">
        <p:scale>
          <a:sx n="70" d="100"/>
          <a:sy n="70" d="100"/>
        </p:scale>
        <p:origin x="-323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E5E08-6FDD-4025-8531-A3BB39BAD8F4}" type="datetimeFigureOut">
              <a:rPr lang="en-GB" smtClean="0"/>
              <a:t>04/11/2020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C20D4-52CC-4AE0-A8BD-CFB348CDB1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932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C20D4-52CC-4AE0-A8BD-CFB348CDB19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578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C20D4-52CC-4AE0-A8BD-CFB348CDB19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143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63B4-66BE-45AF-B342-5BD675F621EF}" type="datetimeFigureOut">
              <a:rPr lang="en-GB" smtClean="0"/>
              <a:t>04/11/2020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B244398-0885-4C06-B673-45F76BE55CC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63B4-66BE-45AF-B342-5BD675F621EF}" type="datetimeFigureOut">
              <a:rPr lang="en-GB" smtClean="0"/>
              <a:t>04/11/2020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4398-0885-4C06-B673-45F76BE55CC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63B4-66BE-45AF-B342-5BD675F621EF}" type="datetimeFigureOut">
              <a:rPr lang="en-GB" smtClean="0"/>
              <a:t>04/11/2020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4398-0885-4C06-B673-45F76BE55CC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63B4-66BE-45AF-B342-5BD675F621EF}" type="datetimeFigureOut">
              <a:rPr lang="en-GB" smtClean="0"/>
              <a:t>04/11/2020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4398-0885-4C06-B673-45F76BE55CC2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63B4-66BE-45AF-B342-5BD675F621EF}" type="datetimeFigureOut">
              <a:rPr lang="en-GB" smtClean="0"/>
              <a:t>04/11/2020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B244398-0885-4C06-B673-45F76BE55CC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63B4-66BE-45AF-B342-5BD675F621EF}" type="datetimeFigureOut">
              <a:rPr lang="en-GB" smtClean="0"/>
              <a:t>04/11/2020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4398-0885-4C06-B673-45F76BE55CC2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63B4-66BE-45AF-B342-5BD675F621EF}" type="datetimeFigureOut">
              <a:rPr lang="en-GB" smtClean="0"/>
              <a:t>04/11/2020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4398-0885-4C06-B673-45F76BE55CC2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63B4-66BE-45AF-B342-5BD675F621EF}" type="datetimeFigureOut">
              <a:rPr lang="en-GB" smtClean="0"/>
              <a:t>04/11/2020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4398-0885-4C06-B673-45F76BE55CC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63B4-66BE-45AF-B342-5BD675F621EF}" type="datetimeFigureOut">
              <a:rPr lang="en-GB" smtClean="0"/>
              <a:t>04/11/2020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4398-0885-4C06-B673-45F76BE55CC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63B4-66BE-45AF-B342-5BD675F621EF}" type="datetimeFigureOut">
              <a:rPr lang="en-GB" smtClean="0"/>
              <a:t>04/11/2020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4398-0885-4C06-B673-45F76BE55CC2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63B4-66BE-45AF-B342-5BD675F621EF}" type="datetimeFigureOut">
              <a:rPr lang="en-GB" smtClean="0"/>
              <a:t>04/11/2020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B244398-0885-4C06-B673-45F76BE55CC2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E4E63B4-66BE-45AF-B342-5BD675F621EF}" type="datetimeFigureOut">
              <a:rPr lang="en-GB" smtClean="0"/>
              <a:t>04/11/2020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B244398-0885-4C06-B673-45F76BE55CC2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5943600"/>
            <a:ext cx="6400800" cy="533400"/>
          </a:xfrm>
        </p:spPr>
        <p:txBody>
          <a:bodyPr/>
          <a:lstStyle/>
          <a:p>
            <a:pPr algn="r"/>
            <a:r>
              <a:rPr lang="sr-Latn-RS" dirty="0" smtClean="0"/>
              <a:t>Autor: Goran Savić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Napredna</a:t>
            </a:r>
            <a:r>
              <a:rPr lang="en-US" dirty="0" smtClean="0"/>
              <a:t> Java</a:t>
            </a:r>
            <a:endParaRPr lang="en-GB" dirty="0"/>
          </a:p>
        </p:txBody>
      </p:sp>
      <p:pic>
        <p:nvPicPr>
          <p:cNvPr id="1026" name="Picture 2" descr="Image result for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0058400"/>
            <a:ext cx="4987636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jav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611" y="3200400"/>
            <a:ext cx="1752600" cy="321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41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Stream 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Deo</a:t>
            </a:r>
            <a:r>
              <a:rPr lang="en-US" dirty="0" smtClean="0"/>
              <a:t> </a:t>
            </a:r>
            <a:r>
              <a:rPr lang="en-US" dirty="0" err="1" smtClean="0"/>
              <a:t>standardne</a:t>
            </a:r>
            <a:r>
              <a:rPr lang="en-US" dirty="0" smtClean="0"/>
              <a:t> Java </a:t>
            </a:r>
            <a:r>
              <a:rPr lang="en-US" dirty="0" err="1" smtClean="0"/>
              <a:t>biblioteke</a:t>
            </a:r>
            <a:r>
              <a:rPr lang="en-US" dirty="0" smtClean="0"/>
              <a:t> od </a:t>
            </a:r>
            <a:r>
              <a:rPr lang="en-US" dirty="0" err="1" smtClean="0"/>
              <a:t>verzije</a:t>
            </a:r>
            <a:r>
              <a:rPr lang="en-US" dirty="0" smtClean="0"/>
              <a:t> 8</a:t>
            </a:r>
          </a:p>
          <a:p>
            <a:r>
              <a:rPr lang="en-US" dirty="0" err="1" smtClean="0"/>
              <a:t>Omogu</a:t>
            </a:r>
            <a:r>
              <a:rPr lang="sr-Latn-RS" dirty="0" smtClean="0"/>
              <a:t>ćuje organizovanje podataka u tokove</a:t>
            </a:r>
          </a:p>
          <a:p>
            <a:pPr lvl="1"/>
            <a:r>
              <a:rPr lang="sr-Latn-RS" dirty="0" smtClean="0"/>
              <a:t>nad podacima iz toka se mogu primenjivati različite operacije korišćenjem lambda izraza</a:t>
            </a:r>
          </a:p>
          <a:p>
            <a:r>
              <a:rPr lang="sr-Latn-RS" dirty="0" smtClean="0"/>
              <a:t>Tok se može dobiti iz kolekcije metodom </a:t>
            </a:r>
            <a:r>
              <a:rPr lang="sr-Latn-RS" i="1" dirty="0" smtClean="0"/>
              <a:t>stream()</a:t>
            </a:r>
          </a:p>
          <a:p>
            <a:endParaRPr lang="sr-Latn-RS" i="1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365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Java Stream API - </a:t>
            </a:r>
            <a:r>
              <a:rPr lang="en-US" dirty="0" err="1" smtClean="0"/>
              <a:t>operacije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forEach</a:t>
            </a:r>
          </a:p>
          <a:p>
            <a:pPr lvl="1"/>
            <a:r>
              <a:rPr lang="sr-Latn-RS" dirty="0" smtClean="0"/>
              <a:t>za svaki podatak iz toka izvršava definisanu funkciju </a:t>
            </a:r>
          </a:p>
          <a:p>
            <a:pPr marL="0" indent="0">
              <a:buNone/>
            </a:pP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countries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stream()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forEach(c -&gt; c.displayCountry());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filter</a:t>
            </a:r>
          </a:p>
          <a:p>
            <a:pPr lvl="1"/>
            <a:r>
              <a:rPr lang="sr-Latn-RS" dirty="0" smtClean="0"/>
              <a:t>iz toka izdvaja podatke koji zadovoljavaju kriterijum</a:t>
            </a:r>
          </a:p>
          <a:p>
            <a:pPr marL="0" indent="0">
              <a:buNone/>
            </a:pP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countries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.filter(c 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c.getPopulation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&gt; 1000)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forEach(c -&gt; c.displayCountry());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224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Java Stream API - </a:t>
            </a:r>
            <a:r>
              <a:rPr lang="en-US" dirty="0" err="1"/>
              <a:t>operacije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map</a:t>
            </a:r>
          </a:p>
          <a:p>
            <a:pPr lvl="1"/>
            <a:r>
              <a:rPr lang="en-US" dirty="0" err="1" smtClean="0"/>
              <a:t>transformacija</a:t>
            </a:r>
            <a:r>
              <a:rPr lang="en-US" dirty="0" smtClean="0"/>
              <a:t> </a:t>
            </a:r>
            <a:r>
              <a:rPr lang="en-US" dirty="0" err="1" smtClean="0"/>
              <a:t>podatka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toka</a:t>
            </a:r>
            <a:r>
              <a:rPr lang="en-US" dirty="0" smtClean="0"/>
              <a:t> </a:t>
            </a:r>
            <a:r>
              <a:rPr lang="en-US" dirty="0" err="1" smtClean="0"/>
              <a:t>nekom</a:t>
            </a:r>
            <a:r>
              <a:rPr lang="en-US" dirty="0" smtClean="0"/>
              <a:t> </a:t>
            </a:r>
            <a:r>
              <a:rPr lang="en-US" dirty="0" err="1" smtClean="0"/>
              <a:t>funkcijom</a:t>
            </a:r>
            <a:endParaRPr lang="en-US" dirty="0" smtClean="0"/>
          </a:p>
          <a:p>
            <a:pPr marL="0" indent="0">
              <a:buNone/>
            </a:pP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countries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 .stream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.map(c -&gt;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c.getName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sr-Latn-R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.forEach(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-&gt; 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(name)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220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Stream API - </a:t>
            </a:r>
            <a:r>
              <a:rPr lang="en-US" dirty="0" err="1" smtClean="0"/>
              <a:t>operacije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collect</a:t>
            </a:r>
          </a:p>
          <a:p>
            <a:pPr lvl="1"/>
            <a:r>
              <a:rPr lang="en-US" dirty="0" err="1" smtClean="0"/>
              <a:t>okupljanje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toka</a:t>
            </a:r>
            <a:r>
              <a:rPr lang="en-US" dirty="0" smtClean="0"/>
              <a:t> u </a:t>
            </a:r>
            <a:r>
              <a:rPr lang="en-US" dirty="0" err="1" smtClean="0"/>
              <a:t>jedan</a:t>
            </a:r>
            <a:r>
              <a:rPr lang="en-US" dirty="0" smtClean="0"/>
              <a:t> </a:t>
            </a:r>
            <a:r>
              <a:rPr lang="en-US" dirty="0" err="1" smtClean="0"/>
              <a:t>objekat</a:t>
            </a:r>
            <a:r>
              <a:rPr lang="en-US" dirty="0" smtClean="0"/>
              <a:t>, </a:t>
            </a:r>
            <a:r>
              <a:rPr lang="en-US" dirty="0" err="1" smtClean="0"/>
              <a:t>npr</a:t>
            </a:r>
            <a:r>
              <a:rPr lang="en-US" dirty="0" smtClean="0"/>
              <a:t>. u </a:t>
            </a:r>
            <a:r>
              <a:rPr lang="en-US" dirty="0" err="1" smtClean="0"/>
              <a:t>listu</a:t>
            </a:r>
            <a:endParaRPr lang="en-US" dirty="0" smtClean="0"/>
          </a:p>
          <a:p>
            <a:pPr marL="0" indent="0">
              <a:buNone/>
            </a:pPr>
            <a:r>
              <a:rPr lang="sr-Latn-R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countries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.stream()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.filter(c -&gt;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c.getPopulation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&gt; 10000)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.collect(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Collectors.toList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sz="2400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24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Java Stream API - operacije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flatMap</a:t>
            </a:r>
          </a:p>
          <a:p>
            <a:pPr lvl="1"/>
            <a:r>
              <a:rPr lang="sr-Latn-RS" dirty="0" smtClean="0"/>
              <a:t>za svaki objekat u toku vraća novi </a:t>
            </a:r>
            <a:r>
              <a:rPr lang="sr-Latn-RS" i="1" dirty="0" smtClean="0"/>
              <a:t>stream </a:t>
            </a:r>
            <a:r>
              <a:rPr lang="sr-Latn-RS" dirty="0" smtClean="0"/>
              <a:t>objekat</a:t>
            </a:r>
          </a:p>
          <a:p>
            <a:pPr lvl="1"/>
            <a:r>
              <a:rPr lang="sr-Latn-RS" dirty="0" smtClean="0"/>
              <a:t>najčešće koristimo da iz objekata u toku preuzimamo njihove 1:N</a:t>
            </a:r>
            <a:r>
              <a:rPr lang="sr-Latn-RS" i="1" dirty="0" smtClean="0"/>
              <a:t> </a:t>
            </a:r>
            <a:r>
              <a:rPr lang="sr-Latn-RS" dirty="0" smtClean="0"/>
              <a:t>kolekcije kao tok</a:t>
            </a:r>
          </a:p>
          <a:p>
            <a:pPr marL="0" indent="0">
              <a:buNone/>
            </a:pP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countries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.flatMap(c </a:t>
            </a: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c.getCities</a:t>
            </a: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().stream())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.forEach(city -&gt; System.out.println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	city.getZipCode</a:t>
            </a: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+ " " + 			</a:t>
            </a:r>
            <a:r>
              <a:rPr lang="sr-Latn-R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city.getName()); 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55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Java Stream API - operacije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Sve operacije možemo podeliti u dve grupe</a:t>
            </a:r>
          </a:p>
          <a:p>
            <a:pPr marL="777240" lvl="1" indent="-457200">
              <a:buFont typeface="+mj-lt"/>
              <a:buAutoNum type="arabicPeriod"/>
            </a:pPr>
            <a:r>
              <a:rPr lang="sr-Latn-RS" dirty="0" smtClean="0"/>
              <a:t>Međuoperacije</a:t>
            </a:r>
          </a:p>
          <a:p>
            <a:pPr lvl="2"/>
            <a:r>
              <a:rPr lang="sr-Latn-RS" dirty="0" smtClean="0"/>
              <a:t>rezultuju novim tokom podataka</a:t>
            </a:r>
          </a:p>
          <a:p>
            <a:pPr lvl="2"/>
            <a:r>
              <a:rPr lang="sr-Latn-RS" dirty="0" smtClean="0"/>
              <a:t>npr. filter, map</a:t>
            </a:r>
          </a:p>
          <a:p>
            <a:pPr lvl="2"/>
            <a:r>
              <a:rPr lang="sr-Latn-RS" dirty="0" smtClean="0"/>
              <a:t>ne izvršavaju se odmah pri pozivu</a:t>
            </a:r>
          </a:p>
          <a:p>
            <a:pPr lvl="2"/>
            <a:r>
              <a:rPr lang="sr-Latn-RS" dirty="0" smtClean="0"/>
              <a:t>nego tek pri pozivu terminalne operacije</a:t>
            </a:r>
          </a:p>
          <a:p>
            <a:pPr marL="777240" lvl="1" indent="-457200">
              <a:buFont typeface="+mj-lt"/>
              <a:buAutoNum type="arabicPeriod"/>
            </a:pPr>
            <a:r>
              <a:rPr lang="sr-Latn-RS" dirty="0" smtClean="0"/>
              <a:t>Terminalne operacije</a:t>
            </a:r>
          </a:p>
          <a:p>
            <a:pPr lvl="2"/>
            <a:r>
              <a:rPr lang="sr-Latn-RS" dirty="0" smtClean="0"/>
              <a:t>rezultuju konačnom vrednošću</a:t>
            </a:r>
          </a:p>
          <a:p>
            <a:pPr lvl="2"/>
            <a:r>
              <a:rPr lang="sr-Latn-RS" dirty="0" smtClean="0"/>
              <a:t>npr. forEach, collect</a:t>
            </a:r>
          </a:p>
          <a:p>
            <a:pPr lvl="2"/>
            <a:r>
              <a:rPr lang="sr-Latn-RS" dirty="0" smtClean="0"/>
              <a:t>tek njihov poziv izvršava lanac operacija</a:t>
            </a:r>
          </a:p>
          <a:p>
            <a:pPr lvl="2"/>
            <a:r>
              <a:rPr lang="sr-Latn-RS" dirty="0" smtClean="0"/>
              <a:t>lanac operacija se izvršava pojedinačno za svaki element toka (npr. filter – map – forEach)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692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Java Stream API - operacije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Pojedinačno procesiranje svakog elementa toka omogućuje paralelizaciju obrade</a:t>
            </a:r>
          </a:p>
          <a:p>
            <a:r>
              <a:rPr lang="sr-Latn-RS" dirty="0" smtClean="0"/>
              <a:t>Potrebno je kreirati </a:t>
            </a:r>
            <a:r>
              <a:rPr lang="sr-Latn-RS" i="1" dirty="0" smtClean="0"/>
              <a:t>parallelStream</a:t>
            </a:r>
          </a:p>
          <a:p>
            <a:pPr marL="0" indent="0">
              <a:buNone/>
            </a:pPr>
            <a:r>
              <a:rPr lang="sr-Latn-R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countries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sr-Latn-R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parallelStream()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r-Latn-R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filter(c -&gt; c.getPopulation() &gt; </a:t>
            </a:r>
            <a:r>
              <a:rPr lang="sr-Latn-R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100000</a:t>
            </a:r>
            <a:r>
              <a:rPr lang="sr-Latn-R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.map(c -&gt; c.getName()) 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.forEach(n </a:t>
            </a:r>
            <a:r>
              <a:rPr lang="sr-Latn-R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sr-Latn-R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System.out.println(n)); 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463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Java Stream API – </a:t>
            </a:r>
            <a:r>
              <a:rPr lang="en-US" sz="3200" dirty="0" err="1" smtClean="0"/>
              <a:t>specijalizovani</a:t>
            </a:r>
            <a:r>
              <a:rPr lang="en-US" sz="3200" dirty="0" smtClean="0"/>
              <a:t> </a:t>
            </a:r>
            <a:r>
              <a:rPr lang="en-US" sz="3200" dirty="0" err="1" smtClean="0"/>
              <a:t>tokovi</a:t>
            </a:r>
            <a:r>
              <a:rPr lang="en-US" sz="3200" dirty="0" smtClean="0"/>
              <a:t> 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Postoje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specijalizovani</a:t>
            </a:r>
            <a:r>
              <a:rPr lang="en-US" dirty="0" smtClean="0"/>
              <a:t> </a:t>
            </a:r>
            <a:r>
              <a:rPr lang="en-US" dirty="0" err="1" smtClean="0"/>
              <a:t>tokovi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rad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podacima</a:t>
            </a:r>
            <a:r>
              <a:rPr lang="en-US" dirty="0" smtClean="0"/>
              <a:t> </a:t>
            </a:r>
            <a:r>
              <a:rPr lang="en-US" dirty="0" err="1" smtClean="0"/>
              <a:t>tipa</a:t>
            </a:r>
            <a:r>
              <a:rPr lang="sr-Latn-R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, long </a:t>
            </a:r>
            <a:r>
              <a:rPr lang="en-US" dirty="0" err="1" smtClean="0"/>
              <a:t>i</a:t>
            </a:r>
            <a:r>
              <a:rPr lang="en-US" dirty="0" smtClean="0"/>
              <a:t> double</a:t>
            </a:r>
            <a:endParaRPr lang="sr-Latn-RS" dirty="0" smtClean="0"/>
          </a:p>
          <a:p>
            <a:pPr lvl="1"/>
            <a:r>
              <a:rPr lang="sr-Latn-RS" dirty="0" smtClean="0"/>
              <a:t>IntStream, LongStream, DoubleStream</a:t>
            </a:r>
            <a:endParaRPr lang="en-US" dirty="0" smtClean="0"/>
          </a:p>
          <a:p>
            <a:r>
              <a:rPr lang="en-US" dirty="0" err="1" smtClean="0"/>
              <a:t>Omogu</a:t>
            </a:r>
            <a:r>
              <a:rPr lang="sr-Latn-RS" dirty="0" smtClean="0"/>
              <a:t>ćuju operacije nad podacima specifične za ovaj tip</a:t>
            </a:r>
          </a:p>
          <a:p>
            <a:pPr lvl="1"/>
            <a:r>
              <a:rPr lang="sr-Latn-RS" dirty="0" smtClean="0"/>
              <a:t>zbir, prosek, maksimum, minimum</a:t>
            </a:r>
          </a:p>
          <a:p>
            <a:pPr marL="0" indent="0">
              <a:buNone/>
            </a:pP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sumPopulation = 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countries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.stream()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.mapToInt(c -&gt; c.getPopulation()) 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.sum();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0040" lvl="1" indent="0">
              <a:buNone/>
            </a:pPr>
            <a:endParaRPr lang="sr-Latn-R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831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Standardni funkcionalni interfejsi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Stream operacije kao parametar primaju funkcionalni interfejs</a:t>
            </a:r>
          </a:p>
          <a:p>
            <a:pPr lvl="1"/>
            <a:r>
              <a:rPr lang="sr-Latn-RS" dirty="0" smtClean="0"/>
              <a:t>njegova implementacija se može zadati kao lambda izraz</a:t>
            </a:r>
          </a:p>
          <a:p>
            <a:r>
              <a:rPr lang="sr-Latn-RS" dirty="0"/>
              <a:t>Standardna Java biblioteka klasa u paketu </a:t>
            </a: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java.util.function</a:t>
            </a:r>
            <a:r>
              <a:rPr lang="sr-Latn-RS" dirty="0"/>
              <a:t> sadrži određen broj funkcionalnih interfejsa opšte </a:t>
            </a:r>
            <a:r>
              <a:rPr lang="sr-Latn-RS" dirty="0" smtClean="0"/>
              <a:t>namene</a:t>
            </a:r>
          </a:p>
          <a:p>
            <a:pPr lvl="1"/>
            <a:r>
              <a:rPr lang="sr-Latn-RS" dirty="0" smtClean="0"/>
              <a:t>metode </a:t>
            </a:r>
            <a:r>
              <a:rPr lang="sr-Latn-RS" dirty="0"/>
              <a:t>iz Java Stream </a:t>
            </a:r>
            <a:r>
              <a:rPr lang="sr-Latn-RS" dirty="0" smtClean="0"/>
              <a:t>API-ja primaju ove interfejse kao parametre</a:t>
            </a:r>
          </a:p>
          <a:p>
            <a:pPr lvl="1"/>
            <a:r>
              <a:rPr lang="sr-Latn-RS" dirty="0" smtClean="0"/>
              <a:t>programeri </a:t>
            </a:r>
            <a:r>
              <a:rPr lang="sr-Latn-RS" dirty="0"/>
              <a:t>mogu </a:t>
            </a:r>
            <a:r>
              <a:rPr lang="sr-Latn-RS" dirty="0" smtClean="0"/>
              <a:t>ove interfejse da </a:t>
            </a:r>
            <a:r>
              <a:rPr lang="sr-Latn-RS" dirty="0"/>
              <a:t>koriste </a:t>
            </a:r>
            <a:r>
              <a:rPr lang="sr-Latn-RS" dirty="0" smtClean="0"/>
              <a:t>i za </a:t>
            </a:r>
            <a:r>
              <a:rPr lang="sr-Latn-RS" dirty="0"/>
              <a:t>svoje </a:t>
            </a:r>
            <a:r>
              <a:rPr lang="sr-Latn-RS" dirty="0" smtClean="0"/>
              <a:t>metode</a:t>
            </a:r>
          </a:p>
          <a:p>
            <a:pPr lvl="1"/>
            <a:r>
              <a:rPr lang="sr-Latn-RS" dirty="0" smtClean="0"/>
              <a:t>npr. ako metoda treba da primi funkcionalni interfejs koji prima jedan parametar i ne vraća rezultat</a:t>
            </a:r>
          </a:p>
          <a:p>
            <a:pPr lvl="2"/>
            <a:r>
              <a:rPr lang="sr-Latn-RS" dirty="0" smtClean="0"/>
              <a:t>ne mora se pisati takav interfejs, jer već postoji - </a:t>
            </a:r>
            <a:r>
              <a:rPr lang="sr-Latn-RS" i="1" dirty="0" smtClean="0"/>
              <a:t>Consumer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438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Standardni funkcionalni interfejsi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18083261"/>
              </p:ext>
            </p:extLst>
          </p:nvPr>
        </p:nvGraphicFramePr>
        <p:xfrm>
          <a:off x="457200" y="1524002"/>
          <a:ext cx="8305800" cy="5105927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2135314"/>
                <a:gridCol w="6170486"/>
              </a:tblGrid>
              <a:tr h="4018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Naziv</a:t>
                      </a:r>
                      <a:endParaRPr lang="en-GB" sz="1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Opis</a:t>
                      </a:r>
                      <a:endParaRPr lang="en-GB" sz="18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0180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Consumer</a:t>
                      </a:r>
                      <a:endParaRPr lang="en-GB" sz="1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Operacija koja prima parametar i ne vraća rezultat.</a:t>
                      </a:r>
                      <a:endParaRPr lang="en-GB" sz="18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0180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Supplier</a:t>
                      </a:r>
                      <a:endParaRPr lang="en-GB" sz="18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Operacija koja ne prima parametre i vraća rezultat.</a:t>
                      </a:r>
                      <a:endParaRPr lang="en-GB" sz="18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0180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</a:t>
                      </a:r>
                      <a:endParaRPr lang="en-GB" sz="18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Operacija koja prima parametar i vraća rezultat</a:t>
                      </a:r>
                      <a:endParaRPr lang="en-GB" sz="18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0180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Predicate</a:t>
                      </a:r>
                      <a:endParaRPr lang="en-GB" sz="18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Operacija prima parametar i vraća boolean rezultat</a:t>
                      </a:r>
                      <a:endParaRPr lang="en-GB" sz="18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0180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BiConsumer</a:t>
                      </a:r>
                      <a:endParaRPr lang="en-GB" sz="18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Operacija koja prima dva parametra i ne vraća rezultat</a:t>
                      </a:r>
                      <a:endParaRPr lang="en-GB" sz="18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0180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BiFunction</a:t>
                      </a:r>
                      <a:endParaRPr lang="en-GB" sz="18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Operacija koja prima dva parametra i vraća rezultat</a:t>
                      </a:r>
                      <a:endParaRPr lang="en-GB" sz="18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0180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BiPredicate</a:t>
                      </a:r>
                      <a:endParaRPr lang="en-GB" sz="18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Operacija koja prima dva parametra i vraća boolean rezultat</a:t>
                      </a:r>
                      <a:endParaRPr lang="en-GB" sz="18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83118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UnaryOperator</a:t>
                      </a:r>
                      <a:endParaRPr lang="en-GB" sz="18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Operacija nad jednim parametrom koja </a:t>
                      </a:r>
                      <a:r>
                        <a:rPr lang="sr-Latn-RS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vraća </a:t>
                      </a:r>
                      <a:r>
                        <a:rPr lang="sr-Latn-R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rezultat istog tipa kao parametar</a:t>
                      </a:r>
                      <a:endParaRPr lang="en-GB" sz="1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83118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BinaryOperator</a:t>
                      </a:r>
                      <a:endParaRPr lang="en-GB" sz="180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R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Operacija nad dva parametra istog tipa koja vraća rezultat istog tipa kao parametri</a:t>
                      </a:r>
                      <a:endParaRPr lang="en-GB" sz="1800" dirty="0"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409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Interfejsi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Zbog</a:t>
            </a:r>
            <a:r>
              <a:rPr lang="en-US" dirty="0" smtClean="0"/>
              <a:t> </a:t>
            </a:r>
            <a:r>
              <a:rPr lang="en-US" dirty="0" err="1" smtClean="0"/>
              <a:t>fleksibilnosti</a:t>
            </a:r>
            <a:r>
              <a:rPr lang="en-US" dirty="0" smtClean="0"/>
              <a:t>, </a:t>
            </a:r>
            <a:r>
              <a:rPr lang="sr-Latn-RS" dirty="0" smtClean="0"/>
              <a:t>česta je praksa da programski kod radi sa interfejsima</a:t>
            </a:r>
          </a:p>
          <a:p>
            <a:pPr lvl="1"/>
            <a:r>
              <a:rPr lang="sr-Latn-RS" dirty="0" smtClean="0"/>
              <a:t>npr. metoda prima interfejs kao parametar</a:t>
            </a:r>
          </a:p>
          <a:p>
            <a:pPr lvl="1"/>
            <a:r>
              <a:rPr lang="sr-Latn-RS" dirty="0" smtClean="0"/>
              <a:t>moguće je poslati parametar bilo kojeg tipa koji implementira taj interfejs</a:t>
            </a:r>
          </a:p>
          <a:p>
            <a:r>
              <a:rPr lang="sr-Latn-RS" dirty="0" smtClean="0"/>
              <a:t>Klasična implementacija interfejsa zahteva kreiranje novog fajla i redefinisanje metoda interfejsa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938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Method 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Nekad lambda izraz izvršava </a:t>
            </a:r>
            <a:r>
              <a:rPr lang="sr-Latn-RS" dirty="0"/>
              <a:t>samo jednu naredbu </a:t>
            </a:r>
            <a:r>
              <a:rPr lang="sr-Latn-RS" dirty="0" smtClean="0"/>
              <a:t>koja je poziv </a:t>
            </a:r>
            <a:r>
              <a:rPr lang="sr-Latn-RS" dirty="0"/>
              <a:t>neke postojeće </a:t>
            </a:r>
            <a:r>
              <a:rPr lang="sr-Latn-RS" dirty="0" smtClean="0"/>
              <a:t>metode, npr.</a:t>
            </a:r>
          </a:p>
          <a:p>
            <a:pPr lvl="1"/>
            <a:r>
              <a:rPr lang="sr-Latn-R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 -&gt; System.out.println(name)</a:t>
            </a:r>
            <a:endParaRPr lang="en-GB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sr-Latn-R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-&gt; c.getName()</a:t>
            </a:r>
            <a:endParaRPr lang="en-GB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sr-Latn-R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-&gt; c.getPopulation()</a:t>
            </a:r>
            <a:endParaRPr lang="en-GB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sr-Latn-R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-&gt; c.displayCountry()</a:t>
            </a:r>
            <a:endParaRPr lang="en-GB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spcBef>
                <a:spcPts val="580"/>
              </a:spcBef>
              <a:buClr>
                <a:schemeClr val="accent1"/>
              </a:buClr>
            </a:pPr>
            <a:r>
              <a:rPr lang="sr-Latn-RS" sz="2600" dirty="0"/>
              <a:t>U ovakvim slučajevima moguće je referencirati metodu koja će biti pozvana</a:t>
            </a:r>
          </a:p>
          <a:p>
            <a:r>
              <a:rPr lang="sr-Latn-RS" dirty="0" smtClean="0"/>
              <a:t>To su Method References</a:t>
            </a:r>
          </a:p>
          <a:p>
            <a:pPr lvl="1"/>
            <a:r>
              <a:rPr lang="sr-Latn-RS" dirty="0" smtClean="0"/>
              <a:t>uvedeno od Jave 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362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Method 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Umesto poziva metode, navodi se naziv metode i klase/objekta nad kojim se poziva</a:t>
            </a:r>
          </a:p>
          <a:p>
            <a:pPr marL="320040" lvl="1" indent="0">
              <a:buNone/>
            </a:pPr>
            <a:r>
              <a:rPr lang="sr-Latn-R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countries</a:t>
            </a:r>
            <a:endParaRPr lang="en-GB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0040" lvl="1" indent="0">
              <a:buNone/>
            </a:pPr>
            <a:r>
              <a:rPr lang="sr-Latn-R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r-Latn-R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parallelStream()</a:t>
            </a:r>
            <a:endParaRPr lang="en-GB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0040" lvl="1" indent="0">
              <a:buNone/>
            </a:pPr>
            <a:r>
              <a:rPr lang="sr-Latn-R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r-Latn-R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filter(c -&gt; c.getPopulation() &gt; 10000000) </a:t>
            </a:r>
            <a:endParaRPr lang="en-GB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0040" lvl="1" indent="0">
              <a:buNone/>
            </a:pPr>
            <a:r>
              <a:rPr lang="sr-Latn-R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sr-Latn-R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map(Country::getName) </a:t>
            </a:r>
            <a:endParaRPr lang="en-GB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0040" lvl="1" indent="0">
              <a:buNone/>
            </a:pPr>
            <a:r>
              <a:rPr lang="sr-Latn-R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r-Latn-R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forEach(System.out::println); </a:t>
            </a:r>
            <a:endParaRPr lang="en-GB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Može se koristiti i referenca na konstruktor</a:t>
            </a:r>
          </a:p>
          <a:p>
            <a:pPr marL="320040" lvl="1" indent="0">
              <a:buNone/>
            </a:pP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countries</a:t>
            </a:r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0040" lvl="1" indent="0">
              <a:buNone/>
            </a:pP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stream() 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0040" lvl="1" indent="0">
              <a:buNone/>
            </a:pP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map(Country::getName) 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0040" lvl="1" indent="0">
              <a:buNone/>
            </a:pP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map(FootballTeam::new)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0040" lvl="1" indent="0">
              <a:buNone/>
            </a:pP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.forEach(System.out::println); 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602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Upravljanje null vrednostima</a:t>
            </a:r>
            <a:endParaRPr lang="en-US" dirty="0"/>
          </a:p>
        </p:txBody>
      </p:sp>
      <p:pic>
        <p:nvPicPr>
          <p:cNvPr id="1028" name="Picture 4" descr="religion-lao-t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3181890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191000" y="4953610"/>
            <a:ext cx="4267200" cy="83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Lao Ce (601. p.n.e. – 531. p.n.e.)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34145" y="1905000"/>
            <a:ext cx="39809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Trideset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paoka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drže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osovinu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ali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praznina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između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njih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pokreće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kočiju</a:t>
            </a:r>
            <a:r>
              <a:rPr lang="en-US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sr-Latn-RS" sz="2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(T</a:t>
            </a:r>
            <a:r>
              <a:rPr lang="sr-Latn-RS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ao Te King</a:t>
            </a:r>
            <a:r>
              <a:rPr lang="en-US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28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Optional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305800" cy="4572000"/>
          </a:xfrm>
        </p:spPr>
        <p:txBody>
          <a:bodyPr/>
          <a:lstStyle/>
          <a:p>
            <a:r>
              <a:rPr lang="sr-Latn-RS" dirty="0" smtClean="0"/>
              <a:t>Podrška za upravljanje referencama koje mogu imati null vrednost</a:t>
            </a:r>
          </a:p>
          <a:p>
            <a:r>
              <a:rPr lang="sr-Latn-RS" dirty="0" smtClean="0"/>
              <a:t>Koristi se Optional klasa</a:t>
            </a:r>
          </a:p>
          <a:p>
            <a:r>
              <a:rPr lang="sr-Latn-RS" dirty="0" smtClean="0"/>
              <a:t>Optional je omotač oko proizvoljnog objekta i skladišti</a:t>
            </a:r>
          </a:p>
          <a:p>
            <a:pPr lvl="1"/>
            <a:r>
              <a:rPr lang="sr-Latn-RS" dirty="0" smtClean="0"/>
              <a:t>referencu na objekat </a:t>
            </a:r>
          </a:p>
          <a:p>
            <a:pPr lvl="1"/>
            <a:r>
              <a:rPr lang="sr-Latn-RS" dirty="0" smtClean="0"/>
              <a:t>metode za pristup objektu</a:t>
            </a:r>
          </a:p>
          <a:p>
            <a:pPr lvl="1"/>
            <a:r>
              <a:rPr lang="sr-Latn-RS" dirty="0" smtClean="0"/>
              <a:t>proveru da li je objekat null</a:t>
            </a:r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447801" y="4663507"/>
            <a:ext cx="2057400" cy="16176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599745" y="4952999"/>
            <a:ext cx="1753512" cy="1038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sr-Latn-RS" sz="2800" dirty="0">
                <a:effectLst/>
                <a:ea typeface="Calibri"/>
                <a:cs typeface="Times New Roman"/>
              </a:rPr>
              <a:t>Country</a:t>
            </a:r>
            <a:endParaRPr lang="en-GB" sz="1100" dirty="0">
              <a:effectLst/>
              <a:ea typeface="Calibri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29200" y="4641915"/>
            <a:ext cx="1937703" cy="16290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295400" y="637032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Optional</a:t>
            </a:r>
            <a:r>
              <a:rPr lang="en-US" dirty="0" smtClean="0"/>
              <a:t>&lt;Country&gt;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038600" y="64008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Optional</a:t>
            </a:r>
            <a:r>
              <a:rPr lang="en-US" dirty="0" smtClean="0"/>
              <a:t>&lt;Country&gt; </a:t>
            </a:r>
            <a:r>
              <a:rPr lang="en-US" dirty="0" err="1" smtClean="0"/>
              <a:t>kada</a:t>
            </a:r>
            <a:r>
              <a:rPr lang="en-US" dirty="0" smtClean="0"/>
              <a:t> je Country null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79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Optional </a:t>
            </a:r>
            <a:r>
              <a:rPr lang="en-US" dirty="0" err="1" smtClean="0"/>
              <a:t>kreiramo</a:t>
            </a:r>
            <a:r>
              <a:rPr lang="en-US" dirty="0" smtClean="0"/>
              <a:t> od </a:t>
            </a:r>
            <a:r>
              <a:rPr lang="en-US" dirty="0" err="1" smtClean="0"/>
              <a:t>proizvoljnog</a:t>
            </a:r>
            <a:r>
              <a:rPr lang="en-US" dirty="0" smtClean="0"/>
              <a:t> </a:t>
            </a:r>
            <a:r>
              <a:rPr lang="en-US" dirty="0" err="1" smtClean="0"/>
              <a:t>objekta</a:t>
            </a:r>
            <a:r>
              <a:rPr lang="en-US" dirty="0" smtClean="0"/>
              <a:t> </a:t>
            </a:r>
            <a:r>
              <a:rPr lang="en-US" dirty="0" err="1" smtClean="0"/>
              <a:t>putem</a:t>
            </a:r>
            <a:endParaRPr lang="en-US" dirty="0" smtClean="0"/>
          </a:p>
          <a:p>
            <a:pPr lvl="1"/>
            <a:r>
              <a:rPr lang="en-US" dirty="0" err="1" smtClean="0"/>
              <a:t>Optional.of</a:t>
            </a:r>
            <a:endParaRPr lang="en-US" dirty="0" smtClean="0"/>
          </a:p>
          <a:p>
            <a:pPr lvl="2"/>
            <a:r>
              <a:rPr lang="en-US" dirty="0" err="1" smtClean="0"/>
              <a:t>izaziva</a:t>
            </a:r>
            <a:r>
              <a:rPr lang="en-US" dirty="0" smtClean="0"/>
              <a:t> </a:t>
            </a:r>
            <a:r>
              <a:rPr lang="en-US" dirty="0" err="1" smtClean="0"/>
              <a:t>izuzetak</a:t>
            </a:r>
            <a:r>
              <a:rPr lang="en-US" dirty="0" smtClean="0"/>
              <a:t> </a:t>
            </a:r>
            <a:r>
              <a:rPr lang="en-US" dirty="0" err="1" smtClean="0"/>
              <a:t>ako</a:t>
            </a:r>
            <a:r>
              <a:rPr lang="en-US" dirty="0" smtClean="0"/>
              <a:t> je </a:t>
            </a:r>
            <a:r>
              <a:rPr lang="en-US" dirty="0" err="1" smtClean="0"/>
              <a:t>objekat</a:t>
            </a:r>
            <a:r>
              <a:rPr lang="en-US" dirty="0" smtClean="0"/>
              <a:t> null</a:t>
            </a:r>
          </a:p>
          <a:p>
            <a:pPr lvl="1"/>
            <a:r>
              <a:rPr lang="en-US" dirty="0" err="1" smtClean="0"/>
              <a:t>Optional.ofNullable</a:t>
            </a:r>
            <a:endParaRPr lang="en-US" dirty="0" smtClean="0"/>
          </a:p>
          <a:p>
            <a:pPr lvl="2"/>
            <a:r>
              <a:rPr lang="en-US" dirty="0" smtClean="0"/>
              <a:t>ne </a:t>
            </a:r>
            <a:r>
              <a:rPr lang="en-US" dirty="0" err="1" smtClean="0"/>
              <a:t>izaziva</a:t>
            </a:r>
            <a:r>
              <a:rPr lang="en-US" dirty="0" smtClean="0"/>
              <a:t> </a:t>
            </a:r>
            <a:r>
              <a:rPr lang="en-US" dirty="0" err="1" smtClean="0"/>
              <a:t>izuzetak</a:t>
            </a:r>
            <a:endParaRPr lang="en-US" dirty="0" smtClean="0"/>
          </a:p>
          <a:p>
            <a:r>
              <a:rPr lang="en-US" dirty="0" err="1" smtClean="0"/>
              <a:t>Prazan</a:t>
            </a:r>
            <a:r>
              <a:rPr lang="en-US" dirty="0" smtClean="0"/>
              <a:t> Optional </a:t>
            </a:r>
            <a:r>
              <a:rPr lang="en-US" dirty="0" err="1" smtClean="0"/>
              <a:t>objekat</a:t>
            </a:r>
            <a:endParaRPr lang="en-US" dirty="0" smtClean="0"/>
          </a:p>
          <a:p>
            <a:pPr lvl="1"/>
            <a:r>
              <a:rPr lang="en-US" dirty="0" err="1" smtClean="0"/>
              <a:t>Optional.empty</a:t>
            </a:r>
            <a:endParaRPr lang="en-US" dirty="0" smtClean="0"/>
          </a:p>
          <a:p>
            <a:r>
              <a:rPr lang="en-US" dirty="0" smtClean="0"/>
              <a:t>Provera da li je </a:t>
            </a:r>
            <a:r>
              <a:rPr lang="en-US" dirty="0" err="1" smtClean="0"/>
              <a:t>objekat</a:t>
            </a:r>
            <a:r>
              <a:rPr lang="en-US" dirty="0" smtClean="0"/>
              <a:t> </a:t>
            </a:r>
            <a:r>
              <a:rPr lang="en-US" dirty="0" err="1" smtClean="0"/>
              <a:t>prisutan</a:t>
            </a:r>
            <a:r>
              <a:rPr lang="en-US" dirty="0" smtClean="0"/>
              <a:t> (</a:t>
            </a:r>
            <a:r>
              <a:rPr lang="en-US" dirty="0" err="1" smtClean="0"/>
              <a:t>nije</a:t>
            </a:r>
            <a:r>
              <a:rPr lang="en-US" dirty="0" smtClean="0"/>
              <a:t> null)</a:t>
            </a:r>
          </a:p>
          <a:p>
            <a:pPr lvl="1"/>
            <a:r>
              <a:rPr lang="en-US" dirty="0" err="1" smtClean="0"/>
              <a:t>obj.isPresent</a:t>
            </a:r>
            <a:r>
              <a:rPr lang="en-US" dirty="0" smtClean="0"/>
              <a:t>();	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913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Optional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Preuzimanje</a:t>
            </a:r>
            <a:r>
              <a:rPr lang="en-US" dirty="0"/>
              <a:t> </a:t>
            </a:r>
            <a:r>
              <a:rPr lang="en-US" dirty="0" err="1"/>
              <a:t>objekta</a:t>
            </a:r>
            <a:endParaRPr lang="en-US" dirty="0"/>
          </a:p>
          <a:p>
            <a:pPr lvl="1"/>
            <a:r>
              <a:rPr lang="en-US" dirty="0" err="1"/>
              <a:t>obj.orElse</a:t>
            </a:r>
            <a:r>
              <a:rPr lang="en-US" dirty="0"/>
              <a:t>(“</a:t>
            </a:r>
            <a:r>
              <a:rPr lang="en-US" dirty="0" err="1"/>
              <a:t>Prazno</a:t>
            </a:r>
            <a:r>
              <a:rPr lang="en-US" dirty="0"/>
              <a:t>”);</a:t>
            </a:r>
          </a:p>
          <a:p>
            <a:pPr lvl="2"/>
            <a:r>
              <a:rPr lang="en-US" dirty="0" err="1"/>
              <a:t>vra</a:t>
            </a:r>
            <a:r>
              <a:rPr lang="sr-Latn-RS" dirty="0"/>
              <a:t>ća sadržani objekat ako nije null</a:t>
            </a:r>
          </a:p>
          <a:p>
            <a:pPr lvl="2"/>
            <a:r>
              <a:rPr lang="sr-Latn-RS" dirty="0"/>
              <a:t>ako je null vraća objekat definisan kao argument metode</a:t>
            </a:r>
          </a:p>
          <a:p>
            <a:pPr lvl="1"/>
            <a:r>
              <a:rPr lang="sr-Latn-RS" dirty="0"/>
              <a:t>obj.get()</a:t>
            </a:r>
          </a:p>
          <a:p>
            <a:pPr lvl="2"/>
            <a:r>
              <a:rPr lang="sr-Latn-RS" dirty="0"/>
              <a:t>vraća sadržani objekat ako nije null</a:t>
            </a:r>
          </a:p>
          <a:p>
            <a:pPr lvl="2"/>
            <a:r>
              <a:rPr lang="sr-Latn-RS" dirty="0"/>
              <a:t>izbacuje izuzetak ako je sadržani objekat null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543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Optional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r>
              <a:rPr lang="sr-Latn-RS" dirty="0" smtClean="0"/>
              <a:t>Metodom ifPresent se može izvršiti operacija nad objektom ako on nije null</a:t>
            </a:r>
          </a:p>
          <a:p>
            <a:pPr marL="320040" lvl="1" indent="0">
              <a:buNone/>
            </a:pPr>
            <a:r>
              <a:rPr lang="sr-Latn-R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Country country = new Country(1, "Serbia",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7057000</a:t>
            </a:r>
            <a:r>
              <a:rPr lang="sr-Latn-R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GB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0040" lvl="1" indent="0">
              <a:buNone/>
            </a:pPr>
            <a:r>
              <a:rPr lang="sr-Latn-R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Optional&lt;Country&gt; c1 = Optional.of(country</a:t>
            </a:r>
            <a:r>
              <a:rPr lang="sr-Latn-R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0040" lvl="1" indent="0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c1.ifPresent(c -&gt;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(c));</a:t>
            </a:r>
          </a:p>
          <a:p>
            <a:r>
              <a:rPr lang="sr-Latn-RS" dirty="0"/>
              <a:t>Metodom map može se objekat transformisati ako je prisutan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065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Optional primer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534400" cy="4572000"/>
          </a:xfrm>
        </p:spPr>
        <p:txBody>
          <a:bodyPr>
            <a:normAutofit fontScale="40000" lnSpcReduction="20000"/>
          </a:bodyPr>
          <a:lstStyle/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r>
              <a:rPr lang="sr-Latn-RS" sz="4500" dirty="0" smtClean="0"/>
              <a:t>Naziv države u kojoj je adresa</a:t>
            </a:r>
          </a:p>
          <a:p>
            <a:pPr marL="0" indent="0">
              <a:buNone/>
            </a:pPr>
            <a:endParaRPr lang="sr-Latn-RS" sz="2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4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sr-Latn-R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name;		 </a:t>
            </a:r>
            <a:endParaRPr lang="en-GB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(address != null &amp;&amp; address.getCity() != null &amp;&amp; 	address.getCity().getCountry() != null </a:t>
            </a:r>
            <a:r>
              <a:rPr lang="sr-Cyrl-R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endParaRPr lang="en-GB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address.getCity().getCountry()</a:t>
            </a:r>
            <a:r>
              <a:rPr lang="sr-Cyrl-R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4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!= null</a:t>
            </a:r>
            <a:r>
              <a:rPr lang="sr-Latn-R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GB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name = address.getCity().getCountry().getName();</a:t>
            </a:r>
            <a:endParaRPr lang="en-GB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  <a:endParaRPr lang="en-GB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name = "Nepoznato";</a:t>
            </a:r>
            <a:endParaRPr lang="en-GB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4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4800" dirty="0"/>
          </a:p>
        </p:txBody>
      </p:sp>
      <p:sp>
        <p:nvSpPr>
          <p:cNvPr id="4" name="Text Box 14"/>
          <p:cNvSpPr txBox="1"/>
          <p:nvPr/>
        </p:nvSpPr>
        <p:spPr>
          <a:xfrm>
            <a:off x="2775732" y="1503226"/>
            <a:ext cx="1040423" cy="568419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sr-Latn-RS" sz="2800" dirty="0">
                <a:effectLst/>
                <a:ea typeface="Calibri"/>
                <a:cs typeface="Times New Roman"/>
              </a:rPr>
              <a:t>city</a:t>
            </a:r>
            <a:endParaRPr lang="en-GB" sz="2800" dirty="0">
              <a:effectLst/>
              <a:ea typeface="Calibri"/>
              <a:cs typeface="Times New Roman"/>
            </a:endParaRPr>
          </a:p>
        </p:txBody>
      </p:sp>
      <p:sp>
        <p:nvSpPr>
          <p:cNvPr id="5" name="Text Box 13"/>
          <p:cNvSpPr txBox="1"/>
          <p:nvPr/>
        </p:nvSpPr>
        <p:spPr>
          <a:xfrm>
            <a:off x="5518932" y="1511752"/>
            <a:ext cx="1500554" cy="568419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sr-Latn-RS" sz="2800" dirty="0">
                <a:effectLst/>
                <a:ea typeface="Calibri"/>
                <a:cs typeface="Times New Roman"/>
              </a:rPr>
              <a:t>country</a:t>
            </a:r>
            <a:endParaRPr lang="en-GB" sz="2800" dirty="0">
              <a:effectLst/>
              <a:ea typeface="Calibri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1455784"/>
            <a:ext cx="1556532" cy="121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sr-Latn-RS" sz="2800" dirty="0">
                <a:effectLst/>
                <a:ea typeface="Calibri"/>
                <a:cs typeface="Times New Roman"/>
              </a:rPr>
              <a:t>Address</a:t>
            </a:r>
            <a:endParaRPr lang="en-GB" sz="2800" dirty="0">
              <a:effectLst/>
              <a:ea typeface="Calibri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94283" y="1454419"/>
            <a:ext cx="1687928" cy="1187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sr-Latn-RS" sz="2800" dirty="0">
                <a:effectLst/>
                <a:ea typeface="Calibri"/>
                <a:cs typeface="Times New Roman"/>
              </a:rPr>
              <a:t>City</a:t>
            </a:r>
            <a:endParaRPr lang="en-GB" sz="2800" dirty="0">
              <a:effectLst/>
              <a:ea typeface="Calibri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90532" y="1479373"/>
            <a:ext cx="1559707" cy="1187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sr-Latn-RS" sz="2800">
                <a:effectLst/>
                <a:ea typeface="Calibri"/>
                <a:cs typeface="Times New Roman"/>
              </a:rPr>
              <a:t>Country</a:t>
            </a:r>
            <a:endParaRPr lang="en-GB" sz="2800">
              <a:effectLst/>
              <a:ea typeface="Calibri"/>
              <a:cs typeface="Times New Roman"/>
            </a:endParaRPr>
          </a:p>
        </p:txBody>
      </p:sp>
      <p:cxnSp>
        <p:nvCxnSpPr>
          <p:cNvPr id="9" name="Straight Arrow Connector 8"/>
          <p:cNvCxnSpPr>
            <a:endCxn id="7" idx="1"/>
          </p:cNvCxnSpPr>
          <p:nvPr/>
        </p:nvCxnSpPr>
        <p:spPr>
          <a:xfrm>
            <a:off x="2547132" y="2048232"/>
            <a:ext cx="114715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382211" y="2048232"/>
            <a:ext cx="14903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45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Optional primer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r>
              <a:rPr lang="sr-Latn-RS" dirty="0" smtClean="0"/>
              <a:t>Ista funkcionalnost realizovana korišćenjem Optional objekta</a:t>
            </a:r>
          </a:p>
          <a:p>
            <a:endParaRPr lang="sr-Latn-RS" dirty="0" smtClean="0"/>
          </a:p>
          <a:p>
            <a:pPr marL="0" indent="0">
              <a:buNone/>
            </a:pPr>
            <a:r>
              <a:rPr lang="sr-Latn-R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Optional&lt;Address</a:t>
            </a:r>
            <a:r>
              <a:rPr lang="sr-Latn-R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a = </a:t>
            </a:r>
            <a:r>
              <a:rPr 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Optional.of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sr-Latn-R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(address</a:t>
            </a:r>
            <a:r>
              <a:rPr lang="sr-Latn-R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name </a:t>
            </a:r>
            <a:r>
              <a:rPr lang="sr-Latn-R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a.map(Address::getCity)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r-Latn-R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map(City::getCountry)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sr-Latn-R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r-Latn-R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map(Country::getName)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sr-Latn-R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sr-Latn-R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orElse("Nepoznato");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24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Anonimne klase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Definisanje nove klase je nepraktično ako se implementacija interfejsa koristi samo na jednom mestu u kodu</a:t>
            </a:r>
          </a:p>
          <a:p>
            <a:r>
              <a:rPr lang="sr-Latn-RS" dirty="0" smtClean="0"/>
              <a:t>Efikasnije je koristiti anonimne klase</a:t>
            </a:r>
          </a:p>
          <a:p>
            <a:pPr lvl="1"/>
            <a:r>
              <a:rPr lang="sr-Latn-RS" dirty="0" smtClean="0"/>
              <a:t>konstrukt koji omogućuje istovremenu deklaraciju i instanciranje klase koja implementira interfejs </a:t>
            </a:r>
          </a:p>
          <a:p>
            <a:pPr lvl="1"/>
            <a:r>
              <a:rPr lang="sr-Latn-RS" dirty="0" smtClean="0"/>
              <a:t>bez potrebe da se definiše nova klasa u posebnom fajlu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769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anonimne klase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Ako postoji interfejs</a:t>
            </a:r>
          </a:p>
          <a:p>
            <a:pPr marL="0" indent="0">
              <a:buNone/>
            </a:pP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Displayable {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void displayData(String prefix);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Kreiranje anonimne klase koja predstavlja implementaciju interfejsa</a:t>
            </a:r>
          </a:p>
          <a:p>
            <a:pPr marL="0" indent="0">
              <a:buNone/>
            </a:pP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Displayable d = new Displayable() {  </a:t>
            </a:r>
          </a:p>
          <a:p>
            <a:pPr marL="0" indent="0">
              <a:buNone/>
            </a:pP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GB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displayData</a:t>
            </a: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prefix) {</a:t>
            </a:r>
          </a:p>
          <a:p>
            <a:pPr marL="0" indent="0">
              <a:buNone/>
            </a:pP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(prefix </a:t>
            </a: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+ " </a:t>
            </a:r>
            <a:r>
              <a:rPr lang="sr-Latn-R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GB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GB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GB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d.displayData</a:t>
            </a: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Ispis</a:t>
            </a: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je: ");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610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Lambda izrazi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686800" cy="4572000"/>
          </a:xfrm>
        </p:spPr>
        <p:txBody>
          <a:bodyPr/>
          <a:lstStyle/>
          <a:p>
            <a:r>
              <a:rPr lang="sr-Latn-RS" dirty="0" smtClean="0"/>
              <a:t>Uvedeni u Javi 8 kao kraća sintaksa za anonimne klase</a:t>
            </a:r>
          </a:p>
          <a:p>
            <a:r>
              <a:rPr lang="sr-Latn-RS" dirty="0" smtClean="0"/>
              <a:t>Lambda izraz je implementacija interfejsa</a:t>
            </a:r>
          </a:p>
          <a:p>
            <a:r>
              <a:rPr lang="sr-Latn-RS" dirty="0" smtClean="0"/>
              <a:t>Može se koristiti samo za interfejse koji imaju tačno jednu metodu</a:t>
            </a:r>
          </a:p>
          <a:p>
            <a:r>
              <a:rPr lang="sr-Latn-RS" dirty="0" smtClean="0"/>
              <a:t>Ovakve interfejse nazivamo funkcionalni interfejsi</a:t>
            </a:r>
          </a:p>
          <a:p>
            <a:r>
              <a:rPr lang="sr-Latn-RS" dirty="0" smtClean="0"/>
              <a:t>Primer implementacije interfejsa sa prethodnog slajda</a:t>
            </a:r>
          </a:p>
          <a:p>
            <a:endParaRPr lang="sr-Latn-RS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Displayable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GB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r-Latn-R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r-Latn-R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GB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39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Lambda izrazi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RS" dirty="0" smtClean="0"/>
              <a:t>Dva sintaksna dela razdvojena znakom -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Sa </a:t>
            </a:r>
            <a:r>
              <a:rPr lang="en-US" dirty="0" err="1" smtClean="0"/>
              <a:t>leve</a:t>
            </a:r>
            <a:r>
              <a:rPr lang="en-US" dirty="0" smtClean="0"/>
              <a:t> </a:t>
            </a:r>
            <a:r>
              <a:rPr lang="en-US" dirty="0" err="1" smtClean="0"/>
              <a:t>strane</a:t>
            </a:r>
            <a:r>
              <a:rPr lang="en-US" dirty="0" smtClean="0"/>
              <a:t> </a:t>
            </a:r>
            <a:r>
              <a:rPr lang="en-US" dirty="0" err="1" smtClean="0"/>
              <a:t>parametri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dirty="0" err="1" smtClean="0"/>
              <a:t>koju</a:t>
            </a:r>
            <a:r>
              <a:rPr lang="en-US" dirty="0" smtClean="0"/>
              <a:t> </a:t>
            </a:r>
            <a:r>
              <a:rPr lang="en-US" dirty="0" err="1" smtClean="0"/>
              <a:t>implementiramo</a:t>
            </a:r>
            <a:r>
              <a:rPr lang="en-US" dirty="0" smtClean="0"/>
              <a:t> prima</a:t>
            </a:r>
          </a:p>
          <a:p>
            <a:pPr lvl="1"/>
            <a:r>
              <a:rPr lang="en-US" dirty="0" err="1" smtClean="0"/>
              <a:t>tipovi</a:t>
            </a:r>
            <a:r>
              <a:rPr lang="en-US" dirty="0" smtClean="0"/>
              <a:t> </a:t>
            </a:r>
            <a:r>
              <a:rPr lang="en-US" dirty="0" err="1" smtClean="0"/>
              <a:t>parametara</a:t>
            </a:r>
            <a:r>
              <a:rPr lang="en-US" dirty="0" smtClean="0"/>
              <a:t> </a:t>
            </a:r>
            <a:r>
              <a:rPr lang="en-US" dirty="0" err="1" smtClean="0"/>
              <a:t>nisu</a:t>
            </a:r>
            <a:r>
              <a:rPr lang="en-US" dirty="0" smtClean="0"/>
              <a:t> </a:t>
            </a:r>
            <a:r>
              <a:rPr lang="en-US" dirty="0" err="1" smtClean="0"/>
              <a:t>obavezni</a:t>
            </a:r>
            <a:endParaRPr lang="en-US" dirty="0" smtClean="0"/>
          </a:p>
          <a:p>
            <a:r>
              <a:rPr lang="en-US" dirty="0" smtClean="0"/>
              <a:t>Sa </a:t>
            </a:r>
            <a:r>
              <a:rPr lang="en-US" dirty="0" err="1" smtClean="0"/>
              <a:t>desne</a:t>
            </a:r>
            <a:r>
              <a:rPr lang="en-US" dirty="0" smtClean="0"/>
              <a:t> </a:t>
            </a:r>
            <a:r>
              <a:rPr lang="en-US" dirty="0" err="1" smtClean="0"/>
              <a:t>strane</a:t>
            </a:r>
            <a:r>
              <a:rPr lang="en-US" dirty="0" smtClean="0"/>
              <a:t> </a:t>
            </a:r>
            <a:r>
              <a:rPr lang="en-US" dirty="0" err="1" smtClean="0"/>
              <a:t>implementacija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interfejsa</a:t>
            </a:r>
            <a:endParaRPr lang="en-US" dirty="0" smtClean="0"/>
          </a:p>
          <a:p>
            <a:pPr lvl="1"/>
            <a:r>
              <a:rPr lang="en-US" dirty="0" err="1" smtClean="0"/>
              <a:t>po</a:t>
            </a:r>
            <a:r>
              <a:rPr lang="sr-Latn-RS" dirty="0" smtClean="0"/>
              <a:t>što je funkcionalni interfejs, ima samo tu jednu metodu</a:t>
            </a:r>
          </a:p>
          <a:p>
            <a:endParaRPr lang="en-US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103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Lambda izrazi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Primer za metodu sa više parametara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Displayable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GB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displayData</a:t>
            </a: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prefix, String </a:t>
            </a:r>
            <a:r>
              <a:rPr lang="en-GB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sufix</a:t>
            </a: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GB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Displayable d = (</a:t>
            </a:r>
            <a:r>
              <a:rPr lang="en-GB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sx</a:t>
            </a: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-&gt; {</a:t>
            </a:r>
            <a:r>
              <a:rPr lang="en-GB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sr-Latn-R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r-Latn-R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Novi Sad " + </a:t>
            </a:r>
            <a:r>
              <a:rPr lang="en-GB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sx</a:t>
            </a: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);}; </a:t>
            </a:r>
          </a:p>
          <a:p>
            <a:r>
              <a:rPr lang="sr-Latn-RS" dirty="0" smtClean="0"/>
              <a:t>Kada ima više od jednog parametra, parametri idu u zagradu</a:t>
            </a:r>
          </a:p>
          <a:p>
            <a:r>
              <a:rPr lang="sr-Latn-RS" dirty="0" smtClean="0"/>
              <a:t>Zagrade se moraju staviti i kada metoda ne prima parametre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sr-Latn-R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Displayable d = () -&gt; { System.out.println("Novi Sad"); };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233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Lambda izrazi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Vitičaste zagrade nisu obavezne ako telo metode sadrži samo jedan izraz</a:t>
            </a:r>
          </a:p>
          <a:p>
            <a:r>
              <a:rPr lang="sr-Latn-RS" dirty="0" smtClean="0"/>
              <a:t>Ako metoda nije void, može da ima return izraz</a:t>
            </a:r>
          </a:p>
          <a:p>
            <a:r>
              <a:rPr lang="sr-Latn-RS" dirty="0" smtClean="0"/>
              <a:t>Ako je return izraz jedini u telu metode, onda se ne mora navesti reč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pPr marL="0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Verificator {</a:t>
            </a:r>
            <a:endParaRPr lang="en-GB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boolean verify(int a);</a:t>
            </a:r>
            <a:endParaRPr lang="en-GB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GB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GB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Verificator v = number -&gt; number == 0;</a:t>
            </a:r>
            <a:endParaRPr lang="en-GB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GB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boolean verificationResult = v.verify(5);</a:t>
            </a:r>
            <a:endParaRPr lang="en-GB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714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Lambda izrazi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Sintaksno gledano lambda izraz predstavlja implementaciju </a:t>
            </a:r>
            <a:r>
              <a:rPr lang="sr-Latn-RS" dirty="0" smtClean="0"/>
              <a:t>interfejsa</a:t>
            </a:r>
          </a:p>
          <a:p>
            <a:r>
              <a:rPr lang="sr-Latn-RS" dirty="0" smtClean="0"/>
              <a:t>Obzirom </a:t>
            </a:r>
            <a:r>
              <a:rPr lang="sr-Latn-RS" dirty="0"/>
              <a:t>da je reč o funkcionalnom interfejsu koji ima tačno jednu apstraktnu metodu, lambda izraz koji predstavlja implementaciju te metode praktično reprezentuje jednu </a:t>
            </a:r>
            <a:r>
              <a:rPr lang="sr-Latn-RS" dirty="0" smtClean="0"/>
              <a:t>funkciju</a:t>
            </a:r>
          </a:p>
          <a:p>
            <a:r>
              <a:rPr lang="sr-Latn-RS" dirty="0" smtClean="0"/>
              <a:t>Tako </a:t>
            </a:r>
            <a:r>
              <a:rPr lang="sr-Latn-RS" dirty="0"/>
              <a:t>da korišćenje funkcionalnih interfejsa, odnosno lambda izraza omogućuje prosleđivanje funkcija drugim </a:t>
            </a:r>
            <a:r>
              <a:rPr lang="sr-Latn-RS" dirty="0" smtClean="0"/>
              <a:t>funkcijama</a:t>
            </a:r>
          </a:p>
          <a:p>
            <a:r>
              <a:rPr lang="sr-Latn-RS" dirty="0" smtClean="0"/>
              <a:t>Lambda izrazima se u Javi realizuju koncepti funkcionalnog programiranja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097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35453</TotalTime>
  <Words>1182</Words>
  <Application>Microsoft Office PowerPoint</Application>
  <PresentationFormat>On-screen Show (4:3)</PresentationFormat>
  <Paragraphs>259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Courier New</vt:lpstr>
      <vt:lpstr>Franklin Gothic Book</vt:lpstr>
      <vt:lpstr>Perpetua</vt:lpstr>
      <vt:lpstr>Times New Roman</vt:lpstr>
      <vt:lpstr>Wingdings 2</vt:lpstr>
      <vt:lpstr>Equity</vt:lpstr>
      <vt:lpstr>Napredna Java</vt:lpstr>
      <vt:lpstr>Interfejsi</vt:lpstr>
      <vt:lpstr>Anonimne klase</vt:lpstr>
      <vt:lpstr>Primer anonimne klase</vt:lpstr>
      <vt:lpstr>Lambda izrazi</vt:lpstr>
      <vt:lpstr>Lambda izrazi</vt:lpstr>
      <vt:lpstr>Lambda izrazi</vt:lpstr>
      <vt:lpstr>Lambda izrazi</vt:lpstr>
      <vt:lpstr>Lambda izrazi</vt:lpstr>
      <vt:lpstr>Java Stream API</vt:lpstr>
      <vt:lpstr>Java Stream API - operacije</vt:lpstr>
      <vt:lpstr>Java Stream API - operacije</vt:lpstr>
      <vt:lpstr>Java Stream API - operacije</vt:lpstr>
      <vt:lpstr>Java Stream API - operacije</vt:lpstr>
      <vt:lpstr>Java Stream API - operacije</vt:lpstr>
      <vt:lpstr>Java Stream API - operacije</vt:lpstr>
      <vt:lpstr>Java Stream API – specijalizovani tokovi </vt:lpstr>
      <vt:lpstr>Standardni funkcionalni interfejsi</vt:lpstr>
      <vt:lpstr>Standardni funkcionalni interfejsi</vt:lpstr>
      <vt:lpstr>Method References</vt:lpstr>
      <vt:lpstr>Method References</vt:lpstr>
      <vt:lpstr>Upravljanje null vrednostima</vt:lpstr>
      <vt:lpstr>Optional</vt:lpstr>
      <vt:lpstr>Optional</vt:lpstr>
      <vt:lpstr>Optional</vt:lpstr>
      <vt:lpstr>Optional</vt:lpstr>
      <vt:lpstr>Optional primer</vt:lpstr>
      <vt:lpstr>Optional primer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radni okvir</dc:title>
  <dc:creator>Goran</dc:creator>
  <cp:lastModifiedBy>Goran Savic</cp:lastModifiedBy>
  <cp:revision>888</cp:revision>
  <dcterms:created xsi:type="dcterms:W3CDTF">2016-06-17T10:29:53Z</dcterms:created>
  <dcterms:modified xsi:type="dcterms:W3CDTF">2020-11-04T12:45:13Z</dcterms:modified>
</cp:coreProperties>
</file>