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5" r:id="rId4"/>
    <p:sldId id="266" r:id="rId5"/>
    <p:sldId id="264" r:id="rId6"/>
    <p:sldId id="267" r:id="rId7"/>
    <p:sldId id="268" r:id="rId8"/>
    <p:sldId id="269" r:id="rId9"/>
    <p:sldId id="270" r:id="rId10"/>
    <p:sldId id="261" r:id="rId11"/>
    <p:sldId id="274" r:id="rId12"/>
    <p:sldId id="275" r:id="rId13"/>
    <p:sldId id="276" r:id="rId14"/>
    <p:sldId id="277" r:id="rId15"/>
    <p:sldId id="262" r:id="rId16"/>
    <p:sldId id="273" r:id="rId17"/>
    <p:sldId id="272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40" autoAdjust="0"/>
  </p:normalViewPr>
  <p:slideViewPr>
    <p:cSldViewPr>
      <p:cViewPr varScale="1">
        <p:scale>
          <a:sx n="102" d="100"/>
          <a:sy n="102" d="100"/>
        </p:scale>
        <p:origin x="185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258"/>
    </p:cViewPr>
  </p:sorterViewPr>
  <p:notesViewPr>
    <p:cSldViewPr>
      <p:cViewPr varScale="1">
        <p:scale>
          <a:sx n="70" d="100"/>
          <a:sy n="70" d="100"/>
        </p:scale>
        <p:origin x="-323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E5E08-6FDD-4025-8531-A3BB39BAD8F4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C20D4-52CC-4AE0-A8BD-CFB348CDB1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932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E4E63B4-66BE-45AF-B342-5BD675F621EF}" type="datetimeFigureOut">
              <a:rPr lang="en-GB" smtClean="0"/>
              <a:pPr/>
              <a:t>13/09/2019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244398-0885-4C06-B673-45F76BE55CC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63B4-66BE-45AF-B342-5BD675F621EF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4398-0885-4C06-B673-45F76BE55CC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63B4-66BE-45AF-B342-5BD675F621EF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4398-0885-4C06-B673-45F76BE55CC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E4E63B4-66BE-45AF-B342-5BD675F621EF}" type="datetimeFigureOut">
              <a:rPr lang="en-GB" smtClean="0"/>
              <a:pPr/>
              <a:t>13/09/2019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244398-0885-4C06-B673-45F76BE55CC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E4E63B4-66BE-45AF-B342-5BD675F621EF}" type="datetimeFigureOut">
              <a:rPr lang="en-GB" smtClean="0"/>
              <a:pPr/>
              <a:t>13/09/2019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244398-0885-4C06-B673-45F76BE55CC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E4E63B4-66BE-45AF-B342-5BD675F621EF}" type="datetimeFigureOut">
              <a:rPr lang="en-GB" smtClean="0"/>
              <a:pPr/>
              <a:t>13/09/2019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244398-0885-4C06-B673-45F76BE55CC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63B4-66BE-45AF-B342-5BD675F621EF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4398-0885-4C06-B673-45F76BE55CC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63B4-66BE-45AF-B342-5BD675F621EF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4398-0885-4C06-B673-45F76BE55CC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63B4-66BE-45AF-B342-5BD675F621EF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4398-0885-4C06-B673-45F76BE55CC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63B4-66BE-45AF-B342-5BD675F621EF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4398-0885-4C06-B673-45F76BE55CC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63B4-66BE-45AF-B342-5BD675F621EF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B244398-0885-4C06-B673-45F76BE55CC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E4E63B4-66BE-45AF-B342-5BD675F621EF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B244398-0885-4C06-B673-45F76BE55CC2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5943600"/>
            <a:ext cx="6400800" cy="533400"/>
          </a:xfrm>
        </p:spPr>
        <p:txBody>
          <a:bodyPr/>
          <a:lstStyle/>
          <a:p>
            <a:pPr algn="r"/>
            <a:r>
              <a:rPr lang="sr-Latn-RS" dirty="0" smtClean="0"/>
              <a:t>Autor: Goran Savić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Selenium E2E testiranje</a:t>
            </a:r>
            <a:endParaRPr lang="en-GB" dirty="0"/>
          </a:p>
        </p:txBody>
      </p:sp>
      <p:sp>
        <p:nvSpPr>
          <p:cNvPr id="5" name="AutoShape 2" descr="Image result for jasmine test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6" name="AutoShape 4" descr="Image result for jasmine test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AutoShape 6" descr="Image result for jasmine testi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841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Čekanje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Često se programski kod testa izvršava brže nego što browser uspeva da prikaže stranicu</a:t>
            </a:r>
          </a:p>
          <a:p>
            <a:r>
              <a:rPr lang="sr-Latn-RS" dirty="0" smtClean="0"/>
              <a:t>Takođe, često test radi sa podacima za koje je potrebno neko vreme da stignu sa servera</a:t>
            </a:r>
          </a:p>
          <a:p>
            <a:r>
              <a:rPr lang="sr-Latn-RS" dirty="0" smtClean="0"/>
              <a:t>Potrebno je sinhronizovati rad testa i </a:t>
            </a:r>
            <a:r>
              <a:rPr lang="sr-Latn-RS" i="1" dirty="0" smtClean="0"/>
              <a:t>browsera</a:t>
            </a:r>
          </a:p>
          <a:p>
            <a:r>
              <a:rPr lang="sr-Latn-RS" dirty="0" smtClean="0"/>
              <a:t>Test mora da sačeka da browser učita sve elemente pre nego što nastavi</a:t>
            </a:r>
          </a:p>
          <a:p>
            <a:pPr lvl="1"/>
            <a:r>
              <a:rPr lang="sr-Latn-RS" dirty="0" smtClean="0"/>
              <a:t>potrebno je zaustaviti test na neko vreme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2253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Implicitno čekanje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77500" lnSpcReduction="20000"/>
          </a:bodyPr>
          <a:lstStyle/>
          <a:p>
            <a:r>
              <a:rPr lang="sr-Latn-RS" dirty="0" smtClean="0"/>
              <a:t>Ako Selenium ne može da pristupi elementu koji test zahteva, sačekaće specificirano vreme i tada pokušati ponovo</a:t>
            </a:r>
          </a:p>
          <a:p>
            <a:pPr lvl="1"/>
            <a:r>
              <a:rPr lang="sr-Latn-RS" dirty="0" smtClean="0"/>
              <a:t>pre isteka vremena Selenium neće pokušavati da nađe element</a:t>
            </a:r>
          </a:p>
          <a:p>
            <a:pPr lvl="1"/>
            <a:r>
              <a:rPr lang="sr-Latn-RS" dirty="0" smtClean="0"/>
              <a:t>nakon isteka vremena pokušaće da pronađe element</a:t>
            </a:r>
          </a:p>
          <a:p>
            <a:pPr lvl="2"/>
            <a:r>
              <a:rPr lang="sr-Latn-RS" dirty="0" smtClean="0"/>
              <a:t>ako pronađe nastavlja dalje</a:t>
            </a:r>
          </a:p>
          <a:p>
            <a:pPr lvl="2"/>
            <a:r>
              <a:rPr lang="sr-Latn-RS" dirty="0" smtClean="0"/>
              <a:t>ako ne pronađe izbacuje izuzetak</a:t>
            </a:r>
          </a:p>
          <a:p>
            <a:r>
              <a:rPr lang="sr-Latn-RS" dirty="0" smtClean="0"/>
              <a:t>Potrebno je naznačiti Seleniumu koliko dugo da čeka na element</a:t>
            </a:r>
          </a:p>
          <a:p>
            <a:pPr lvl="1"/>
            <a:r>
              <a:rPr lang="sr-Latn-RS" dirty="0" smtClean="0"/>
              <a:t>podrazumevana vrednost je 0</a:t>
            </a:r>
          </a:p>
          <a:p>
            <a:pPr lvl="1"/>
            <a:r>
              <a:rPr lang="sr-Latn-RS" dirty="0" smtClean="0"/>
              <a:t>može se podesiti na neku veću vrednost</a:t>
            </a:r>
          </a:p>
          <a:p>
            <a:pPr lvl="1"/>
            <a:r>
              <a:rPr lang="sr-Latn-RS" dirty="0" smtClean="0"/>
              <a:t>važi na nivou celog </a:t>
            </a:r>
            <a:r>
              <a:rPr lang="sr-Latn-RS" i="1" dirty="0" smtClean="0"/>
              <a:t>drivera</a:t>
            </a:r>
            <a:endParaRPr lang="sr-Latn-RS" dirty="0" smtClean="0"/>
          </a:p>
          <a:p>
            <a:pPr lvl="2"/>
            <a:r>
              <a:rPr lang="sr-Latn-RS" dirty="0" smtClean="0"/>
              <a:t>ako se postavi, čekanje će se vršiti za sve elemente</a:t>
            </a:r>
          </a:p>
          <a:p>
            <a:pPr lvl="1"/>
            <a:r>
              <a:rPr lang="sr-Latn-RS" dirty="0" smtClean="0"/>
              <a:t>mana je što čeka i duže nego što je potrebno</a:t>
            </a:r>
            <a:endParaRPr lang="sr-Latn-RS" dirty="0"/>
          </a:p>
          <a:p>
            <a:r>
              <a:rPr lang="sr-Latn-RS" dirty="0" smtClean="0"/>
              <a:t>Primer	</a:t>
            </a:r>
          </a:p>
          <a:p>
            <a:pPr marL="0" indent="0">
              <a:buNone/>
            </a:pP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300" dirty="0" err="1" smtClean="0">
                <a:latin typeface="Courier New" pitchFamily="49" charset="0"/>
                <a:cs typeface="Courier New" pitchFamily="49" charset="0"/>
              </a:rPr>
              <a:t>driver.manage</a:t>
            </a:r>
            <a:r>
              <a:rPr lang="en-GB" sz="2300" dirty="0">
                <a:latin typeface="Courier New" pitchFamily="49" charset="0"/>
                <a:cs typeface="Courier New" pitchFamily="49" charset="0"/>
              </a:rPr>
              <a:t>().timeouts</a:t>
            </a:r>
            <a:r>
              <a:rPr lang="en-GB" sz="2300" dirty="0" smtClean="0">
                <a:latin typeface="Courier New" pitchFamily="49" charset="0"/>
                <a:cs typeface="Courier New" pitchFamily="49" charset="0"/>
              </a:rPr>
              <a:t>().</a:t>
            </a:r>
            <a:endParaRPr lang="sr-Latn-RS" sz="23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2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sr-Latn-RS" sz="23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300" dirty="0" err="1" smtClean="0">
                <a:latin typeface="Courier New" pitchFamily="49" charset="0"/>
                <a:cs typeface="Courier New" pitchFamily="49" charset="0"/>
              </a:rPr>
              <a:t>implicitlyWait</a:t>
            </a:r>
            <a:r>
              <a:rPr lang="en-GB" sz="2300" dirty="0" smtClean="0">
                <a:latin typeface="Courier New" pitchFamily="49" charset="0"/>
                <a:cs typeface="Courier New" pitchFamily="49" charset="0"/>
              </a:rPr>
              <a:t>(10</a:t>
            </a:r>
            <a:r>
              <a:rPr lang="en-GB" sz="23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300" dirty="0" err="1">
                <a:latin typeface="Courier New" pitchFamily="49" charset="0"/>
                <a:cs typeface="Courier New" pitchFamily="49" charset="0"/>
              </a:rPr>
              <a:t>TimeUnit.SECONDS</a:t>
            </a:r>
            <a:r>
              <a:rPr lang="en-GB" sz="23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40859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Eksplicitno čekanje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Može se označiti Seleniumu da čeka do ispunjenja nekog uslova</a:t>
            </a:r>
          </a:p>
          <a:p>
            <a:pPr lvl="1"/>
            <a:r>
              <a:rPr lang="sr-Latn-RS" dirty="0" smtClean="0"/>
              <a:t>npr. dok element ne bude vidljiv</a:t>
            </a:r>
          </a:p>
          <a:p>
            <a:pPr lvl="1"/>
            <a:r>
              <a:rPr lang="sr-Latn-RS" dirty="0" smtClean="0"/>
              <a:t>navede se koliko maksimalno da čeka</a:t>
            </a:r>
          </a:p>
          <a:p>
            <a:pPr lvl="1"/>
            <a:r>
              <a:rPr lang="sr-Latn-RS" dirty="0" smtClean="0"/>
              <a:t>svakih 500 ms proverava da li je uslov ispunjen</a:t>
            </a:r>
          </a:p>
          <a:p>
            <a:r>
              <a:rPr lang="sr-Latn-RS" dirty="0" smtClean="0"/>
              <a:t>Primer</a:t>
            </a:r>
          </a:p>
          <a:p>
            <a:pPr marL="0" indent="0">
              <a:buNone/>
            </a:pPr>
            <a:r>
              <a:rPr lang="sr-Latn-RS" sz="1800" dirty="0" smtClean="0">
                <a:latin typeface="Courier New" pitchFamily="49" charset="0"/>
                <a:cs typeface="Courier New" pitchFamily="49" charset="0"/>
              </a:rPr>
              <a:t>WebElement el </a:t>
            </a:r>
            <a:r>
              <a:rPr lang="sr-Latn-RS" sz="1800" dirty="0">
                <a:latin typeface="Courier New" pitchFamily="49" charset="0"/>
                <a:cs typeface="Courier New" pitchFamily="49" charset="0"/>
              </a:rPr>
              <a:t>= (new WebDriverWait(driver,10))</a:t>
            </a:r>
          </a:p>
          <a:p>
            <a:pPr marL="0" indent="0">
              <a:buNone/>
            </a:pPr>
            <a:r>
              <a:rPr lang="sr-Latn-RS" sz="1800" dirty="0" smtClean="0">
                <a:latin typeface="Courier New" pitchFamily="49" charset="0"/>
                <a:cs typeface="Courier New" pitchFamily="49" charset="0"/>
              </a:rPr>
              <a:t>   .until(ExpectedConditions.presenceOfElementLocated(</a:t>
            </a:r>
          </a:p>
          <a:p>
            <a:pPr marL="0" indent="0">
              <a:buNone/>
            </a:pPr>
            <a:r>
              <a:rPr lang="sr-Latn-R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sr-Latn-RS" sz="1800" dirty="0" smtClean="0">
                <a:latin typeface="Courier New" pitchFamily="49" charset="0"/>
                <a:cs typeface="Courier New" pitchFamily="49" charset="0"/>
              </a:rPr>
              <a:t>By.id("firstName")));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4548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Eksplicitno čekanje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763000" cy="5181600"/>
          </a:xfrm>
        </p:spPr>
        <p:txBody>
          <a:bodyPr>
            <a:normAutofit fontScale="85000" lnSpcReduction="20000"/>
          </a:bodyPr>
          <a:lstStyle/>
          <a:p>
            <a:r>
              <a:rPr lang="sr-Latn-RS" dirty="0"/>
              <a:t>Može se postaviti i uslov čekanja, ali i frekvencija proveravanja da li je uslov ispunjen</a:t>
            </a:r>
          </a:p>
          <a:p>
            <a:r>
              <a:rPr lang="sr-Latn-RS" dirty="0" smtClean="0"/>
              <a:t>Koristi se klasa 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FluentWait</a:t>
            </a:r>
            <a:r>
              <a:rPr lang="sr-Latn-RS" dirty="0" smtClean="0"/>
              <a:t>, pri čemu se navede</a:t>
            </a:r>
            <a:endParaRPr lang="sr-Latn-RS" dirty="0"/>
          </a:p>
          <a:p>
            <a:pPr lvl="1"/>
            <a:r>
              <a:rPr lang="sr-Latn-RS" dirty="0" smtClean="0"/>
              <a:t>maksimalno vreme čekanja</a:t>
            </a:r>
          </a:p>
          <a:p>
            <a:pPr lvl="1"/>
            <a:r>
              <a:rPr lang="sr-Latn-RS" dirty="0" smtClean="0"/>
              <a:t>trajanje perioda nakon kojeg se ponovo proverava ispunjenost uslova</a:t>
            </a:r>
          </a:p>
          <a:p>
            <a:pPr lvl="1"/>
            <a:r>
              <a:rPr lang="sr-Latn-RS" dirty="0" smtClean="0"/>
              <a:t>koje izuzetke pri proveri ispunjenosti uslova da ignoriše</a:t>
            </a:r>
          </a:p>
          <a:p>
            <a:r>
              <a:rPr lang="sr-Latn-RS" dirty="0" smtClean="0"/>
              <a:t>Primer</a:t>
            </a:r>
          </a:p>
          <a:p>
            <a:pPr marL="0" indent="0">
              <a:buNone/>
            </a:pPr>
            <a:r>
              <a:rPr lang="en-US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ea typeface="DejaVu Sans"/>
                <a:cs typeface="Courier New" pitchFamily="49" charset="0"/>
              </a:rPr>
              <a:t>Wait&lt;</a:t>
            </a:r>
            <a:r>
              <a:rPr lang="en-US" sz="1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ea typeface="DejaVu Sans"/>
                <a:cs typeface="Courier New" pitchFamily="49" charset="0"/>
              </a:rPr>
              <a:t>WebDriver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ea typeface="DejaVu Sans"/>
                <a:cs typeface="Courier New" pitchFamily="49" charset="0"/>
              </a:rPr>
              <a:t>&gt; wait = new 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ea typeface="DejaVu Sans"/>
                <a:cs typeface="Courier New" pitchFamily="49" charset="0"/>
              </a:rPr>
              <a:t>FluentWait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ea typeface="DejaVu Sans"/>
                <a:cs typeface="Courier New" pitchFamily="49" charset="0"/>
              </a:rPr>
              <a:t>&lt;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ea typeface="DejaVu Sans"/>
                <a:cs typeface="Courier New" pitchFamily="49" charset="0"/>
              </a:rPr>
              <a:t>WebDriver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ea typeface="DejaVu Sans"/>
                <a:cs typeface="Courier New" pitchFamily="49" charset="0"/>
              </a:rPr>
              <a:t>&gt;(driver)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ea typeface="DejaVu Sans"/>
                <a:cs typeface="Courier New" pitchFamily="49" charset="0"/>
              </a:rPr>
              <a:t>	</a:t>
            </a:r>
            <a:r>
              <a:rPr lang="en-US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ea typeface="DejaVu Sans"/>
                <a:cs typeface="Courier New" pitchFamily="49" charset="0"/>
              </a:rPr>
              <a:t>.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ea typeface="DejaVu Sans"/>
                <a:cs typeface="Courier New" pitchFamily="49" charset="0"/>
              </a:rPr>
              <a:t>withTimeout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ea typeface="DejaVu Sans"/>
                <a:cs typeface="Courier New" pitchFamily="49" charset="0"/>
              </a:rPr>
              <a:t>(60, 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ea typeface="DejaVu Sans"/>
                <a:cs typeface="Courier New" pitchFamily="49" charset="0"/>
              </a:rPr>
              <a:t>TimeUnit.SECONDS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ea typeface="DejaVu Sans"/>
                <a:cs typeface="Courier New" pitchFamily="49" charset="0"/>
              </a:rPr>
              <a:t>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ea typeface="DejaVu Sans"/>
                <a:cs typeface="Courier New" pitchFamily="49" charset="0"/>
              </a:rPr>
              <a:t>	</a:t>
            </a:r>
            <a:r>
              <a:rPr lang="en-US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ea typeface="DejaVu Sans"/>
                <a:cs typeface="Courier New" pitchFamily="49" charset="0"/>
              </a:rPr>
              <a:t>.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ea typeface="DejaVu Sans"/>
                <a:cs typeface="Courier New" pitchFamily="49" charset="0"/>
              </a:rPr>
              <a:t>pollingEvery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ea typeface="DejaVu Sans"/>
                <a:cs typeface="Courier New" pitchFamily="49" charset="0"/>
              </a:rPr>
              <a:t>(10, 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ea typeface="DejaVu Sans"/>
                <a:cs typeface="Courier New" pitchFamily="49" charset="0"/>
              </a:rPr>
              <a:t>TimeUnit.SECONDS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ea typeface="DejaVu Sans"/>
                <a:cs typeface="Courier New" pitchFamily="49" charset="0"/>
              </a:rPr>
              <a:t>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ea typeface="DejaVu Sans"/>
                <a:cs typeface="Courier New" pitchFamily="49" charset="0"/>
              </a:rPr>
              <a:t>	</a:t>
            </a:r>
            <a:r>
              <a:rPr lang="en-US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ea typeface="DejaVu Sans"/>
                <a:cs typeface="Courier New" pitchFamily="49" charset="0"/>
              </a:rPr>
              <a:t>.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ea typeface="DejaVu Sans"/>
                <a:cs typeface="Courier New" pitchFamily="49" charset="0"/>
              </a:rPr>
              <a:t>ignoring(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ea typeface="DejaVu Sans"/>
                <a:cs typeface="Courier New" pitchFamily="49" charset="0"/>
              </a:rPr>
              <a:t>NoSuchElementException.class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ea typeface="DejaVu Sans"/>
                <a:cs typeface="Courier New" pitchFamily="49" charset="0"/>
              </a:rPr>
              <a:t>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sr-Latn-RS" sz="1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itchFamily="49" charset="0"/>
              <a:ea typeface="DejaVu Sans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ea typeface="DejaVu Sans"/>
                <a:cs typeface="Courier New" pitchFamily="49" charset="0"/>
              </a:rPr>
              <a:t>WebElement</a:t>
            </a:r>
            <a:r>
              <a:rPr lang="en-US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ea typeface="DejaVu Sans"/>
                <a:cs typeface="Courier New" pitchFamily="49" charset="0"/>
              </a:rPr>
              <a:t> dynamic</a:t>
            </a:r>
            <a:r>
              <a:rPr lang="sr-Latn-RS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ea typeface="DejaVu Sans"/>
                <a:cs typeface="Courier New" pitchFamily="49" charset="0"/>
              </a:rPr>
              <a:t>E</a:t>
            </a:r>
            <a:r>
              <a:rPr lang="en-US" sz="1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ea typeface="DejaVu Sans"/>
                <a:cs typeface="Courier New" pitchFamily="49" charset="0"/>
              </a:rPr>
              <a:t>lement</a:t>
            </a:r>
            <a:r>
              <a:rPr lang="en-US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ea typeface="DejaVu Sans"/>
                <a:cs typeface="Courier New" pitchFamily="49" charset="0"/>
              </a:rPr>
              <a:t> 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ea typeface="DejaVu Sans"/>
                <a:cs typeface="Courier New" pitchFamily="49" charset="0"/>
              </a:rPr>
              <a:t>= </a:t>
            </a:r>
            <a:r>
              <a:rPr lang="en-US" sz="1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ea typeface="DejaVu Sans"/>
                <a:cs typeface="Courier New" pitchFamily="49" charset="0"/>
              </a:rPr>
              <a:t>wait.until</a:t>
            </a:r>
            <a:r>
              <a:rPr lang="en-US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ea typeface="DejaVu Sans"/>
                <a:cs typeface="Courier New" pitchFamily="49" charset="0"/>
              </a:rPr>
              <a:t>(new</a:t>
            </a:r>
            <a:r>
              <a:rPr lang="sr-Latn-RS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ea typeface="DejaVu Sans"/>
                <a:cs typeface="Courier New" pitchFamily="49" charset="0"/>
              </a:rPr>
              <a:t> Fu</a:t>
            </a:r>
            <a:r>
              <a:rPr lang="en-US" sz="1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ea typeface="DejaVu Sans"/>
                <a:cs typeface="Courier New" pitchFamily="49" charset="0"/>
              </a:rPr>
              <a:t>nction</a:t>
            </a:r>
            <a:r>
              <a:rPr lang="en-US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ea typeface="DejaVu Sans"/>
                <a:cs typeface="Courier New" pitchFamily="49" charset="0"/>
              </a:rPr>
              <a:t>&lt;</a:t>
            </a:r>
            <a:r>
              <a:rPr lang="en-US" sz="1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ea typeface="DejaVu Sans"/>
                <a:cs typeface="Courier New" pitchFamily="49" charset="0"/>
              </a:rPr>
              <a:t>WebDriver,WebElement</a:t>
            </a:r>
            <a:r>
              <a:rPr lang="en-US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ea typeface="DejaVu Sans"/>
                <a:cs typeface="Courier New" pitchFamily="49" charset="0"/>
              </a:rPr>
              <a:t>&gt;()</a:t>
            </a:r>
            <a:r>
              <a:rPr lang="sr-Latn-R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ea typeface="DejaVu Sans"/>
                <a:cs typeface="Courier New" pitchFamily="49" charset="0"/>
              </a:rPr>
              <a:t>{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ea typeface="DejaVu Sans"/>
                <a:cs typeface="Courier New" pitchFamily="49" charset="0"/>
              </a:rPr>
              <a:t>	</a:t>
            </a:r>
            <a:r>
              <a:rPr lang="en-US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ea typeface="DejaVu Sans"/>
                <a:cs typeface="Courier New" pitchFamily="49" charset="0"/>
              </a:rPr>
              <a:t>public 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ea typeface="DejaVu Sans"/>
                <a:cs typeface="Courier New" pitchFamily="49" charset="0"/>
              </a:rPr>
              <a:t>WebElement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ea typeface="DejaVu Sans"/>
                <a:cs typeface="Courier New" pitchFamily="49" charset="0"/>
              </a:rPr>
              <a:t> apply(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ea typeface="DejaVu Sans"/>
                <a:cs typeface="Courier New" pitchFamily="49" charset="0"/>
              </a:rPr>
              <a:t>WebDriver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ea typeface="DejaVu Sans"/>
                <a:cs typeface="Courier New" pitchFamily="49" charset="0"/>
              </a:rPr>
              <a:t> driver</a:t>
            </a:r>
            <a:r>
              <a:rPr lang="en-US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ea typeface="DejaVu Sans"/>
                <a:cs typeface="Courier New" pitchFamily="49" charset="0"/>
              </a:rPr>
              <a:t>)</a:t>
            </a:r>
            <a:r>
              <a:rPr lang="sr-Latn-RS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ea typeface="DejaVu Sans"/>
                <a:cs typeface="Courier New" pitchFamily="49" charset="0"/>
              </a:rPr>
              <a:t> </a:t>
            </a:r>
            <a:r>
              <a:rPr lang="en-US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ea typeface="DejaVu Sans"/>
                <a:cs typeface="Courier New" pitchFamily="49" charset="0"/>
              </a:rPr>
              <a:t>{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ea typeface="DejaVu Sans"/>
                <a:cs typeface="Courier New" pitchFamily="49" charset="0"/>
              </a:rPr>
              <a:t>  	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ea typeface="DejaVu Sans"/>
                <a:cs typeface="Courier New" pitchFamily="49" charset="0"/>
              </a:rPr>
              <a:t>	return 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ea typeface="DejaVu Sans"/>
                <a:cs typeface="Courier New" pitchFamily="49" charset="0"/>
              </a:rPr>
              <a:t>driver.findElement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ea typeface="DejaVu Sans"/>
                <a:cs typeface="Courier New" pitchFamily="49" charset="0"/>
              </a:rPr>
              <a:t>(By.id("</a:t>
            </a:r>
            <a:r>
              <a:rPr lang="en-US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ea typeface="DejaVu Sans"/>
                <a:cs typeface="Courier New" pitchFamily="49" charset="0"/>
              </a:rPr>
              <a:t>movieForm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ea typeface="DejaVu Sans"/>
                <a:cs typeface="Courier New" pitchFamily="49" charset="0"/>
              </a:rPr>
              <a:t>"));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ea typeface="DejaVu Sans"/>
                <a:cs typeface="Courier New" pitchFamily="49" charset="0"/>
              </a:rPr>
              <a:t>	</a:t>
            </a:r>
            <a:r>
              <a:rPr lang="en-US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ea typeface="DejaVu Sans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itchFamily="49" charset="0"/>
                <a:ea typeface="DejaVu Sans"/>
                <a:cs typeface="Courier New" pitchFamily="49" charset="0"/>
              </a:rPr>
              <a:t>});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9553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810000" y="4648200"/>
            <a:ext cx="2209800" cy="838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sr-Latn-R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Robert C. Martin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Font typeface="Wingdings 2"/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sr-Latn-R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1952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8600" y="992155"/>
            <a:ext cx="464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i="1" dirty="0">
                <a:latin typeface="Calibri" panose="020F0502020204030204" pitchFamily="34" charset="0"/>
                <a:cs typeface="Calibri" panose="020F0502020204030204" pitchFamily="34" charset="0"/>
              </a:rPr>
              <a:t>What makes a clean test? Three things. Readability, readability, and readability</a:t>
            </a:r>
            <a:r>
              <a:rPr lang="en-GB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sr-Latn-RS" sz="20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sr-Latn-R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Clean Code: A Handbook of Agile Software Craftsmanship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Robert Cecil Marti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3291840" cy="417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43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PageObject šablon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Često test pristupa više puta istim elementima</a:t>
            </a:r>
          </a:p>
          <a:p>
            <a:pPr lvl="1"/>
            <a:r>
              <a:rPr lang="sr-Latn-RS" dirty="0" smtClean="0"/>
              <a:t>tada se isti selektori pišu više puta u kodu</a:t>
            </a:r>
          </a:p>
          <a:p>
            <a:pPr lvl="1"/>
            <a:r>
              <a:rPr lang="sr-Latn-RS" dirty="0" smtClean="0"/>
              <a:t>pri izmeni izgleda stranice moraju se selektori promeniti na svim mestima</a:t>
            </a:r>
          </a:p>
          <a:p>
            <a:r>
              <a:rPr lang="sr-Latn-RS" dirty="0" smtClean="0"/>
              <a:t>PageObject šablon razdvaja test od rada sa grafičkim elementima</a:t>
            </a:r>
          </a:p>
          <a:p>
            <a:pPr lvl="1"/>
            <a:r>
              <a:rPr lang="sr-Latn-RS" dirty="0" smtClean="0"/>
              <a:t>Stranica se modeluje kao objekat neke klase</a:t>
            </a:r>
          </a:p>
          <a:p>
            <a:pPr lvl="1"/>
            <a:r>
              <a:rPr lang="sr-Latn-RS" dirty="0" smtClean="0"/>
              <a:t>Klasa sadrži elemente koji se nalaze na stranici</a:t>
            </a:r>
          </a:p>
          <a:p>
            <a:pPr lvl="1"/>
            <a:r>
              <a:rPr lang="sr-Latn-RS" dirty="0" smtClean="0"/>
              <a:t>Klasa sadrži metode za manipulaciju elementima</a:t>
            </a:r>
          </a:p>
          <a:p>
            <a:pPr lvl="2"/>
            <a:r>
              <a:rPr lang="sr-Latn-RS" dirty="0" smtClean="0"/>
              <a:t>selekcija, preuzimanje vrednosti, postavljanje vrednosti</a:t>
            </a:r>
          </a:p>
          <a:p>
            <a:r>
              <a:rPr lang="sr-Latn-RS" dirty="0" smtClean="0"/>
              <a:t>Primer</a:t>
            </a:r>
          </a:p>
          <a:p>
            <a:pPr lvl="1"/>
            <a:r>
              <a:rPr lang="sr-Latn-RS" smtClean="0">
                <a:latin typeface="Courier New" pitchFamily="49" charset="0"/>
                <a:cs typeface="Courier New" pitchFamily="49" charset="0"/>
              </a:rPr>
              <a:t>Primeri/selenium/StudentPageTest.java</a:t>
            </a:r>
            <a:endParaRPr lang="sr-Latn-RS" dirty="0" smtClean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9149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PageObject šablon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/>
        </p:blipFill>
        <p:spPr>
          <a:xfrm>
            <a:off x="304800" y="1740105"/>
            <a:ext cx="8651160" cy="43837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1715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PageObject šablon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/>
              <a:t>U testovima se do elemenata dolazi kroz objekat koji predstavlja stranicu</a:t>
            </a:r>
          </a:p>
          <a:p>
            <a:pPr lvl="1"/>
            <a:r>
              <a:rPr lang="sr-Latn-RS" dirty="0" smtClean="0"/>
              <a:t>test poziva metode </a:t>
            </a:r>
            <a:r>
              <a:rPr lang="sr-Latn-RS" i="1" dirty="0" smtClean="0"/>
              <a:t>Page</a:t>
            </a:r>
            <a:r>
              <a:rPr lang="sr-Latn-RS" dirty="0" smtClean="0"/>
              <a:t> klase</a:t>
            </a:r>
          </a:p>
          <a:p>
            <a:r>
              <a:rPr lang="sr-Latn-RS" dirty="0" smtClean="0"/>
              <a:t>Test </a:t>
            </a:r>
            <a:r>
              <a:rPr lang="sr-Latn-RS" dirty="0"/>
              <a:t>ne </a:t>
            </a:r>
            <a:r>
              <a:rPr lang="sr-Latn-RS" dirty="0" smtClean="0"/>
              <a:t>sadrži lokatore</a:t>
            </a:r>
          </a:p>
          <a:p>
            <a:pPr lvl="1"/>
            <a:r>
              <a:rPr lang="sr-Latn-RS" dirty="0" smtClean="0"/>
              <a:t>test ne vodi </a:t>
            </a:r>
            <a:r>
              <a:rPr lang="sr-Latn-RS" dirty="0"/>
              <a:t>računa o tome kako se element preuzima</a:t>
            </a:r>
          </a:p>
          <a:p>
            <a:pPr lvl="1"/>
            <a:r>
              <a:rPr lang="sr-Latn-RS" dirty="0" smtClean="0"/>
              <a:t>lokatori se nalaze u </a:t>
            </a:r>
            <a:r>
              <a:rPr lang="sr-Latn-RS" i="1" dirty="0" smtClean="0"/>
              <a:t>Page</a:t>
            </a:r>
            <a:r>
              <a:rPr lang="sr-Latn-RS" dirty="0" smtClean="0"/>
              <a:t> klasi</a:t>
            </a:r>
          </a:p>
          <a:p>
            <a:r>
              <a:rPr lang="sr-Latn-RS" dirty="0" smtClean="0"/>
              <a:t>Page klasa ne sadrži </a:t>
            </a:r>
            <a:r>
              <a:rPr lang="sr-Latn-RS" i="1" dirty="0" smtClean="0"/>
              <a:t>assert</a:t>
            </a:r>
            <a:r>
              <a:rPr lang="sr-Latn-RS" dirty="0" smtClean="0"/>
              <a:t> metode</a:t>
            </a:r>
          </a:p>
          <a:p>
            <a:pPr lvl="1"/>
            <a:r>
              <a:rPr lang="sr-Latn-RS" dirty="0" smtClean="0"/>
              <a:t>logika testiranja je u samom testu</a:t>
            </a:r>
          </a:p>
          <a:p>
            <a:pPr lvl="1"/>
            <a:r>
              <a:rPr lang="sr-Latn-RS" i="1" dirty="0" smtClean="0"/>
              <a:t>Page</a:t>
            </a:r>
            <a:r>
              <a:rPr lang="sr-Latn-RS" dirty="0" smtClean="0"/>
              <a:t> klasa samo obezbeđuje elemente nad kojima se vrše akcije od kojih zavisi uspešnost testiranja</a:t>
            </a:r>
            <a:endParaRPr lang="sr-Latn-RS" dirty="0"/>
          </a:p>
          <a:p>
            <a:r>
              <a:rPr lang="sr-Latn-RS" dirty="0"/>
              <a:t>Ovim je olakšano održavanje testova</a:t>
            </a:r>
          </a:p>
          <a:p>
            <a:pPr lvl="1"/>
            <a:r>
              <a:rPr lang="sr-Latn-RS" dirty="0"/>
              <a:t>test slučaj manje zavisi od izgleda </a:t>
            </a:r>
            <a:r>
              <a:rPr lang="sr-Latn-RS" dirty="0" smtClean="0"/>
              <a:t>stranice</a:t>
            </a:r>
            <a:endParaRPr lang="sr-Latn-RS" dirty="0"/>
          </a:p>
          <a:p>
            <a:pPr lvl="1"/>
            <a:r>
              <a:rPr lang="sr-Latn-RS" dirty="0"/>
              <a:t>manje izmena pri promeni </a:t>
            </a:r>
            <a:r>
              <a:rPr lang="sr-Latn-RS" dirty="0" smtClean="0"/>
              <a:t>izgleda stranice</a:t>
            </a:r>
            <a:endParaRPr lang="sr-Latn-R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8935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dirty="0" smtClean="0"/>
              <a:t>Selenium podrška za PageObject šablon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572000"/>
          </a:xfrm>
        </p:spPr>
        <p:txBody>
          <a:bodyPr/>
          <a:lstStyle/>
          <a:p>
            <a:r>
              <a:rPr lang="sr-Latn-RS" dirty="0" smtClean="0"/>
              <a:t>Klasa PageFactory injektuje </a:t>
            </a:r>
            <a:r>
              <a:rPr lang="sr-Latn-RS" i="1" dirty="0" smtClean="0"/>
              <a:t>driver </a:t>
            </a:r>
            <a:r>
              <a:rPr lang="sr-Latn-RS" dirty="0" smtClean="0"/>
              <a:t>u šablon</a:t>
            </a:r>
          </a:p>
          <a:p>
            <a:pPr lvl="1"/>
            <a:r>
              <a:rPr lang="sr-Latn-RS" dirty="0" smtClean="0"/>
              <a:t>objekat klase se mora instancirati preko PageFactory klase</a:t>
            </a:r>
          </a:p>
          <a:p>
            <a:pPr marL="320040" lvl="1" indent="0">
              <a:buNone/>
            </a:pPr>
            <a:r>
              <a:rPr lang="sr-Latn-RS" sz="2000" dirty="0" smtClean="0">
                <a:latin typeface="Courier New" pitchFamily="49" charset="0"/>
                <a:cs typeface="Courier New" pitchFamily="49" charset="0"/>
              </a:rPr>
              <a:t>HomePage hp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PageFactory.initElements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r-Latn-RS" sz="2000" dirty="0" smtClean="0">
                <a:latin typeface="Courier New" pitchFamily="49" charset="0"/>
                <a:cs typeface="Courier New" pitchFamily="49" charset="0"/>
              </a:rPr>
              <a:t>driver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sr-Latn-RS" sz="2000" dirty="0" smtClean="0">
                <a:latin typeface="Courier New" pitchFamily="49" charset="0"/>
                <a:cs typeface="Courier New" pitchFamily="49" charset="0"/>
              </a:rPr>
              <a:t>	HomePage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.class);</a:t>
            </a:r>
            <a:endParaRPr lang="sr-Latn-R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r-Latn-RS" dirty="0" smtClean="0"/>
              <a:t>Lociranje elemenata se može automatski izvršiti stavljanjem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FindBy</a:t>
            </a:r>
            <a:r>
              <a:rPr lang="en-US" dirty="0" smtClean="0"/>
              <a:t> </a:t>
            </a:r>
            <a:r>
              <a:rPr lang="en-US" dirty="0" err="1" smtClean="0"/>
              <a:t>anotacije</a:t>
            </a:r>
            <a:r>
              <a:rPr lang="en-US" dirty="0" smtClean="0"/>
              <a:t> </a:t>
            </a:r>
            <a:r>
              <a:rPr lang="en-US" dirty="0" err="1" smtClean="0"/>
              <a:t>iznad</a:t>
            </a:r>
            <a:r>
              <a:rPr lang="en-US" dirty="0" smtClean="0"/>
              <a:t> </a:t>
            </a:r>
            <a:r>
              <a:rPr lang="en-US" dirty="0" err="1" smtClean="0"/>
              <a:t>WebElement</a:t>
            </a:r>
            <a:r>
              <a:rPr lang="en-US" dirty="0" smtClean="0"/>
              <a:t> </a:t>
            </a:r>
            <a:r>
              <a:rPr lang="en-US" dirty="0" err="1" smtClean="0"/>
              <a:t>objekta</a:t>
            </a:r>
            <a:r>
              <a:rPr lang="en-US" dirty="0" smtClean="0"/>
              <a:t> u </a:t>
            </a:r>
            <a:r>
              <a:rPr lang="en-US" dirty="0" err="1" smtClean="0"/>
              <a:t>modelu</a:t>
            </a:r>
            <a:r>
              <a:rPr lang="en-US" dirty="0" smtClean="0"/>
              <a:t> </a:t>
            </a:r>
            <a:r>
              <a:rPr lang="en-US" dirty="0" err="1" smtClean="0"/>
              <a:t>stranice</a:t>
            </a:r>
            <a:endParaRPr lang="en-US" dirty="0" smtClean="0"/>
          </a:p>
          <a:p>
            <a:pPr lvl="1"/>
            <a:r>
              <a:rPr lang="en-US" dirty="0" err="1" smtClean="0"/>
              <a:t>parametar</a:t>
            </a:r>
            <a:r>
              <a:rPr lang="en-US" dirty="0" smtClean="0"/>
              <a:t> </a:t>
            </a:r>
            <a:r>
              <a:rPr lang="en-US" dirty="0" err="1" smtClean="0"/>
              <a:t>anotacije</a:t>
            </a:r>
            <a:r>
              <a:rPr lang="en-US" dirty="0" smtClean="0"/>
              <a:t> je </a:t>
            </a:r>
            <a:r>
              <a:rPr lang="en-US" dirty="0" err="1" smtClean="0"/>
              <a:t>selektor</a:t>
            </a:r>
            <a:r>
              <a:rPr lang="en-US" dirty="0" smtClean="0"/>
              <a:t> </a:t>
            </a:r>
            <a:r>
              <a:rPr lang="sr-Latn-RS" dirty="0" smtClean="0"/>
              <a:t>za lociranje elementa</a:t>
            </a:r>
          </a:p>
          <a:p>
            <a:pPr marL="320040" lvl="1" indent="0">
              <a:buNone/>
            </a:pPr>
            <a:r>
              <a:rPr lang="sr-Latn-R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FindBy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(id = "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320040" lvl="1" indent="0">
              <a:buNone/>
            </a:pPr>
            <a:r>
              <a:rPr lang="sr-Latn-R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WebElement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inputFirstName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6827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Selenium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sr-Latn-RS" dirty="0" smtClean="0"/>
              <a:t>Selenium je projekat koji sadrži različite biblioteke i alate za podršku automatizacije </a:t>
            </a:r>
            <a:r>
              <a:rPr lang="sr-Latn-RS" i="1" dirty="0" smtClean="0"/>
              <a:t>end-to-end</a:t>
            </a:r>
            <a:r>
              <a:rPr lang="sr-Latn-RS" dirty="0" smtClean="0"/>
              <a:t> testova koji se izvršavaju u </a:t>
            </a:r>
            <a:r>
              <a:rPr lang="sr-Latn-RS" i="1" dirty="0" smtClean="0"/>
              <a:t>browseru</a:t>
            </a:r>
          </a:p>
          <a:p>
            <a:r>
              <a:rPr lang="sr-Latn-RS" dirty="0" smtClean="0"/>
              <a:t>Selenium WebDriver </a:t>
            </a:r>
          </a:p>
          <a:p>
            <a:pPr lvl="1"/>
            <a:r>
              <a:rPr lang="sr-Latn-RS" dirty="0" smtClean="0"/>
              <a:t>Automatizuje browser</a:t>
            </a:r>
          </a:p>
          <a:p>
            <a:pPr lvl="1"/>
            <a:r>
              <a:rPr lang="sr-Latn-RS" dirty="0" smtClean="0"/>
              <a:t>Koristi se za automatizovane e2e testove</a:t>
            </a:r>
          </a:p>
          <a:p>
            <a:pPr lvl="1"/>
            <a:r>
              <a:rPr lang="sr-Latn-RS" dirty="0" smtClean="0"/>
              <a:t>Omogućuje programsko izvršavanje akcija u </a:t>
            </a:r>
            <a:r>
              <a:rPr lang="sr-Latn-RS" i="1" dirty="0" smtClean="0"/>
              <a:t>browseru</a:t>
            </a:r>
          </a:p>
          <a:p>
            <a:pPr lvl="1"/>
            <a:r>
              <a:rPr lang="sr-Latn-RS" dirty="0" smtClean="0"/>
              <a:t>Pruža API kroz koji mu se test kod može obratiti kako bi programski simulirao korisničke akcije u </a:t>
            </a:r>
            <a:r>
              <a:rPr lang="sr-Latn-RS" i="1" dirty="0" smtClean="0"/>
              <a:t>browseru</a:t>
            </a:r>
          </a:p>
          <a:p>
            <a:pPr lvl="2"/>
            <a:r>
              <a:rPr lang="sr-Latn-RS" dirty="0" smtClean="0"/>
              <a:t>kod je moguće pisati u različitim programskim jezicima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/>
        </p:blipFill>
        <p:spPr>
          <a:xfrm>
            <a:off x="5994400" y="152400"/>
            <a:ext cx="2463800" cy="1143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635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Selenium WebDriver arhitektura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/>
        </p:blipFill>
        <p:spPr>
          <a:xfrm>
            <a:off x="1600200" y="1828800"/>
            <a:ext cx="5704920" cy="3933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0080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Mesto Selenium testova u arhitekturi veb aplikacije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3826" t="1552" r="5612" b="2612"/>
          <a:stretch/>
        </p:blipFill>
        <p:spPr>
          <a:xfrm>
            <a:off x="2809875" y="1524000"/>
            <a:ext cx="3381376" cy="470535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425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Selenium testa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Programski se pristupa elementu HTML stranice</a:t>
            </a:r>
          </a:p>
          <a:p>
            <a:r>
              <a:rPr lang="sr-Latn-RS" dirty="0" smtClean="0"/>
              <a:t>Sprovodi se određena akcija nad elementom</a:t>
            </a:r>
          </a:p>
          <a:p>
            <a:pPr lvl="1"/>
            <a:r>
              <a:rPr lang="sr-Latn-RS" dirty="0" smtClean="0"/>
              <a:t>klik na dugme</a:t>
            </a:r>
          </a:p>
          <a:p>
            <a:pPr lvl="1"/>
            <a:r>
              <a:rPr lang="sr-Latn-RS" dirty="0" smtClean="0"/>
              <a:t>unos teksta</a:t>
            </a:r>
          </a:p>
          <a:p>
            <a:pPr lvl="1"/>
            <a:r>
              <a:rPr lang="sr-Latn-RS" dirty="0" smtClean="0"/>
              <a:t>...</a:t>
            </a:r>
          </a:p>
          <a:p>
            <a:pPr marL="0" indent="0">
              <a:buNone/>
            </a:pPr>
            <a:r>
              <a:rPr lang="sr-Latn-RS" sz="2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sr-Latn-R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WebElement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2000" dirty="0" smtClean="0">
                <a:latin typeface="Courier New" pitchFamily="49" charset="0"/>
                <a:cs typeface="Courier New" pitchFamily="49" charset="0"/>
              </a:rPr>
              <a:t>tbName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sr-Latn-RS" sz="2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sr-Latn-R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browser.findElement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(By.id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"));</a:t>
            </a:r>
            <a:endParaRPr lang="sr-Latn-R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2000" dirty="0" smtClean="0">
                <a:latin typeface="Courier New" pitchFamily="49" charset="0"/>
                <a:cs typeface="Courier New" pitchFamily="49" charset="0"/>
              </a:rPr>
              <a:t>	tbName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sendKeys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Dejan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sr-Latn-R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r-Latn-RS" dirty="0" smtClean="0"/>
              <a:t>Primer</a:t>
            </a:r>
          </a:p>
          <a:p>
            <a:pPr lvl="1"/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Primeri/selenium/StudentTest.java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571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WebDriver komande</a:t>
            </a:r>
            <a:endParaRPr lang="en-GB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71600"/>
            <a:ext cx="8610600" cy="504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13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172" y="273352"/>
            <a:ext cx="8227457" cy="11437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sr-Latn-RS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Lociranje elemenata HTML stranice</a:t>
            </a:r>
            <a:endParaRPr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2" name="Picture 151"/>
          <p:cNvPicPr/>
          <p:nvPr/>
        </p:nvPicPr>
        <p:blipFill>
          <a:blip r:embed="rId2"/>
          <a:stretch/>
        </p:blipFill>
        <p:spPr>
          <a:xfrm>
            <a:off x="4625924" y="1219200"/>
            <a:ext cx="4058705" cy="5015373"/>
          </a:xfrm>
          <a:prstGeom prst="rect">
            <a:avLst/>
          </a:prstGeom>
          <a:ln>
            <a:noFill/>
          </a:ln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1447800"/>
            <a:ext cx="4191000" cy="45720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Putem	</a:t>
            </a:r>
          </a:p>
          <a:p>
            <a:pPr lvl="1"/>
            <a:r>
              <a:rPr lang="sr-Latn-RS" dirty="0" smtClean="0"/>
              <a:t>vrednosti atributa id</a:t>
            </a:r>
          </a:p>
          <a:p>
            <a:pPr lvl="1"/>
            <a:r>
              <a:rPr lang="sr-Latn-RS" dirty="0" smtClean="0"/>
              <a:t>vrednosti atributa name </a:t>
            </a:r>
          </a:p>
          <a:p>
            <a:pPr lvl="1"/>
            <a:r>
              <a:rPr lang="sr-Latn-RS" dirty="0" smtClean="0"/>
              <a:t>teksta u linku</a:t>
            </a:r>
          </a:p>
          <a:p>
            <a:pPr lvl="1"/>
            <a:r>
              <a:rPr lang="sr-Latn-RS" dirty="0" smtClean="0"/>
              <a:t>dela teksta u linku</a:t>
            </a:r>
          </a:p>
          <a:p>
            <a:pPr lvl="1"/>
            <a:r>
              <a:rPr lang="sr-Latn-RS" dirty="0" smtClean="0"/>
              <a:t>imena CSS klase</a:t>
            </a:r>
          </a:p>
          <a:p>
            <a:pPr lvl="1"/>
            <a:r>
              <a:rPr lang="sr-Latn-RS" dirty="0" smtClean="0"/>
              <a:t>CSS selektora</a:t>
            </a:r>
          </a:p>
          <a:p>
            <a:pPr lvl="1"/>
            <a:r>
              <a:rPr lang="sr-Latn-RS" dirty="0" smtClean="0"/>
              <a:t>XPath upita</a:t>
            </a:r>
          </a:p>
          <a:p>
            <a:pPr lvl="1"/>
            <a:r>
              <a:rPr lang="sr-Latn-RS" dirty="0" smtClean="0"/>
              <a:t>imena taga</a:t>
            </a:r>
          </a:p>
        </p:txBody>
      </p:sp>
    </p:spTree>
    <p:extLst>
      <p:ext uri="{BB962C8B-B14F-4D97-AF65-F5344CB8AC3E}">
        <p14:creationId xmlns:p14="http://schemas.microsoft.com/office/powerpoint/2010/main" val="918618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Lociranje elemenata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sr-Latn-RS" i="1" dirty="0" smtClean="0"/>
              <a:t>findElement()</a:t>
            </a:r>
          </a:p>
          <a:p>
            <a:pPr lvl="1"/>
            <a:r>
              <a:rPr lang="sr-Latn-RS" dirty="0" smtClean="0"/>
              <a:t>kao rezultat vraća WebElement objekat baziran na unetom kriterijumu pretrage </a:t>
            </a:r>
          </a:p>
          <a:p>
            <a:pPr lvl="1"/>
            <a:r>
              <a:rPr lang="sr-Latn-RS" dirty="0" smtClean="0"/>
              <a:t>izbacuje izuzetak ako ne pronađe element po zadatom kriterijumu pretrage</a:t>
            </a:r>
          </a:p>
          <a:p>
            <a:r>
              <a:rPr lang="sr-Latn-RS" i="1" dirty="0" smtClean="0"/>
              <a:t>findElements()</a:t>
            </a:r>
          </a:p>
          <a:p>
            <a:pPr lvl="1"/>
            <a:r>
              <a:rPr lang="sr-Latn-RS" dirty="0" smtClean="0"/>
              <a:t>kao rezultat vraća listu WebElement objekata koji zadovoljavaju uneti kriterijum pretrage</a:t>
            </a:r>
          </a:p>
          <a:p>
            <a:pPr lvl="1"/>
            <a:r>
              <a:rPr lang="sr-Latn-RS" dirty="0" smtClean="0"/>
              <a:t>ako ne postoje takvi elementi vraća praznu listu</a:t>
            </a:r>
          </a:p>
        </p:txBody>
      </p:sp>
    </p:spTree>
    <p:extLst>
      <p:ext uri="{BB962C8B-B14F-4D97-AF65-F5344CB8AC3E}">
        <p14:creationId xmlns:p14="http://schemas.microsoft.com/office/powerpoint/2010/main" val="152273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Java sintaksa za lociranje elemenata</a:t>
            </a:r>
            <a:endParaRPr lang="en-GB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837064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19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55015</TotalTime>
  <Words>624</Words>
  <Application>Microsoft Office PowerPoint</Application>
  <PresentationFormat>On-screen Show (4:3)</PresentationFormat>
  <Paragraphs>129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Courier New</vt:lpstr>
      <vt:lpstr>DejaVu Sans</vt:lpstr>
      <vt:lpstr>Franklin Gothic Book</vt:lpstr>
      <vt:lpstr>Perpetua</vt:lpstr>
      <vt:lpstr>Wingdings 2</vt:lpstr>
      <vt:lpstr>Equity</vt:lpstr>
      <vt:lpstr>Selenium E2E testiranje</vt:lpstr>
      <vt:lpstr>Selenium</vt:lpstr>
      <vt:lpstr>Selenium WebDriver arhitektura</vt:lpstr>
      <vt:lpstr>Mesto Selenium testova u arhitekturi veb aplikacije</vt:lpstr>
      <vt:lpstr>Primer Selenium testa</vt:lpstr>
      <vt:lpstr>WebDriver komande</vt:lpstr>
      <vt:lpstr>PowerPoint Presentation</vt:lpstr>
      <vt:lpstr>Lociranje elemenata</vt:lpstr>
      <vt:lpstr>Java sintaksa za lociranje elemenata</vt:lpstr>
      <vt:lpstr>Čekanje</vt:lpstr>
      <vt:lpstr>Implicitno čekanje</vt:lpstr>
      <vt:lpstr>Eksplicitno čekanje</vt:lpstr>
      <vt:lpstr>Eksplicitno čekanje</vt:lpstr>
      <vt:lpstr>PowerPoint Presentation</vt:lpstr>
      <vt:lpstr>PageObject šablon</vt:lpstr>
      <vt:lpstr>PageObject šablon</vt:lpstr>
      <vt:lpstr>PageObject šablon</vt:lpstr>
      <vt:lpstr>Selenium podrška za PageObject šablon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radni okvir</dc:title>
  <dc:creator>Goran</dc:creator>
  <cp:lastModifiedBy>Goran Savic</cp:lastModifiedBy>
  <cp:revision>1324</cp:revision>
  <dcterms:created xsi:type="dcterms:W3CDTF">2016-06-17T10:29:53Z</dcterms:created>
  <dcterms:modified xsi:type="dcterms:W3CDTF">2019-09-13T13:52:16Z</dcterms:modified>
</cp:coreProperties>
</file>