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81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0" autoAdjust="0"/>
  </p:normalViewPr>
  <p:slideViewPr>
    <p:cSldViewPr>
      <p:cViewPr varScale="1">
        <p:scale>
          <a:sx n="78" d="100"/>
          <a:sy n="78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58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E5E08-6FDD-4025-8531-A3BB39BAD8F4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20D4-52CC-4AE0-A8BD-CFB348CDB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9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30/11/2022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30/11/2022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30/11/2022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4E63B4-66BE-45AF-B342-5BD675F621E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400800" cy="533400"/>
          </a:xfrm>
        </p:spPr>
        <p:txBody>
          <a:bodyPr/>
          <a:lstStyle/>
          <a:p>
            <a:pPr algn="r"/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Autor: Goran Savić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Statičko testiranje</a:t>
            </a:r>
            <a:endParaRPr lang="en-GB" dirty="0"/>
          </a:p>
        </p:txBody>
      </p:sp>
      <p:pic>
        <p:nvPicPr>
          <p:cNvPr id="4" name="Picture 2" descr="http://images.complex.com/complex/image/upload/c_limit,fl_progressive,q_80,w_680/wchob8onnmv5cr71sf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42394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324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* slajdovi su kreirani na osnovu knjige </a:t>
            </a:r>
            <a:r>
              <a:rPr lang="en-GB" sz="1200" i="1" dirty="0" err="1"/>
              <a:t>Spillner</a:t>
            </a:r>
            <a:r>
              <a:rPr lang="en-GB" sz="1200" i="1" dirty="0"/>
              <a:t>, A., Linz, T., Schaefer, H., </a:t>
            </a:r>
            <a:r>
              <a:rPr lang="en-GB" sz="1200" b="1" i="1" dirty="0"/>
              <a:t>Software Testing </a:t>
            </a:r>
            <a:r>
              <a:rPr lang="sr-Latn-RS" sz="1200" b="1" i="1" dirty="0" smtClean="0"/>
              <a:t> </a:t>
            </a:r>
          </a:p>
          <a:p>
            <a:r>
              <a:rPr lang="sr-Latn-RS" sz="1200" b="1" i="1" dirty="0"/>
              <a:t> </a:t>
            </a:r>
            <a:r>
              <a:rPr lang="sr-Latn-RS" sz="1200" b="1" i="1" dirty="0" smtClean="0"/>
              <a:t>  </a:t>
            </a:r>
            <a:r>
              <a:rPr lang="en-GB" sz="1200" b="1" i="1" dirty="0" smtClean="0"/>
              <a:t>Foundations</a:t>
            </a:r>
            <a:r>
              <a:rPr lang="en-GB" sz="1200" i="1" dirty="0"/>
              <a:t>, 4th Edition, Rocky Nook, 2014</a:t>
            </a:r>
          </a:p>
        </p:txBody>
      </p:sp>
    </p:spTree>
    <p:extLst>
      <p:ext uri="{BB962C8B-B14F-4D97-AF65-F5344CB8AC3E}">
        <p14:creationId xmlns:p14="http://schemas.microsoft.com/office/powerpoint/2010/main" val="1898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Planiranje pregleda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/>
          <a:lstStyle/>
          <a:p>
            <a:r>
              <a:rPr lang="sr-Latn-RS" dirty="0" smtClean="0"/>
              <a:t>Na generalnom nivou</a:t>
            </a:r>
          </a:p>
          <a:p>
            <a:pPr lvl="1"/>
            <a:r>
              <a:rPr lang="sr-Latn-RS" dirty="0" smtClean="0"/>
              <a:t>na nivou projekta se mora doneti odluka koji dokumenti se pregledaju</a:t>
            </a:r>
          </a:p>
          <a:p>
            <a:pPr lvl="1"/>
            <a:r>
              <a:rPr lang="sr-Latn-RS" dirty="0" smtClean="0"/>
              <a:t>mora se u plan projekta uvrstiti i dinamika i troškovi tih pregleda</a:t>
            </a:r>
          </a:p>
          <a:p>
            <a:r>
              <a:rPr lang="sr-Latn-RS" dirty="0" smtClean="0"/>
              <a:t>Na nivou jednog pregleda</a:t>
            </a:r>
          </a:p>
          <a:p>
            <a:pPr lvl="1"/>
            <a:r>
              <a:rPr lang="sr-Latn-RS" dirty="0" smtClean="0"/>
              <a:t>pripremiti dokumente koji su predmet pregleda</a:t>
            </a:r>
          </a:p>
          <a:p>
            <a:pPr lvl="1"/>
            <a:r>
              <a:rPr lang="sr-Latn-RS" dirty="0" smtClean="0"/>
              <a:t>izabrati učesnike u pregledu</a:t>
            </a:r>
          </a:p>
          <a:p>
            <a:pPr lvl="1"/>
            <a:r>
              <a:rPr lang="sr-Latn-RS" dirty="0" smtClean="0"/>
              <a:t>obezbediti da je dokument spreman za pregled</a:t>
            </a:r>
          </a:p>
          <a:p>
            <a:pPr lvl="2"/>
            <a:r>
              <a:rPr lang="sr-Latn-RS" dirty="0" smtClean="0"/>
              <a:t>da je završen na nivou predviđenom za tu fazu projekta</a:t>
            </a:r>
          </a:p>
          <a:p>
            <a:pPr lvl="1"/>
            <a:r>
              <a:rPr lang="sr-Latn-RS" dirty="0" smtClean="0"/>
              <a:t>odrediti mesto i vreme sastanka i druge detalje potrebne za održavanje pregleda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0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Informisanje o pregledu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543800" cy="4572000"/>
          </a:xfrm>
        </p:spPr>
        <p:txBody>
          <a:bodyPr/>
          <a:lstStyle/>
          <a:p>
            <a:r>
              <a:rPr lang="sr-Latn-RS" dirty="0" smtClean="0"/>
              <a:t>Pre održavanja sastanka je potrebno</a:t>
            </a:r>
          </a:p>
          <a:p>
            <a:pPr lvl="1"/>
            <a:r>
              <a:rPr lang="sr-Latn-RS" dirty="0" smtClean="0"/>
              <a:t>obavestiti učesnike o održavanju pregleda</a:t>
            </a:r>
          </a:p>
          <a:p>
            <a:pPr lvl="1"/>
            <a:r>
              <a:rPr lang="sr-Latn-RS" dirty="0" smtClean="0"/>
              <a:t>obavestiti učesnike o temi i cilju pregleda</a:t>
            </a:r>
          </a:p>
          <a:p>
            <a:pPr lvl="1"/>
            <a:r>
              <a:rPr lang="sr-Latn-RS" dirty="0" smtClean="0"/>
              <a:t>obezbediti učesnicima pristup dokumentima koji su tema pregleda</a:t>
            </a:r>
          </a:p>
          <a:p>
            <a:pPr lvl="1"/>
            <a:r>
              <a:rPr lang="sr-Latn-RS" dirty="0" smtClean="0"/>
              <a:t>dati učesnicima dodatne informacije o dokumentima, ukoliko nisu potpuno upućeni</a:t>
            </a:r>
          </a:p>
          <a:p>
            <a:r>
              <a:rPr lang="sr-Latn-RS" dirty="0" smtClean="0"/>
              <a:t>Ovo je moguće realizovati pisanim pozivom ili kratkim grupnim sastankom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Samostalna priprema za pregled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Svaki učesnik bi trebao da se pripremi za sastanak analizom dokumenata koji su tema pregleda</a:t>
            </a:r>
          </a:p>
          <a:p>
            <a:pPr lvl="1"/>
            <a:r>
              <a:rPr lang="sr-Latn-RS" dirty="0" smtClean="0"/>
              <a:t>trebao bi da pripremi komentare, zamerke i pitanja za druge učesnike</a:t>
            </a:r>
            <a:endParaRPr lang="en-GB" dirty="0"/>
          </a:p>
        </p:txBody>
      </p:sp>
      <p:pic>
        <p:nvPicPr>
          <p:cNvPr id="5122" name="Picture 2" descr="http://www.savagechickens.com/images/chickenprepa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28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Sastanak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Sastanak je centralna aktivnost u pregledu</a:t>
            </a:r>
          </a:p>
          <a:p>
            <a:r>
              <a:rPr lang="sr-Latn-RS" dirty="0" smtClean="0"/>
              <a:t>Istovremeno je i najveći izazov</a:t>
            </a:r>
          </a:p>
          <a:p>
            <a:pPr lvl="1"/>
            <a:r>
              <a:rPr lang="sr-Latn-RS" dirty="0" smtClean="0"/>
              <a:t>potrebno je doneti odluke kroz diskusiju učesnika koji imaju različite stavove (nekad čak i ciljeve)</a:t>
            </a:r>
          </a:p>
          <a:p>
            <a:pPr lvl="1"/>
            <a:r>
              <a:rPr lang="sr-Latn-RS" dirty="0" smtClean="0"/>
              <a:t>neophodno je sastanak unapred vremenski limitirati da bi dao rezultat</a:t>
            </a:r>
          </a:p>
          <a:p>
            <a:r>
              <a:rPr lang="sr-Latn-RS" dirty="0" smtClean="0"/>
              <a:t>Važno je da jedna osoba vodi sastanak</a:t>
            </a:r>
          </a:p>
          <a:p>
            <a:pPr lvl="1"/>
            <a:r>
              <a:rPr lang="sr-Latn-RS" dirty="0" smtClean="0"/>
              <a:t>obezbeđuje da sastanak ne odstupi od cilja i da komunikacija bude konstruktivna i sa što manje konflikta</a:t>
            </a:r>
          </a:p>
          <a:p>
            <a:pPr lvl="1"/>
            <a:r>
              <a:rPr lang="sr-Latn-RS" dirty="0" smtClean="0"/>
              <a:t>korisno je voditi beleške</a:t>
            </a:r>
          </a:p>
          <a:p>
            <a:r>
              <a:rPr lang="sr-Latn-RS" dirty="0" smtClean="0"/>
              <a:t>Sastanak mora završiti zaključkom</a:t>
            </a:r>
          </a:p>
          <a:p>
            <a:pPr lvl="1"/>
            <a:r>
              <a:rPr lang="sr-Latn-RS" dirty="0" smtClean="0"/>
              <a:t>donosi se odluka da li se dokument prihvata, ispravlja ili odbacuje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9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Ispravke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Nakon sastanka ili na samom sastanku donosi se odluka o izmenama u pregledanom dokumentu</a:t>
            </a:r>
          </a:p>
          <a:p>
            <a:pPr lvl="1"/>
            <a:r>
              <a:rPr lang="sr-Latn-RS" dirty="0" smtClean="0"/>
              <a:t>najčešće je autor odgovoran da izvrši dogovorene izmene u dokumentu</a:t>
            </a:r>
            <a:endParaRPr lang="en-GB" dirty="0"/>
          </a:p>
        </p:txBody>
      </p:sp>
      <p:pic>
        <p:nvPicPr>
          <p:cNvPr id="7170" name="Picture 2" descr="https://davidwalsh.name/demo/code-review-2.jpg?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4686217" cy="36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Revizija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Nakon ispravki neophodno je izvršiti reviziju nove verzije dokumenta</a:t>
            </a:r>
          </a:p>
          <a:p>
            <a:r>
              <a:rPr lang="sr-Latn-RS" dirty="0" smtClean="0"/>
              <a:t>Mora se obaviti novi pregled</a:t>
            </a:r>
          </a:p>
          <a:p>
            <a:pPr lvl="1"/>
            <a:r>
              <a:rPr lang="sr-Latn-RS" dirty="0" smtClean="0"/>
              <a:t>procedura drugog pregleda može biti nešto kraća sa fokusom samo na modifikovane delove</a:t>
            </a:r>
          </a:p>
          <a:p>
            <a:r>
              <a:rPr lang="sr-Latn-RS" dirty="0" smtClean="0"/>
              <a:t>Potrebno je evaluirati sam proces pregleda kako bi naredni pregled ispravio nedostatke u proceduri</a:t>
            </a:r>
          </a:p>
          <a:p>
            <a:pPr lvl="1"/>
            <a:r>
              <a:rPr lang="sr-Latn-RS" dirty="0" smtClean="0"/>
              <a:t>identifikovati faktore koji mogu naredni pregled učiniti korisnijim i efikasnijim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5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Uloge učesnika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sr-Latn-RS" dirty="0" smtClean="0"/>
              <a:t>Možemo </a:t>
            </a:r>
            <a:r>
              <a:rPr lang="sr-Latn-RS" smtClean="0"/>
              <a:t>identifikovati nekoliko </a:t>
            </a:r>
            <a:r>
              <a:rPr lang="sr-Latn-RS" dirty="0" smtClean="0"/>
              <a:t>klasa učesnika</a:t>
            </a:r>
          </a:p>
          <a:p>
            <a:pPr lvl="1"/>
            <a:r>
              <a:rPr lang="sr-Latn-RS" dirty="0" smtClean="0"/>
              <a:t>menadžer</a:t>
            </a:r>
          </a:p>
          <a:p>
            <a:pPr lvl="2"/>
            <a:r>
              <a:rPr lang="sr-Latn-RS" dirty="0" smtClean="0"/>
              <a:t>upravlja procesom verifikacije sistema</a:t>
            </a:r>
          </a:p>
          <a:p>
            <a:pPr lvl="2"/>
            <a:r>
              <a:rPr lang="sr-Latn-RS" dirty="0" smtClean="0"/>
              <a:t>upravlja pregledima na nivou generalnog plana i mesta pregleda u dinamici projekta</a:t>
            </a:r>
          </a:p>
          <a:p>
            <a:pPr lvl="2"/>
            <a:r>
              <a:rPr lang="sr-Latn-RS" dirty="0" smtClean="0"/>
              <a:t>ne mora da učestvuje u pregledima jer često nije upućen u tehničke detalje koji se ne pregledima analiziraju</a:t>
            </a:r>
          </a:p>
          <a:p>
            <a:pPr lvl="1"/>
            <a:r>
              <a:rPr lang="sr-Latn-RS" dirty="0" smtClean="0"/>
              <a:t>moderator</a:t>
            </a:r>
          </a:p>
          <a:p>
            <a:pPr lvl="2"/>
            <a:r>
              <a:rPr lang="sr-Latn-RS" dirty="0" smtClean="0"/>
              <a:t>zadužen je za sprovođenje pregleda</a:t>
            </a:r>
          </a:p>
          <a:p>
            <a:pPr lvl="2"/>
            <a:r>
              <a:rPr lang="sr-Latn-RS" dirty="0" smtClean="0"/>
              <a:t>vodi sve faze pregleda</a:t>
            </a:r>
          </a:p>
          <a:p>
            <a:pPr lvl="2"/>
            <a:r>
              <a:rPr lang="sr-Latn-RS" dirty="0" smtClean="0"/>
              <a:t>evidentira dokumentaciju o pregledu</a:t>
            </a:r>
          </a:p>
          <a:p>
            <a:pPr lvl="2"/>
            <a:r>
              <a:rPr lang="sr-Latn-RS" dirty="0" smtClean="0"/>
              <a:t>potrebno je da ima društvene veštine zbog usklađivanja učesnika u pregledu</a:t>
            </a:r>
          </a:p>
          <a:p>
            <a:pPr lvl="2"/>
            <a:r>
              <a:rPr lang="sr-Latn-RS" dirty="0" smtClean="0"/>
              <a:t>trebao bi da zauzme neutralan stav na samom pregledu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8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Uloge učesnika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Tipovi učesnika (nastavak sa prethodnog slajda)</a:t>
            </a:r>
          </a:p>
          <a:p>
            <a:pPr lvl="1"/>
            <a:r>
              <a:rPr lang="sr-Latn-RS" dirty="0" smtClean="0"/>
              <a:t>autor</a:t>
            </a:r>
          </a:p>
          <a:p>
            <a:pPr lvl="2"/>
            <a:r>
              <a:rPr lang="sr-Latn-RS" dirty="0" smtClean="0"/>
              <a:t>osoba koja je kreirala dokument koji je predmet pregleda</a:t>
            </a:r>
          </a:p>
          <a:p>
            <a:pPr lvl="2"/>
            <a:r>
              <a:rPr lang="sr-Latn-RS" dirty="0" smtClean="0"/>
              <a:t>kod timskog rada, može biti delegiran jedan od autora da učestvuje u pregledu ili prisustvuju svi </a:t>
            </a:r>
          </a:p>
          <a:p>
            <a:pPr lvl="2"/>
            <a:r>
              <a:rPr lang="sr-Latn-RS" dirty="0" smtClean="0"/>
              <a:t>u pravilu najteže prihvata pregled jer se njegov rad evaluira</a:t>
            </a:r>
          </a:p>
          <a:p>
            <a:pPr lvl="1"/>
            <a:r>
              <a:rPr lang="sr-Latn-RS" dirty="0" smtClean="0"/>
              <a:t>recenzenti</a:t>
            </a:r>
          </a:p>
          <a:p>
            <a:pPr lvl="2"/>
            <a:r>
              <a:rPr lang="sr-Latn-RS" dirty="0" smtClean="0"/>
              <a:t>osobe koje vrše pregled dokumenta</a:t>
            </a:r>
          </a:p>
          <a:p>
            <a:pPr lvl="2"/>
            <a:r>
              <a:rPr lang="sr-Latn-RS" dirty="0" smtClean="0"/>
              <a:t>identifikuju nedostatke u dokumentu</a:t>
            </a:r>
          </a:p>
          <a:p>
            <a:pPr lvl="2"/>
            <a:r>
              <a:rPr lang="sr-Latn-RS" dirty="0" smtClean="0"/>
              <a:t>moraju da imaju tehničko znanje</a:t>
            </a:r>
          </a:p>
          <a:p>
            <a:pPr lvl="2"/>
            <a:r>
              <a:rPr lang="sr-Latn-RS" dirty="0" smtClean="0"/>
              <a:t>mogu predstavljati različite aspekte projekta (ekonomski aspekt, arhitekturu, dizajn, zahteve, ...)</a:t>
            </a:r>
          </a:p>
          <a:p>
            <a:pPr lvl="1"/>
            <a:r>
              <a:rPr lang="sr-Latn-RS" dirty="0" smtClean="0"/>
              <a:t>beležnik</a:t>
            </a:r>
          </a:p>
          <a:p>
            <a:pPr lvl="2"/>
            <a:r>
              <a:rPr lang="sr-Latn-RS" dirty="0" smtClean="0"/>
              <a:t>zadužen da evidentira informacije iz pregleda (probleme, stavove, odluke, zaključke)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Uloge učesnika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 praksi često isti ljudi preuzimaju različite tipove uloga</a:t>
            </a:r>
          </a:p>
          <a:p>
            <a:pPr lvl="1"/>
            <a:r>
              <a:rPr lang="sr-Latn-RS" dirty="0" smtClean="0"/>
              <a:t>npr. menadžer je istovremeno i moderator, ali i recenzent koji aktivno učestvuje u donošenju odluka u pregledu</a:t>
            </a:r>
          </a:p>
          <a:p>
            <a:pPr lvl="1"/>
            <a:r>
              <a:rPr lang="sr-Latn-RS" dirty="0" smtClean="0"/>
              <a:t>takođe, za vođenje beležaka može biti zadužen neko od članova tima</a:t>
            </a:r>
          </a:p>
          <a:p>
            <a:pPr lvl="2"/>
            <a:r>
              <a:rPr lang="sr-Latn-RS" dirty="0" smtClean="0"/>
              <a:t>važno je da svi imaju uvid u zaključke pregleda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9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 pregleda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Razlikujemo dve grupe pregleda</a:t>
            </a:r>
          </a:p>
          <a:p>
            <a:pPr lvl="1"/>
            <a:r>
              <a:rPr lang="sr-Latn-RS" dirty="0" smtClean="0"/>
              <a:t>pregledi namenjeni analizi karakteristika projekta</a:t>
            </a:r>
          </a:p>
          <a:p>
            <a:pPr lvl="2"/>
            <a:r>
              <a:rPr lang="sr-Latn-RS" dirty="0" smtClean="0"/>
              <a:t>da li su funkcionalni i nefunkcionalni zahtevi realizovani</a:t>
            </a:r>
          </a:p>
          <a:p>
            <a:pPr lvl="1"/>
            <a:r>
              <a:rPr lang="sr-Latn-RS" dirty="0" smtClean="0"/>
              <a:t>pregledi namenjeni analizi samog procesa razvoja projekta</a:t>
            </a:r>
          </a:p>
          <a:p>
            <a:pPr lvl="2"/>
            <a:r>
              <a:rPr lang="sr-Latn-RS" dirty="0" smtClean="0"/>
              <a:t>analiziraju kvalitet upravljanja projektom, ispunjenost plana projekta i sl. </a:t>
            </a:r>
          </a:p>
          <a:p>
            <a:endParaRPr lang="sr-Latn-RS" dirty="0" smtClean="0"/>
          </a:p>
          <a:p>
            <a:r>
              <a:rPr lang="sr-Latn-RS" dirty="0" smtClean="0"/>
              <a:t>Iako nema opšteprihvaćene klasifikacije, u nastavku je jedna moguća klasifikacija tipova pregleda namenjenih analizi karakteristika projekta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80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Statičko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sr-Latn-RS" dirty="0" smtClean="0"/>
              <a:t>Statičko testiranje podrazumeva verifikaciju test objekta analizom njegovog sadržaja</a:t>
            </a:r>
          </a:p>
          <a:p>
            <a:pPr lvl="1"/>
            <a:r>
              <a:rPr lang="sr-Latn-RS" dirty="0" smtClean="0"/>
              <a:t>za razliku od dinamičkog testiranja koje verifikaciju vrši izvršavanjem test objekta korišćenjem određenih test podataka</a:t>
            </a:r>
          </a:p>
          <a:p>
            <a:r>
              <a:rPr lang="sr-Latn-RS" dirty="0" smtClean="0"/>
              <a:t>Može biti </a:t>
            </a:r>
          </a:p>
          <a:p>
            <a:pPr lvl="1"/>
            <a:r>
              <a:rPr lang="sr-Latn-RS" dirty="0" smtClean="0"/>
              <a:t>manuelno</a:t>
            </a:r>
          </a:p>
          <a:p>
            <a:pPr lvl="2"/>
            <a:r>
              <a:rPr lang="sr-Latn-RS" dirty="0" smtClean="0"/>
              <a:t>učesnici u projektu vrše analizu programa</a:t>
            </a:r>
          </a:p>
          <a:p>
            <a:pPr lvl="1"/>
            <a:r>
              <a:rPr lang="sr-Latn-RS" dirty="0" smtClean="0"/>
              <a:t>automatsko</a:t>
            </a:r>
          </a:p>
          <a:p>
            <a:pPr lvl="2"/>
            <a:r>
              <a:rPr lang="sr-Latn-RS" dirty="0" smtClean="0"/>
              <a:t>softverski alati vrše analizu programa</a:t>
            </a:r>
          </a:p>
          <a:p>
            <a:pPr lvl="2"/>
            <a:r>
              <a:rPr lang="sr-Latn-RS" dirty="0" smtClean="0"/>
              <a:t>moguće samo za mašinski čitljive test objekte sa formalnom strukturom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4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Prolazak kroz dokument (</a:t>
            </a:r>
            <a:r>
              <a:rPr lang="sr-Latn-RS" sz="3200" i="1" dirty="0" smtClean="0"/>
              <a:t>walkthrough)</a:t>
            </a:r>
            <a:r>
              <a:rPr lang="sr-Latn-RS" sz="3200" dirty="0" smtClean="0"/>
              <a:t>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Walkthrough </a:t>
            </a:r>
            <a:r>
              <a:rPr lang="sr-Latn-RS" dirty="0" smtClean="0"/>
              <a:t>je neformalan pregled </a:t>
            </a:r>
            <a:r>
              <a:rPr lang="sr-Latn-RS" smtClean="0"/>
              <a:t>sa ciljem </a:t>
            </a:r>
            <a:r>
              <a:rPr lang="sr-Latn-RS" dirty="0" smtClean="0"/>
              <a:t>nalaženja nedostataka u dokumentu</a:t>
            </a:r>
          </a:p>
          <a:p>
            <a:pPr lvl="1"/>
            <a:r>
              <a:rPr lang="sr-Latn-RS" dirty="0" smtClean="0"/>
              <a:t>vrši se kroz grupni sastanak</a:t>
            </a:r>
          </a:p>
          <a:p>
            <a:r>
              <a:rPr lang="sr-Latn-RS" dirty="0" smtClean="0"/>
              <a:t>Cilj je i informisanje učesnika o delovima projekta</a:t>
            </a:r>
          </a:p>
          <a:p>
            <a:r>
              <a:rPr lang="sr-Latn-RS" dirty="0" smtClean="0"/>
              <a:t>Vrši se bez posebne pripreme i planiranja</a:t>
            </a:r>
          </a:p>
          <a:p>
            <a:r>
              <a:rPr lang="sr-Latn-RS" dirty="0" smtClean="0"/>
              <a:t>Nema formalnu proceduru</a:t>
            </a:r>
          </a:p>
          <a:p>
            <a:pPr lvl="1"/>
            <a:r>
              <a:rPr lang="sr-Latn-RS" dirty="0" smtClean="0"/>
              <a:t>svodi se na razmenu mišljenja sa kolegama</a:t>
            </a:r>
          </a:p>
          <a:p>
            <a:pPr lvl="1"/>
            <a:r>
              <a:rPr lang="sr-Latn-RS" dirty="0" smtClean="0"/>
              <a:t>brzo i lako se organizuje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9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Inspekcija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Najviše formalan tip pregleda</a:t>
            </a:r>
          </a:p>
          <a:p>
            <a:r>
              <a:rPr lang="sr-Latn-RS" dirty="0" smtClean="0"/>
              <a:t>Prati unapred određenu proceduru</a:t>
            </a:r>
          </a:p>
          <a:p>
            <a:pPr lvl="1"/>
            <a:r>
              <a:rPr lang="sr-Latn-RS" dirty="0" smtClean="0"/>
              <a:t>uloge su striktno podeljene</a:t>
            </a:r>
          </a:p>
          <a:p>
            <a:pPr lvl="1"/>
            <a:r>
              <a:rPr lang="sr-Latn-RS" dirty="0" smtClean="0"/>
              <a:t>recenzenti imaju spisak stavki koje proveravaju</a:t>
            </a:r>
          </a:p>
          <a:p>
            <a:pPr lvl="1"/>
            <a:r>
              <a:rPr lang="sr-Latn-RS" dirty="0" smtClean="0"/>
              <a:t>pregled fokusiran na predefinisane aspekte</a:t>
            </a:r>
          </a:p>
          <a:p>
            <a:r>
              <a:rPr lang="sr-Latn-RS" dirty="0" smtClean="0"/>
              <a:t>Cilj je usko postavljen na pronalaženje nedostataka u dokumentu</a:t>
            </a:r>
          </a:p>
          <a:p>
            <a:r>
              <a:rPr lang="sr-Latn-RS" dirty="0" smtClean="0"/>
              <a:t>Prikupljeni podaci se formalno evidentiraju</a:t>
            </a:r>
          </a:p>
          <a:p>
            <a:pPr lvl="1"/>
            <a:r>
              <a:rPr lang="sr-Latn-RS" dirty="0" smtClean="0"/>
              <a:t>mogu se koristiti za poboljšanje procesa razvoja i naredne inspekcije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8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Tehnički pregled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sr-Latn-RS" dirty="0" smtClean="0"/>
              <a:t>Tehnički pregled je fokusiran na tehničke aspekte sistema</a:t>
            </a:r>
          </a:p>
          <a:p>
            <a:pPr lvl="1"/>
            <a:r>
              <a:rPr lang="sr-Latn-RS" dirty="0" smtClean="0"/>
              <a:t>usklađenost sa specifikacijom</a:t>
            </a:r>
          </a:p>
          <a:p>
            <a:pPr lvl="1"/>
            <a:r>
              <a:rPr lang="sr-Latn-RS" dirty="0" smtClean="0"/>
              <a:t>ispunjenost svrhe zbog koje se razvija</a:t>
            </a:r>
          </a:p>
          <a:p>
            <a:pPr lvl="1"/>
            <a:r>
              <a:rPr lang="sr-Latn-RS" dirty="0" smtClean="0"/>
              <a:t>usklađenost sa standardima</a:t>
            </a:r>
          </a:p>
          <a:p>
            <a:r>
              <a:rPr lang="sr-Latn-RS" dirty="0" smtClean="0"/>
              <a:t>Osnov za pregled je isključivo zvanična specifikacija zahteva</a:t>
            </a:r>
          </a:p>
          <a:p>
            <a:r>
              <a:rPr lang="sr-Latn-RS" dirty="0" smtClean="0"/>
              <a:t>Recenzenti poseduju tehničko znanje</a:t>
            </a:r>
          </a:p>
          <a:p>
            <a:r>
              <a:rPr lang="sr-Latn-RS" dirty="0" smtClean="0"/>
              <a:t>Procedura može biti više ili manje formalno sprovedena</a:t>
            </a:r>
          </a:p>
          <a:p>
            <a:pPr lvl="1"/>
            <a:r>
              <a:rPr lang="sr-Latn-RS" dirty="0" smtClean="0"/>
              <a:t>kod formalnog tehničkog pregleda, svi rezultati sve formalno evidentiraju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6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Neformalni pregled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Svaki pregled dokumenta od strane osobe koja nije autor može se smatrati neformalnim pregledom</a:t>
            </a:r>
          </a:p>
          <a:p>
            <a:r>
              <a:rPr lang="sr-Latn-RS" dirty="0" smtClean="0"/>
              <a:t>Različite faze pregleda su najčešće samo implicitno izražene</a:t>
            </a:r>
          </a:p>
          <a:p>
            <a:r>
              <a:rPr lang="sr-Latn-RS" dirty="0" smtClean="0"/>
              <a:t>Ne mora da uključuje sastanak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Izbor tipa pregleda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Zavisi od konkretnog slučaja</a:t>
            </a:r>
          </a:p>
          <a:p>
            <a:r>
              <a:rPr lang="sr-Latn-RS" dirty="0" smtClean="0"/>
              <a:t>Neke smernice za izbor </a:t>
            </a:r>
          </a:p>
          <a:p>
            <a:pPr lvl="1"/>
            <a:r>
              <a:rPr lang="sr-Latn-RS" dirty="0" smtClean="0"/>
              <a:t>da li rezultati pregleda trebaju biti formalno dokumentovani</a:t>
            </a:r>
          </a:p>
          <a:p>
            <a:pPr lvl="1"/>
            <a:r>
              <a:rPr lang="sr-Latn-RS" dirty="0" smtClean="0"/>
              <a:t>koliko je komplikovano organizovati grupni lični sastanak sa učesnicima</a:t>
            </a:r>
          </a:p>
          <a:p>
            <a:pPr lvl="1"/>
            <a:r>
              <a:rPr lang="sr-Latn-RS" dirty="0" smtClean="0"/>
              <a:t>koliko tehničkog znanja je potrebno da učesnici poseduju</a:t>
            </a:r>
          </a:p>
          <a:p>
            <a:pPr lvl="1"/>
            <a:r>
              <a:rPr lang="sr-Latn-RS" dirty="0" smtClean="0"/>
              <a:t>kakav je odnos resursa potrebnih za pripremu pregleda i koristi od rezultata pregleda </a:t>
            </a:r>
          </a:p>
          <a:p>
            <a:pPr lvl="1"/>
            <a:r>
              <a:rPr lang="sr-Latn-RS" dirty="0" smtClean="0"/>
              <a:t>da li je predmet pregleda formalno specificiran da bi mogao biti analiziran programski</a:t>
            </a:r>
          </a:p>
          <a:p>
            <a:pPr lvl="1"/>
            <a:r>
              <a:rPr lang="sr-Latn-RS" dirty="0" smtClean="0"/>
              <a:t>koliko je menadžment projekta obezbedio resursa za preglede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Programska statička analiza</a:t>
            </a:r>
            <a:endParaRPr lang="en-GB" dirty="0"/>
          </a:p>
        </p:txBody>
      </p:sp>
      <p:pic>
        <p:nvPicPr>
          <p:cNvPr id="12290" name="Picture 2" descr="http://hits1k.com/wp-content/uploads/2013/10/Robot-at-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3124200"/>
            <a:ext cx="2514600" cy="34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Programska statička analiza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Cilj je pronalaženje nedostataka, ali i generalno unapređenje kvaliteta sistema</a:t>
            </a:r>
          </a:p>
          <a:p>
            <a:pPr lvl="1"/>
            <a:r>
              <a:rPr lang="sr-Latn-RS" dirty="0" smtClean="0"/>
              <a:t>isto kao i kod manuelne analize</a:t>
            </a:r>
          </a:p>
          <a:p>
            <a:r>
              <a:rPr lang="sr-Latn-RS" dirty="0" smtClean="0"/>
              <a:t>Ovog puta analizu vrši programski alat</a:t>
            </a:r>
          </a:p>
          <a:p>
            <a:r>
              <a:rPr lang="sr-Latn-RS" dirty="0" smtClean="0"/>
              <a:t>Većina alata koji se koriste pri razvoju aplikacije (editori koda, grafički alati za modelovanje, ...) vrše analizu ispravnosti dokumenta</a:t>
            </a:r>
          </a:p>
          <a:p>
            <a:pPr lvl="1"/>
            <a:r>
              <a:rPr lang="sr-Latn-RS" dirty="0" smtClean="0"/>
              <a:t>korisnik dobija komentare, upozorenja, greške</a:t>
            </a:r>
          </a:p>
          <a:p>
            <a:r>
              <a:rPr lang="sr-Latn-RS" dirty="0" smtClean="0"/>
              <a:t>Koristi se u kombinaciji sa manuelnim pregledima</a:t>
            </a:r>
          </a:p>
          <a:p>
            <a:pPr lvl="1"/>
            <a:r>
              <a:rPr lang="sr-Latn-RS" dirty="0" smtClean="0"/>
              <a:t>pre pregleda, dokument treba biti programski pregledan kako bi se smanjio broj nedostataka za ručnu analizu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064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Programska statička analiza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/>
          <a:lstStyle/>
          <a:p>
            <a:r>
              <a:rPr lang="sr-Latn-RS" dirty="0" smtClean="0"/>
              <a:t>Programska analiza ima svoja ograničenja</a:t>
            </a:r>
          </a:p>
          <a:p>
            <a:pPr lvl="1"/>
            <a:r>
              <a:rPr lang="sr-Latn-RS" dirty="0" smtClean="0"/>
              <a:t>većina nedostataka se može uočiti samo dinamičkim testiranjem</a:t>
            </a:r>
          </a:p>
          <a:p>
            <a:pPr lvl="2"/>
            <a:r>
              <a:rPr lang="sr-Latn-RS" dirty="0" smtClean="0"/>
              <a:t>izvršavanjem test objekta</a:t>
            </a:r>
          </a:p>
          <a:p>
            <a:pPr lvl="1"/>
            <a:r>
              <a:rPr lang="sr-Latn-RS" dirty="0" smtClean="0"/>
              <a:t>dokument mora biti mašinski čitljiv i imati strukturu</a:t>
            </a:r>
          </a:p>
          <a:p>
            <a:pPr lvl="1"/>
            <a:r>
              <a:rPr lang="sr-Latn-RS" dirty="0" smtClean="0"/>
              <a:t>i pored stalnog usavršavanja, neke nedostatke i dalje može da uoči samo čovek</a:t>
            </a:r>
          </a:p>
          <a:p>
            <a:pPr lvl="2"/>
            <a:r>
              <a:rPr lang="sr-Latn-RS" dirty="0" smtClean="0"/>
              <a:t>ovo se posebno odnosi na to kada se sa nivoa tehničkih detalja pređe na širu sliku</a:t>
            </a:r>
          </a:p>
          <a:p>
            <a:pPr lvl="2"/>
            <a:r>
              <a:rPr lang="sr-Latn-RS" dirty="0" smtClean="0"/>
              <a:t>dizajn šabloni, arhitektura, proširivost, lakoća održavanja, ...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0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Programska statička analiza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Kompajler je najznačajniji alat za programsku analizu </a:t>
            </a:r>
            <a:r>
              <a:rPr lang="sr-Latn-RS" dirty="0" smtClean="0"/>
              <a:t>koda</a:t>
            </a:r>
          </a:p>
          <a:p>
            <a:pPr lvl="1"/>
            <a:r>
              <a:rPr lang="sr-Latn-RS" dirty="0" smtClean="0"/>
              <a:t>prepoznaje sintaksne greške, ali i druge nedostatke (nekorišćene promenljive, nedostupan kod, ...)</a:t>
            </a:r>
          </a:p>
          <a:p>
            <a:r>
              <a:rPr lang="sr-Latn-RS" dirty="0" smtClean="0"/>
              <a:t>Pored kompajlera, koriste se i posebni alati, tzv. analizatori</a:t>
            </a:r>
          </a:p>
          <a:p>
            <a:r>
              <a:rPr lang="sr-Latn-RS" dirty="0" smtClean="0"/>
              <a:t>Programskom statičkom analizom se mogu utvrditi</a:t>
            </a:r>
          </a:p>
          <a:p>
            <a:pPr lvl="1"/>
            <a:r>
              <a:rPr lang="sr-Latn-RS" dirty="0" smtClean="0"/>
              <a:t>sintaksni nedostaci</a:t>
            </a:r>
          </a:p>
          <a:p>
            <a:pPr lvl="1"/>
            <a:r>
              <a:rPr lang="sr-Latn-RS" dirty="0" smtClean="0"/>
              <a:t>odstupanja od konvencija, pravila i standarda</a:t>
            </a:r>
          </a:p>
          <a:p>
            <a:pPr lvl="2"/>
            <a:r>
              <a:rPr lang="sr-Latn-RS" dirty="0" smtClean="0"/>
              <a:t>pravila su često ugrađena u IDE za razvoj programa</a:t>
            </a:r>
          </a:p>
          <a:p>
            <a:pPr lvl="1"/>
            <a:r>
              <a:rPr lang="sr-Latn-RS" dirty="0" smtClean="0"/>
              <a:t>nedostaci u kontroli toka programa</a:t>
            </a:r>
          </a:p>
          <a:p>
            <a:pPr lvl="1"/>
            <a:r>
              <a:rPr lang="sr-Latn-RS" dirty="0" smtClean="0"/>
              <a:t>nedostaci u toku podataka u programu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8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toka podataka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Moguće je programski utvrditi neispravno korišćenje promenljivih u programu</a:t>
            </a:r>
          </a:p>
          <a:p>
            <a:r>
              <a:rPr lang="sr-Latn-RS" dirty="0" smtClean="0"/>
              <a:t>Tri tipa neispravnog korišćenja</a:t>
            </a:r>
          </a:p>
          <a:p>
            <a:pPr lvl="1"/>
            <a:r>
              <a:rPr lang="sr-Latn-RS" dirty="0" smtClean="0"/>
              <a:t>preuzima se vrednost promenljive čija vrednost nije prethodno inicijalizovana</a:t>
            </a:r>
          </a:p>
          <a:p>
            <a:pPr lvl="1"/>
            <a:r>
              <a:rPr lang="sr-Latn-RS" dirty="0" smtClean="0"/>
              <a:t>promenljivoj se postavlja vrednost koja se nikad kasnije ne koristi</a:t>
            </a:r>
          </a:p>
          <a:p>
            <a:pPr lvl="1"/>
            <a:r>
              <a:rPr lang="sr-Latn-RS" dirty="0" smtClean="0"/>
              <a:t>promenljivoj se više puta postavlja vrednost tako da se prethodna vrednost nikad ne koristi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Statičko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Cilj statičkog testiranja</a:t>
            </a:r>
          </a:p>
          <a:p>
            <a:pPr lvl="1"/>
            <a:r>
              <a:rPr lang="sr-Latn-RS" dirty="0"/>
              <a:t>pronalaženje nedostataka u funkcionalnostima, ali i dizajnu </a:t>
            </a:r>
            <a:r>
              <a:rPr lang="sr-Latn-RS" dirty="0" smtClean="0"/>
              <a:t>aplikacije</a:t>
            </a:r>
          </a:p>
          <a:p>
            <a:pPr lvl="1"/>
            <a:r>
              <a:rPr lang="sr-Latn-RS" dirty="0" smtClean="0"/>
              <a:t>rano otkrivanje ovih nedostataka smanjuje troškove kasnijih aktivnosti u životnom ciklusu aplikacije</a:t>
            </a:r>
            <a:endParaRPr lang="sr-Latn-RS" dirty="0"/>
          </a:p>
          <a:p>
            <a:r>
              <a:rPr lang="sr-Latn-RS" dirty="0" smtClean="0"/>
              <a:t>Statičkim </a:t>
            </a:r>
            <a:r>
              <a:rPr lang="sr-Latn-RS" dirty="0"/>
              <a:t>testiranjem se može utvrditi </a:t>
            </a:r>
            <a:r>
              <a:rPr lang="sr-Latn-RS" dirty="0" smtClean="0"/>
              <a:t>da</a:t>
            </a:r>
          </a:p>
          <a:p>
            <a:pPr lvl="1"/>
            <a:r>
              <a:rPr lang="sr-Latn-RS" dirty="0" smtClean="0"/>
              <a:t>arhitektura </a:t>
            </a:r>
            <a:r>
              <a:rPr lang="sr-Latn-RS" dirty="0"/>
              <a:t>nije proširiva</a:t>
            </a:r>
            <a:r>
              <a:rPr lang="sr-Latn-RS" dirty="0" smtClean="0"/>
              <a:t>,</a:t>
            </a:r>
          </a:p>
          <a:p>
            <a:pPr lvl="1"/>
            <a:r>
              <a:rPr lang="sr-Latn-RS" dirty="0" smtClean="0"/>
              <a:t>specifikacija zahteva nije ispoštovana </a:t>
            </a:r>
          </a:p>
          <a:p>
            <a:pPr lvl="1"/>
            <a:r>
              <a:rPr lang="sr-Latn-RS" dirty="0" smtClean="0"/>
              <a:t>da </a:t>
            </a:r>
            <a:r>
              <a:rPr lang="sr-Latn-RS" dirty="0"/>
              <a:t>implementacija nije usklađena sa standardima </a:t>
            </a:r>
            <a:r>
              <a:rPr lang="sr-Latn-RS" dirty="0" smtClean="0"/>
              <a:t>...</a:t>
            </a:r>
          </a:p>
          <a:p>
            <a:r>
              <a:rPr lang="sr-Latn-RS" dirty="0" smtClean="0"/>
              <a:t>Dodatno, neki nedostaci u programu se teško otkrivaju dinamičkim testiranjem</a:t>
            </a:r>
          </a:p>
          <a:p>
            <a:pPr lvl="1"/>
            <a:r>
              <a:rPr lang="sr-Latn-RS" dirty="0" smtClean="0"/>
              <a:t>npr. nedeterministička ponašanja, konkurentni problemi, </a:t>
            </a:r>
            <a:r>
              <a:rPr lang="sr-Latn-RS" i="1" dirty="0" smtClean="0"/>
              <a:t>data race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652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toka programa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791200" cy="50292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Programski utvrđuje nepravilnosti u toku programa</a:t>
            </a:r>
          </a:p>
          <a:p>
            <a:r>
              <a:rPr lang="sr-Latn-RS" dirty="0" smtClean="0"/>
              <a:t>Izgrađuje graf toka programa</a:t>
            </a:r>
          </a:p>
          <a:p>
            <a:r>
              <a:rPr lang="sr-Latn-RS" dirty="0" smtClean="0"/>
              <a:t>Može da</a:t>
            </a:r>
          </a:p>
          <a:p>
            <a:pPr lvl="1"/>
            <a:r>
              <a:rPr lang="sr-Latn-RS" dirty="0" smtClean="0"/>
              <a:t>utvrdi da program ni u jednom scenariju neće izvršiti određeni deo koda (</a:t>
            </a:r>
            <a:r>
              <a:rPr lang="sr-Latn-RS" i="1" dirty="0" smtClean="0"/>
              <a:t>unreachable code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utvrdi da tok programa nije u skladu sa konvencijama</a:t>
            </a:r>
          </a:p>
          <a:p>
            <a:pPr lvl="2"/>
            <a:r>
              <a:rPr lang="sr-Latn-RS" dirty="0" smtClean="0"/>
              <a:t>npr. više tačaka izlaza iz funkcije</a:t>
            </a:r>
          </a:p>
          <a:p>
            <a:pPr lvl="1"/>
            <a:r>
              <a:rPr lang="sr-Latn-RS" dirty="0" smtClean="0"/>
              <a:t>identifikuje potencijalne neželjene greške</a:t>
            </a:r>
          </a:p>
          <a:p>
            <a:pPr lvl="2"/>
            <a:r>
              <a:rPr lang="sr-Latn-RS" dirty="0" smtClean="0"/>
              <a:t>npr. nedostatak </a:t>
            </a:r>
            <a:r>
              <a:rPr lang="sr-Latn-RS" i="1" dirty="0" smtClean="0"/>
              <a:t>break</a:t>
            </a:r>
            <a:r>
              <a:rPr lang="sr-Latn-RS" dirty="0" smtClean="0"/>
              <a:t> izraza u </a:t>
            </a:r>
            <a:r>
              <a:rPr lang="sr-Latn-RS" i="1" dirty="0" smtClean="0"/>
              <a:t>case</a:t>
            </a:r>
            <a:r>
              <a:rPr lang="sr-Latn-RS" dirty="0" smtClean="0"/>
              <a:t> labeli </a:t>
            </a:r>
            <a:r>
              <a:rPr lang="sr-Latn-RS" i="1" dirty="0" smtClean="0"/>
              <a:t>switch</a:t>
            </a:r>
            <a:r>
              <a:rPr lang="sr-Latn-RS" dirty="0" smtClean="0"/>
              <a:t> izraza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43000"/>
            <a:ext cx="234826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9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Merenje kompleksnosti koda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Programski se može proceniti i kompleksnost koda</a:t>
                </a:r>
              </a:p>
              <a:p>
                <a:pPr lvl="1"/>
                <a:r>
                  <a:rPr lang="sr-Latn-RS" dirty="0" smtClean="0"/>
                  <a:t>prebrojavanjem broja linija koda</a:t>
                </a:r>
              </a:p>
              <a:p>
                <a:pPr lvl="1"/>
                <a:r>
                  <a:rPr lang="sr-Latn-RS" dirty="0" smtClean="0"/>
                  <a:t>izračunavanjem ciklomatskog broja	</a:t>
                </a:r>
              </a:p>
              <a:p>
                <a:r>
                  <a:rPr lang="sr-Latn-RS" dirty="0" smtClean="0"/>
                  <a:t>Ciklomatski broj</a:t>
                </a:r>
              </a:p>
              <a:p>
                <a:pPr lvl="1"/>
                <a:r>
                  <a:rPr lang="sr-Latn-RS" dirty="0" smtClean="0"/>
                  <a:t>daje informaciju o kompleksnosti strukture koda</a:t>
                </a:r>
              </a:p>
              <a:p>
                <a:pPr lvl="2"/>
                <a:r>
                  <a:rPr lang="sr-Latn-RS" dirty="0" smtClean="0"/>
                  <a:t>na osnovu broja mogućih grana u izvršavanju koda</a:t>
                </a:r>
              </a:p>
              <a:p>
                <a:pPr lvl="1"/>
                <a:r>
                  <a:rPr lang="sr-Latn-RS" dirty="0" smtClean="0"/>
                  <a:t>računa se na osnovu grafa toka programa formulom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r-Latn-RS" i="1" dirty="0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sr-Latn-R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i="1" dirty="0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sr-Latn-RS" i="1" dirty="0" smtClean="0">
                        <a:latin typeface="Cambria Math"/>
                      </a:rPr>
                      <m:t>= </m:t>
                    </m:r>
                    <m:r>
                      <a:rPr lang="sr-Latn-RS" i="1" dirty="0" smtClean="0">
                        <a:latin typeface="Cambria Math"/>
                      </a:rPr>
                      <m:t>𝑒</m:t>
                    </m:r>
                    <m:r>
                      <a:rPr lang="sr-Latn-RS" i="1" dirty="0" smtClean="0">
                        <a:latin typeface="Cambria Math"/>
                      </a:rPr>
                      <m:t> – </m:t>
                    </m:r>
                    <m:r>
                      <a:rPr lang="sr-Latn-RS" i="1" dirty="0" smtClean="0">
                        <a:latin typeface="Cambria Math"/>
                      </a:rPr>
                      <m:t>𝑛</m:t>
                    </m:r>
                    <m:r>
                      <a:rPr lang="sr-Latn-RS" i="1" dirty="0" smtClean="0">
                        <a:latin typeface="Cambria Math"/>
                      </a:rPr>
                      <m:t> + 2</m:t>
                    </m:r>
                  </m:oMath>
                </a14:m>
                <a:endParaRPr lang="sr-Latn-R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sr-Latn-RS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sr-Latn-RS" dirty="0" smtClean="0"/>
                  <a:t> – broj grana u grafu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r-Latn-RS" i="1" dirty="0">
                        <a:latin typeface="Cambria Math"/>
                      </a:rPr>
                      <m:t> </m:t>
                    </m:r>
                    <m:r>
                      <a:rPr lang="sr-Latn-R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sr-Latn-RS" dirty="0" smtClean="0"/>
                  <a:t> – broj čvorova u grafu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4" b="-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00600"/>
            <a:ext cx="117413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7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</a:t>
            </a:r>
            <a:r>
              <a:rPr lang="en-US" dirty="0" err="1" smtClean="0"/>
              <a:t>lat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programsku</a:t>
            </a:r>
            <a:r>
              <a:rPr lang="en-US" dirty="0" smtClean="0"/>
              <a:t> </a:t>
            </a:r>
            <a:r>
              <a:rPr lang="en-US" dirty="0" err="1" smtClean="0"/>
              <a:t>analizu</a:t>
            </a:r>
            <a:r>
              <a:rPr lang="en-US" dirty="0" smtClean="0"/>
              <a:t> </a:t>
            </a:r>
            <a:r>
              <a:rPr lang="sr-Latn-RS" dirty="0" smtClean="0"/>
              <a:t>kvaliteta </a:t>
            </a:r>
            <a:r>
              <a:rPr lang="en-US" dirty="0" err="1" smtClean="0"/>
              <a:t>koda</a:t>
            </a:r>
            <a:r>
              <a:rPr lang="sr-Latn-RS" dirty="0" smtClean="0"/>
              <a:t> koji prepoznaje</a:t>
            </a:r>
          </a:p>
          <a:p>
            <a:pPr lvl="1"/>
            <a:r>
              <a:rPr lang="sr-Latn-RS" dirty="0" smtClean="0"/>
              <a:t>odstupanje od standarda i konvencija</a:t>
            </a:r>
          </a:p>
          <a:p>
            <a:pPr lvl="1"/>
            <a:r>
              <a:rPr lang="sr-Latn-RS" dirty="0" smtClean="0"/>
              <a:t>potencijalne nedostatke</a:t>
            </a:r>
          </a:p>
          <a:p>
            <a:pPr lvl="1"/>
            <a:r>
              <a:rPr lang="sr-Latn-RS" dirty="0" smtClean="0"/>
              <a:t>kompleksnost koda</a:t>
            </a:r>
          </a:p>
          <a:p>
            <a:pPr lvl="1"/>
            <a:r>
              <a:rPr lang="sr-Latn-RS" dirty="0" smtClean="0"/>
              <a:t>dupliranje koda</a:t>
            </a:r>
            <a:endParaRPr lang="en-US" dirty="0" smtClean="0"/>
          </a:p>
          <a:p>
            <a:pPr lvl="1"/>
            <a:endParaRPr lang="sr-Latn-RS" dirty="0" smtClean="0"/>
          </a:p>
          <a:p>
            <a:r>
              <a:rPr lang="sr-Latn-RS" dirty="0" smtClean="0"/>
              <a:t>Podržava različite programske jezike, uključujući i Java i JavaScript</a:t>
            </a:r>
          </a:p>
          <a:p>
            <a:endParaRPr lang="en-GB" dirty="0"/>
          </a:p>
        </p:txBody>
      </p:sp>
      <p:pic>
        <p:nvPicPr>
          <p:cNvPr id="8194" name="Picture 2" descr="http://www.sonarqube.org/wp-content/themes/sonarsource.org/images/son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533400"/>
            <a:ext cx="2971800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Instalacija</a:t>
            </a:r>
          </a:p>
          <a:p>
            <a:pPr lvl="1"/>
            <a:r>
              <a:rPr lang="sr-Latn-RS" dirty="0" smtClean="0"/>
              <a:t>potrebno je preuzeti i instalirati SonarQube server</a:t>
            </a:r>
          </a:p>
          <a:p>
            <a:pPr lvl="1"/>
            <a:r>
              <a:rPr lang="sr-Latn-RS" dirty="0" smtClean="0"/>
              <a:t>može i na lokalnom računaru</a:t>
            </a:r>
          </a:p>
          <a:p>
            <a:r>
              <a:rPr lang="sr-Latn-RS" dirty="0" smtClean="0"/>
              <a:t>Pokretanje na Windows OS</a:t>
            </a:r>
            <a:endParaRPr lang="en-US" dirty="0" smtClean="0"/>
          </a:p>
          <a:p>
            <a:pPr lvl="1"/>
            <a:r>
              <a:rPr lang="en-US" dirty="0" err="1" smtClean="0"/>
              <a:t>Pokrenuti</a:t>
            </a:r>
            <a:r>
              <a:rPr lang="en-US" dirty="0" smtClean="0"/>
              <a:t> Command Prompt </a:t>
            </a:r>
            <a:r>
              <a:rPr lang="en-US" dirty="0" err="1" smtClean="0"/>
              <a:t>kao</a:t>
            </a:r>
            <a:r>
              <a:rPr lang="en-US" dirty="0" smtClean="0"/>
              <a:t> administrator</a:t>
            </a:r>
            <a:endParaRPr lang="sr-Latn-RS" dirty="0" smtClean="0"/>
          </a:p>
          <a:p>
            <a:pPr lvl="1"/>
            <a:r>
              <a:rPr lang="en-US" dirty="0" err="1" smtClean="0"/>
              <a:t>Pokrenuti</a:t>
            </a:r>
            <a:r>
              <a:rPr lang="sr-Latn-RS" dirty="0" smtClean="0"/>
              <a:t> SonarQube </a:t>
            </a:r>
            <a:r>
              <a:rPr lang="en-US" dirty="0" smtClean="0"/>
              <a:t>server</a:t>
            </a:r>
            <a:endParaRPr lang="sr-Latn-RS" dirty="0" smtClean="0"/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sonar_dir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&gt;/bin/windows-x86-64/StartSonar.bat</a:t>
            </a:r>
          </a:p>
          <a:p>
            <a:r>
              <a:rPr lang="en-US" dirty="0" smtClean="0"/>
              <a:t>Server je </a:t>
            </a:r>
            <a:r>
              <a:rPr lang="en-US" dirty="0" err="1" smtClean="0"/>
              <a:t>dostupan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http://localhost:9000</a:t>
            </a:r>
            <a:endParaRPr lang="en-US" dirty="0" smtClean="0"/>
          </a:p>
          <a:p>
            <a:pPr lvl="1"/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instaliran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lokalnom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čunaru</a:t>
            </a:r>
            <a:endParaRPr lang="en-US" dirty="0" smtClean="0"/>
          </a:p>
          <a:p>
            <a:pPr lvl="1"/>
            <a:r>
              <a:rPr lang="en-US" dirty="0" err="1" smtClean="0"/>
              <a:t>Ulogujemo</a:t>
            </a:r>
            <a:r>
              <a:rPr lang="en-US" dirty="0" smtClean="0"/>
              <a:t> se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korisni</a:t>
            </a:r>
            <a:r>
              <a:rPr lang="sr-Latn-RS" dirty="0" smtClean="0"/>
              <a:t>čkim imenom </a:t>
            </a:r>
            <a:r>
              <a:rPr lang="en-US" dirty="0" smtClean="0"/>
              <a:t>admin</a:t>
            </a:r>
            <a:r>
              <a:rPr lang="sr-Latn-RS" dirty="0" smtClean="0"/>
              <a:t> i šifrom admin</a:t>
            </a:r>
          </a:p>
          <a:p>
            <a:endParaRPr lang="en-GB" dirty="0"/>
          </a:p>
        </p:txBody>
      </p:sp>
      <p:pic>
        <p:nvPicPr>
          <p:cNvPr id="8194" name="Picture 2" descr="http://www.sonarqube.org/wp-content/themes/sonarsource.org/images/son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533400"/>
            <a:ext cx="2971800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sr-Latn-RS" dirty="0" smtClean="0"/>
              <a:t>Analiza programskog koda</a:t>
            </a:r>
          </a:p>
          <a:p>
            <a:pPr lvl="1"/>
            <a:r>
              <a:rPr lang="sr-Latn-RS" dirty="0" smtClean="0"/>
              <a:t>u folderu koji sadrži kod koji je potrebno analizirati se kreira fajl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sonar-project.properties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rimer fajla</a:t>
            </a:r>
          </a:p>
          <a:p>
            <a:pPr lvl="2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students-testing/sonar-project.properties</a:t>
            </a:r>
          </a:p>
          <a:p>
            <a:pPr lvl="1"/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komandne</a:t>
            </a:r>
            <a:r>
              <a:rPr lang="en-US" dirty="0" smtClean="0"/>
              <a:t> </a:t>
            </a:r>
            <a:r>
              <a:rPr lang="en-US" dirty="0" err="1" smtClean="0"/>
              <a:t>linije</a:t>
            </a:r>
            <a:r>
              <a:rPr lang="en-US" dirty="0" smtClean="0"/>
              <a:t> se </a:t>
            </a:r>
            <a:r>
              <a:rPr lang="en-US" dirty="0" err="1" smtClean="0"/>
              <a:t>pozicioniramo</a:t>
            </a:r>
            <a:r>
              <a:rPr lang="en-US" dirty="0" smtClean="0"/>
              <a:t> u folder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izvornim</a:t>
            </a:r>
            <a:r>
              <a:rPr lang="en-US" dirty="0" smtClean="0"/>
              <a:t> </a:t>
            </a:r>
            <a:r>
              <a:rPr lang="en-US" dirty="0" err="1" smtClean="0"/>
              <a:t>kodom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sr-Latn-RS" dirty="0" smtClean="0"/>
              <a:t>zvršimo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deploy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sonar:sonar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rezultati analize su dostupni u </a:t>
            </a:r>
            <a:r>
              <a:rPr lang="sr-Latn-RS" i="1" dirty="0" smtClean="0"/>
              <a:t>browseru</a:t>
            </a:r>
            <a:r>
              <a:rPr lang="sr-Latn-RS" dirty="0" smtClean="0"/>
              <a:t> na URL-u servera</a:t>
            </a:r>
          </a:p>
          <a:p>
            <a:pPr lvl="2"/>
            <a:r>
              <a:rPr lang="sr-Latn-RS" dirty="0" smtClean="0"/>
              <a:t>npr. localhost:9000</a:t>
            </a:r>
          </a:p>
        </p:txBody>
      </p:sp>
      <p:pic>
        <p:nvPicPr>
          <p:cNvPr id="8194" name="Picture 2" descr="http://www.sonarqube.org/wp-content/themes/sonarsource.org/images/son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533400"/>
            <a:ext cx="2971800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SonarLint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Eclipse Plugin za SonarQube</a:t>
            </a:r>
          </a:p>
          <a:p>
            <a:r>
              <a:rPr lang="sr-Latn-RS" dirty="0" smtClean="0"/>
              <a:t>Omogućuje prikaz osnovnih rezultata Sonar analize u Eclipse IDE</a:t>
            </a:r>
          </a:p>
          <a:p>
            <a:r>
              <a:rPr lang="sr-Latn-RS" dirty="0" smtClean="0"/>
              <a:t>Potrebno je imati instaliran SonarQube server i povezati se na njega u konfiguraciji SonarLint u Eclipse</a:t>
            </a:r>
            <a:endParaRPr lang="en-GB" dirty="0"/>
          </a:p>
        </p:txBody>
      </p:sp>
      <p:pic>
        <p:nvPicPr>
          <p:cNvPr id="9218" name="Picture 2" descr="https://i1.visualstudiogallery.msdn.s-msft.com/47d1049d-bb27-454e-aab8-24566c85e548/image/file/169864/17/screen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0" b="34000"/>
          <a:stretch/>
        </p:blipFill>
        <p:spPr bwMode="auto">
          <a:xfrm>
            <a:off x="3962400" y="685800"/>
            <a:ext cx="1905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Manuelna evaluacija</a:t>
            </a:r>
            <a:endParaRPr lang="en-GB" dirty="0"/>
          </a:p>
        </p:txBody>
      </p:sp>
      <p:pic>
        <p:nvPicPr>
          <p:cNvPr id="2050" name="Picture 2" descr="https://media.licdn.com/mpr/mpr/shrinknp_800_800/AAEAAQAAAAAAAAU2AAAAJDc4MjYxOTdiLWVhNjEtNDk4NC05YTAzLThjMmJlMmFhODM1Z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250824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3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Manuelna evaluacija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Odnosi se na analiziranje dokumenata u projektu od strane učesnika</a:t>
            </a:r>
          </a:p>
          <a:p>
            <a:pPr lvl="1"/>
            <a:r>
              <a:rPr lang="sr-Latn-RS" dirty="0" smtClean="0"/>
              <a:t>dokument je najčešće sam kod, ali može biti i specifikacija zahteva, model sistema, model podataka, plan aktivnosti, ...</a:t>
            </a:r>
          </a:p>
          <a:p>
            <a:r>
              <a:rPr lang="sr-Latn-RS" dirty="0" smtClean="0"/>
              <a:t>Različite tehnike analize</a:t>
            </a:r>
          </a:p>
          <a:p>
            <a:pPr lvl="1"/>
            <a:r>
              <a:rPr lang="sr-Latn-RS" dirty="0" smtClean="0"/>
              <a:t>razlikuju se po intenzitetu, formalnosti, potrebnim resursima i ciljevima</a:t>
            </a:r>
          </a:p>
          <a:p>
            <a:pPr lvl="1"/>
            <a:r>
              <a:rPr lang="sr-Latn-RS" dirty="0" smtClean="0"/>
              <a:t>ne postoji jedinstvena terminologija za ove različite tehnike analize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 (</a:t>
            </a:r>
            <a:r>
              <a:rPr lang="sr-Latn-RS" i="1" dirty="0" smtClean="0"/>
              <a:t>Review</a:t>
            </a:r>
            <a:r>
              <a:rPr lang="sr-Latn-R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sr-Latn-RS" i="1" dirty="0" smtClean="0"/>
              <a:t>Pregled</a:t>
            </a:r>
            <a:r>
              <a:rPr lang="sr-Latn-RS" dirty="0" smtClean="0"/>
              <a:t> je generalni termin koji se ovde koristi za sve tehnike manuelnog statičkog testiranja</a:t>
            </a:r>
          </a:p>
          <a:p>
            <a:pPr lvl="1"/>
            <a:r>
              <a:rPr lang="sr-Latn-RS" dirty="0" smtClean="0"/>
              <a:t>u praksi se najčešće koristi </a:t>
            </a:r>
            <a:r>
              <a:rPr lang="sr-Latn-RS" i="1" dirty="0" smtClean="0"/>
              <a:t>review </a:t>
            </a:r>
            <a:r>
              <a:rPr lang="sr-Latn-RS" dirty="0" smtClean="0"/>
              <a:t>ili </a:t>
            </a:r>
            <a:r>
              <a:rPr lang="sr-Latn-RS" i="1" dirty="0" smtClean="0"/>
              <a:t>inspection </a:t>
            </a:r>
          </a:p>
          <a:p>
            <a:pPr lvl="1"/>
            <a:r>
              <a:rPr lang="sr-Latn-RS" dirty="0" smtClean="0"/>
              <a:t>u pregledu najčešće učestvuje više ljudi</a:t>
            </a:r>
          </a:p>
          <a:p>
            <a:pPr lvl="2"/>
            <a:r>
              <a:rPr lang="sr-Latn-RS" i="1" dirty="0" smtClean="0"/>
              <a:t>peer review</a:t>
            </a:r>
          </a:p>
          <a:p>
            <a:endParaRPr lang="sr-Latn-RS" dirty="0" smtClean="0"/>
          </a:p>
          <a:p>
            <a:pPr lvl="1"/>
            <a:endParaRPr lang="en-GB" dirty="0"/>
          </a:p>
        </p:txBody>
      </p:sp>
      <p:pic>
        <p:nvPicPr>
          <p:cNvPr id="4098" name="Picture 2" descr="http://cf.jare.io/?u=http%3A%2F%2Fwww.yegor256.com%2Fimages%2F2015%2F02%2Fkim-jong-un-doing-code-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7600"/>
            <a:ext cx="465391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9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Moguće </a:t>
            </a:r>
            <a:r>
              <a:rPr lang="sr-Latn-RS" dirty="0" smtClean="0"/>
              <a:t>prednosti pregleda</a:t>
            </a:r>
            <a:endParaRPr lang="sr-Latn-RS" dirty="0"/>
          </a:p>
          <a:p>
            <a:pPr lvl="1"/>
            <a:r>
              <a:rPr lang="sr-Latn-RS" dirty="0"/>
              <a:t>kao i svako otkrivanje nedostataka, poboljšava dalji proces razvoja</a:t>
            </a:r>
          </a:p>
          <a:p>
            <a:pPr lvl="2"/>
            <a:r>
              <a:rPr lang="sr-Latn-RS" dirty="0"/>
              <a:t>što </a:t>
            </a:r>
            <a:r>
              <a:rPr lang="sr-Latn-RS" dirty="0" smtClean="0"/>
              <a:t>se ranije nedostaci </a:t>
            </a:r>
            <a:r>
              <a:rPr lang="sr-Latn-RS" dirty="0"/>
              <a:t>utvrde, tim bolje  </a:t>
            </a:r>
          </a:p>
          <a:p>
            <a:pPr lvl="1"/>
            <a:r>
              <a:rPr lang="sr-Latn-RS" dirty="0"/>
              <a:t>kvalitetnije rešenje jer je u razvoj rešenja uključeno više ljudi  </a:t>
            </a:r>
          </a:p>
          <a:p>
            <a:pPr lvl="1"/>
            <a:r>
              <a:rPr lang="sr-Latn-RS" dirty="0"/>
              <a:t>učesnici uče jedni od drugih</a:t>
            </a:r>
          </a:p>
          <a:p>
            <a:pPr lvl="1"/>
            <a:r>
              <a:rPr lang="sr-Latn-RS" dirty="0"/>
              <a:t>formalizacija i dokumentovanje rešenja</a:t>
            </a:r>
          </a:p>
          <a:p>
            <a:pPr lvl="2"/>
            <a:r>
              <a:rPr lang="sr-Latn-RS" dirty="0"/>
              <a:t>autor mora da iznese rešenje tako da drugim učesnicima bude čitljivo i razumljivo, kao i da obrazloži odluke donete pri razvoju</a:t>
            </a:r>
          </a:p>
          <a:p>
            <a:pPr lvl="1"/>
            <a:r>
              <a:rPr lang="sr-Latn-RS" dirty="0"/>
              <a:t>odgovornost se raspoređuje na sve </a:t>
            </a:r>
            <a:r>
              <a:rPr lang="sr-Latn-RS" dirty="0" smtClean="0"/>
              <a:t>učesnike</a:t>
            </a:r>
          </a:p>
          <a:p>
            <a:r>
              <a:rPr lang="sr-Latn-RS" dirty="0"/>
              <a:t>Iako troši resurse, pregled je neizostavan u razvoju jer značajno smanjuje broj kasnijih nedostataka i troškove otklanjanja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019800" cy="2209800"/>
          </a:xfrm>
        </p:spPr>
        <p:txBody>
          <a:bodyPr/>
          <a:lstStyle/>
          <a:p>
            <a:r>
              <a:rPr lang="sr-Latn-RS" dirty="0" smtClean="0"/>
              <a:t>Mogući problemi u pregledu</a:t>
            </a:r>
          </a:p>
          <a:p>
            <a:pPr lvl="1"/>
            <a:r>
              <a:rPr lang="sr-Latn-RS" dirty="0" smtClean="0"/>
              <a:t>uglavnom su psihološke prirode</a:t>
            </a:r>
          </a:p>
          <a:p>
            <a:pPr lvl="1"/>
            <a:r>
              <a:rPr lang="sr-Latn-RS" dirty="0" smtClean="0"/>
              <a:t>autor može imati utisak da je predmet analize i kritike on i njegov rad, a ne dokument</a:t>
            </a:r>
          </a:p>
        </p:txBody>
      </p:sp>
      <p:pic>
        <p:nvPicPr>
          <p:cNvPr id="3074" name="Picture 2" descr="http://mindbowser.com/wp-content/uploads/2016/07/Code-Review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878997"/>
            <a:ext cx="2331914" cy="30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39800" y="4267200"/>
            <a:ext cx="7772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Problemi se mogu ublažiti</a:t>
            </a:r>
          </a:p>
          <a:p>
            <a:pPr lvl="1"/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jasnim ciljem i dobrim upravljanjem svakim pregledom</a:t>
            </a:r>
          </a:p>
          <a:p>
            <a:pPr lvl="1"/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dobrim izborom učesnika u pregledu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pregleda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Iako postoje različiti tipovi pregleda, obično postoje sledeće faze (implicitno ili eksplicitno izražene)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planiranje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informisanje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samostalna priprema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sastanak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ispravke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revizija</a:t>
            </a:r>
          </a:p>
          <a:p>
            <a:pPr marL="77724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52818</TotalTime>
  <Words>1756</Words>
  <Application>Microsoft Office PowerPoint</Application>
  <PresentationFormat>On-screen Show (4:3)</PresentationFormat>
  <Paragraphs>264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Statičko testiranje</vt:lpstr>
      <vt:lpstr>Statičko testiranje</vt:lpstr>
      <vt:lpstr>Statičko testiranje</vt:lpstr>
      <vt:lpstr>Manuelna evaluacija</vt:lpstr>
      <vt:lpstr>Manuelna evaluacija</vt:lpstr>
      <vt:lpstr>Pregled (Review)</vt:lpstr>
      <vt:lpstr>Prednosti</vt:lpstr>
      <vt:lpstr>Problemi</vt:lpstr>
      <vt:lpstr>Faze pregleda</vt:lpstr>
      <vt:lpstr>Planiranje pregleda</vt:lpstr>
      <vt:lpstr>Informisanje o pregledu</vt:lpstr>
      <vt:lpstr>Samostalna priprema za pregled</vt:lpstr>
      <vt:lpstr>Sastanak</vt:lpstr>
      <vt:lpstr>Ispravke</vt:lpstr>
      <vt:lpstr>Revizija</vt:lpstr>
      <vt:lpstr>Uloge učesnika</vt:lpstr>
      <vt:lpstr>Uloge učesnika</vt:lpstr>
      <vt:lpstr>Uloge učesnika</vt:lpstr>
      <vt:lpstr>Tipovi pregleda</vt:lpstr>
      <vt:lpstr>Prolazak kroz dokument (walkthrough) </vt:lpstr>
      <vt:lpstr>Inspekcija</vt:lpstr>
      <vt:lpstr>Tehnički pregled</vt:lpstr>
      <vt:lpstr>Neformalni pregled</vt:lpstr>
      <vt:lpstr>Izbor tipa pregleda</vt:lpstr>
      <vt:lpstr>Programska statička analiza</vt:lpstr>
      <vt:lpstr>Programska statička analiza</vt:lpstr>
      <vt:lpstr>Programska statička analiza</vt:lpstr>
      <vt:lpstr>Programska statička analiza</vt:lpstr>
      <vt:lpstr>Analiza toka podataka</vt:lpstr>
      <vt:lpstr>Analiza toka programa</vt:lpstr>
      <vt:lpstr>Merenje kompleksnosti koda</vt:lpstr>
      <vt:lpstr>SonarQube</vt:lpstr>
      <vt:lpstr>SonarQube</vt:lpstr>
      <vt:lpstr>SonarQube</vt:lpstr>
      <vt:lpstr>SonarLint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radni okvir</dc:title>
  <dc:creator>Goran</dc:creator>
  <cp:lastModifiedBy>Goran Savic</cp:lastModifiedBy>
  <cp:revision>1137</cp:revision>
  <dcterms:created xsi:type="dcterms:W3CDTF">2016-06-17T10:29:53Z</dcterms:created>
  <dcterms:modified xsi:type="dcterms:W3CDTF">2022-12-01T09:27:30Z</dcterms:modified>
</cp:coreProperties>
</file>