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6" r:id="rId2"/>
    <p:sldId id="261" r:id="rId3"/>
    <p:sldId id="264" r:id="rId4"/>
    <p:sldId id="267" r:id="rId5"/>
    <p:sldId id="265" r:id="rId6"/>
    <p:sldId id="263" r:id="rId7"/>
    <p:sldId id="266" r:id="rId8"/>
    <p:sldId id="268" r:id="rId9"/>
    <p:sldId id="269" r:id="rId10"/>
    <p:sldId id="270" r:id="rId11"/>
    <p:sldId id="260" r:id="rId12"/>
    <p:sldId id="262" r:id="rId13"/>
    <p:sldId id="271" r:id="rId14"/>
    <p:sldId id="292" r:id="rId15"/>
    <p:sldId id="272" r:id="rId16"/>
    <p:sldId id="273" r:id="rId17"/>
    <p:sldId id="274" r:id="rId18"/>
    <p:sldId id="277" r:id="rId19"/>
    <p:sldId id="288" r:id="rId20"/>
    <p:sldId id="275" r:id="rId21"/>
    <p:sldId id="278" r:id="rId22"/>
    <p:sldId id="279" r:id="rId23"/>
    <p:sldId id="280" r:id="rId24"/>
    <p:sldId id="281" r:id="rId25"/>
    <p:sldId id="282" r:id="rId26"/>
    <p:sldId id="293" r:id="rId27"/>
    <p:sldId id="283" r:id="rId28"/>
    <p:sldId id="284" r:id="rId29"/>
    <p:sldId id="287" r:id="rId30"/>
    <p:sldId id="285" r:id="rId31"/>
    <p:sldId id="286" r:id="rId32"/>
    <p:sldId id="289" r:id="rId33"/>
    <p:sldId id="290" r:id="rId34"/>
    <p:sldId id="294" r:id="rId35"/>
    <p:sldId id="291" r:id="rId36"/>
    <p:sldId id="304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18" r:id="rId61"/>
    <p:sldId id="320" r:id="rId62"/>
    <p:sldId id="323" r:id="rId63"/>
    <p:sldId id="322" r:id="rId64"/>
    <p:sldId id="324" r:id="rId65"/>
    <p:sldId id="326" r:id="rId66"/>
    <p:sldId id="328" r:id="rId67"/>
    <p:sldId id="325" r:id="rId68"/>
    <p:sldId id="329" r:id="rId69"/>
    <p:sldId id="330" r:id="rId70"/>
    <p:sldId id="331" r:id="rId71"/>
    <p:sldId id="332" r:id="rId72"/>
    <p:sldId id="333" r:id="rId73"/>
    <p:sldId id="335" r:id="rId74"/>
    <p:sldId id="336" r:id="rId75"/>
    <p:sldId id="334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6" r:id="rId85"/>
    <p:sldId id="345" r:id="rId86"/>
    <p:sldId id="348" r:id="rId87"/>
    <p:sldId id="347" r:id="rId88"/>
    <p:sldId id="349" r:id="rId89"/>
    <p:sldId id="350" r:id="rId90"/>
    <p:sldId id="351" r:id="rId91"/>
    <p:sldId id="352" r:id="rId92"/>
    <p:sldId id="354" r:id="rId93"/>
    <p:sldId id="355" r:id="rId94"/>
    <p:sldId id="356" r:id="rId95"/>
    <p:sldId id="360" r:id="rId96"/>
    <p:sldId id="358" r:id="rId97"/>
    <p:sldId id="359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88040" autoAdjust="0"/>
  </p:normalViewPr>
  <p:slideViewPr>
    <p:cSldViewPr>
      <p:cViewPr varScale="1">
        <p:scale>
          <a:sx n="78" d="100"/>
          <a:sy n="78" d="100"/>
        </p:scale>
        <p:origin x="156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0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2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28/11/2018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eclemma.org/jacoco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806441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Dinamičko testiranje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* slajdovi su kreirani na osnovu knjige </a:t>
            </a:r>
            <a:r>
              <a:rPr lang="en-GB" sz="1200" i="1" dirty="0" err="1"/>
              <a:t>Spillner</a:t>
            </a:r>
            <a:r>
              <a:rPr lang="en-GB" sz="1200" i="1" dirty="0"/>
              <a:t>, A., Linz, T., Schaefer, H., </a:t>
            </a:r>
            <a:r>
              <a:rPr lang="en-GB" sz="1200" b="1" i="1" dirty="0"/>
              <a:t>Software Testing </a:t>
            </a:r>
            <a:r>
              <a:rPr lang="sr-Latn-RS" sz="1200" b="1" i="1" dirty="0" smtClean="0"/>
              <a:t> </a:t>
            </a:r>
          </a:p>
          <a:p>
            <a:r>
              <a:rPr lang="sr-Latn-RS" sz="1200" b="1" i="1" dirty="0"/>
              <a:t> </a:t>
            </a:r>
            <a:r>
              <a:rPr lang="sr-Latn-RS" sz="1200" b="1" i="1" dirty="0" smtClean="0"/>
              <a:t>  </a:t>
            </a:r>
            <a:r>
              <a:rPr lang="en-GB" sz="1200" b="1" i="1" dirty="0" smtClean="0"/>
              <a:t>Foundations</a:t>
            </a:r>
            <a:r>
              <a:rPr lang="en-GB" sz="1200" i="1" dirty="0"/>
              <a:t>, 4th Edition, Rocky Nook, 2014</a:t>
            </a:r>
          </a:p>
        </p:txBody>
      </p:sp>
      <p:pic>
        <p:nvPicPr>
          <p:cNvPr id="1026" name="Picture 2" descr="https://www.teamusa.org/-/media/TeamUSA/AlpineSkiing/Miller_Bode/miller_bode_020305_800x375.jpg?la=en&amp;hash=96C09DB2D239D9FBC2C139614D8D88700D264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49601"/>
            <a:ext cx="5797973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Testiranje zasnovano na iskustvu i intuiciji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Koristi znanje i veštine učesnika u projektu da bi se kreirali test slučajevi za koje se smatra da će najefikasnije verifikovati program i ukazati na nedostatke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ije sistematična tehnika</a:t>
            </a:r>
          </a:p>
          <a:p>
            <a:pPr lvl="1"/>
            <a:r>
              <a:rPr lang="sr-Latn-RS" dirty="0" smtClean="0"/>
              <a:t>oslanja se na znanje o tehnologiji, kao i iskustvo iz ranijih projekata da bi identifikovalo otkaze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i="1" dirty="0" smtClean="0"/>
              <a:t>Black box</a:t>
            </a:r>
            <a:r>
              <a:rPr lang="sr-Latn-RS" dirty="0" smtClean="0"/>
              <a:t> testiranje</a:t>
            </a:r>
            <a:endParaRPr lang="en-GB" i="1" dirty="0"/>
          </a:p>
        </p:txBody>
      </p:sp>
      <p:pic>
        <p:nvPicPr>
          <p:cNvPr id="5122" name="Picture 2" descr="http://reqtest.com/wp-content/uploads/2015/06/Black-Box-Tes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39135"/>
            <a:ext cx="3505200" cy="33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Black box testing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Ne bavi se unutrašnjom strukturom i dizajnom test objekta</a:t>
            </a:r>
          </a:p>
          <a:p>
            <a:r>
              <a:rPr lang="sr-Latn-RS" dirty="0" smtClean="0"/>
              <a:t>Test se kreira na osnovu specifikacije test objekta</a:t>
            </a:r>
          </a:p>
          <a:p>
            <a:pPr lvl="1"/>
            <a:r>
              <a:rPr lang="sr-Latn-RS" dirty="0" smtClean="0"/>
              <a:t>ova tehnika se naziva i testiranje zasnovano na specifikaciji ili na zahtevima</a:t>
            </a:r>
          </a:p>
          <a:p>
            <a:r>
              <a:rPr lang="sr-Latn-RS" dirty="0" smtClean="0"/>
              <a:t>Proverava ponašanje test objekta za zadate ulaze</a:t>
            </a:r>
          </a:p>
          <a:p>
            <a:r>
              <a:rPr lang="sr-Latn-RS" dirty="0" smtClean="0"/>
              <a:t>Kompletan test bi trebao da testira ponaš</a:t>
            </a:r>
            <a:r>
              <a:rPr lang="en-US" dirty="0" smtClean="0"/>
              <a:t>a</a:t>
            </a:r>
            <a:r>
              <a:rPr lang="sr-Latn-RS" dirty="0" smtClean="0"/>
              <a:t>nje objekta za sve moguće ulaze</a:t>
            </a:r>
          </a:p>
          <a:p>
            <a:pPr lvl="1"/>
            <a:r>
              <a:rPr lang="sr-Latn-RS" dirty="0" smtClean="0"/>
              <a:t>ovo nije moguće realizovati</a:t>
            </a:r>
          </a:p>
          <a:p>
            <a:pPr lvl="1"/>
            <a:r>
              <a:rPr lang="sr-Latn-RS" dirty="0" smtClean="0"/>
              <a:t>zato se koriste metode za dizajn test slučajeva izborom podskupa svih mogućih kombinacija ulaznih podataka</a:t>
            </a:r>
          </a:p>
        </p:txBody>
      </p:sp>
    </p:spTree>
    <p:extLst>
      <p:ext uri="{BB962C8B-B14F-4D97-AF65-F5344CB8AC3E}">
        <p14:creationId xmlns:p14="http://schemas.microsoft.com/office/powerpoint/2010/main" val="3673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</a:t>
            </a:r>
            <a:r>
              <a:rPr lang="sr-Latn-RS" i="1" dirty="0" smtClean="0"/>
              <a:t>black-box </a:t>
            </a:r>
            <a:r>
              <a:rPr lang="sr-Latn-RS" dirty="0" smtClean="0"/>
              <a:t>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Podela na klase ekvivalencije</a:t>
            </a:r>
          </a:p>
          <a:p>
            <a:r>
              <a:rPr lang="sr-Latn-RS" dirty="0" smtClean="0"/>
              <a:t>Analiza graničnih vrednosti</a:t>
            </a:r>
          </a:p>
          <a:p>
            <a:r>
              <a:rPr lang="sr-Latn-RS" dirty="0" smtClean="0"/>
              <a:t>Testiranje prelaza stanja</a:t>
            </a:r>
          </a:p>
          <a:p>
            <a:r>
              <a:rPr lang="sr-Latn-RS" dirty="0" smtClean="0"/>
              <a:t>Logički zasnovane tehnike</a:t>
            </a:r>
          </a:p>
          <a:p>
            <a:r>
              <a:rPr lang="sr-Latn-RS" dirty="0" smtClean="0"/>
              <a:t>Testiranje zasnovano na slučajevima korišćenja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205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Podela na klase ekvivalencije</a:t>
            </a:r>
            <a:endParaRPr lang="en-GB" dirty="0"/>
          </a:p>
        </p:txBody>
      </p:sp>
      <p:pic>
        <p:nvPicPr>
          <p:cNvPr id="6146" name="Picture 2" descr="http://www.mergersandinquisitions.com/wp-content/uploads/2011/03/industry-groups-product-gro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Podela na klase ekvivalencije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Domen mogućih vrednosti za svaki ulazni parametar se deli na klase ekvivalencije</a:t>
            </a:r>
          </a:p>
          <a:p>
            <a:r>
              <a:rPr lang="sr-Latn-RS" dirty="0" smtClean="0"/>
              <a:t>Klasa ekvivalencije</a:t>
            </a:r>
          </a:p>
          <a:p>
            <a:pPr lvl="1"/>
            <a:r>
              <a:rPr lang="sr-Latn-RS" dirty="0" smtClean="0"/>
              <a:t>skup vrednosti za koje se pretpostavlja da ih test objekat obrađuje na isti način</a:t>
            </a:r>
          </a:p>
          <a:p>
            <a:r>
              <a:rPr lang="sr-Latn-RS" dirty="0" smtClean="0"/>
              <a:t>Dovoljno je testirati jednu od vrednosti iz klase ekvivalencije</a:t>
            </a:r>
          </a:p>
          <a:p>
            <a:pPr lvl="1"/>
            <a:r>
              <a:rPr lang="sr-Latn-RS" dirty="0" smtClean="0"/>
              <a:t>smatra se da se test objekat isto ponaša za ostale vrednosti iz iste klase ekvivalencije</a:t>
            </a:r>
          </a:p>
          <a:p>
            <a:r>
              <a:rPr lang="sr-Latn-RS" dirty="0" smtClean="0"/>
              <a:t>Potrebno je utvrditi klase ekvivalencije kako za ispravne, tako i za neispravne ulaze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0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klasa ekvivalencije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Metoda koja izračunava ocenu studenta na osnovu broja bodova</a:t>
            </a:r>
            <a:endParaRPr lang="en-US" dirty="0" smtClean="0"/>
          </a:p>
          <a:p>
            <a:r>
              <a:rPr lang="en-US" dirty="0" err="1" smtClean="0"/>
              <a:t>Validne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ekvivalencije</a:t>
            </a:r>
            <a:r>
              <a:rPr lang="en-US" dirty="0" smtClean="0"/>
              <a:t> (</a:t>
            </a:r>
            <a:r>
              <a:rPr lang="en-US" dirty="0" err="1" smtClean="0"/>
              <a:t>vEC</a:t>
            </a:r>
            <a:r>
              <a:rPr lang="en-US" dirty="0" smtClean="0"/>
              <a:t>)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students-testing/StudentServiceTest::testCalculateGrade()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06575"/>
              </p:ext>
            </p:extLst>
          </p:nvPr>
        </p:nvGraphicFramePr>
        <p:xfrm>
          <a:off x="1219200" y="2971800"/>
          <a:ext cx="6934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2098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Parametar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ekvivalencije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Reprezentativna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err="1" smtClean="0"/>
                        <a:t>Broj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bodova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vEC1: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95 ≤ x ≤ 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vEC2: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85 ≤ x ≤ 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vEC3: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75 ≤ x ≤ 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vEC4: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65 ≤ x ≤ 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vEC5: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55 ≤ x ≤ 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vEC6: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0 ≤ x ≤ 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2" y="55626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7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klasa ekvivalencije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Nevalidne klase ekvivalencije (iEC)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/>
              <a:t>Primer</a:t>
            </a:r>
          </a:p>
          <a:p>
            <a:pPr lvl="1"/>
            <a:r>
              <a:rPr lang="sr-Latn-RS" dirty="0">
                <a:latin typeface="Courier New" pitchFamily="49" charset="0"/>
                <a:cs typeface="Courier New" pitchFamily="49" charset="0"/>
              </a:rPr>
              <a:t>students-testing/StudentServiceTest:: 	testCalculateGradeNegative1()</a:t>
            </a:r>
          </a:p>
          <a:p>
            <a:pPr lvl="1"/>
            <a:r>
              <a:rPr lang="sr-Latn-RS" dirty="0">
                <a:latin typeface="Courier New" pitchFamily="49" charset="0"/>
                <a:cs typeface="Courier New" pitchFamily="49" charset="0"/>
              </a:rPr>
              <a:t>students-testing/StudentServiceTest:: 	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testCalculateGradeNegative2()</a:t>
            </a: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69402"/>
              </p:ext>
            </p:extLst>
          </p:nvPr>
        </p:nvGraphicFramePr>
        <p:xfrm>
          <a:off x="1143000" y="2133600"/>
          <a:ext cx="6934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2098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Parametar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ekvivalencije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Reprezentativna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Broj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bodova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</a:t>
                      </a:r>
                      <a:r>
                        <a:rPr lang="en-US" dirty="0" smtClean="0"/>
                        <a:t>EC1: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 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iEC2: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 &gt; 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2" y="37338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Kreiranja klasa ekvivalencije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Treba biti veoma oprezan pri kreiranju klasa ekvivalencije</a:t>
            </a:r>
          </a:p>
          <a:p>
            <a:pPr lvl="1"/>
            <a:r>
              <a:rPr lang="sr-Latn-RS" dirty="0" smtClean="0"/>
              <a:t>pretpostavlja se da se za sve vrednosti u jednoj klasi sistem isto ponaša</a:t>
            </a:r>
          </a:p>
          <a:p>
            <a:pPr lvl="1"/>
            <a:r>
              <a:rPr lang="sr-Latn-RS" dirty="0" smtClean="0"/>
              <a:t>česta greška je da se za određenu vrednost ne identifikuje da pripada posebnoj klasi ekvivalencije</a:t>
            </a:r>
          </a:p>
          <a:p>
            <a:pPr lvl="2"/>
            <a:r>
              <a:rPr lang="sr-Latn-RS" dirty="0" smtClean="0"/>
              <a:t>pogrešno se pretpostavi da se sistem za tu vrednost ponaša na isti način kao za druge vrednosti</a:t>
            </a:r>
          </a:p>
          <a:p>
            <a:r>
              <a:rPr lang="sr-Latn-RS" dirty="0" smtClean="0"/>
              <a:t>Posebno voditi računa o vrednostima na granici klase ekvivalencije</a:t>
            </a:r>
          </a:p>
          <a:p>
            <a:pPr lvl="1"/>
            <a:r>
              <a:rPr lang="sr-Latn-RS" dirty="0" smtClean="0"/>
              <a:t>time se detaljno bavi </a:t>
            </a:r>
            <a:r>
              <a:rPr lang="sr-Latn-RS" i="1" dirty="0" smtClean="0"/>
              <a:t>black box testing </a:t>
            </a:r>
            <a:r>
              <a:rPr lang="sr-Latn-RS" dirty="0" smtClean="0"/>
              <a:t>metoda „analiza graničnih slučajeva“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Klase ekvivalencije izlaznih parametara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Umesto ulaznih, možemo klasifikovati izlazne parametre</a:t>
            </a:r>
          </a:p>
          <a:p>
            <a:pPr lvl="1"/>
            <a:r>
              <a:rPr lang="sr-Latn-RS" dirty="0" smtClean="0"/>
              <a:t>identifikuju se moguće vrednosti izlaza</a:t>
            </a:r>
          </a:p>
          <a:p>
            <a:pPr lvl="1"/>
            <a:r>
              <a:rPr lang="sr-Latn-RS" dirty="0" smtClean="0"/>
              <a:t>klasifikuju se u klase ekvivalencije</a:t>
            </a:r>
          </a:p>
          <a:p>
            <a:pPr lvl="1"/>
            <a:r>
              <a:rPr lang="sr-Latn-RS" dirty="0" smtClean="0"/>
              <a:t>za svaku klasu ekvivalencije utvrđuje se koja kombinacija ulaznih parametara rezultuje izlaznom vrednošću iz te klase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Dinamičko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Dinamičko testiranje predstavlja verifikaciju ponašanja test objekta putem izvršavanja njegovih funkcionalnosti</a:t>
            </a:r>
          </a:p>
          <a:p>
            <a:pPr lvl="1"/>
            <a:r>
              <a:rPr lang="sr-Latn-RS" dirty="0" smtClean="0"/>
              <a:t>test objekat izvršava programiranu funkcionalnost za ulazne podatke koje mu šaljemo</a:t>
            </a:r>
          </a:p>
          <a:p>
            <a:pPr lvl="1"/>
            <a:r>
              <a:rPr lang="sr-Latn-RS" dirty="0" smtClean="0"/>
              <a:t>test objekat mora da bude izvršiv</a:t>
            </a:r>
          </a:p>
          <a:p>
            <a:pPr lvl="1"/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6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Dizajniranje</a:t>
            </a:r>
            <a:r>
              <a:rPr lang="en-US" dirty="0" smtClean="0"/>
              <a:t> test </a:t>
            </a:r>
            <a:r>
              <a:rPr lang="en-US" dirty="0" err="1" smtClean="0"/>
              <a:t>slu</a:t>
            </a:r>
            <a:r>
              <a:rPr lang="sr-Latn-RS" dirty="0" smtClean="0"/>
              <a:t>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Za svaki ulazni podatak utvrđuju se domen ispravnih vrednosti i domen neispravnih vrednosti</a:t>
            </a:r>
          </a:p>
          <a:p>
            <a:r>
              <a:rPr lang="sr-Latn-RS" dirty="0" smtClean="0"/>
              <a:t>Time dobijamo dve klase ekvivalencije</a:t>
            </a:r>
          </a:p>
          <a:p>
            <a:r>
              <a:rPr lang="sr-Latn-RS" dirty="0" smtClean="0"/>
              <a:t>Svaka od ove dve klase ekvivalencije se dalje deli na klase ekvivalencije</a:t>
            </a:r>
          </a:p>
          <a:p>
            <a:pPr lvl="1"/>
            <a:r>
              <a:rPr lang="sr-Latn-RS" dirty="0" smtClean="0"/>
              <a:t>na osnovu toga kako program procesira različite vrednosti ulaznih podataka</a:t>
            </a:r>
          </a:p>
          <a:p>
            <a:r>
              <a:rPr lang="sr-Latn-RS" dirty="0" smtClean="0"/>
              <a:t>Deljenje na klase ekvivalencije se završava kada svakom zahtevu odgovara jedna klasa ekvivalencije</a:t>
            </a:r>
          </a:p>
          <a:p>
            <a:r>
              <a:rPr lang="sr-Latn-RS" dirty="0" smtClean="0"/>
              <a:t>Zatim se za svaku klasu ekvivalencije bira reprezentativna vrednost</a:t>
            </a:r>
          </a:p>
          <a:p>
            <a:r>
              <a:rPr lang="sr-Latn-RS" dirty="0" smtClean="0"/>
              <a:t>Konačno, potrebno je utvrditi preduslove i očekivani rezultat za svaki test slučaj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Dizajniranje</a:t>
            </a:r>
            <a:r>
              <a:rPr lang="en-US" dirty="0"/>
              <a:t> test </a:t>
            </a:r>
            <a:r>
              <a:rPr lang="en-US" dirty="0" err="1"/>
              <a:t>slu</a:t>
            </a:r>
            <a:r>
              <a:rPr lang="sr-Latn-RS" dirty="0"/>
              <a:t>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Test objekat obično očekuje više ulaznih parametara</a:t>
            </a:r>
          </a:p>
          <a:p>
            <a:r>
              <a:rPr lang="sr-Latn-RS" dirty="0" smtClean="0"/>
              <a:t>Za svaki parametar postoji više klasa ekvivalencije</a:t>
            </a:r>
          </a:p>
          <a:p>
            <a:r>
              <a:rPr lang="sr-Latn-RS" dirty="0" smtClean="0"/>
              <a:t>Da bi test bio što pouzdaniji</a:t>
            </a:r>
          </a:p>
          <a:p>
            <a:pPr lvl="1"/>
            <a:r>
              <a:rPr lang="sr-Latn-RS" dirty="0" smtClean="0"/>
              <a:t>reprezentativne vrednosti iz svih validnih klasa ekvivalencije bi trebale biti kombinovane za sve ulazne parametre</a:t>
            </a:r>
          </a:p>
          <a:p>
            <a:pPr lvl="2"/>
            <a:r>
              <a:rPr lang="sr-Latn-RS" dirty="0" smtClean="0"/>
              <a:t>da budu pokrivene sve moguće kombinacije validnih klasa ekvivalencije</a:t>
            </a:r>
          </a:p>
          <a:p>
            <a:pPr lvl="2"/>
            <a:r>
              <a:rPr lang="sr-Latn-RS" dirty="0" smtClean="0"/>
              <a:t>time se dobijaju pozitivni test slučajevi</a:t>
            </a:r>
          </a:p>
          <a:p>
            <a:pPr lvl="1"/>
            <a:r>
              <a:rPr lang="sr-Latn-RS" dirty="0" smtClean="0"/>
              <a:t>reprezentativna vrednost iz nevalidne klase ekvivalencije bi trebala biti kombinovana samo sa reprezentativnim vrednostima iz validnih klasa ekvivalencije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Dizajniranje</a:t>
            </a:r>
            <a:r>
              <a:rPr lang="en-US" dirty="0"/>
              <a:t> test </a:t>
            </a:r>
            <a:r>
              <a:rPr lang="en-US" dirty="0" err="1"/>
              <a:t>slu</a:t>
            </a:r>
            <a:r>
              <a:rPr lang="sr-Latn-RS" dirty="0"/>
              <a:t>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Pomenuta pravila bi zahtevala kreiranje prevelikog broja pozitivnih test slučajeva</a:t>
            </a:r>
          </a:p>
          <a:p>
            <a:pPr lvl="1"/>
            <a:r>
              <a:rPr lang="sr-Latn-RS" dirty="0" smtClean="0"/>
              <a:t>jer se formira dekartov proizvod između svih klasa ekvivalencija svakog od parametara</a:t>
            </a:r>
          </a:p>
          <a:p>
            <a:r>
              <a:rPr lang="sr-Latn-RS" dirty="0" smtClean="0"/>
              <a:t>Zato se vrši redukcija broja test slučajeva</a:t>
            </a:r>
          </a:p>
          <a:p>
            <a:pPr lvl="1"/>
            <a:r>
              <a:rPr lang="sr-Latn-RS" dirty="0" smtClean="0"/>
              <a:t>vrši se analiza prioriteta, pa se kreiraju samo relevantni test slučajevi</a:t>
            </a:r>
          </a:p>
          <a:p>
            <a:pPr lvl="2"/>
            <a:r>
              <a:rPr lang="sr-Latn-RS" dirty="0" smtClean="0"/>
              <a:t>sadrže kombinacije ulaznih parametara koje se često pojavljuju</a:t>
            </a:r>
          </a:p>
          <a:p>
            <a:pPr lvl="1"/>
            <a:r>
              <a:rPr lang="sr-Latn-RS" dirty="0" smtClean="0"/>
              <a:t>poželjni su test slučajevi koje uključuju granične slučajeve</a:t>
            </a:r>
          </a:p>
          <a:p>
            <a:pPr lvl="1"/>
            <a:r>
              <a:rPr lang="sr-Latn-RS" dirty="0" smtClean="0"/>
              <a:t>napraviti sve moguće kombinacije na nivou parova parametara, ali ne i svih parametara</a:t>
            </a:r>
          </a:p>
          <a:p>
            <a:pPr lvl="1"/>
            <a:r>
              <a:rPr lang="sr-Latn-RS" dirty="0" smtClean="0"/>
              <a:t>minimalno podržati da se reprezentativna vrednost svake klase ekvivalencije nalazi u bar jednom test slučaju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1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Dizajniranje test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Ne </a:t>
            </a:r>
            <a:r>
              <a:rPr lang="sr-Latn-RS" dirty="0"/>
              <a:t>treba kombinovati reprezentativne vrednosti iz nevalidne klase ekvivalencije sa vrednostima iz drugih nevalidnih klasa </a:t>
            </a:r>
            <a:r>
              <a:rPr lang="sr-Latn-RS" dirty="0" smtClean="0"/>
              <a:t>ekvivalencije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već jedna nevalidna vrednost bi trebala da izazove izuzetak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ako u test slučaju imamo više nevalidnih vrednosti, time se sakriva kako sistem reaguje na svaku od njih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1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Kriterijum završetka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Može biti definisan kao procenat izvršenih klasa ekvivalencije u odnosu na ukupan broj identifikovanih klasa ekvivalencije</a:t>
                </a:r>
              </a:p>
              <a:p>
                <a14:m>
                  <m:oMath xmlns:m="http://schemas.openxmlformats.org/officeDocument/2006/math">
                    <m:r>
                      <a:rPr lang="sr-Latn-RS" i="1" dirty="0" smtClean="0">
                        <a:latin typeface="Cambria Math"/>
                      </a:rPr>
                      <m:t>𝑐𝑜𝑣𝑒𝑟𝑎𝑔𝑒</m:t>
                    </m:r>
                    <m:r>
                      <a:rPr lang="sr-Latn-RS" i="1" dirty="0" smtClean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sr-Latn-R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dirty="0" smtClean="0">
                            <a:latin typeface="Cambria Math"/>
                          </a:rPr>
                          <m:t>𝑡𝑒𝑠𝑡𝑒𝑑𝐸𝐶</m:t>
                        </m:r>
                      </m:num>
                      <m:den>
                        <m:r>
                          <a:rPr lang="sr-Latn-RS" b="0" i="1" dirty="0" smtClean="0">
                            <a:latin typeface="Cambria Math"/>
                          </a:rPr>
                          <m:t>𝑡𝑜𝑡𝑎𝑙𝐸𝐶</m:t>
                        </m:r>
                      </m:den>
                    </m:f>
                    <m:r>
                      <a:rPr lang="sr-Latn-RS" b="0" i="1" dirty="0" smtClean="0">
                        <a:latin typeface="Cambria Math"/>
                      </a:rPr>
                      <m:t>∗</m:t>
                    </m:r>
                    <m:r>
                      <a:rPr lang="sr-Latn-RS" i="1" dirty="0" smtClean="0">
                        <a:latin typeface="Cambria Math"/>
                      </a:rPr>
                      <m:t> 100%</m:t>
                    </m:r>
                  </m:oMath>
                </a14:m>
                <a:r>
                  <a:rPr lang="sr-Latn-RS" dirty="0" smtClean="0"/>
                  <a:t> </a:t>
                </a:r>
              </a:p>
              <a:p>
                <a:endParaRPr lang="sr-Latn-RS" dirty="0"/>
              </a:p>
              <a:p>
                <a:r>
                  <a:rPr lang="sr-Latn-RS" dirty="0" smtClean="0"/>
                  <a:t>Neispravno utvrđen premali broj klasa ekvivalencije može da rezultuje visokom </a:t>
                </a:r>
                <a:r>
                  <a:rPr lang="sr-Latn-RS" i="1" dirty="0" smtClean="0"/>
                  <a:t>coverage</a:t>
                </a:r>
                <a:r>
                  <a:rPr lang="sr-Latn-RS" dirty="0" smtClean="0"/>
                  <a:t> vrednošću</a:t>
                </a:r>
              </a:p>
              <a:p>
                <a:pPr lvl="1"/>
                <a:r>
                  <a:rPr lang="sr-Latn-RS" dirty="0" smtClean="0"/>
                  <a:t>visoka vrednost tada lažno ukazuje da je softver dobro testiran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b="-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Pregled korišćenja klasa ekvivalencije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181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Sistematična tehnika</a:t>
            </a:r>
          </a:p>
          <a:p>
            <a:r>
              <a:rPr lang="sr-Latn-RS" dirty="0" smtClean="0"/>
              <a:t>Smanjuje broj potrebnih test slučajeva</a:t>
            </a:r>
          </a:p>
          <a:p>
            <a:pPr lvl="1"/>
            <a:r>
              <a:rPr lang="sr-Latn-RS" dirty="0" smtClean="0"/>
              <a:t>kroz klase ekvivalencije se identifikuju ulazne vrednosti koje rezultuju istim ponašanjem</a:t>
            </a:r>
          </a:p>
          <a:p>
            <a:pPr lvl="1"/>
            <a:r>
              <a:rPr lang="sr-Latn-RS" dirty="0" smtClean="0"/>
              <a:t>za sve vrednosti iz iste klase ekvivalencije kreira se samo jedan test slučaj</a:t>
            </a:r>
          </a:p>
          <a:p>
            <a:r>
              <a:rPr lang="sr-Latn-RS" dirty="0" smtClean="0"/>
              <a:t>Metodu je moguće koristiti i u kombinaciji sa drugim tehnikama </a:t>
            </a:r>
            <a:r>
              <a:rPr lang="sr-Latn-RS" i="1" dirty="0" smtClean="0"/>
              <a:t>black box</a:t>
            </a:r>
            <a:r>
              <a:rPr lang="sr-Latn-RS" dirty="0" smtClean="0"/>
              <a:t> testiranja</a:t>
            </a:r>
          </a:p>
          <a:p>
            <a:pPr lvl="1"/>
            <a:r>
              <a:rPr lang="sr-Latn-RS" dirty="0" smtClean="0"/>
              <a:t>u nastavku je korišćenje sa „analizom graničnih slučajeva“</a:t>
            </a:r>
          </a:p>
          <a:p>
            <a:r>
              <a:rPr lang="sr-Latn-RS" dirty="0" smtClean="0"/>
              <a:t>Nedostatak je što metoda klasifikuje samo vrednosti pojedinačnih parametara</a:t>
            </a:r>
          </a:p>
          <a:p>
            <a:pPr lvl="1"/>
            <a:r>
              <a:rPr lang="sr-Latn-RS" dirty="0" smtClean="0"/>
              <a:t>međusobna zavisnost između parametara se ignoriše</a:t>
            </a:r>
          </a:p>
          <a:p>
            <a:pPr lvl="1"/>
            <a:r>
              <a:rPr lang="sr-Latn-RS" dirty="0" smtClean="0"/>
              <a:t>nekada sistem ima određeno ponašanje samo u slučaju kada više parametara ima specifične vrednosti</a:t>
            </a:r>
          </a:p>
          <a:p>
            <a:pPr lvl="2"/>
            <a:r>
              <a:rPr lang="sr-Latn-RS" dirty="0" smtClean="0"/>
              <a:t>npr. ako konačna ocena na ispitu zavisi od zbira bodova evidentiranih u različitim parametrima</a:t>
            </a:r>
          </a:p>
        </p:txBody>
      </p:sp>
    </p:spTree>
    <p:extLst>
      <p:ext uri="{BB962C8B-B14F-4D97-AF65-F5344CB8AC3E}">
        <p14:creationId xmlns:p14="http://schemas.microsoft.com/office/powerpoint/2010/main" val="37980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Analiza graničnih slučajeva</a:t>
            </a:r>
            <a:endParaRPr lang="en-GB" dirty="0"/>
          </a:p>
        </p:txBody>
      </p:sp>
      <p:pic>
        <p:nvPicPr>
          <p:cNvPr id="7170" name="Picture 2" descr="http://i.vimeocdn.com/video/551769407_1280x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86740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graničnih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Dodatak metodi klasa ekvivalencije</a:t>
            </a:r>
          </a:p>
          <a:p>
            <a:r>
              <a:rPr lang="sr-Latn-RS" dirty="0" smtClean="0"/>
              <a:t>Bavi se vrednostima koje su na granicama klasa ekvivalencije</a:t>
            </a:r>
          </a:p>
          <a:p>
            <a:r>
              <a:rPr lang="sr-Latn-RS" dirty="0" smtClean="0"/>
              <a:t>Otkazi su vrlo često uzrokovani graničnim vrednostima</a:t>
            </a:r>
          </a:p>
          <a:p>
            <a:pPr lvl="1"/>
            <a:r>
              <a:rPr lang="sr-Latn-RS" dirty="0" smtClean="0"/>
              <a:t>razlog je što često granice nisu jasno definisane ili su pogrešno interpretirane</a:t>
            </a:r>
          </a:p>
          <a:p>
            <a:r>
              <a:rPr lang="sr-Latn-RS" dirty="0" smtClean="0"/>
              <a:t>Tehnika se primenjuje kada su vrednosti u klasi ekvivalencije uređene i imaju jasno određene granice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6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graničnih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sr-Latn-RS" dirty="0" smtClean="0"/>
              <a:t>Za svaku klasu ekvivalencije testira se</a:t>
            </a:r>
          </a:p>
          <a:p>
            <a:pPr lvl="1"/>
            <a:r>
              <a:rPr lang="sr-Latn-RS" dirty="0" smtClean="0"/>
              <a:t>vrednost koja je tačno na granici klase</a:t>
            </a:r>
          </a:p>
          <a:p>
            <a:pPr lvl="1"/>
            <a:r>
              <a:rPr lang="sr-Latn-RS" dirty="0" smtClean="0"/>
              <a:t>najbliža vrednost graničnoj koja se nalazi izvan klase ekvivalencije</a:t>
            </a:r>
          </a:p>
          <a:p>
            <a:pPr lvl="1"/>
            <a:r>
              <a:rPr lang="sr-Latn-RS" dirty="0" smtClean="0"/>
              <a:t>najbliža vrednost graničnoj koja se nalazi unutar klase ekvivalencije</a:t>
            </a:r>
          </a:p>
          <a:p>
            <a:r>
              <a:rPr lang="sr-Latn-RS" dirty="0" smtClean="0"/>
              <a:t>Susedna vrednost je vrednost sa minimalnim pomerajem u odnosu na graničnu vrednost</a:t>
            </a:r>
          </a:p>
          <a:p>
            <a:pPr lvl="1"/>
            <a:r>
              <a:rPr lang="sr-Latn-RS" dirty="0" smtClean="0"/>
              <a:t>kod decimalnih brojeva, izabere se određena tolerancija</a:t>
            </a:r>
          </a:p>
          <a:p>
            <a:pPr lvl="2"/>
            <a:r>
              <a:rPr lang="sr-Latn-RS" dirty="0" smtClean="0"/>
              <a:t>npr. sused vrednosti 1.00 je vrednost 1.01</a:t>
            </a:r>
            <a:endParaRPr lang="en-US" dirty="0" smtClean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221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graničnih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/>
              <a:t>e </a:t>
            </a:r>
            <a:r>
              <a:rPr lang="en-US" dirty="0" err="1"/>
              <a:t>grani</a:t>
            </a:r>
            <a:r>
              <a:rPr lang="sr-Latn-RS" dirty="0"/>
              <a:t>č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sr-Latn-RS" dirty="0"/>
              <a:t>već nalazi u klasi, ne mora se testirati susedna vrednost koja je takođe unutar klase</a:t>
            </a:r>
          </a:p>
          <a:p>
            <a:pPr lvl="1"/>
            <a:r>
              <a:rPr lang="sr-Latn-RS" dirty="0"/>
              <a:t>u toj varijanti su dovoljne 2 vrednosti</a:t>
            </a:r>
          </a:p>
          <a:p>
            <a:pPr lvl="2"/>
            <a:r>
              <a:rPr lang="sr-Latn-RS" dirty="0"/>
              <a:t>granična vrednost koja je unutar klase i sused izvan klase</a:t>
            </a:r>
          </a:p>
          <a:p>
            <a:pPr lvl="1"/>
            <a:r>
              <a:rPr lang="sr-Latn-RS" dirty="0"/>
              <a:t>ovakav test je manje pouzdan jer pretpostavlja da se granična i susedna vrednost isto </a:t>
            </a:r>
            <a:r>
              <a:rPr lang="sr-Latn-RS" dirty="0" smtClean="0"/>
              <a:t>tretiraju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28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Izvršavanje test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 </a:t>
            </a:r>
            <a:r>
              <a:rPr lang="sr-Latn-RS" dirty="0"/>
              <a:t>nižim nivoima testiranja (jedinično i integraciono</a:t>
            </a:r>
            <a:r>
              <a:rPr lang="sr-Latn-RS" dirty="0" smtClean="0"/>
              <a:t>) potrebno je obezbediti izvršivost test objekta</a:t>
            </a:r>
          </a:p>
          <a:p>
            <a:pPr lvl="1"/>
            <a:r>
              <a:rPr lang="sr-Latn-RS" dirty="0" smtClean="0"/>
              <a:t>test objekat se izvršava u test okruženju</a:t>
            </a:r>
          </a:p>
          <a:p>
            <a:pPr lvl="2"/>
            <a:r>
              <a:rPr lang="sr-Latn-RS" dirty="0" smtClean="0"/>
              <a:t>naziva se </a:t>
            </a:r>
            <a:r>
              <a:rPr lang="sr-Latn-RS" i="1" dirty="0" smtClean="0"/>
              <a:t>test bed, test harness, test environment</a:t>
            </a:r>
          </a:p>
          <a:p>
            <a:pPr lvl="2"/>
            <a:r>
              <a:rPr lang="sr-Latn-RS" dirty="0" smtClean="0"/>
              <a:t>obezbeđuje softversko i hardversko okruženje za izvršavanje</a:t>
            </a:r>
          </a:p>
          <a:p>
            <a:pPr lvl="1"/>
            <a:r>
              <a:rPr lang="sr-Latn-RS" dirty="0" smtClean="0"/>
              <a:t>treba simulirati ponašanje objekata koje test objekat koristi</a:t>
            </a:r>
          </a:p>
          <a:p>
            <a:pPr lvl="2"/>
            <a:r>
              <a:rPr lang="sr-Latn-RS" dirty="0" smtClean="0"/>
              <a:t>zato što ti objekti još nisu implementirani ili </a:t>
            </a:r>
          </a:p>
          <a:p>
            <a:pPr lvl="2"/>
            <a:r>
              <a:rPr lang="sr-Latn-RS" dirty="0" smtClean="0"/>
              <a:t>zato što želimo izolovano testiranje test objekta</a:t>
            </a:r>
          </a:p>
          <a:p>
            <a:pPr lvl="1"/>
            <a:r>
              <a:rPr lang="sr-Latn-RS" dirty="0" smtClean="0"/>
              <a:t>treba omogućiti izvršavanje test objekta za potrebe testiranja (nezavisno od pokretanja aplikacije)</a:t>
            </a:r>
          </a:p>
          <a:p>
            <a:pPr lvl="2"/>
            <a:r>
              <a:rPr lang="sr-Latn-RS" dirty="0" smtClean="0"/>
              <a:t>za ovo je zadužen </a:t>
            </a:r>
            <a:r>
              <a:rPr lang="sr-Latn-RS" i="1" dirty="0" smtClean="0"/>
              <a:t>test driver</a:t>
            </a:r>
            <a:r>
              <a:rPr lang="sr-Latn-RS" dirty="0" smtClean="0"/>
              <a:t>, koji pokreće kod koji se izvršava nad test objektom (npr. JUnit)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6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 analize graničnih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Primer</a:t>
            </a:r>
          </a:p>
          <a:p>
            <a:pPr lvl="1"/>
            <a:r>
              <a:rPr lang="sr-Latn-RS" sz="1600" dirty="0">
                <a:latin typeface="Courier New" pitchFamily="49" charset="0"/>
                <a:cs typeface="Courier New" pitchFamily="49" charset="0"/>
              </a:rPr>
              <a:t>students-testing/StudentServiceTest::testCalculateGrade()</a:t>
            </a:r>
            <a:endParaRPr lang="sr-Latn-RS" dirty="0"/>
          </a:p>
          <a:p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Dizajn test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Slično metodi ekvivalentnih klasa, identifikuju se </a:t>
            </a:r>
          </a:p>
          <a:p>
            <a:pPr lvl="1"/>
            <a:r>
              <a:rPr lang="sr-Latn-RS" dirty="0" smtClean="0"/>
              <a:t>granične i susedne vrednosti za svaki parametar</a:t>
            </a:r>
          </a:p>
          <a:p>
            <a:pPr lvl="1"/>
            <a:r>
              <a:rPr lang="sr-Latn-RS" dirty="0" smtClean="0"/>
              <a:t>sve kombinacije ovih vrednosti parametara</a:t>
            </a:r>
          </a:p>
          <a:p>
            <a:r>
              <a:rPr lang="sr-Latn-RS" dirty="0" smtClean="0"/>
              <a:t>Vrši se razuman izbor koji podskup mogućih test slučajeva treba kreirati</a:t>
            </a:r>
          </a:p>
          <a:p>
            <a:pPr lvl="1"/>
            <a:r>
              <a:rPr lang="sr-Latn-RS" dirty="0" smtClean="0"/>
              <a:t>umesto svih mogućih kombinacija parametara, test slučajevi se kreiraju tako da se svaka izabrana vrednost koristi u bar jednom test slučaju</a:t>
            </a:r>
          </a:p>
          <a:p>
            <a:r>
              <a:rPr lang="sr-Latn-RS" dirty="0" smtClean="0"/>
              <a:t>Sused granične vrednosti jedne klase je često granična vrednost druge klase</a:t>
            </a:r>
          </a:p>
          <a:p>
            <a:pPr lvl="1"/>
            <a:r>
              <a:rPr lang="sr-Latn-RS" dirty="0" smtClean="0"/>
              <a:t>testiranje te vrednosti je isti test slučaj</a:t>
            </a:r>
          </a:p>
          <a:p>
            <a:pPr lvl="1"/>
            <a:r>
              <a:rPr lang="sr-Latn-RS" dirty="0" smtClean="0"/>
              <a:t>to smanjuje broj potrebnih test slučajeva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3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Kriterijum završetka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Kriterijum završetka je postignuti nivo pokrivenosti svih graničnih vrednosti</a:t>
                </a:r>
              </a:p>
              <a:p>
                <a:r>
                  <a:rPr lang="sr-Latn-RS" dirty="0" smtClean="0"/>
                  <a:t>Računa se kao odnos testiranih i ukupnih graničnih vrednosti</a:t>
                </a:r>
              </a:p>
              <a:p>
                <a14:m>
                  <m:oMath xmlns:m="http://schemas.openxmlformats.org/officeDocument/2006/math">
                    <m:r>
                      <a:rPr lang="sr-Latn-RS" i="1" dirty="0">
                        <a:latin typeface="Cambria Math"/>
                      </a:rPr>
                      <m:t>𝑐𝑜𝑣𝑒𝑟𝑎𝑔𝑒</m:t>
                    </m:r>
                    <m:r>
                      <a:rPr lang="sr-Latn-RS" i="1" dirty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sr-Latn-R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i="1" dirty="0">
                            <a:latin typeface="Cambria Math"/>
                          </a:rPr>
                          <m:t>𝑡𝑒𝑠𝑡𝑒𝑑</m:t>
                        </m:r>
                        <m:r>
                          <a:rPr lang="sr-Latn-RS" b="0" i="1" dirty="0" smtClean="0">
                            <a:latin typeface="Cambria Math"/>
                          </a:rPr>
                          <m:t>𝐵𝑉</m:t>
                        </m:r>
                      </m:num>
                      <m:den>
                        <m:r>
                          <a:rPr lang="sr-Latn-RS" i="1" dirty="0">
                            <a:latin typeface="Cambria Math"/>
                          </a:rPr>
                          <m:t>𝑡𝑜𝑡𝑎𝑙</m:t>
                        </m:r>
                        <m:r>
                          <a:rPr lang="sr-Latn-RS" b="0" i="1" dirty="0" smtClean="0">
                            <a:latin typeface="Cambria Math"/>
                          </a:rPr>
                          <m:t>𝐵𝑉</m:t>
                        </m:r>
                      </m:den>
                    </m:f>
                    <m:r>
                      <a:rPr lang="sr-Latn-RS" i="1" dirty="0">
                        <a:latin typeface="Cambria Math"/>
                      </a:rPr>
                      <m:t>∗ 100%</m:t>
                    </m:r>
                  </m:oMath>
                </a14:m>
                <a:r>
                  <a:rPr lang="sr-Latn-RS" dirty="0"/>
                  <a:t> </a:t>
                </a:r>
              </a:p>
              <a:p>
                <a:r>
                  <a:rPr lang="sr-Latn-RS" dirty="0" smtClean="0"/>
                  <a:t>U ukupan broj graničnih vrednosti ulaze i najbliži susedi graničnih vrednosti</a:t>
                </a:r>
              </a:p>
              <a:p>
                <a:pPr lvl="1"/>
                <a:r>
                  <a:rPr lang="sr-Latn-RS" dirty="0" smtClean="0"/>
                  <a:t>ako se ove vrednosti preklapaju za dve klase ekvivalencije, vrednost se računa samo jednom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Pregled korišćenja analize graničnih slučajeva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Koristi se u kombinaciji sa metodom klasa ekvivalencije</a:t>
            </a:r>
          </a:p>
          <a:p>
            <a:endParaRPr lang="sr-Latn-RS" dirty="0" smtClean="0"/>
          </a:p>
          <a:p>
            <a:r>
              <a:rPr lang="sr-Latn-RS" dirty="0" smtClean="0"/>
              <a:t>Poboljšava rezultate metode klasa ekvivalencije jer se greške češće nalaze na granicama nego unutar klase ekvivalencije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prelaza stanja</a:t>
            </a:r>
            <a:endParaRPr lang="en-GB" dirty="0"/>
          </a:p>
        </p:txBody>
      </p:sp>
      <p:pic>
        <p:nvPicPr>
          <p:cNvPr id="8194" name="Picture 2" descr="http://gpl4you.com/para/cs20093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308850" cy="26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prelaza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Koristi se kada je važna istorija izršavanja test objekta</a:t>
            </a:r>
          </a:p>
          <a:p>
            <a:pPr lvl="1"/>
            <a:r>
              <a:rPr lang="sr-Latn-RS" dirty="0" smtClean="0"/>
              <a:t>test objekat se verifikuje praćenjem stanja kroz koja prolazi u toku izvršavanja</a:t>
            </a:r>
          </a:p>
          <a:p>
            <a:pPr lvl="1"/>
            <a:r>
              <a:rPr lang="sr-Latn-RS" dirty="0" smtClean="0"/>
              <a:t>sistem različito reaguje na akcije zavisno od trenutnog stanja</a:t>
            </a:r>
          </a:p>
          <a:p>
            <a:r>
              <a:rPr lang="sr-Latn-RS" dirty="0" smtClean="0"/>
              <a:t>Dijagramom prelaza stanja se ilustruju </a:t>
            </a:r>
          </a:p>
          <a:p>
            <a:pPr lvl="1"/>
            <a:r>
              <a:rPr lang="sr-Latn-RS" dirty="0" smtClean="0"/>
              <a:t>stanja u kojima test objekat može da bude </a:t>
            </a:r>
          </a:p>
          <a:p>
            <a:pPr lvl="1"/>
            <a:r>
              <a:rPr lang="sr-Latn-RS" dirty="0" smtClean="0"/>
              <a:t>akcije koje iniciraju prelaze stanja</a:t>
            </a:r>
          </a:p>
          <a:p>
            <a:r>
              <a:rPr lang="sr-Latn-RS" dirty="0" smtClean="0"/>
              <a:t>Izvršavanjem test objekta se verifikuje da li akcije prevode objekat u odgovarajuće stanje</a:t>
            </a:r>
          </a:p>
          <a:p>
            <a:pPr lvl="1"/>
            <a:r>
              <a:rPr lang="sr-Latn-RS" dirty="0" smtClean="0"/>
              <a:t>da bi se od inicijalnog stanja došlo u neko stanje S potrebno je izvršiti niz prelaza stanja odgovarajućim akcijama</a:t>
            </a:r>
          </a:p>
        </p:txBody>
      </p:sp>
    </p:spTree>
    <p:extLst>
      <p:ext uri="{BB962C8B-B14F-4D97-AF65-F5344CB8AC3E}">
        <p14:creationId xmlns:p14="http://schemas.microsoft.com/office/powerpoint/2010/main" val="6604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prelaza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Posebno korisno kod </a:t>
            </a:r>
            <a:r>
              <a:rPr lang="sr-Latn-RS" i="1" dirty="0" smtClean="0"/>
              <a:t>end-to-end</a:t>
            </a:r>
            <a:r>
              <a:rPr lang="sr-Latn-RS" dirty="0" smtClean="0"/>
              <a:t> testova</a:t>
            </a:r>
          </a:p>
          <a:p>
            <a:pPr lvl="1"/>
            <a:r>
              <a:rPr lang="sr-Latn-RS" dirty="0" smtClean="0"/>
              <a:t>Testira se interakcija sa korisnikom kroz grafički interfejs</a:t>
            </a:r>
          </a:p>
          <a:p>
            <a:pPr lvl="1"/>
            <a:r>
              <a:rPr lang="sr-Latn-RS" dirty="0" smtClean="0"/>
              <a:t>Grafički interfejs se sastoji od niza prozora/stranica kroz koje korisnik prolazi</a:t>
            </a:r>
          </a:p>
          <a:p>
            <a:pPr lvl="1"/>
            <a:r>
              <a:rPr lang="sr-Latn-RS" dirty="0" smtClean="0"/>
              <a:t>Određenim akcijama korisnik prelazi sa jedne stranice na drugu</a:t>
            </a:r>
          </a:p>
          <a:p>
            <a:pPr lvl="1"/>
            <a:r>
              <a:rPr lang="sr-Latn-RS" dirty="0" smtClean="0"/>
              <a:t>Stranice su moguća stanja sistema, a korisnikove akcije su operacije koje sistem prevode iz jednog stanja u drugo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4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dijagrama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Stek ograničenog kapaciteta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553200" cy="451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1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dijagrama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Rezultat operacije zavisi od trenutnog stanja </a:t>
            </a:r>
          </a:p>
          <a:p>
            <a:pPr lvl="1"/>
            <a:r>
              <a:rPr lang="sr-Latn-RS" dirty="0" smtClean="0"/>
              <a:t>npr. operacija </a:t>
            </a:r>
            <a:r>
              <a:rPr lang="sr-Latn-RS" i="1" dirty="0" smtClean="0"/>
              <a:t>push</a:t>
            </a:r>
            <a:r>
              <a:rPr lang="sr-Latn-RS" dirty="0" smtClean="0"/>
              <a:t> prevodi sistem u stanje </a:t>
            </a:r>
            <a:r>
              <a:rPr lang="sr-Latn-RS" i="1" dirty="0" smtClean="0"/>
              <a:t>filled</a:t>
            </a:r>
            <a:r>
              <a:rPr lang="sr-Latn-RS" dirty="0" smtClean="0"/>
              <a:t> ili </a:t>
            </a:r>
            <a:r>
              <a:rPr lang="sr-Latn-RS" i="1" dirty="0" smtClean="0"/>
              <a:t>full</a:t>
            </a:r>
          </a:p>
          <a:p>
            <a:pPr lvl="1"/>
            <a:r>
              <a:rPr lang="sr-Latn-RS" dirty="0" smtClean="0"/>
              <a:t>određene operacija nisu dozvoljene u nekima od stanja</a:t>
            </a:r>
          </a:p>
          <a:p>
            <a:pPr lvl="2"/>
            <a:r>
              <a:rPr lang="sr-Latn-RS" dirty="0" smtClean="0"/>
              <a:t>npr. </a:t>
            </a:r>
            <a:r>
              <a:rPr lang="sr-Latn-RS" i="1" dirty="0" smtClean="0"/>
              <a:t>delete</a:t>
            </a:r>
            <a:r>
              <a:rPr lang="sr-Latn-RS" dirty="0" smtClean="0"/>
              <a:t> ako stanje nije </a:t>
            </a:r>
            <a:r>
              <a:rPr lang="sr-Latn-RS" i="1" dirty="0" smtClean="0"/>
              <a:t>empty</a:t>
            </a:r>
          </a:p>
          <a:p>
            <a:pPr lvl="1"/>
            <a:r>
              <a:rPr lang="sr-Latn-RS" dirty="0" smtClean="0"/>
              <a:t>dakle stanje test objekta je faktor koji utiče na to šta smatramo ispravnim ponašanjem</a:t>
            </a:r>
          </a:p>
          <a:p>
            <a:pPr lvl="2"/>
            <a:r>
              <a:rPr lang="sr-Latn-RS" dirty="0" smtClean="0"/>
              <a:t>testiranje mora ovo da uzme u obzir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8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test slučaja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Obzirom da rezultat akcije zavisi od </a:t>
            </a:r>
            <a:r>
              <a:rPr lang="sr-Latn-RS" dirty="0" smtClean="0"/>
              <a:t>trenutnog stanja, veoma je važno definisati preduslov za test slučaj</a:t>
            </a:r>
            <a:endParaRPr lang="en-GB" dirty="0"/>
          </a:p>
          <a:p>
            <a:endParaRPr lang="sr-Latn-RS" dirty="0"/>
          </a:p>
          <a:p>
            <a:r>
              <a:rPr lang="sr-Latn-RS" dirty="0" smtClean="0"/>
              <a:t>Preduslov</a:t>
            </a:r>
          </a:p>
          <a:p>
            <a:pPr lvl="1"/>
            <a:r>
              <a:rPr lang="sr-Latn-RS" dirty="0" smtClean="0"/>
              <a:t>Stek je kreiran, nalazi se u stanju </a:t>
            </a:r>
            <a:r>
              <a:rPr lang="sr-Latn-RS" i="1" dirty="0" smtClean="0"/>
              <a:t>empty</a:t>
            </a:r>
          </a:p>
          <a:p>
            <a:r>
              <a:rPr lang="sr-Latn-RS" dirty="0" smtClean="0"/>
              <a:t>Ulazna operacija</a:t>
            </a:r>
          </a:p>
          <a:p>
            <a:pPr lvl="1"/>
            <a:r>
              <a:rPr lang="sr-Latn-RS" dirty="0" smtClean="0"/>
              <a:t>operacijom </a:t>
            </a:r>
            <a:r>
              <a:rPr lang="sr-Latn-RS" i="1" dirty="0" smtClean="0"/>
              <a:t>push</a:t>
            </a:r>
            <a:r>
              <a:rPr lang="sr-Latn-RS" dirty="0" smtClean="0"/>
              <a:t> šalje se na stek vrednost </a:t>
            </a:r>
            <a:r>
              <a:rPr lang="sr-Latn-RS" i="1" dirty="0" smtClean="0"/>
              <a:t>Petar</a:t>
            </a:r>
          </a:p>
          <a:p>
            <a:r>
              <a:rPr lang="sr-Latn-RS" dirty="0" smtClean="0"/>
              <a:t>Očekivani rezultat operacije</a:t>
            </a:r>
          </a:p>
          <a:p>
            <a:pPr lvl="1"/>
            <a:r>
              <a:rPr lang="sr-Latn-RS" dirty="0" smtClean="0"/>
              <a:t>na stek je postavljena vrednost </a:t>
            </a:r>
            <a:r>
              <a:rPr lang="sr-Latn-RS" i="1" dirty="0" smtClean="0"/>
              <a:t>Petar</a:t>
            </a:r>
          </a:p>
          <a:p>
            <a:r>
              <a:rPr lang="sr-Latn-RS" dirty="0" smtClean="0"/>
              <a:t>Posledica </a:t>
            </a:r>
          </a:p>
          <a:p>
            <a:pPr lvl="1"/>
            <a:r>
              <a:rPr lang="sr-Latn-RS" dirty="0" smtClean="0"/>
              <a:t>Stanje steka je </a:t>
            </a:r>
            <a:r>
              <a:rPr lang="sr-Latn-RS" i="1" dirty="0" smtClean="0"/>
              <a:t>filled</a:t>
            </a:r>
            <a:r>
              <a:rPr lang="sr-Latn-RS" dirty="0" smtClean="0"/>
              <a:t>		</a:t>
            </a:r>
          </a:p>
          <a:p>
            <a:pPr lvl="1"/>
            <a:endParaRPr lang="sr-Latn-RS" dirty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432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Komponente dinamičkog testiranja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580431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(Accent Bar) 3"/>
          <p:cNvSpPr/>
          <p:nvPr/>
        </p:nvSpPr>
        <p:spPr>
          <a:xfrm>
            <a:off x="6604000" y="2133600"/>
            <a:ext cx="2463800" cy="6858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71"/>
              <a:gd name="adj6" fmla="val -1049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Tačka upravljanja </a:t>
            </a:r>
          </a:p>
          <a:p>
            <a:pPr algn="ctr"/>
            <a:r>
              <a:rPr lang="sr-Latn-RS" i="1" dirty="0" smtClean="0"/>
              <a:t>Point of Control (PoC)</a:t>
            </a:r>
            <a:endParaRPr lang="en-GB" i="1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477000" y="4419600"/>
            <a:ext cx="2590800" cy="6858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77"/>
              <a:gd name="adj6" fmla="val -786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Tačka posmatranja</a:t>
            </a:r>
          </a:p>
          <a:p>
            <a:pPr algn="ctr"/>
            <a:r>
              <a:rPr lang="sr-Latn-RS" i="1" dirty="0" smtClean="0"/>
              <a:t>Point of Observation (PoO)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09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sr-Latn-RS" dirty="0" smtClean="0"/>
              <a:t>Minimalno </a:t>
            </a:r>
          </a:p>
          <a:p>
            <a:pPr lvl="1"/>
            <a:r>
              <a:rPr lang="sr-Latn-RS" dirty="0" smtClean="0"/>
              <a:t>testiranjem dovesti sistem u sva moguća stanja</a:t>
            </a:r>
          </a:p>
          <a:p>
            <a:pPr lvl="1"/>
            <a:r>
              <a:rPr lang="sr-Latn-RS" dirty="0" smtClean="0"/>
              <a:t>Npr. za stek sa mogućim stanjima </a:t>
            </a:r>
            <a:r>
              <a:rPr lang="sr-Latn-RS" i="1" dirty="0" smtClean="0"/>
              <a:t>empty, filled, full</a:t>
            </a:r>
            <a:r>
              <a:rPr lang="sr-Latn-RS" dirty="0" smtClean="0"/>
              <a:t> kapaciteta 4 elementa, izvršiti sledeće operacije</a:t>
            </a:r>
          </a:p>
          <a:p>
            <a:pPr lvl="1"/>
            <a:r>
              <a:rPr lang="sr-Latn-RS" i="1" dirty="0" smtClean="0"/>
              <a:t>initialize</a:t>
            </a:r>
            <a:r>
              <a:rPr lang="sr-Latn-RS" dirty="0" smtClean="0"/>
              <a:t>,  </a:t>
            </a:r>
            <a:r>
              <a:rPr lang="sr-Latn-RS" i="1" dirty="0" smtClean="0"/>
              <a:t>push</a:t>
            </a:r>
            <a:r>
              <a:rPr lang="sr-Latn-RS" dirty="0" smtClean="0"/>
              <a:t>,  </a:t>
            </a:r>
            <a:r>
              <a:rPr lang="sr-Latn-RS" i="1" dirty="0" smtClean="0"/>
              <a:t>push</a:t>
            </a:r>
            <a:r>
              <a:rPr lang="sr-Latn-RS" dirty="0" smtClean="0"/>
              <a:t>,  </a:t>
            </a:r>
            <a:r>
              <a:rPr lang="sr-Latn-RS" i="1" dirty="0" smtClean="0"/>
              <a:t>push</a:t>
            </a:r>
            <a:r>
              <a:rPr lang="sr-Latn-RS" dirty="0" smtClean="0"/>
              <a:t>,  </a:t>
            </a:r>
            <a:r>
              <a:rPr lang="sr-Latn-RS" i="1" dirty="0" smtClean="0"/>
              <a:t>push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U prethodnoj varijanti nisu testirane sve operacije</a:t>
            </a:r>
          </a:p>
          <a:p>
            <a:r>
              <a:rPr lang="sr-Latn-RS" dirty="0" smtClean="0"/>
              <a:t>Druga varijanta je da test izvrši sve operacije 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sz="2400" dirty="0"/>
              <a:t>initialize</a:t>
            </a:r>
            <a:r>
              <a:rPr lang="sr-Latn-RS" sz="2400" dirty="0" smtClean="0"/>
              <a:t>, </a:t>
            </a:r>
            <a:r>
              <a:rPr lang="sr-Latn-RS" sz="2400" dirty="0"/>
              <a:t>push, </a:t>
            </a:r>
            <a:r>
              <a:rPr lang="sr-Latn-RS" sz="2400" dirty="0" smtClean="0"/>
              <a:t>  top,     pop,    delete</a:t>
            </a:r>
            <a:endParaRPr lang="sr-Latn-RS" sz="2400" dirty="0"/>
          </a:p>
          <a:p>
            <a:endParaRPr lang="sr-Latn-RS" dirty="0" smtClean="0"/>
          </a:p>
          <a:p>
            <a:pPr lvl="1"/>
            <a:r>
              <a:rPr lang="sr-Latn-RS" dirty="0" smtClean="0"/>
              <a:t>sada sistem nije doveden u sva moguća stanja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3581400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empty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35814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filled</a:t>
            </a:r>
            <a:endParaRPr lang="en-GB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721100" y="35941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filled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35814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filled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35941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full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536700" y="5334000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empty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717800" y="53467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filled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632200" y="53594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filled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4635500" y="5346700"/>
            <a:ext cx="83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empty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098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Test bi trebao da za svako stanje bar jednom izvrši svaku od funkcija mogućih u tom stanju</a:t>
            </a:r>
          </a:p>
          <a:p>
            <a:pPr lvl="1"/>
            <a:r>
              <a:rPr lang="sr-Latn-RS" dirty="0" smtClean="0"/>
              <a:t>negativni testovi bi trebali da testiraju i izvršavanje funkcija koje nisu dozvoljene u tom stanju</a:t>
            </a:r>
          </a:p>
          <a:p>
            <a:endParaRPr lang="sr-Latn-RS" dirty="0"/>
          </a:p>
          <a:p>
            <a:r>
              <a:rPr lang="sr-Latn-RS" dirty="0" smtClean="0"/>
              <a:t>Za realizaciju ovakvog testa potrebno je transformisati dijagram prelaza stanja u stablo prelaza</a:t>
            </a:r>
          </a:p>
          <a:p>
            <a:endParaRPr lang="sr-Latn-RS" dirty="0"/>
          </a:p>
          <a:p>
            <a:r>
              <a:rPr lang="sr-Latn-RS" dirty="0" smtClean="0"/>
              <a:t>Stablo prelaza</a:t>
            </a:r>
          </a:p>
          <a:p>
            <a:pPr lvl="1"/>
            <a:r>
              <a:rPr lang="sr-Latn-RS" dirty="0" smtClean="0"/>
              <a:t>sadrži konačnu necikličnu sekvencu prelaza stanja </a:t>
            </a:r>
          </a:p>
          <a:p>
            <a:pPr lvl="1"/>
            <a:r>
              <a:rPr lang="sr-Latn-RS" dirty="0" smtClean="0"/>
              <a:t>sekvenca bar jednom sadrži sva moguća stanja i sve moguće prelaze stanja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6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stabla prelaza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24000"/>
            <a:ext cx="66198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9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stabla prelaza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029200"/>
          </a:xfrm>
        </p:spPr>
        <p:txBody>
          <a:bodyPr>
            <a:normAutofit/>
          </a:bodyPr>
          <a:lstStyle/>
          <a:p>
            <a:r>
              <a:rPr lang="sr-Latn-RS" dirty="0" smtClean="0"/>
              <a:t>Pravila za kreiranje stabla prelaza na osnovu dijagrama prelaza stanja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Inicijalno stanje je koren stabla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Za svaki mogući prelaz iz inicijalnog stanja u neko drugo stanje, na stablo se dodaje </a:t>
            </a:r>
          </a:p>
          <a:p>
            <a:pPr lvl="2"/>
            <a:r>
              <a:rPr lang="sr-Latn-RS" dirty="0" smtClean="0"/>
              <a:t>čvor koji reprezentuje to stanje i </a:t>
            </a:r>
          </a:p>
          <a:p>
            <a:pPr lvl="2"/>
            <a:r>
              <a:rPr lang="sr-Latn-RS" dirty="0" smtClean="0"/>
              <a:t>veza koja reprezentuje operaciju koja inicira prelaz u to stanje</a:t>
            </a:r>
            <a:endParaRPr lang="sr-Latn-RS" dirty="0"/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Korak 2 se ponavlja za nove čvorove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Proces se završava kada</a:t>
            </a:r>
          </a:p>
          <a:p>
            <a:pPr lvl="2"/>
            <a:r>
              <a:rPr lang="sr-Latn-RS" dirty="0" smtClean="0"/>
              <a:t>je triplet </a:t>
            </a:r>
            <a:r>
              <a:rPr lang="en-US" i="1" dirty="0"/>
              <a:t>{</a:t>
            </a:r>
            <a:r>
              <a:rPr lang="sr-Latn-RS" i="1" dirty="0" smtClean="0"/>
              <a:t>prethodno stanje, naredno stanje, operacij</a:t>
            </a:r>
            <a:r>
              <a:rPr lang="en-US" i="1" dirty="0" smtClean="0"/>
              <a:t>a}</a:t>
            </a:r>
            <a:r>
              <a:rPr lang="sr-Latn-RS" dirty="0" smtClean="0"/>
              <a:t> već kreiran u stablu</a:t>
            </a:r>
          </a:p>
          <a:p>
            <a:pPr lvl="2"/>
            <a:r>
              <a:rPr lang="sr-Latn-RS" dirty="0" smtClean="0"/>
              <a:t>je stanje konačno stanje iz kojeg nije moguće više prelaziti u druga stanja</a:t>
            </a:r>
          </a:p>
          <a:p>
            <a:pPr marL="1051560" lvl="2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stabla</a:t>
            </a:r>
            <a:r>
              <a:rPr lang="en-US" dirty="0" smtClean="0"/>
              <a:t> </a:t>
            </a:r>
            <a:r>
              <a:rPr lang="en-US" dirty="0" err="1" smtClean="0"/>
              <a:t>prelaza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negativne</a:t>
            </a:r>
            <a:r>
              <a:rPr lang="en-US" dirty="0" smtClean="0"/>
              <a:t> </a:t>
            </a:r>
            <a:r>
              <a:rPr lang="en-US" dirty="0" err="1" smtClean="0"/>
              <a:t>testove</a:t>
            </a:r>
            <a:r>
              <a:rPr lang="sr-Latn-RS" dirty="0" smtClean="0"/>
              <a:t>,</a:t>
            </a:r>
            <a:r>
              <a:rPr lang="en-US" dirty="0" smtClean="0"/>
              <a:t> u </a:t>
            </a:r>
            <a:r>
              <a:rPr lang="en-US" dirty="0" err="1" smtClean="0"/>
              <a:t>stablo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uklju</a:t>
            </a:r>
            <a:r>
              <a:rPr lang="sr-Latn-RS" dirty="0" smtClean="0"/>
              <a:t>čiti i reakciju sistema na funkcije koje nisu dozvoljene u  određenim stanjima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495895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test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Test slučajevi se kreiraju na osnovu stabla prelaza</a:t>
            </a:r>
          </a:p>
          <a:p>
            <a:r>
              <a:rPr lang="sr-Latn-RS" dirty="0" smtClean="0"/>
              <a:t>Jedan test slučaj testira jednu putanju kroz stablo</a:t>
            </a:r>
          </a:p>
          <a:p>
            <a:r>
              <a:rPr lang="sr-Latn-RS" dirty="0" smtClean="0"/>
              <a:t>Za svaki prelaz stanja potrebno je</a:t>
            </a:r>
          </a:p>
          <a:p>
            <a:pPr lvl="1"/>
            <a:r>
              <a:rPr lang="sr-Latn-RS" dirty="0" smtClean="0"/>
              <a:t>odrediti stanje pre prelaza </a:t>
            </a:r>
          </a:p>
          <a:p>
            <a:pPr lvl="2"/>
            <a:r>
              <a:rPr lang="sr-Latn-RS" dirty="0" smtClean="0"/>
              <a:t>to je preduslov</a:t>
            </a:r>
            <a:r>
              <a:rPr lang="sr-Latn-RS" dirty="0"/>
              <a:t> </a:t>
            </a:r>
            <a:r>
              <a:rPr lang="sr-Latn-RS" dirty="0" smtClean="0"/>
              <a:t>za test slučaj</a:t>
            </a:r>
          </a:p>
          <a:p>
            <a:pPr lvl="2"/>
            <a:r>
              <a:rPr lang="sr-Latn-RS" dirty="0" smtClean="0"/>
              <a:t>osim za inicijalno stanje</a:t>
            </a:r>
          </a:p>
          <a:p>
            <a:pPr lvl="1"/>
            <a:r>
              <a:rPr lang="sr-Latn-RS" dirty="0" smtClean="0"/>
              <a:t>događaj/operacija koja inicira prelaz stanja</a:t>
            </a:r>
          </a:p>
          <a:p>
            <a:pPr lvl="1"/>
            <a:r>
              <a:rPr lang="sr-Latn-RS" dirty="0" smtClean="0"/>
              <a:t>očekivanu reakciju sistema na operaciju</a:t>
            </a:r>
          </a:p>
          <a:p>
            <a:pPr lvl="1"/>
            <a:r>
              <a:rPr lang="sr-Latn-RS" dirty="0" smtClean="0"/>
              <a:t>naredno očekivano stanje</a:t>
            </a:r>
          </a:p>
          <a:p>
            <a:pPr lvl="2"/>
            <a:r>
              <a:rPr lang="sr-Latn-RS" dirty="0" smtClean="0"/>
              <a:t>to je posledica operacije</a:t>
            </a:r>
          </a:p>
        </p:txBody>
      </p:sp>
    </p:spTree>
    <p:extLst>
      <p:ext uri="{BB962C8B-B14F-4D97-AF65-F5344CB8AC3E}">
        <p14:creationId xmlns:p14="http://schemas.microsoft.com/office/powerpoint/2010/main" val="37469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Kriterijum završetka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Manje intenzivna varijanta</a:t>
            </a:r>
          </a:p>
          <a:p>
            <a:pPr lvl="1"/>
            <a:r>
              <a:rPr lang="sr-Latn-RS" dirty="0" smtClean="0"/>
              <a:t>Svako stanje je bar jednom dostignuto</a:t>
            </a:r>
          </a:p>
          <a:p>
            <a:pPr lvl="1"/>
            <a:r>
              <a:rPr lang="sr-Latn-RS" dirty="0" smtClean="0"/>
              <a:t>Svaka operacija je bar jednom izvršena</a:t>
            </a:r>
          </a:p>
          <a:p>
            <a:pPr lvl="1"/>
            <a:r>
              <a:rPr lang="sr-Latn-RS" dirty="0" smtClean="0"/>
              <a:t>Svaka nedozvoljena operacija je bar jednom izvršena</a:t>
            </a:r>
          </a:p>
          <a:p>
            <a:r>
              <a:rPr lang="sr-Latn-RS" dirty="0" smtClean="0"/>
              <a:t>Intenzivna varijanta za visokokritične aplikacije</a:t>
            </a:r>
          </a:p>
          <a:p>
            <a:pPr lvl="1"/>
            <a:r>
              <a:rPr lang="sr-Latn-RS" dirty="0" smtClean="0"/>
              <a:t>sve kombinacije prelaza stanja su izvršene</a:t>
            </a:r>
          </a:p>
          <a:p>
            <a:pPr lvl="1"/>
            <a:r>
              <a:rPr lang="sr-Latn-RS" dirty="0" smtClean="0"/>
              <a:t>svi prelazi stanja u svim mogućim redosledima uključujući uzastopna izvršavanja istih prelaza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3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Logički zasnovane tehnike</a:t>
            </a:r>
            <a:endParaRPr lang="en-GB" dirty="0"/>
          </a:p>
        </p:txBody>
      </p:sp>
      <p:pic>
        <p:nvPicPr>
          <p:cNvPr id="12290" name="Picture 2" descr="http://robertjrgraham.com/wp-content/uploads/2011/02/linear_thin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3124200"/>
            <a:ext cx="286512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Logički zasnovane tehnike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Posmatraju i međusobne zavisnosti između ulaznih parametara</a:t>
            </a:r>
          </a:p>
          <a:p>
            <a:pPr lvl="1"/>
            <a:r>
              <a:rPr lang="sr-Latn-RS" dirty="0" smtClean="0"/>
              <a:t>za razliku od drugih tehnika koje pri kreiranju test slučajeva svaki parametar nezavisno posmatraju</a:t>
            </a:r>
          </a:p>
          <a:p>
            <a:endParaRPr lang="sr-Latn-RS" dirty="0" smtClean="0"/>
          </a:p>
          <a:p>
            <a:r>
              <a:rPr lang="sr-Latn-RS" dirty="0" smtClean="0"/>
              <a:t>Različite logički zasnovane tehnike</a:t>
            </a:r>
          </a:p>
          <a:p>
            <a:pPr lvl="1"/>
            <a:r>
              <a:rPr lang="sr-Latn-RS" dirty="0" smtClean="0"/>
              <a:t>tehnika uzročno-posledičnih grafova</a:t>
            </a:r>
          </a:p>
          <a:p>
            <a:pPr lvl="1"/>
            <a:r>
              <a:rPr lang="sr-Latn-RS" dirty="0" smtClean="0"/>
              <a:t>tehnika parova 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Uzročno-posledični graf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Graf koji prikazuje vezu između uzroka i posledice u sistemu</a:t>
            </a:r>
          </a:p>
          <a:p>
            <a:r>
              <a:rPr lang="sr-Latn-RS" dirty="0" smtClean="0"/>
              <a:t>Prikazuju se uslovi koji trebaju da budu ispunjeni da bi sistem dao određeni rezultat</a:t>
            </a:r>
          </a:p>
          <a:p>
            <a:r>
              <a:rPr lang="sr-Latn-RS" dirty="0" smtClean="0"/>
              <a:t>Između uslova se prave logičke veze</a:t>
            </a:r>
          </a:p>
          <a:p>
            <a:pPr lvl="1"/>
            <a:r>
              <a:rPr lang="sr-Latn-RS" dirty="0" smtClean="0"/>
              <a:t>„i“, „ili“, „ne“</a:t>
            </a:r>
          </a:p>
        </p:txBody>
      </p:sp>
    </p:spTree>
    <p:extLst>
      <p:ext uri="{BB962C8B-B14F-4D97-AF65-F5344CB8AC3E}">
        <p14:creationId xmlns:p14="http://schemas.microsoft.com/office/powerpoint/2010/main" val="17627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 dinamičkog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sr-Latn-RS" dirty="0" smtClean="0"/>
              <a:t>Cilj je </a:t>
            </a:r>
          </a:p>
          <a:p>
            <a:pPr lvl="1"/>
            <a:r>
              <a:rPr lang="sr-Latn-RS" dirty="0" smtClean="0"/>
              <a:t>da se pokaže da testirani objekat zadovoljava funkcionalnosti</a:t>
            </a:r>
          </a:p>
          <a:p>
            <a:pPr lvl="1"/>
            <a:r>
              <a:rPr lang="sr-Latn-RS" dirty="0" smtClean="0"/>
              <a:t>da se inicira pojava otkaza testiranog objekta za funkcionalnosti čija implementacija sadrži nedostatke</a:t>
            </a:r>
          </a:p>
          <a:p>
            <a:r>
              <a:rPr lang="sr-Latn-RS" dirty="0" smtClean="0"/>
              <a:t>Dizajn test slučaja</a:t>
            </a:r>
          </a:p>
          <a:p>
            <a:pPr lvl="1"/>
            <a:r>
              <a:rPr lang="sr-Latn-RS" dirty="0" smtClean="0"/>
              <a:t>utvrditi preduslove i ciljeve testa</a:t>
            </a:r>
          </a:p>
          <a:p>
            <a:pPr lvl="1"/>
            <a:r>
              <a:rPr lang="sr-Latn-RS" dirty="0" smtClean="0"/>
              <a:t>definisati test slučaj</a:t>
            </a:r>
          </a:p>
          <a:p>
            <a:pPr lvl="1"/>
            <a:r>
              <a:rPr lang="sr-Latn-RS" dirty="0" smtClean="0"/>
              <a:t>implementirati test slučaj u programskom jeziku</a:t>
            </a:r>
          </a:p>
          <a:p>
            <a:pPr lvl="1"/>
            <a:r>
              <a:rPr lang="sr-Latn-RS" dirty="0" smtClean="0"/>
              <a:t>odrediti način izvršavanja slučaja (redosled, grupisanje, ...)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</a:t>
            </a:r>
            <a:r>
              <a:rPr lang="en-US" smtClean="0"/>
              <a:t>e</a:t>
            </a:r>
            <a:r>
              <a:rPr lang="sr-Latn-RS" smtClean="0"/>
              <a:t>r </a:t>
            </a:r>
            <a:r>
              <a:rPr lang="sr-Latn-RS" dirty="0" smtClean="0"/>
              <a:t>uzročno-posledičnog grafa</a:t>
            </a:r>
            <a:endParaRPr lang="en-GB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110287" cy="506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53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Tabela odlučivanja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 kreiranje test slučajeva, potrebno je transformisati uzročno-posledični graf u tabelu odlučivanja</a:t>
            </a:r>
          </a:p>
          <a:p>
            <a:r>
              <a:rPr lang="sr-Latn-RS" dirty="0" smtClean="0"/>
              <a:t>Tabela odlučivanja</a:t>
            </a:r>
          </a:p>
          <a:p>
            <a:pPr lvl="1"/>
            <a:r>
              <a:rPr lang="sr-Latn-RS" dirty="0" smtClean="0"/>
              <a:t>sadrži informacije o pravilima po kojima određena kombinacija ulaznih parametara daje očekivane izlaze</a:t>
            </a:r>
          </a:p>
        </p:txBody>
      </p:sp>
    </p:spTree>
    <p:extLst>
      <p:ext uri="{BB962C8B-B14F-4D97-AF65-F5344CB8AC3E}">
        <p14:creationId xmlns:p14="http://schemas.microsoft.com/office/powerpoint/2010/main" val="1756409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tabele odlučivanja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1" y="2209800"/>
            <a:ext cx="7467600" cy="4495800"/>
          </a:xfrm>
        </p:spPr>
        <p:txBody>
          <a:bodyPr>
            <a:normAutofit fontScale="85000" lnSpcReduction="20000"/>
          </a:bodyPr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Gornji redovi su uzroci, a donji su posledice</a:t>
            </a:r>
          </a:p>
          <a:p>
            <a:r>
              <a:rPr lang="sr-Latn-RS" dirty="0" smtClean="0"/>
              <a:t>Svaki test slučaj podrazumeva određenu kombinaciju uzroka koji daju jednu posledicu</a:t>
            </a:r>
          </a:p>
          <a:p>
            <a:r>
              <a:rPr lang="sr-Latn-RS" dirty="0" smtClean="0"/>
              <a:t>Neke kombinacije nemaju smisla pa se ne analiziraju</a:t>
            </a:r>
          </a:p>
          <a:p>
            <a:pPr lvl="1"/>
            <a:r>
              <a:rPr lang="sr-Latn-RS" dirty="0" smtClean="0"/>
              <a:t>npr. vrednosti drugih parametara ako je kartica neispravna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46201"/>
            <a:ext cx="6705600" cy="336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36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test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sr-Latn-RS" dirty="0" smtClean="0"/>
              <a:t>Test slučajevi se kreiraju na osnovu tabele odlučivanja</a:t>
            </a:r>
          </a:p>
          <a:p>
            <a:pPr lvl="1"/>
            <a:r>
              <a:rPr lang="sr-Latn-RS" dirty="0" smtClean="0"/>
              <a:t>pri kreiranju tabele odlučivanja, treba krenuti od izlaza da bi se identifikovalo koji očekivani izlaz test slučaj verifikuje</a:t>
            </a:r>
          </a:p>
          <a:p>
            <a:pPr lvl="1"/>
            <a:r>
              <a:rPr lang="sr-Latn-RS" dirty="0" smtClean="0"/>
              <a:t>svaki uzrok i posledica trebaju u tabeli bar jednom da imaju vrednost „da“ i „ne“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Svaka </a:t>
            </a:r>
            <a:r>
              <a:rPr lang="sr-Latn-RS" dirty="0"/>
              <a:t>kolona u tabeli je jedan test </a:t>
            </a:r>
            <a:r>
              <a:rPr lang="sr-Latn-RS" dirty="0" smtClean="0"/>
              <a:t>slučaj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prateći vrednosti u koloni vide se zahtevane vrednosti ulaznih parametara kao i očekivani izlaz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konkretne reprezentativne vrednosti nisu navedene u tabeli odlučivanja</a:t>
            </a: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određuju se pri dizajnu test slučaja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755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Pregled tehnike uzročno-posledičnih grafova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Sistematično evidentiranje veza između uzroka i posledica u sistemu može da otkrije kombinacije koje nisu bile analizirane drugim testovima</a:t>
            </a:r>
          </a:p>
          <a:p>
            <a:r>
              <a:rPr lang="sr-Latn-RS" dirty="0" smtClean="0"/>
              <a:t>Formiranje ovakve evidencije je dosta zahtevno za komplikovanije sisteme</a:t>
            </a:r>
          </a:p>
          <a:p>
            <a:pPr lvl="1"/>
            <a:r>
              <a:rPr lang="sr-Latn-RS" dirty="0" smtClean="0"/>
              <a:t>neke kombinacije se ne unose u tabelu odlučivanja što može greškom dovesti do izbacivanja i kombinacija koje treba verifikovati</a:t>
            </a:r>
          </a:p>
          <a:p>
            <a:pPr lvl="1"/>
            <a:r>
              <a:rPr lang="sr-Latn-RS" dirty="0" smtClean="0"/>
              <a:t>broj test slučajeva može da poraste toliko da ih nije moguće implementirati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960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Tehnika parova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Koristi se kada međusobna zavisnost pojedinih parametara nije poznata</a:t>
            </a:r>
          </a:p>
          <a:p>
            <a:pPr lvl="1"/>
            <a:r>
              <a:rPr lang="sr-Latn-RS" dirty="0" smtClean="0"/>
              <a:t>za razliku od tehnike uzročno-posledičnih grafova koja analizira poznate zavisnosti</a:t>
            </a:r>
          </a:p>
          <a:p>
            <a:r>
              <a:rPr lang="sr-Latn-RS" dirty="0" smtClean="0"/>
              <a:t>Cilj je pronaći da li između parametara postoje zavisnosti koje ugrožavaju rad sistema</a:t>
            </a:r>
          </a:p>
          <a:p>
            <a:pPr lvl="1"/>
            <a:r>
              <a:rPr lang="sr-Latn-RS" dirty="0" smtClean="0"/>
              <a:t>koristi se za verifikaciju pretpostavke da su određeni parametri nezavisni i da njihova interakcija ne daje štetne efekte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55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kombinacija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Tehnika </a:t>
            </a:r>
            <a:r>
              <a:rPr lang="en-US" dirty="0" err="1" smtClean="0"/>
              <a:t>parova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sr-Latn-RS" dirty="0" smtClean="0"/>
              <a:t>polazi od klas</a:t>
            </a:r>
            <a:r>
              <a:rPr lang="en-US" dirty="0" smtClean="0"/>
              <a:t>a</a:t>
            </a:r>
            <a:r>
              <a:rPr lang="sr-Latn-RS" dirty="0" smtClean="0"/>
              <a:t> ekvivalencije</a:t>
            </a:r>
          </a:p>
          <a:p>
            <a:r>
              <a:rPr lang="sr-Latn-RS" dirty="0" smtClean="0"/>
              <a:t>Za svaki parametar se iz svake klase ekvivalencije bira reprezentativna vrednost</a:t>
            </a:r>
          </a:p>
          <a:p>
            <a:r>
              <a:rPr lang="sr-Latn-RS" dirty="0" smtClean="0"/>
              <a:t>Pravi se tabela kombinacija reprezentativnih parametara</a:t>
            </a:r>
          </a:p>
          <a:p>
            <a:pPr lvl="1"/>
            <a:r>
              <a:rPr lang="sr-Latn-RS" dirty="0" smtClean="0"/>
              <a:t>ali samo kombinacije po parovima	</a:t>
            </a:r>
          </a:p>
          <a:p>
            <a:pPr lvl="1"/>
            <a:r>
              <a:rPr lang="sr-Latn-RS" dirty="0" smtClean="0"/>
              <a:t>tabela uključuje sve moguće kombinacije između svaka dva parametra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778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tabele kombinacija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Autofit/>
          </a:bodyPr>
          <a:lstStyle/>
          <a:p>
            <a:endParaRPr lang="sr-Latn-RS" sz="2000" dirty="0" smtClean="0"/>
          </a:p>
          <a:p>
            <a:endParaRPr lang="sr-Latn-RS" sz="2000" dirty="0"/>
          </a:p>
          <a:p>
            <a:endParaRPr lang="sr-Latn-RS" sz="2000" dirty="0" smtClean="0"/>
          </a:p>
          <a:p>
            <a:endParaRPr lang="sr-Latn-RS" sz="2000" dirty="0"/>
          </a:p>
          <a:p>
            <a:endParaRPr lang="sr-Latn-RS" sz="2000" dirty="0" smtClean="0"/>
          </a:p>
          <a:p>
            <a:endParaRPr lang="sr-Latn-RS" sz="2000" dirty="0"/>
          </a:p>
          <a:p>
            <a:endParaRPr lang="sr-Latn-R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sr-Latn-RS" sz="2000" dirty="0"/>
          </a:p>
          <a:p>
            <a:r>
              <a:rPr lang="sr-Latn-RS" sz="2000" dirty="0" smtClean="0"/>
              <a:t>Ako odvojeno posmatramo bilo koji par parametara, sve kombinacije su uključene</a:t>
            </a:r>
          </a:p>
          <a:p>
            <a:r>
              <a:rPr lang="sr-Latn-RS" sz="2000" dirty="0" smtClean="0"/>
              <a:t>Nije svaki mogući triplet uključen</a:t>
            </a:r>
          </a:p>
          <a:p>
            <a:pPr lvl="1"/>
            <a:r>
              <a:rPr lang="sr-Latn-RS" sz="1800" dirty="0" smtClean="0"/>
              <a:t>npr. ne postoji kombinacija </a:t>
            </a:r>
            <a:r>
              <a:rPr lang="en-US" sz="1800" i="1" dirty="0"/>
              <a:t>{</a:t>
            </a:r>
            <a:r>
              <a:rPr lang="sr-Latn-RS" sz="1800" i="1" dirty="0" smtClean="0"/>
              <a:t>Mac, German, large</a:t>
            </a:r>
            <a:r>
              <a:rPr lang="en-US" sz="1800" i="1" dirty="0" smtClean="0"/>
              <a:t>}</a:t>
            </a:r>
            <a:endParaRPr lang="en-GB" sz="1800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771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72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test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Svaki red tabele kombinacija je jedan test slučaj</a:t>
            </a:r>
          </a:p>
          <a:p>
            <a:pPr lvl="1"/>
            <a:r>
              <a:rPr lang="sr-Latn-RS" dirty="0" smtClean="0"/>
              <a:t>uključuje verifikaciju jedne kombinacije vrednosti parova </a:t>
            </a:r>
          </a:p>
          <a:p>
            <a:endParaRPr lang="sr-Latn-RS" dirty="0" smtClean="0"/>
          </a:p>
          <a:p>
            <a:r>
              <a:rPr lang="sr-Latn-RS" dirty="0" smtClean="0"/>
              <a:t>Na ovaj način pronaći ćemo svaki nedostatak uzrokovan štetnom interakcijom između neka dva parametra</a:t>
            </a:r>
          </a:p>
          <a:p>
            <a:pPr lvl="1"/>
            <a:r>
              <a:rPr lang="sr-Latn-RS" dirty="0" smtClean="0"/>
              <a:t>preciznije između svake od klasa ekvivalencija ovih parametara </a:t>
            </a:r>
          </a:p>
          <a:p>
            <a:r>
              <a:rPr lang="sr-Latn-RS" dirty="0" smtClean="0"/>
              <a:t>Tehnika nije namenjena otkrivanju nedostataka koje uzrokuje interakcija više od dva parametra</a:t>
            </a:r>
          </a:p>
        </p:txBody>
      </p:sp>
    </p:spTree>
    <p:extLst>
      <p:ext uri="{BB962C8B-B14F-4D97-AF65-F5344CB8AC3E}">
        <p14:creationId xmlns:p14="http://schemas.microsoft.com/office/powerpoint/2010/main" val="1766192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zasnovano na slučajevima korišćenja</a:t>
            </a:r>
            <a:endParaRPr lang="en-GB" dirty="0"/>
          </a:p>
        </p:txBody>
      </p:sp>
      <p:pic>
        <p:nvPicPr>
          <p:cNvPr id="17410" name="Picture 2" descr="http://www.watermarklearning.com/blog/wp-content/uploads/2016/03/Use-Cas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dinamičkog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Black-box testing</a:t>
            </a:r>
          </a:p>
          <a:p>
            <a:r>
              <a:rPr lang="sr-Latn-RS" i="1" dirty="0" smtClean="0"/>
              <a:t>White-box testing</a:t>
            </a:r>
          </a:p>
          <a:p>
            <a:r>
              <a:rPr lang="sr-Latn-RS" dirty="0" smtClean="0"/>
              <a:t>Testiranje zasnovano na iskustvu </a:t>
            </a:r>
          </a:p>
          <a:p>
            <a:pPr lvl="1"/>
            <a:r>
              <a:rPr lang="sr-Latn-RS" i="1" dirty="0" smtClean="0"/>
              <a:t>experience-based testing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1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Testiranje zasnovano na slučajevima korišćenja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Zahtevi se predstavljaju i dijagramima slučajeva korišćenja</a:t>
            </a:r>
          </a:p>
          <a:p>
            <a:r>
              <a:rPr lang="sr-Latn-RS" dirty="0" smtClean="0"/>
              <a:t>Testovi koji verifikuju funkcionalnosti se mogu izvesti iz ovih dijagrama</a:t>
            </a:r>
          </a:p>
          <a:p>
            <a:r>
              <a:rPr lang="sr-Latn-RS" dirty="0" smtClean="0"/>
              <a:t>Obzirom da dijagrami modeluju pogled na sistem iz ugla krajnjeg korisnika, ova tehnika je korisna za </a:t>
            </a:r>
            <a:r>
              <a:rPr lang="sr-Latn-RS" i="1" dirty="0" smtClean="0"/>
              <a:t>end-to-end</a:t>
            </a:r>
            <a:r>
              <a:rPr lang="sr-Latn-RS" dirty="0" smtClean="0"/>
              <a:t> i </a:t>
            </a:r>
            <a:r>
              <a:rPr lang="sr-Latn-RS" i="1" dirty="0" smtClean="0"/>
              <a:t>acceptance</a:t>
            </a:r>
            <a:r>
              <a:rPr lang="sr-Latn-RS" dirty="0" smtClean="0"/>
              <a:t> testove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26601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test slučajeva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Izvode se iz slučajeva korišćenja</a:t>
            </a:r>
          </a:p>
          <a:p>
            <a:r>
              <a:rPr lang="sr-Latn-RS" dirty="0" smtClean="0"/>
              <a:t>Slučaj korišćenja ima </a:t>
            </a:r>
          </a:p>
          <a:p>
            <a:pPr lvl="1"/>
            <a:r>
              <a:rPr lang="sr-Latn-RS" dirty="0" smtClean="0"/>
              <a:t>cilj i treba da obezbedi određene rezultate</a:t>
            </a:r>
          </a:p>
          <a:p>
            <a:pPr lvl="1"/>
            <a:r>
              <a:rPr lang="sr-Latn-RS" dirty="0" smtClean="0"/>
              <a:t>preduslove za izvršavanje</a:t>
            </a:r>
          </a:p>
          <a:p>
            <a:pPr lvl="1"/>
            <a:r>
              <a:rPr lang="sr-Latn-RS" dirty="0" smtClean="0"/>
              <a:t>postuslove</a:t>
            </a:r>
          </a:p>
          <a:p>
            <a:r>
              <a:rPr lang="sr-Latn-RS" smtClean="0"/>
              <a:t>Konkretne </a:t>
            </a:r>
            <a:r>
              <a:rPr lang="sr-Latn-RS" dirty="0" smtClean="0"/>
              <a:t>ulazne i očekivane rezultate određuje test slučaj</a:t>
            </a:r>
          </a:p>
          <a:p>
            <a:pPr lvl="1"/>
            <a:r>
              <a:rPr lang="sr-Latn-RS" dirty="0" smtClean="0"/>
              <a:t>nisu izraženi slučajem korišćenja</a:t>
            </a:r>
          </a:p>
          <a:p>
            <a:r>
              <a:rPr lang="sr-Latn-RS" dirty="0" smtClean="0"/>
              <a:t>Treba verifikovati i sve alternativne putanje (moguća proširenja) slučaja korišćenja </a:t>
            </a:r>
          </a:p>
          <a:p>
            <a:pPr lvl="1"/>
            <a:r>
              <a:rPr lang="sr-Latn-RS" dirty="0" smtClean="0"/>
              <a:t>izražene </a:t>
            </a:r>
            <a:r>
              <a:rPr lang="sr-Latn-RS" i="1" dirty="0" smtClean="0"/>
              <a:t>extend </a:t>
            </a:r>
            <a:r>
              <a:rPr lang="sr-Latn-RS" dirty="0" smtClean="0"/>
              <a:t>vezom u UML dijagramu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i="1" dirty="0" smtClean="0"/>
              <a:t>White box</a:t>
            </a:r>
            <a:r>
              <a:rPr lang="sr-Latn-RS" dirty="0" smtClean="0"/>
              <a:t> testiranje</a:t>
            </a:r>
            <a:endParaRPr lang="en-GB" i="1" dirty="0"/>
          </a:p>
        </p:txBody>
      </p:sp>
      <p:pic>
        <p:nvPicPr>
          <p:cNvPr id="1026" name="Picture 2" descr="http://i.ebayimg.com/00/s/MTYwMFgxNjAw/z/gVkAAOxyVVJSCJNo/$T2eC16V,!)!E9s2fB+VHBSCJNnz2!w~~1_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813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White box</a:t>
            </a:r>
            <a:r>
              <a:rPr lang="sr-Latn-RS" dirty="0" smtClean="0"/>
              <a:t>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Osnova za testiranje je izvorni kod test objekta</a:t>
            </a:r>
          </a:p>
          <a:p>
            <a:pPr lvl="1"/>
            <a:r>
              <a:rPr lang="sr-Latn-RS" dirty="0" smtClean="0"/>
              <a:t>zove se i testiranje zasnovano na strukturi ili kodu</a:t>
            </a:r>
          </a:p>
          <a:p>
            <a:r>
              <a:rPr lang="sr-Latn-RS" dirty="0" smtClean="0"/>
              <a:t>Uzima u obzir koji delovi izvornog koda test objekta se izvršavaju pri testiranju</a:t>
            </a:r>
          </a:p>
          <a:p>
            <a:pPr lvl="1"/>
            <a:r>
              <a:rPr lang="sr-Latn-RS" dirty="0" smtClean="0"/>
              <a:t>dobar test bi trebao da izvrši sve delove izvornog koda bar jednom</a:t>
            </a:r>
          </a:p>
          <a:p>
            <a:r>
              <a:rPr lang="sr-Latn-RS" dirty="0" smtClean="0"/>
              <a:t>Pri dizajnu test slučajeva uzima se u obzir koji delovi koda će se izvršiti pri pokretanju test slučajeva</a:t>
            </a:r>
          </a:p>
          <a:p>
            <a:r>
              <a:rPr lang="sr-Latn-RS" dirty="0" smtClean="0"/>
              <a:t>Očekivani rezultat se određuje na osnovu specifikacije zahteva, a ne analizom koda</a:t>
            </a:r>
          </a:p>
          <a:p>
            <a:pPr lvl="1"/>
            <a:r>
              <a:rPr lang="sr-Latn-RS" dirty="0" smtClean="0"/>
              <a:t>jer kod može da ima grešku, a upravo je svrha testiranja da se te greške pronađu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2233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</a:t>
            </a:r>
            <a:r>
              <a:rPr lang="sr-Latn-RS" i="1" dirty="0" smtClean="0"/>
              <a:t>white-box</a:t>
            </a:r>
            <a:r>
              <a:rPr lang="sr-Latn-RS" dirty="0" smtClean="0"/>
              <a:t>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Testiranje naredbi</a:t>
            </a:r>
          </a:p>
          <a:p>
            <a:r>
              <a:rPr lang="sr-Latn-RS" dirty="0" smtClean="0"/>
              <a:t>Testiranje grana</a:t>
            </a:r>
          </a:p>
          <a:p>
            <a:r>
              <a:rPr lang="sr-Latn-RS" dirty="0" smtClean="0"/>
              <a:t>Testiranje uslova</a:t>
            </a:r>
          </a:p>
          <a:p>
            <a:pPr lvl="1"/>
            <a:r>
              <a:rPr lang="sr-Latn-RS" dirty="0" smtClean="0"/>
              <a:t>jednostavno testiranje uslova</a:t>
            </a:r>
          </a:p>
          <a:p>
            <a:pPr lvl="1"/>
            <a:r>
              <a:rPr lang="sr-Latn-RS" dirty="0" smtClean="0"/>
              <a:t>višestruko testiranje uslova</a:t>
            </a:r>
          </a:p>
          <a:p>
            <a:pPr lvl="1"/>
            <a:r>
              <a:rPr lang="sr-Latn-RS" dirty="0" smtClean="0"/>
              <a:t>minimalno višestruko testiranje uslova</a:t>
            </a:r>
          </a:p>
          <a:p>
            <a:r>
              <a:rPr lang="sr-Latn-RS" dirty="0" smtClean="0"/>
              <a:t>Testiranje putanja</a:t>
            </a:r>
          </a:p>
          <a:p>
            <a:pPr lvl="1"/>
            <a:endParaRPr lang="sr-Latn-RS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320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izvornog koda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05400" cy="50292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Za lakšu analizu izvornog koda, kod se transformiše u graf toka programa</a:t>
            </a:r>
          </a:p>
          <a:p>
            <a:r>
              <a:rPr lang="sr-Latn-RS" sz="2400" dirty="0" smtClean="0"/>
              <a:t>Naredbe programa su </a:t>
            </a:r>
          </a:p>
          <a:p>
            <a:pPr marL="0" indent="0">
              <a:buNone/>
            </a:pPr>
            <a:r>
              <a:rPr lang="sr-Latn-RS" sz="2400" dirty="0"/>
              <a:t> </a:t>
            </a:r>
            <a:r>
              <a:rPr lang="sr-Latn-RS" sz="2400" dirty="0" smtClean="0"/>
              <a:t>   čvorovi grafa</a:t>
            </a:r>
          </a:p>
          <a:p>
            <a:r>
              <a:rPr lang="sr-Latn-RS" sz="2400" dirty="0" smtClean="0"/>
              <a:t>Tok programa je </a:t>
            </a:r>
          </a:p>
          <a:p>
            <a:pPr marL="0" indent="0">
              <a:buNone/>
            </a:pPr>
            <a:r>
              <a:rPr lang="sr-Latn-RS" sz="2400" dirty="0" smtClean="0"/>
              <a:t>    predstavljen granama grafa</a:t>
            </a:r>
          </a:p>
          <a:p>
            <a:r>
              <a:rPr lang="sr-Latn-RS" sz="2400" dirty="0" smtClean="0"/>
              <a:t>Sekvenca naredbi koje </a:t>
            </a:r>
          </a:p>
          <a:p>
            <a:pPr marL="0" indent="0">
              <a:buNone/>
            </a:pPr>
            <a:r>
              <a:rPr lang="sr-Latn-RS" sz="2400" dirty="0"/>
              <a:t> </a:t>
            </a:r>
            <a:r>
              <a:rPr lang="sr-Latn-RS" sz="2400" dirty="0" smtClean="0"/>
              <a:t>  bezuslovno slede jedna </a:t>
            </a:r>
          </a:p>
          <a:p>
            <a:pPr marL="0" indent="0">
              <a:buNone/>
            </a:pPr>
            <a:r>
              <a:rPr lang="sr-Latn-RS" sz="2400" dirty="0"/>
              <a:t> </a:t>
            </a:r>
            <a:r>
              <a:rPr lang="sr-Latn-RS" sz="2400" dirty="0" smtClean="0"/>
              <a:t>  drugu se predstavlja kao</a:t>
            </a:r>
          </a:p>
          <a:p>
            <a:pPr marL="0" indent="0">
              <a:buNone/>
            </a:pPr>
            <a:r>
              <a:rPr lang="sr-Latn-RS" sz="2400" dirty="0" smtClean="0"/>
              <a:t>   jedan čvor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209800"/>
            <a:ext cx="38290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2782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naredbi</a:t>
            </a:r>
            <a:endParaRPr lang="en-GB" dirty="0"/>
          </a:p>
        </p:txBody>
      </p:sp>
      <p:pic>
        <p:nvPicPr>
          <p:cNvPr id="3074" name="Picture 2" descr="http://images.clipartpanda.com/statement-clipart-announcement-clip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naredbi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 smtClean="0"/>
                  <a:t>Analizira se svaka naredba u izvornom kodu test objekta</a:t>
                </a:r>
              </a:p>
              <a:p>
                <a:pPr lvl="1"/>
                <a:r>
                  <a:rPr lang="sr-Latn-RS" dirty="0" smtClean="0"/>
                  <a:t>test slučajevi treba da izvrše određen procenat svih naredbi (ili sve naredbe)</a:t>
                </a:r>
              </a:p>
              <a:p>
                <a:pPr lvl="1"/>
                <a:r>
                  <a:rPr lang="sr-Latn-RS" dirty="0" smtClean="0"/>
                  <a:t>pokrivenost testa (coverage) utvrđuje koliko je naredbi izvršeno testovima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2000" b="0" i="1" dirty="0" smtClean="0">
                        <a:latin typeface="Cambria Math"/>
                      </a:rPr>
                      <m:t>(</m:t>
                    </m:r>
                    <m:r>
                      <a:rPr lang="sr-Latn-RS" sz="2000" b="0" i="1" dirty="0" smtClean="0">
                        <a:latin typeface="Cambria Math"/>
                      </a:rPr>
                      <m:t>𝑏𝑟𝑜𝑗</m:t>
                    </m:r>
                    <m:r>
                      <a:rPr lang="sr-Latn-RS" sz="2000" b="0" i="1" dirty="0" smtClean="0">
                        <a:latin typeface="Cambria Math"/>
                      </a:rPr>
                      <m:t> </m:t>
                    </m:r>
                    <m:r>
                      <a:rPr lang="sr-Latn-RS" sz="2000" b="0" i="1" dirty="0" smtClean="0">
                        <a:latin typeface="Cambria Math"/>
                      </a:rPr>
                      <m:t>𝑖𝑧𝑣𝑟</m:t>
                    </m:r>
                    <m:r>
                      <a:rPr lang="sr-Latn-RS" sz="2000" b="0" i="1" dirty="0" smtClean="0">
                        <a:latin typeface="Cambria Math"/>
                      </a:rPr>
                      <m:t>š</m:t>
                    </m:r>
                    <m:r>
                      <a:rPr lang="sr-Latn-RS" sz="2000" b="0" i="1" dirty="0" smtClean="0">
                        <a:latin typeface="Cambria Math"/>
                      </a:rPr>
                      <m:t>𝑒𝑛𝑖h</m:t>
                    </m:r>
                    <m:r>
                      <a:rPr lang="sr-Latn-RS" sz="2000" b="0" i="1" dirty="0" smtClean="0">
                        <a:latin typeface="Cambria Math"/>
                      </a:rPr>
                      <m:t> </m:t>
                    </m:r>
                    <m:r>
                      <a:rPr lang="sr-Latn-RS" sz="2000" b="0" i="1" dirty="0" smtClean="0">
                        <a:latin typeface="Cambria Math"/>
                      </a:rPr>
                      <m:t>𝑛𝑎𝑟𝑒𝑑𝑏𝑖</m:t>
                    </m:r>
                    <m:r>
                      <a:rPr lang="sr-Latn-RS" sz="20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r-Latn-RS" sz="2000" dirty="0" smtClean="0"/>
                  <a:t>/ </a:t>
                </a:r>
                <a14:m>
                  <m:oMath xmlns:m="http://schemas.openxmlformats.org/officeDocument/2006/math">
                    <m:r>
                      <a:rPr lang="sr-Latn-RS" sz="2000" b="0" i="1" dirty="0" smtClean="0">
                        <a:latin typeface="Cambria Math"/>
                      </a:rPr>
                      <m:t>𝑢𝑘𝑢𝑝𝑎𝑛</m:t>
                    </m:r>
                    <m:r>
                      <a:rPr lang="sr-Latn-RS" sz="2000" b="0" i="1" dirty="0" smtClean="0">
                        <a:latin typeface="Cambria Math"/>
                      </a:rPr>
                      <m:t> </m:t>
                    </m:r>
                    <m:r>
                      <a:rPr lang="sr-Latn-RS" sz="2000" b="0" i="1" dirty="0" smtClean="0">
                        <a:latin typeface="Cambria Math"/>
                      </a:rPr>
                      <m:t>𝑏𝑟𝑜𝑗</m:t>
                    </m:r>
                    <m:r>
                      <a:rPr lang="sr-Latn-RS" sz="2000" b="0" i="1" dirty="0" smtClean="0">
                        <a:latin typeface="Cambria Math"/>
                      </a:rPr>
                      <m:t> </m:t>
                    </m:r>
                    <m:r>
                      <a:rPr lang="sr-Latn-RS" sz="2000" b="0" i="1" dirty="0" smtClean="0">
                        <a:latin typeface="Cambria Math"/>
                      </a:rPr>
                      <m:t>𝑛𝑎𝑟𝑒𝑑𝑏𝑖</m:t>
                    </m:r>
                    <m:r>
                      <a:rPr lang="sr-Latn-RS" sz="2000" b="0" i="1" dirty="0" smtClean="0">
                        <a:latin typeface="Cambria Math"/>
                      </a:rPr>
                      <m:t>) ∗100%</m:t>
                    </m:r>
                  </m:oMath>
                </a14:m>
                <a:endParaRPr lang="sr-Latn-RS" sz="2000" b="0" dirty="0" smtClean="0"/>
              </a:p>
              <a:p>
                <a:pPr lvl="1"/>
                <a:r>
                  <a:rPr lang="sr-Latn-RS" sz="2000" dirty="0" smtClean="0"/>
                  <a:t>naziva se i C0 (C-zero) pokrivenost</a:t>
                </a:r>
              </a:p>
              <a:p>
                <a:r>
                  <a:rPr lang="sr-Latn-RS" dirty="0" smtClean="0"/>
                  <a:t>Za graf sa slike</a:t>
                </a:r>
              </a:p>
              <a:p>
                <a:pPr lvl="1"/>
                <a:r>
                  <a:rPr lang="sr-Latn-RS" dirty="0" smtClean="0"/>
                  <a:t>dovoljan je jedan test slučaj da se izvrše sve naredbe</a:t>
                </a:r>
              </a:p>
              <a:p>
                <a:pPr lvl="1"/>
                <a:r>
                  <a:rPr lang="sr-Latn-RS" dirty="0" smtClean="0"/>
                  <a:t>to je test slučaj sa tokom </a:t>
                </a:r>
                <a:r>
                  <a:rPr lang="sr-Latn-RS" b="1" dirty="0" smtClean="0"/>
                  <a:t>a, b, f, g, h, d, e</a:t>
                </a:r>
              </a:p>
              <a:p>
                <a:pPr lvl="2"/>
                <a:endParaRPr lang="sr-Latn-R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2267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5543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naredbi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Fokusiranje samo na pokrivenost svih naredbi ne pokriva dovoljno moguće tokove programa	</a:t>
            </a:r>
          </a:p>
          <a:p>
            <a:pPr lvl="1"/>
            <a:r>
              <a:rPr lang="sr-Latn-RS" dirty="0" smtClean="0"/>
              <a:t>ne pokriva izvršavanje grana koje nemaju naredbe</a:t>
            </a:r>
          </a:p>
          <a:p>
            <a:r>
              <a:rPr lang="sr-Latn-RS" dirty="0" smtClean="0"/>
              <a:t>Ipak, čak i za ovakve testove je teško obezbediti 100% pokrivenost</a:t>
            </a:r>
          </a:p>
          <a:p>
            <a:pPr lvl="1"/>
            <a:r>
              <a:rPr lang="sr-Latn-RS" dirty="0" smtClean="0"/>
              <a:t>Neke izuzetke u kodu je teško izazvati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0071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grana</a:t>
            </a:r>
            <a:endParaRPr lang="en-GB" dirty="0"/>
          </a:p>
        </p:txBody>
      </p:sp>
      <p:pic>
        <p:nvPicPr>
          <p:cNvPr id="4100" name="Picture 4" descr="http://m.rgbimg.com/cache1nDAor/users/d/dl/dlritter/600/mhguYV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029200" cy="33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Black box testing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Test objekat se posmatra kao crna kutija</a:t>
            </a:r>
          </a:p>
          <a:p>
            <a:r>
              <a:rPr lang="sr-Latn-RS" dirty="0" smtClean="0"/>
              <a:t>Test slučajevi se kreiraju na osnovu specifikacije objekta</a:t>
            </a:r>
          </a:p>
          <a:p>
            <a:pPr lvl="1"/>
            <a:r>
              <a:rPr lang="sr-Latn-RS" dirty="0" smtClean="0"/>
              <a:t>nije neophodno analizirati i strukturu objekta</a:t>
            </a:r>
          </a:p>
          <a:p>
            <a:r>
              <a:rPr lang="sr-Latn-RS" dirty="0" smtClean="0"/>
              <a:t>Ponašanje objekta se posmatra „spolja“</a:t>
            </a:r>
          </a:p>
          <a:p>
            <a:pPr lvl="1"/>
            <a:r>
              <a:rPr lang="sr-Latn-RS" dirty="0" smtClean="0"/>
              <a:t>kakve izlaze daje za definisane ulaze</a:t>
            </a:r>
          </a:p>
          <a:p>
            <a:pPr lvl="1"/>
            <a:r>
              <a:rPr lang="sr-Latn-RS" dirty="0" smtClean="0"/>
              <a:t>tačka upravljanja kao i tačka posmatranja rezultata se nalaze izvan objekta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67200"/>
            <a:ext cx="2895600" cy="228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grana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Naprednija tehnika od testiranja naredbi</a:t>
                </a:r>
              </a:p>
              <a:p>
                <a:r>
                  <a:rPr lang="sr-Latn-RS" dirty="0" smtClean="0"/>
                  <a:t>Analiziraju se grane u grafu toka programa</a:t>
                </a:r>
              </a:p>
              <a:p>
                <a:r>
                  <a:rPr lang="sr-Latn-RS" dirty="0" smtClean="0"/>
                  <a:t>Zavisno od uslovnih izraza, prati se koje grane toka programa se izvršavaju</a:t>
                </a:r>
              </a:p>
              <a:p>
                <a:r>
                  <a:rPr lang="sr-Latn-RS" dirty="0" smtClean="0"/>
                  <a:t>Pokrivenost se određuje u odnosu na procenat grana izvršenih u okviru testa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2000" i="1" dirty="0">
                        <a:latin typeface="Cambria Math"/>
                      </a:rPr>
                      <m:t>(</m:t>
                    </m:r>
                    <m:r>
                      <a:rPr lang="sr-Latn-RS" sz="2000" i="1" dirty="0">
                        <a:latin typeface="Cambria Math"/>
                      </a:rPr>
                      <m:t>𝑏𝑟𝑜𝑗</m:t>
                    </m:r>
                    <m:r>
                      <a:rPr lang="sr-Latn-RS" sz="2000" i="1" dirty="0">
                        <a:latin typeface="Cambria Math"/>
                      </a:rPr>
                      <m:t> </m:t>
                    </m:r>
                    <m:r>
                      <a:rPr lang="sr-Latn-RS" sz="2000" i="1" dirty="0">
                        <a:latin typeface="Cambria Math"/>
                      </a:rPr>
                      <m:t>𝑖𝑧𝑣𝑟</m:t>
                    </m:r>
                    <m:r>
                      <a:rPr lang="sr-Latn-RS" sz="2000" i="1" dirty="0">
                        <a:latin typeface="Cambria Math"/>
                      </a:rPr>
                      <m:t>š</m:t>
                    </m:r>
                    <m:r>
                      <a:rPr lang="sr-Latn-RS" sz="2000" i="1" dirty="0">
                        <a:latin typeface="Cambria Math"/>
                      </a:rPr>
                      <m:t>𝑒𝑛𝑖h</m:t>
                    </m:r>
                    <m:r>
                      <a:rPr lang="sr-Latn-RS" sz="2000" i="1" dirty="0">
                        <a:latin typeface="Cambria Math"/>
                      </a:rPr>
                      <m:t> </m:t>
                    </m:r>
                    <m:r>
                      <a:rPr lang="sr-Latn-RS" sz="2000" b="0" i="1" dirty="0" smtClean="0">
                        <a:latin typeface="Cambria Math"/>
                      </a:rPr>
                      <m:t>𝑔𝑟𝑎𝑛𝑎</m:t>
                    </m:r>
                    <m:r>
                      <a:rPr lang="sr-Latn-R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sr-Latn-RS" sz="2000" dirty="0"/>
                  <a:t>/ </a:t>
                </a:r>
                <a14:m>
                  <m:oMath xmlns:m="http://schemas.openxmlformats.org/officeDocument/2006/math">
                    <m:r>
                      <a:rPr lang="sr-Latn-RS" sz="2000" b="0" i="1" dirty="0" smtClean="0">
                        <a:latin typeface="Cambria Math"/>
                      </a:rPr>
                      <m:t>𝑢𝑘𝑢𝑝𝑎𝑛</m:t>
                    </m:r>
                    <m:r>
                      <a:rPr lang="sr-Latn-RS" sz="2000" i="1" dirty="0">
                        <a:latin typeface="Cambria Math"/>
                      </a:rPr>
                      <m:t> </m:t>
                    </m:r>
                    <m:r>
                      <a:rPr lang="sr-Latn-RS" sz="2000" i="1" dirty="0">
                        <a:latin typeface="Cambria Math"/>
                      </a:rPr>
                      <m:t>𝑏𝑟𝑜𝑗</m:t>
                    </m:r>
                    <m:r>
                      <a:rPr lang="sr-Latn-RS" sz="2000" i="1" dirty="0">
                        <a:latin typeface="Cambria Math"/>
                      </a:rPr>
                      <m:t> </m:t>
                    </m:r>
                    <m:r>
                      <a:rPr lang="sr-Latn-RS" sz="2000" b="0" i="1" dirty="0" smtClean="0">
                        <a:latin typeface="Cambria Math"/>
                      </a:rPr>
                      <m:t>𝑔𝑟𝑎𝑛𝑎</m:t>
                    </m:r>
                    <m:r>
                      <a:rPr lang="sr-Latn-RS" sz="2000" i="1" dirty="0">
                        <a:latin typeface="Cambria Math"/>
                      </a:rPr>
                      <m:t>) ∗100%</m:t>
                    </m:r>
                  </m:oMath>
                </a14:m>
                <a:endParaRPr lang="sr-Latn-RS" sz="2000" dirty="0" smtClean="0"/>
              </a:p>
              <a:p>
                <a:pPr lvl="1"/>
                <a:r>
                  <a:rPr lang="sr-Latn-RS" sz="2000" dirty="0" smtClean="0"/>
                  <a:t>naziva se i C1 pokrivenost</a:t>
                </a:r>
              </a:p>
              <a:p>
                <a:pPr lvl="1"/>
                <a:r>
                  <a:rPr lang="sr-Latn-RS" dirty="0" smtClean="0"/>
                  <a:t>za razliku od testiranja naredbi, potrebno je pokriti i grane bez naredbi </a:t>
                </a:r>
              </a:p>
              <a:p>
                <a:pPr lvl="2"/>
                <a:r>
                  <a:rPr lang="sr-Latn-RS" dirty="0" smtClean="0"/>
                  <a:t>npr. </a:t>
                </a:r>
                <a:r>
                  <a:rPr lang="sr-Latn-RS" dirty="0"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sr-Latn-RS" dirty="0" smtClean="0"/>
                  <a:t> naredbu bez </a:t>
                </a:r>
                <a:r>
                  <a:rPr lang="sr-Latn-RS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  <a:r>
                  <a:rPr lang="sr-Latn-RS" dirty="0" smtClean="0"/>
                  <a:t> dela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35"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057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grana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 dizajnu test slučajeva vodi se računa o svim granama toka programa</a:t>
            </a:r>
          </a:p>
          <a:p>
            <a:r>
              <a:rPr lang="sr-Latn-RS" dirty="0" smtClean="0"/>
              <a:t>Za graf sa slike neophodna su tri test slučaja za pokrivenost 100%</a:t>
            </a:r>
          </a:p>
          <a:p>
            <a:pPr lvl="1"/>
            <a:r>
              <a:rPr lang="sr-Latn-RS" b="1" dirty="0" smtClean="0"/>
              <a:t>a, b, c, d, e</a:t>
            </a:r>
          </a:p>
          <a:p>
            <a:pPr lvl="1"/>
            <a:r>
              <a:rPr lang="sr-Latn-RS" b="1" dirty="0" smtClean="0"/>
              <a:t>a, b, f, g, i, g, h, d, e</a:t>
            </a:r>
          </a:p>
          <a:p>
            <a:pPr lvl="1"/>
            <a:r>
              <a:rPr lang="sr-Latn-RS" b="1" dirty="0" smtClean="0"/>
              <a:t>a, k, e</a:t>
            </a:r>
          </a:p>
          <a:p>
            <a:r>
              <a:rPr lang="sr-Latn-RS" dirty="0" smtClean="0"/>
              <a:t>Neke grane se izvršavaju više puta</a:t>
            </a:r>
          </a:p>
          <a:p>
            <a:pPr lvl="1"/>
            <a:r>
              <a:rPr lang="sr-Latn-RS" dirty="0" smtClean="0"/>
              <a:t>jeste redundantno, ali je neophodno jer različiti tokovi imaju neke zajedničke delove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141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grana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Predstavlja strožiji kriterijum testiranja u odnosu na testiranje naredbi</a:t>
            </a:r>
          </a:p>
          <a:p>
            <a:pPr lvl="1"/>
            <a:r>
              <a:rPr lang="sr-Latn-RS" dirty="0" smtClean="0"/>
              <a:t>obično zahteva kreiranje više test slučajeva</a:t>
            </a:r>
          </a:p>
          <a:p>
            <a:pPr lvl="1"/>
            <a:r>
              <a:rPr lang="sr-Latn-RS" dirty="0" smtClean="0"/>
              <a:t>može da utvrdi nedostajuće naredbe u praznim granama</a:t>
            </a:r>
          </a:p>
          <a:p>
            <a:pPr lvl="1"/>
            <a:r>
              <a:rPr lang="sr-Latn-RS" dirty="0" smtClean="0"/>
              <a:t>opštija tehnika od testiranja naredbi</a:t>
            </a:r>
          </a:p>
          <a:p>
            <a:pPr lvl="2"/>
            <a:r>
              <a:rPr lang="sr-Latn-RS" dirty="0" smtClean="0"/>
              <a:t>potpuna pokrivenost grana garantuje i potpunu pokrivenost naredbi, ali ne važi obrnuto</a:t>
            </a:r>
          </a:p>
          <a:p>
            <a:r>
              <a:rPr lang="sr-Latn-RS" dirty="0" smtClean="0"/>
              <a:t>Testiranje grana ne analizira koliko puta se grana izvršava</a:t>
            </a:r>
          </a:p>
          <a:p>
            <a:pPr lvl="1"/>
            <a:r>
              <a:rPr lang="sr-Latn-RS" dirty="0" smtClean="0"/>
              <a:t>pokrivenost se meri samo na osnovu toga da li je grana uopšte izvršena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06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uslova</a:t>
            </a:r>
            <a:endParaRPr lang="en-GB" dirty="0"/>
          </a:p>
        </p:txBody>
      </p:sp>
      <p:pic>
        <p:nvPicPr>
          <p:cNvPr id="5122" name="Picture 2" descr="http://cms.ipressroom.com.s3.amazonaws.com/173/files/20147/53f22b05299b501f6f0020f5_decisions/decisions_m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4953000" cy="329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Analiziraju se konkretni uslovni izrazi koji uzrokuju prelazak toka programa na određenu granu</a:t>
            </a:r>
          </a:p>
          <a:p>
            <a:r>
              <a:rPr lang="sr-Latn-RS" dirty="0" smtClean="0"/>
              <a:t>Za razliku od testiranja grana koje se fokusira na proveru grana, testiranje uslova se bavi time šta dovodi do toga da program pređe u određenu granu</a:t>
            </a:r>
          </a:p>
          <a:p>
            <a:endParaRPr lang="sr-Latn-RS" dirty="0" smtClean="0"/>
          </a:p>
          <a:p>
            <a:r>
              <a:rPr lang="sr-Latn-RS" dirty="0" smtClean="0"/>
              <a:t>Uslov može biti složen</a:t>
            </a:r>
          </a:p>
          <a:p>
            <a:pPr lvl="1"/>
            <a:r>
              <a:rPr lang="sr-Latn-RS" dirty="0" smtClean="0"/>
              <a:t>više prostih uslova povezanih logičkim operatorima</a:t>
            </a:r>
          </a:p>
          <a:p>
            <a:pPr lvl="1"/>
            <a:r>
              <a:rPr lang="sr-Latn-RS" dirty="0" smtClean="0"/>
              <a:t>prost uslov je onaj koji </a:t>
            </a:r>
          </a:p>
          <a:p>
            <a:pPr lvl="2"/>
            <a:r>
              <a:rPr lang="sr-Latn-RS" dirty="0" smtClean="0"/>
              <a:t>daje logičku vrednost kao rezultat i </a:t>
            </a:r>
          </a:p>
          <a:p>
            <a:pPr lvl="2"/>
            <a:r>
              <a:rPr lang="sr-Latn-RS" dirty="0" smtClean="0"/>
              <a:t>ne sadrži logičke operatore</a:t>
            </a:r>
          </a:p>
          <a:p>
            <a:pPr lvl="2"/>
            <a:r>
              <a:rPr lang="sr-Latn-RS" dirty="0" smtClean="0"/>
              <a:t>sadrži relacione operatore koji daju logički rezultat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683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Jednostavno 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Kreiraju se testovi tako da se za svaki prost uslov proveri ponašanje programa za oba moguća rezultata (i </a:t>
            </a:r>
            <a:r>
              <a:rPr lang="sr-Latn-RS" i="1" dirty="0" smtClean="0"/>
              <a:t>true </a:t>
            </a:r>
            <a:r>
              <a:rPr lang="sr-Latn-RS" dirty="0" smtClean="0"/>
              <a:t>i </a:t>
            </a:r>
            <a:r>
              <a:rPr lang="sr-Latn-RS" i="1" dirty="0" smtClean="0"/>
              <a:t>false)</a:t>
            </a:r>
          </a:p>
          <a:p>
            <a:r>
              <a:rPr lang="sr-Latn-RS" dirty="0" smtClean="0"/>
              <a:t>Primer uslova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sr-Latn-RS" dirty="0" smtClean="0"/>
              <a:t>(x </a:t>
            </a:r>
            <a:r>
              <a:rPr lang="en-US" dirty="0" smtClean="0"/>
              <a:t>&gt; 3 || y &lt; 5) 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slu</a:t>
            </a:r>
            <a:r>
              <a:rPr lang="sr-Latn-RS" dirty="0" smtClean="0"/>
              <a:t>č</a:t>
            </a:r>
            <a:r>
              <a:rPr lang="en-US" dirty="0" err="1" smtClean="0"/>
              <a:t>aj</a:t>
            </a:r>
            <a:r>
              <a:rPr lang="en-US" dirty="0" smtClean="0"/>
              <a:t> 1</a:t>
            </a:r>
            <a:endParaRPr lang="sr-Latn-RS" dirty="0" smtClean="0"/>
          </a:p>
          <a:p>
            <a:pPr lvl="1"/>
            <a:r>
              <a:rPr lang="sr-Latn-RS" dirty="0" smtClean="0"/>
              <a:t>x je 6, y je 8</a:t>
            </a:r>
          </a:p>
          <a:p>
            <a:pPr lvl="1"/>
            <a:r>
              <a:rPr lang="sr-Latn-RS" dirty="0" smtClean="0"/>
              <a:t>Prvi prost uslov je </a:t>
            </a:r>
            <a:r>
              <a:rPr lang="sr-Latn-RS" i="1" dirty="0" smtClean="0"/>
              <a:t>true</a:t>
            </a:r>
            <a:r>
              <a:rPr lang="sr-Latn-RS" dirty="0" smtClean="0"/>
              <a:t>, drugi je </a:t>
            </a:r>
            <a:r>
              <a:rPr lang="sr-Latn-RS" i="1" dirty="0" smtClean="0"/>
              <a:t>false</a:t>
            </a:r>
          </a:p>
          <a:p>
            <a:r>
              <a:rPr lang="sr-Latn-RS" dirty="0" smtClean="0"/>
              <a:t>Test slučaj 2</a:t>
            </a:r>
          </a:p>
          <a:p>
            <a:pPr lvl="1"/>
            <a:r>
              <a:rPr lang="sr-Latn-RS" dirty="0" smtClean="0"/>
              <a:t>x je 2, y je 3</a:t>
            </a:r>
          </a:p>
          <a:p>
            <a:pPr lvl="1"/>
            <a:r>
              <a:rPr lang="sr-Latn-RS" dirty="0" smtClean="0"/>
              <a:t>Prvi prost uslov je </a:t>
            </a:r>
            <a:r>
              <a:rPr lang="sr-Latn-RS" i="1" dirty="0" smtClean="0"/>
              <a:t>false</a:t>
            </a:r>
            <a:r>
              <a:rPr lang="sr-Latn-RS" dirty="0" smtClean="0"/>
              <a:t>, drugi je </a:t>
            </a:r>
            <a:r>
              <a:rPr lang="sr-Latn-RS" i="1" dirty="0" smtClean="0"/>
              <a:t>true</a:t>
            </a:r>
            <a:endParaRPr lang="sr-Latn-RS" dirty="0" smtClean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47409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Jednostavno 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Sa ova dva test slučaja ispunjen je zahtev jednostavnog testiranja uslova</a:t>
            </a:r>
          </a:p>
          <a:p>
            <a:pPr lvl="1"/>
            <a:r>
              <a:rPr lang="sr-Latn-RS" dirty="0" smtClean="0"/>
              <a:t>oba prosta uslova su pri testiranju imala rezultate i </a:t>
            </a:r>
            <a:r>
              <a:rPr lang="sr-Latn-RS" i="1" dirty="0" smtClean="0"/>
              <a:t>true</a:t>
            </a:r>
            <a:r>
              <a:rPr lang="sr-Latn-RS" dirty="0" smtClean="0"/>
              <a:t> i </a:t>
            </a:r>
            <a:r>
              <a:rPr lang="sr-Latn-RS" i="1" dirty="0" smtClean="0"/>
              <a:t>false</a:t>
            </a:r>
            <a:endParaRPr lang="sr-Latn-RS" dirty="0" smtClean="0"/>
          </a:p>
          <a:p>
            <a:r>
              <a:rPr lang="sr-Latn-RS" dirty="0" smtClean="0"/>
              <a:t>Rezultat kompletnog složenog uslova je u oba test slučaja </a:t>
            </a:r>
            <a:r>
              <a:rPr lang="sr-Latn-RS" i="1" dirty="0" smtClean="0"/>
              <a:t>true</a:t>
            </a:r>
            <a:endParaRPr lang="sr-Latn-RS" dirty="0" smtClean="0"/>
          </a:p>
          <a:p>
            <a:r>
              <a:rPr lang="sr-Latn-RS" dirty="0" smtClean="0"/>
              <a:t>Ovakvo testiranje će proveriti samo jednu od dve moguće grane toka programa</a:t>
            </a:r>
          </a:p>
          <a:p>
            <a:pPr lvl="1"/>
            <a:r>
              <a:rPr lang="sr-Latn-RS" dirty="0" smtClean="0"/>
              <a:t>ovakav kriterijum testiranja je blaži u odnosu na testiranje grana, jer ne mora proveriti sve grane</a:t>
            </a:r>
          </a:p>
          <a:p>
            <a:pPr lvl="1"/>
            <a:r>
              <a:rPr lang="sr-Latn-RS" dirty="0" smtClean="0"/>
              <a:t>ne gleda se rezultat kompletnog uslova nego samo rezultati prostih uslova</a:t>
            </a:r>
          </a:p>
        </p:txBody>
      </p:sp>
    </p:spTree>
    <p:extLst>
      <p:ext uri="{BB962C8B-B14F-4D97-AF65-F5344CB8AC3E}">
        <p14:creationId xmlns:p14="http://schemas.microsoft.com/office/powerpoint/2010/main" val="1742289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Višestruko 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Zahteva da testovi provere sve moguće kombinacije rezultata prostih uslova</a:t>
            </a:r>
          </a:p>
          <a:p>
            <a:pPr lvl="1"/>
            <a:r>
              <a:rPr lang="sr-Latn-RS" dirty="0" smtClean="0"/>
              <a:t>za razliku od jednostavnog testiranja uslova koje ne gleda kombinacije nego samo rezultat pojedinačnog prostog uslova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 uslov (x </a:t>
            </a:r>
            <a:r>
              <a:rPr lang="en-US" dirty="0" smtClean="0"/>
              <a:t>&gt; 3 || y &lt; 5) </a:t>
            </a:r>
            <a:r>
              <a:rPr lang="en-US" dirty="0" err="1" smtClean="0"/>
              <a:t>trebaju</a:t>
            </a:r>
            <a:r>
              <a:rPr lang="en-US" dirty="0" smtClean="0"/>
              <a:t> 4 test </a:t>
            </a:r>
            <a:r>
              <a:rPr lang="en-US" dirty="0" err="1" smtClean="0"/>
              <a:t>slu</a:t>
            </a:r>
            <a:r>
              <a:rPr lang="sr-Latn-RS" dirty="0" smtClean="0"/>
              <a:t>čaja</a:t>
            </a:r>
          </a:p>
          <a:p>
            <a:pPr lvl="1"/>
            <a:r>
              <a:rPr lang="sr-Latn-RS" dirty="0" smtClean="0"/>
              <a:t>x je 6, y je 3, </a:t>
            </a:r>
            <a:r>
              <a:rPr lang="en-US" i="1" dirty="0" smtClean="0"/>
              <a:t>true</a:t>
            </a:r>
            <a:r>
              <a:rPr lang="sr-Cyrl-RS" dirty="0" smtClean="0"/>
              <a:t> </a:t>
            </a:r>
            <a:r>
              <a:rPr lang="en-US" dirty="0" smtClean="0"/>
              <a:t>|| </a:t>
            </a:r>
            <a:r>
              <a:rPr lang="en-US" i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x je 6, y je </a:t>
            </a:r>
            <a:r>
              <a:rPr lang="en-US" dirty="0" smtClean="0"/>
              <a:t>8</a:t>
            </a:r>
            <a:r>
              <a:rPr lang="sr-Latn-RS" dirty="0" smtClean="0"/>
              <a:t>, </a:t>
            </a:r>
            <a:r>
              <a:rPr lang="en-US" i="1" dirty="0" smtClean="0"/>
              <a:t>true</a:t>
            </a:r>
            <a:r>
              <a:rPr lang="sr-Cyrl-RS" dirty="0" smtClean="0"/>
              <a:t> </a:t>
            </a:r>
            <a:r>
              <a:rPr lang="en-US" dirty="0" smtClean="0"/>
              <a:t>|| </a:t>
            </a:r>
            <a:r>
              <a:rPr lang="en-US" i="1" dirty="0" smtClean="0"/>
              <a:t>false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x je </a:t>
            </a:r>
            <a:r>
              <a:rPr lang="en-US" dirty="0" smtClean="0"/>
              <a:t>2</a:t>
            </a:r>
            <a:r>
              <a:rPr lang="sr-Latn-RS" dirty="0" smtClean="0"/>
              <a:t>, y je 3, </a:t>
            </a:r>
            <a:r>
              <a:rPr lang="en-US" i="1" dirty="0" smtClean="0"/>
              <a:t>false</a:t>
            </a:r>
            <a:r>
              <a:rPr lang="sr-Cyrl-RS" dirty="0" smtClean="0"/>
              <a:t> </a:t>
            </a:r>
            <a:r>
              <a:rPr lang="en-US" dirty="0" smtClean="0"/>
              <a:t>|| </a:t>
            </a:r>
            <a:r>
              <a:rPr lang="en-US" i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x je </a:t>
            </a:r>
            <a:r>
              <a:rPr lang="en-US" dirty="0" smtClean="0"/>
              <a:t>2</a:t>
            </a:r>
            <a:r>
              <a:rPr lang="sr-Latn-RS" dirty="0" smtClean="0"/>
              <a:t>, y je </a:t>
            </a:r>
            <a:r>
              <a:rPr lang="en-US" dirty="0" smtClean="0"/>
              <a:t>8</a:t>
            </a:r>
            <a:r>
              <a:rPr lang="sr-Latn-RS" dirty="0" smtClean="0"/>
              <a:t>, </a:t>
            </a:r>
            <a:r>
              <a:rPr lang="en-US" i="1" dirty="0" smtClean="0"/>
              <a:t>false </a:t>
            </a:r>
            <a:r>
              <a:rPr lang="en-US" dirty="0" smtClean="0"/>
              <a:t>|| </a:t>
            </a:r>
            <a:r>
              <a:rPr lang="en-US" i="1" dirty="0" smtClean="0"/>
              <a:t>false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i="1" dirty="0" smtClean="0"/>
              <a:t>false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5429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Višestruko 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Ovaj kriterijum testiranja sigurno pokriva sve moguće grane</a:t>
            </a:r>
          </a:p>
          <a:p>
            <a:pPr lvl="1"/>
            <a:r>
              <a:rPr lang="sr-Latn-RS" dirty="0" smtClean="0"/>
              <a:t>ako proverimo sve moguće kombinacije uslova, svaka grana će biti pokrivena nekom od kombinacija</a:t>
            </a:r>
          </a:p>
          <a:p>
            <a:r>
              <a:rPr lang="sr-Latn-RS" dirty="0" smtClean="0"/>
              <a:t>Ovo je najstrožiji kriterijum, ali težak za implementaciju</a:t>
            </a:r>
          </a:p>
          <a:p>
            <a:pPr lvl="1"/>
            <a:r>
              <a:rPr lang="sr-Latn-RS" dirty="0" smtClean="0"/>
              <a:t>za komplikovanije uslove postoji prevelik broj mogućih kombinacija </a:t>
            </a:r>
          </a:p>
          <a:p>
            <a:pPr lvl="2"/>
            <a:r>
              <a:rPr lang="sr-Latn-RS" dirty="0" smtClean="0"/>
              <a:t>2</a:t>
            </a:r>
            <a:r>
              <a:rPr lang="sr-Latn-RS" baseline="30000" dirty="0" smtClean="0"/>
              <a:t>n</a:t>
            </a:r>
            <a:r>
              <a:rPr lang="sr-Latn-RS" dirty="0" smtClean="0"/>
              <a:t> ako je n broj prostih uslova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28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Višestruko 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Nekada ne postoje ulazni podaci za određene kombinacije uslova</a:t>
            </a:r>
          </a:p>
          <a:p>
            <a:r>
              <a:rPr lang="sr-Latn-RS" dirty="0" smtClean="0"/>
              <a:t>Primer za uslov (x ≥ 3 &amp;&amp; x </a:t>
            </a:r>
            <a:r>
              <a:rPr lang="en-US" dirty="0" smtClean="0"/>
              <a:t>&lt; 5)</a:t>
            </a:r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x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oba</a:t>
            </a:r>
            <a:r>
              <a:rPr lang="en-US" dirty="0" smtClean="0"/>
              <a:t> </a:t>
            </a:r>
            <a:r>
              <a:rPr lang="en-US" dirty="0" err="1" smtClean="0"/>
              <a:t>prosta</a:t>
            </a:r>
            <a:r>
              <a:rPr lang="en-US" dirty="0" smtClean="0"/>
              <a:t> </a:t>
            </a:r>
            <a:r>
              <a:rPr lang="en-US" dirty="0" err="1" smtClean="0"/>
              <a:t>uslova</a:t>
            </a:r>
            <a:r>
              <a:rPr lang="en-US" dirty="0" smtClean="0"/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i="1" dirty="0" smtClean="0"/>
              <a:t>false</a:t>
            </a:r>
          </a:p>
          <a:p>
            <a:pPr lvl="2"/>
            <a:r>
              <a:rPr lang="en-US" dirty="0" smtClean="0"/>
              <a:t>ne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istovremeno</a:t>
            </a:r>
            <a:r>
              <a:rPr lang="en-US" dirty="0" smtClean="0"/>
              <a:t> </a:t>
            </a:r>
            <a:r>
              <a:rPr lang="en-US" dirty="0" err="1" smtClean="0"/>
              <a:t>manja</a:t>
            </a:r>
            <a:r>
              <a:rPr lang="en-US" dirty="0" smtClean="0"/>
              <a:t> od 3 i </a:t>
            </a:r>
            <a:r>
              <a:rPr lang="en-US" dirty="0" err="1" smtClean="0"/>
              <a:t>ve</a:t>
            </a:r>
            <a:r>
              <a:rPr lang="sr-Latn-RS" dirty="0" smtClean="0"/>
              <a:t>ća ili jednaka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81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White box testing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718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testovi se dizajniraju na osnovu uvida u strukturu test objekta</a:t>
            </a:r>
          </a:p>
          <a:p>
            <a:pPr lvl="1"/>
            <a:r>
              <a:rPr lang="sr-Latn-RS" dirty="0" smtClean="0"/>
              <a:t>analizira se programski kod objekta</a:t>
            </a:r>
          </a:p>
          <a:p>
            <a:r>
              <a:rPr lang="sr-Latn-RS" dirty="0" smtClean="0"/>
              <a:t>Testiranje analizira i tok programa unutar test objekta</a:t>
            </a:r>
          </a:p>
          <a:p>
            <a:pPr lvl="1"/>
            <a:r>
              <a:rPr lang="sr-Latn-RS" dirty="0" smtClean="0"/>
              <a:t>Tačka posmatranja je unutar objekta</a:t>
            </a:r>
          </a:p>
          <a:p>
            <a:pPr lvl="1"/>
            <a:r>
              <a:rPr lang="sr-Latn-RS" dirty="0" smtClean="0"/>
              <a:t>Tačka upravljanja može biti unutar objekta kada se objekat modifikuje za potrebe testiranja da bi se izvršio željeni tok programa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16375"/>
            <a:ext cx="3390900" cy="263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Minimalno višestruko testiranje uslova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Optimizacija višestrukog testiranja uslova</a:t>
            </a:r>
          </a:p>
          <a:p>
            <a:r>
              <a:rPr lang="sr-Latn-RS" dirty="0" smtClean="0"/>
              <a:t>Ne proveravaju se sve moguće kombinacije prostih uslova</a:t>
            </a:r>
          </a:p>
          <a:p>
            <a:r>
              <a:rPr lang="sr-Latn-RS" dirty="0" smtClean="0"/>
              <a:t>Testovi uključuju samo one moguće kombinacije u kojima promena rezultata prostog uslova menja rezultat složenog uslova</a:t>
            </a:r>
          </a:p>
          <a:p>
            <a:pPr lvl="1"/>
            <a:r>
              <a:rPr lang="sr-Latn-RS" dirty="0" smtClean="0"/>
              <a:t>time se verifikuje da li je prost uslov dobro implementiran</a:t>
            </a:r>
          </a:p>
          <a:p>
            <a:pPr lvl="1"/>
            <a:r>
              <a:rPr lang="sr-Latn-RS" dirty="0" smtClean="0"/>
              <a:t>ako nije dobro implementiran, složeni uslov će dati drugačiji rezultat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36509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Minimalno višestruko testiranje uslova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Potrebno je manje test slučajeva nego kod klasičnog višestrukog testiranja uslova</a:t>
            </a:r>
          </a:p>
          <a:p>
            <a:r>
              <a:rPr lang="en-US" dirty="0" smtClean="0"/>
              <a:t>Z</a:t>
            </a:r>
            <a:r>
              <a:rPr lang="sr-Latn-RS" dirty="0"/>
              <a:t>a uslov (x </a:t>
            </a:r>
            <a:r>
              <a:rPr lang="en-US" dirty="0"/>
              <a:t>&gt; 3 || y &lt; 5)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sr-Latn-RS" dirty="0" smtClean="0"/>
              <a:t>3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err="1"/>
              <a:t>slu</a:t>
            </a:r>
            <a:r>
              <a:rPr lang="sr-Latn-RS" dirty="0"/>
              <a:t>čaja</a:t>
            </a:r>
          </a:p>
          <a:p>
            <a:pPr lvl="1"/>
            <a:r>
              <a:rPr lang="sr-Latn-RS" dirty="0" smtClean="0"/>
              <a:t>x </a:t>
            </a:r>
            <a:r>
              <a:rPr lang="sr-Latn-RS" dirty="0"/>
              <a:t>je 6, y je </a:t>
            </a:r>
            <a:r>
              <a:rPr lang="en-US" dirty="0"/>
              <a:t>8</a:t>
            </a:r>
            <a:r>
              <a:rPr lang="sr-Latn-RS" dirty="0"/>
              <a:t>, </a:t>
            </a:r>
            <a:r>
              <a:rPr lang="en-US" i="1" dirty="0"/>
              <a:t>true</a:t>
            </a:r>
            <a:r>
              <a:rPr lang="sr-Cyrl-RS" dirty="0"/>
              <a:t> </a:t>
            </a:r>
            <a:r>
              <a:rPr lang="en-US" dirty="0"/>
              <a:t>||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je </a:t>
            </a:r>
            <a:r>
              <a:rPr lang="en-US" i="1" dirty="0"/>
              <a:t>true</a:t>
            </a:r>
            <a:r>
              <a:rPr lang="en-US" dirty="0"/>
              <a:t> </a:t>
            </a:r>
          </a:p>
          <a:p>
            <a:pPr lvl="1"/>
            <a:r>
              <a:rPr lang="sr-Latn-RS" dirty="0"/>
              <a:t>x je </a:t>
            </a:r>
            <a:r>
              <a:rPr lang="en-US" dirty="0"/>
              <a:t>2</a:t>
            </a:r>
            <a:r>
              <a:rPr lang="sr-Latn-RS" dirty="0"/>
              <a:t>, y je 3, </a:t>
            </a:r>
            <a:r>
              <a:rPr lang="en-US" i="1" dirty="0"/>
              <a:t>false</a:t>
            </a:r>
            <a:r>
              <a:rPr lang="sr-Cyrl-RS" dirty="0"/>
              <a:t> </a:t>
            </a:r>
            <a:r>
              <a:rPr lang="en-US" dirty="0"/>
              <a:t>|| </a:t>
            </a:r>
            <a:r>
              <a:rPr lang="en-US" i="1" dirty="0"/>
              <a:t>true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je </a:t>
            </a:r>
            <a:r>
              <a:rPr lang="en-US" i="1" dirty="0"/>
              <a:t>true</a:t>
            </a:r>
            <a:r>
              <a:rPr lang="en-US" dirty="0"/>
              <a:t> </a:t>
            </a:r>
          </a:p>
          <a:p>
            <a:pPr lvl="1"/>
            <a:r>
              <a:rPr lang="sr-Latn-RS" dirty="0"/>
              <a:t>x je </a:t>
            </a:r>
            <a:r>
              <a:rPr lang="en-US" dirty="0"/>
              <a:t>2</a:t>
            </a:r>
            <a:r>
              <a:rPr lang="sr-Latn-RS" dirty="0"/>
              <a:t>, y je </a:t>
            </a:r>
            <a:r>
              <a:rPr lang="en-US" dirty="0"/>
              <a:t>8</a:t>
            </a:r>
            <a:r>
              <a:rPr lang="sr-Latn-RS" dirty="0"/>
              <a:t>, </a:t>
            </a:r>
            <a:r>
              <a:rPr lang="en-US" i="1" dirty="0"/>
              <a:t>false </a:t>
            </a:r>
            <a:r>
              <a:rPr lang="en-US" dirty="0"/>
              <a:t>||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je </a:t>
            </a:r>
            <a:r>
              <a:rPr lang="en-US" i="1" dirty="0" smtClean="0"/>
              <a:t>false</a:t>
            </a:r>
            <a:endParaRPr lang="sr-Latn-RS" i="1" dirty="0" smtClean="0"/>
          </a:p>
          <a:p>
            <a:r>
              <a:rPr lang="sr-Latn-RS" dirty="0" smtClean="0"/>
              <a:t>Nema potrebe za test slučajem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x je 6, y je 3, </a:t>
            </a:r>
            <a:r>
              <a:rPr lang="en-US" i="1" dirty="0"/>
              <a:t>true</a:t>
            </a:r>
            <a:r>
              <a:rPr lang="sr-Cyrl-RS" dirty="0"/>
              <a:t> </a:t>
            </a:r>
            <a:r>
              <a:rPr lang="en-US" dirty="0"/>
              <a:t>|| </a:t>
            </a:r>
            <a:r>
              <a:rPr lang="en-US" i="1" dirty="0"/>
              <a:t>true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je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sr-Latn-RS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Ako je jedan od dva prosta uslova netačno implementiran i da rezultat </a:t>
            </a:r>
            <a:r>
              <a:rPr lang="sr-Latn-RS" i="1" dirty="0" smtClean="0"/>
              <a:t>false</a:t>
            </a:r>
            <a:r>
              <a:rPr lang="sr-Latn-RS" dirty="0" smtClean="0"/>
              <a:t>, i dalje će vrednost kompletnog uslova biti </a:t>
            </a:r>
            <a:r>
              <a:rPr lang="sr-Latn-RS" i="1" dirty="0" smtClean="0"/>
              <a:t>true</a:t>
            </a:r>
            <a:endParaRPr lang="en-US" i="1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063585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Pregled testiranja uslova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r>
              <a:rPr lang="sr-Latn-RS" dirty="0" smtClean="0"/>
              <a:t>Pri dizajnu test slučajeva analizira se koji ulazni podaci daju koje rezultate i kombinacije prostih uslova</a:t>
            </a:r>
          </a:p>
          <a:p>
            <a:r>
              <a:rPr lang="sr-Latn-RS" dirty="0" smtClean="0"/>
              <a:t>Pokrivenost se računa kao procenat izvršenih u odnosu na sve moguće logičke vrednosti uslova</a:t>
            </a:r>
          </a:p>
          <a:p>
            <a:r>
              <a:rPr lang="sr-Latn-RS" dirty="0" smtClean="0"/>
              <a:t>Preporučeni način testiranja uslova je kroz minimalno višestruko testiranje uslova</a:t>
            </a:r>
          </a:p>
          <a:p>
            <a:pPr lvl="1"/>
            <a:r>
              <a:rPr lang="sr-Latn-RS" dirty="0" smtClean="0"/>
              <a:t>uzima u obzir kompleksnost uslova</a:t>
            </a:r>
          </a:p>
          <a:p>
            <a:pPr lvl="1"/>
            <a:r>
              <a:rPr lang="sr-Latn-RS" dirty="0" smtClean="0"/>
              <a:t>razuman broj test slučajeva</a:t>
            </a:r>
          </a:p>
          <a:p>
            <a:pPr lvl="1"/>
            <a:r>
              <a:rPr lang="sr-Latn-RS" dirty="0" smtClean="0"/>
              <a:t>ne daje manju pokrivenost od testiranja izraza i grana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0386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Pregled testiranja uslova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sr-Latn-RS" dirty="0" smtClean="0"/>
              <a:t>Voditi računa da uslov može da sadrži logičke promenljive koje su ranije u kodu dobile rezultat nekog složenog uslovnog izraza</a:t>
            </a:r>
          </a:p>
          <a:p>
            <a:pPr lvl="1"/>
            <a:r>
              <a:rPr lang="sr-Latn-RS" dirty="0" smtClean="0"/>
              <a:t>test ne bi trebao da gleda samo uslov u kojem se rezultat promenljive koristi, nego i ranije dodele vrednosti logičkim promenljivim</a:t>
            </a:r>
          </a:p>
          <a:p>
            <a:r>
              <a:rPr lang="sr-Latn-RS" dirty="0" smtClean="0"/>
              <a:t>Voditi računa o načinu evaluacije uslova pri izvršavanju programa</a:t>
            </a:r>
          </a:p>
          <a:p>
            <a:pPr lvl="1"/>
            <a:r>
              <a:rPr lang="sr-Latn-RS" dirty="0" smtClean="0"/>
              <a:t>Ne proverava se prost uslov čiji rezultat ne utiče na konačan rezultat uslova</a:t>
            </a:r>
          </a:p>
          <a:p>
            <a:pPr lvl="2"/>
            <a:r>
              <a:rPr lang="sr-Latn-RS" dirty="0" smtClean="0"/>
              <a:t>npr. drugi operand u konjukciji, ako je prvi </a:t>
            </a:r>
            <a:r>
              <a:rPr lang="sr-Latn-RS" i="1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putanja</a:t>
            </a:r>
            <a:endParaRPr lang="en-GB" dirty="0"/>
          </a:p>
        </p:txBody>
      </p:sp>
      <p:pic>
        <p:nvPicPr>
          <p:cNvPr id="1026" name="Picture 2" descr="http://www.photographyblogger.net/wp-content/uploads/2011/05/83594459_70d9688f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0"/>
            <a:ext cx="277368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putanja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Uzima u obzir sve različite putanje u toku programa, uključujući  višestruko izvršavanje istih grana</a:t>
            </a:r>
          </a:p>
          <a:p>
            <a:pPr lvl="1"/>
            <a:r>
              <a:rPr lang="sr-Latn-RS" dirty="0" smtClean="0"/>
              <a:t>analizira i ponovno izvršavanje grana u petlji</a:t>
            </a:r>
          </a:p>
          <a:p>
            <a:r>
              <a:rPr lang="sr-Latn-RS" dirty="0" smtClean="0"/>
              <a:t>Npr. za graf toka programa iz primera tok bi mogao da bude</a:t>
            </a:r>
          </a:p>
          <a:p>
            <a:pPr lvl="1"/>
            <a:r>
              <a:rPr lang="sr-Latn-RS" b="1" dirty="0" smtClean="0"/>
              <a:t>a, b, f, g, i, g, i, g, i, g, i, g, h, d, e</a:t>
            </a:r>
          </a:p>
          <a:p>
            <a:r>
              <a:rPr lang="sr-Latn-RS" dirty="0" smtClean="0"/>
              <a:t>Zbog velikog broja mogućih putanja (iteracija u petlji), ne treba zahtevati 100% pokrivenost kod ovog tipa testiranja</a:t>
            </a:r>
          </a:p>
          <a:p>
            <a:pPr lvl="1"/>
            <a:r>
              <a:rPr lang="sr-Latn-RS" dirty="0" smtClean="0"/>
              <a:t>ali u svakom slučaju testiranje mora uzeti u obzir da li ponovna izvršavanja grana utiču na ispravn</a:t>
            </a:r>
            <a:r>
              <a:rPr lang="en-US" dirty="0" smtClean="0"/>
              <a:t>o</a:t>
            </a:r>
            <a:r>
              <a:rPr lang="sr-Latn-RS" dirty="0" smtClean="0"/>
              <a:t>st programa</a:t>
            </a:r>
          </a:p>
        </p:txBody>
      </p:sp>
    </p:spTree>
    <p:extLst>
      <p:ext uri="{BB962C8B-B14F-4D97-AF65-F5344CB8AC3E}">
        <p14:creationId xmlns:p14="http://schemas.microsoft.com/office/powerpoint/2010/main" val="40203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zasnovano na iskustvu i intuiciji</a:t>
            </a:r>
            <a:endParaRPr lang="en-GB" dirty="0"/>
          </a:p>
        </p:txBody>
      </p:sp>
      <p:pic>
        <p:nvPicPr>
          <p:cNvPr id="2050" name="Picture 2" descr="http://www.healdsburgjazzfestival.org/wordpress/wp-content/uploads/2010/11/king-oliveerr-ban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38500"/>
            <a:ext cx="4419600" cy="34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8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Testiranje zasnovano na iskustvu i intuiciji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Umesto sistematskog pristupa, test slučajevi se intuitivno dizajniraju</a:t>
            </a:r>
          </a:p>
          <a:p>
            <a:pPr lvl="1"/>
            <a:r>
              <a:rPr lang="sr-Latn-RS" dirty="0" smtClean="0"/>
              <a:t>na osnovu iskustva i intuicije testera</a:t>
            </a:r>
          </a:p>
          <a:p>
            <a:r>
              <a:rPr lang="sr-Latn-RS" dirty="0" smtClean="0"/>
              <a:t>Koristi se kao podrška sistematskim tehnikama</a:t>
            </a:r>
          </a:p>
          <a:p>
            <a:pPr lvl="1"/>
            <a:r>
              <a:rPr lang="sr-Latn-RS" dirty="0" smtClean="0"/>
              <a:t>sistematski pristup sledi definisana pravila i može da previdi neke nedostatke</a:t>
            </a:r>
          </a:p>
          <a:p>
            <a:pPr lvl="1"/>
            <a:r>
              <a:rPr lang="sr-Latn-RS" dirty="0" smtClean="0"/>
              <a:t>iskustvo pomaže u sagledavanju šire slike </a:t>
            </a:r>
          </a:p>
          <a:p>
            <a:r>
              <a:rPr lang="sr-Latn-RS" dirty="0" smtClean="0"/>
              <a:t>Testovi pokrivaju delove aplikacije za koje tester proceni da mogu da kriju nedostatke</a:t>
            </a:r>
          </a:p>
          <a:p>
            <a:pPr lvl="1"/>
            <a:r>
              <a:rPr lang="sr-Latn-RS" dirty="0" smtClean="0"/>
              <a:t>na osnovu grešaka iz prethodnih projekata, problema u tehnologiji koja se koristi, ...</a:t>
            </a:r>
          </a:p>
          <a:p>
            <a:r>
              <a:rPr lang="sr-Latn-RS" dirty="0" smtClean="0"/>
              <a:t>Nije moguće meriti intenzitet i pokrivenost testiranja</a:t>
            </a:r>
          </a:p>
          <a:p>
            <a:pPr lvl="1"/>
            <a:r>
              <a:rPr lang="sr-Latn-RS" dirty="0" smtClean="0"/>
              <a:t>nema formalnog kritetijuma završetka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9059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Istraživačko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eng. </a:t>
            </a:r>
            <a:r>
              <a:rPr lang="sr-Latn-RS" i="1" dirty="0" smtClean="0"/>
              <a:t>exploratory testing</a:t>
            </a:r>
          </a:p>
          <a:p>
            <a:r>
              <a:rPr lang="sr-Latn-RS" dirty="0" smtClean="0"/>
              <a:t>Jedna od tehnika testiranja zasnovana na iskustvu i intuiciji</a:t>
            </a:r>
          </a:p>
          <a:p>
            <a:r>
              <a:rPr lang="sr-Latn-RS" dirty="0" smtClean="0"/>
              <a:t>Koristi se kada je specifikacija nepotpuna ili ne postoji</a:t>
            </a:r>
          </a:p>
          <a:p>
            <a:pPr lvl="1"/>
            <a:r>
              <a:rPr lang="sr-Latn-RS" dirty="0" smtClean="0"/>
              <a:t>nije moguće sistematskim tehnikama testirati usaglašenost sa specifikacijom</a:t>
            </a:r>
          </a:p>
          <a:p>
            <a:r>
              <a:rPr lang="sr-Latn-RS" dirty="0" smtClean="0"/>
              <a:t>Ne koristi se klasično planiranje procesa testiranja</a:t>
            </a:r>
          </a:p>
          <a:p>
            <a:pPr lvl="1"/>
            <a:r>
              <a:rPr lang="sr-Latn-RS" dirty="0" smtClean="0"/>
              <a:t>minimalno trošenje resursa na planiranje i pripremu</a:t>
            </a:r>
          </a:p>
          <a:p>
            <a:r>
              <a:rPr lang="sr-Latn-RS" dirty="0" smtClean="0"/>
              <a:t>Elementi test objekta se istražuju</a:t>
            </a:r>
          </a:p>
          <a:p>
            <a:pPr lvl="1"/>
            <a:r>
              <a:rPr lang="sr-Latn-RS" dirty="0" smtClean="0"/>
              <a:t>nakon toga se donosi odluka koje elemente treba testirati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6725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Istraživačko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Izvršavanjem test slučajeva se istražuje kako se test objekat ponaša</a:t>
            </a:r>
          </a:p>
          <a:p>
            <a:pPr lvl="1"/>
            <a:r>
              <a:rPr lang="sr-Latn-RS" dirty="0" smtClean="0"/>
              <a:t>ovim se otkrivaju „interesantni“ delovi za testiranje kroz nove test slučajeve</a:t>
            </a:r>
          </a:p>
          <a:p>
            <a:r>
              <a:rPr lang="sr-Latn-RS" dirty="0" smtClean="0"/>
              <a:t>Istraživačko testiranje objedinjuje</a:t>
            </a:r>
          </a:p>
          <a:p>
            <a:pPr lvl="1"/>
            <a:r>
              <a:rPr lang="sr-Latn-RS" dirty="0" smtClean="0"/>
              <a:t>učenje o test objektu</a:t>
            </a:r>
          </a:p>
          <a:p>
            <a:pPr lvl="1"/>
            <a:r>
              <a:rPr lang="sr-Latn-RS" dirty="0" smtClean="0"/>
              <a:t>dizajniranje test slučajeva</a:t>
            </a:r>
          </a:p>
          <a:p>
            <a:pPr lvl="1"/>
            <a:r>
              <a:rPr lang="sr-Latn-RS" dirty="0" smtClean="0"/>
              <a:t>izvršavanje test slučajeva</a:t>
            </a:r>
          </a:p>
          <a:p>
            <a:r>
              <a:rPr lang="sr-Latn-RS" dirty="0" smtClean="0"/>
              <a:t>Ovaj pristup daje testeru najviše slobode</a:t>
            </a:r>
          </a:p>
          <a:p>
            <a:pPr lvl="1"/>
            <a:r>
              <a:rPr lang="sr-Latn-RS" dirty="0" smtClean="0"/>
              <a:t>potrebno je iskustvo da bi pristup dao rezultate</a:t>
            </a:r>
          </a:p>
          <a:p>
            <a:pPr lvl="1"/>
            <a:r>
              <a:rPr lang="sr-Latn-RS" dirty="0" smtClean="0"/>
              <a:t>tester formira mentalni model aplikacije</a:t>
            </a:r>
          </a:p>
          <a:p>
            <a:pPr lvl="2"/>
            <a:r>
              <a:rPr lang="sr-Latn-RS" dirty="0" smtClean="0"/>
              <a:t>šta aplikacija radi i šta bi trebala da radi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26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Black box vs white box testing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white box </a:t>
            </a:r>
            <a:r>
              <a:rPr lang="sr-Latn-RS" dirty="0" smtClean="0"/>
              <a:t>se koristi u testovima nižeg nivoa</a:t>
            </a:r>
          </a:p>
          <a:p>
            <a:pPr lvl="1"/>
            <a:r>
              <a:rPr lang="sr-Latn-RS" dirty="0" smtClean="0"/>
              <a:t>jedinični i integracioni testovi</a:t>
            </a:r>
          </a:p>
          <a:p>
            <a:r>
              <a:rPr lang="sr-Latn-RS" i="1" dirty="0" smtClean="0"/>
              <a:t>black box </a:t>
            </a:r>
            <a:r>
              <a:rPr lang="sr-Latn-RS" dirty="0" smtClean="0"/>
              <a:t>se koristi za e2e testove</a:t>
            </a:r>
          </a:p>
          <a:p>
            <a:pPr lvl="1"/>
            <a:r>
              <a:rPr lang="sr-Latn-RS" dirty="0" smtClean="0"/>
              <a:t>može i za integracione</a:t>
            </a:r>
          </a:p>
          <a:p>
            <a:r>
              <a:rPr lang="sr-Latn-RS" i="1" dirty="0" smtClean="0"/>
              <a:t>black box </a:t>
            </a:r>
            <a:r>
              <a:rPr lang="sr-Latn-RS" dirty="0" smtClean="0"/>
              <a:t>je isključivi način testiranja kod tehnika koje kreću razvoj programa od testova	</a:t>
            </a:r>
          </a:p>
          <a:p>
            <a:pPr lvl="1"/>
            <a:r>
              <a:rPr lang="sr-Latn-RS" i="1" dirty="0" smtClean="0"/>
              <a:t>test driven development</a:t>
            </a:r>
          </a:p>
          <a:p>
            <a:r>
              <a:rPr lang="en-US" i="1" dirty="0" smtClean="0"/>
              <a:t>g</a:t>
            </a:r>
            <a:r>
              <a:rPr lang="sr-Latn-RS" i="1" dirty="0" smtClean="0"/>
              <a:t>ray box </a:t>
            </a:r>
            <a:r>
              <a:rPr lang="sr-Latn-RS" dirty="0" smtClean="0"/>
              <a:t>tehnike</a:t>
            </a:r>
          </a:p>
          <a:p>
            <a:pPr lvl="1"/>
            <a:r>
              <a:rPr lang="sr-Latn-RS" dirty="0" smtClean="0"/>
              <a:t>Tehnike testiranja koje uključuju principe i </a:t>
            </a:r>
            <a:r>
              <a:rPr lang="sr-Latn-RS" i="1" dirty="0" smtClean="0"/>
              <a:t>white box</a:t>
            </a:r>
            <a:r>
              <a:rPr lang="sr-Latn-RS" dirty="0" smtClean="0"/>
              <a:t> i </a:t>
            </a:r>
            <a:r>
              <a:rPr lang="sr-Latn-RS" i="1" dirty="0" smtClean="0"/>
              <a:t>black box </a:t>
            </a:r>
            <a:r>
              <a:rPr lang="sr-Latn-RS" dirty="0" smtClean="0"/>
              <a:t>testiranja</a:t>
            </a:r>
          </a:p>
        </p:txBody>
      </p:sp>
    </p:spTree>
    <p:extLst>
      <p:ext uri="{BB962C8B-B14F-4D97-AF65-F5344CB8AC3E}">
        <p14:creationId xmlns:p14="http://schemas.microsoft.com/office/powerpoint/2010/main" val="20809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Istraživačko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sr-Latn-RS" dirty="0" smtClean="0"/>
              <a:t>Najčešće se fokusira na određeni deo programa</a:t>
            </a:r>
          </a:p>
          <a:p>
            <a:pPr lvl="1"/>
            <a:r>
              <a:rPr lang="sr-Latn-RS" dirty="0" smtClean="0"/>
              <a:t>deo se naziva </a:t>
            </a:r>
            <a:r>
              <a:rPr lang="sr-Latn-RS" i="1" dirty="0" smtClean="0"/>
              <a:t>test charter</a:t>
            </a:r>
          </a:p>
          <a:p>
            <a:pPr lvl="1"/>
            <a:r>
              <a:rPr lang="sr-Latn-RS" dirty="0" smtClean="0"/>
              <a:t>najviše jedan ili dva sata testiranja za jedan</a:t>
            </a:r>
            <a:r>
              <a:rPr lang="sr-Latn-RS" i="1" dirty="0" smtClean="0"/>
              <a:t> charter</a:t>
            </a:r>
          </a:p>
          <a:p>
            <a:r>
              <a:rPr lang="sr-Latn-RS" dirty="0" smtClean="0"/>
              <a:t>Planiranje je minimalno</a:t>
            </a:r>
          </a:p>
          <a:p>
            <a:r>
              <a:rPr lang="sr-Latn-RS" dirty="0" smtClean="0"/>
              <a:t>Formira se lista za taj </a:t>
            </a:r>
            <a:r>
              <a:rPr lang="sr-Latn-RS" i="1" dirty="0" smtClean="0"/>
              <a:t>test charter</a:t>
            </a:r>
          </a:p>
          <a:p>
            <a:pPr lvl="1"/>
            <a:r>
              <a:rPr lang="sr-Latn-RS" dirty="0" smtClean="0"/>
              <a:t>Cilj testiranja </a:t>
            </a:r>
            <a:r>
              <a:rPr lang="sr-Latn-RS" i="1" dirty="0" smtClean="0"/>
              <a:t>chartera</a:t>
            </a:r>
            <a:endParaRPr lang="sr-Latn-RS" dirty="0" smtClean="0"/>
          </a:p>
          <a:p>
            <a:pPr lvl="1"/>
            <a:r>
              <a:rPr lang="sr-Latn-RS" dirty="0" smtClean="0"/>
              <a:t>Šta treba da bude testirano</a:t>
            </a:r>
          </a:p>
          <a:p>
            <a:pPr lvl="1"/>
            <a:r>
              <a:rPr lang="sr-Latn-RS" dirty="0" smtClean="0"/>
              <a:t>Na koji način će testiranje biti izvršeno</a:t>
            </a:r>
          </a:p>
          <a:p>
            <a:pPr lvl="1"/>
            <a:r>
              <a:rPr lang="sr-Latn-RS" dirty="0" smtClean="0"/>
              <a:t>Kakvi se problemi očekuju</a:t>
            </a:r>
          </a:p>
        </p:txBody>
      </p:sp>
    </p:spTree>
    <p:extLst>
      <p:ext uri="{BB962C8B-B14F-4D97-AF65-F5344CB8AC3E}">
        <p14:creationId xmlns:p14="http://schemas.microsoft.com/office/powerpoint/2010/main" val="41269441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Istraživačko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Sve stavke su okvirno opisane, testeru su prepušteni </a:t>
            </a:r>
            <a:r>
              <a:rPr lang="sr-Latn-RS" dirty="0" smtClean="0"/>
              <a:t>detalji</a:t>
            </a:r>
          </a:p>
          <a:p>
            <a:r>
              <a:rPr lang="sr-Latn-RS" dirty="0" smtClean="0"/>
              <a:t>Primer stavke</a:t>
            </a:r>
          </a:p>
          <a:p>
            <a:pPr lvl="1"/>
            <a:r>
              <a:rPr lang="sr-Latn-RS" dirty="0" smtClean="0"/>
              <a:t>„</a:t>
            </a:r>
            <a:r>
              <a:rPr lang="sr-Latn-RS" i="1" dirty="0" smtClean="0"/>
              <a:t>Istražiti neuspešno logovanje korisnika. Proveriti reakciju sistema na zaboravljenu lozinku i resetovanje lozinke.“</a:t>
            </a:r>
          </a:p>
          <a:p>
            <a:pPr lvl="1"/>
            <a:r>
              <a:rPr lang="sr-Latn-RS" dirty="0" smtClean="0"/>
              <a:t>Tester će istražiti da li sistem zabranjuje logovanje sa neodgovarajućim kredencijalima i kako registrovani korisnik može da dobije ili resetuje lozinku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7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en-US" dirty="0" err="1" smtClean="0"/>
              <a:t>Merenje</a:t>
            </a:r>
            <a:r>
              <a:rPr lang="en-US" dirty="0" smtClean="0"/>
              <a:t> </a:t>
            </a:r>
            <a:r>
              <a:rPr lang="en-US" dirty="0" err="1" smtClean="0"/>
              <a:t>pokrivenosti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u Java </a:t>
            </a:r>
            <a:r>
              <a:rPr lang="en-US" dirty="0" err="1" smtClean="0"/>
              <a:t>aplikaciji</a:t>
            </a:r>
            <a:endParaRPr lang="en-GB" dirty="0"/>
          </a:p>
        </p:txBody>
      </p:sp>
      <p:pic>
        <p:nvPicPr>
          <p:cNvPr id="3" name="Picture 2" descr="Image result for djokovic ball boy umbre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5105400" cy="345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JaCoCo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JaCoCo</a:t>
            </a:r>
            <a:r>
              <a:rPr lang="en-US" dirty="0" smtClean="0"/>
              <a:t> je </a:t>
            </a:r>
            <a:r>
              <a:rPr lang="en-US" dirty="0" err="1" smtClean="0"/>
              <a:t>biblioteka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merenje</a:t>
            </a:r>
            <a:r>
              <a:rPr lang="en-US" dirty="0" smtClean="0"/>
              <a:t> </a:t>
            </a:r>
            <a:r>
              <a:rPr lang="en-US" dirty="0" err="1" smtClean="0"/>
              <a:t>pokrivenosti</a:t>
            </a:r>
            <a:r>
              <a:rPr lang="en-US" dirty="0" smtClean="0"/>
              <a:t> Java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testovima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http://www.eclemma.org/jacoco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Meri</a:t>
            </a:r>
            <a:r>
              <a:rPr lang="en-US" dirty="0" smtClean="0"/>
              <a:t> </a:t>
            </a:r>
            <a:r>
              <a:rPr lang="en-US" dirty="0" err="1" smtClean="0"/>
              <a:t>pokrivenost</a:t>
            </a:r>
            <a:endParaRPr lang="en-US" dirty="0" smtClean="0"/>
          </a:p>
          <a:p>
            <a:pPr lvl="1"/>
            <a:r>
              <a:rPr lang="en-US" dirty="0" err="1" smtClean="0"/>
              <a:t>naredbi</a:t>
            </a:r>
            <a:r>
              <a:rPr lang="en-US" dirty="0" smtClean="0"/>
              <a:t> (C0) i grana (C1)</a:t>
            </a:r>
          </a:p>
          <a:p>
            <a:pPr lvl="1"/>
            <a:r>
              <a:rPr lang="en-US" dirty="0" err="1" smtClean="0"/>
              <a:t>metoda</a:t>
            </a:r>
            <a:endParaRPr lang="en-US" dirty="0" smtClean="0"/>
          </a:p>
          <a:p>
            <a:pPr lvl="1"/>
            <a:r>
              <a:rPr lang="en-US" dirty="0" err="1" smtClean="0"/>
              <a:t>klasa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3074" name="Picture 2" descr="Image result for jaco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"/>
            <a:ext cx="3667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Korišćenje JaCoCo biblioteke u Spring aplikaciji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Potrebno je dodati JaCoCo u Maven zavisnosti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org.jacoco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u="sng" dirty="0" err="1" smtClean="0">
                <a:latin typeface="Courier New" pitchFamily="49" charset="0"/>
                <a:cs typeface="Courier New" pitchFamily="49" charset="0"/>
              </a:rPr>
              <a:t>jacoco</a:t>
            </a:r>
            <a:r>
              <a:rPr lang="en-GB" sz="1600" u="sng" dirty="0" smtClean="0">
                <a:latin typeface="Courier New" pitchFamily="49" charset="0"/>
                <a:cs typeface="Courier New" pitchFamily="49" charset="0"/>
              </a:rPr>
              <a:t>-maven-plugin</a:t>
            </a:r>
            <a:r>
              <a:rPr lang="en-GB" sz="1600" u="sng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u="sng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GB" sz="1600" u="sng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version&gt;0.7.7.201606060606&lt;/version&gt;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dependency&gt;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0610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Korišćenje JaCoCo biblioteke u Spring aplikaciji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Potrebno je konfigurisati da se pri izgradnji projekta aktivira JaCoCo plugin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org.jacoco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jacoco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-maven-plugin&lt;/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version&gt;0.7.7.201606060606&lt;/version&gt;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executions&gt;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56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Korišćenje JaCoCo biblioteke u Spring aplikaciji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Pokretanjem Maven izgradnje pokreće se i JaCoCo plugin koji generiše izlazni JaCoCo fajl sa podacima o pokrivenosti koda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mvn clean test</a:t>
            </a:r>
          </a:p>
          <a:p>
            <a:pPr lvl="1"/>
            <a:r>
              <a:rPr lang="sr-Latn-RS" dirty="0" smtClean="0"/>
              <a:t>dobija 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jacoco.exec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sr-Latn-RS" dirty="0" smtClean="0"/>
              <a:t>Ovo je binarni fajl koji je potrebno procesirati nekim alatom da bismo dobili podatke čitljive za čoveka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7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Korišćenje JaCoCo biblioteke u Spring aplikaciji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Sonar može da procesira JaCoCo izlazne fajlove</a:t>
            </a:r>
          </a:p>
          <a:p>
            <a:r>
              <a:rPr lang="sr-Latn-RS" dirty="0" smtClean="0"/>
              <a:t>Potrebno je pokrenuti sonar cilj korišćenjem maven alata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mvn sonar:sonar </a:t>
            </a:r>
          </a:p>
          <a:p>
            <a:pPr lvl="1"/>
            <a:r>
              <a:rPr lang="sr-Latn-RS" dirty="0" smtClean="0"/>
              <a:t>pokreće se iz korenskog foldera projekta</a:t>
            </a:r>
          </a:p>
          <a:p>
            <a:endParaRPr lang="sr-Latn-RS" dirty="0"/>
          </a:p>
          <a:p>
            <a:r>
              <a:rPr lang="sr-Latn-RS" dirty="0" smtClean="0"/>
              <a:t>Kroz Sonar web GUI se mogu videti podaci o pokrivenosti koda</a:t>
            </a:r>
          </a:p>
          <a:p>
            <a:pPr lvl="1"/>
            <a:r>
              <a:rPr lang="sr-Latn-RS" dirty="0" smtClean="0"/>
              <a:t>na http</a:t>
            </a:r>
            <a:r>
              <a:rPr lang="en-US" dirty="0" smtClean="0"/>
              <a:t>://</a:t>
            </a:r>
            <a:r>
              <a:rPr lang="sr-Latn-RS" dirty="0" smtClean="0"/>
              <a:t>localhost:9000 za lokalno instalirani Sonar</a:t>
            </a:r>
          </a:p>
          <a:p>
            <a:pPr marL="320040" lvl="1" indent="0">
              <a:buNone/>
            </a:pPr>
            <a:endParaRPr lang="sr-Latn-RS" dirty="0"/>
          </a:p>
          <a:p>
            <a:pPr marL="320040" lvl="1" indent="0">
              <a:buNone/>
            </a:pP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58689</TotalTime>
  <Words>4585</Words>
  <Application>Microsoft Office PowerPoint</Application>
  <PresentationFormat>On-screen Show (4:3)</PresentationFormat>
  <Paragraphs>659</Paragraphs>
  <Slides>97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Dinamičko testiranje</vt:lpstr>
      <vt:lpstr>Dinamičko testiranje</vt:lpstr>
      <vt:lpstr>Izvršavanje test objekta</vt:lpstr>
      <vt:lpstr>Komponente dinamičkog testiranja</vt:lpstr>
      <vt:lpstr>Cilj dinamičkog testiranja</vt:lpstr>
      <vt:lpstr>Tipovi dinamičkog testiranja</vt:lpstr>
      <vt:lpstr>Black box testing</vt:lpstr>
      <vt:lpstr>White box testing</vt:lpstr>
      <vt:lpstr>Black box vs white box testing</vt:lpstr>
      <vt:lpstr>Testiranje zasnovano na iskustvu i intuiciji</vt:lpstr>
      <vt:lpstr>Black box testiranje</vt:lpstr>
      <vt:lpstr>Black box testing</vt:lpstr>
      <vt:lpstr>Metode black-box testiranja</vt:lpstr>
      <vt:lpstr>Podela na klase ekvivalencije</vt:lpstr>
      <vt:lpstr>Podela na klase ekvivalencije</vt:lpstr>
      <vt:lpstr>Primer klasa ekvivalencije</vt:lpstr>
      <vt:lpstr>Primer klasa ekvivalencije</vt:lpstr>
      <vt:lpstr>Kreiranja klasa ekvivalencije</vt:lpstr>
      <vt:lpstr>Klase ekvivalencije izlaznih parametara</vt:lpstr>
      <vt:lpstr>Dizajniranje test slučajeva</vt:lpstr>
      <vt:lpstr>Dizajniranje test slučajeva</vt:lpstr>
      <vt:lpstr>Dizajniranje test slučajeva</vt:lpstr>
      <vt:lpstr>Dizajniranje test slučajeva</vt:lpstr>
      <vt:lpstr>Kriterijum završetka</vt:lpstr>
      <vt:lpstr>Pregled korišćenja klasa ekvivalencije </vt:lpstr>
      <vt:lpstr>Analiza graničnih slučajeva</vt:lpstr>
      <vt:lpstr>Analiza graničnih slučajeva</vt:lpstr>
      <vt:lpstr>Analiza graničnih slučajeva</vt:lpstr>
      <vt:lpstr>Analiza graničnih slučajeva</vt:lpstr>
      <vt:lpstr>Primer analize graničnih slučajeva</vt:lpstr>
      <vt:lpstr>Dizajn test slučajeva</vt:lpstr>
      <vt:lpstr>Kriterijum završetka</vt:lpstr>
      <vt:lpstr>Pregled korišćenja analize graničnih slučajeva</vt:lpstr>
      <vt:lpstr>Testiranje prelaza stanja</vt:lpstr>
      <vt:lpstr>Testiranje prelaza stanja</vt:lpstr>
      <vt:lpstr>Testiranje prelaza stanja</vt:lpstr>
      <vt:lpstr>Primer dijagrama stanja</vt:lpstr>
      <vt:lpstr>Primer dijagrama stanja</vt:lpstr>
      <vt:lpstr>Primer test slučaja</vt:lpstr>
      <vt:lpstr>Intenzitet testiranja</vt:lpstr>
      <vt:lpstr>Intenzitet testiranja</vt:lpstr>
      <vt:lpstr>Primer stabla prelaza</vt:lpstr>
      <vt:lpstr>Kreiranje stabla prelaza</vt:lpstr>
      <vt:lpstr>Kreiranje stabla prelaza</vt:lpstr>
      <vt:lpstr>Kreiranje test slučajeva</vt:lpstr>
      <vt:lpstr>Kriterijum završetka</vt:lpstr>
      <vt:lpstr>Logički zasnovane tehnike</vt:lpstr>
      <vt:lpstr>Logički zasnovane tehnike</vt:lpstr>
      <vt:lpstr>Uzročno-posledični graf</vt:lpstr>
      <vt:lpstr>Primer uzročno-posledičnog grafa</vt:lpstr>
      <vt:lpstr>Tabela odlučivanja</vt:lpstr>
      <vt:lpstr>Primer tabele odlučivanja</vt:lpstr>
      <vt:lpstr>Kreiranje test slučajeva</vt:lpstr>
      <vt:lpstr>Pregled tehnike uzročno-posledičnih grafova</vt:lpstr>
      <vt:lpstr>Tehnika parova podataka</vt:lpstr>
      <vt:lpstr>Tabela kombinacija</vt:lpstr>
      <vt:lpstr>Primer tabele kombinacija</vt:lpstr>
      <vt:lpstr>Kreiranje test slučajeva</vt:lpstr>
      <vt:lpstr>Testiranje zasnovano na slučajevima korišćenja</vt:lpstr>
      <vt:lpstr>Testiranje zasnovano na slučajevima korišćenja</vt:lpstr>
      <vt:lpstr>Kreiranje test slučajeva</vt:lpstr>
      <vt:lpstr>White box testiranje</vt:lpstr>
      <vt:lpstr>White box testiranje</vt:lpstr>
      <vt:lpstr>Tehnike white-box testiranja</vt:lpstr>
      <vt:lpstr>Analiza izvornog koda</vt:lpstr>
      <vt:lpstr>Testiranje naredbi</vt:lpstr>
      <vt:lpstr>Testiranje naredbi</vt:lpstr>
      <vt:lpstr>Testiranje naredbi</vt:lpstr>
      <vt:lpstr>Testiranje grana</vt:lpstr>
      <vt:lpstr>Testiranje grana</vt:lpstr>
      <vt:lpstr>Testiranje grana</vt:lpstr>
      <vt:lpstr>Testiranje grana</vt:lpstr>
      <vt:lpstr>Testiranje uslova</vt:lpstr>
      <vt:lpstr>Testiranje uslova</vt:lpstr>
      <vt:lpstr>Jednostavno testiranje uslova</vt:lpstr>
      <vt:lpstr>Jednostavno testiranje uslova</vt:lpstr>
      <vt:lpstr>Višestruko testiranje uslova</vt:lpstr>
      <vt:lpstr>Višestruko testiranje uslova</vt:lpstr>
      <vt:lpstr>Višestruko testiranje uslova</vt:lpstr>
      <vt:lpstr>Minimalno višestruko testiranje uslova</vt:lpstr>
      <vt:lpstr>Minimalno višestruko testiranje uslova</vt:lpstr>
      <vt:lpstr>Pregled testiranja uslova</vt:lpstr>
      <vt:lpstr>Pregled testiranja uslova</vt:lpstr>
      <vt:lpstr>Testiranje putanja</vt:lpstr>
      <vt:lpstr>Testiranje putanja</vt:lpstr>
      <vt:lpstr>Testiranje zasnovano na iskustvu i intuiciji</vt:lpstr>
      <vt:lpstr>Testiranje zasnovano na iskustvu i intuiciji</vt:lpstr>
      <vt:lpstr>Istraživačko testiranje</vt:lpstr>
      <vt:lpstr>Istraživačko testiranje</vt:lpstr>
      <vt:lpstr>Istraživačko testiranje</vt:lpstr>
      <vt:lpstr>Istraživačko testiranje</vt:lpstr>
      <vt:lpstr>Merenje pokrivenosti koda u Java aplikaciji</vt:lpstr>
      <vt:lpstr>JaCoCo</vt:lpstr>
      <vt:lpstr>Korišćenje JaCoCo biblioteke u Spring aplikaciji</vt:lpstr>
      <vt:lpstr>Korišćenje JaCoCo biblioteke u Spring aplikaciji</vt:lpstr>
      <vt:lpstr>Korišćenje JaCoCo biblioteke u Spring aplikaciji</vt:lpstr>
      <vt:lpstr>Korišćenje JaCoCo biblioteke u Spring aplikaciji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Korisnik</cp:lastModifiedBy>
  <cp:revision>1460</cp:revision>
  <dcterms:created xsi:type="dcterms:W3CDTF">2016-06-17T10:29:53Z</dcterms:created>
  <dcterms:modified xsi:type="dcterms:W3CDTF">2018-11-28T20:44:46Z</dcterms:modified>
</cp:coreProperties>
</file>