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6" r:id="rId3"/>
    <p:sldId id="257" r:id="rId4"/>
    <p:sldId id="307" r:id="rId5"/>
    <p:sldId id="308" r:id="rId6"/>
    <p:sldId id="309" r:id="rId7"/>
    <p:sldId id="258" r:id="rId8"/>
    <p:sldId id="259" r:id="rId9"/>
    <p:sldId id="260" r:id="rId10"/>
    <p:sldId id="272" r:id="rId11"/>
    <p:sldId id="273" r:id="rId12"/>
    <p:sldId id="262" r:id="rId13"/>
    <p:sldId id="261" r:id="rId14"/>
    <p:sldId id="269" r:id="rId15"/>
    <p:sldId id="277" r:id="rId16"/>
    <p:sldId id="263" r:id="rId17"/>
    <p:sldId id="275" r:id="rId18"/>
    <p:sldId id="276" r:id="rId19"/>
    <p:sldId id="267" r:id="rId20"/>
    <p:sldId id="264" r:id="rId21"/>
    <p:sldId id="278" r:id="rId22"/>
    <p:sldId id="268" r:id="rId23"/>
    <p:sldId id="265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7" r:id="rId32"/>
    <p:sldId id="288" r:id="rId33"/>
    <p:sldId id="270" r:id="rId34"/>
    <p:sldId id="289" r:id="rId35"/>
    <p:sldId id="271" r:id="rId36"/>
    <p:sldId id="290" r:id="rId37"/>
    <p:sldId id="294" r:id="rId38"/>
    <p:sldId id="291" r:id="rId39"/>
    <p:sldId id="295" r:id="rId40"/>
    <p:sldId id="296" r:id="rId41"/>
    <p:sldId id="293" r:id="rId42"/>
    <p:sldId id="292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0" autoAdjust="0"/>
  </p:normalViewPr>
  <p:slideViewPr>
    <p:cSldViewPr>
      <p:cViewPr varScale="1">
        <p:scale>
          <a:sx n="102" d="100"/>
          <a:sy n="102" d="100"/>
        </p:scale>
        <p:origin x="18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6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8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oessner.net/articles/JsonPath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Jedini</a:t>
            </a:r>
            <a:r>
              <a:rPr lang="sr-Latn-RS" dirty="0" smtClean="0"/>
              <a:t>čno testiranje u programskom jeziku Java</a:t>
            </a:r>
            <a:endParaRPr lang="en-GB" dirty="0"/>
          </a:p>
        </p:txBody>
      </p:sp>
      <p:pic>
        <p:nvPicPr>
          <p:cNvPr id="4" name="Picture 2" descr="https://encrypted-tbn1.gstatic.com/images?q=tbn:ANd9GcQC9ZCpajZfs4_Krhxsouts_vjaf5XB68-eeqAPbon6rf8z5R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111500"/>
            <a:ext cx="381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3111500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sr-Latn-RS" dirty="0" smtClean="0"/>
              <a:t>JUnit asertacije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JUnit predviđa različite funkcije za asertaciju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assertArrayEquals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assertNull()</a:t>
            </a:r>
          </a:p>
          <a:p>
            <a:pPr lvl="1"/>
            <a:r>
              <a:rPr lang="sr-Latn-RS" smtClean="0">
                <a:latin typeface="Courier New" pitchFamily="49" charset="0"/>
                <a:cs typeface="Courier New" pitchFamily="49" charset="0"/>
              </a:rPr>
              <a:t>asertNotNull()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assertSame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assertNotSame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assertThat()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JUnit asertacije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 korišćenja asertacije</a:t>
            </a: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//instanciranje objekta cije ponasanje testiramo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 E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xampleUnit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myUnit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ExampleUnit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 //poziv testirane metode i preuzimanje stvarnog rezultata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myUnit.concatenate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("one", "two");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 //poredjenje ocekivane i stvarne vrednosti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 //ako vrednosti nisu jednake, test ne prolazi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onetwo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", result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Primeri</a:t>
            </a:r>
            <a:endParaRPr lang="sr-Latn-RS" dirty="0"/>
          </a:p>
          <a:p>
            <a:pPr lvl="1"/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unit-testing</a:t>
            </a:r>
          </a:p>
          <a:p>
            <a:pPr lvl="2"/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unitesting.junit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2" y="43434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Matchers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JUnit pruža mogućnost definisanja asertacija i putem assertThat() metode</a:t>
            </a:r>
          </a:p>
          <a:p>
            <a:pPr lvl="1"/>
            <a:r>
              <a:rPr lang="sr-Latn-RS" dirty="0" smtClean="0"/>
              <a:t>metoda prima Matcher izraze</a:t>
            </a:r>
          </a:p>
          <a:p>
            <a:r>
              <a:rPr lang="sr-Latn-RS" dirty="0" smtClean="0"/>
              <a:t>Primer</a:t>
            </a:r>
          </a:p>
          <a:p>
            <a:pPr marL="320040" lvl="1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assertThat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("that", is(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equalTo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("that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")));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unit-testing/unittesting.junit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AssertThatTest.java</a:t>
            </a:r>
          </a:p>
          <a:p>
            <a:r>
              <a:rPr lang="sr-Latn-RS" dirty="0" smtClean="0"/>
              <a:t>Prednosti </a:t>
            </a:r>
            <a:r>
              <a:rPr lang="sr-Latn-RS" dirty="0"/>
              <a:t>ovog načina asertacije</a:t>
            </a:r>
          </a:p>
          <a:p>
            <a:pPr lvl="1"/>
            <a:r>
              <a:rPr lang="sr-Latn-RS" dirty="0"/>
              <a:t>čitljivija sintaksa</a:t>
            </a:r>
          </a:p>
          <a:p>
            <a:pPr lvl="1"/>
            <a:r>
              <a:rPr lang="sr-Latn-RS" dirty="0"/>
              <a:t>asertacija se zadaje </a:t>
            </a:r>
            <a:r>
              <a:rPr lang="sr-Latn-RS" dirty="0" smtClean="0"/>
              <a:t>kroz subjekat, predikat </a:t>
            </a:r>
            <a:r>
              <a:rPr lang="sr-Latn-RS" dirty="0"/>
              <a:t>i </a:t>
            </a:r>
            <a:r>
              <a:rPr lang="sr-Latn-RS" dirty="0" smtClean="0"/>
              <a:t>objekat</a:t>
            </a:r>
            <a:endParaRPr lang="sr-Latn-RS" dirty="0"/>
          </a:p>
          <a:p>
            <a:pPr lvl="1"/>
            <a:r>
              <a:rPr lang="sr-Latn-RS" dirty="0"/>
              <a:t>Matcher izrazi se mogu negirati i kombinovati konjukcijom ili disjunkcijom</a:t>
            </a:r>
          </a:p>
          <a:p>
            <a:pPr lvl="1"/>
            <a:r>
              <a:rPr lang="sr-Latn-RS" dirty="0"/>
              <a:t>čitljivije poruke o grešci kada test ne </a:t>
            </a:r>
            <a:r>
              <a:rPr lang="sr-Latn-RS" dirty="0" smtClean="0"/>
              <a:t>prolazi</a:t>
            </a:r>
            <a:endParaRPr lang="sr-Latn-RS" dirty="0"/>
          </a:p>
          <a:p>
            <a:r>
              <a:rPr lang="sr-Latn-RS" dirty="0"/>
              <a:t>Hamcrest projekat sadrži veliki broj Matcher izraza</a:t>
            </a:r>
          </a:p>
          <a:p>
            <a:pPr lvl="1"/>
            <a:r>
              <a:rPr lang="sr-Latn-RS" dirty="0"/>
              <a:t>najznačajniji su uključeni u JUnit	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1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AssertJ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181600"/>
          </a:xfrm>
        </p:spPr>
        <p:txBody>
          <a:bodyPr>
            <a:normAutofit/>
          </a:bodyPr>
          <a:lstStyle/>
          <a:p>
            <a:r>
              <a:rPr lang="sr-Latn-RS" dirty="0" smtClean="0"/>
              <a:t>AssertJ pruža još fleksibilniji način definisanja asertacija koje koriste Matcher izraze</a:t>
            </a:r>
          </a:p>
          <a:p>
            <a:r>
              <a:rPr lang="sr-Latn-RS" dirty="0" smtClean="0"/>
              <a:t>Različite metode za asertaciju koje vraćaju novi objekat nad kojim se može vršiti asertacija</a:t>
            </a:r>
          </a:p>
          <a:p>
            <a:pPr lvl="1"/>
            <a:r>
              <a:rPr lang="sr-Latn-RS" dirty="0" smtClean="0"/>
              <a:t>Na ovaj način je obezbeđeno ulančavanje metoda za asertaciju</a:t>
            </a:r>
          </a:p>
          <a:p>
            <a:pPr lvl="1"/>
            <a:r>
              <a:rPr lang="sr-Latn-RS" dirty="0" smtClean="0"/>
              <a:t>Može se koristiti IDE </a:t>
            </a:r>
            <a:r>
              <a:rPr lang="sr-Latn-RS" i="1" dirty="0" smtClean="0"/>
              <a:t>code-completion</a:t>
            </a:r>
            <a:r>
              <a:rPr lang="sr-Latn-RS" dirty="0" smtClean="0"/>
              <a:t> kao pomoć za korišćenje asertacije</a:t>
            </a:r>
          </a:p>
          <a:p>
            <a:pPr lvl="2"/>
            <a:r>
              <a:rPr lang="sr-Latn-RS" dirty="0" smtClean="0"/>
              <a:t>zavisno od konkretnog objekta, različite metode za asertaciju su dostupne</a:t>
            </a:r>
          </a:p>
          <a:p>
            <a:r>
              <a:rPr lang="sr-Latn-RS" dirty="0" smtClean="0"/>
              <a:t>Primer</a:t>
            </a:r>
          </a:p>
          <a:p>
            <a:pPr marL="320040" lvl="1" indent="0"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assertThat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("that").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isEqualTo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("that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sr-Latn-R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unit-testing/unittesting.assertj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AssertThatTest.java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Drugi popularan radni okvir za testiranje Java programa</a:t>
            </a:r>
          </a:p>
          <a:p>
            <a:r>
              <a:rPr lang="sr-Latn-RS" dirty="0" smtClean="0"/>
              <a:t>Razvijen na osnovu JUnit da obezbedi naprednije upravljanje testiranjem u odnosu na JUnit</a:t>
            </a:r>
          </a:p>
          <a:p>
            <a:r>
              <a:rPr lang="sr-Latn-RS" dirty="0" smtClean="0"/>
              <a:t>JUnit verzije 4 je implementirao većinu funkcija koje je ranije samo TestNG obezbeđivao</a:t>
            </a:r>
          </a:p>
          <a:p>
            <a:r>
              <a:rPr lang="sr-Latn-RS" dirty="0" smtClean="0"/>
              <a:t>U nastavku su prikazane naprednije tehnike testiranja korišćenjem TestNG </a:t>
            </a:r>
          </a:p>
          <a:p>
            <a:pPr lvl="1"/>
            <a:r>
              <a:rPr lang="sr-Latn-RS" dirty="0" smtClean="0"/>
              <a:t>većina toga može biti realizovana kroz J</a:t>
            </a:r>
            <a:r>
              <a:rPr lang="en-US" smtClean="0"/>
              <a:t>U</a:t>
            </a:r>
            <a:r>
              <a:rPr lang="sr-Latn-RS" smtClean="0"/>
              <a:t>nit </a:t>
            </a:r>
            <a:r>
              <a:rPr lang="sr-Latn-RS" dirty="0" smtClean="0"/>
              <a:t>u neznatno drugačijoj sintaksi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TestNG – Test Suite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Testovi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grupisati</a:t>
            </a:r>
            <a:r>
              <a:rPr lang="en-US" dirty="0"/>
              <a:t> u Test Suite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i="1" dirty="0"/>
              <a:t>suite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na</a:t>
            </a:r>
            <a:r>
              <a:rPr lang="sr-Latn-RS" dirty="0"/>
              <a:t>đu logički srodni testovi</a:t>
            </a:r>
          </a:p>
          <a:p>
            <a:pPr lvl="1"/>
            <a:r>
              <a:rPr lang="sr-Latn-RS" dirty="0"/>
              <a:t>Ovi testovi se onda mogu izvršavati u </a:t>
            </a:r>
            <a:r>
              <a:rPr lang="sr-Latn-RS" dirty="0" smtClean="0"/>
              <a:t>grupi</a:t>
            </a:r>
          </a:p>
          <a:p>
            <a:r>
              <a:rPr lang="sr-Latn-RS" dirty="0" smtClean="0"/>
              <a:t>Test Suite se definiše kao XML fajl</a:t>
            </a:r>
          </a:p>
          <a:p>
            <a:r>
              <a:rPr lang="sr-Latn-RS" dirty="0" smtClean="0"/>
              <a:t>Sadrži niz testova koji se izvršavaju</a:t>
            </a:r>
          </a:p>
          <a:p>
            <a:r>
              <a:rPr lang="sr-Latn-RS" dirty="0" smtClean="0"/>
              <a:t>Za svaki test se navode klase čije </a:t>
            </a:r>
            <a:r>
              <a:rPr lang="en-US" dirty="0" smtClean="0"/>
              <a:t>@Test </a:t>
            </a:r>
            <a:r>
              <a:rPr lang="en-US" dirty="0" err="1" smtClean="0"/>
              <a:t>metode</a:t>
            </a:r>
            <a:r>
              <a:rPr lang="en-US" dirty="0" smtClean="0"/>
              <a:t> test </a:t>
            </a:r>
            <a:r>
              <a:rPr lang="en-US" dirty="0" err="1" smtClean="0"/>
              <a:t>sadr</a:t>
            </a:r>
            <a:r>
              <a:rPr lang="sr-Latn-RS" dirty="0" smtClean="0"/>
              <a:t>ži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5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– </a:t>
            </a:r>
            <a:r>
              <a:rPr lang="sr-Latn-RS" dirty="0" smtClean="0"/>
              <a:t>Kategorizacija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029200"/>
          </a:xfrm>
        </p:spPr>
        <p:txBody>
          <a:bodyPr>
            <a:normAutofit/>
          </a:bodyPr>
          <a:lstStyle/>
          <a:p>
            <a:r>
              <a:rPr lang="sr-Latn-RS" dirty="0" smtClean="0"/>
              <a:t>Test se može dodeliti određenoj grupi (kategoriji)</a:t>
            </a:r>
          </a:p>
          <a:p>
            <a:pPr lvl="1"/>
            <a:r>
              <a:rPr lang="sr-Latn-RS" dirty="0" smtClean="0"/>
              <a:t>moguće je onda izvršiti samo testove iz jedne grupe</a:t>
            </a:r>
          </a:p>
          <a:p>
            <a:r>
              <a:rPr lang="sr-Latn-RS" dirty="0" smtClean="0"/>
              <a:t>Dodeljivanje testa u grupu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Test(groups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postgres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-test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"})</a:t>
            </a:r>
          </a:p>
          <a:p>
            <a:pPr lvl="1"/>
            <a:r>
              <a:rPr lang="en-US" dirty="0" err="1"/>
              <a:t>jedan</a:t>
            </a:r>
            <a:r>
              <a:rPr lang="en-US" dirty="0"/>
              <a:t> test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 bit</a:t>
            </a:r>
            <a:r>
              <a:rPr lang="sr-Latn-RS" dirty="0"/>
              <a:t>i</a:t>
            </a:r>
            <a:r>
              <a:rPr lang="en-US" dirty="0"/>
              <a:t> u vi</a:t>
            </a:r>
            <a:r>
              <a:rPr lang="sr-Latn-RS" dirty="0"/>
              <a:t>š</a:t>
            </a:r>
            <a:r>
              <a:rPr lang="en-US" dirty="0"/>
              <a:t>e </a:t>
            </a:r>
            <a:r>
              <a:rPr lang="en-US" dirty="0" err="1"/>
              <a:t>grupa</a:t>
            </a:r>
            <a:endParaRPr lang="sr-Latn-RS" dirty="0"/>
          </a:p>
          <a:p>
            <a:pPr lvl="1"/>
            <a:r>
              <a:rPr lang="sr-Latn-RS" dirty="0"/>
              <a:t>ako se anotacija stavi nad klasom onda svi testovi u toj klasi pripadaju grupi</a:t>
            </a:r>
            <a:endParaRPr lang="sr-Cyrl-RS" dirty="0"/>
          </a:p>
          <a:p>
            <a:r>
              <a:rPr lang="sr-Latn-RS" dirty="0" smtClean="0"/>
              <a:t>Izvršavanje određene grupe testova</a:t>
            </a:r>
            <a:endParaRPr lang="sr-Latn-RS" dirty="0"/>
          </a:p>
          <a:p>
            <a:pPr lvl="1"/>
            <a:r>
              <a:rPr lang="sr-Latn-RS" dirty="0" smtClean="0"/>
              <a:t>u </a:t>
            </a:r>
            <a:r>
              <a:rPr lang="sr-Latn-RS" i="1" dirty="0" smtClean="0"/>
              <a:t>test </a:t>
            </a:r>
            <a:r>
              <a:rPr lang="sr-Latn-RS" dirty="0" smtClean="0"/>
              <a:t>suite se za test navodi na </a:t>
            </a:r>
            <a:r>
              <a:rPr lang="sr-Latn-RS" dirty="0"/>
              <a:t>koje se grupe </a:t>
            </a:r>
            <a:r>
              <a:rPr lang="sr-Latn-RS" dirty="0" smtClean="0"/>
              <a:t>odnosi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6864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 err="1"/>
              <a:t>TestNG</a:t>
            </a:r>
            <a:r>
              <a:rPr lang="en-US" sz="2800" dirty="0"/>
              <a:t> – </a:t>
            </a:r>
            <a:r>
              <a:rPr lang="sr-Latn-RS" sz="2800" dirty="0" smtClean="0"/>
              <a:t>Test Suite i kategorizacija</a:t>
            </a:r>
            <a:r>
              <a:rPr lang="en-US" sz="2800" dirty="0" smtClean="0"/>
              <a:t> </a:t>
            </a:r>
            <a:r>
              <a:rPr lang="en-US" sz="2800" dirty="0" err="1"/>
              <a:t>testova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09700"/>
            <a:ext cx="8382000" cy="4572000"/>
          </a:xfrm>
        </p:spPr>
        <p:txBody>
          <a:bodyPr/>
          <a:lstStyle/>
          <a:p>
            <a:r>
              <a:rPr lang="en-US" dirty="0" smtClean="0"/>
              <a:t>Primer </a:t>
            </a:r>
            <a:r>
              <a:rPr lang="sr-Latn-RS" dirty="0" smtClean="0"/>
              <a:t>kategorizacije</a:t>
            </a:r>
            <a:endParaRPr lang="en-US" dirty="0"/>
          </a:p>
          <a:p>
            <a:pPr lvl="1"/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unit-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esting/unittesting.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testng.groups.TestGroup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.java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sz="1800" dirty="0">
                <a:latin typeface="Courier New" pitchFamily="49" charset="0"/>
                <a:cs typeface="Courier New" pitchFamily="49" charset="0"/>
              </a:rPr>
              <a:t>unit-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esting/unittesting.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testng.groups.TestPostgres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.java</a:t>
            </a:r>
            <a:endParaRPr lang="en-GB" sz="1800" dirty="0"/>
          </a:p>
          <a:p>
            <a:endParaRPr lang="en-US" sz="2200" dirty="0" smtClean="0"/>
          </a:p>
          <a:p>
            <a:r>
              <a:rPr lang="en-US" dirty="0"/>
              <a:t>Primer suite</a:t>
            </a:r>
          </a:p>
          <a:p>
            <a:pPr lvl="1"/>
            <a:r>
              <a:rPr lang="sr-Latn-RS" sz="2000" dirty="0">
                <a:latin typeface="Courier New" pitchFamily="49" charset="0"/>
                <a:cs typeface="Courier New" pitchFamily="49" charset="0"/>
              </a:rPr>
              <a:t>unit-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testing/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postgres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-suite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xml</a:t>
            </a:r>
            <a:endParaRPr lang="en-GB" sz="2000" dirty="0"/>
          </a:p>
          <a:p>
            <a:pPr lvl="1"/>
            <a:r>
              <a:rPr lang="sr-Latn-RS" sz="2000" dirty="0">
                <a:latin typeface="Courier New" pitchFamily="49" charset="0"/>
                <a:cs typeface="Courier New" pitchFamily="49" charset="0"/>
              </a:rPr>
              <a:t>unit-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testing/database-suite</a:t>
            </a:r>
            <a:r>
              <a:rPr lang="sr-Latn-RS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xml</a:t>
            </a:r>
            <a:endParaRPr lang="en-GB" sz="2000" dirty="0"/>
          </a:p>
          <a:p>
            <a:pPr lvl="1"/>
            <a:endParaRPr lang="en-US" sz="2000" dirty="0" smtClean="0"/>
          </a:p>
          <a:p>
            <a:pPr lvl="1"/>
            <a:endParaRPr lang="en-GB" sz="2000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– </a:t>
            </a:r>
            <a:r>
              <a:rPr lang="en-US" dirty="0" err="1" smtClean="0"/>
              <a:t>Doga</a:t>
            </a:r>
            <a:r>
              <a:rPr lang="sr-Latn-RS" dirty="0" smtClean="0"/>
              <a:t>đ</a:t>
            </a:r>
            <a:r>
              <a:rPr lang="en-US" dirty="0" err="1" smtClean="0"/>
              <a:t>aji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Moguće je pri izvršavanju testova određene metode izvršiti na odgovarajućim mestima u životnom ciklusu izvršavanja testova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BeforeSuite,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AfterSuite</a:t>
            </a:r>
          </a:p>
          <a:p>
            <a:pPr lvl="2"/>
            <a:r>
              <a:rPr lang="sr-Latn-RS" dirty="0" smtClean="0"/>
              <a:t>metoda se izvršava pre ili posle izvršavanja </a:t>
            </a:r>
            <a:r>
              <a:rPr lang="sr-Latn-RS" i="1" dirty="0" smtClean="0"/>
              <a:t>suite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Method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metoda se izvršava pre ili posle svake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@Test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 lvl="2"/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izvr</a:t>
            </a:r>
            <a:r>
              <a:rPr lang="sr-Latn-RS" dirty="0"/>
              <a:t>šava pre ili posle </a:t>
            </a:r>
            <a:r>
              <a:rPr lang="sr-Latn-RS" i="1" dirty="0"/>
              <a:t>test</a:t>
            </a:r>
            <a:r>
              <a:rPr lang="sr-Latn-RS" dirty="0"/>
              <a:t> taga u test </a:t>
            </a:r>
            <a:r>
              <a:rPr lang="sr-Latn-RS" i="1" dirty="0"/>
              <a:t>suite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BeforeGroups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AfterGroups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/>
              <a:t>metoda</a:t>
            </a:r>
            <a:r>
              <a:rPr lang="en-US" dirty="0" smtClean="0"/>
              <a:t> se </a:t>
            </a:r>
            <a:r>
              <a:rPr lang="sr-Latn-RS" dirty="0" smtClean="0"/>
              <a:t>izvršava pre ili posle izvršavanja određene grupe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BeforeClass,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AfterClass</a:t>
            </a:r>
          </a:p>
          <a:p>
            <a:pPr lvl="2"/>
            <a:r>
              <a:rPr lang="sr-Latn-RS" dirty="0" smtClean="0"/>
              <a:t>metoda se izvršava pre prve ili nakon poslednje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@Test </a:t>
            </a:r>
            <a:r>
              <a:rPr lang="en-US" dirty="0" err="1" smtClean="0"/>
              <a:t>metode</a:t>
            </a:r>
            <a:r>
              <a:rPr lang="en-US" dirty="0" smtClean="0"/>
              <a:t> u </a:t>
            </a:r>
            <a:r>
              <a:rPr lang="en-US" dirty="0" err="1" smtClean="0"/>
              <a:t>klasi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dirty="0">
                <a:latin typeface="Courier New" pitchFamily="49" charset="0"/>
                <a:cs typeface="Courier New" pitchFamily="49" charset="0"/>
              </a:rPr>
              <a:t>unit-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testing/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all-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xml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unit-testing/unitestting.testng.beforeafter.*</a:t>
            </a:r>
            <a:endParaRPr lang="sr-Latn-RS" dirty="0" smtClean="0"/>
          </a:p>
          <a:p>
            <a:pPr lvl="1"/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4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TestNG – očekivani 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r>
              <a:rPr lang="sr-Latn-RS" dirty="0" smtClean="0"/>
              <a:t>Test može da definiše da očekuje da se pri pozivu metode desi određeni izuzetak</a:t>
            </a:r>
          </a:p>
          <a:p>
            <a:pPr lvl="1"/>
            <a:r>
              <a:rPr lang="sr-Latn-RS" dirty="0" smtClean="0"/>
              <a:t>test prolazi ako se takav izuzetak desi</a:t>
            </a:r>
          </a:p>
          <a:p>
            <a:pPr lvl="1"/>
            <a:r>
              <a:rPr lang="sr-Latn-RS" dirty="0" smtClean="0"/>
              <a:t>ovo se koristi najčešće za negativne testove kada verifikujemo ponašanje na nevalidne ulaze</a:t>
            </a:r>
          </a:p>
          <a:p>
            <a:pPr lvl="1"/>
            <a:r>
              <a:rPr lang="sr-Latn-RS" dirty="0" smtClean="0"/>
              <a:t>može se postaviti i da očekuje više izuzetaka</a:t>
            </a:r>
          </a:p>
          <a:p>
            <a:pPr lvl="2"/>
            <a:r>
              <a:rPr lang="sr-Latn-RS" dirty="0" smtClean="0"/>
              <a:t>bilo koji izuzetak ako se desi, test prolazi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sz="1600" dirty="0">
                <a:latin typeface="Courier New" pitchFamily="49" charset="0"/>
                <a:cs typeface="Courier New" pitchFamily="49" charset="0"/>
              </a:rPr>
              <a:t>@Test(expectedExceptions = IndexOutOfBoundsException.class</a:t>
            </a:r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sr-Latn-RS" sz="1600" dirty="0" smtClean="0">
                <a:latin typeface="Courier New" pitchFamily="49" charset="0"/>
                <a:cs typeface="Courier New" pitchFamily="49" charset="0"/>
              </a:rPr>
              <a:t>unit-testing/unittesting.testng.exceptions.TestException.java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2672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0" y="4648200"/>
            <a:ext cx="22098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Robert C. Martin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1952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992155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Test code is just as important as production code.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sr-Latn-R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not a second-class citizen. It requires thought, design, and care. It must be kept as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  <a:r>
              <a:rPr lang="sr-Latn-R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production code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r-Latn-R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sr-Latn-R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Clean Code: A Handbook of Agile Software Craftsmanship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obert Cecil Mart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291840" cy="41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TestNG – Ograničenje vremena izvršavanja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/>
          <a:lstStyle/>
          <a:p>
            <a:r>
              <a:rPr lang="sr-Latn-RS" dirty="0" smtClean="0"/>
              <a:t>Moguće je definisati maksimalno vreme za koje test mora biti izvršen da bi bio uspešan</a:t>
            </a:r>
          </a:p>
          <a:p>
            <a:pPr lvl="1"/>
            <a:r>
              <a:rPr lang="sr-Latn-RS" dirty="0" smtClean="0"/>
              <a:t>vreme se navodi u milisekundama</a:t>
            </a:r>
          </a:p>
          <a:p>
            <a:r>
              <a:rPr lang="sr-Latn-RS" dirty="0" smtClean="0"/>
              <a:t>Koristi se kod testiranja performansi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@Test(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timeOut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unit-testing/unittesting.testng.time.TestTimeout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0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TestNG – Ignorisanje testova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r>
              <a:rPr lang="sr-Latn-RS" dirty="0" smtClean="0"/>
              <a:t>Za određene testov</a:t>
            </a:r>
            <a:r>
              <a:rPr lang="en-US" smtClean="0"/>
              <a:t>e</a:t>
            </a:r>
            <a:r>
              <a:rPr lang="sr-Latn-RS" smtClean="0"/>
              <a:t> </a:t>
            </a:r>
            <a:r>
              <a:rPr lang="sr-Latn-RS" dirty="0" smtClean="0"/>
              <a:t>se može definisati da se uopšte ne izvršavaju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@Test(enabled = false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unit-testing/unittesting.testng.ignore.TestIgnore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2860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0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TestNG - Zavisnosti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Može se definisati da izvršavanje određenog testa zavisi od uspešnog izvršavanja drugih testova</a:t>
            </a:r>
          </a:p>
          <a:p>
            <a:pPr lvl="1"/>
            <a:r>
              <a:rPr lang="sr-Latn-RS" dirty="0" smtClean="0"/>
              <a:t>test se ne izvršava ako zavisni testovi nisu prošli</a:t>
            </a:r>
          </a:p>
          <a:p>
            <a:r>
              <a:rPr lang="sr-Latn-RS" dirty="0" smtClean="0"/>
              <a:t>Zavisnost od pojedinačnih testova</a:t>
            </a:r>
          </a:p>
          <a:p>
            <a:pPr lvl="1"/>
            <a:r>
              <a:rPr lang="sr-Latn-RS" sz="2000" dirty="0">
                <a:latin typeface="Courier New" pitchFamily="49" charset="0"/>
                <a:cs typeface="Courier New" pitchFamily="49" charset="0"/>
              </a:rPr>
              <a:t>@Test(dependsOnMethods = {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"test1</a:t>
            </a:r>
            <a:r>
              <a:rPr lang="sr-Latn-RS" sz="2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"test2"})</a:t>
            </a:r>
          </a:p>
          <a:p>
            <a:r>
              <a:rPr lang="sr-Latn-RS" sz="2200" dirty="0" smtClean="0"/>
              <a:t>Zavisnost od cele grupe</a:t>
            </a:r>
            <a:endParaRPr lang="sr-Latn-R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@Test(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dependsOnGroups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{"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gr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oup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gr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oup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2"})</a:t>
            </a:r>
            <a:r>
              <a:rPr lang="sr-Latn-R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sz="2200" dirty="0" smtClean="0"/>
              <a:t>Primer</a:t>
            </a:r>
          </a:p>
          <a:p>
            <a:pPr lvl="1"/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unit-testing/unittesting.testng.depend.*</a:t>
            </a:r>
            <a:r>
              <a:rPr lang="sr-Latn-RS" sz="20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6482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2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TestNG – Parametri testova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Testovi mogu u toku izvršavanja da dobijaju parametre</a:t>
            </a:r>
          </a:p>
          <a:p>
            <a:r>
              <a:rPr lang="sr-Latn-RS" dirty="0" smtClean="0"/>
              <a:t>Ako se pošalje lista parametara, TestNG će kreirati više instanci testova, pri čemu će svaka instanca dobijati naredni iz l</a:t>
            </a:r>
            <a:r>
              <a:rPr lang="en-US" dirty="0" err="1" smtClean="0"/>
              <a:t>iste</a:t>
            </a:r>
            <a:endParaRPr lang="sr-Latn-RS" dirty="0" smtClean="0"/>
          </a:p>
          <a:p>
            <a:r>
              <a:rPr lang="sr-Latn-RS" dirty="0" smtClean="0"/>
              <a:t>Dva načina prosleđivanja parametara</a:t>
            </a:r>
          </a:p>
          <a:p>
            <a:r>
              <a:rPr lang="sr-Latn-RS" dirty="0" smtClean="0"/>
              <a:t>Iz XML fajla</a:t>
            </a:r>
          </a:p>
          <a:p>
            <a:pPr lvl="1"/>
            <a:r>
              <a:rPr lang="sr-Latn-RS" dirty="0" smtClean="0"/>
              <a:t>Primer</a:t>
            </a:r>
          </a:p>
          <a:p>
            <a:pPr lvl="2"/>
            <a:r>
              <a:rPr lang="sr-Latn-RS" sz="1900" smtClean="0">
                <a:latin typeface="Courier New" pitchFamily="49" charset="0"/>
                <a:cs typeface="Courier New" pitchFamily="49" charset="0"/>
              </a:rPr>
              <a:t>unit-testing/unittesting.testng.param.TestParamXML</a:t>
            </a:r>
            <a:endParaRPr lang="sr-Latn-RS" sz="19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unit-testing/unittesting.testng.param.parameter-test.xml</a:t>
            </a:r>
          </a:p>
          <a:p>
            <a:r>
              <a:rPr lang="sr-Latn-RS" dirty="0" smtClean="0"/>
              <a:t>Iz programskog koda putem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DataProvider</a:t>
            </a:r>
            <a:r>
              <a:rPr lang="sr-Latn-RS" dirty="0" smtClean="0"/>
              <a:t> anotacije</a:t>
            </a:r>
          </a:p>
          <a:p>
            <a:pPr lvl="1"/>
            <a:r>
              <a:rPr lang="sr-Latn-RS" dirty="0" smtClean="0"/>
              <a:t>Primer</a:t>
            </a:r>
          </a:p>
          <a:p>
            <a:pPr lvl="2"/>
            <a:r>
              <a:rPr lang="sr-Latn-RS" sz="1900" dirty="0" smtClean="0">
                <a:latin typeface="Courier New" pitchFamily="49" charset="0"/>
                <a:cs typeface="Courier New" pitchFamily="49" charset="0"/>
              </a:rPr>
              <a:t>unit-testing/unittesting.testng.param. TestParamDataProvider</a:t>
            </a:r>
            <a:endParaRPr lang="en-GB" sz="1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76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3340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9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Mocking mehanizam omogućuje simulaciju ponašanja objekata koje testirani objekat koristi</a:t>
            </a:r>
          </a:p>
          <a:p>
            <a:pPr lvl="1"/>
            <a:r>
              <a:rPr lang="sr-Latn-RS" dirty="0" smtClean="0"/>
              <a:t>da bi se testirani objekat testirao u izolaciji važno je da referencirani objekti ne unose grešku</a:t>
            </a:r>
          </a:p>
          <a:p>
            <a:pPr lvl="1"/>
            <a:r>
              <a:rPr lang="sr-Latn-RS" dirty="0" smtClean="0"/>
              <a:t>potrebno je simulirati da referencirani objekti uvek rade ispravno</a:t>
            </a:r>
          </a:p>
          <a:p>
            <a:r>
              <a:rPr lang="sr-Latn-RS" dirty="0"/>
              <a:t>Umesto pravih objekata koje klasa referencira postavljaju se </a:t>
            </a:r>
            <a:r>
              <a:rPr lang="sr-Latn-RS" dirty="0" smtClean="0"/>
              <a:t>objekti dvojnici (</a:t>
            </a:r>
            <a:r>
              <a:rPr lang="sr-Latn-RS" i="1" dirty="0" smtClean="0"/>
              <a:t>test doubles</a:t>
            </a:r>
            <a:r>
              <a:rPr lang="sr-Latn-RS" dirty="0" smtClean="0"/>
              <a:t>) koji </a:t>
            </a:r>
            <a:r>
              <a:rPr lang="sr-Latn-RS" dirty="0"/>
              <a:t>simuliraju ponašanje referenciranih objekata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42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Mock 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 lnSpcReduction="10000"/>
          </a:bodyPr>
          <a:lstStyle/>
          <a:p>
            <a:endParaRPr lang="sr-Latn-RS" dirty="0" smtClean="0"/>
          </a:p>
          <a:p>
            <a:r>
              <a:rPr lang="sr-Latn-RS" dirty="0" smtClean="0"/>
              <a:t>Mockito</a:t>
            </a:r>
          </a:p>
          <a:p>
            <a:pPr lvl="1"/>
            <a:r>
              <a:rPr lang="sr-Latn-RS" dirty="0" smtClean="0"/>
              <a:t>Najpopularniji radni okvir za implementaciju </a:t>
            </a:r>
            <a:r>
              <a:rPr lang="sr-Latn-RS" i="1" dirty="0" smtClean="0"/>
              <a:t>mocking</a:t>
            </a:r>
            <a:r>
              <a:rPr lang="sr-Latn-RS" dirty="0" smtClean="0"/>
              <a:t> mehanizma u testiranju Java programa</a:t>
            </a:r>
          </a:p>
          <a:p>
            <a:r>
              <a:rPr lang="sr-Latn-RS" dirty="0" smtClean="0"/>
              <a:t>Omogućuje kreiranje objekta dvojnika</a:t>
            </a:r>
          </a:p>
          <a:p>
            <a:pPr lvl="1"/>
            <a:r>
              <a:rPr lang="sr-Latn-RS" dirty="0" smtClean="0"/>
              <a:t>objekat ima isti interfejs kao originalni</a:t>
            </a:r>
          </a:p>
          <a:p>
            <a:pPr lvl="1"/>
            <a:r>
              <a:rPr lang="sr-Latn-RS" dirty="0" smtClean="0"/>
              <a:t>metode se ne izvršavaju nad stvarnim objektom nego vraćaju simulirani rezultat koji mi odredimo</a:t>
            </a:r>
          </a:p>
          <a:p>
            <a:r>
              <a:rPr lang="sr-Latn-RS" i="1" dirty="0" smtClean="0"/>
              <a:t>Mockito </a:t>
            </a:r>
            <a:r>
              <a:rPr lang="sr-Latn-RS" dirty="0" smtClean="0"/>
              <a:t>sintaksno ne razlikuje </a:t>
            </a:r>
            <a:r>
              <a:rPr lang="sr-Latn-RS" i="1" dirty="0" smtClean="0"/>
              <a:t>stub </a:t>
            </a:r>
            <a:r>
              <a:rPr lang="sr-Latn-RS" dirty="0" smtClean="0"/>
              <a:t>od </a:t>
            </a:r>
            <a:r>
              <a:rPr lang="sr-Latn-RS" i="1" dirty="0" smtClean="0"/>
              <a:t>mock </a:t>
            </a:r>
            <a:r>
              <a:rPr lang="sr-Latn-RS" dirty="0" smtClean="0"/>
              <a:t>objekata</a:t>
            </a:r>
          </a:p>
          <a:p>
            <a:pPr lvl="1"/>
            <a:r>
              <a:rPr lang="sr-Latn-RS" dirty="0" smtClean="0"/>
              <a:t>objekti se kreiraju metodom </a:t>
            </a:r>
            <a:r>
              <a:rPr lang="sr-Latn-RS" i="1" dirty="0" smtClean="0"/>
              <a:t>mock()</a:t>
            </a:r>
          </a:p>
          <a:p>
            <a:pPr lvl="1"/>
            <a:r>
              <a:rPr lang="sr-Latn-RS" dirty="0" smtClean="0"/>
              <a:t>kontekst korišćenja pravi razliku između ova dva tipa</a:t>
            </a:r>
            <a:endParaRPr lang="en-GB" dirty="0"/>
          </a:p>
        </p:txBody>
      </p:sp>
      <p:pic>
        <p:nvPicPr>
          <p:cNvPr id="3074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2954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1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Mockito – Mock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Kreiranje </a:t>
            </a:r>
            <a:r>
              <a:rPr lang="sr-Latn-RS" i="1" dirty="0" smtClean="0"/>
              <a:t>mock </a:t>
            </a:r>
            <a:r>
              <a:rPr lang="sr-Latn-RS" dirty="0" smtClean="0"/>
              <a:t>objekta</a:t>
            </a:r>
          </a:p>
          <a:p>
            <a:pPr lvl="1"/>
            <a:r>
              <a:rPr lang="sr-Latn-RS" dirty="0" smtClean="0"/>
              <a:t>statičkoj </a:t>
            </a:r>
            <a:r>
              <a:rPr lang="sr-Latn-RS" i="1" dirty="0" smtClean="0"/>
              <a:t>mock()</a:t>
            </a:r>
            <a:r>
              <a:rPr lang="sr-Latn-RS" dirty="0" smtClean="0"/>
              <a:t> metodi se</a:t>
            </a:r>
            <a:r>
              <a:rPr lang="sr-Latn-RS" i="1" dirty="0" smtClean="0"/>
              <a:t> </a:t>
            </a:r>
            <a:r>
              <a:rPr lang="sr-Latn-RS" dirty="0" smtClean="0"/>
              <a:t>prosleđuje klasa čiji lažni objekat kreiramo</a:t>
            </a:r>
          </a:p>
          <a:p>
            <a:pPr marL="320040" lvl="1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Mockito.mock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.class);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Za metode </a:t>
            </a:r>
            <a:r>
              <a:rPr lang="sr-Latn-RS" i="1" dirty="0" smtClean="0"/>
              <a:t>mock </a:t>
            </a:r>
            <a:r>
              <a:rPr lang="sr-Latn-RS" dirty="0" smtClean="0"/>
              <a:t>objekta se mora definisati ponašanje</a:t>
            </a:r>
          </a:p>
          <a:p>
            <a:pPr lvl="1"/>
            <a:r>
              <a:rPr lang="sr-Latn-RS" dirty="0" smtClean="0"/>
              <a:t>koji rezultat određena metoda vraća za određene izlaze</a:t>
            </a:r>
          </a:p>
          <a:p>
            <a:pPr lvl="1"/>
            <a:r>
              <a:rPr lang="sr-Latn-RS" dirty="0" smtClean="0"/>
              <a:t>metode za koje se ne navede lažno ponašanje vraćaju </a:t>
            </a:r>
            <a:r>
              <a:rPr lang="sr-Latn-RS" i="1" dirty="0" smtClean="0"/>
              <a:t>null</a:t>
            </a:r>
          </a:p>
          <a:p>
            <a:pPr lvl="1"/>
            <a:r>
              <a:rPr lang="sr-Latn-RS" dirty="0" smtClean="0"/>
              <a:t>u terminologiji testiranja, ovo odgovara </a:t>
            </a:r>
            <a:r>
              <a:rPr lang="sr-Latn-RS" i="1" dirty="0" smtClean="0"/>
              <a:t>stub </a:t>
            </a:r>
            <a:r>
              <a:rPr lang="sr-Latn-RS" dirty="0" smtClean="0"/>
              <a:t>objektu</a:t>
            </a:r>
            <a:endParaRPr lang="en-US" dirty="0" smtClean="0"/>
          </a:p>
          <a:p>
            <a:pPr marL="320040" lvl="1" indent="0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//primer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lazni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login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koji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uvek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uspeva</a:t>
            </a:r>
            <a:endParaRPr lang="sr-Latn-RS" i="1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when(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admin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r-Latn-RS" sz="2200" dirty="0">
                <a:latin typeface="Courier New" pitchFamily="49" charset="0"/>
                <a:cs typeface="Courier New" pitchFamily="49" charset="0"/>
              </a:rPr>
              <a:t>admin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")).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2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7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Mockito – Mock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šavanju testa, </a:t>
            </a:r>
            <a:r>
              <a:rPr lang="sr-Latn-RS" i="1" dirty="0" smtClean="0"/>
              <a:t>mock</a:t>
            </a:r>
            <a:r>
              <a:rPr lang="sr-Latn-RS" dirty="0" smtClean="0"/>
              <a:t> objekat će se ponašati kako je specificirano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400" dirty="0" smtClean="0">
                <a:latin typeface="Courier New" pitchFamily="49" charset="0"/>
                <a:cs typeface="Courier New" pitchFamily="49" charset="0"/>
              </a:rPr>
              <a:t>assertTrue(ls.login</a:t>
            </a:r>
            <a:r>
              <a:rPr lang="sr-Latn-RS" sz="2400" dirty="0">
                <a:latin typeface="Courier New" pitchFamily="49" charset="0"/>
                <a:cs typeface="Courier New" pitchFamily="49" charset="0"/>
              </a:rPr>
              <a:t>("admin", "admin</a:t>
            </a:r>
            <a:r>
              <a:rPr lang="sr-Latn-RS" sz="2400" dirty="0" smtClean="0">
                <a:latin typeface="Courier New" pitchFamily="49" charset="0"/>
                <a:cs typeface="Courier New" pitchFamily="49" charset="0"/>
              </a:rPr>
              <a:t>"));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/>
              <a:t>Metoda m</a:t>
            </a:r>
            <a:r>
              <a:rPr lang="en-US" dirty="0" err="1"/>
              <a:t>ock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sr-Latn-RS" dirty="0"/>
              <a:t>ta može da simulira izbacivanje određenog izuzetka za neke ulaze</a:t>
            </a:r>
          </a:p>
          <a:p>
            <a:pPr marL="0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doThrow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UserNotFound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Exception()).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when(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ls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login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"", ""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Primeri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unit-testing/unittesting.mock.*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70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Mockito – Spy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sr-Latn-RS" dirty="0" smtClean="0"/>
              <a:t>Osim </a:t>
            </a:r>
            <a:r>
              <a:rPr lang="sr-Latn-RS" i="1" dirty="0" smtClean="0"/>
              <a:t>mock</a:t>
            </a:r>
            <a:r>
              <a:rPr lang="sr-Latn-RS" dirty="0" smtClean="0"/>
              <a:t> objekata </a:t>
            </a:r>
            <a:r>
              <a:rPr lang="sr-Latn-RS" i="1" dirty="0" smtClean="0"/>
              <a:t>mockito</a:t>
            </a:r>
            <a:r>
              <a:rPr lang="sr-Latn-RS" dirty="0" smtClean="0"/>
              <a:t> omogućuje i kreiranje </a:t>
            </a:r>
            <a:r>
              <a:rPr lang="sr-Latn-RS" i="1" dirty="0" smtClean="0"/>
              <a:t>spy</a:t>
            </a:r>
            <a:r>
              <a:rPr lang="sr-Latn-RS" dirty="0" smtClean="0"/>
              <a:t> objekata</a:t>
            </a:r>
            <a:endParaRPr lang="en-GB" dirty="0"/>
          </a:p>
          <a:p>
            <a:r>
              <a:rPr lang="sr-Latn-RS" i="1" dirty="0" smtClean="0"/>
              <a:t>Spy </a:t>
            </a:r>
            <a:r>
              <a:rPr lang="sr-Latn-RS" dirty="0" smtClean="0"/>
              <a:t>objekat</a:t>
            </a:r>
          </a:p>
          <a:p>
            <a:pPr lvl="1"/>
            <a:r>
              <a:rPr lang="sr-Latn-RS" dirty="0" smtClean="0"/>
              <a:t>objekat kod kojeg se pozivaju stvarne metode, osim onih za koje je eksplicitno navedeno simulirano ponašanje</a:t>
            </a:r>
          </a:p>
          <a:p>
            <a:pPr lvl="1"/>
            <a:r>
              <a:rPr lang="sr-Latn-RS" dirty="0" smtClean="0"/>
              <a:t>kod </a:t>
            </a:r>
            <a:r>
              <a:rPr lang="sr-Latn-RS" i="1" dirty="0" smtClean="0"/>
              <a:t>mock </a:t>
            </a:r>
            <a:r>
              <a:rPr lang="sr-Latn-RS" dirty="0" smtClean="0"/>
              <a:t>objekta metode za koje se ne navede ponašanje vraćaju</a:t>
            </a:r>
            <a:r>
              <a:rPr lang="sr-Latn-RS" i="1" dirty="0" smtClean="0"/>
              <a:t> null</a:t>
            </a:r>
            <a:r>
              <a:rPr lang="sr-Latn-RS" dirty="0" smtClean="0"/>
              <a:t>, a kod </a:t>
            </a:r>
            <a:r>
              <a:rPr lang="sr-Latn-RS" i="1" dirty="0" smtClean="0"/>
              <a:t>spy </a:t>
            </a:r>
            <a:r>
              <a:rPr lang="sr-Latn-RS" dirty="0" smtClean="0"/>
              <a:t>objekta pozvaće se stvarna metoda</a:t>
            </a:r>
          </a:p>
          <a:p>
            <a:pPr marL="320040" lvl="1" indent="0">
              <a:buNone/>
            </a:pP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032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4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Mockito – Spy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Primer korišćenja spy objekta</a:t>
            </a:r>
          </a:p>
          <a:p>
            <a:pPr marL="320040" lvl="1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//spy objekat za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Java ArrayListu</a:t>
            </a:r>
          </a:p>
          <a:p>
            <a:pPr marL="320040" lvl="1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list =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&gt;();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ArrayList </a:t>
            </a:r>
            <a:r>
              <a:rPr lang="sr-Latn-RS" sz="2000" dirty="0">
                <a:latin typeface="Courier New" pitchFamily="49" charset="0"/>
                <a:cs typeface="Courier New" pitchFamily="49" charset="0"/>
              </a:rPr>
              <a:t>spy = spy(list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20040" lvl="1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//ubacimo u listu vrednosti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5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5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5</a:t>
            </a:r>
            <a:endParaRPr lang="sr-Latn-RS" sz="2000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lazno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ponasanje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preuzimanje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prvog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elementa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doReturn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).when(spy).get(0);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20040" lvl="1" indent="0">
              <a:buNone/>
            </a:pPr>
            <a:r>
              <a:rPr lang="sr-Latn-RS" sz="2000" i="1" dirty="0" smtClean="0">
                <a:latin typeface="Courier New" pitchFamily="49" charset="0"/>
                <a:cs typeface="Courier New" pitchFamily="49" charset="0"/>
              </a:rPr>
              <a:t>spy.get(0</a:t>
            </a:r>
            <a:r>
              <a:rPr lang="sr-Latn-RS" sz="2000" i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sr-Latn-RS" sz="2000" i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vraca</a:t>
            </a:r>
            <a:r>
              <a:rPr lang="sr-Latn-R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9 </a:t>
            </a:r>
          </a:p>
          <a:p>
            <a:pPr marL="320040" lvl="1" indent="0">
              <a:buNone/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spy.get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(1); //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vraca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jer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poziva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stvarnu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metodu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Primeri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unit-testing/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unittesting.mock.SpyTest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032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1098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Jedinično testiranje u Javi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Vrši se pisanjem Java programskog </a:t>
            </a:r>
            <a:r>
              <a:rPr lang="sr-Latn-RS" dirty="0" smtClean="0"/>
              <a:t>koda</a:t>
            </a:r>
          </a:p>
          <a:p>
            <a:r>
              <a:rPr lang="sr-Latn-RS" i="1" dirty="0" smtClean="0"/>
              <a:t>Build-operate-check</a:t>
            </a:r>
            <a:r>
              <a:rPr lang="sr-Latn-RS" dirty="0" smtClean="0"/>
              <a:t> šablon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Kreiranje test podataka</a:t>
            </a:r>
          </a:p>
          <a:p>
            <a:pPr lvl="3"/>
            <a:r>
              <a:rPr lang="sr-Latn-RS" dirty="0" smtClean="0"/>
              <a:t>U Javi je to najčešće instanciranje objekata</a:t>
            </a:r>
            <a:endParaRPr lang="sr-Latn-RS" dirty="0" smtClean="0"/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Operacija nad podacima</a:t>
            </a:r>
          </a:p>
          <a:p>
            <a:pPr lvl="3"/>
            <a:r>
              <a:rPr lang="sr-Latn-RS" dirty="0" smtClean="0"/>
              <a:t>U Javi je to poziv </a:t>
            </a:r>
            <a:r>
              <a:rPr lang="sr-Latn-RS" dirty="0"/>
              <a:t>funkcionalnosti objekta čije ponašanje testiramo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Provera podataka nakon operacije </a:t>
            </a:r>
          </a:p>
          <a:p>
            <a:pPr lvl="3"/>
            <a:r>
              <a:rPr lang="sr-Latn-RS" dirty="0" smtClean="0"/>
              <a:t>U Javi je to poređenje stanja objekata sa očekivanim stanjem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9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Mockito</a:t>
            </a:r>
            <a:r>
              <a:rPr lang="en-US" dirty="0" smtClean="0"/>
              <a:t> - </a:t>
            </a:r>
            <a:r>
              <a:rPr lang="en-US" dirty="0" err="1" smtClean="0"/>
              <a:t>Verifikacija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Mockito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sr-Latn-RS" dirty="0" smtClean="0"/>
              <a:t>ćuje i tehnike </a:t>
            </a:r>
            <a:r>
              <a:rPr lang="sr-Latn-RS" i="1" dirty="0" smtClean="0"/>
              <a:t>white-box</a:t>
            </a:r>
            <a:r>
              <a:rPr lang="sr-Latn-RS" dirty="0" smtClean="0"/>
              <a:t> testiranja korišćenjem lažnih objekata</a:t>
            </a:r>
          </a:p>
          <a:p>
            <a:r>
              <a:rPr lang="sr-Latn-RS" i="1" dirty="0" smtClean="0"/>
              <a:t>Mockito </a:t>
            </a:r>
            <a:r>
              <a:rPr lang="sr-Latn-RS" dirty="0" smtClean="0"/>
              <a:t>obezbeđuje informacije koliko puta je metoda lažnog objekta pozivana</a:t>
            </a:r>
          </a:p>
          <a:p>
            <a:r>
              <a:rPr lang="sr-Latn-RS" dirty="0" smtClean="0"/>
              <a:t>Na ovaj način se osim stvarnog rezultata (kao kod </a:t>
            </a:r>
            <a:r>
              <a:rPr lang="sr-Latn-RS" i="1" dirty="0" smtClean="0"/>
              <a:t>black-box</a:t>
            </a:r>
            <a:r>
              <a:rPr lang="sr-Latn-RS" dirty="0" smtClean="0"/>
              <a:t> testiranja) može proveriti i da li testirani objekat referencira druge objekte na odgovarajući način</a:t>
            </a:r>
          </a:p>
          <a:p>
            <a:pPr lvl="1"/>
            <a:r>
              <a:rPr lang="sr-Latn-RS" dirty="0" smtClean="0"/>
              <a:t>npr. ako smo putem </a:t>
            </a:r>
            <a:r>
              <a:rPr lang="sr-Latn-RS" i="1" dirty="0" smtClean="0"/>
              <a:t>mock </a:t>
            </a:r>
            <a:r>
              <a:rPr lang="sr-Latn-RS" dirty="0" smtClean="0"/>
              <a:t>objekta simulirali snimanje u bazu, možemo proveriti da li je metoda za snimanje pozvana tačno jednom</a:t>
            </a:r>
          </a:p>
          <a:p>
            <a:pPr lvl="1"/>
            <a:r>
              <a:rPr lang="sr-Latn-RS" smtClean="0"/>
              <a:t>ako se </a:t>
            </a:r>
            <a:r>
              <a:rPr lang="sr-Latn-RS" i="1" smtClean="0"/>
              <a:t>mock </a:t>
            </a:r>
            <a:r>
              <a:rPr lang="sr-Latn-RS" smtClean="0"/>
              <a:t>objekat ovako koristi, to odgovara </a:t>
            </a:r>
            <a:r>
              <a:rPr lang="sr-Latn-RS" i="1" smtClean="0"/>
              <a:t>mock </a:t>
            </a:r>
            <a:r>
              <a:rPr lang="sr-Latn-RS" smtClean="0"/>
              <a:t>objektu u terminologiji testiranja</a:t>
            </a:r>
            <a:endParaRPr lang="en-GB" dirty="0"/>
          </a:p>
        </p:txBody>
      </p:sp>
      <p:pic>
        <p:nvPicPr>
          <p:cNvPr id="4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032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6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Mockito</a:t>
            </a:r>
            <a:r>
              <a:rPr lang="en-US" dirty="0" smtClean="0"/>
              <a:t> - </a:t>
            </a:r>
            <a:r>
              <a:rPr lang="en-US" dirty="0" err="1" smtClean="0"/>
              <a:t>Verifikacija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Koristi se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verify()</a:t>
            </a:r>
            <a:r>
              <a:rPr lang="sr-Latn-RS" dirty="0" smtClean="0"/>
              <a:t> metoda kojoj se prosleđuje</a:t>
            </a:r>
          </a:p>
          <a:p>
            <a:pPr lvl="1"/>
            <a:r>
              <a:rPr lang="sr-Latn-RS" dirty="0" smtClean="0"/>
              <a:t>koji </a:t>
            </a:r>
            <a:r>
              <a:rPr lang="sr-Latn-RS" i="1" dirty="0" smtClean="0"/>
              <a:t>mock</a:t>
            </a:r>
            <a:r>
              <a:rPr lang="sr-Latn-RS" dirty="0" smtClean="0"/>
              <a:t> objekat verifikujemo</a:t>
            </a:r>
          </a:p>
          <a:p>
            <a:pPr lvl="1"/>
            <a:r>
              <a:rPr lang="sr-Latn-RS" dirty="0" smtClean="0"/>
              <a:t>koju metodu tog objekta verifikujemo</a:t>
            </a:r>
          </a:p>
          <a:p>
            <a:pPr lvl="1"/>
            <a:r>
              <a:rPr lang="sr-Latn-RS" dirty="0" smtClean="0"/>
              <a:t>broj očekivanih poziva te metode</a:t>
            </a:r>
          </a:p>
          <a:p>
            <a:r>
              <a:rPr lang="sr-Latn-RS" dirty="0" smtClean="0"/>
              <a:t>Broj očekivanih poziva se zadaje kao</a:t>
            </a:r>
          </a:p>
          <a:p>
            <a:pPr lvl="1"/>
            <a:r>
              <a:rPr lang="sr-Latn-RS" dirty="0" smtClean="0"/>
              <a:t>konkretan broj </a:t>
            </a:r>
          </a:p>
          <a:p>
            <a:pPr lvl="2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times(3)</a:t>
            </a:r>
          </a:p>
          <a:p>
            <a:pPr lvl="1"/>
            <a:r>
              <a:rPr lang="sr-Latn-RS" dirty="0" smtClean="0"/>
              <a:t>implicitno bez navođenja</a:t>
            </a:r>
          </a:p>
          <a:p>
            <a:pPr lvl="2"/>
            <a:r>
              <a:rPr lang="sr-Latn-RS" dirty="0" smtClean="0"/>
              <a:t>tada se smatra da se zahteva jedan poziv</a:t>
            </a:r>
          </a:p>
          <a:p>
            <a:pPr lvl="1"/>
            <a:r>
              <a:rPr lang="sr-Latn-RS" dirty="0" smtClean="0"/>
              <a:t>nikad</a:t>
            </a:r>
          </a:p>
          <a:p>
            <a:pPr lvl="2"/>
            <a:r>
              <a:rPr lang="sr-Latn-RS" dirty="0">
                <a:latin typeface="Courier New" pitchFamily="49" charset="0"/>
                <a:cs typeface="Courier New" pitchFamily="49" charset="0"/>
              </a:rPr>
              <a:t>never()</a:t>
            </a:r>
          </a:p>
          <a:p>
            <a:pPr lvl="1"/>
            <a:r>
              <a:rPr lang="sr-Latn-RS" dirty="0" smtClean="0"/>
              <a:t>minimalan/maksimalan broj poziva</a:t>
            </a:r>
          </a:p>
          <a:p>
            <a:pPr lvl="2"/>
            <a:r>
              <a:rPr lang="sr-Latn-RS" dirty="0">
                <a:latin typeface="Courier New" pitchFamily="49" charset="0"/>
                <a:cs typeface="Courier New" pitchFamily="49" charset="0"/>
              </a:rPr>
              <a:t>atLeastOnce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atLeast(3)</a:t>
            </a:r>
          </a:p>
          <a:p>
            <a:pPr lvl="2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atMost(6)</a:t>
            </a:r>
          </a:p>
          <a:p>
            <a:r>
              <a:rPr lang="en-US" dirty="0" err="1"/>
              <a:t>Primeri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unit-testing/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unittesting.mock.SpyTest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s://raw.githubusercontent.com/mockito/mockito/master/src/javadoc/org/mockit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032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38800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/>
          <a:lstStyle/>
          <a:p>
            <a:r>
              <a:rPr lang="sr-Latn-RS" dirty="0" smtClean="0"/>
              <a:t>Testiranje serverskog dela Spring veb aplikacije</a:t>
            </a:r>
            <a:endParaRPr lang="en-GB" dirty="0"/>
          </a:p>
        </p:txBody>
      </p:sp>
      <p:sp>
        <p:nvSpPr>
          <p:cNvPr id="3" name="AutoShape 4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6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0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0" name="Picture 12" descr="http://2.bp.blogspot.com/-qHSsmfROS1c/UoFWwtez3iI/AAAAAAAAG0M/nxKwNEOaRSs/s1600/logo-spring-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676600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runners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Testiranje Spring aplikacije koristi JUnit</a:t>
            </a:r>
          </a:p>
          <a:p>
            <a:r>
              <a:rPr lang="sr-Latn-RS" dirty="0" smtClean="0"/>
              <a:t>JUnit predviđa različite </a:t>
            </a:r>
            <a:r>
              <a:rPr lang="sr-Latn-RS" i="1" dirty="0" smtClean="0"/>
              <a:t>Test runners</a:t>
            </a:r>
          </a:p>
          <a:p>
            <a:r>
              <a:rPr lang="sr-Latn-RS" i="1" dirty="0" smtClean="0"/>
              <a:t>Test runner	</a:t>
            </a:r>
          </a:p>
          <a:p>
            <a:pPr lvl="1"/>
            <a:r>
              <a:rPr lang="sr-Latn-RS" dirty="0" smtClean="0"/>
              <a:t>komponenta zadužena za izvršavanje testa</a:t>
            </a:r>
          </a:p>
          <a:p>
            <a:pPr lvl="1"/>
            <a:r>
              <a:rPr lang="sr-Latn-RS" dirty="0" smtClean="0"/>
              <a:t>instancira objekat koji sadrži </a:t>
            </a:r>
            <a:r>
              <a:rPr lang="en-US" i="1" dirty="0" smtClean="0"/>
              <a:t>@Test </a:t>
            </a:r>
            <a:r>
              <a:rPr lang="en-US" dirty="0" err="1" smtClean="0"/>
              <a:t>metode</a:t>
            </a:r>
            <a:r>
              <a:rPr lang="en-US" dirty="0" smtClean="0"/>
              <a:t>, i</a:t>
            </a:r>
            <a:r>
              <a:rPr lang="sr-Latn-RS" dirty="0" smtClean="0"/>
              <a:t>zvršava metode i kreira izveštaj o testu</a:t>
            </a:r>
          </a:p>
          <a:p>
            <a:r>
              <a:rPr lang="sr-Latn-RS" dirty="0" smtClean="0"/>
              <a:t>JUnit ima ugrađeni konzolni </a:t>
            </a:r>
            <a:r>
              <a:rPr lang="sr-Latn-RS" i="1" dirty="0" smtClean="0"/>
              <a:t>test runner</a:t>
            </a:r>
          </a:p>
          <a:p>
            <a:r>
              <a:rPr lang="sr-Latn-RS" dirty="0" smtClean="0"/>
              <a:t>Eclipse sadrži svoj grafički </a:t>
            </a:r>
            <a:r>
              <a:rPr lang="sr-Latn-RS" i="1" dirty="0" smtClean="0"/>
              <a:t>test runner</a:t>
            </a:r>
          </a:p>
          <a:p>
            <a:r>
              <a:rPr lang="sr-Latn-RS" dirty="0" smtClean="0"/>
              <a:t>Moguće je koristiti proizvoljan </a:t>
            </a:r>
            <a:r>
              <a:rPr lang="sr-Latn-RS" i="1" dirty="0" smtClean="0"/>
              <a:t>test runner</a:t>
            </a:r>
            <a:endParaRPr lang="sr-Latn-RS" dirty="0" smtClean="0"/>
          </a:p>
        </p:txBody>
      </p:sp>
      <p:pic>
        <p:nvPicPr>
          <p:cNvPr id="14338" name="Picture 2" descr="http://fitzstock.com/wp-content/uploads/2013/01/run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132079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Test Runner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Spring koristi SpringJUnit4ClassRunner</a:t>
            </a:r>
          </a:p>
          <a:p>
            <a:r>
              <a:rPr lang="sr-Latn-RS" dirty="0" smtClean="0"/>
              <a:t>Ovaj </a:t>
            </a:r>
            <a:r>
              <a:rPr lang="sr-Latn-RS" i="1" dirty="0" smtClean="0"/>
              <a:t>runner</a:t>
            </a:r>
            <a:r>
              <a:rPr lang="sr-Latn-RS" dirty="0" smtClean="0"/>
              <a:t> omogućuje pristup kontekstu Spring aplikacije</a:t>
            </a:r>
          </a:p>
          <a:p>
            <a:r>
              <a:rPr lang="sr-Latn-RS" dirty="0" smtClean="0"/>
              <a:t>Moguće je koristiti Spring Bean objekte i Spring konfiguraciju u testovima</a:t>
            </a:r>
          </a:p>
        </p:txBody>
      </p:sp>
      <p:pic>
        <p:nvPicPr>
          <p:cNvPr id="4" name="Picture 2" descr="http://fitzstock.com/wp-content/uploads/2013/01/run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317500"/>
            <a:ext cx="132079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spring veb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Kreiraju</a:t>
            </a:r>
            <a:r>
              <a:rPr lang="en-US" dirty="0" smtClean="0"/>
              <a:t> se </a:t>
            </a:r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verifikuju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serverskih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generalno</a:t>
            </a:r>
            <a:r>
              <a:rPr lang="en-US" dirty="0" smtClean="0"/>
              <a:t> </a:t>
            </a:r>
            <a:r>
              <a:rPr lang="en-US" dirty="0" err="1" smtClean="0"/>
              <a:t>pravilo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tipove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r>
              <a:rPr lang="en-US" dirty="0" smtClean="0"/>
              <a:t> </a:t>
            </a:r>
            <a:r>
              <a:rPr lang="en-US" dirty="0" err="1" smtClean="0"/>
              <a:t>realizovati</a:t>
            </a:r>
            <a:r>
              <a:rPr lang="en-US" dirty="0" smtClean="0"/>
              <a:t> i </a:t>
            </a:r>
            <a:r>
              <a:rPr lang="en-US" dirty="0" err="1" smtClean="0"/>
              <a:t>kako</a:t>
            </a:r>
            <a:endParaRPr lang="en-US" dirty="0" smtClean="0"/>
          </a:p>
          <a:p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varijanta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izolovani</a:t>
            </a:r>
            <a:r>
              <a:rPr lang="en-US" dirty="0" smtClean="0"/>
              <a:t> </a:t>
            </a:r>
            <a:r>
              <a:rPr lang="en-US" dirty="0" err="1" smtClean="0"/>
              <a:t>jedini</a:t>
            </a:r>
            <a:r>
              <a:rPr lang="sr-Latn-RS" dirty="0" smtClean="0"/>
              <a:t>čni testovi za svaki sloj aplikacije</a:t>
            </a:r>
          </a:p>
          <a:p>
            <a:pPr lvl="1"/>
            <a:r>
              <a:rPr lang="sr-Latn-RS" dirty="0" smtClean="0"/>
              <a:t>potrebno je </a:t>
            </a:r>
            <a:r>
              <a:rPr lang="sr-Latn-RS" i="1" dirty="0" smtClean="0"/>
              <a:t>mock</a:t>
            </a:r>
            <a:r>
              <a:rPr lang="sr-Latn-RS" dirty="0" smtClean="0"/>
              <a:t> objektima simulirati funkcionalnosti drugih slojeva</a:t>
            </a:r>
          </a:p>
          <a:p>
            <a:pPr lvl="1"/>
            <a:r>
              <a:rPr lang="sr-Latn-RS" dirty="0" smtClean="0"/>
              <a:t>u praksi je često preveliki trošak testiranja svakog sloja pojedinačno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0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Testiranje spring veb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Druga varijanta je odmah kreirati integracione testove</a:t>
            </a:r>
          </a:p>
          <a:p>
            <a:pPr lvl="1"/>
            <a:r>
              <a:rPr lang="sr-Latn-RS" dirty="0" smtClean="0"/>
              <a:t>testiraju više slojeva aplikacije odjednom</a:t>
            </a:r>
          </a:p>
          <a:p>
            <a:r>
              <a:rPr lang="sr-Latn-RS" dirty="0" smtClean="0"/>
              <a:t>Dve varijante</a:t>
            </a:r>
          </a:p>
          <a:p>
            <a:pPr lvl="1"/>
            <a:r>
              <a:rPr lang="sr-Latn-RS" dirty="0" smtClean="0"/>
              <a:t>svi slojevi se testiraju jednom grupom testova ili </a:t>
            </a:r>
          </a:p>
          <a:p>
            <a:pPr lvl="1"/>
            <a:r>
              <a:rPr lang="sr-Latn-RS" dirty="0" smtClean="0"/>
              <a:t>testiranje grupa slojeva se razdvaja u više grupa integracionih testova</a:t>
            </a:r>
          </a:p>
        </p:txBody>
      </p:sp>
    </p:spTree>
    <p:extLst>
      <p:ext uri="{BB962C8B-B14F-4D97-AF65-F5344CB8AC3E}">
        <p14:creationId xmlns:p14="http://schemas.microsoft.com/office/powerpoint/2010/main" val="31997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podaci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Prva varijanta je da sami testovi inicijalizuju test podatke koji su im potrebni</a:t>
            </a:r>
          </a:p>
          <a:p>
            <a:r>
              <a:rPr lang="sr-Latn-RS" dirty="0" smtClean="0"/>
              <a:t>Nedostaci ovog pristupa</a:t>
            </a:r>
          </a:p>
          <a:p>
            <a:pPr lvl="1"/>
            <a:r>
              <a:rPr lang="sr-Latn-RS" dirty="0" smtClean="0"/>
              <a:t>komplikovano testiranje većih entiteta koji koriste više povezanih objekata</a:t>
            </a:r>
          </a:p>
          <a:p>
            <a:pPr lvl="2"/>
            <a:r>
              <a:rPr lang="sr-Latn-RS" dirty="0" smtClean="0"/>
              <a:t>iznova bi različiti testovi morali da ponavljaju inicijalizaciju podataka</a:t>
            </a:r>
          </a:p>
          <a:p>
            <a:pPr lvl="1"/>
            <a:r>
              <a:rPr lang="sr-Latn-RS" dirty="0" smtClean="0"/>
              <a:t>komplikovano je inicijalizovati veću količinu podataka što je neophodno za testiranje rada u produkcionim uslovima</a:t>
            </a:r>
          </a:p>
          <a:p>
            <a:r>
              <a:rPr lang="sr-Latn-RS" dirty="0" smtClean="0"/>
              <a:t>Druga varijanta je da se skriptom baza podataka inicijalizuje test podacima</a:t>
            </a:r>
          </a:p>
          <a:p>
            <a:pPr lvl="1"/>
            <a:r>
              <a:rPr lang="sr-Latn-RS" dirty="0" smtClean="0"/>
              <a:t>testovi polaze od toga da određeni podaci postoje i verifikuju ponašanje aplikacije u odnosu na te podatke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1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Primer </a:t>
            </a:r>
            <a:r>
              <a:rPr lang="en-US" sz="3200" dirty="0" err="1" smtClean="0"/>
              <a:t>testiranja</a:t>
            </a:r>
            <a:r>
              <a:rPr lang="en-US" sz="3200" dirty="0" smtClean="0"/>
              <a:t> Spring </a:t>
            </a:r>
            <a:r>
              <a:rPr lang="en-US" sz="3200" dirty="0" err="1" smtClean="0"/>
              <a:t>veb</a:t>
            </a:r>
            <a:r>
              <a:rPr lang="en-US" sz="3200" dirty="0" smtClean="0"/>
              <a:t> </a:t>
            </a:r>
            <a:r>
              <a:rPr lang="en-US" sz="3200" dirty="0" err="1" smtClean="0"/>
              <a:t>aplikacije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Primeri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students-testing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primeru</a:t>
            </a:r>
            <a:r>
              <a:rPr lang="en-US" dirty="0" smtClean="0"/>
              <a:t> je </a:t>
            </a:r>
            <a:r>
              <a:rPr lang="en-US" dirty="0" err="1" smtClean="0"/>
              <a:t>izabrano</a:t>
            </a:r>
            <a:r>
              <a:rPr lang="en-US" dirty="0" smtClean="0"/>
              <a:t> da se </a:t>
            </a:r>
            <a:r>
              <a:rPr lang="en-US" dirty="0" err="1" smtClean="0"/>
              <a:t>serverski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testira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en-US" dirty="0" err="1" smtClean="0"/>
              <a:t>integracionih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pPr lvl="1"/>
            <a:r>
              <a:rPr lang="en-US" dirty="0" err="1" smtClean="0"/>
              <a:t>integrisano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poslovne</a:t>
            </a:r>
            <a:r>
              <a:rPr lang="en-US" dirty="0" smtClean="0"/>
              <a:t> </a:t>
            </a:r>
            <a:r>
              <a:rPr lang="en-US" dirty="0" err="1" smtClean="0"/>
              <a:t>logike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sloja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endParaRPr lang="en-US" dirty="0"/>
          </a:p>
          <a:p>
            <a:pPr marL="32004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students-testing/StudentServiceTest.java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testiranje REST servisa koji koriste sloj za poslovnu logiku</a:t>
            </a:r>
            <a:endParaRPr lang="en-US" dirty="0" smtClean="0"/>
          </a:p>
          <a:p>
            <a:pPr marL="32004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students-testing/StudentControllerTest.java</a:t>
            </a:r>
            <a:endParaRPr lang="sr-Latn-RS" dirty="0" smtClean="0"/>
          </a:p>
          <a:p>
            <a:r>
              <a:rPr lang="sr-Latn-RS" dirty="0" smtClean="0"/>
              <a:t>Obe grupe testova koriste infrastrukturu i stvarne objekte aplikacije</a:t>
            </a:r>
            <a:endParaRPr lang="en-US" dirty="0"/>
          </a:p>
        </p:txBody>
      </p:sp>
      <p:pic>
        <p:nvPicPr>
          <p:cNvPr id="5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7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Primer </a:t>
            </a:r>
            <a:r>
              <a:rPr lang="en-US" sz="3200" dirty="0" err="1"/>
              <a:t>testiranja</a:t>
            </a:r>
            <a:r>
              <a:rPr lang="en-US" sz="3200" dirty="0"/>
              <a:t> Spring </a:t>
            </a:r>
            <a:r>
              <a:rPr lang="en-US" sz="3200" dirty="0" err="1"/>
              <a:t>veb</a:t>
            </a:r>
            <a:r>
              <a:rPr lang="en-US" sz="3200" dirty="0"/>
              <a:t> </a:t>
            </a:r>
            <a:r>
              <a:rPr lang="en-US" sz="3200" dirty="0" err="1"/>
              <a:t>aplikacije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Za potrebe testiranja kreirana je posebna baza podataka sa test podacima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students-testing/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database/test-insert.sql</a:t>
            </a:r>
            <a:endParaRPr lang="sr-Latn-RS" sz="2000" dirty="0" smtClean="0"/>
          </a:p>
          <a:p>
            <a:r>
              <a:rPr lang="sr-Latn-RS" dirty="0" smtClean="0"/>
              <a:t>Podaci koji se nalaze u ovoj bazi i koje testovi očekuju su smešteni u klasu </a:t>
            </a:r>
            <a:r>
              <a:rPr lang="sr-Latn-RS" sz="2400" dirty="0" smtClean="0">
                <a:latin typeface="Courier New" pitchFamily="49" charset="0"/>
                <a:cs typeface="Courier New" pitchFamily="49" charset="0"/>
              </a:rPr>
              <a:t>StudentConstants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u ovoj klasi su i sve druge konkretne vrednosti podataka koje testovi koriste </a:t>
            </a:r>
          </a:p>
          <a:p>
            <a:pPr lvl="1"/>
            <a:r>
              <a:rPr lang="sr-Latn-RS" dirty="0" smtClean="0"/>
              <a:t>centralizovano u posebnu klasu zbog lakšeg održavanja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5186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F.I.R.S.T. pravila za pisanje testova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Fast </a:t>
            </a:r>
          </a:p>
          <a:p>
            <a:pPr lvl="1"/>
            <a:r>
              <a:rPr lang="sr-Latn-RS" dirty="0" smtClean="0"/>
              <a:t>Testovi trebaju biti takvi da se brzo izvršavaju</a:t>
            </a:r>
          </a:p>
          <a:p>
            <a:pPr lvl="1"/>
            <a:r>
              <a:rPr lang="sr-Latn-RS" dirty="0" smtClean="0"/>
              <a:t>Ako se ne izvršavaju brzo, neće biti često pokretani, što će smanjiti kvalitet softvera</a:t>
            </a:r>
          </a:p>
          <a:p>
            <a:r>
              <a:rPr lang="sr-Latn-RS" dirty="0" smtClean="0"/>
              <a:t>Independent</a:t>
            </a:r>
          </a:p>
          <a:p>
            <a:pPr lvl="1"/>
            <a:r>
              <a:rPr lang="sr-Latn-RS" dirty="0" smtClean="0"/>
              <a:t>Testovi ne treba da zavise jedan od drugog</a:t>
            </a:r>
          </a:p>
          <a:p>
            <a:pPr lvl="1"/>
            <a:r>
              <a:rPr lang="sr-Latn-RS" dirty="0" smtClean="0"/>
              <a:t>Jedan test ne treba da postavlja preduslove za neki drugi test</a:t>
            </a:r>
          </a:p>
          <a:p>
            <a:pPr lvl="1"/>
            <a:r>
              <a:rPr lang="sr-Latn-RS" dirty="0" smtClean="0"/>
              <a:t>Testovi trebaju moći da se izvršavaju nezavisno u proizvoljnom redosledu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3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Primer </a:t>
            </a:r>
            <a:r>
              <a:rPr lang="en-US" sz="3200" dirty="0" err="1"/>
              <a:t>testiranja</a:t>
            </a:r>
            <a:r>
              <a:rPr lang="en-US" sz="3200" dirty="0"/>
              <a:t> Spring </a:t>
            </a:r>
            <a:r>
              <a:rPr lang="en-US" sz="3200" dirty="0" err="1"/>
              <a:t>veb</a:t>
            </a:r>
            <a:r>
              <a:rPr lang="en-US" sz="3200" dirty="0"/>
              <a:t> </a:t>
            </a:r>
            <a:r>
              <a:rPr lang="en-US" sz="3200" dirty="0" err="1"/>
              <a:t>aplikacije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Konfiguracija testa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(SpringJUnit4ClassRunner.class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koristi se Springov </a:t>
            </a:r>
            <a:r>
              <a:rPr lang="sr-Latn-RS" i="1" dirty="0"/>
              <a:t>t</a:t>
            </a:r>
            <a:r>
              <a:rPr lang="sr-Latn-RS" i="1" dirty="0" smtClean="0"/>
              <a:t>est runner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SpringApplicationConfiguration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classes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StudentsApplication.class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SpringBoot anotacija koja označava kako da učita i konfiguriše </a:t>
            </a:r>
            <a:r>
              <a:rPr lang="sr-Latn-RS" i="1" dirty="0" smtClean="0"/>
              <a:t>application context </a:t>
            </a:r>
            <a:r>
              <a:rPr lang="sr-Latn-RS" dirty="0" smtClean="0"/>
              <a:t>koji testovi koriste</a:t>
            </a:r>
          </a:p>
          <a:p>
            <a:pPr lvl="2"/>
            <a:r>
              <a:rPr lang="sr-Latn-RS" dirty="0" smtClean="0"/>
              <a:t>testovi će koristiti isto okruženje kao i aplikacija</a:t>
            </a:r>
          </a:p>
          <a:p>
            <a:pPr lvl="1"/>
            <a:r>
              <a:rPr lang="en-GB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WebIntegrationTest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oznaka da je reč o integracionom testu koji zahteva učitavanje kompletnog okruženja koje aplikacija </a:t>
            </a:r>
          </a:p>
          <a:p>
            <a:pPr lvl="2"/>
            <a:r>
              <a:rPr lang="sr-Latn-RS" dirty="0" smtClean="0"/>
              <a:t>oznaka i</a:t>
            </a:r>
            <a:r>
              <a:rPr lang="en-US" dirty="0" smtClean="0"/>
              <a:t> da </a:t>
            </a:r>
            <a:r>
              <a:rPr lang="sr-Latn-RS" dirty="0" smtClean="0"/>
              <a:t>je reč o veb aplikaciji koja </a:t>
            </a:r>
            <a:r>
              <a:rPr lang="en-US" dirty="0" smtClean="0"/>
              <a:t>u</a:t>
            </a:r>
            <a:r>
              <a:rPr lang="sr-Latn-RS" dirty="0" smtClean="0"/>
              <a:t>čitava </a:t>
            </a:r>
            <a:r>
              <a:rPr lang="en-GB" i="1" dirty="0" err="1" smtClean="0"/>
              <a:t>WebApplicationContext</a:t>
            </a:r>
            <a:r>
              <a:rPr lang="sr-Latn-RS" dirty="0" smtClean="0"/>
              <a:t> koji sadrži podršku za Spring veb aplikacije</a:t>
            </a:r>
          </a:p>
          <a:p>
            <a:pPr lvl="1"/>
            <a:r>
              <a:rPr lang="en-GB" sz="21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TestPropertySource</a:t>
            </a:r>
            <a:r>
              <a:rPr lang="en-GB" sz="2100" dirty="0">
                <a:latin typeface="Courier New" pitchFamily="49" charset="0"/>
                <a:cs typeface="Courier New" pitchFamily="49" charset="0"/>
              </a:rPr>
              <a:t>(locations="</a:t>
            </a:r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classpath:test.properties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sr-Latn-RS" sz="21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sr-Latn-RS" dirty="0" smtClean="0"/>
              <a:t>lokacija konfiguracionih fajlova za okruženje koje koriste testovi</a:t>
            </a:r>
          </a:p>
          <a:p>
            <a:pPr lvl="2"/>
            <a:r>
              <a:rPr lang="sr-Latn-RS" dirty="0" smtClean="0"/>
              <a:t>ovde se koristi da bi testovi koristili posebnu bazu 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2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Primer testiranja poslovne logike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Vrši se verifikacija metoda servisnog sloja koje koriste sloj za pristup podacima</a:t>
            </a:r>
          </a:p>
          <a:p>
            <a:pPr lvl="1"/>
            <a:r>
              <a:rPr lang="sr-Latn-RS" dirty="0" smtClean="0"/>
              <a:t>pristupa se stvarnoj relacionoj bazi na disku</a:t>
            </a:r>
          </a:p>
          <a:p>
            <a:pPr lvl="1"/>
            <a:r>
              <a:rPr lang="sr-Latn-RS" dirty="0" smtClean="0"/>
              <a:t>asertacija se vrši korišćenjem AssertJ</a:t>
            </a:r>
          </a:p>
          <a:p>
            <a:r>
              <a:rPr lang="sr-Latn-RS" dirty="0" smtClean="0"/>
              <a:t>Test metode ne vrše trajne izmene nad bazom podataka</a:t>
            </a:r>
          </a:p>
          <a:p>
            <a:r>
              <a:rPr lang="sr-Latn-RS" dirty="0" smtClean="0"/>
              <a:t>Test metode anotirane sa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@Transactional</a:t>
            </a:r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test </a:t>
            </a:r>
            <a:r>
              <a:rPr lang="en-US" dirty="0" err="1" smtClean="0"/>
              <a:t>metodu</a:t>
            </a:r>
            <a:r>
              <a:rPr lang="en-US" dirty="0" smtClean="0"/>
              <a:t> se </a:t>
            </a:r>
            <a:r>
              <a:rPr lang="en-US" dirty="0" err="1" smtClean="0"/>
              <a:t>pokre</a:t>
            </a:r>
            <a:r>
              <a:rPr lang="sr-Latn-RS" dirty="0" smtClean="0"/>
              <a:t>će nova transakcija</a:t>
            </a:r>
          </a:p>
          <a:p>
            <a:pPr lvl="1"/>
            <a:r>
              <a:rPr lang="sr-Latn-RS" dirty="0" smtClean="0"/>
              <a:t>transakcija se automatski poništava (</a:t>
            </a:r>
            <a:r>
              <a:rPr lang="sr-Latn-RS" i="1" dirty="0" smtClean="0"/>
              <a:t>rollback</a:t>
            </a:r>
            <a:r>
              <a:rPr lang="sr-Latn-RS" dirty="0" smtClean="0"/>
              <a:t>) na kraju metode</a:t>
            </a:r>
          </a:p>
          <a:p>
            <a:pPr lvl="2"/>
            <a:r>
              <a:rPr lang="sr-Latn-RS" dirty="0" smtClean="0"/>
              <a:t>izmene nad bazom se poništavaju nakon metode</a:t>
            </a:r>
          </a:p>
          <a:p>
            <a:pPr lvl="2"/>
            <a:r>
              <a:rPr lang="sr-Latn-RS" dirty="0" smtClean="0"/>
              <a:t>iako je </a:t>
            </a:r>
            <a:r>
              <a:rPr lang="sr-Latn-RS" i="1" dirty="0" smtClean="0"/>
              <a:t>rollback</a:t>
            </a:r>
            <a:r>
              <a:rPr lang="sr-Latn-RS" dirty="0" smtClean="0"/>
              <a:t> podrazumevano ponašanje, </a:t>
            </a:r>
            <a:r>
              <a:rPr lang="en-US" dirty="0" err="1" smtClean="0"/>
              <a:t>mo</a:t>
            </a:r>
            <a:r>
              <a:rPr lang="sr-Latn-RS" dirty="0" smtClean="0"/>
              <a:t>že da se stavi i anotacija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@Rollback(true)</a:t>
            </a:r>
            <a:r>
              <a:rPr lang="en-US" dirty="0" smtClean="0"/>
              <a:t> da bi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vidljiv</a:t>
            </a:r>
            <a:r>
              <a:rPr lang="sr-Latn-RS" dirty="0" smtClean="0"/>
              <a:t>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Primer testiranja poslovne logike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Potencijalni</a:t>
            </a:r>
            <a:r>
              <a:rPr lang="en-US" dirty="0" smtClean="0"/>
              <a:t> problem </a:t>
            </a:r>
            <a:r>
              <a:rPr lang="en-US" dirty="0" err="1" smtClean="0"/>
              <a:t>ov</a:t>
            </a:r>
            <a:r>
              <a:rPr lang="sr-Latn-RS" dirty="0" smtClean="0"/>
              <a:t>akvog</a:t>
            </a:r>
            <a:r>
              <a:rPr lang="en-US" dirty="0" smtClean="0"/>
              <a:t> </a:t>
            </a:r>
            <a:r>
              <a:rPr lang="en-US" dirty="0" err="1" smtClean="0"/>
              <a:t>testiranja</a:t>
            </a:r>
            <a:r>
              <a:rPr lang="en-US" dirty="0" smtClean="0"/>
              <a:t> je </a:t>
            </a:r>
            <a:r>
              <a:rPr lang="sr-Latn-RS" dirty="0" smtClean="0"/>
              <a:t>što mehanizam objektno-relacionog mapiranja ne mora nikad da zaista pošalje podatke u bazu</a:t>
            </a:r>
          </a:p>
          <a:p>
            <a:pPr lvl="1"/>
            <a:r>
              <a:rPr lang="sr-Latn-RS" dirty="0" smtClean="0"/>
              <a:t>podatke čuva u sesiji u memoriji sve do poništavanja transakcije</a:t>
            </a:r>
          </a:p>
          <a:p>
            <a:pPr lvl="1"/>
            <a:r>
              <a:rPr lang="sr-Latn-RS" dirty="0" smtClean="0"/>
              <a:t>na ovaj način nije potpuno testirano skladištenje podatka u bazi podataka </a:t>
            </a:r>
          </a:p>
          <a:p>
            <a:pPr lvl="1"/>
            <a:r>
              <a:rPr lang="sr-Latn-RS" dirty="0" smtClean="0"/>
              <a:t>Moguća rešenja</a:t>
            </a:r>
          </a:p>
          <a:p>
            <a:pPr lvl="2"/>
            <a:r>
              <a:rPr lang="sr-Latn-RS" dirty="0" smtClean="0"/>
              <a:t>eksplicitno slanje (</a:t>
            </a:r>
            <a:r>
              <a:rPr lang="sr-Latn-RS" i="1" dirty="0" smtClean="0"/>
              <a:t>flush</a:t>
            </a:r>
            <a:r>
              <a:rPr lang="sr-Latn-RS" dirty="0" smtClean="0"/>
              <a:t>) objektno-relacione sesije u bazu podataka</a:t>
            </a:r>
          </a:p>
          <a:p>
            <a:pPr lvl="2"/>
            <a:r>
              <a:rPr lang="sr-Latn-RS" dirty="0" smtClean="0"/>
              <a:t>konfiguracija sesije da odmah vrši slanje sesije u bazu podataka</a:t>
            </a:r>
          </a:p>
          <a:p>
            <a:pPr lvl="2"/>
            <a:r>
              <a:rPr lang="sr-Latn-RS" dirty="0" smtClean="0"/>
              <a:t>ignorisanje problema pretpostavljajući ispravan rad objektno-relacionog mehanizma koji će biti kasnije ispitan </a:t>
            </a:r>
            <a:r>
              <a:rPr lang="sr-Latn-RS" i="1" dirty="0" smtClean="0"/>
              <a:t>end-to-end </a:t>
            </a:r>
            <a:r>
              <a:rPr lang="sr-Latn-RS" dirty="0" smtClean="0"/>
              <a:t>testovima</a:t>
            </a:r>
          </a:p>
        </p:txBody>
      </p:sp>
    </p:spTree>
    <p:extLst>
      <p:ext uri="{BB962C8B-B14F-4D97-AF65-F5344CB8AC3E}">
        <p14:creationId xmlns:p14="http://schemas.microsoft.com/office/powerpoint/2010/main" val="1951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testiranja REST 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r>
              <a:rPr lang="sr-Latn-RS" dirty="0" smtClean="0"/>
              <a:t>Programski se vrši HTTP poziv REST servisa</a:t>
            </a:r>
          </a:p>
          <a:p>
            <a:pPr lvl="1"/>
            <a:r>
              <a:rPr lang="sr-Latn-RS" dirty="0" smtClean="0"/>
              <a:t>proverava se njihova funkcionalnost koja se oslanja na pozive ranije testirane poslovne logike</a:t>
            </a:r>
          </a:p>
          <a:p>
            <a:r>
              <a:rPr lang="sr-Latn-RS" dirty="0" smtClean="0"/>
              <a:t>Programski poziv REST servisa se vrši putem Spring MockMvc klase</a:t>
            </a:r>
          </a:p>
          <a:p>
            <a:r>
              <a:rPr lang="sr-Latn-RS" dirty="0" smtClean="0"/>
              <a:t>Različitim </a:t>
            </a:r>
            <a:r>
              <a:rPr lang="sr-Latn-RS" i="1" dirty="0" smtClean="0"/>
              <a:t>matcher</a:t>
            </a:r>
            <a:r>
              <a:rPr lang="sr-Latn-RS" dirty="0" smtClean="0"/>
              <a:t> metodama se verifikuje HTTP odgovor</a:t>
            </a:r>
          </a:p>
          <a:p>
            <a:pPr lvl="1"/>
            <a:r>
              <a:rPr lang="sr-Latn-RS" dirty="0" smtClean="0"/>
              <a:t>HTTP kod</a:t>
            </a:r>
          </a:p>
          <a:p>
            <a:pPr lvl="1"/>
            <a:r>
              <a:rPr lang="sr-Latn-RS" dirty="0" smtClean="0"/>
              <a:t>tip sadržaja</a:t>
            </a:r>
          </a:p>
          <a:p>
            <a:pPr lvl="1"/>
            <a:r>
              <a:rPr lang="sr-Latn-RS" dirty="0" smtClean="0"/>
              <a:t>sam sadržaj</a:t>
            </a:r>
          </a:p>
          <a:p>
            <a:endParaRPr lang="sr-Latn-RS" dirty="0" smtClean="0"/>
          </a:p>
          <a:p>
            <a:pPr lvl="1"/>
            <a:endParaRPr lang="sr-Latn-RS" dirty="0" smtClean="0"/>
          </a:p>
          <a:p>
            <a:pPr lvl="2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1816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MockMvc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MockMvc simulira </a:t>
            </a:r>
            <a:r>
              <a:rPr lang="sr-Latn-RS" dirty="0"/>
              <a:t>kompletnu Spring veb MVC arhitekturu</a:t>
            </a:r>
          </a:p>
          <a:p>
            <a:r>
              <a:rPr lang="sr-Latn-RS" dirty="0" smtClean="0"/>
              <a:t>Nije </a:t>
            </a:r>
            <a:r>
              <a:rPr lang="sr-Latn-RS" i="1" dirty="0"/>
              <a:t>mock</a:t>
            </a:r>
            <a:r>
              <a:rPr lang="sr-Latn-RS" dirty="0"/>
              <a:t> objekat u ranije korišćenom značenju</a:t>
            </a:r>
          </a:p>
          <a:p>
            <a:pPr lvl="1"/>
            <a:r>
              <a:rPr lang="sr-Latn-RS" dirty="0"/>
              <a:t>omogućuje stvarno, a ne lažno predefinisano ponašanje kao kod </a:t>
            </a:r>
            <a:r>
              <a:rPr lang="sr-Latn-RS" i="1" dirty="0"/>
              <a:t>mock</a:t>
            </a:r>
            <a:r>
              <a:rPr lang="sr-Latn-RS" dirty="0"/>
              <a:t> objekata koje koristi </a:t>
            </a:r>
            <a:r>
              <a:rPr lang="sr-Latn-RS" i="1" dirty="0"/>
              <a:t>Mockito</a:t>
            </a:r>
          </a:p>
          <a:p>
            <a:r>
              <a:rPr lang="sr-Latn-RS" dirty="0" smtClean="0"/>
              <a:t>Kreiranje objekta preko </a:t>
            </a:r>
            <a:r>
              <a:rPr lang="sr-Latn-RS" i="1" dirty="0" smtClean="0"/>
              <a:t>MockMvcBuilders</a:t>
            </a:r>
            <a:r>
              <a:rPr lang="sr-Latn-RS" dirty="0" smtClean="0"/>
              <a:t> klase</a:t>
            </a:r>
          </a:p>
          <a:p>
            <a:pPr lvl="1"/>
            <a:r>
              <a:rPr lang="sr-Latn-RS" i="1" dirty="0" smtClean="0"/>
              <a:t>standaloneSetup()</a:t>
            </a:r>
          </a:p>
          <a:p>
            <a:pPr lvl="2"/>
            <a:r>
              <a:rPr lang="sr-Latn-RS" dirty="0" smtClean="0"/>
              <a:t>u testu se kreira minimalna infrastruktura dovoljna za izolovano testiranje jednog kontrolera</a:t>
            </a:r>
          </a:p>
          <a:p>
            <a:pPr lvl="1"/>
            <a:r>
              <a:rPr lang="en-GB" i="1" dirty="0" err="1" smtClean="0"/>
              <a:t>webAppContextSetup</a:t>
            </a:r>
            <a:r>
              <a:rPr lang="sr-Latn-RS" i="1" dirty="0" smtClean="0"/>
              <a:t>()</a:t>
            </a:r>
          </a:p>
          <a:p>
            <a:pPr lvl="2"/>
            <a:r>
              <a:rPr lang="sr-Latn-RS" dirty="0" smtClean="0"/>
              <a:t>u testu se kreira kompletna </a:t>
            </a:r>
            <a:r>
              <a:rPr lang="sr-Latn-RS" i="1" dirty="0" smtClean="0"/>
              <a:t>WebApplicationContext</a:t>
            </a:r>
            <a:r>
              <a:rPr lang="sr-Latn-RS" dirty="0" smtClean="0"/>
              <a:t>  infrastrukt</a:t>
            </a:r>
            <a:r>
              <a:rPr lang="en-US" smtClean="0"/>
              <a:t>u</a:t>
            </a:r>
            <a:r>
              <a:rPr lang="sr-Latn-RS" smtClean="0"/>
              <a:t>ra </a:t>
            </a:r>
            <a:r>
              <a:rPr lang="sr-Latn-RS" dirty="0" smtClean="0"/>
              <a:t>kao i za Spring veb aplikaciju </a:t>
            </a:r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4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Verifikacija HTTP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Spring pruža </a:t>
            </a:r>
            <a:r>
              <a:rPr lang="sr-Latn-RS" i="1" dirty="0" smtClean="0"/>
              <a:t>matcher </a:t>
            </a:r>
            <a:r>
              <a:rPr lang="sr-Latn-RS" dirty="0" smtClean="0"/>
              <a:t>metode u klasi </a:t>
            </a:r>
            <a:r>
              <a:rPr lang="en-GB" i="1" dirty="0" err="1" smtClean="0"/>
              <a:t>MockMvcResultMatchers</a:t>
            </a:r>
            <a:r>
              <a:rPr lang="sr-Latn-RS" dirty="0" smtClean="0"/>
              <a:t> </a:t>
            </a:r>
          </a:p>
          <a:p>
            <a:pPr lvl="1"/>
            <a:r>
              <a:rPr lang="sr-Latn-RS" dirty="0" smtClean="0"/>
              <a:t>proveravaju status, tip sadržaja i sadržaj</a:t>
            </a:r>
          </a:p>
          <a:p>
            <a:pPr lvl="1"/>
            <a:r>
              <a:rPr lang="sr-Latn-RS" dirty="0" smtClean="0"/>
              <a:t>sadržaj su u ovom primeru JSON objekti</a:t>
            </a:r>
          </a:p>
          <a:p>
            <a:r>
              <a:rPr lang="sr-Latn-RS" dirty="0" smtClean="0"/>
              <a:t>Sadržaj JSON objekata se proverava jsonPath </a:t>
            </a:r>
            <a:r>
              <a:rPr lang="sr-Latn-RS" i="1" dirty="0" smtClean="0"/>
              <a:t>matcher </a:t>
            </a:r>
            <a:r>
              <a:rPr lang="sr-Latn-RS" dirty="0" smtClean="0"/>
              <a:t>metodom</a:t>
            </a:r>
          </a:p>
          <a:p>
            <a:pPr lvl="1"/>
            <a:r>
              <a:rPr lang="sr-Latn-RS" dirty="0" smtClean="0"/>
              <a:t>prima JSONPath izraza</a:t>
            </a:r>
          </a:p>
          <a:p>
            <a:r>
              <a:rPr lang="sr-Latn-RS" dirty="0" smtClean="0"/>
              <a:t>JSONPath</a:t>
            </a:r>
          </a:p>
          <a:p>
            <a:pPr lvl="1"/>
            <a:r>
              <a:rPr lang="sr-Latn-RS" dirty="0" smtClean="0"/>
              <a:t>jezik za opis sadržaja JSON objekta</a:t>
            </a:r>
          </a:p>
          <a:p>
            <a:pPr lvl="1"/>
            <a:r>
              <a:rPr lang="sr-Latn-RS" dirty="0" smtClean="0"/>
              <a:t>omogućuje selekciju delova JSON objekta</a:t>
            </a:r>
          </a:p>
          <a:p>
            <a:pPr lvl="1"/>
            <a:r>
              <a:rPr lang="sr-Latn-RS" dirty="0" smtClean="0"/>
              <a:t>ima istu ulogu kao XPath za XML</a:t>
            </a:r>
          </a:p>
          <a:p>
            <a:pPr lvl="1"/>
            <a:r>
              <a:rPr lang="sr-Latn-RS" dirty="0" smtClean="0">
                <a:hlinkClick r:id="rId2"/>
              </a:rPr>
              <a:t>http</a:t>
            </a:r>
            <a:r>
              <a:rPr lang="sr-Latn-RS" dirty="0">
                <a:hlinkClick r:id="rId2"/>
              </a:rPr>
              <a:t>://goessner.net/articles/JsonPath</a:t>
            </a:r>
            <a:r>
              <a:rPr lang="sr-Latn-RS" dirty="0" smtClean="0">
                <a:hlinkClick r:id="rId2"/>
              </a:rPr>
              <a:t>/</a:t>
            </a:r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3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593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Testiranje serverskog dela Spring veb aplikacije korišćenjem Spring Boot 1.4</a:t>
            </a:r>
            <a:endParaRPr lang="en-GB" dirty="0"/>
          </a:p>
        </p:txBody>
      </p:sp>
      <p:sp>
        <p:nvSpPr>
          <p:cNvPr id="3" name="AutoShape 4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6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0" descr="data:image/png;base64,iVBORw0KGgoAAAANSUhEUgAAAPAAAAC0CAMAAACdQlHaAAABgFBMVEX////CzSMAAAA4fCyMjIzf399MTEy8vLzG0SSIiIhvb29QUFDm5ubL1iWysrLz8/OvuR+PlxopKSnPz89oaGhobhM1NTZDQ0Pt7e3Jyck9QAs9PT16gRYRERH4+PihoaGAgIAbGxtKTw5cXFy+ygAiIiIyeSzAwMC2traTk5N6enotLwgLCwupsx/Y2Ni8xyKnp6cgRxmaoxwXFxdYXRD6++0dQBcWFwSHjxkTKg+fqB1wdhQqXSFDRwxSVw8pKwfX3niUsCcYNhP2+OEgIgZgZRF1ninu8coodRjl6qUJEweuwSWCpSnc4ozf6t3Q2WFGgywybicRJQ0YGQQMHApOikRjkyvF2MLp7bTJ00bj6KE1OApwhR0ZVCGPsoqkwqGPrShEbB9beR4ZcQB4onJelFYtYyORlj/m7YzN0J1ISDvy9NWsxYOFrX++1btZW0WMj2BSihdomWHI1XqZtkWErGicnYrO3bdolku5zKG2uJ95e2QzVRu/x07V3G1xdiuP/4qFAAAcQklEQVR4nO2diVsbyZXA1U9XS0IHktCB0I0kJBpJFjBgTmODweADj23GmPXYSezJZL2Z2c3uZrKbxPnX973qq/rS0cLYs/H7Phvoo7p+XVWv3nt1tMfzVb7KV/kqX+WrfJWv8lWmkHuv1j93Fm5WXl3+cwF/EBY/fO483KgIwuKrz52Hm5RHi4Lw5HNn4gblWEARP3cubk7uXRLw4r3PnY+bkvUniwz4wefOyE3JHcYrLN753Bm5IXkg8/7TaK2XgiqX/xQ98bGgy8vpkyv5u/lUvNudmT6pa5F4N9VK+VPdbhz/KKVarV84XnFq08Pf72SzjUw4W6j7YjP5djtGz1zycdJvtfH/crCr3pNqc2fb8l/tWIrLs+F+X7uPLzNf5g+V6fXGY9oVfu3WWLiQhEwkky2E27GZcBKgtiXqwHemM6fjlQzoIuGjoJj15MIS8NJg/1czkTK7qdwwnE3KP4rJgC8upzpjuh+vSZlugvSMJ17XL8ssybf2C/ytUoH9WOvpRfxkqp54iWgCvnYr2wi1O4EqQCFbhDIeDkR0KUIhEgkkV+nZhIzZ485moEE/slU6HSpRsjHj/ZEAO8ffFAHoeMogqZclIUtl3GIvHCtLIRNrtyPZBl3Wh2cDvYiF4yl4y1hsoTz+UspmqIoF276cJwyFNET4ywJA16SWymGG1Idk3vDSwvQjHuxX8JV0MJ143Xi/x9NmhcwfCUPRn0QaRboAWMR9BAxTUfszLIEStrAZzwzALFenp9BaWJCNFCuSbrLRUo/6IJmGgBWYoPJYMpUyJLvc2ZgMTJJPI3GcgA33y8CZEn/E34B0Qb/TT8BlrM1BpqmWGplgTD2XMwAvPnLNi2+uIee8jDUpWU+pwJEgQD2mXxjQ/yohMeY+k+aApYJW4KUwq/Qx4/3dCGu/2T7/9DJLKMseWipnoDCT0vLTxyawWlSvNwILH11rrTBUU+qzk6S7fCUFOI5KJ6DpTQTGzKlIWIhtzE9QBy5isWqlV4DqDFN63P0RkJL5CiYS5gp5pg7VtAQSvqxSh5SWvyq3YzyFSiNTldTrTcCuox6pJPjk37IQaHXbWSQpycCeXNoIXISsmld/FtKxBugFSMCg9eFyYzTfH+lid5OGVa3doCxJRV8/AxV2T93v6UBVOY1VL+9vxX5WXrMJ2HXUow0ZpSk2WFvyR6CaV4DxP0OG8eXH9fuywYwjcC7LEjPdn6a74w2oa6lgudYhm6tAfQZTbPg9qQaxq8CIfvz3XZBSNsAutVY8DHXl1zBIpC5LwDLEgEPOwMHVZMUZuOSDVY/lfgbswdbAN2NUVO0KXVeBQq6EVV49QSXsedATVzYgawP8ozvgbgHKKnuEuhs/ae38aGB/BiIFR2BSCA7AOShKwKtqbLp1BTju19UEK2Hm/m6yojYBC5fugPNV0FrUTAXVaLHSKlDHOAoY/8y6Al6CTF3veemxaG6owG0o5jhgZmmIiV2qhWZgl2GevAS6JVBKkRKtFqBRwk60Phw4AgVn4FIIGg7AMUi2Ig3e/OjjnTJwSa32PLAgblOXHzcBuwzzGIDJZfIxszWbZQ1tCHApO6yE45hzZ+Cun+vBsOzqKrCHb9468NYh9iQxOB0YgN1pLeyV+qZDIWaqN2wyPH4bbjE94AScQgW5xD2xVZWBs0usQzYDC9E9i/Pg2tbCXqhiPpZDk0JiR4cALxWHaOlcAzXuMOA89kXcE8MQIeAAFrJurhJwVCSJJmqHcLq3xRcweoiugPExEetBNO8yreHA2A8vJU3AVQXCnwaJlaAjcIvTxowNjyFwWLWyFOCF7Tkm23sIPLciGMRlXKsM1aD1KBIXrRmWdG8ALa1w1wScVPR9GRVAyDMK2NQ1hQk4QgYIB/zM4DsfGpSWcOlOa+UC/EM0kYsgZLaltT4bO09/ygCs+DzdDuVN8X+GAnOehydegHyIgNN6TUdg8sA1ScJygifuuXSJ0SeqlCxHkagQN2e4rlbDeIhccnvgGPnLErPHhwEXNZuZCfbOIaibgTN8Q89rSkwRl8Zltwi6Q8rlYLUYM2dYzWEKkbBamICzLeW9xdF0kWIjgNHVSnMmdTwNBfjrz2ZgPkczZsvDXSAvRTUV6l3zcexn2+YMy11GnyJqqFVNwEUottWagvZ4Y6iWboEU4p1Lss1hYzDH0tUBoV7WDS/sLQ1VWnTVL+GbrUYo1hT2m+p1GtIlk7eTrdezcjiP9d1mYK4fRqUXGw4MpSRkeOXRgcOtBVO3BJwhUgFp29ARu4sBoC3d98jWVShvQMb+asZnVlokq3WfbJwNAUZLKzwCOGfqmnJFmJuVXVMN+EhXk9hX1wwF7DJySU/25NFOIL8hzBtdCGsGDtTr4X4wr2INA5YDgMOAZygQpJ8lovkEX80ReGsosKvxFgaM7TXsb7O2rBvWWMI5swM/E+f0zAjgwChgTypj0JYVWO5tcEb2SGBXoVoGjNYHhV3KfE/rqWNu7CIW4wJn46URwJ4/G0IBBLxAsbBxgV25DzKwR45y5GKoCRWtkStYtfREwNBom5WeAfiXlz/+fRnqejdEwCsc4WhgN/2SAoz+uk9hUBRJTEKTcypgzGzFCThFXcxidJMvYgRO9NAvUh8yGthNv6QAk0tKpPGkYgXn0BCwBOHCxp7LZEtLVdBUbLwO3TC6mNb77/0M2S7BbEdFQdyHhvYSCVgcbPBBvBFt2E2/pACTm4iGA2IrirNMcaRgxtQtMbNgHeXe8fHLP/wMPLDEd5qefotiMlXj/c/+IazMszdLNWB3SxBXOJOaAffmNEayrLgk0whs5HUVm1aBPf6ObFLI1tKSBFlPCxkqei2mgYDkLw8efXxyKSyiHALFVVWhN2YcWolRetz9bUxubhlNHKr4M/hul1dEYVtTGgxYEBPz0JBfY45GBbSAwFIGjgSzTAPsiQexX+zLg0yIig0tBI08b72n+g3YjCrTLMQtrBG8QeoPRvgonie+Csb7S3mqQJJiLObwfWyK4sq+VsSshFmhN+QyzgcgsyS3onioYbKkWR5cWB6sf+jW01RU+UZWSX0VikHS0xXT1RGYUx8qzqFhYjxLY1E6L6kt0/2k2NKaHqjCXE8QF6C4pAPLbxJdMfZWfGoCMSrsLUsBL7roiLsFSHcDLCAdzycDnlyO9Bcb3aKgeGqGkxzaJgsa8AAbI392JkV6OsJmKHhyKezgDk33pyJMdefkv5aohFkVjrCrcmG4Yo1UpHYOHX/c00YNmsv525jw6VrPXL4uO+K2HKWkvNYbhUqA3mWywtpmyjyAD2j8aY+N7lvOPquh5gu0gsElSmV79tRyxRp/0yEFqejFqaI4B2Ji+5AUQqcO9XCAuSu1WRtedx1xDt20TFmOU4CitxT7shQLgFFqK9yQ9Nae6ezyZmLhUP1jf1PobV4ZL9hf6A32tLdYG8gJLSgv4dm2+jZFYTB3qN+2sTZr7pAU4DsugD0lrE34fy6Yrvc7ybSvm9Na2b2PCaMYXrPYM51FHSsk5OxfzbLaaXOBfpOWGHeWS3u29mxjYXd5b22AV9ryYkfsBthR7n1cFE1iep7NWVGMMhHtrjAesqRjSptSoX9OtILr8SV73FfiouODvhi5Pt4Hl78C3OubN33vyedGGU8Wrwd3/dWic7P5omTxWpa3fLjza6jNTK5lZvzxF9h6ez3749exnufl5c2yjCPigcMJN8a0UdYffXnFK4hnb6P2Z9xO5dF5v8jmKz48c1Ci0wJ/obxnFw5NeNrVLet3bhRkXBHf3nc6Nd2avPWPX2L5ooo+P3AyC6aYU+vR1gR9aRK9f27nCzOZCvjVl8kr9poPHe2+aYBfOiX6mUW833TS0VMBHzul+ZlFPGheOBv27pfk3fsC7SsSsXfRdFRZ0wDfrMISlUgGi2WIWnjE7sqHzfMhnptr4JcjeZXIjSqi7UHT38Yjop5UYrM2v7u5tbCZiEZ7C7u7C45PPfM2HzqYldMAfxhdoQfzfPhR2mQHZw/5g1cD498AtcRKTftDCSyLvdll/YrD7V0Wl7QvRVE8b547WVnTAN8Z5e/zwWOZmIY9Zk0HTy1x6F3+jz2W1NYa/poMt9NSIyMvZuuEVykkb/fYh80hfZJ74NEaOjoPyVhQlwwNufSOINPSj9HyNv7vYIvmymTK8qFWRY67U+A60E/FPcFivZtqhZNQoFGZml29FQ+8zXPnPklw2y2tjw5gRcEw3ZfNPxF7NeNoYUcfCJRFHXRm4s/Aghidw3fQZ4MxQYnmd8RzFBT3wbwNMGnopqMZPQXwGCZW9BDSfm74P0VDeb09HjieQ5aWYcSclhCq07/ibenZQETerDwCl/NBtqsOLdoDCxdN7/ACdgk8ElegMT5sd9xgYRV1kAE4XmHtMcQRx+TZsGyiDg3/1XqbkjqRNcXWXRZaQ4CjD5ve4S3Ypbf0YJwuuLcNoC7oIgnBRm9rmQP2B2D/6IqfV+aJwPLgaIPNvMqTAkusHEJBeWlY2fewNUstR2DxDHmbjm6DAuzCH14f08baqtHcDI0PgKkfHvhI2NrXp2TQS9nvCYNlfE8lYu8Jc3ojp5HCxOwpZFIOwOLZOQLfH9IHM2AXEY8H4/EKomGWXJwGkYtG4LlodJefDYsvZTaKXVfK04fT2SgN7Wt1BN8XGiCDQ3lijxWYFBaq6FGZcgG8/nFMYCEq8UtR+gCNiAlYxKbOLQ/OFeBI3Kb1SxW46gn4NpKa3iNgTHJBnhZjU8L3m16vd4gVrQBPHrUc30vCvFf14kthB+qzABtqQakCzwRaY+WPwFGUzun1XQYWenIRW4CjxNt0DGXpwJPHpccPy1Jh6XPYSx2I5M3AQvSU19NoigxOoU8LKDdFcZMvfQUYD4JNPxw9oPIdXcAuRh7Wx8XFzIFhWlIf+lZg7GhX9VrQLcAaAWH17wmioX2rwIlTmghnAhYZ71CvQQWelHcMN0nLxSZkMqDf6V/1t6zAK7y1hSbjPtTj+OMqKvSu+NnRCrCAfbnFtBQPzqlCnwujR/QmHy4dW2VR4dXTvIHZ8dgAJw75qUo0YaZMq7a2RXFwKHEzZ1VgWjnaCUu88xClDgmBD0YXsIsB8fGHRQnYV+SW3sRtgMmhWNUvCVap2aMduiKKsxv8+igVmGYtoexzz0EXmHiHG9GKTDzl4Xj8QAcCR2YiSX4Ke98KLM7ys9zjbJlsneZfYY+V4VwLrYRFUwBA5XUOzfJ5mnhSywRDZ2zmXZuf0G3YtkIFRnuTa6phWhK1qsy4y3AvSwM2hXhEuT6Po6EFN77DBDMbCNg/w9seObACkxbSpx+i/+BT1v06A/OitF+s0GO1tYkNrUlilQzY0+CW2bTsgI1gcVTS8pYyYwFH5fqM/42hoQUXhtYkwXcZuM7p6YAtMGpjbrOSbLGbZut+ndqw4REHKu9wL1i/YVK7Y1zHgQcOc/awDTD1txX9CT4oZ7FTom78tMG5jnwb1masHSjtt/l2zM5j4gnij1wAa5sS5O2Bo0f8LPguJItskySHbonmzm5vz7Ib33oV3rF6JJInEwKvj4xW2gBrs/4r9sAU4NSLEj0mmGdVfcXgK+vd0uY+wEYtKkYfNhXesXokkomV9ETTzzRgFTJgD0wBP52M5lzLM2HRO+Q0vGZ4rCxDJouWluwPEu+QsTMz8KRKeoz4uw2wsrI739i4sgfe5df3B8lx0O83AwvoEftLaGxfaLxjmZSyTKqkXQLLdboP+2u2wEZjq6WWMB6WdO9Scx7mabVQG75VeEeG7XiZeO3hREOkOjAzLNAfPnQANnj6ZQClxER++ykFmEIeLUrrtsp7MV4PzGTi1aWTAe9RiDUEz+SN0roZ2DYDK2R8gD4e0Tw/CvVq2ozFtITeAlsmnq/CLRe8ky+Yngh4lnZLYX0RKz+sqgvzRmBtGcYCt2MS5/n19vUl7gBHK7Obu0DbWNDGYZMqaCYTx2iPx0+9t3DINlajndLI9ij5QFrmV+0g8MaR0loHG1pkK0auoZrIph62REbmF9LyoT7ANwrv2Aqa5WniCN74wBTJkCFyYaBgci4LEkCBs46xsYI8iEo+rrouOA3zWiSOBqNUV2qGbX+TpGVYfoDnT2WLciwXSZPJ9/EYHzg6r40ZUGguRrmkbS8MEoCaDBfd1nZ0AdjmXltiV1mIh9IqytUjKMHpD254J3eGJ2jD0X19ZWmOanIbTuXddjjB0pRXQ6LdrJiRpj2wWHyjEWTISxIB+8tFkHaUDniyWekuhlkmiEkvgFRRto8N0LafSagdQp3fm9ZX0c3FxL5yLg37hh2DxMQctoRIKLaUiq1GUkuUmCSX79gegwY8+eTwCYAThhVl9N/gyDzcD/uqfqJhUUVMK0JFYZYWbxVXkxkoJmkI8bbcficxOJSkJuadxNLCoplXpLbVm5tfWxGjm7vzvOxuc8v0lHO1WeuoYHSwdnX4DDXVKZye3v1BsTgmLV9XQ8OTOA/cfBza4IpcWPOcHcPSK/PUHQNyb/a3f3v9dOf1zlPVgJ6Y19Vk+PEH0q5VRPHswsuLi/rscufSzzLfP9q7720aeScvX7ezOz4BzwgRhbfNprF8vRM4hLq4Wt5x4zNoxd7BhRF3YntDEXc7iE/kEE8vrPGaec9dla/gcu7/TS4xFKNW3En9BU3cbg93c1qLSrdpxqVBfle8rmfRfrghYFE4u28pXVTPk/j7vLhfkXbNYPaCuFiZrbzehy55p1gZ/uOnL+KoeGCHy9wjl7xTrM+694kXCoti760dLVNXrtQzyRRfxfuki++Q9uD+uT1u8747dcXSnWYB3iezPdDFOHtrW5dZ833rtvkKU3625BOtvxOjwsGFfeF6JxgPtZfpvsRz/QuWUBX17PXUtL2RLJOOGZrlWlsxjfWesYbrhIvaaprqfA2rwu9dFzDFBc4OHl4MoyXjaqrqfB2fS7uGVZYsHtIjWO9QWvL1pypefNQ17HMwZJ20eTMe49Y62h46asHasOLBp/qZi7Po0CRHv4zr+OKh47IWsTeYZTLYmtVlRfmZEFbo9Oa//PY3O69fv955uqOJGprz/rDzze1vT7+5e/sunn/6w28GvRFpjiJ2/xEeXpz84t6csvnVBh+lVdeo1eaMW4h9q/96Ko8G/vANv3Tr9u0NOK0Nhqe5NYJ46n0sZLFXXOKmdcu0MYWNntwi3GQ9XIFAXduKbPfZkNsAjoZOCp9uCbyBmCtjvYnOgbwroCfL7QTdUaYf+sD4SS0f95WVAtzyNp/jBT4ajumzO/KdQJ9WPwxP82plSBGL1/hBy3sfBXXKVO/s7Ozg7cP7Fxd/UwbF4lluFl1YGd8PAUT4dVkhfQmHP4PAd2mVlnImpL0KLMShac4PA3a577+9rGPvhKDEeX7OlGuzeUvJnD9jyFxbBYYON386BOmlGR34lrqJJ33yphEKmoEd0hwG7Dau4yTHci/K9S4KsL8OhsxV+yowP50wBNJqoeNXgG8/V6YHsF0jAVbl+R0asFOaQ4Cn/5qlWeJ/NPWhMjDt9G3InDzNPwS37/JfAgyx5bSrQRn4VJ3eFJPgaED6PMsDO6bpDDylwoo/JjENaZe+P7EBToElc3UZ+Bsj8LevsR4X8wpwRT5chv2VaDSxJg/+q8COaToCT/fJ4cdv3r1/8eLF+3dvvjMS/+nECtzB3JsyR3tA2wA/9e6c0sQVP+3jqdyxVIS1hEhLUUmnq8AdOLRP0wl4cZqPlT7+4wuN68W7x4ZTL6zAVXhuzNzz5zQ5zQ64SZZGiwFrs/HSAPtHvSj7ZpIGXIX9U0Oay8tymg7Ai9NYWG9O+GI8+d0b/uR3LyzAYAa+fZvybgO8wwyrOk3i4qYZh2nce21lj3anVoHBDLy7K6dpDzxN+Zbe/M5s33/Pdael7w3AhRmPH05NwHfv0hbJVmBUYtVKGpL9UNGwkjhfocX+NWi0PEGaG0JpblxJhjTX9uQ0bYHdflpJ5rU6NF6+jPlKvUNbIfvg29sW4Iy/VIe7t0zAtzHTXbaTwaFh6XQp1WZf8Qz4krB7yNK8qhnT3NuT09yzMy0fTVGfv7Ph9Xp51fWOq/DPIRlZhW9umYBfn7I5vzs7lm6pT+1Xgrl5rkoz5FxZMZZnr1iacwsm4M1nmCbYbfcwVZDy8XtbYC//SjjgHyiL3z41AzeZW3DX+9oIzPpa2twgGj0yfiKMCVXs+ZXogDyS+RUTcK23sEFN3Vq8030f/c2JLe8JV6lL/CU7t27deuo1Az+l4zteM3CSbEm2mwNNi+eXdMnSjcDGZi862J5bSETNwAk8vr1p5b0znf38wpbX6/0T1+KslcAKTNJsmoAr9EMGTkjWb88xL+rZluKLWYDtAh6Lly+nc/gf2xcwdsdcK/6j5SIrMDO4L35jBG5rwLQGESx1mnXDyrf8bIBteqNpI7Ken5yAeUVtrfYm4NtPzy8eHpyJ0U3JAMwUswwsrlxZpiaS9AHkmMY4wE+m946+HwfY+lZMwLsHPTZTixZ988BSuqsB99bY14TNEi8oE8ZHAotPpqzNI4C/nwC4poyDmYGB1i/IWrrHdk6PWD8w2FaWBIwAXnzy8lqcfWvzVOSEAx5ZpdVPiFhKWIIlAr7anVsBxQs2V2t10ccw4MXFy+NrCU469krGKm18K6idzv9mnzkzcG2XLK2MzJopseUCkO4a9udJNeQJxY7AonD56Bpi7Yo4K62f9Ive87Tei/sHPUvm6FMt1ja8uwcNsqPrlSotjIhH4JT2Cgvz3y9JJWVjyh54EWmvo+lq4twtcU6iTnvyH2/PLp/cefTvxsz9/IcHrx49uvPk8vdG4PlZFmpOpmi1T5mtCphdoKhsWl9vOqSEF8XLR8fXGaYjcTQ8LC8Faf/rP19+uLe+vo45N2RO3p4CT/SN3dJ8IrErsdBFmAHnV1FhJxaQWNLClnmlXzID7yVQTV1n2SriUKdPuBqNTbh58uIv/8ZVLVtgD8WrDMD/+ocHP/6eLU6SgT1sl7SouDmvbyTWd9DSaZtO+zqk9M6W+L1+xeMXzZO/fP+L4WWPCRyYIZ6sRwPON2Dv75eXl/QRcDmCGw/ALgO+3L4ZYGNEQxPOsHxz8pf/MTekvilzqudnAo6UK9gVpzwaMPW6f/2A8lf1E51BgP89JvnwZ4c0r11sAgC8r/TY+87SkvpZPv6chmJF/i0ehgYPvLqq8GrAHvRwC/1WuqEuO6xCQC7KmEOan0B+sgBzDXj9v7+z3IDFJtUNG0vJS+3oE1/cB6HR8CgWQnJBacCljjwel5X3HUqryw+d0vwk8tN7QxDvPY/4y2Pr9ah3Y7xVHAs1GM4SFgv3hXkaalHrpQbsKS118H4fu5/2zVPeiFOan0Yev9HCtCcv3hgQrV9e9nT5Je7yRWH2nbM61B0G0xTgWIjdmFmV1w3nsXwV3eSY5qeS+E/vXpycnLz400+jlWPJsPsfSVf+5mjHcbiU1lJmSUFVqUADDbosFW4ABEoj0vwixGczbk2dTG7YwHaR+Q7UeiuBpC/MvpaWaY9M84uQeLhhylqGDfWV+gXD0Qj3e7icRK0UC1X1Q9m2f3SaX4aUUkGDtNSa3DVsRevX/2rl8J78DN7ZDxc6oWSgXm75x0vzVy/xXLyUy30ys+KrfJWv8v9K/g93wJ1XGztWH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0" name="Picture 12" descr="http://2.bp.blogspot.com/-qHSsmfROS1c/UoFWwtez3iI/AAAAAAAAG0M/nxKwNEOaRSs/s1600/logo-spring-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676600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Boot 1.4 testiranje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Od verzije 1.4 Spring Boot je dodatno pojednostavio podršku za testiranje</a:t>
            </a:r>
          </a:p>
          <a:p>
            <a:r>
              <a:rPr lang="sr-Latn-RS" dirty="0" smtClean="0"/>
              <a:t>Kao </a:t>
            </a:r>
            <a:r>
              <a:rPr lang="sr-Latn-RS" i="1" dirty="0" smtClean="0"/>
              <a:t>test runner </a:t>
            </a:r>
            <a:r>
              <a:rPr lang="sr-Latn-RS" dirty="0" smtClean="0"/>
              <a:t>koristi se </a:t>
            </a:r>
            <a:r>
              <a:rPr lang="sr-Latn-RS" i="1" dirty="0" smtClean="0"/>
              <a:t>SpringRunner klasa</a:t>
            </a:r>
          </a:p>
          <a:p>
            <a:r>
              <a:rPr lang="sr-Latn-RS" dirty="0"/>
              <a:t>Anotacijom </a:t>
            </a:r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</a:t>
            </a:r>
            <a:r>
              <a:rPr lang="en-US" dirty="0" err="1"/>
              <a:t>vr</a:t>
            </a:r>
            <a:r>
              <a:rPr lang="sr-Latn-RS" dirty="0"/>
              <a:t>ši se inicijalizacija Spring kontejnera pri pokretanju testova, kako bi bili dostupni svi objekti kojima Spring aplikacija </a:t>
            </a:r>
            <a:r>
              <a:rPr lang="sr-Latn-RS" dirty="0" smtClean="0"/>
              <a:t>upravlja</a:t>
            </a: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Spring Boot 1.4</a:t>
            </a:r>
            <a:br>
              <a:rPr lang="sr-Latn-RS" dirty="0" smtClean="0"/>
            </a:br>
            <a:r>
              <a:rPr lang="sr-Latn-RS" dirty="0" smtClean="0"/>
              <a:t>Testiranje JPA sloja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Možemo koristiti realnu bazu</a:t>
            </a:r>
          </a:p>
          <a:p>
            <a:r>
              <a:rPr lang="sr-Latn-RS" dirty="0" smtClean="0"/>
              <a:t>Druga varijanta je korišćenje testne in-memory baze</a:t>
            </a:r>
          </a:p>
          <a:p>
            <a:pPr lvl="1"/>
            <a:r>
              <a:rPr lang="sr-Latn-RS" dirty="0" smtClean="0"/>
              <a:t>Postavlja se anotacija </a:t>
            </a:r>
            <a:r>
              <a:rPr lang="en-US" dirty="0" smtClean="0"/>
              <a:t>@</a:t>
            </a:r>
            <a:r>
              <a:rPr lang="en-US" dirty="0" err="1" smtClean="0"/>
              <a:t>DataJpaTest</a:t>
            </a:r>
            <a:endParaRPr lang="en-US" dirty="0" smtClean="0"/>
          </a:p>
          <a:p>
            <a:pPr lvl="1"/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konkretno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korišćena</a:t>
            </a:r>
            <a:r>
              <a:rPr lang="en-GB" dirty="0"/>
              <a:t> </a:t>
            </a:r>
            <a:r>
              <a:rPr lang="en-GB" dirty="0" err="1"/>
              <a:t>zavisi</a:t>
            </a:r>
            <a:r>
              <a:rPr lang="en-GB" dirty="0"/>
              <a:t> od </a:t>
            </a:r>
            <a:r>
              <a:rPr lang="en-GB" dirty="0" err="1"/>
              <a:t>biblioteke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je </a:t>
            </a:r>
            <a:r>
              <a:rPr lang="en-GB" dirty="0" err="1"/>
              <a:t>dodata</a:t>
            </a:r>
            <a:r>
              <a:rPr lang="en-GB" dirty="0"/>
              <a:t> u CLASSPATH </a:t>
            </a:r>
            <a:r>
              <a:rPr lang="en-GB" dirty="0" err="1" smtClean="0"/>
              <a:t>aplikacije</a:t>
            </a:r>
            <a:endParaRPr lang="en-GB" dirty="0" smtClean="0"/>
          </a:p>
          <a:p>
            <a:pPr lvl="2"/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Maven, </a:t>
            </a:r>
            <a:r>
              <a:rPr lang="en-US" dirty="0" err="1" smtClean="0"/>
              <a:t>dodamo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u </a:t>
            </a:r>
            <a:r>
              <a:rPr lang="en-US" i="1" dirty="0" smtClean="0"/>
              <a:t>dependencies</a:t>
            </a:r>
          </a:p>
          <a:p>
            <a:pPr lvl="1"/>
            <a:r>
              <a:rPr lang="en-US" dirty="0" err="1" smtClean="0"/>
              <a:t>Komunikacija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test </a:t>
            </a:r>
            <a:r>
              <a:rPr lang="en-US" dirty="0" err="1" smtClean="0"/>
              <a:t>bazom</a:t>
            </a:r>
            <a:r>
              <a:rPr lang="en-US" dirty="0" smtClean="0"/>
              <a:t> se </a:t>
            </a:r>
            <a:r>
              <a:rPr lang="en-US" dirty="0" err="1" smtClean="0"/>
              <a:t>odvija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i="1" dirty="0" err="1" smtClean="0"/>
              <a:t>TestEntityManager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injektuje</a:t>
            </a:r>
            <a:endParaRPr lang="en-US" dirty="0" smtClean="0"/>
          </a:p>
          <a:p>
            <a:pPr marL="0" indent="0">
              <a:buNone/>
            </a:pPr>
            <a:r>
              <a:rPr lang="en-GB" sz="2400" dirty="0">
                <a:latin typeface="Courier" pitchFamily="49" charset="0"/>
              </a:rPr>
              <a:t> </a:t>
            </a:r>
            <a:r>
              <a:rPr lang="en-GB" sz="2400" dirty="0" smtClean="0">
                <a:latin typeface="Courier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 smtClean="0">
                <a:latin typeface="Courier" pitchFamily="49" charset="0"/>
              </a:rPr>
              <a:t>  @</a:t>
            </a:r>
            <a:r>
              <a:rPr lang="en-GB" sz="2400" dirty="0" err="1">
                <a:latin typeface="Courier" pitchFamily="49" charset="0"/>
              </a:rPr>
              <a:t>Autowired</a:t>
            </a:r>
            <a:endParaRPr lang="en-GB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" pitchFamily="49" charset="0"/>
              </a:rPr>
              <a:t>  </a:t>
            </a:r>
            <a:r>
              <a:rPr lang="en-GB" sz="2400" dirty="0">
                <a:latin typeface="Courier" pitchFamily="49" charset="0"/>
              </a:rPr>
              <a:t>private </a:t>
            </a:r>
            <a:r>
              <a:rPr lang="en-GB" sz="2400" dirty="0" err="1">
                <a:latin typeface="Courier" pitchFamily="49" charset="0"/>
              </a:rPr>
              <a:t>TestEntityManager</a:t>
            </a:r>
            <a:r>
              <a:rPr lang="en-GB" sz="2400" dirty="0">
                <a:latin typeface="Courier" pitchFamily="49" charset="0"/>
              </a:rPr>
              <a:t> </a:t>
            </a:r>
            <a:r>
              <a:rPr lang="en-GB" sz="2400" dirty="0" err="1">
                <a:latin typeface="Courier" pitchFamily="49" charset="0"/>
              </a:rPr>
              <a:t>entityManager</a:t>
            </a:r>
            <a:r>
              <a:rPr lang="en-GB" sz="2400" dirty="0">
                <a:latin typeface="Courier" pitchFamily="49" charset="0"/>
              </a:rPr>
              <a:t>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0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Boot 1.4</a:t>
            </a:r>
            <a:br>
              <a:rPr lang="en-US" dirty="0" smtClean="0"/>
            </a:b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</a:t>
            </a:r>
            <a:r>
              <a:rPr lang="sr-Latn-RS" dirty="0" smtClean="0"/>
              <a:t>žemo praviti integracioni test koji se stvarno obraća realnim objektima iz drugih slojeva</a:t>
            </a:r>
          </a:p>
          <a:p>
            <a:r>
              <a:rPr lang="sr-Latn-RS" dirty="0" smtClean="0"/>
              <a:t>Druga varijanta je izolovani jedinični test</a:t>
            </a:r>
          </a:p>
          <a:p>
            <a:pPr lvl="1"/>
            <a:r>
              <a:rPr lang="sr-Latn-RS" dirty="0" smtClean="0"/>
              <a:t>postavljamo test dvojnike na mesto objekata iz drugih slojeva</a:t>
            </a:r>
          </a:p>
          <a:p>
            <a:pPr marL="320040" lvl="1" indent="0">
              <a:buNone/>
            </a:pPr>
            <a:endParaRPr lang="en-GB" dirty="0" smtClean="0">
              <a:latin typeface="Courier" pitchFamily="49" charset="0"/>
            </a:endParaRPr>
          </a:p>
          <a:p>
            <a:pPr marL="320040" lvl="1" indent="0">
              <a:buNone/>
            </a:pPr>
            <a:r>
              <a:rPr lang="en-GB" dirty="0" smtClean="0">
                <a:latin typeface="Courier" pitchFamily="49" charset="0"/>
              </a:rPr>
              <a:t>@</a:t>
            </a:r>
            <a:r>
              <a:rPr lang="en-GB" dirty="0" err="1">
                <a:latin typeface="Courier" pitchFamily="49" charset="0"/>
              </a:rPr>
              <a:t>MockBean</a:t>
            </a:r>
            <a:endParaRPr lang="en-GB" dirty="0">
              <a:latin typeface="Courier" pitchFamily="49" charset="0"/>
            </a:endParaRPr>
          </a:p>
          <a:p>
            <a:pPr marL="320040" lvl="1" indent="0">
              <a:buNone/>
            </a:pPr>
            <a:r>
              <a:rPr lang="en-GB" dirty="0" err="1" smtClean="0">
                <a:latin typeface="Courier" pitchFamily="49" charset="0"/>
              </a:rPr>
              <a:t>CountryRepository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>
                <a:latin typeface="Courier" pitchFamily="49" charset="0"/>
              </a:rPr>
              <a:t>countryRepository</a:t>
            </a:r>
            <a:r>
              <a:rPr lang="en-GB" dirty="0">
                <a:latin typeface="Courier" pitchFamily="49" charset="0"/>
              </a:rPr>
              <a:t>;</a:t>
            </a:r>
          </a:p>
          <a:p>
            <a:pPr marL="320040" lvl="1" indent="0">
              <a:buNone/>
            </a:pPr>
            <a:endParaRPr lang="en-GB" dirty="0" smtClean="0">
              <a:latin typeface="Courier" pitchFamily="49" charset="0"/>
            </a:endParaRPr>
          </a:p>
          <a:p>
            <a:pPr marL="320040" lvl="1" indent="0">
              <a:buNone/>
            </a:pPr>
            <a:r>
              <a:rPr lang="en-GB" dirty="0" smtClean="0">
                <a:latin typeface="Courier" pitchFamily="49" charset="0"/>
              </a:rPr>
              <a:t>@</a:t>
            </a:r>
            <a:r>
              <a:rPr lang="en-GB" dirty="0">
                <a:latin typeface="Courier" pitchFamily="49" charset="0"/>
              </a:rPr>
              <a:t>Before</a:t>
            </a:r>
          </a:p>
          <a:p>
            <a:pPr marL="320040" lvl="1" indent="0">
              <a:buNone/>
            </a:pPr>
            <a:r>
              <a:rPr lang="en-GB" dirty="0" smtClean="0">
                <a:latin typeface="Courier" pitchFamily="49" charset="0"/>
              </a:rPr>
              <a:t>public </a:t>
            </a:r>
            <a:r>
              <a:rPr lang="en-GB" dirty="0">
                <a:latin typeface="Courier" pitchFamily="49" charset="0"/>
              </a:rPr>
              <a:t>void setup() {</a:t>
            </a:r>
          </a:p>
          <a:p>
            <a:pPr marL="320040" lvl="1" indent="0">
              <a:buNone/>
            </a:pPr>
            <a:r>
              <a:rPr lang="en-GB" dirty="0" smtClean="0">
                <a:latin typeface="Courier" pitchFamily="49" charset="0"/>
              </a:rPr>
              <a:t> given(</a:t>
            </a:r>
            <a:r>
              <a:rPr lang="en-GB" dirty="0" err="1" smtClean="0">
                <a:latin typeface="Courier" pitchFamily="49" charset="0"/>
              </a:rPr>
              <a:t>countryRepository.findOne</a:t>
            </a:r>
            <a:r>
              <a:rPr lang="en-GB" dirty="0" smtClean="0">
                <a:latin typeface="Courier" pitchFamily="49" charset="0"/>
              </a:rPr>
              <a:t>(1L)).</a:t>
            </a:r>
            <a:r>
              <a:rPr lang="en-GB" dirty="0" err="1">
                <a:latin typeface="Courier" pitchFamily="49" charset="0"/>
              </a:rPr>
              <a:t>willReturn</a:t>
            </a:r>
            <a:r>
              <a:rPr lang="en-GB" dirty="0">
                <a:latin typeface="Courier" pitchFamily="49" charset="0"/>
              </a:rPr>
              <a:t>(</a:t>
            </a:r>
          </a:p>
          <a:p>
            <a:pPr marL="320040" lvl="1" indent="0">
              <a:buNone/>
            </a:pPr>
            <a:r>
              <a:rPr lang="en-GB" dirty="0" smtClean="0">
                <a:latin typeface="Courier" pitchFamily="49" charset="0"/>
              </a:rPr>
              <a:t>   new </a:t>
            </a:r>
            <a:r>
              <a:rPr lang="en-GB" dirty="0">
                <a:latin typeface="Courier" pitchFamily="49" charset="0"/>
              </a:rPr>
              <a:t>Country(1L, "Serbia", 7098000</a:t>
            </a:r>
            <a:r>
              <a:rPr lang="en-GB" dirty="0" smtClean="0">
                <a:latin typeface="Courier" pitchFamily="49" charset="0"/>
              </a:rPr>
              <a:t>));</a:t>
            </a:r>
            <a:endParaRPr lang="en-GB" dirty="0">
              <a:latin typeface="Courier" pitchFamily="49" charset="0"/>
            </a:endParaRPr>
          </a:p>
          <a:p>
            <a:pPr marL="320040" lvl="1" indent="0">
              <a:buNone/>
            </a:pPr>
            <a:r>
              <a:rPr lang="en-GB" dirty="0" smtClean="0">
                <a:latin typeface="Courier" pitchFamily="49" charset="0"/>
              </a:rPr>
              <a:t>}</a:t>
            </a:r>
            <a:endParaRPr lang="en-GB" dirty="0">
              <a:latin typeface="Courier" pitchFamily="49" charset="0"/>
            </a:endParaRP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6558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F.I.R.S.T. pravila za pisanje testova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Repeatable</a:t>
            </a:r>
          </a:p>
          <a:p>
            <a:pPr lvl="1"/>
            <a:r>
              <a:rPr lang="sr-Latn-RS" dirty="0" smtClean="0"/>
              <a:t>Testovi trebaju moći ponovo da se izvrše u različitim okruženjima</a:t>
            </a:r>
          </a:p>
          <a:p>
            <a:pPr lvl="1"/>
            <a:r>
              <a:rPr lang="sr-Latn-RS" dirty="0" smtClean="0"/>
              <a:t>U svakom okruženju u kojem se aplikacija razvija i koristi (produkcioni server, lokalni računar), test mora moći da se izvrši</a:t>
            </a:r>
          </a:p>
          <a:p>
            <a:r>
              <a:rPr lang="sr-Latn-RS" dirty="0" smtClean="0"/>
              <a:t>Self-Validating</a:t>
            </a:r>
          </a:p>
          <a:p>
            <a:pPr lvl="1"/>
            <a:r>
              <a:rPr lang="sr-Latn-RS" dirty="0" smtClean="0"/>
              <a:t>Test treba da ima jedan </a:t>
            </a:r>
            <a:r>
              <a:rPr lang="sr-Latn-RS" i="1" dirty="0" smtClean="0"/>
              <a:t>boolean </a:t>
            </a:r>
            <a:r>
              <a:rPr lang="sr-Latn-RS" dirty="0" smtClean="0"/>
              <a:t>rezultat (da li je prošao ili ne)</a:t>
            </a:r>
          </a:p>
          <a:p>
            <a:pPr lvl="1"/>
            <a:r>
              <a:rPr lang="sr-Latn-RS" dirty="0" smtClean="0"/>
              <a:t>Rezultat treba da se dobije izvršavanjem testa, a ne ručnim poređenjem ili subjektivnom procenom</a:t>
            </a:r>
          </a:p>
        </p:txBody>
      </p:sp>
    </p:spTree>
    <p:extLst>
      <p:ext uri="{BB962C8B-B14F-4D97-AF65-F5344CB8AC3E}">
        <p14:creationId xmlns:p14="http://schemas.microsoft.com/office/powerpoint/2010/main" val="2457530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Boot 1.4</a:t>
            </a:r>
            <a:br>
              <a:rPr lang="en-US" dirty="0" smtClean="0"/>
            </a:b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kontrolera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TestRestTemplate</a:t>
            </a:r>
            <a:r>
              <a:rPr lang="en-US" sz="2400" dirty="0" smtClean="0"/>
              <a:t> </a:t>
            </a:r>
            <a:r>
              <a:rPr lang="en-US" sz="2400" dirty="0" err="1" smtClean="0"/>
              <a:t>omogu</a:t>
            </a:r>
            <a:r>
              <a:rPr lang="sr-Latn-RS" sz="2400" dirty="0" smtClean="0"/>
              <a:t>ćuje obraćanje REST servisu</a:t>
            </a:r>
          </a:p>
          <a:p>
            <a:pPr marL="320040" lvl="1" indent="0">
              <a:lnSpc>
                <a:spcPct val="110000"/>
              </a:lnSpc>
              <a:buNone/>
            </a:pPr>
            <a:endParaRPr lang="sr-Latn-RS" sz="1400" dirty="0" smtClean="0">
              <a:latin typeface="Courier" pitchFamily="49" charset="0"/>
            </a:endParaRP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ourier" pitchFamily="49" charset="0"/>
              </a:rPr>
              <a:t>@</a:t>
            </a:r>
            <a:r>
              <a:rPr lang="en-GB" sz="1800" dirty="0" err="1">
                <a:latin typeface="Courier" pitchFamily="49" charset="0"/>
              </a:rPr>
              <a:t>Autowired</a:t>
            </a:r>
            <a:endParaRPr lang="en-GB" sz="1800" dirty="0">
              <a:latin typeface="Courier" pitchFamily="49" charset="0"/>
            </a:endParaRP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ourier" pitchFamily="49" charset="0"/>
              </a:rPr>
              <a:t>private </a:t>
            </a:r>
            <a:r>
              <a:rPr lang="en-GB" sz="1800" dirty="0" err="1">
                <a:latin typeface="Courier" pitchFamily="49" charset="0"/>
              </a:rPr>
              <a:t>TestRestTemplate</a:t>
            </a:r>
            <a:r>
              <a:rPr lang="en-GB" sz="1800" dirty="0">
                <a:latin typeface="Courier" pitchFamily="49" charset="0"/>
              </a:rPr>
              <a:t> </a:t>
            </a:r>
            <a:r>
              <a:rPr lang="en-GB" sz="1800" dirty="0" err="1">
                <a:latin typeface="Courier" pitchFamily="49" charset="0"/>
              </a:rPr>
              <a:t>restTemplate</a:t>
            </a:r>
            <a:r>
              <a:rPr lang="en-GB" sz="1800" dirty="0">
                <a:latin typeface="Courier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buNone/>
            </a:pPr>
            <a:endParaRPr lang="en-GB" sz="1800" dirty="0">
              <a:latin typeface="Courier" pitchFamily="49" charset="0"/>
            </a:endParaRP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ourier" pitchFamily="49" charset="0"/>
              </a:rPr>
              <a:t>@</a:t>
            </a:r>
            <a:r>
              <a:rPr lang="en-GB" sz="1800" dirty="0">
                <a:latin typeface="Courier" pitchFamily="49" charset="0"/>
              </a:rPr>
              <a:t>Test</a:t>
            </a: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ourier" pitchFamily="49" charset="0"/>
              </a:rPr>
              <a:t>public </a:t>
            </a:r>
            <a:r>
              <a:rPr lang="en-GB" sz="1800" dirty="0">
                <a:latin typeface="Courier" pitchFamily="49" charset="0"/>
              </a:rPr>
              <a:t>void </a:t>
            </a:r>
            <a:r>
              <a:rPr lang="en-GB" sz="1800" dirty="0" err="1">
                <a:latin typeface="Courier" pitchFamily="49" charset="0"/>
              </a:rPr>
              <a:t>testGetCountries</a:t>
            </a:r>
            <a:r>
              <a:rPr lang="en-GB" sz="1800" dirty="0">
                <a:latin typeface="Courier" pitchFamily="49" charset="0"/>
              </a:rPr>
              <a:t>() {</a:t>
            </a:r>
          </a:p>
          <a:p>
            <a:pPr marL="320040" lvl="1" indent="0">
              <a:lnSpc>
                <a:spcPct val="110000"/>
              </a:lnSpc>
              <a:buNone/>
            </a:pPr>
            <a:r>
              <a:rPr lang="sr-Latn-RS" sz="1800" dirty="0" smtClean="0">
                <a:latin typeface="Courier" pitchFamily="49" charset="0"/>
              </a:rPr>
              <a:t>   </a:t>
            </a:r>
            <a:r>
              <a:rPr lang="en-GB" sz="1800" dirty="0" err="1" smtClean="0">
                <a:latin typeface="Courier" pitchFamily="49" charset="0"/>
              </a:rPr>
              <a:t>ResponseEntity</a:t>
            </a:r>
            <a:r>
              <a:rPr lang="en-GB" sz="1800" dirty="0" smtClean="0">
                <a:latin typeface="Courier" pitchFamily="49" charset="0"/>
              </a:rPr>
              <a:t>&lt;</a:t>
            </a:r>
            <a:r>
              <a:rPr lang="en-GB" sz="1800" dirty="0" err="1" smtClean="0">
                <a:latin typeface="Courier" pitchFamily="49" charset="0"/>
              </a:rPr>
              <a:t>CountryDTO</a:t>
            </a:r>
            <a:r>
              <a:rPr lang="en-GB" sz="1800" dirty="0">
                <a:latin typeface="Courier" pitchFamily="49" charset="0"/>
              </a:rPr>
              <a:t>[]&gt; </a:t>
            </a:r>
            <a:r>
              <a:rPr lang="sr-Latn-RS" sz="1800" dirty="0" smtClean="0">
                <a:latin typeface="Courier" pitchFamily="49" charset="0"/>
              </a:rPr>
              <a:t>re </a:t>
            </a:r>
            <a:r>
              <a:rPr lang="en-GB" sz="1800" dirty="0" smtClean="0">
                <a:latin typeface="Courier" pitchFamily="49" charset="0"/>
              </a:rPr>
              <a:t>=</a:t>
            </a:r>
            <a:endParaRPr lang="en-GB" sz="1800" dirty="0">
              <a:latin typeface="Courier" pitchFamily="49" charset="0"/>
            </a:endParaRP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>
                <a:latin typeface="Courier" pitchFamily="49" charset="0"/>
              </a:rPr>
              <a:t>   </a:t>
            </a:r>
            <a:r>
              <a:rPr lang="sr-Latn-RS" sz="1800" dirty="0" smtClean="0">
                <a:latin typeface="Courier" pitchFamily="49" charset="0"/>
              </a:rPr>
              <a:t>   </a:t>
            </a:r>
            <a:r>
              <a:rPr lang="en-GB" sz="1800" dirty="0" err="1" smtClean="0">
                <a:latin typeface="Courier" pitchFamily="49" charset="0"/>
              </a:rPr>
              <a:t>restTemplate.getForEntity</a:t>
            </a:r>
            <a:r>
              <a:rPr lang="en-GB" sz="1800" dirty="0">
                <a:latin typeface="Courier" pitchFamily="49" charset="0"/>
              </a:rPr>
              <a:t>("/</a:t>
            </a:r>
            <a:r>
              <a:rPr lang="en-GB" sz="1800" dirty="0" err="1">
                <a:latin typeface="Courier" pitchFamily="49" charset="0"/>
              </a:rPr>
              <a:t>api</a:t>
            </a:r>
            <a:r>
              <a:rPr lang="en-GB" sz="1800" dirty="0">
                <a:latin typeface="Courier" pitchFamily="49" charset="0"/>
              </a:rPr>
              <a:t>/countries", </a:t>
            </a:r>
            <a:r>
              <a:rPr lang="sr-Latn-RS" sz="1800" dirty="0" smtClean="0">
                <a:latin typeface="Courier" pitchFamily="49" charset="0"/>
              </a:rPr>
              <a:t>			</a:t>
            </a:r>
            <a:r>
              <a:rPr lang="en-GB" sz="1800" dirty="0" err="1" smtClean="0">
                <a:latin typeface="Courier" pitchFamily="49" charset="0"/>
              </a:rPr>
              <a:t>CountryDTO</a:t>
            </a:r>
            <a:r>
              <a:rPr lang="en-GB" sz="1800" dirty="0">
                <a:latin typeface="Courier" pitchFamily="49" charset="0"/>
              </a:rPr>
              <a:t>[].class);</a:t>
            </a: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ourier" pitchFamily="49" charset="0"/>
              </a:rPr>
              <a:t>   </a:t>
            </a:r>
            <a:r>
              <a:rPr lang="en-GB" sz="1800" dirty="0" err="1">
                <a:latin typeface="Courier" pitchFamily="49" charset="0"/>
              </a:rPr>
              <a:t>CountryDTO</a:t>
            </a:r>
            <a:r>
              <a:rPr lang="en-GB" sz="1800" dirty="0">
                <a:latin typeface="Courier" pitchFamily="49" charset="0"/>
              </a:rPr>
              <a:t>[] countries = </a:t>
            </a:r>
            <a:r>
              <a:rPr lang="en-GB" sz="1800" dirty="0" err="1">
                <a:latin typeface="Courier" pitchFamily="49" charset="0"/>
              </a:rPr>
              <a:t>responseEntity.getBody</a:t>
            </a:r>
            <a:r>
              <a:rPr lang="en-GB" sz="1800" dirty="0">
                <a:latin typeface="Courier" pitchFamily="49" charset="0"/>
              </a:rPr>
              <a:t>();</a:t>
            </a:r>
          </a:p>
          <a:p>
            <a:pPr marL="320040" lvl="1" indent="0">
              <a:lnSpc>
                <a:spcPct val="110000"/>
              </a:lnSpc>
              <a:buNone/>
            </a:pPr>
            <a:r>
              <a:rPr lang="en-GB" sz="1800" dirty="0" smtClean="0">
                <a:latin typeface="Courier" pitchFamily="49" charset="0"/>
              </a:rPr>
              <a:t>   </a:t>
            </a:r>
            <a:r>
              <a:rPr lang="en-GB" sz="1800" dirty="0" err="1">
                <a:latin typeface="Courier" pitchFamily="49" charset="0"/>
              </a:rPr>
              <a:t>assertEquals</a:t>
            </a:r>
            <a:r>
              <a:rPr lang="en-GB" sz="1800" dirty="0">
                <a:latin typeface="Courier" pitchFamily="49" charset="0"/>
              </a:rPr>
              <a:t>(</a:t>
            </a:r>
            <a:r>
              <a:rPr lang="en-GB" sz="1800" dirty="0" err="1">
                <a:latin typeface="Courier" pitchFamily="49" charset="0"/>
              </a:rPr>
              <a:t>HttpStatus.OK</a:t>
            </a:r>
            <a:r>
              <a:rPr lang="en-GB" sz="1800" dirty="0">
                <a:latin typeface="Courier" pitchFamily="49" charset="0"/>
              </a:rPr>
              <a:t>, </a:t>
            </a:r>
            <a:r>
              <a:rPr lang="sr-Latn-RS" sz="1800" dirty="0" smtClean="0">
                <a:latin typeface="Courier" pitchFamily="49" charset="0"/>
              </a:rPr>
              <a:t>re</a:t>
            </a:r>
            <a:r>
              <a:rPr lang="en-GB" sz="1800" dirty="0" smtClean="0">
                <a:latin typeface="Courier" pitchFamily="49" charset="0"/>
              </a:rPr>
              <a:t>.</a:t>
            </a:r>
            <a:r>
              <a:rPr lang="en-GB" sz="1800" dirty="0" err="1" smtClean="0">
                <a:latin typeface="Courier" pitchFamily="49" charset="0"/>
              </a:rPr>
              <a:t>getStatusCode</a:t>
            </a:r>
            <a:r>
              <a:rPr lang="en-GB" sz="1800" dirty="0">
                <a:latin typeface="Courier" pitchFamily="49" charset="0"/>
              </a:rPr>
              <a:t>());</a:t>
            </a:r>
          </a:p>
          <a:p>
            <a:pPr marL="320040" lvl="1" indent="0">
              <a:lnSpc>
                <a:spcPct val="110000"/>
              </a:lnSpc>
              <a:buNone/>
            </a:pPr>
            <a:r>
              <a:rPr lang="sr-Latn-RS" sz="1800" dirty="0" smtClean="0">
                <a:latin typeface="Courier" pitchFamily="49" charset="0"/>
              </a:rPr>
              <a:t> </a:t>
            </a:r>
            <a:r>
              <a:rPr lang="en-GB" sz="1800" dirty="0" smtClean="0">
                <a:latin typeface="Courier" pitchFamily="49" charset="0"/>
              </a:rPr>
              <a:t>  </a:t>
            </a:r>
            <a:r>
              <a:rPr lang="en-GB" sz="1800" dirty="0" err="1">
                <a:latin typeface="Courier" pitchFamily="49" charset="0"/>
              </a:rPr>
              <a:t>assertEquals</a:t>
            </a:r>
            <a:r>
              <a:rPr lang="en-GB" sz="1800" dirty="0">
                <a:latin typeface="Courier" pitchFamily="49" charset="0"/>
              </a:rPr>
              <a:t>(3, </a:t>
            </a:r>
            <a:r>
              <a:rPr lang="en-GB" sz="1800" dirty="0" err="1">
                <a:latin typeface="Courier" pitchFamily="49" charset="0"/>
              </a:rPr>
              <a:t>countries.length</a:t>
            </a:r>
            <a:r>
              <a:rPr lang="en-GB" sz="1800" dirty="0">
                <a:latin typeface="Courier" pitchFamily="49" charset="0"/>
              </a:rPr>
              <a:t>);        </a:t>
            </a:r>
          </a:p>
          <a:p>
            <a:pPr marL="594360" lvl="2" indent="0">
              <a:buNone/>
            </a:pPr>
            <a:r>
              <a:rPr lang="sr-Latn-RS" sz="1800" dirty="0" smtClean="0"/>
              <a:t>   ...	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04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Spring Boot 1.4</a:t>
            </a:r>
            <a:br>
              <a:rPr lang="sr-Latn-RS" dirty="0" smtClean="0"/>
            </a:br>
            <a:r>
              <a:rPr lang="sr-Latn-RS" dirty="0" smtClean="0"/>
              <a:t>Primer testova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Primeri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TestCountry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TestSecurityCountry</a:t>
            </a:r>
            <a:endParaRPr lang="sr-Latn-RS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pic>
        <p:nvPicPr>
          <p:cNvPr id="4" name="Picture 8" descr="http://www.toolkit2collaborate.ca/wp/wp-content/uploads/2014/02/IC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7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71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privatnih metoda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Privatnu metodu nije moguće pozvati direktno iz testa</a:t>
            </a:r>
          </a:p>
          <a:p>
            <a:r>
              <a:rPr lang="sr-Latn-RS" dirty="0" smtClean="0"/>
              <a:t> Moguća rešenja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Ne testirati</a:t>
            </a:r>
          </a:p>
          <a:p>
            <a:pPr marL="1062990" lvl="2" indent="-514350"/>
            <a:r>
              <a:rPr lang="sr-Latn-RS" dirty="0" smtClean="0"/>
              <a:t>Nije dobro jer je važno taj kod izolovano testirati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Promeniti modifikator pristupa metodi</a:t>
            </a:r>
          </a:p>
          <a:p>
            <a:pPr marL="1062990" lvl="2" indent="-514350"/>
            <a:r>
              <a:rPr lang="sr-Latn-RS" dirty="0" smtClean="0"/>
              <a:t>Nije dobro jer je metoda sa razlogom privatna i ne treba menjati logiku enkapsulacije zbog testova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Ugraditi test klasu unutar klase koja se testira</a:t>
            </a:r>
          </a:p>
          <a:p>
            <a:pPr marL="1062990" lvl="2" indent="-514350"/>
            <a:r>
              <a:rPr lang="sr-Latn-RS" dirty="0" smtClean="0"/>
              <a:t>Nije dobro, jer time nije razdvojen kod za testiranje od produkcionog koda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Korišćenje refleksije</a:t>
            </a:r>
          </a:p>
          <a:p>
            <a:pPr marL="1062990" lvl="2" indent="-514350"/>
            <a:r>
              <a:rPr lang="sr-Latn-RS" dirty="0" smtClean="0"/>
              <a:t>Jedino prihvatljivo rešenje</a:t>
            </a:r>
          </a:p>
          <a:p>
            <a:pPr marL="1062990" lvl="2" indent="-514350"/>
            <a:r>
              <a:rPr lang="sr-Latn-RS" dirty="0" smtClean="0"/>
              <a:t>Refleksijom se može pristupiti i privatnim metodama</a:t>
            </a:r>
          </a:p>
          <a:p>
            <a:pPr marL="788670" lvl="1" indent="-514350">
              <a:buFont typeface="+mj-lt"/>
              <a:buAutoNum type="arabicPeriod"/>
            </a:pP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2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F.I.R.S.T. pravila za pisanje testova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Timely</a:t>
            </a:r>
          </a:p>
          <a:p>
            <a:pPr lvl="1"/>
            <a:r>
              <a:rPr lang="sr-Latn-RS" dirty="0" smtClean="0"/>
              <a:t>Testove treba pisati blagovremeno</a:t>
            </a:r>
          </a:p>
          <a:p>
            <a:pPr lvl="1"/>
            <a:r>
              <a:rPr lang="sr-Latn-RS" dirty="0" smtClean="0"/>
              <a:t>Test treba napisati </a:t>
            </a:r>
            <a:r>
              <a:rPr lang="sr-Latn-RS" b="1" dirty="0" smtClean="0"/>
              <a:t>pre </a:t>
            </a:r>
            <a:r>
              <a:rPr lang="sr-Latn-RS" dirty="0" smtClean="0"/>
              <a:t>koda koji će biti testiran</a:t>
            </a:r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24299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Radni okviri za testiranje u Javi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Postoje radni okviri koji pružaju pomoć u</a:t>
            </a:r>
          </a:p>
          <a:p>
            <a:pPr lvl="1"/>
            <a:r>
              <a:rPr lang="sr-Latn-RS" dirty="0" smtClean="0"/>
              <a:t>pisanju koda za testiranje</a:t>
            </a:r>
          </a:p>
          <a:p>
            <a:pPr lvl="2"/>
            <a:r>
              <a:rPr lang="sr-Latn-RS" dirty="0" smtClean="0"/>
              <a:t>sadrže biblioteke specijalizovane za testiranje</a:t>
            </a:r>
          </a:p>
          <a:p>
            <a:pPr lvl="1"/>
            <a:r>
              <a:rPr lang="sr-Latn-RS" dirty="0" smtClean="0"/>
              <a:t>izvršavanju testova</a:t>
            </a:r>
          </a:p>
          <a:p>
            <a:pPr lvl="1"/>
            <a:r>
              <a:rPr lang="sr-Latn-RS" dirty="0" smtClean="0"/>
              <a:t>izveštavanju o testovima</a:t>
            </a:r>
          </a:p>
          <a:p>
            <a:pPr lvl="1"/>
            <a:endParaRPr lang="sr-Latn-RS" dirty="0"/>
          </a:p>
          <a:p>
            <a:r>
              <a:rPr lang="sr-Latn-RS" dirty="0" smtClean="0"/>
              <a:t>Najpopularniji radni okviri</a:t>
            </a:r>
          </a:p>
          <a:p>
            <a:pPr lvl="1"/>
            <a:r>
              <a:rPr lang="sr-Latn-RS" dirty="0" smtClean="0"/>
              <a:t>JUnit</a:t>
            </a:r>
          </a:p>
          <a:p>
            <a:pPr lvl="1"/>
            <a:r>
              <a:rPr lang="sr-Latn-RS" dirty="0" smtClean="0"/>
              <a:t>TestNG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2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JUnit je radni okvir za testiranje Java programa</a:t>
            </a:r>
          </a:p>
          <a:p>
            <a:r>
              <a:rPr lang="en-US" dirty="0" err="1" smtClean="0"/>
              <a:t>Najnovija</a:t>
            </a:r>
            <a:r>
              <a:rPr lang="sr-Latn-RS" dirty="0" smtClean="0"/>
              <a:t> verzija JUnit </a:t>
            </a:r>
            <a:r>
              <a:rPr lang="en-US" dirty="0" smtClean="0"/>
              <a:t>5 (</a:t>
            </a:r>
            <a:r>
              <a:rPr lang="en-US" dirty="0" err="1" smtClean="0"/>
              <a:t>septembar</a:t>
            </a:r>
            <a:r>
              <a:rPr lang="en-US" dirty="0" smtClean="0"/>
              <a:t> 2017)</a:t>
            </a:r>
            <a:endParaRPr lang="sr-Latn-RS" dirty="0" smtClean="0"/>
          </a:p>
          <a:p>
            <a:r>
              <a:rPr lang="sr-Latn-RS" dirty="0" smtClean="0"/>
              <a:t>Prema jednom istraživanju, JUnit je najčešće uključivana eksterna biblioteka u Java projekte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8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Asertacije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Najvažniji deo testa je verifikacija dobijenog rezultata</a:t>
            </a:r>
          </a:p>
          <a:p>
            <a:pPr lvl="1"/>
            <a:r>
              <a:rPr lang="sr-Latn-RS" dirty="0" smtClean="0"/>
              <a:t>Poređenje očekivane i stvarne vrednosti</a:t>
            </a:r>
          </a:p>
          <a:p>
            <a:r>
              <a:rPr lang="sr-Latn-RS" dirty="0" smtClean="0"/>
              <a:t>Vrši se asertacijama</a:t>
            </a:r>
          </a:p>
          <a:p>
            <a:r>
              <a:rPr lang="sr-Latn-RS" dirty="0" smtClean="0"/>
              <a:t>Asertacija je deo koda u kojem se zahteva da određeni izraz bude istinit</a:t>
            </a:r>
          </a:p>
          <a:p>
            <a:pPr lvl="1"/>
            <a:r>
              <a:rPr lang="sr-Latn-RS" dirty="0" smtClean="0"/>
              <a:t>ako to nije slučaj, program prestaje da radi ili se dešava izuzetak</a:t>
            </a:r>
          </a:p>
          <a:p>
            <a:r>
              <a:rPr lang="sr-Latn-RS" dirty="0" smtClean="0"/>
              <a:t>Koristi se u testiranju pri utvrđivanju da li stvarna vrednost odgovara očekivanoj</a:t>
            </a:r>
          </a:p>
          <a:p>
            <a:pPr lvl="1"/>
            <a:r>
              <a:rPr lang="sr-Latn-RS" dirty="0" smtClean="0"/>
              <a:t>ako to nije slučaj, test nije uspešan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44800</TotalTime>
  <Words>2596</Words>
  <Application>Microsoft Office PowerPoint</Application>
  <PresentationFormat>On-screen Show (4:3)</PresentationFormat>
  <Paragraphs>438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Franklin Gothic Book</vt:lpstr>
      <vt:lpstr>Perpetua</vt:lpstr>
      <vt:lpstr>Wingdings 2</vt:lpstr>
      <vt:lpstr>Equity</vt:lpstr>
      <vt:lpstr>Jedinično testiranje u programskom jeziku Java</vt:lpstr>
      <vt:lpstr>PowerPoint Presentation</vt:lpstr>
      <vt:lpstr>Jedinično testiranje u Javi</vt:lpstr>
      <vt:lpstr>F.I.R.S.T. pravila za pisanje testova</vt:lpstr>
      <vt:lpstr>F.I.R.S.T. pravila za pisanje testova</vt:lpstr>
      <vt:lpstr>F.I.R.S.T. pravila za pisanje testova</vt:lpstr>
      <vt:lpstr>Radni okviri za testiranje u Javi</vt:lpstr>
      <vt:lpstr>JUnit</vt:lpstr>
      <vt:lpstr>Asertacije</vt:lpstr>
      <vt:lpstr>JUnit asertacije</vt:lpstr>
      <vt:lpstr>JUnit asertacije</vt:lpstr>
      <vt:lpstr>Matchers</vt:lpstr>
      <vt:lpstr>AssertJ</vt:lpstr>
      <vt:lpstr>TestNG</vt:lpstr>
      <vt:lpstr>TestNG – Test Suite</vt:lpstr>
      <vt:lpstr>TestNG – Kategorizacija testova</vt:lpstr>
      <vt:lpstr>TestNG – Test Suite i kategorizacija testova</vt:lpstr>
      <vt:lpstr>TestNG – Događaji</vt:lpstr>
      <vt:lpstr>TestNG – očekivani izuzeci</vt:lpstr>
      <vt:lpstr>TestNG – Ograničenje vremena izvršavanja</vt:lpstr>
      <vt:lpstr>TestNG – Ignorisanje testova</vt:lpstr>
      <vt:lpstr>TestNG - Zavisnosti </vt:lpstr>
      <vt:lpstr>TestNG – Parametri testova</vt:lpstr>
      <vt:lpstr>Mocking</vt:lpstr>
      <vt:lpstr>Java Mock objekti</vt:lpstr>
      <vt:lpstr>Mockito – Mock objekat</vt:lpstr>
      <vt:lpstr>Mockito – Mock objekat</vt:lpstr>
      <vt:lpstr>Mockito – Spy objekat</vt:lpstr>
      <vt:lpstr>Mockito – Spy objekat</vt:lpstr>
      <vt:lpstr>Mockito - Verifikacija</vt:lpstr>
      <vt:lpstr>Mockito - Verifikacija</vt:lpstr>
      <vt:lpstr>Testiranje serverskog dela Spring veb aplikacije</vt:lpstr>
      <vt:lpstr>Test runners</vt:lpstr>
      <vt:lpstr>Spring Test Runner</vt:lpstr>
      <vt:lpstr>Testiranje spring veb aplikacije</vt:lpstr>
      <vt:lpstr>Testiranje spring veb aplikacije</vt:lpstr>
      <vt:lpstr>Test podaci</vt:lpstr>
      <vt:lpstr>Primer testiranja Spring veb aplikacije</vt:lpstr>
      <vt:lpstr>Primer testiranja Spring veb aplikacije</vt:lpstr>
      <vt:lpstr>Primer testiranja Spring veb aplikacije</vt:lpstr>
      <vt:lpstr>Primer testiranja poslovne logike</vt:lpstr>
      <vt:lpstr>Primer testiranja poslovne logike</vt:lpstr>
      <vt:lpstr>Primer testiranja REST servisa</vt:lpstr>
      <vt:lpstr>MockMvc</vt:lpstr>
      <vt:lpstr>Verifikacija HTTP odgovora</vt:lpstr>
      <vt:lpstr>Testiranje serverskog dela Spring veb aplikacije korišćenjem Spring Boot 1.4</vt:lpstr>
      <vt:lpstr>Spring Boot 1.4 testiranje</vt:lpstr>
      <vt:lpstr>Spring Boot 1.4 Testiranje JPA sloja</vt:lpstr>
      <vt:lpstr>Spring Boot 1.4 Testiranje servisa</vt:lpstr>
      <vt:lpstr>Spring Boot 1.4 Testiranje kontrolera</vt:lpstr>
      <vt:lpstr>Spring Boot 1.4 Primer testova</vt:lpstr>
      <vt:lpstr>Testiranje privatnih metoda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1192</cp:revision>
  <dcterms:created xsi:type="dcterms:W3CDTF">2016-06-17T10:29:53Z</dcterms:created>
  <dcterms:modified xsi:type="dcterms:W3CDTF">2019-09-13T14:14:11Z</dcterms:modified>
</cp:coreProperties>
</file>