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8"/>
  </p:notesMasterIdLst>
  <p:sldIdLst>
    <p:sldId id="256" r:id="rId2"/>
    <p:sldId id="325" r:id="rId3"/>
    <p:sldId id="257" r:id="rId4"/>
    <p:sldId id="258" r:id="rId5"/>
    <p:sldId id="259" r:id="rId6"/>
    <p:sldId id="260" r:id="rId7"/>
    <p:sldId id="261" r:id="rId8"/>
    <p:sldId id="430" r:id="rId9"/>
    <p:sldId id="263" r:id="rId10"/>
    <p:sldId id="264" r:id="rId11"/>
    <p:sldId id="285" r:id="rId12"/>
    <p:sldId id="326" r:id="rId13"/>
    <p:sldId id="266" r:id="rId14"/>
    <p:sldId id="267" r:id="rId15"/>
    <p:sldId id="269" r:id="rId16"/>
    <p:sldId id="270" r:id="rId17"/>
    <p:sldId id="271" r:id="rId18"/>
    <p:sldId id="273" r:id="rId19"/>
    <p:sldId id="274" r:id="rId20"/>
    <p:sldId id="272" r:id="rId21"/>
    <p:sldId id="275" r:id="rId22"/>
    <p:sldId id="327" r:id="rId23"/>
    <p:sldId id="280" r:id="rId24"/>
    <p:sldId id="281" r:id="rId25"/>
    <p:sldId id="282" r:id="rId26"/>
    <p:sldId id="283" r:id="rId27"/>
    <p:sldId id="284" r:id="rId28"/>
    <p:sldId id="286" r:id="rId29"/>
    <p:sldId id="432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420" r:id="rId40"/>
    <p:sldId id="276" r:id="rId41"/>
    <p:sldId id="297" r:id="rId42"/>
    <p:sldId id="298" r:id="rId43"/>
    <p:sldId id="296" r:id="rId44"/>
    <p:sldId id="299" r:id="rId45"/>
    <p:sldId id="300" r:id="rId46"/>
    <p:sldId id="328" r:id="rId47"/>
    <p:sldId id="303" r:id="rId48"/>
    <p:sldId id="304" r:id="rId49"/>
    <p:sldId id="302" r:id="rId50"/>
    <p:sldId id="301" r:id="rId51"/>
    <p:sldId id="305" r:id="rId52"/>
    <p:sldId id="306" r:id="rId53"/>
    <p:sldId id="307" r:id="rId54"/>
    <p:sldId id="309" r:id="rId55"/>
    <p:sldId id="310" r:id="rId56"/>
    <p:sldId id="308" r:id="rId57"/>
    <p:sldId id="311" r:id="rId58"/>
    <p:sldId id="313" r:id="rId59"/>
    <p:sldId id="314" r:id="rId60"/>
    <p:sldId id="315" r:id="rId61"/>
    <p:sldId id="317" r:id="rId62"/>
    <p:sldId id="318" r:id="rId63"/>
    <p:sldId id="319" r:id="rId64"/>
    <p:sldId id="320" r:id="rId65"/>
    <p:sldId id="312" r:id="rId66"/>
    <p:sldId id="350" r:id="rId67"/>
    <p:sldId id="277" r:id="rId68"/>
    <p:sldId id="351" r:id="rId69"/>
    <p:sldId id="352" r:id="rId70"/>
    <p:sldId id="356" r:id="rId71"/>
    <p:sldId id="353" r:id="rId72"/>
    <p:sldId id="354" r:id="rId73"/>
    <p:sldId id="355" r:id="rId74"/>
    <p:sldId id="357" r:id="rId75"/>
    <p:sldId id="358" r:id="rId76"/>
    <p:sldId id="360" r:id="rId77"/>
    <p:sldId id="361" r:id="rId78"/>
    <p:sldId id="362" r:id="rId79"/>
    <p:sldId id="363" r:id="rId80"/>
    <p:sldId id="364" r:id="rId81"/>
    <p:sldId id="359" r:id="rId82"/>
    <p:sldId id="365" r:id="rId83"/>
    <p:sldId id="366" r:id="rId84"/>
    <p:sldId id="367" r:id="rId85"/>
    <p:sldId id="368" r:id="rId86"/>
    <p:sldId id="395" r:id="rId87"/>
    <p:sldId id="396" r:id="rId88"/>
    <p:sldId id="397" r:id="rId89"/>
    <p:sldId id="398" r:id="rId90"/>
    <p:sldId id="399" r:id="rId91"/>
    <p:sldId id="400" r:id="rId92"/>
    <p:sldId id="401" r:id="rId93"/>
    <p:sldId id="402" r:id="rId94"/>
    <p:sldId id="403" r:id="rId95"/>
    <p:sldId id="404" r:id="rId96"/>
    <p:sldId id="405" r:id="rId97"/>
    <p:sldId id="406" r:id="rId98"/>
    <p:sldId id="407" r:id="rId99"/>
    <p:sldId id="408" r:id="rId100"/>
    <p:sldId id="409" r:id="rId101"/>
    <p:sldId id="410" r:id="rId102"/>
    <p:sldId id="411" r:id="rId103"/>
    <p:sldId id="412" r:id="rId104"/>
    <p:sldId id="413" r:id="rId105"/>
    <p:sldId id="414" r:id="rId106"/>
    <p:sldId id="419" r:id="rId107"/>
    <p:sldId id="415" r:id="rId108"/>
    <p:sldId id="416" r:id="rId109"/>
    <p:sldId id="417" r:id="rId110"/>
    <p:sldId id="418" r:id="rId111"/>
    <p:sldId id="369" r:id="rId112"/>
    <p:sldId id="370" r:id="rId113"/>
    <p:sldId id="279" r:id="rId114"/>
    <p:sldId id="371" r:id="rId115"/>
    <p:sldId id="372" r:id="rId116"/>
    <p:sldId id="373" r:id="rId117"/>
    <p:sldId id="374" r:id="rId118"/>
    <p:sldId id="378" r:id="rId119"/>
    <p:sldId id="375" r:id="rId120"/>
    <p:sldId id="377" r:id="rId121"/>
    <p:sldId id="376" r:id="rId122"/>
    <p:sldId id="431" r:id="rId123"/>
    <p:sldId id="379" r:id="rId124"/>
    <p:sldId id="321" r:id="rId125"/>
    <p:sldId id="380" r:id="rId126"/>
    <p:sldId id="381" r:id="rId127"/>
    <p:sldId id="382" r:id="rId128"/>
    <p:sldId id="384" r:id="rId129"/>
    <p:sldId id="386" r:id="rId130"/>
    <p:sldId id="385" r:id="rId131"/>
    <p:sldId id="387" r:id="rId132"/>
    <p:sldId id="388" r:id="rId133"/>
    <p:sldId id="383" r:id="rId134"/>
    <p:sldId id="391" r:id="rId135"/>
    <p:sldId id="392" r:id="rId136"/>
    <p:sldId id="394" r:id="rId137"/>
    <p:sldId id="393" r:id="rId138"/>
    <p:sldId id="421" r:id="rId139"/>
    <p:sldId id="422" r:id="rId140"/>
    <p:sldId id="423" r:id="rId141"/>
    <p:sldId id="424" r:id="rId142"/>
    <p:sldId id="425" r:id="rId143"/>
    <p:sldId id="426" r:id="rId144"/>
    <p:sldId id="427" r:id="rId145"/>
    <p:sldId id="428" r:id="rId146"/>
    <p:sldId id="429" r:id="rId1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0" autoAdjust="0"/>
  </p:normalViewPr>
  <p:slideViewPr>
    <p:cSldViewPr>
      <p:cViewPr varScale="1">
        <p:scale>
          <a:sx n="78" d="100"/>
          <a:sy n="78" d="100"/>
        </p:scale>
        <p:origin x="157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258"/>
    </p:cViewPr>
  </p:sorterViewPr>
  <p:notesViewPr>
    <p:cSldViewPr>
      <p:cViewPr varScale="1">
        <p:scale>
          <a:sx n="70" d="100"/>
          <a:sy n="70" d="100"/>
        </p:scale>
        <p:origin x="-323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notesMaster" Target="notesMasters/notesMaster1.xml"/><Relationship Id="rId15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E5E08-6FDD-4025-8531-A3BB39BAD8F4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C20D4-52CC-4AE0-A8BD-CFB348CDB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9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923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40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040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553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553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553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553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553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99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65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4E63B4-66BE-45AF-B342-5BD675F621EF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/docs/current/spring-framework-reference/html/" TargetMode="External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hyperlink" Target="http://docs.spring.io/spring/docs/current/javadoc-api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943600"/>
            <a:ext cx="6400800" cy="533400"/>
          </a:xfrm>
        </p:spPr>
        <p:txBody>
          <a:bodyPr/>
          <a:lstStyle/>
          <a:p>
            <a:pPr algn="r"/>
            <a:r>
              <a:rPr lang="sr-Latn-RS" dirty="0" smtClean="0"/>
              <a:t>Autor: Goran Savić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Spring radni okvir</a:t>
            </a:r>
            <a:endParaRPr lang="en-GB" dirty="0"/>
          </a:p>
        </p:txBody>
      </p:sp>
      <p:pic>
        <p:nvPicPr>
          <p:cNvPr id="22532" name="Picture 4" descr="https://upload.wikimedia.org/wikipedia/en/2/20/Pivotal_Java_Spring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324600" cy="205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4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Glavni koncepti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Deklarativno programiranje korišćenjem aspekata</a:t>
            </a:r>
          </a:p>
          <a:p>
            <a:pPr lvl="1"/>
            <a:r>
              <a:rPr lang="sr-Latn-RS" dirty="0" smtClean="0"/>
              <a:t>Aspektno-orijentisano programiranje (AOP)</a:t>
            </a:r>
          </a:p>
          <a:p>
            <a:pPr lvl="1"/>
            <a:r>
              <a:rPr lang="sr-Latn-RS" dirty="0" smtClean="0"/>
              <a:t>Ponovno iskorišćenje često korišćenih funkcionalnosti</a:t>
            </a:r>
          </a:p>
          <a:p>
            <a:pPr lvl="1"/>
            <a:r>
              <a:rPr lang="sr-Latn-RS" dirty="0" smtClean="0"/>
              <a:t>Funkcionalnost se nezavisno definiše</a:t>
            </a:r>
          </a:p>
          <a:p>
            <a:pPr lvl="1"/>
            <a:r>
              <a:rPr lang="sr-Latn-RS" dirty="0" smtClean="0"/>
              <a:t>Nakon toga se kao aspekt primeni u potrebnim delovima aplikacije</a:t>
            </a:r>
          </a:p>
          <a:p>
            <a:pPr lvl="1"/>
            <a:r>
              <a:rPr lang="sr-Latn-RS" dirty="0" smtClean="0"/>
              <a:t>Primer</a:t>
            </a:r>
          </a:p>
          <a:p>
            <a:pPr lvl="2"/>
            <a:r>
              <a:rPr lang="sr-Latn-RS" dirty="0" smtClean="0"/>
              <a:t>provera prava pristupa se primeni na svaki veb servis</a:t>
            </a:r>
          </a:p>
          <a:p>
            <a:pPr lvl="1"/>
            <a:endParaRPr lang="en-GB" dirty="0"/>
          </a:p>
        </p:txBody>
      </p:sp>
      <p:pic>
        <p:nvPicPr>
          <p:cNvPr id="1026" name="Picture 2" descr="http://atchuup.com/wp-content/uploads/1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9" t="31025" r="16065" b="32913"/>
          <a:stretch/>
        </p:blipFill>
        <p:spPr bwMode="auto">
          <a:xfrm>
            <a:off x="4953000" y="5181600"/>
            <a:ext cx="3929743" cy="148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6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 konvertori poruka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Kod ovog pristupa, od celog Spring MVC koristi se samo </a:t>
            </a:r>
            <a:r>
              <a:rPr lang="sr-Latn-RS" i="1" dirty="0" smtClean="0"/>
              <a:t>controller</a:t>
            </a:r>
          </a:p>
          <a:p>
            <a:pPr lvl="1"/>
            <a:r>
              <a:rPr lang="sr-Latn-RS" dirty="0" smtClean="0"/>
              <a:t>DispatcherServler ne koristi </a:t>
            </a:r>
            <a:r>
              <a:rPr lang="sr-Latn-RS" i="1" dirty="0" smtClean="0"/>
              <a:t>model</a:t>
            </a:r>
            <a:r>
              <a:rPr lang="sr-Latn-RS" dirty="0" smtClean="0"/>
              <a:t> i </a:t>
            </a:r>
            <a:r>
              <a:rPr lang="sr-Latn-RS" i="1" dirty="0" smtClean="0"/>
              <a:t>view </a:t>
            </a:r>
            <a:r>
              <a:rPr lang="sr-Latn-RS" dirty="0" smtClean="0"/>
              <a:t>komponentu</a:t>
            </a:r>
          </a:p>
          <a:p>
            <a:pPr lvl="1"/>
            <a:r>
              <a:rPr lang="sr-Latn-RS" dirty="0" smtClean="0"/>
              <a:t>podatke koje vrati kontroler, DispatcherServlet konvertuje i šalje preko mreže</a:t>
            </a:r>
          </a:p>
          <a:p>
            <a:r>
              <a:rPr lang="sr-Latn-RS" dirty="0" smtClean="0"/>
              <a:t>Podržani su različiti konvertori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MappingJacksonHttpMessageConverter</a:t>
            </a:r>
          </a:p>
          <a:p>
            <a:pPr lvl="2"/>
            <a:r>
              <a:rPr lang="sr-Latn-RS" dirty="0" smtClean="0"/>
              <a:t>pretvaranje Java objekta u JSON i obrnuto</a:t>
            </a: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ByteArrayHttpMessageConverter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sr-Latn-RS" dirty="0" smtClean="0"/>
              <a:t>pretvaranje Java objekta u niz bajtova i obrnuto</a:t>
            </a:r>
          </a:p>
          <a:p>
            <a:pPr lvl="1"/>
            <a:r>
              <a:rPr lang="sr-Latn-RS" dirty="0" smtClean="0"/>
              <a:t>i mnogi drugi ...</a:t>
            </a:r>
            <a:endParaRPr lang="en-GB" dirty="0"/>
          </a:p>
        </p:txBody>
      </p:sp>
      <p:pic>
        <p:nvPicPr>
          <p:cNvPr id="5" name="Picture 6" descr="http://www.softwarecrew.com/wp-content/uploads/2013/06/DataConverterIcon200-1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7200"/>
            <a:ext cx="1059543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 konvertori poruka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Konvertor se automatski primenjuje na osnovu</a:t>
            </a:r>
          </a:p>
          <a:p>
            <a:pPr lvl="1"/>
            <a:r>
              <a:rPr lang="sr-Latn-RS" dirty="0" smtClean="0"/>
              <a:t>formata resursa koji je metoda naznačila da vraća</a:t>
            </a:r>
            <a:endParaRPr lang="en-US" dirty="0" smtClean="0"/>
          </a:p>
          <a:p>
            <a:pPr lvl="1"/>
            <a:r>
              <a:rPr lang="sr-Latn-RS" dirty="0" smtClean="0"/>
              <a:t>biblioteke koja je uključena u </a:t>
            </a:r>
            <a:r>
              <a:rPr lang="sr-Latn-RS" i="1" dirty="0" smtClean="0"/>
              <a:t>classpath</a:t>
            </a:r>
            <a:r>
              <a:rPr lang="sr-Latn-RS" dirty="0" smtClean="0"/>
              <a:t> </a:t>
            </a: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</a:pPr>
            <a:r>
              <a:rPr lang="sr-Latn-RS" dirty="0" smtClean="0"/>
              <a:t>Potrebno je anotirati povratni tip metode anotacijom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ResponseBody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(method=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RequestMethod.GET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sr-Latn-RS" sz="1800" dirty="0">
                <a:latin typeface="Courier New" pitchFamily="49" charset="0"/>
                <a:cs typeface="Courier New" pitchFamily="49" charset="0"/>
              </a:rPr>
              <a:t>	            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produces="application/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json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ResponseBody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List&lt;Student&gt;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getStudents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2004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&lt;Student&gt; students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&lt;Student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 marL="32004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return students;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sr-Latn-RS" sz="1800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</a:pPr>
            <a:endParaRPr lang="sr-Latn-R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6" descr="http://www.softwarecrew.com/wp-content/uploads/2013/06/DataConverterIcon200-1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0850"/>
            <a:ext cx="1059543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2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 err="1" smtClean="0"/>
              <a:t>konvertori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Može se naznačiti da se podrazumevano koriste konvertori poruka</a:t>
            </a:r>
          </a:p>
          <a:p>
            <a:r>
              <a:rPr lang="sr-Latn-RS" dirty="0" smtClean="0"/>
              <a:t>Potrebno je kontroler anotirati umesto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Controler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RestController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Tada </a:t>
            </a:r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potrebe</a:t>
            </a:r>
            <a:r>
              <a:rPr lang="en-US" dirty="0" smtClean="0"/>
              <a:t> da se </a:t>
            </a:r>
            <a:r>
              <a:rPr lang="en-US" dirty="0" err="1" smtClean="0"/>
              <a:t>povratni</a:t>
            </a:r>
            <a:r>
              <a:rPr lang="en-US" dirty="0" smtClean="0"/>
              <a:t> tip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anotira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@Re</a:t>
            </a:r>
            <a:r>
              <a:rPr lang="sr-Latn-RS" smtClean="0">
                <a:latin typeface="Courier New" pitchFamily="49" charset="0"/>
                <a:cs typeface="Courier New" pitchFamily="49" charset="0"/>
              </a:rPr>
              <a:t>sponse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Body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/>
              <a:t>automatski</a:t>
            </a:r>
            <a:r>
              <a:rPr lang="en-US" dirty="0" smtClean="0"/>
              <a:t> </a:t>
            </a:r>
            <a:r>
              <a:rPr lang="sr-Latn-RS" dirty="0" smtClean="0"/>
              <a:t>će se pozivati konvertor</a:t>
            </a:r>
            <a:endParaRPr lang="en-US" dirty="0" smtClean="0"/>
          </a:p>
        </p:txBody>
      </p:sp>
      <p:pic>
        <p:nvPicPr>
          <p:cNvPr id="4" name="Picture 6" descr="http://www.softwarecrew.com/wp-content/uploads/2013/06/DataConverterIcon200-1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0850"/>
            <a:ext cx="1059543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 konvertori poruka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57200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 smtClean="0"/>
              <a:t>Spring omogućuje i drugi smer konverzije</a:t>
            </a:r>
          </a:p>
          <a:p>
            <a:pPr lvl="1"/>
            <a:r>
              <a:rPr lang="sr-Latn-RS" dirty="0" smtClean="0"/>
              <a:t>konverzija podataka primljenih sa klijenta</a:t>
            </a:r>
          </a:p>
          <a:p>
            <a:r>
              <a:rPr lang="sr-Latn-RS" dirty="0" smtClean="0"/>
              <a:t>Konvertor će pretvoriti podatke primljene u telu HTTP zahteva u Java objekat</a:t>
            </a:r>
          </a:p>
          <a:p>
            <a:pPr lvl="1"/>
            <a:r>
              <a:rPr lang="sr-Latn-RS" dirty="0" smtClean="0"/>
              <a:t>potrebno je očekivani Java objekat definisati kao parametar REST metode i</a:t>
            </a:r>
          </a:p>
          <a:p>
            <a:pPr lvl="1"/>
            <a:r>
              <a:rPr lang="sr-Latn-RS" dirty="0" smtClean="0"/>
              <a:t>anotirati parametar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RequestBody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/>
              <a:t>anotacijom</a:t>
            </a:r>
            <a:endParaRPr lang="en-US" dirty="0" smtClean="0"/>
          </a:p>
          <a:p>
            <a:pPr lvl="1"/>
            <a:r>
              <a:rPr lang="en-US" dirty="0" err="1" smtClean="0"/>
              <a:t>primenjuje</a:t>
            </a:r>
            <a:r>
              <a:rPr lang="en-US" dirty="0" smtClean="0"/>
              <a:t> se </a:t>
            </a:r>
            <a:r>
              <a:rPr lang="en-US" dirty="0" err="1" smtClean="0"/>
              <a:t>odgovaraju</a:t>
            </a:r>
            <a:r>
              <a:rPr lang="sr-Latn-RS" dirty="0" smtClean="0"/>
              <a:t>ći konverter zavisno od tipa podatka koje metoda očekuje</a:t>
            </a:r>
          </a:p>
          <a:p>
            <a:pPr marL="32004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r-Latn-RS" sz="1900" dirty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= “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/students”, method =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, 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sr-Latn-RS" sz="1900" b="1" dirty="0" smtClean="0">
                <a:latin typeface="Courier New" pitchFamily="49" charset="0"/>
                <a:cs typeface="Courier New" pitchFamily="49" charset="0"/>
              </a:rPr>
              <a:t>consumes =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“application/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json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sz="1900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@Re</a:t>
            </a:r>
            <a:r>
              <a:rPr lang="sr-Latn-RS" sz="1900" b="1" dirty="0" smtClean="0">
                <a:latin typeface="Courier New" pitchFamily="49" charset="0"/>
                <a:cs typeface="Courier New" pitchFamily="49" charset="0"/>
              </a:rPr>
              <a:t>quest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 Student </a:t>
            </a:r>
            <a:r>
              <a:rPr lang="en-GB" sz="1900" dirty="0" err="1" smtClean="0">
                <a:latin typeface="Courier New" pitchFamily="49" charset="0"/>
                <a:cs typeface="Courier New" pitchFamily="49" charset="0"/>
              </a:rPr>
              <a:t>newStudent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GB" sz="1900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sr-Latn-R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//add student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}</a:t>
            </a:r>
            <a:endParaRPr lang="sr-Latn-RS" sz="1900" dirty="0"/>
          </a:p>
          <a:p>
            <a:pPr lvl="1"/>
            <a:endParaRPr lang="sr-Latn-RS" dirty="0" smtClean="0"/>
          </a:p>
        </p:txBody>
      </p:sp>
      <p:pic>
        <p:nvPicPr>
          <p:cNvPr id="4" name="Picture 6" descr="http://www.softwarecrew.com/wp-content/uploads/2013/06/DataConverterIcon200-1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20700"/>
            <a:ext cx="1059543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9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ResponseEntity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kontrolera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en-US" dirty="0" smtClean="0"/>
              <a:t> da </a:t>
            </a:r>
            <a:r>
              <a:rPr lang="en-US" dirty="0" err="1" smtClean="0"/>
              <a:t>vrate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ResponseEntity</a:t>
            </a:r>
            <a:r>
              <a:rPr lang="en-US" dirty="0" smtClean="0"/>
              <a:t> </a:t>
            </a:r>
            <a:r>
              <a:rPr lang="en-US" dirty="0" err="1" smtClean="0"/>
              <a:t>objekat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sadr</a:t>
            </a:r>
            <a:r>
              <a:rPr lang="sr-Latn-RS" dirty="0" smtClean="0"/>
              <a:t>ž</a:t>
            </a:r>
            <a:r>
              <a:rPr lang="en-US" dirty="0" smtClean="0"/>
              <a:t>i vi</a:t>
            </a:r>
            <a:r>
              <a:rPr lang="sr-Latn-RS" dirty="0" smtClean="0"/>
              <a:t>š</a:t>
            </a:r>
            <a:r>
              <a:rPr lang="en-US" dirty="0" smtClean="0"/>
              <a:t>e </a:t>
            </a:r>
            <a:r>
              <a:rPr lang="en-US" dirty="0" err="1" smtClean="0"/>
              <a:t>informacija</a:t>
            </a:r>
            <a:r>
              <a:rPr lang="en-US" dirty="0" smtClean="0"/>
              <a:t> </a:t>
            </a:r>
            <a:r>
              <a:rPr lang="sr-Latn-RS" dirty="0" smtClean="0"/>
              <a:t>o odgovoru</a:t>
            </a:r>
          </a:p>
          <a:p>
            <a:pPr lvl="1"/>
            <a:r>
              <a:rPr lang="sr-Latn-RS" dirty="0" smtClean="0"/>
              <a:t>ne samo podatke, nego i metapodatke</a:t>
            </a:r>
          </a:p>
          <a:p>
            <a:pPr lvl="1"/>
            <a:r>
              <a:rPr lang="sr-Latn-RS" dirty="0" smtClean="0"/>
              <a:t>npr. HTTP status, polja HTTP zaglavlja itd.</a:t>
            </a:r>
            <a:endParaRPr lang="en-US" dirty="0" smtClean="0"/>
          </a:p>
          <a:p>
            <a:pPr marL="320040" lvl="1" indent="0">
              <a:buNone/>
            </a:pP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20040" lvl="1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(method=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RequestMethod.GET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sr-Latn-RS" sz="1800" dirty="0">
                <a:latin typeface="Courier New" pitchFamily="49" charset="0"/>
                <a:cs typeface="Courier New" pitchFamily="49" charset="0"/>
              </a:rPr>
              <a:t>	            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produces="application/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json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ResponseEntity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&lt;List&lt;Student&gt;&gt;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getStudents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2004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&lt;Student&gt; students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&lt;Student&gt;();</a:t>
            </a:r>
          </a:p>
          <a:p>
            <a:pPr marL="32004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ResponseEntity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&lt;List&lt;Student&gt;&gt;(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students, 	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HttpStatus.OK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  <a:endParaRPr lang="sr-Latn-R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sr-Latn-RS" dirty="0" smtClean="0"/>
          </a:p>
        </p:txBody>
      </p:sp>
      <p:pic>
        <p:nvPicPr>
          <p:cNvPr id="11266" name="Picture 2" descr="https://cdn2.iconfinder.com/data/icons/windows-8-metro-style/512/respon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10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2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zaglavlja</a:t>
            </a:r>
            <a:r>
              <a:rPr lang="en-US" dirty="0" smtClean="0"/>
              <a:t> </a:t>
            </a:r>
            <a:r>
              <a:rPr lang="en-US" dirty="0" err="1" smtClean="0"/>
              <a:t>odgovora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Jedan</a:t>
            </a:r>
            <a:r>
              <a:rPr lang="en-US" dirty="0" smtClean="0"/>
              <a:t> od </a:t>
            </a:r>
            <a:r>
              <a:rPr lang="en-US" dirty="0" err="1" smtClean="0"/>
              <a:t>parametara</a:t>
            </a:r>
            <a:r>
              <a:rPr lang="en-US" dirty="0" smtClean="0"/>
              <a:t> </a:t>
            </a:r>
            <a:r>
              <a:rPr lang="en-US" dirty="0" err="1" smtClean="0"/>
              <a:t>konstruktora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ResponseEntity</a:t>
            </a:r>
            <a:r>
              <a:rPr lang="en-US" dirty="0" smtClean="0"/>
              <a:t> </a:t>
            </a:r>
            <a:r>
              <a:rPr lang="en-US" dirty="0" err="1" smtClean="0"/>
              <a:t>objekta</a:t>
            </a:r>
            <a:r>
              <a:rPr lang="en-US" dirty="0" smtClean="0"/>
              <a:t> je i </a:t>
            </a:r>
            <a:r>
              <a:rPr lang="en-US" dirty="0" err="1" smtClean="0"/>
              <a:t>zaglavlje</a:t>
            </a:r>
            <a:r>
              <a:rPr lang="en-US" dirty="0" smtClean="0"/>
              <a:t> HTTP </a:t>
            </a:r>
            <a:r>
              <a:rPr lang="en-US" dirty="0" err="1" smtClean="0"/>
              <a:t>odgovora</a:t>
            </a:r>
            <a:endParaRPr lang="en-US" dirty="0" smtClean="0"/>
          </a:p>
          <a:p>
            <a:r>
              <a:rPr lang="en-US" dirty="0" smtClean="0"/>
              <a:t>Primer </a:t>
            </a:r>
            <a:r>
              <a:rPr lang="en-US" dirty="0" err="1" smtClean="0"/>
              <a:t>postavljanja</a:t>
            </a:r>
            <a:r>
              <a:rPr lang="en-US" dirty="0" smtClean="0"/>
              <a:t> </a:t>
            </a:r>
            <a:r>
              <a:rPr lang="en-US" dirty="0" err="1" smtClean="0"/>
              <a:t>ukupnog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en-US" dirty="0" err="1" smtClean="0"/>
              <a:t>entiteta</a:t>
            </a:r>
            <a:r>
              <a:rPr lang="en-US" dirty="0" smtClean="0"/>
              <a:t> u </a:t>
            </a:r>
            <a:r>
              <a:rPr lang="en-US" dirty="0" err="1" smtClean="0"/>
              <a:t>zaglavlje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sr-Latn-RS" dirty="0" smtClean="0"/>
              <a:t>straničenom preuzimanju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ResponseEntity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&lt;List&lt;Student&gt;&gt;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getStudents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int 	page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2004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&lt;Student&gt; students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studentDao.getStudents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(page);</a:t>
            </a:r>
          </a:p>
          <a:p>
            <a:pPr marL="32004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1600" b="1" dirty="0" smtClean="0">
                <a:latin typeface="Courier New" pitchFamily="49" charset="0"/>
                <a:cs typeface="Courier New" pitchFamily="49" charset="0"/>
              </a:rPr>
              <a:t>HttpHeaders headers = new HttpHeaders();</a:t>
            </a:r>
          </a:p>
          <a:p>
            <a:pPr marL="32004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studentsTotal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studentDao.countAll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20040" lvl="1" indent="0">
              <a:buNone/>
            </a:pPr>
            <a:r>
              <a:rPr lang="sr-Latn-RS" sz="1600" b="1" dirty="0" smtClean="0">
                <a:latin typeface="Courier New" pitchFamily="49" charset="0"/>
                <a:cs typeface="Courier New" pitchFamily="49" charset="0"/>
              </a:rPr>
              <a:t>	headers.add(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“X-Total-Count”,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studentsTotal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r-Latn-R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ResponseEntity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&lt;Student&gt;(students, 		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headers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HttpStatus.OK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sr-Latn-RS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sr-Latn-RS" dirty="0" smtClean="0"/>
          </a:p>
          <a:p>
            <a:endParaRPr lang="en-GB" dirty="0"/>
          </a:p>
        </p:txBody>
      </p:sp>
      <p:pic>
        <p:nvPicPr>
          <p:cNvPr id="15362" name="Picture 2" descr="https://cdn2.iconfinder.com/data/icons/windows-8-metro-style/512/respon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572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6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1301"/>
            <a:ext cx="7772400" cy="1143000"/>
          </a:xfrm>
        </p:spPr>
        <p:txBody>
          <a:bodyPr/>
          <a:lstStyle/>
          <a:p>
            <a:r>
              <a:rPr lang="sr-Latn-RS" dirty="0" smtClean="0"/>
              <a:t>Podrška za paginaciju i sortiranje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REST metoda može da dobije kao parametar interfejs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Pageable</a:t>
            </a:r>
          </a:p>
          <a:p>
            <a:r>
              <a:rPr lang="sr-Latn-RS" dirty="0" smtClean="0"/>
              <a:t>Tada metoda automatski prepoznaje URL parametre </a:t>
            </a:r>
          </a:p>
          <a:p>
            <a:pPr lvl="1"/>
            <a:r>
              <a:rPr lang="sr-Latn-RS" dirty="0" smtClean="0"/>
              <a:t>page </a:t>
            </a:r>
          </a:p>
          <a:p>
            <a:pPr lvl="2"/>
            <a:r>
              <a:rPr lang="sr-Latn-RS" dirty="0" smtClean="0"/>
              <a:t>predstavlja broj stranice koju želimo da dobavimo</a:t>
            </a:r>
          </a:p>
          <a:p>
            <a:pPr lvl="2"/>
            <a:r>
              <a:rPr lang="sr-Latn-RS" dirty="0" smtClean="0"/>
              <a:t>prva stranica ima indeks 0</a:t>
            </a:r>
          </a:p>
          <a:p>
            <a:pPr lvl="1"/>
            <a:r>
              <a:rPr lang="sr-Latn-RS" dirty="0" smtClean="0"/>
              <a:t>size</a:t>
            </a:r>
          </a:p>
          <a:p>
            <a:pPr lvl="2"/>
            <a:r>
              <a:rPr lang="sr-Latn-RS" dirty="0" smtClean="0"/>
              <a:t>predstavlja broj entiteta po jednoj stranici</a:t>
            </a:r>
          </a:p>
          <a:p>
            <a:pPr lvl="1"/>
            <a:r>
              <a:rPr lang="sr-Latn-RS" dirty="0" smtClean="0"/>
              <a:t>sort</a:t>
            </a:r>
          </a:p>
          <a:p>
            <a:pPr lvl="2"/>
            <a:r>
              <a:rPr lang="sr-Latn-RS" dirty="0" smtClean="0"/>
              <a:t>kriterijum sortiranja	</a:t>
            </a:r>
          </a:p>
          <a:p>
            <a:pPr lvl="2"/>
            <a:r>
              <a:rPr lang="sr-Latn-RS" dirty="0" smtClean="0"/>
              <a:t>zadaje se u formatu 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fieldName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,asc</a:t>
            </a:r>
            <a:r>
              <a:rPr lang="sr-Latn-RS" dirty="0" smtClean="0"/>
              <a:t> ili </a:t>
            </a:r>
            <a:r>
              <a:rPr lang="sr-Latn-RS" i="1" dirty="0" smtClean="0">
                <a:latin typeface="Courier New" pitchFamily="49" charset="0"/>
                <a:cs typeface="Courier New" pitchFamily="49" charset="0"/>
              </a:rPr>
              <a:t>fieldName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,desc</a:t>
            </a:r>
          </a:p>
          <a:p>
            <a:r>
              <a:rPr lang="en-US" dirty="0"/>
              <a:t>Primer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http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://localhost:8080/api/students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sort=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lastName,desc&amp;page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=1&amp;size=3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6388" name="Picture 4" descr="http://cdn.mysitemyway.com/etc-mysitemyway/icons/legacy-previews/icons/blue-jelly-icons-business/078508-blue-jelly-icon-business-document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7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Obrada izuzetaka u REST servisu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Ako se desi greška u izvršavanju metode,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ResponseEntity</a:t>
            </a:r>
            <a:r>
              <a:rPr lang="sr-Latn-RS" dirty="0" smtClean="0"/>
              <a:t> treba da sadrži poseban objekat koji opisuje grešku</a:t>
            </a:r>
          </a:p>
          <a:p>
            <a:pPr marL="0" indent="0">
              <a:buNone/>
            </a:pPr>
            <a:endParaRPr lang="sr-Latn-RS" sz="17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7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sr-Latn-RS" sz="1700" dirty="0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en-GB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 code;</a:t>
            </a:r>
          </a:p>
          <a:p>
            <a:pPr marL="0" indent="0">
              <a:buNone/>
            </a:pPr>
            <a:r>
              <a:rPr lang="sr-Latn-R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private String message;</a:t>
            </a:r>
          </a:p>
          <a:p>
            <a:pPr marL="0" indent="0">
              <a:buNone/>
            </a:pPr>
            <a:r>
              <a:rPr lang="sr-Latn-R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public Error(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 code, String message) {</a:t>
            </a:r>
          </a:p>
          <a:p>
            <a:pPr marL="0" indent="0">
              <a:buNone/>
            </a:pPr>
            <a:r>
              <a:rPr lang="sr-Latn-RS" sz="17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this.code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 = code;</a:t>
            </a:r>
          </a:p>
          <a:p>
            <a:pPr marL="0" indent="0">
              <a:buNone/>
            </a:pPr>
            <a:r>
              <a:rPr lang="sr-Latn-RS" sz="17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this.message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 = message;</a:t>
            </a:r>
          </a:p>
          <a:p>
            <a:pPr marL="0" indent="0">
              <a:buNone/>
            </a:pPr>
            <a:r>
              <a:rPr lang="sr-Latn-R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getCode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sz="17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return code;</a:t>
            </a:r>
          </a:p>
          <a:p>
            <a:pPr marL="0" indent="0">
              <a:buNone/>
            </a:pPr>
            <a:r>
              <a:rPr lang="sr-Latn-R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sz="17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return message;</a:t>
            </a:r>
          </a:p>
          <a:p>
            <a:pPr marL="0" indent="0">
              <a:buNone/>
            </a:pPr>
            <a:r>
              <a:rPr lang="sr-Latn-R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7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pic>
        <p:nvPicPr>
          <p:cNvPr id="17410" name="Picture 2" descr="https://camo.githubusercontent.com/b6fc64d56d1ff5d271f1295f17042cdb7c62e5b7/68747470733a2f2f637572726963756c756d2d636f6e74656e742e73332e616d617a6f6e6177732e636f6d2f696f732f696f732d6f626a632d66756e64616d656e74616c732d756e69742f78636f64655f6572726f725f69636f6e2e706e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81000"/>
            <a:ext cx="99059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4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6699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izuzetaka</a:t>
            </a:r>
            <a:r>
              <a:rPr lang="en-US" dirty="0" smtClean="0"/>
              <a:t> u REST </a:t>
            </a:r>
            <a:r>
              <a:rPr lang="en-US" dirty="0" err="1" smtClean="0"/>
              <a:t>servisu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Definišemo posebne klase za svaki tip izuzetka koji se može desiti u REST servisu</a:t>
            </a:r>
          </a:p>
          <a:p>
            <a:r>
              <a:rPr lang="sr-Latn-RS" dirty="0" smtClean="0"/>
              <a:t>Primer za grešku pri pronalaženju studenta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StudentN</a:t>
            </a:r>
            <a:r>
              <a:rPr lang="en-GB" sz="1900" dirty="0" err="1" smtClean="0">
                <a:latin typeface="Courier New" pitchFamily="49" charset="0"/>
                <a:cs typeface="Courier New" pitchFamily="49" charset="0"/>
              </a:rPr>
              <a:t>otFoundException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               </a:t>
            </a:r>
          </a:p>
          <a:p>
            <a:pPr marL="0" indent="0">
              <a:buNone/>
            </a:pPr>
            <a:r>
              <a:rPr lang="sr-Latn-R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extends </a:t>
            </a: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GB" sz="1900" dirty="0" err="1" smtClean="0">
                <a:latin typeface="Courier New" pitchFamily="49" charset="0"/>
                <a:cs typeface="Courier New" pitchFamily="49" charset="0"/>
              </a:rPr>
              <a:t>untimeException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public S</a:t>
            </a: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tudent</a:t>
            </a:r>
            <a:r>
              <a:rPr lang="en-GB" sz="1900" dirty="0" err="1" smtClean="0">
                <a:latin typeface="Courier New" pitchFamily="49" charset="0"/>
                <a:cs typeface="Courier New" pitchFamily="49" charset="0"/>
              </a:rPr>
              <a:t>NotFoundException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(long s</a:t>
            </a: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tudent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GB" sz="1900" dirty="0" err="1" smtClean="0">
                <a:latin typeface="Courier New" pitchFamily="49" charset="0"/>
                <a:cs typeface="Courier New" pitchFamily="49" charset="0"/>
              </a:rPr>
              <a:t>this.s</a:t>
            </a: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tudent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Id 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tudent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StudentI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return s</a:t>
            </a: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tudent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r-Latn-RS" sz="19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sr-Latn-RS" dirty="0" smtClean="0"/>
          </a:p>
        </p:txBody>
      </p:sp>
      <p:pic>
        <p:nvPicPr>
          <p:cNvPr id="5" name="Picture 2" descr="https://camo.githubusercontent.com/b6fc64d56d1ff5d271f1295f17042cdb7c62e5b7/68747470733a2f2f637572726963756c756d2d636f6e74656e742e73332e616d617a6f6e6177732e636f6d2f696f732f696f732d6f626a632d66756e64616d656e74616c732d756e69742f78636f64655f6572726f725f69636f6e2e706e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81000"/>
            <a:ext cx="99059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1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599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Obrada</a:t>
            </a:r>
            <a:r>
              <a:rPr lang="en-US" dirty="0"/>
              <a:t> </a:t>
            </a:r>
            <a:r>
              <a:rPr lang="en-US" dirty="0" err="1"/>
              <a:t>izuzetaka</a:t>
            </a:r>
            <a:r>
              <a:rPr lang="en-US" dirty="0"/>
              <a:t> u REST </a:t>
            </a:r>
            <a:r>
              <a:rPr lang="en-US" dirty="0" err="1"/>
              <a:t>servisu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Definišemo šta klijentu treba poslati u slučaju da se određeni izuzetak desi</a:t>
            </a:r>
          </a:p>
          <a:p>
            <a:r>
              <a:rPr lang="sr-Latn-RS" dirty="0" smtClean="0"/>
              <a:t>Ovo se vrši u metodi kon</a:t>
            </a:r>
            <a:r>
              <a:rPr lang="en-US" dirty="0" smtClean="0"/>
              <a:t>t</a:t>
            </a:r>
            <a:r>
              <a:rPr lang="sr-Latn-RS" dirty="0" smtClean="0"/>
              <a:t>rolera anotiranoj sa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ExceptionHandler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isti</a:t>
            </a:r>
            <a:r>
              <a:rPr lang="en-US" dirty="0" smtClean="0"/>
              <a:t> </a:t>
            </a:r>
            <a:r>
              <a:rPr lang="en-US" dirty="0" err="1" smtClean="0"/>
              <a:t>obra</a:t>
            </a:r>
            <a:r>
              <a:rPr lang="sr-Latn-RS" dirty="0" smtClean="0"/>
              <a:t>đ</a:t>
            </a:r>
            <a:r>
              <a:rPr lang="en-US" dirty="0" err="1" smtClean="0"/>
              <a:t>iva</a:t>
            </a:r>
            <a:r>
              <a:rPr lang="sr-Latn-RS" dirty="0" smtClean="0"/>
              <a:t>č</a:t>
            </a:r>
            <a:r>
              <a:rPr lang="en-US" dirty="0" smtClean="0"/>
              <a:t> </a:t>
            </a:r>
            <a:r>
              <a:rPr lang="en-US" dirty="0" err="1" smtClean="0"/>
              <a:t>koristimo</a:t>
            </a:r>
            <a:r>
              <a:rPr lang="en-US" dirty="0" smtClean="0"/>
              <a:t> u </a:t>
            </a:r>
            <a:r>
              <a:rPr lang="en-US" dirty="0" err="1" smtClean="0"/>
              <a:t>razli</a:t>
            </a:r>
            <a:r>
              <a:rPr lang="sr-Latn-RS" dirty="0" smtClean="0"/>
              <a:t>čitim kontrolerima, onda metodu pišemo u posebnoj klasi anotiranoj sa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ControllerAdvice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900" dirty="0" err="1" smtClean="0">
                <a:latin typeface="Courier New" pitchFamily="49" charset="0"/>
                <a:cs typeface="Courier New" pitchFamily="49" charset="0"/>
              </a:rPr>
              <a:t>ExceptionHandler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900" dirty="0" err="1" smtClean="0">
                <a:latin typeface="Courier New" pitchFamily="49" charset="0"/>
                <a:cs typeface="Courier New" pitchFamily="49" charset="0"/>
              </a:rPr>
              <a:t>StudentNotFoundException.class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900" dirty="0" err="1" smtClean="0">
                <a:latin typeface="Courier New" pitchFamily="49" charset="0"/>
                <a:cs typeface="Courier New" pitchFamily="49" charset="0"/>
              </a:rPr>
              <a:t>ResponseEntity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&lt;Error&gt; 	</a:t>
            </a:r>
            <a:r>
              <a:rPr lang="en-GB" sz="1900" dirty="0" err="1" smtClean="0">
                <a:latin typeface="Courier New" pitchFamily="49" charset="0"/>
                <a:cs typeface="Courier New" pitchFamily="49" charset="0"/>
              </a:rPr>
              <a:t>studentNotFound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900" dirty="0" err="1" smtClean="0">
                <a:latin typeface="Courier New" pitchFamily="49" charset="0"/>
                <a:cs typeface="Courier New" pitchFamily="49" charset="0"/>
              </a:rPr>
              <a:t>StudentNotFoundException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e) {</a:t>
            </a:r>
          </a:p>
          <a:p>
            <a:pPr marL="0" indent="0">
              <a:buNone/>
            </a:pP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   long </a:t>
            </a:r>
            <a:r>
              <a:rPr lang="en-GB" sz="1900" dirty="0" err="1" smtClean="0">
                <a:latin typeface="Courier New" pitchFamily="49" charset="0"/>
                <a:cs typeface="Courier New" pitchFamily="49" charset="0"/>
              </a:rPr>
              <a:t>studentId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900" dirty="0" err="1" smtClean="0">
                <a:latin typeface="Courier New" pitchFamily="49" charset="0"/>
                <a:cs typeface="Courier New" pitchFamily="49" charset="0"/>
              </a:rPr>
              <a:t>e.getStudentId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  Error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Error(7, 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[" + 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dirty="0" err="1" smtClean="0">
                <a:latin typeface="Courier New" pitchFamily="49" charset="0"/>
                <a:cs typeface="Courier New" pitchFamily="49" charset="0"/>
              </a:rPr>
              <a:t>studentId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+ "] not found");</a:t>
            </a:r>
          </a:p>
          <a:p>
            <a:pPr marL="0" indent="0">
              <a:buNone/>
            </a:pP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GB" sz="1900" dirty="0" err="1" smtClean="0">
                <a:latin typeface="Courier New" pitchFamily="49" charset="0"/>
                <a:cs typeface="Courier New" pitchFamily="49" charset="0"/>
              </a:rPr>
              <a:t>ResponseEntity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&lt;Error&gt;(error, 	</a:t>
            </a:r>
            <a:r>
              <a:rPr lang="en-GB" sz="1900" dirty="0" err="1" smtClean="0">
                <a:latin typeface="Courier New" pitchFamily="49" charset="0"/>
                <a:cs typeface="Courier New" pitchFamily="49" charset="0"/>
              </a:rPr>
              <a:t>HttpStatus.NOT_FOUND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4" name="Picture 2" descr="https://camo.githubusercontent.com/b6fc64d56d1ff5d271f1295f17042cdb7c62e5b7/68747470733a2f2f637572726963756c756d2d636f6e74656e742e73332e616d617a6f6e6177732e636f6d2f696f732f696f732d6f626a632d66756e64616d656e74616c732d756e69742f78636f64655f6572726f725f69636f6e2e706e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81000"/>
            <a:ext cx="99059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2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dirty="0" smtClean="0"/>
              <a:t>Primer Spring </a:t>
            </a:r>
            <a:r>
              <a:rPr lang="en-US" dirty="0" err="1" smtClean="0"/>
              <a:t>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Primeri/</a:t>
            </a:r>
            <a:r>
              <a:rPr lang="en-US" dirty="0" err="1" smtClean="0"/>
              <a:t>autoconfig</a:t>
            </a:r>
            <a:endParaRPr lang="en-GB" dirty="0"/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04800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7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6699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Obrada</a:t>
            </a:r>
            <a:r>
              <a:rPr lang="en-US" dirty="0"/>
              <a:t> </a:t>
            </a:r>
            <a:r>
              <a:rPr lang="en-US" dirty="0" err="1"/>
              <a:t>izuzetaka</a:t>
            </a:r>
            <a:r>
              <a:rPr lang="en-US" dirty="0"/>
              <a:t> u REST </a:t>
            </a:r>
            <a:r>
              <a:rPr lang="en-US" dirty="0" err="1"/>
              <a:t>servisu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Ako je sve prethodno definisano, u samom REST servisu je sada dovoljno samo izbaciti određeni izuzetak</a:t>
            </a:r>
          </a:p>
          <a:p>
            <a:r>
              <a:rPr lang="sr-Latn-RS" dirty="0" smtClean="0"/>
              <a:t>Obrađivač izuzetka sa prethodnog slajda će se pobrinuti za to koji odgovor se šalje klijentu</a:t>
            </a:r>
            <a:endParaRPr lang="en-US" dirty="0" smtClean="0"/>
          </a:p>
          <a:p>
            <a:endParaRPr lang="sr-Latn-RS" dirty="0" smtClean="0"/>
          </a:p>
          <a:p>
            <a:pPr marL="594360" lvl="2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(value="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api/students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/{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id}", 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			            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method=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RequestMethod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94360" lvl="2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deleteStudent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PathVariable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Long id)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868680" lvl="3" indent="0">
              <a:buNone/>
            </a:pP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Student student = studentDao.findById(id);</a:t>
            </a:r>
          </a:p>
          <a:p>
            <a:pPr marL="868680" lvl="3" indent="0">
              <a:buNone/>
            </a:pP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if (student == null)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pPr marL="868680" lvl="3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StudentNotFoundException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(id);</a:t>
            </a:r>
          </a:p>
          <a:p>
            <a:pPr marL="868680" lvl="3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marL="868680" lvl="3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868680" lvl="3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94360" lvl="2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sr-Latn-RS" dirty="0" smtClean="0"/>
          </a:p>
          <a:p>
            <a:endParaRPr lang="en-GB" dirty="0"/>
          </a:p>
        </p:txBody>
      </p:sp>
      <p:pic>
        <p:nvPicPr>
          <p:cNvPr id="4" name="Picture 2" descr="https://camo.githubusercontent.com/b6fc64d56d1ff5d271f1295f17042cdb7c62e5b7/68747470733a2f2f637572726963756c756d2d636f6e74656e742e73332e616d617a6f6e6177732e636f6d2f696f732f696f732d6f626a632d66756e64616d656e74616c732d756e69742f78636f64655f6572726f725f69636f6e2e706e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81000"/>
            <a:ext cx="99059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3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Spring Boot</a:t>
            </a:r>
            <a:endParaRPr lang="en-GB" dirty="0"/>
          </a:p>
        </p:txBody>
      </p:sp>
      <p:sp>
        <p:nvSpPr>
          <p:cNvPr id="4" name="AutoShape 2" descr="data:image/jpeg;base64,/9j/4AAQSkZJRgABAQAAAQABAAD/2wCEAAkGBxAPEBAQEBAVEBAPDQ8WDxAQDxUWFQ0VFRUWFhURFhgYHSggGBolGxUVITEiJSorLi4uFx8zODMvNygtLisBCgoKDg0OFxAQGi0lHR8tLS0uLS0tLSsrLS0tLS0tLSstLSstKystLS0tLS0tLS0tLS0tLS0tLS0tKy0tLS0tLf/AABEIAHcA9wMBEQACEQEDEQH/xAAbAAACAwEBAQAAAAAAAAAAAAABAgADBAUGB//EAFAQAAEDAQMFCA4FCQcFAAAAAAEAAgMEBRESITFUYXEGF0FRgZSh0xMiJDJCUnKRk7GzwdHSFFNidZIVRGN0goOywsMHIyUzouHxFjRDc+L/xAAaAQEBAQEBAQEAAAAAAAAAAAAAAQIDBAUG/8QAOREAAgECAwUFBwIFBQEAAAAAAAECAxESMVEEEyFBkVJhcaHwFCIygbHR4UPBBRUjQvEzU2KCkiT/2gAMAwEAAhEDEQA/AOZbtt1baura2rqGtbW1Ia1tTKA0CVwAADsgA4F4JylifFnmbd3xMgt2s0yo51L8yxilq+rJd6ji3KzTKjnUvzKYpavqyXepY23KzS6jnUvzKYpavqxd6jttur0uo5zL8yzilq+rJiepYLbq9Ln5zL8yYpavqxieo7baq9Kn5zJ8ymOWr6smJ6ljbZqtKn5xJ8ymOWr6sYnqWx2vVkgCpnJOYCokJPSpjnq+rJiep1IGWk7PNOwfpKl7eguv6FJVJR+KdvFm1Co9TXHTVfhV7xsnmd77lwe2QX6j+V2bVGpqXshlGevqDsc4dJk9y5P+IxXOT9eJtUJdoswP0yq9MfmU/mS/5dS7h9pgLJOCtqRte4/1An8xjrPrf90R0JdpiGOo4K6Q+VJKPeQui22D/UfmYdCpykVPbXDNPI/yKlx6Cb10jVcvhnf/ALHN06q16mKW0KphwumnaeJ0sgPmJVc6i4Nvqzm5SWbYn5VqNIm9O/4pvJ9p9WTHLUBtWo0ib08nxTeT7T6sY5aim1qnSJvTyfFXeT7T6suOWoptap0mb08nxTeT7T6sY3qIbXqdJm9PJ8Vd5PtPqxilqKbXqdJm9PJ8Vd5PtPqy4nqVutiq0mbnEnxTeT7T6sYnqIbYqtKn5xJ8yu8nq+rLieohtmq0qfnEnzK45avqxiepW62qrSp+cyfMrjlq+rLieohtqr0qfnMvzK4pavqy4nqVm26vS6jnMvzK4pavqxieohtur0uo5zL8yuKWr6suJ6iG3KvS6jnUvzK4pavqxd6mPdCe7a39fq/bPXSXxPxNPNmIOWSDhyhBw5QFjXKELA5ZsCxrlCHesexw9okmJDD3jG5DIOMnwW9J6V569eNLven3OkKd+LPRQOEYujaIxw4BcTtOcr51Taas+F7LRcD0RSjkTGvLhNXJjVwi5MaYRcmNMIuTGmEXJjTCLkxphFx+zm7Ce2b4rhePMc3IutOtUp8Ivhpy6EdnmYKuz2vvMXau+rzh/kngOpe+ltEanBqz8n9jzVKHOJxS5dzzilyoFLkAhcqUQuVAjnKlKy5WxStzlQIXKlK3OVAjnKlKy5UCFypR90R7trf1+r9s9dZ/EzTzZiaVkg4coBw5QhYHKAcFSxCwOUsD27Y5o2NJb2ZmBvbRt7ZguGRzM+TjF+ZeCdCnXk3Tl73NM9PFIkNUx+VrgdhzLxzoTh8SFyzGudhcmNMIuTGmEXJjTCLkxphFyY0wi5MaYRcV84blcQBrK3GnKTtFXFxoRJLlY3Cw/wDlkBDdrRndyL0ezRprFWlZac367gm3kcqWimc9+COSTt3XubE645c+TIF7lFy4pOx5HGV2Vvs2oGUwS3cfYnZOhXdy0GCWhieSDcch4iMoUsZELlbFELlbAQuSxSsuVsBC5asUrLksBC5WxRC5WxRCVQVlytilm6I921v6/V+2eus/iZebMIKyBwVCDgqAsBUA4cpYg4cpYh9Mp3dozyG+oL85WX9SXi/qe5PgSoijlyyRtefGIud+IXFeint1aHC913kcUzM6zY/Bklj5RI0cjrj/AKl29tpS+On09L6mXDvENnScE7HeXE5p/wBJIW1PY5c2vXzM4GL9Bn44T+8I9YVUNmf6liYWH6FP+i9P/wDKu52f/dXT8jCyfQZ+OIfvSf5VHT2ZfqDCwiz5OGaNvkse4+4KYtkjzb9eBcDLG2czwpZH6mhsY/mPqWHtdCPwU7+Pplwd5up6GKPtuxtaeC8Y3nlffhVqbZUS973e5Z+eXrgaUEW1FoNZ2znBmsm9x5TlPIvJGpWqS/prjrm/m3+DfBZnLn3RRcLnP13E+tdHsFapxqSXzd/uYdaC5lTN0cN+Zw13D3FT+WTXFNevkTfwN0dqQ1AwlzZPsyC87Biy+Za/+uhxu2v/AEvwavCZz7Q3PRvvMJ7E7xHG9jthzt6RsXejt0Z8Jqz15fg5ToL+08tVQvicWPaWuGcH16xrXvseZq3BlDnK2BWXK2AhcrYohcrYCFypRCVbAQuQohKoLd0Z7urvvCs9s9dp/EzWpgBWAOCoQcOUA4chBw5QDhyhD11jW3hAhnBje0ANLgReLsl9+bIvm7VsTk3KGfNfY9EJ8mega8HKDeDmI4V8xxadmdLhxKWFyYksLkxJYXJiSwuTElhcmJLC5fH2gBPfHvR4o4zrXT/TV+f07/EI49qWyWu7HEMcjjcTnuJ4AOFy9Oz7Hj9+pz5c34mKlXDwWZXT2IXHHUyEuPgMIJ2Occg2AHkXpq7VTpLCuPcuC6nNU5S4yZ04qKBnewM2uBcfO4ryS2+pySXrvOqpQXId1PCc8MZ/dj3LK26stOg3cdDn1dgwSd5fC7guJcw7Qco5DyL00/4gr++rd6+326GHRXIwsrp6NwjnGOM968G+8cbTw7F1q7LTrLFHPVZPxIqkou0jq1tPHVxDKM391IM7NXk35wvHQrT2eW7nl9O9HScVNHiKuF0T3MeLnNNxHvGpfYXceRq3AzlytgIXKlELkAhcqUQuVAhcqUUuQF26Q93V33hWe2eus/iZrUwArJBgVAOHIQYOUA4coBw5Qh9GkhjmjY2VgkAY24nI5uTwXDKF8hbVUpzks1d8H4ndpPM54sV0eWmqSwfVzD+ZuQ+YL1LaaNVWmuvHzM2ayY4kr2d9TiYccJxE8jbz0Kex0Z/A+jv5ZlxS5oQ2+Gm6SGSM8TgffcuT/h2kuq/yMaHbuhg4SRtC5vYJ6oY0P+XoPGP4Sp7DU1XUY1qA2/BwEnkV9hnqhjRfZtqMmfc1rrmi9xObUOUpPZN3HHJrhyKpJsFu2mYmXA9vJfdqHCVjZaO8m5yyXmxOdkNY1CIG4nf5rxlP1YPgjXxnk29dr2h3cI/N/sZpwtxeZvxr5tjrcmNLC5MaWFyY0sLnP+nRVD305GNmC8kHwr7r2ngI419CEKmzQxvm+K7vuYbUuBzLPmdRzmneb43kYHcGXvXar8x1r0bRSjXp4458vsYg3F4WX7q6THGJh30dwd9phOS/YT0rnsNW63b5ZFqRvxPIFy+icRC5UohcqBS5UCFyFFLlQIXKlL90p7urvvCs9s9dZ5srzMAKwBgUIMCoBw5QDhyEGxKA+kwP7RvkN9S+DVXvy8Wdbj4lzsLkxJhFy1tXIBcHuu4sRu8y6RqVI5SfUXAag8IadsbD6wui2msspfQXExjxI/RM+CvtdbtfQg4qDwBg2RMHuUe1Vn/d9CjuqHFoBcSCb7uDJkGTzrnUnOUUpO/P15lTPOxuE9YScrYuDgOHMPxFe9f0aF1n+7Ob4yO/2RfKsdLmKttaOHI43u8Vufl4l6aWyTqK+SI5JHPO6Zv1Z/F/svR7BHteX5M7xAdumHBHl1u/2RbBHnLy/I3iObXW1LKLr8LeJvDtK9NOhTp8Yrjq8zLm2Tc9NdUM+0HDov8Acs7TG9KRIcGdfdRCHRCTwonZ/suzjz3Hz8a8+wzzh8zc1fibKKYT04xZRJGWv82E8q4zW5r3WvkzV7o8JJe0lpztJB2jIV9g4lZcqBC5UopcgFLlSiEoBSVQad0x7vrvvGs9u9dZZs08znArBBgVAMCgHBUIMCgHDlAepo66WkDI6lh7G4AxSDKCOIHMbuLOF5K+yqp70Xx8ma8TuQVTJBexwcNRXz50Zw+JAsxLnYXJiSwuTElhcmJLC5MSWFx8ebYrJZC5w9zzv7yd3Dfd53E+5e/bF7iXeZjzOpXVPY43vGdrcm3MF4qNPHNJmrnjHyEkkm8nOeNfXOYuJUhMSWBrp6W5hnkyRi8MByGd3it+yOE8mfNUjSXMawrzUMPFiJ2XEe9cdoX9KQWZ6W1TfBMP0TujL7l8/ZuFVG2ZNzMnc41Pf671021e+vD92RPgeXtPJNL/AOx3SV9GC91eBlmQuW7AUlUohKAUlUCkoUBKoNO6Y931/wB41vt3rpLNmnmc8FZIEFQDByAYFQgwcgGxKEPpEMvaBuQtc1uJjgC12ThByL5OOUKknF82L2MMtj0zjiZjpnccLr2fgdl8zgNS9ENs7S6fYXAKGqZ/l1UUo4pQ5h2ZR71u+zzzt9ChBrxnphJrilY6/ka4noU9lpSyfmmLAdW1Le/oahuswvA25W5lHsK1fT8iwv5Uk0Wb0bvgp7EtX0JYZtdO7vKKd2yF59TUWwrV9PyLGyB8mEdljdE7xHtIIHAbivPXpbuSQZyLMd2OqmYcmIuIHLeOgr07SsVO/wAwdWrYJGOjLg3G24E5gc46bl5tnup35A8+2wKv6nD5csbPNicL+RfRfDO3VEsy1m5yc986Jm2UH+G9Zc4L+5Cxc6lpKXtpH/SJBmZdhYNozu5bhqKKTl8K4av9lz+hbI49o2i+d+J5zC5rRmYOAAcC6WDdzsbm6QtaZnC7GLoxwlvC7Zfk5CvLtUrRw6kyNduz4YH5e+AaOU/C9efZYXqX0LcNhtwU8d+S8F3ISSOi5XauNSwuePq5cUj3X34nuIPGL8i+klZWBQXKgUuVApcgASqUUuVApKA1bpz3fX/eNb7eRdJZm3mc4FZMjAoAgqAYFAMCoBsShD6FBKC1pGYtF3mXyKkffl4nN5lmNYsLkxpYXBiSwuMyQjMSNhuRK2QuP9Kf47vxFavLUXFfMTncTtJKju8xcrxKqPCwOTbbHMdHUs8EhsmrxTsIvG0a17aDUoYWaTuaJqJlWGSCfsdwzFhcCM+S7M7Pn1KUpKleMmL2zOiwsGfERqcGnVeSDf5l5U43u1czdFU8EL85nb5FQy7zGL3rvHaIxyh66GsaMTrBpjl7LONrY3X8uRdPao80xiRbT2VSxm8MfK4ZjO8Fo/YaBfykjUsS2rsrqTEjY+Uk3n/jUvLJuTuyXOBaTzUzsgYe1ab5HcDfGcdg6TcvdQgqcMUjSyOla1WIoXEZO1wsHFkuHmC4UoupVxPxIuLPF4l9A0KSqUUuQClyoAShRSVQAlAa9057vr/vKt9vIuk8zTzObeskCCgGBUIEFAMCoBg5LA9bBFUUjAbvpFPcCXRgl0F/A5ucDXm1rhOnCrk+KMtKRupbQilHaPB1X5RyLxz2eceV/Aw4tGjEuVjNyYksLkxJYXJiSwuTElhchci4O4uLiBBa4YmuFzmnwgfVtXWLcGpLL1wF7cTjuD6J2cyU7z2r7sx4jxO1cOcL1yjGrE6cJI6kFS14xNcCNXAvHOlKGZzaaLMaxYlyY0sLkxoo34IHKrbULiIacGSR5uGEX3bPjwL2UtntxkdIx1Nln0baZhGIOkflleM3kNPEM9/CdQCxWqY3hj/kkpX4I89blodlfc09ozN9o8JXopUsEbczaVkcwldSilyWAC5WxRSUACUsBb1QC9CmzdQe76/7yrfbyLpLM08zm3rJkN6gCCgGBQBvUAcSEPocMpbhLSWkAXEG4jlXzJXU21qedviLUxwzZZoWPd44BjeP2mEdN66x2iaz4mlUZS2zmD/LqZ4+JsrWSgftDCehdN/CXxL9zW8i8xvotQO9qad+uRskfuKWoP00PcZOxVfiwO8mqaP4rlN1R18/wMMNfMhZV/UREcf02nychff0JuKXa80MMdfNE7HVeJC3WauM/wAN6bmjr5r7DDDXzD9GqPCmpmD7JkeR0BXDQXpj3ENHShpvfVOkIBuayANadpc6/oUlUpWsl+xHKFrDMlIvBALXC5zHC9rxxEHOuUbw96PrxMJtcUYJLHjJxU8xp3fVyXuZyPGUDygdpXojWi+D4fQ6RqJ5gEFoNzRMnHHE9jyeRrsQ5Qru6cskvky4YsJZaJ/NCzXIMA87yAm4guXmMERTZM0n/c1LGN4Y4SJHHV2va9JTHCGXkMUUbIRFTsc2JvY2kdu97r3yD7TsgA1AAetcZTnU92KObm5cEcC1rYx3sj73wneNqGpdqdFQ48zpGFjjFy7GwYkACUApcqAXoUF6AF6oBegNu6k/4haH3lW+3kXSWZp5nNBWSBvUAQUAQUIG9QBvQHu6acPY1wzOaP8AhfOqRak7nknwbLcSxYzcmJLC5MSWFyYksLkxJYXJiSwuTElhcmJLC4MSqusip2AStpqTs10LdPkcv8tw3kG/Oct14Otdns/edNz3hNtQjhPI1T2bvJuXqZpt0A8BnK4+4La2eKzNKkuZyqqukl79144hkA5F2SSVkdUrZGfEqAYkAMSFBiQAvVAL0AL0AL1QC9Ab91Z/xC0PvKt9u9blmaeZywVkgb0Ab0Ab0Ab1AEFCG2zrUfBkHbNJytPrHEViUFJWZJRUsz0FNbUL87sB4n5OnMvPLZ3yOEqL5G9sgOUEEcYN65OElmjk4tZoOJZsZuTElhcmJLC5MSWFyYksLkLlVBvJFSbyMlRakLM7wTxNynoXWNCTz4HVUpPM4loWw+W9rRgYc44XbSu8KcY5HaMFHI52JbNExIAYlSgxIAYkBL0AL0AMSAF6Al6tgC9AC9CgvVB7jdH/AGeWtLW1kkdGXRy11U+N30inGJr5XuabjICMhGddHFtmmjn721s6Cec03WqYGLE3trZ0E85putTAxYO9vbOgnnNN1qYGLE3t7Z0E85putTAyYQ729s6Cec03WpgZcJN7i2dBPOabrVMDJhYd7i2dBPOabrUwMYWTe5tnQTzmm61MDGFjx/2e203vaNzdlVTD+qmBjCzUzcdb4/NXnbUUp/qKOlfOxHTTLhuVt/Qr9s1L7pVncLRGdzHQP/S9v6CPTU3Wp7OtENzHQh3LW/oV376l61NwtENzHQqfuQt8/mjhsqKUf1FrdWySKqaXIzS7gbbd31G922qputVwM1hYm93bGgu5zTdapu2MLJvd2xoLuc03Wpu2MLJvd2xoLuc03Wpu2MIN7u2NBdzmm61N2xhZN7u2NBdzmm61N2xhZN7q2NBdzmm61N2xhBvdWxoJ5zTdaru2MJN7q2NBPOabrU3bGEm9zbGgnnNN1qYGMIN7m2dBPOabrUwMYWTe4tnQTzmm61MDGFg3uLZ0E85putTAxhZN7i2dBPOabrUwMYQb29s6Cec03WpgYwsm9vbOgnnNN1quBlwn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xAPEBAQEBAVEBAPDQ8WDxAQDxUWFQ0VFRUWFhURFhgYHSggGBolGxUVITEiJSorLi4uFx8zODMvNygtLisBCgoKDg0OFxAQGi0lHR8tLS0uLS0tLSsrLS0tLS0tLSstLSstKystLS0tLS0tLS0tLS0tLS0tLS0tKy0tLS0tLf/AABEIAHcA9wMBEQACEQEDEQH/xAAbAAACAwEBAQAAAAAAAAAAAAABAgADBAUGB//EAFAQAAEDAQMFCA4FCQcFAAAAAAEAAgMEBRESITFUYXEGF0FRgZSh0xMiJDJCUnKRk7GzwdHSFFNidZIVRGN0goOywsMHIyUzouHxFjRDc+L/xAAaAQEBAQEBAQEAAAAAAAAAAAAAAQIDBAUG/8QAOREAAgECAwUFBwIFBQEAAAAAAAECAxESMVEEEyFBkVJhcaHwFCIygbHR4UPBBRUjQvEzU2KCkiT/2gAMAwEAAhEDEQA/AOZbtt1baura2rqGtbW1Ia1tTKA0CVwAADsgA4F4JylifFnmbd3xMgt2s0yo51L8yxilq+rJd6ji3KzTKjnUvzKYpavqyXepY23KzS6jnUvzKYpavqxd6jttur0uo5zL8yzilq+rJiepYLbq9Ln5zL8yYpavqxieo7baq9Kn5zJ8ymOWr6smJ6ljbZqtKn5xJ8ymOWr6sYnqWx2vVkgCpnJOYCokJPSpjnq+rJiep1IGWk7PNOwfpKl7eguv6FJVJR+KdvFm1Co9TXHTVfhV7xsnmd77lwe2QX6j+V2bVGpqXshlGevqDsc4dJk9y5P+IxXOT9eJtUJdoswP0yq9MfmU/mS/5dS7h9pgLJOCtqRte4/1An8xjrPrf90R0JdpiGOo4K6Q+VJKPeQui22D/UfmYdCpykVPbXDNPI/yKlx6Cb10jVcvhnf/ALHN06q16mKW0KphwumnaeJ0sgPmJVc6i4Nvqzm5SWbYn5VqNIm9O/4pvJ9p9WTHLUBtWo0ib08nxTeT7T6sY5aim1qnSJvTyfFXeT7T6suOWoptap0mb08nxTeT7T6sY3qIbXqdJm9PJ8Vd5PtPqxilqKbXqdJm9PJ8Vd5PtPqy4nqVutiq0mbnEnxTeT7T6sYnqIbYqtKn5xJ8yu8nq+rLieohtmq0qfnEnzK45avqxiepW62qrSp+cyfMrjlq+rLieohtqr0qfnMvzK4pavqy4nqVm26vS6jnMvzK4pavqxieohtur0uo5zL8yuKWr6suJ6iG3KvS6jnUvzK4pavqxd6mPdCe7a39fq/bPXSXxPxNPNmIOWSDhyhBw5QFjXKELA5ZsCxrlCHesexw9okmJDD3jG5DIOMnwW9J6V569eNLven3OkKd+LPRQOEYujaIxw4BcTtOcr51Taas+F7LRcD0RSjkTGvLhNXJjVwi5MaYRcmNMIuTGmEXJjTCLkxphFx+zm7Ce2b4rhePMc3IutOtUp8Ivhpy6EdnmYKuz2vvMXau+rzh/kngOpe+ltEanBqz8n9jzVKHOJxS5dzzilyoFLkAhcqUQuVAjnKlKy5WxStzlQIXKlK3OVAjnKlKy5UCFypR90R7trf1+r9s9dZ/EzTzZiaVkg4coBw5QhYHKAcFSxCwOUsD27Y5o2NJb2ZmBvbRt7ZguGRzM+TjF+ZeCdCnXk3Tl73NM9PFIkNUx+VrgdhzLxzoTh8SFyzGudhcmNMIuTGmEXJjTCLkxphFyY0wi5MaYRcV84blcQBrK3GnKTtFXFxoRJLlY3Cw/wDlkBDdrRndyL0ezRprFWlZac367gm3kcqWimc9+COSTt3XubE645c+TIF7lFy4pOx5HGV2Vvs2oGUwS3cfYnZOhXdy0GCWhieSDcch4iMoUsZELlbFELlbAQuSxSsuVsBC5asUrLksBC5WxRC5WxRCVQVlytilm6I921v6/V+2eus/iZebMIKyBwVCDgqAsBUA4cpYg4cpYh9Mp3dozyG+oL85WX9SXi/qe5PgSoijlyyRtefGIud+IXFeint1aHC913kcUzM6zY/Bklj5RI0cjrj/AKl29tpS+On09L6mXDvENnScE7HeXE5p/wBJIW1PY5c2vXzM4GL9Bn44T+8I9YVUNmf6liYWH6FP+i9P/wDKu52f/dXT8jCyfQZ+OIfvSf5VHT2ZfqDCwiz5OGaNvkse4+4KYtkjzb9eBcDLG2czwpZH6mhsY/mPqWHtdCPwU7+Pplwd5up6GKPtuxtaeC8Y3nlffhVqbZUS973e5Z+eXrgaUEW1FoNZ2znBmsm9x5TlPIvJGpWqS/prjrm/m3+DfBZnLn3RRcLnP13E+tdHsFapxqSXzd/uYdaC5lTN0cN+Zw13D3FT+WTXFNevkTfwN0dqQ1AwlzZPsyC87Biy+Za/+uhxu2v/AEvwavCZz7Q3PRvvMJ7E7xHG9jthzt6RsXejt0Z8Jqz15fg5ToL+08tVQvicWPaWuGcH16xrXvseZq3BlDnK2BWXK2AhcrYohcrYCFypRCVbAQuQohKoLd0Z7urvvCs9s9dp/EzWpgBWAOCoQcOUA4chBw5QDhyhD11jW3hAhnBje0ANLgReLsl9+bIvm7VsTk3KGfNfY9EJ8mega8HKDeDmI4V8xxadmdLhxKWFyYksLkxJYXJiSwuTElhcmJLC5fH2gBPfHvR4o4zrXT/TV+f07/EI49qWyWu7HEMcjjcTnuJ4AOFy9Oz7Hj9+pz5c34mKlXDwWZXT2IXHHUyEuPgMIJ2Occg2AHkXpq7VTpLCuPcuC6nNU5S4yZ04qKBnewM2uBcfO4ryS2+pySXrvOqpQXId1PCc8MZ/dj3LK26stOg3cdDn1dgwSd5fC7guJcw7Qco5DyL00/4gr++rd6+326GHRXIwsrp6NwjnGOM968G+8cbTw7F1q7LTrLFHPVZPxIqkou0jq1tPHVxDKM391IM7NXk35wvHQrT2eW7nl9O9HScVNHiKuF0T3MeLnNNxHvGpfYXceRq3AzlytgIXKlELkAhcqUQuVAhcqUUuQF26Q93V33hWe2eus/iZrUwArJBgVAOHIQYOUA4coBw5Qh9GkhjmjY2VgkAY24nI5uTwXDKF8hbVUpzks1d8H4ndpPM54sV0eWmqSwfVzD+ZuQ+YL1LaaNVWmuvHzM2ayY4kr2d9TiYccJxE8jbz0Kex0Z/A+jv5ZlxS5oQ2+Gm6SGSM8TgffcuT/h2kuq/yMaHbuhg4SRtC5vYJ6oY0P+XoPGP4Sp7DU1XUY1qA2/BwEnkV9hnqhjRfZtqMmfc1rrmi9xObUOUpPZN3HHJrhyKpJsFu2mYmXA9vJfdqHCVjZaO8m5yyXmxOdkNY1CIG4nf5rxlP1YPgjXxnk29dr2h3cI/N/sZpwtxeZvxr5tjrcmNLC5MaWFyY0sLnP+nRVD305GNmC8kHwr7r2ngI419CEKmzQxvm+K7vuYbUuBzLPmdRzmneb43kYHcGXvXar8x1r0bRSjXp4458vsYg3F4WX7q6THGJh30dwd9phOS/YT0rnsNW63b5ZFqRvxPIFy+icRC5UohcqBS5UCFyFFLlQIXKlL90p7urvvCs9s9dZ5srzMAKwBgUIMCoBw5QDhyEGxKA+kwP7RvkN9S+DVXvy8Wdbj4lzsLkxJhFy1tXIBcHuu4sRu8y6RqVI5SfUXAag8IadsbD6wui2msspfQXExjxI/RM+CvtdbtfQg4qDwBg2RMHuUe1Vn/d9CjuqHFoBcSCb7uDJkGTzrnUnOUUpO/P15lTPOxuE9YScrYuDgOHMPxFe9f0aF1n+7Ob4yO/2RfKsdLmKttaOHI43u8Vufl4l6aWyTqK+SI5JHPO6Zv1Z/F/svR7BHteX5M7xAdumHBHl1u/2RbBHnLy/I3iObXW1LKLr8LeJvDtK9NOhTp8Yrjq8zLm2Tc9NdUM+0HDov8Acs7TG9KRIcGdfdRCHRCTwonZ/suzjz3Hz8a8+wzzh8zc1fibKKYT04xZRJGWv82E8q4zW5r3WvkzV7o8JJe0lpztJB2jIV9g4lZcqBC5UopcgFLlSiEoBSVQad0x7vrvvGs9u9dZZs08znArBBgVAMCgHBUIMCgHDlAepo66WkDI6lh7G4AxSDKCOIHMbuLOF5K+yqp70Xx8ma8TuQVTJBexwcNRXz50Zw+JAsxLnYXJiSwuTElhcmJLC5MSWFx8ebYrJZC5w9zzv7yd3Dfd53E+5e/bF7iXeZjzOpXVPY43vGdrcm3MF4qNPHNJmrnjHyEkkm8nOeNfXOYuJUhMSWBrp6W5hnkyRi8MByGd3it+yOE8mfNUjSXMawrzUMPFiJ2XEe9cdoX9KQWZ6W1TfBMP0TujL7l8/ZuFVG2ZNzMnc41Pf671021e+vD92RPgeXtPJNL/AOx3SV9GC91eBlmQuW7AUlUohKAUlUCkoUBKoNO6Y931/wB41vt3rpLNmnmc8FZIEFQDByAYFQgwcgGxKEPpEMvaBuQtc1uJjgC12ThByL5OOUKknF82L2MMtj0zjiZjpnccLr2fgdl8zgNS9ENs7S6fYXAKGqZ/l1UUo4pQ5h2ZR71u+zzzt9ChBrxnphJrilY6/ka4noU9lpSyfmmLAdW1Le/oahuswvA25W5lHsK1fT8iwv5Uk0Wb0bvgp7EtX0JYZtdO7vKKd2yF59TUWwrV9PyLGyB8mEdljdE7xHtIIHAbivPXpbuSQZyLMd2OqmYcmIuIHLeOgr07SsVO/wAwdWrYJGOjLg3G24E5gc46bl5tnup35A8+2wKv6nD5csbPNicL+RfRfDO3VEsy1m5yc986Jm2UH+G9Zc4L+5Cxc6lpKXtpH/SJBmZdhYNozu5bhqKKTl8K4av9lz+hbI49o2i+d+J5zC5rRmYOAAcC6WDdzsbm6QtaZnC7GLoxwlvC7Zfk5CvLtUrRw6kyNduz4YH5e+AaOU/C9efZYXqX0LcNhtwU8d+S8F3ISSOi5XauNSwuePq5cUj3X34nuIPGL8i+klZWBQXKgUuVApcgASqUUuVApKA1bpz3fX/eNb7eRdJZm3mc4FZMjAoAgqAYFAMCoBsShD6FBKC1pGYtF3mXyKkffl4nN5lmNYsLkxpYXBiSwuMyQjMSNhuRK2QuP9Kf47vxFavLUXFfMTncTtJKju8xcrxKqPCwOTbbHMdHUs8EhsmrxTsIvG0a17aDUoYWaTuaJqJlWGSCfsdwzFhcCM+S7M7Pn1KUpKleMmL2zOiwsGfERqcGnVeSDf5l5U43u1czdFU8EL85nb5FQy7zGL3rvHaIxyh66GsaMTrBpjl7LONrY3X8uRdPao80xiRbT2VSxm8MfK4ZjO8Fo/YaBfykjUsS2rsrqTEjY+Uk3n/jUvLJuTuyXOBaTzUzsgYe1ab5HcDfGcdg6TcvdQgqcMUjSyOla1WIoXEZO1wsHFkuHmC4UoupVxPxIuLPF4l9A0KSqUUuQClyoAShRSVQAlAa9057vr/vKt9vIuk8zTzObeskCCgGBUIEFAMCoBg5LA9bBFUUjAbvpFPcCXRgl0F/A5ucDXm1rhOnCrk+KMtKRupbQilHaPB1X5RyLxz2eceV/Aw4tGjEuVjNyYksLkxJYXJiSwuTElhchci4O4uLiBBa4YmuFzmnwgfVtXWLcGpLL1wF7cTjuD6J2cyU7z2r7sx4jxO1cOcL1yjGrE6cJI6kFS14xNcCNXAvHOlKGZzaaLMaxYlyY0sLkxoo34IHKrbULiIacGSR5uGEX3bPjwL2UtntxkdIx1Nln0baZhGIOkflleM3kNPEM9/CdQCxWqY3hj/kkpX4I89blodlfc09ozN9o8JXopUsEbczaVkcwldSilyWAC5WxRSUACUsBb1QC9CmzdQe76/7yrfbyLpLM08zm3rJkN6gCCgGBQBvUAcSEPocMpbhLSWkAXEG4jlXzJXU21qedviLUxwzZZoWPd44BjeP2mEdN66x2iaz4mlUZS2zmD/LqZ4+JsrWSgftDCehdN/CXxL9zW8i8xvotQO9qad+uRskfuKWoP00PcZOxVfiwO8mqaP4rlN1R18/wMMNfMhZV/UREcf02nychff0JuKXa80MMdfNE7HVeJC3WauM/wAN6bmjr5r7DDDXzD9GqPCmpmD7JkeR0BXDQXpj3ENHShpvfVOkIBuayANadpc6/oUlUpWsl+xHKFrDMlIvBALXC5zHC9rxxEHOuUbw96PrxMJtcUYJLHjJxU8xp3fVyXuZyPGUDygdpXojWi+D4fQ6RqJ5gEFoNzRMnHHE9jyeRrsQ5Qru6cskvky4YsJZaJ/NCzXIMA87yAm4guXmMERTZM0n/c1LGN4Y4SJHHV2va9JTHCGXkMUUbIRFTsc2JvY2kdu97r3yD7TsgA1AAetcZTnU92KObm5cEcC1rYx3sj73wneNqGpdqdFQ48zpGFjjFy7GwYkACUApcqAXoUF6AF6oBegNu6k/4haH3lW+3kXSWZp5nNBWSBvUAQUAQUIG9QBvQHu6acPY1wzOaP8AhfOqRak7nknwbLcSxYzcmJLC5MSWFyYksLkxJYXJiSwuTElhcmJLC4MSqusip2AStpqTs10LdPkcv8tw3kG/Oct14Otdns/edNz3hNtQjhPI1T2bvJuXqZpt0A8BnK4+4La2eKzNKkuZyqqukl79144hkA5F2SSVkdUrZGfEqAYkAMSFBiQAvVAL0AL0AL1QC9Ab91Z/xC0PvKt9u9blmaeZywVkgb0Ab0Ab0Ab1AEFCG2zrUfBkHbNJytPrHEViUFJWZJRUsz0FNbUL87sB4n5OnMvPLZ3yOEqL5G9sgOUEEcYN65OElmjk4tZoOJZsZuTElhcmJLC5MSWFyYksLkLlVBvJFSbyMlRakLM7wTxNynoXWNCTz4HVUpPM4loWw+W9rRgYc44XbSu8KcY5HaMFHI52JbNExIAYlSgxIAYkBL0AL0AMSAF6Al6tgC9AC9CgvVB7jdH/AGeWtLW1kkdGXRy11U+N30inGJr5XuabjICMhGddHFtmmjn721s6Cec03WqYGLE3trZ0E85putTAxYO9vbOgnnNN1qYGLE3t7Z0E85putTAyYQ729s6Cec03WpgZcJN7i2dBPOabrVMDJhYd7i2dBPOabrUwMYWTe5tnQTzmm61MDGFjx/2e203vaNzdlVTD+qmBjCzUzcdb4/NXnbUUp/qKOlfOxHTTLhuVt/Qr9s1L7pVncLRGdzHQP/S9v6CPTU3Wp7OtENzHQh3LW/oV376l61NwtENzHQqfuQt8/mjhsqKUf1FrdWySKqaXIzS7gbbd31G922qputVwM1hYm93bGgu5zTdapu2MLJvd2xoLuc03Wpu2MLJvd2xoLuc03Wpu2MIN7u2NBdzmm61N2xhZN7u2NBdzmm61N2xhZN7q2NBdzmm61N2xhBvdWxoJ5zTdaru2MJN7q2NBPOabrU3bGEm9zbGgnnNN1qYGMIN7m2dBPOabrUwMYWTe4tnQTzmm61MDGFg3uLZ0E85putTAxhZN7i2dBPOabrUwMYQb29s6Cec03WpgYwsm9vbOgnnNN1quBlwn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2" descr="http://rabbitstack.github.io/images/spring-boo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24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 smtClean="0"/>
              <a:t>Spring-bazirani razvojni okvir za pojednostavljeni razvoj Spring aplikacija </a:t>
            </a:r>
          </a:p>
          <a:p>
            <a:r>
              <a:rPr lang="sr-Latn-RS" sz="2000" dirty="0" smtClean="0"/>
              <a:t>Pojednostavljuje konfigurisanje i razvoj aplikacije kroz skup gotovih rešenja </a:t>
            </a:r>
          </a:p>
          <a:p>
            <a:pPr lvl="1"/>
            <a:r>
              <a:rPr lang="sr-Latn-RS" sz="2000" dirty="0" smtClean="0"/>
              <a:t>Jednostavnije se dobija konfigurisana Spring aplikacija</a:t>
            </a:r>
          </a:p>
          <a:p>
            <a:pPr lvl="1"/>
            <a:r>
              <a:rPr lang="sr-Latn-RS" sz="2000" dirty="0" smtClean="0"/>
              <a:t>Jednostavnije pokretanje </a:t>
            </a:r>
          </a:p>
          <a:p>
            <a:pPr lvl="2"/>
            <a:r>
              <a:rPr lang="sr-Latn-RS" sz="1800" dirty="0" smtClean="0"/>
              <a:t>Ugrađen veb server</a:t>
            </a:r>
          </a:p>
          <a:p>
            <a:pPr lvl="1"/>
            <a:r>
              <a:rPr lang="sr-Latn-RS" sz="2000" dirty="0" smtClean="0"/>
              <a:t>Jednostavnije upravljanje paketima</a:t>
            </a:r>
          </a:p>
          <a:p>
            <a:pPr lvl="2"/>
            <a:r>
              <a:rPr lang="sr-Latn-RS" sz="1800" dirty="0" smtClean="0"/>
              <a:t>Skup pripremljenih Maven artefakata</a:t>
            </a:r>
          </a:p>
          <a:p>
            <a:pPr lvl="1"/>
            <a:r>
              <a:rPr lang="sr-Latn-RS" sz="2000" dirty="0" smtClean="0"/>
              <a:t>Konfiguriše Spring kontejner automatski gde god je moguće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Ideja je da se programer fokusira inicijalno na razvoj aplikacije umesto na njen životni ciklus (konfiguraciju, postavljanje,  upravljanje projektom, ...)</a:t>
            </a:r>
          </a:p>
        </p:txBody>
      </p:sp>
      <p:pic>
        <p:nvPicPr>
          <p:cNvPr id="4" name="Picture 2" descr="http://rabbitstack.github.io/images/spring-boo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3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Zlobnici bi rekli ...</a:t>
            </a:r>
            <a:endParaRPr lang="en-GB" dirty="0"/>
          </a:p>
        </p:txBody>
      </p:sp>
      <p:pic>
        <p:nvPicPr>
          <p:cNvPr id="5" name="Picture 2" descr="C:\Users\Goran\AppData\Local\Microsoft\Windows\INetCache\IE\UQXT3MQS\Quote-icon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35" y="2743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87434" y="2743200"/>
            <a:ext cx="4318166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i="1" dirty="0">
                <a:latin typeface="Adobe Arabic" pitchFamily="18" charset="-78"/>
                <a:cs typeface="Adobe Arabic" pitchFamily="18" charset="-78"/>
              </a:rPr>
              <a:t>Spring is now so complex that it has it’s own framework, Spring Boot. A framework for a framework.</a:t>
            </a:r>
          </a:p>
          <a:p>
            <a:endParaRPr lang="sr-Latn-RS" sz="2000" b="1" i="1" dirty="0" smtClean="0">
              <a:latin typeface="Adobe Arabic" pitchFamily="18" charset="-78"/>
              <a:cs typeface="Adobe Arabic" pitchFamily="18" charset="-78"/>
            </a:endParaRPr>
          </a:p>
          <a:p>
            <a:pPr algn="r"/>
            <a:r>
              <a:rPr lang="sr-Latn-RS" sz="2000" dirty="0" smtClean="0">
                <a:latin typeface="Adobe Arabic" pitchFamily="18" charset="-78"/>
                <a:cs typeface="Adobe Arabic" pitchFamily="18" charset="-78"/>
              </a:rPr>
              <a:t>Sam Atkinson, Why I hate Spring</a:t>
            </a:r>
            <a:endParaRPr lang="en-GB" sz="2000" dirty="0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18434" name="Picture 2" descr="https://s-media-cache-ak0.pinimg.com/736x/f5/8b/ec/f58bece565008387c95ee25036b84ad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1000"/>
            <a:ext cx="94624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Doprinos Spring Boot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/>
          <a:lstStyle/>
          <a:p>
            <a:r>
              <a:rPr lang="sr-Latn-RS" dirty="0" smtClean="0"/>
              <a:t>Spring Boot pruža četiri nove karakteristike u odnosu na razvoj klasičnih Spring aplikacija</a:t>
            </a:r>
          </a:p>
          <a:p>
            <a:pPr lvl="1"/>
            <a:r>
              <a:rPr lang="sr-Latn-RS" i="1" dirty="0" smtClean="0"/>
              <a:t>Spring Boot Starters</a:t>
            </a:r>
          </a:p>
          <a:p>
            <a:pPr lvl="2"/>
            <a:r>
              <a:rPr lang="sr-Latn-RS" dirty="0" smtClean="0"/>
              <a:t>grupiše često korišćene Spring zavisnosti u jedan artefakt zbog lakšeg upravljanja zavisnostima</a:t>
            </a:r>
          </a:p>
          <a:p>
            <a:pPr lvl="1"/>
            <a:r>
              <a:rPr lang="sr-Latn-RS" dirty="0" smtClean="0"/>
              <a:t>Automatska konfiguracija</a:t>
            </a:r>
          </a:p>
          <a:p>
            <a:pPr lvl="2"/>
            <a:r>
              <a:rPr lang="sr-Latn-RS" dirty="0" smtClean="0"/>
              <a:t>sam pretpostavlja gde su i koji su potrebni Bean objekti i vrši njihovu konfiguraciju</a:t>
            </a:r>
          </a:p>
          <a:p>
            <a:pPr lvl="1"/>
            <a:r>
              <a:rPr lang="sr-Latn-RS" dirty="0" smtClean="0"/>
              <a:t>Komandna linija</a:t>
            </a:r>
          </a:p>
          <a:p>
            <a:pPr lvl="2"/>
            <a:r>
              <a:rPr lang="sr-Latn-RS" dirty="0" smtClean="0"/>
              <a:t>omogućuje jednostavan razvoj prototipa aplikacije u Groovy programskom jeziku sa minimumom koda</a:t>
            </a:r>
          </a:p>
          <a:p>
            <a:pPr lvl="1"/>
            <a:r>
              <a:rPr lang="sr-Latn-RS" dirty="0" smtClean="0"/>
              <a:t>Actuator</a:t>
            </a:r>
          </a:p>
          <a:p>
            <a:pPr lvl="2"/>
            <a:r>
              <a:rPr lang="sr-Latn-RS" dirty="0" smtClean="0"/>
              <a:t>omogućuje nadzor podataka koje Spring evidentira zbog upravljanja aplikacijom</a:t>
            </a:r>
          </a:p>
          <a:p>
            <a:pPr lvl="2"/>
            <a:endParaRPr lang="sr-Latn-RS" dirty="0" smtClean="0"/>
          </a:p>
          <a:p>
            <a:pPr marL="868680" lvl="3" indent="0">
              <a:buNone/>
            </a:pPr>
            <a:endParaRPr lang="en-GB" dirty="0"/>
          </a:p>
        </p:txBody>
      </p:sp>
      <p:pic>
        <p:nvPicPr>
          <p:cNvPr id="4" name="Picture 2" descr="http://rabbitstack.github.io/images/spring-boo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815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7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 Boot Starters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Spring Boot okuplja veći broj srodnih zavisnosti u jednu zavisnost</a:t>
            </a:r>
          </a:p>
          <a:p>
            <a:pPr lvl="1"/>
            <a:r>
              <a:rPr lang="sr-Latn-RS" dirty="0" smtClean="0"/>
              <a:t>koristi tranzitivnost zavisnosti</a:t>
            </a:r>
          </a:p>
          <a:p>
            <a:pPr lvl="1"/>
            <a:r>
              <a:rPr lang="sr-Latn-RS" dirty="0" smtClean="0"/>
              <a:t>nova agregirana zavisnost referencira više drugih</a:t>
            </a:r>
          </a:p>
          <a:p>
            <a:r>
              <a:rPr lang="sr-Latn-RS" dirty="0" smtClean="0"/>
              <a:t>Na ovaj način kraći je i jednostavniji za održavanje </a:t>
            </a:r>
            <a:r>
              <a:rPr lang="sr-Latn-RS" dirty="0"/>
              <a:t>spisak zavisnosti aplikacije</a:t>
            </a:r>
            <a:endParaRPr lang="sr-Latn-RS" dirty="0" smtClean="0"/>
          </a:p>
          <a:p>
            <a:r>
              <a:rPr lang="sr-Latn-RS" dirty="0" smtClean="0"/>
              <a:t>Npr.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spring-boot-starter-web</a:t>
            </a:r>
            <a:r>
              <a:rPr lang="sr-Latn-RS" dirty="0" smtClean="0"/>
              <a:t> sadrži sve zavisnosti potrebne za rad sa veb aplikacijom</a:t>
            </a:r>
            <a:endParaRPr lang="en-GB" dirty="0"/>
          </a:p>
        </p:txBody>
      </p:sp>
      <p:pic>
        <p:nvPicPr>
          <p:cNvPr id="4" name="Picture 2" descr="http://rabbitstack.github.io/images/spring-boo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7625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9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Automatska konfiguracija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Podrška za automatsku konfiguraciju smanjuje količinu konfiguracija u Spring kodu</a:t>
            </a:r>
          </a:p>
          <a:p>
            <a:r>
              <a:rPr lang="sr-Latn-RS" dirty="0" smtClean="0"/>
              <a:t>Na osnovu klasa postavljenih u spisak zavisnosti, Spring Boot automatski pretpostavlja koji su potrebni Bean objekti i konfiguriše ih tako da budu raspoloživi za korišćenje bez potrebe ručnog konfigurisanja</a:t>
            </a:r>
            <a:endParaRPr lang="en-GB" dirty="0"/>
          </a:p>
        </p:txBody>
      </p:sp>
      <p:pic>
        <p:nvPicPr>
          <p:cNvPr id="4" name="Picture 2" descr="http://rabbitstack.github.io/images/spring-boo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9530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0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Actuator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Omogućuje nadzor nad aplikacijom praćenjem podataka koje o aplikaciji evidentira sam Spring kontejner</a:t>
            </a:r>
          </a:p>
          <a:p>
            <a:r>
              <a:rPr lang="sr-Latn-RS" dirty="0" smtClean="0"/>
              <a:t>Različit</a:t>
            </a:r>
            <a:r>
              <a:rPr lang="en-US" dirty="0" smtClean="0"/>
              <a:t>i </a:t>
            </a:r>
            <a:r>
              <a:rPr lang="en-US" dirty="0" err="1" smtClean="0"/>
              <a:t>podaci</a:t>
            </a:r>
            <a:r>
              <a:rPr lang="sr-Latn-RS" dirty="0" smtClean="0"/>
              <a:t> su dostupn</a:t>
            </a:r>
            <a:r>
              <a:rPr lang="en-US" dirty="0" smtClean="0"/>
              <a:t>i</a:t>
            </a:r>
            <a:r>
              <a:rPr lang="sr-Latn-RS" dirty="0" smtClean="0"/>
              <a:t> na URL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aplikacije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&gt;/&lt;tip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podataka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Primer </a:t>
            </a:r>
            <a:r>
              <a:rPr lang="en-US" sz="2000" dirty="0" err="1" smtClean="0">
                <a:cs typeface="Courier New" pitchFamily="49" charset="0"/>
              </a:rPr>
              <a:t>prikaza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podataka</a:t>
            </a:r>
            <a:r>
              <a:rPr lang="en-US" sz="2000" dirty="0" smtClean="0">
                <a:cs typeface="Courier New" pitchFamily="49" charset="0"/>
              </a:rPr>
              <a:t> o </a:t>
            </a:r>
            <a:r>
              <a:rPr lang="en-US" sz="2000" dirty="0" err="1" smtClean="0">
                <a:cs typeface="Courier New" pitchFamily="49" charset="0"/>
              </a:rPr>
              <a:t>nitima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aplikacije</a:t>
            </a:r>
            <a:endParaRPr lang="en-US" sz="2000" dirty="0" smtClean="0">
              <a:cs typeface="Courier New" pitchFamily="49" charset="0"/>
            </a:endParaRPr>
          </a:p>
          <a:p>
            <a:pPr marL="59436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http://localhost:8080/dump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http://rabbitstack.github.io/images/spring-boo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46355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– </a:t>
            </a:r>
            <a:r>
              <a:rPr lang="en-US" dirty="0" err="1" smtClean="0"/>
              <a:t>dostupni</a:t>
            </a:r>
            <a:r>
              <a:rPr lang="en-US" dirty="0" smtClean="0"/>
              <a:t> </a:t>
            </a:r>
            <a:r>
              <a:rPr lang="en-US" dirty="0" err="1" smtClean="0"/>
              <a:t>podaci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Neki</a:t>
            </a:r>
            <a:r>
              <a:rPr lang="en-US" dirty="0" smtClean="0"/>
              <a:t> od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dostupne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actuator </a:t>
            </a:r>
          </a:p>
          <a:p>
            <a:pPr lvl="1"/>
            <a:r>
              <a:rPr lang="en-US" i="1" dirty="0" err="1" smtClean="0"/>
              <a:t>autoconfig</a:t>
            </a:r>
            <a:endParaRPr lang="en-US" i="1" dirty="0" smtClean="0"/>
          </a:p>
          <a:p>
            <a:pPr lvl="2"/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kojih</a:t>
            </a:r>
            <a:r>
              <a:rPr lang="en-US" dirty="0" smtClean="0"/>
              <a:t> je Spring </a:t>
            </a:r>
            <a:r>
              <a:rPr lang="en-US" dirty="0" err="1" smtClean="0"/>
              <a:t>odlu</a:t>
            </a:r>
            <a:r>
              <a:rPr lang="sr-Latn-RS" dirty="0" smtClean="0"/>
              <a:t>čivao</a:t>
            </a:r>
            <a:r>
              <a:rPr lang="en-US" dirty="0" smtClean="0"/>
              <a:t> </a:t>
            </a:r>
            <a:r>
              <a:rPr lang="sr-Latn-RS" dirty="0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automatskoj</a:t>
            </a:r>
            <a:r>
              <a:rPr lang="en-US" dirty="0" smtClean="0"/>
              <a:t> </a:t>
            </a:r>
            <a:r>
              <a:rPr lang="en-US" dirty="0" err="1" smtClean="0"/>
              <a:t>konfiguraciji</a:t>
            </a:r>
            <a:endParaRPr lang="sr-Latn-RS" dirty="0" smtClean="0"/>
          </a:p>
          <a:p>
            <a:pPr lvl="1"/>
            <a:r>
              <a:rPr lang="sr-Latn-RS" i="1" dirty="0" smtClean="0"/>
              <a:t>beans</a:t>
            </a:r>
          </a:p>
          <a:p>
            <a:pPr lvl="2"/>
            <a:r>
              <a:rPr lang="sr-Latn-RS" dirty="0" smtClean="0"/>
              <a:t>spisak Bean objekata u aplikaciji</a:t>
            </a:r>
          </a:p>
          <a:p>
            <a:pPr lvl="1"/>
            <a:r>
              <a:rPr lang="sr-Latn-RS" i="1" dirty="0" smtClean="0"/>
              <a:t>configprops</a:t>
            </a:r>
          </a:p>
          <a:p>
            <a:pPr lvl="2"/>
            <a:r>
              <a:rPr lang="sr-Latn-RS" dirty="0" smtClean="0"/>
              <a:t>spisak atributa koje je moguće podešavati nad Bean objektima</a:t>
            </a:r>
          </a:p>
          <a:p>
            <a:pPr lvl="1"/>
            <a:r>
              <a:rPr lang="sr-Latn-RS" i="1" dirty="0" smtClean="0"/>
              <a:t>dump</a:t>
            </a:r>
          </a:p>
          <a:p>
            <a:pPr lvl="2"/>
            <a:r>
              <a:rPr lang="sr-Latn-RS" dirty="0" smtClean="0"/>
              <a:t>spisak niti aplikacije sa tragom steka niti</a:t>
            </a:r>
          </a:p>
          <a:p>
            <a:pPr lvl="1"/>
            <a:r>
              <a:rPr lang="sr-Latn-RS" i="1" dirty="0" smtClean="0"/>
              <a:t>env</a:t>
            </a:r>
          </a:p>
          <a:p>
            <a:pPr lvl="2"/>
            <a:r>
              <a:rPr lang="sr-Latn-RS" dirty="0" smtClean="0"/>
              <a:t>spisak promenljivih okruženja koje </a:t>
            </a:r>
            <a:r>
              <a:rPr lang="sr-Latn-RS" i="1" dirty="0" smtClean="0"/>
              <a:t>application context</a:t>
            </a:r>
            <a:r>
              <a:rPr lang="sr-Latn-RS" dirty="0" smtClean="0"/>
              <a:t> koristi</a:t>
            </a:r>
          </a:p>
          <a:p>
            <a:pPr lvl="1"/>
            <a:r>
              <a:rPr lang="sr-Latn-RS" i="1" dirty="0" smtClean="0"/>
              <a:t>health</a:t>
            </a:r>
          </a:p>
          <a:p>
            <a:pPr lvl="2"/>
            <a:r>
              <a:rPr lang="sr-Latn-RS" dirty="0" smtClean="0"/>
              <a:t>trenutno stanje aplikacije</a:t>
            </a:r>
          </a:p>
          <a:p>
            <a:pPr lvl="1"/>
            <a:r>
              <a:rPr lang="sr-Latn-RS" i="1" dirty="0" smtClean="0"/>
              <a:t>metrics</a:t>
            </a:r>
          </a:p>
          <a:p>
            <a:pPr lvl="2"/>
            <a:r>
              <a:rPr lang="sr-Latn-RS" dirty="0" smtClean="0"/>
              <a:t>performanse aplikacije</a:t>
            </a:r>
          </a:p>
          <a:p>
            <a:pPr lvl="1"/>
            <a:r>
              <a:rPr lang="sr-Latn-RS" i="1" dirty="0" smtClean="0"/>
              <a:t>trace</a:t>
            </a:r>
          </a:p>
          <a:p>
            <a:pPr lvl="2"/>
            <a:r>
              <a:rPr lang="sr-Latn-RS" dirty="0" smtClean="0"/>
              <a:t>log pristupa aplikaciji (zahtevi i odgovori)</a:t>
            </a:r>
          </a:p>
          <a:p>
            <a:pPr lvl="2"/>
            <a:endParaRPr lang="en-GB" dirty="0"/>
          </a:p>
        </p:txBody>
      </p:sp>
      <p:pic>
        <p:nvPicPr>
          <p:cNvPr id="4" name="Picture 2" descr="http://rabbitstack.github.io/images/spring-boo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5085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215900"/>
            <a:ext cx="7772400" cy="1143000"/>
          </a:xfrm>
        </p:spPr>
        <p:txBody>
          <a:bodyPr/>
          <a:lstStyle/>
          <a:p>
            <a:r>
              <a:rPr lang="sr-Latn-RS" dirty="0" smtClean="0"/>
              <a:t>Pokretanje Spring Boot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52578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Pokreće se klasa koja ima </a:t>
            </a:r>
            <a:r>
              <a:rPr lang="sr-Latn-RS" i="1" dirty="0" smtClean="0"/>
              <a:t>main</a:t>
            </a:r>
            <a:r>
              <a:rPr lang="sr-Latn-RS" dirty="0" smtClean="0"/>
              <a:t> metodu</a:t>
            </a:r>
          </a:p>
          <a:p>
            <a:r>
              <a:rPr lang="sr-Latn-RS" dirty="0" smtClean="0"/>
              <a:t>Ta klasa ima minimalnu potrebnu konfiguraciju</a:t>
            </a:r>
          </a:p>
          <a:p>
            <a:r>
              <a:rPr lang="sr-Latn-RS" dirty="0" smtClean="0"/>
              <a:t>Dovoljna je anotacija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SpringBootApplication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r-Latn-RS" dirty="0" smtClean="0"/>
              <a:t>ona zamenjuje</a:t>
            </a:r>
            <a:endParaRPr lang="en-US" dirty="0" smtClean="0"/>
          </a:p>
          <a:p>
            <a:pPr marL="59436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@Configuration</a:t>
            </a:r>
          </a:p>
          <a:p>
            <a:pPr marL="59436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EnableAutoConfiguration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9436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ComponentScan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SpringBootApplication</a:t>
            </a:r>
            <a:endParaRPr lang="en-GB" sz="17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StudentsApplication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    public static void main( String[] 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0" indent="0"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SpringApplication.run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StudentsApplication.class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4" name="Picture 2" descr="http://rabbitstack.github.io/images/spring-boo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5720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2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Struktura Spring radnog okvira</a:t>
            </a:r>
            <a:endParaRPr lang="en-GB" dirty="0"/>
          </a:p>
        </p:txBody>
      </p:sp>
      <p:pic>
        <p:nvPicPr>
          <p:cNvPr id="24578" name="Picture 2" descr="https://upload.wikimedia.org/wikipedia/commons/6/6d/Omeprazole_3d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16" y="3200400"/>
            <a:ext cx="4724400" cy="349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5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3850"/>
            <a:ext cx="7772400" cy="1143000"/>
          </a:xfrm>
        </p:spPr>
        <p:txBody>
          <a:bodyPr/>
          <a:lstStyle/>
          <a:p>
            <a:r>
              <a:rPr lang="en-US" dirty="0" err="1" smtClean="0"/>
              <a:t>Pokretanje</a:t>
            </a:r>
            <a:r>
              <a:rPr lang="en-US" dirty="0" smtClean="0"/>
              <a:t> Spring boot </a:t>
            </a:r>
            <a:r>
              <a:rPr lang="en-US" dirty="0" err="1" smtClean="0"/>
              <a:t>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veb</a:t>
            </a:r>
            <a:r>
              <a:rPr lang="en-US" dirty="0" smtClean="0"/>
              <a:t> </a:t>
            </a:r>
            <a:r>
              <a:rPr lang="en-US" dirty="0" err="1" smtClean="0"/>
              <a:t>aplikaciju</a:t>
            </a:r>
            <a:r>
              <a:rPr lang="en-US" dirty="0" smtClean="0"/>
              <a:t>, </a:t>
            </a:r>
            <a:r>
              <a:rPr lang="en-US" dirty="0" err="1" smtClean="0"/>
              <a:t>pokretanjem</a:t>
            </a:r>
            <a:r>
              <a:rPr lang="en-US" dirty="0" smtClean="0"/>
              <a:t> se </a:t>
            </a:r>
            <a:r>
              <a:rPr lang="en-US" dirty="0" err="1" smtClean="0"/>
              <a:t>vr</a:t>
            </a:r>
            <a:r>
              <a:rPr lang="sr-Latn-RS" dirty="0" smtClean="0"/>
              <a:t>ši postavljanje na ugrađeni veb server i startovanje servera</a:t>
            </a:r>
          </a:p>
          <a:p>
            <a:r>
              <a:rPr lang="sr-Latn-RS" dirty="0" smtClean="0"/>
              <a:t>Može se podesiti da je način pakovanja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war</a:t>
            </a:r>
            <a:r>
              <a:rPr lang="sr-Latn-RS" dirty="0" smtClean="0"/>
              <a:t>, pa se dobija i 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war</a:t>
            </a:r>
            <a:r>
              <a:rPr lang="sr-Latn-RS" dirty="0" smtClean="0"/>
              <a:t> fajl koji je moguće postaviti na nezavisan veb server</a:t>
            </a:r>
          </a:p>
          <a:p>
            <a:pPr lvl="1"/>
            <a:r>
              <a:rPr lang="sr-Latn-RS" dirty="0" smtClean="0"/>
              <a:t>podešava se u </a:t>
            </a:r>
            <a:r>
              <a:rPr lang="sr-Latn-RS" i="1" dirty="0" smtClean="0"/>
              <a:t>build</a:t>
            </a:r>
            <a:r>
              <a:rPr lang="sr-Latn-RS" dirty="0" smtClean="0"/>
              <a:t> alatu</a:t>
            </a:r>
          </a:p>
          <a:p>
            <a:pPr lvl="1"/>
            <a:r>
              <a:rPr lang="sr-Latn-RS" dirty="0" smtClean="0"/>
              <a:t>npr. za maven u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pom</a:t>
            </a:r>
            <a:r>
              <a:rPr lang="sr-Latn-RS" dirty="0" smtClean="0"/>
              <a:t> fajlu u tagu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packaging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http://rabbitstack.github.io/images/spring-boo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5720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Statički veb sadržaj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Statički veb sadržaji (HTML, CSS, JavaScript fajlovi) će biti dostupni ako se postave u neki od foldera</a:t>
            </a:r>
          </a:p>
          <a:p>
            <a:pPr lvl="1"/>
            <a:r>
              <a:rPr lang="sr-Latn-RS" dirty="0" smtClean="0"/>
              <a:t>src/main/webapp/</a:t>
            </a:r>
          </a:p>
          <a:p>
            <a:pPr lvl="2"/>
            <a:r>
              <a:rPr lang="sr-Latn-RS" dirty="0" smtClean="0"/>
              <a:t>ako se aplikacija pakuje kao war</a:t>
            </a:r>
          </a:p>
          <a:p>
            <a:pPr lvl="2"/>
            <a:r>
              <a:rPr lang="sr-Latn-RS" dirty="0" smtClean="0"/>
              <a:t>biće spakovani u koren war fajla</a:t>
            </a:r>
          </a:p>
          <a:p>
            <a:pPr lvl="1"/>
            <a:r>
              <a:rPr lang="sr-Latn-RS" dirty="0" smtClean="0"/>
              <a:t>/META-INF/resources/</a:t>
            </a:r>
          </a:p>
          <a:p>
            <a:pPr lvl="1"/>
            <a:r>
              <a:rPr lang="sr-Latn-RS" dirty="0" smtClean="0"/>
              <a:t>/resources/</a:t>
            </a:r>
          </a:p>
          <a:p>
            <a:pPr lvl="1"/>
            <a:r>
              <a:rPr lang="sr-Latn-RS" dirty="0" smtClean="0"/>
              <a:t>/static/</a:t>
            </a:r>
          </a:p>
          <a:p>
            <a:pPr lvl="1"/>
            <a:r>
              <a:rPr lang="sr-Latn-RS" dirty="0" smtClean="0"/>
              <a:t>/public/</a:t>
            </a:r>
          </a:p>
          <a:p>
            <a:r>
              <a:rPr lang="sr-Latn-RS" dirty="0" smtClean="0"/>
              <a:t>Ovo je važno ako se koristi klijentska veb tehnologija nezavisna od Spring kontejnera</a:t>
            </a:r>
          </a:p>
          <a:p>
            <a:pPr lvl="1"/>
            <a:r>
              <a:rPr lang="sr-Latn-RS" dirty="0" smtClean="0"/>
              <a:t>npr. </a:t>
            </a:r>
            <a:r>
              <a:rPr lang="sr-Latn-RS" smtClean="0"/>
              <a:t>Angular</a:t>
            </a:r>
            <a:endParaRPr lang="en-GB" dirty="0"/>
          </a:p>
        </p:txBody>
      </p:sp>
      <p:pic>
        <p:nvPicPr>
          <p:cNvPr id="4" name="Picture 2" descr="http://rabbitstack.github.io/images/spring-boo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815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3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nlar sÄ±radan besinler deÄil! Ä°Åte Kuran'da adÄ± geÃ§en ÅifalÄ± yiyecekler ve faydalarÄ±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7"/>
          <a:stretch/>
        </p:blipFill>
        <p:spPr bwMode="auto">
          <a:xfrm>
            <a:off x="2133600" y="1453287"/>
            <a:ext cx="4876800" cy="319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5924729"/>
            <a:ext cx="3673450" cy="83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/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47244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Allah zna šta tajite, a šta javno iznosite.	</a:t>
            </a:r>
            <a:r>
              <a:rPr 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sr-Latn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Kuran, 16, 9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27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Spring Security</a:t>
            </a:r>
            <a:endParaRPr lang="en-GB" dirty="0"/>
          </a:p>
        </p:txBody>
      </p:sp>
      <p:sp>
        <p:nvSpPr>
          <p:cNvPr id="4" name="AutoShape 2" descr="data:image/jpeg;base64,/9j/4AAQSkZJRgABAQAAAQABAAD/2wCEAAkGBxAPEBAQEBAVEBAPDQ8WDxAQDxUWFQ0VFRUWFhURFhgYHSggGBolGxUVITEiJSorLi4uFx8zODMvNygtLisBCgoKDg0OFxAQGi0lHR8tLS0uLS0tLSsrLS0tLS0tLSstLSstKystLS0tLS0tLS0tLS0tLS0tLS0tKy0tLS0tLf/AABEIAHcA9wMBEQACEQEDEQH/xAAbAAACAwEBAQAAAAAAAAAAAAABAgADBAUGB//EAFAQAAEDAQMFCA4FCQcFAAAAAAEAAgMEBRESITFUYXEGF0FRgZSh0xMiJDJCUnKRk7GzwdHSFFNidZIVRGN0goOywsMHIyUzouHxFjRDc+L/xAAaAQEBAQEBAQEAAAAAAAAAAAAAAQIDBAUG/8QAOREAAgECAwUFBwIFBQEAAAAAAAECAxESMVEEEyFBkVJhcaHwFCIygbHR4UPBBRUjQvEzU2KCkiT/2gAMAwEAAhEDEQA/AOZbtt1baura2rqGtbW1Ia1tTKA0CVwAADsgA4F4JylifFnmbd3xMgt2s0yo51L8yxilq+rJd6ji3KzTKjnUvzKYpavqyXepY23KzS6jnUvzKYpavqxd6jttur0uo5zL8yzilq+rJiepYLbq9Ln5zL8yYpavqxieo7baq9Kn5zJ8ymOWr6smJ6ljbZqtKn5xJ8ymOWr6sYnqWx2vVkgCpnJOYCokJPSpjnq+rJiep1IGWk7PNOwfpKl7eguv6FJVJR+KdvFm1Co9TXHTVfhV7xsnmd77lwe2QX6j+V2bVGpqXshlGevqDsc4dJk9y5P+IxXOT9eJtUJdoswP0yq9MfmU/mS/5dS7h9pgLJOCtqRte4/1An8xjrPrf90R0JdpiGOo4K6Q+VJKPeQui22D/UfmYdCpykVPbXDNPI/yKlx6Cb10jVcvhnf/ALHN06q16mKW0KphwumnaeJ0sgPmJVc6i4Nvqzm5SWbYn5VqNIm9O/4pvJ9p9WTHLUBtWo0ib08nxTeT7T6sY5aim1qnSJvTyfFXeT7T6suOWoptap0mb08nxTeT7T6sY3qIbXqdJm9PJ8Vd5PtPqxilqKbXqdJm9PJ8Vd5PtPqy4nqVutiq0mbnEnxTeT7T6sYnqIbYqtKn5xJ8yu8nq+rLieohtmq0qfnEnzK45avqxiepW62qrSp+cyfMrjlq+rLieohtqr0qfnMvzK4pavqy4nqVm26vS6jnMvzK4pavqxieohtur0uo5zL8yuKWr6suJ6iG3KvS6jnUvzK4pavqxd6mPdCe7a39fq/bPXSXxPxNPNmIOWSDhyhBw5QFjXKELA5ZsCxrlCHesexw9okmJDD3jG5DIOMnwW9J6V569eNLven3OkKd+LPRQOEYujaIxw4BcTtOcr51Taas+F7LRcD0RSjkTGvLhNXJjVwi5MaYRcmNMIuTGmEXJjTCLkxphFx+zm7Ce2b4rhePMc3IutOtUp8Ivhpy6EdnmYKuz2vvMXau+rzh/kngOpe+ltEanBqz8n9jzVKHOJxS5dzzilyoFLkAhcqUQuVAjnKlKy5WxStzlQIXKlK3OVAjnKlKy5UCFypR90R7trf1+r9s9dZ/EzTzZiaVkg4coBw5QhYHKAcFSxCwOUsD27Y5o2NJb2ZmBvbRt7ZguGRzM+TjF+ZeCdCnXk3Tl73NM9PFIkNUx+VrgdhzLxzoTh8SFyzGudhcmNMIuTGmEXJjTCLkxphFyY0wi5MaYRcV84blcQBrK3GnKTtFXFxoRJLlY3Cw/wDlkBDdrRndyL0ezRprFWlZac367gm3kcqWimc9+COSTt3XubE645c+TIF7lFy4pOx5HGV2Vvs2oGUwS3cfYnZOhXdy0GCWhieSDcch4iMoUsZELlbFELlbAQuSxSsuVsBC5asUrLksBC5WxRC5WxRCVQVlytilm6I921v6/V+2eus/iZebMIKyBwVCDgqAsBUA4cpYg4cpYh9Mp3dozyG+oL85WX9SXi/qe5PgSoijlyyRtefGIud+IXFeint1aHC913kcUzM6zY/Bklj5RI0cjrj/AKl29tpS+On09L6mXDvENnScE7HeXE5p/wBJIW1PY5c2vXzM4GL9Bn44T+8I9YVUNmf6liYWH6FP+i9P/wDKu52f/dXT8jCyfQZ+OIfvSf5VHT2ZfqDCwiz5OGaNvkse4+4KYtkjzb9eBcDLG2czwpZH6mhsY/mPqWHtdCPwU7+Pplwd5up6GKPtuxtaeC8Y3nlffhVqbZUS973e5Z+eXrgaUEW1FoNZ2znBmsm9x5TlPIvJGpWqS/prjrm/m3+DfBZnLn3RRcLnP13E+tdHsFapxqSXzd/uYdaC5lTN0cN+Zw13D3FT+WTXFNevkTfwN0dqQ1AwlzZPsyC87Biy+Za/+uhxu2v/AEvwavCZz7Q3PRvvMJ7E7xHG9jthzt6RsXejt0Z8Jqz15fg5ToL+08tVQvicWPaWuGcH16xrXvseZq3BlDnK2BWXK2AhcrYohcrYCFypRCVbAQuQohKoLd0Z7urvvCs9s9dp/EzWpgBWAOCoQcOUA4chBw5QDhyhD11jW3hAhnBje0ANLgReLsl9+bIvm7VsTk3KGfNfY9EJ8mega8HKDeDmI4V8xxadmdLhxKWFyYksLkxJYXJiSwuTElhcmJLC5fH2gBPfHvR4o4zrXT/TV+f07/EI49qWyWu7HEMcjjcTnuJ4AOFy9Oz7Hj9+pz5c34mKlXDwWZXT2IXHHUyEuPgMIJ2Occg2AHkXpq7VTpLCuPcuC6nNU5S4yZ04qKBnewM2uBcfO4ryS2+pySXrvOqpQXId1PCc8MZ/dj3LK26stOg3cdDn1dgwSd5fC7guJcw7Qco5DyL00/4gr++rd6+326GHRXIwsrp6NwjnGOM968G+8cbTw7F1q7LTrLFHPVZPxIqkou0jq1tPHVxDKM391IM7NXk35wvHQrT2eW7nl9O9HScVNHiKuF0T3MeLnNNxHvGpfYXceRq3AzlytgIXKlELkAhcqUQuVAhcqUUuQF26Q93V33hWe2eus/iZrUwArJBgVAOHIQYOUA4coBw5Qh9GkhjmjY2VgkAY24nI5uTwXDKF8hbVUpzks1d8H4ndpPM54sV0eWmqSwfVzD+ZuQ+YL1LaaNVWmuvHzM2ayY4kr2d9TiYccJxE8jbz0Kex0Z/A+jv5ZlxS5oQ2+Gm6SGSM8TgffcuT/h2kuq/yMaHbuhg4SRtC5vYJ6oY0P+XoPGP4Sp7DU1XUY1qA2/BwEnkV9hnqhjRfZtqMmfc1rrmi9xObUOUpPZN3HHJrhyKpJsFu2mYmXA9vJfdqHCVjZaO8m5yyXmxOdkNY1CIG4nf5rxlP1YPgjXxnk29dr2h3cI/N/sZpwtxeZvxr5tjrcmNLC5MaWFyY0sLnP+nRVD305GNmC8kHwr7r2ngI419CEKmzQxvm+K7vuYbUuBzLPmdRzmneb43kYHcGXvXar8x1r0bRSjXp4458vsYg3F4WX7q6THGJh30dwd9phOS/YT0rnsNW63b5ZFqRvxPIFy+icRC5UohcqBS5UCFyFFLlQIXKlL90p7urvvCs9s9dZ5srzMAKwBgUIMCoBw5QDhyEGxKA+kwP7RvkN9S+DVXvy8Wdbj4lzsLkxJhFy1tXIBcHuu4sRu8y6RqVI5SfUXAag8IadsbD6wui2msspfQXExjxI/RM+CvtdbtfQg4qDwBg2RMHuUe1Vn/d9CjuqHFoBcSCb7uDJkGTzrnUnOUUpO/P15lTPOxuE9YScrYuDgOHMPxFe9f0aF1n+7Ob4yO/2RfKsdLmKttaOHI43u8Vufl4l6aWyTqK+SI5JHPO6Zv1Z/F/svR7BHteX5M7xAdumHBHl1u/2RbBHnLy/I3iObXW1LKLr8LeJvDtK9NOhTp8Yrjq8zLm2Tc9NdUM+0HDov8Acs7TG9KRIcGdfdRCHRCTwonZ/suzjz3Hz8a8+wzzh8zc1fibKKYT04xZRJGWv82E8q4zW5r3WvkzV7o8JJe0lpztJB2jIV9g4lZcqBC5UopcgFLlSiEoBSVQad0x7vrvvGs9u9dZZs08znArBBgVAMCgHBUIMCgHDlAepo66WkDI6lh7G4AxSDKCOIHMbuLOF5K+yqp70Xx8ma8TuQVTJBexwcNRXz50Zw+JAsxLnYXJiSwuTElhcmJLC5MSWFx8ebYrJZC5w9zzv7yd3Dfd53E+5e/bF7iXeZjzOpXVPY43vGdrcm3MF4qNPHNJmrnjHyEkkm8nOeNfXOYuJUhMSWBrp6W5hnkyRi8MByGd3it+yOE8mfNUjSXMawrzUMPFiJ2XEe9cdoX9KQWZ6W1TfBMP0TujL7l8/ZuFVG2ZNzMnc41Pf671021e+vD92RPgeXtPJNL/AOx3SV9GC91eBlmQuW7AUlUohKAUlUCkoUBKoNO6Y931/wB41vt3rpLNmnmc8FZIEFQDByAYFQgwcgGxKEPpEMvaBuQtc1uJjgC12ThByL5OOUKknF82L2MMtj0zjiZjpnccLr2fgdl8zgNS9ENs7S6fYXAKGqZ/l1UUo4pQ5h2ZR71u+zzzt9ChBrxnphJrilY6/ka4noU9lpSyfmmLAdW1Le/oahuswvA25W5lHsK1fT8iwv5Uk0Wb0bvgp7EtX0JYZtdO7vKKd2yF59TUWwrV9PyLGyB8mEdljdE7xHtIIHAbivPXpbuSQZyLMd2OqmYcmIuIHLeOgr07SsVO/wAwdWrYJGOjLg3G24E5gc46bl5tnup35A8+2wKv6nD5csbPNicL+RfRfDO3VEsy1m5yc986Jm2UH+G9Zc4L+5Cxc6lpKXtpH/SJBmZdhYNozu5bhqKKTl8K4av9lz+hbI49o2i+d+J5zC5rRmYOAAcC6WDdzsbm6QtaZnC7GLoxwlvC7Zfk5CvLtUrRw6kyNduz4YH5e+AaOU/C9efZYXqX0LcNhtwU8d+S8F3ISSOi5XauNSwuePq5cUj3X34nuIPGL8i+klZWBQXKgUuVApcgASqUUuVApKA1bpz3fX/eNb7eRdJZm3mc4FZMjAoAgqAYFAMCoBsShD6FBKC1pGYtF3mXyKkffl4nN5lmNYsLkxpYXBiSwuMyQjMSNhuRK2QuP9Kf47vxFavLUXFfMTncTtJKju8xcrxKqPCwOTbbHMdHUs8EhsmrxTsIvG0a17aDUoYWaTuaJqJlWGSCfsdwzFhcCM+S7M7Pn1KUpKleMmL2zOiwsGfERqcGnVeSDf5l5U43u1czdFU8EL85nb5FQy7zGL3rvHaIxyh66GsaMTrBpjl7LONrY3X8uRdPao80xiRbT2VSxm8MfK4ZjO8Fo/YaBfykjUsS2rsrqTEjY+Uk3n/jUvLJuTuyXOBaTzUzsgYe1ab5HcDfGcdg6TcvdQgqcMUjSyOla1WIoXEZO1wsHFkuHmC4UoupVxPxIuLPF4l9A0KSqUUuQClyoAShRSVQAlAa9057vr/vKt9vIuk8zTzObeskCCgGBUIEFAMCoBg5LA9bBFUUjAbvpFPcCXRgl0F/A5ucDXm1rhOnCrk+KMtKRupbQilHaPB1X5RyLxz2eceV/Aw4tGjEuVjNyYksLkxJYXJiSwuTElhchci4O4uLiBBa4YmuFzmnwgfVtXWLcGpLL1wF7cTjuD6J2cyU7z2r7sx4jxO1cOcL1yjGrE6cJI6kFS14xNcCNXAvHOlKGZzaaLMaxYlyY0sLkxoo34IHKrbULiIacGSR5uGEX3bPjwL2UtntxkdIx1Nln0baZhGIOkflleM3kNPEM9/CdQCxWqY3hj/kkpX4I89blodlfc09ozN9o8JXopUsEbczaVkcwldSilyWAC5WxRSUACUsBb1QC9CmzdQe76/7yrfbyLpLM08zm3rJkN6gCCgGBQBvUAcSEPocMpbhLSWkAXEG4jlXzJXU21qedviLUxwzZZoWPd44BjeP2mEdN66x2iaz4mlUZS2zmD/LqZ4+JsrWSgftDCehdN/CXxL9zW8i8xvotQO9qad+uRskfuKWoP00PcZOxVfiwO8mqaP4rlN1R18/wMMNfMhZV/UREcf02nychff0JuKXa80MMdfNE7HVeJC3WauM/wAN6bmjr5r7DDDXzD9GqPCmpmD7JkeR0BXDQXpj3ENHShpvfVOkIBuayANadpc6/oUlUpWsl+xHKFrDMlIvBALXC5zHC9rxxEHOuUbw96PrxMJtcUYJLHjJxU8xp3fVyXuZyPGUDygdpXojWi+D4fQ6RqJ5gEFoNzRMnHHE9jyeRrsQ5Qru6cskvky4YsJZaJ/NCzXIMA87yAm4guXmMERTZM0n/c1LGN4Y4SJHHV2va9JTHCGXkMUUbIRFTsc2JvY2kdu97r3yD7TsgA1AAetcZTnU92KObm5cEcC1rYx3sj73wneNqGpdqdFQ48zpGFjjFy7GwYkACUApcqAXoUF6AF6oBegNu6k/4haH3lW+3kXSWZp5nNBWSBvUAQUAQUIG9QBvQHu6acPY1wzOaP8AhfOqRak7nknwbLcSxYzcmJLC5MSWFyYksLkxJYXJiSwuTElhcmJLC4MSqusip2AStpqTs10LdPkcv8tw3kG/Oct14Otdns/edNz3hNtQjhPI1T2bvJuXqZpt0A8BnK4+4La2eKzNKkuZyqqukl79144hkA5F2SSVkdUrZGfEqAYkAMSFBiQAvVAL0AL0AL1QC9Ab91Z/xC0PvKt9u9blmaeZywVkgb0Ab0Ab0Ab1AEFCG2zrUfBkHbNJytPrHEViUFJWZJRUsz0FNbUL87sB4n5OnMvPLZ3yOEqL5G9sgOUEEcYN65OElmjk4tZoOJZsZuTElhcmJLC5MSWFyYksLkLlVBvJFSbyMlRakLM7wTxNynoXWNCTz4HVUpPM4loWw+W9rRgYc44XbSu8KcY5HaMFHI52JbNExIAYlSgxIAYkBL0AL0AMSAF6Al6tgC9AC9CgvVB7jdH/AGeWtLW1kkdGXRy11U+N30inGJr5XuabjICMhGddHFtmmjn721s6Cec03WqYGLE3trZ0E85putTAxYO9vbOgnnNN1qYGLE3t7Z0E85putTAyYQ729s6Cec03WpgZcJN7i2dBPOabrVMDJhYd7i2dBPOabrUwMYWTe5tnQTzmm61MDGFjx/2e203vaNzdlVTD+qmBjCzUzcdb4/NXnbUUp/qKOlfOxHTTLhuVt/Qr9s1L7pVncLRGdzHQP/S9v6CPTU3Wp7OtENzHQh3LW/oV376l61NwtENzHQqfuQt8/mjhsqKUf1FrdWySKqaXIzS7gbbd31G922qputVwM1hYm93bGgu5zTdapu2MLJvd2xoLuc03Wpu2MLJvd2xoLuc03Wpu2MIN7u2NBdzmm61N2xhZN7u2NBdzmm61N2xhZN7q2NBdzmm61N2xhBvdWxoJ5zTdaru2MJN7q2NBPOabrU3bGEm9zbGgnnNN1qYGMIN7m2dBPOabrUwMYWTe4tnQTzmm61MDGFg3uLZ0E85putTAxhZN7i2dBPOabrUwMYQb29s6Cec03WpgYwsm9vbOgnnNN1quBlwn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xAPEBAQEBAVEBAPDQ8WDxAQDxUWFQ0VFRUWFhURFhgYHSggGBolGxUVITEiJSorLi4uFx8zODMvNygtLisBCgoKDg0OFxAQGi0lHR8tLS0uLS0tLSsrLS0tLS0tLSstLSstKystLS0tLS0tLS0tLS0tLS0tLS0tKy0tLS0tLf/AABEIAHcA9wMBEQACEQEDEQH/xAAbAAACAwEBAQAAAAAAAAAAAAABAgADBAUGB//EAFAQAAEDAQMFCA4FCQcFAAAAAAEAAgMEBRESITFUYXEGF0FRgZSh0xMiJDJCUnKRk7GzwdHSFFNidZIVRGN0goOywsMHIyUzouHxFjRDc+L/xAAaAQEBAQEBAQEAAAAAAAAAAAAAAQIDBAUG/8QAOREAAgECAwUFBwIFBQEAAAAAAAECAxESMVEEEyFBkVJhcaHwFCIygbHR4UPBBRUjQvEzU2KCkiT/2gAMAwEAAhEDEQA/AOZbtt1baura2rqGtbW1Ia1tTKA0CVwAADsgA4F4JylifFnmbd3xMgt2s0yo51L8yxilq+rJd6ji3KzTKjnUvzKYpavqyXepY23KzS6jnUvzKYpavqxd6jttur0uo5zL8yzilq+rJiepYLbq9Ln5zL8yYpavqxieo7baq9Kn5zJ8ymOWr6smJ6ljbZqtKn5xJ8ymOWr6sYnqWx2vVkgCpnJOYCokJPSpjnq+rJiep1IGWk7PNOwfpKl7eguv6FJVJR+KdvFm1Co9TXHTVfhV7xsnmd77lwe2QX6j+V2bVGpqXshlGevqDsc4dJk9y5P+IxXOT9eJtUJdoswP0yq9MfmU/mS/5dS7h9pgLJOCtqRte4/1An8xjrPrf90R0JdpiGOo4K6Q+VJKPeQui22D/UfmYdCpykVPbXDNPI/yKlx6Cb10jVcvhnf/ALHN06q16mKW0KphwumnaeJ0sgPmJVc6i4Nvqzm5SWbYn5VqNIm9O/4pvJ9p9WTHLUBtWo0ib08nxTeT7T6sY5aim1qnSJvTyfFXeT7T6suOWoptap0mb08nxTeT7T6sY3qIbXqdJm9PJ8Vd5PtPqxilqKbXqdJm9PJ8Vd5PtPqy4nqVutiq0mbnEnxTeT7T6sYnqIbYqtKn5xJ8yu8nq+rLieohtmq0qfnEnzK45avqxiepW62qrSp+cyfMrjlq+rLieohtqr0qfnMvzK4pavqy4nqVm26vS6jnMvzK4pavqxieohtur0uo5zL8yuKWr6suJ6iG3KvS6jnUvzK4pavqxd6mPdCe7a39fq/bPXSXxPxNPNmIOWSDhyhBw5QFjXKELA5ZsCxrlCHesexw9okmJDD3jG5DIOMnwW9J6V569eNLven3OkKd+LPRQOEYujaIxw4BcTtOcr51Taas+F7LRcD0RSjkTGvLhNXJjVwi5MaYRcmNMIuTGmEXJjTCLkxphFx+zm7Ce2b4rhePMc3IutOtUp8Ivhpy6EdnmYKuz2vvMXau+rzh/kngOpe+ltEanBqz8n9jzVKHOJxS5dzzilyoFLkAhcqUQuVAjnKlKy5WxStzlQIXKlK3OVAjnKlKy5UCFypR90R7trf1+r9s9dZ/EzTzZiaVkg4coBw5QhYHKAcFSxCwOUsD27Y5o2NJb2ZmBvbRt7ZguGRzM+TjF+ZeCdCnXk3Tl73NM9PFIkNUx+VrgdhzLxzoTh8SFyzGudhcmNMIuTGmEXJjTCLkxphFyY0wi5MaYRcV84blcQBrK3GnKTtFXFxoRJLlY3Cw/wDlkBDdrRndyL0ezRprFWlZac367gm3kcqWimc9+COSTt3XubE645c+TIF7lFy4pOx5HGV2Vvs2oGUwS3cfYnZOhXdy0GCWhieSDcch4iMoUsZELlbFELlbAQuSxSsuVsBC5asUrLksBC5WxRC5WxRCVQVlytilm6I921v6/V+2eus/iZebMIKyBwVCDgqAsBUA4cpYg4cpYh9Mp3dozyG+oL85WX9SXi/qe5PgSoijlyyRtefGIud+IXFeint1aHC913kcUzM6zY/Bklj5RI0cjrj/AKl29tpS+On09L6mXDvENnScE7HeXE5p/wBJIW1PY5c2vXzM4GL9Bn44T+8I9YVUNmf6liYWH6FP+i9P/wDKu52f/dXT8jCyfQZ+OIfvSf5VHT2ZfqDCwiz5OGaNvkse4+4KYtkjzb9eBcDLG2czwpZH6mhsY/mPqWHtdCPwU7+Pplwd5up6GKPtuxtaeC8Y3nlffhVqbZUS973e5Z+eXrgaUEW1FoNZ2znBmsm9x5TlPIvJGpWqS/prjrm/m3+DfBZnLn3RRcLnP13E+tdHsFapxqSXzd/uYdaC5lTN0cN+Zw13D3FT+WTXFNevkTfwN0dqQ1AwlzZPsyC87Biy+Za/+uhxu2v/AEvwavCZz7Q3PRvvMJ7E7xHG9jthzt6RsXejt0Z8Jqz15fg5ToL+08tVQvicWPaWuGcH16xrXvseZq3BlDnK2BWXK2AhcrYohcrYCFypRCVbAQuQohKoLd0Z7urvvCs9s9dp/EzWpgBWAOCoQcOUA4chBw5QDhyhD11jW3hAhnBje0ANLgReLsl9+bIvm7VsTk3KGfNfY9EJ8mega8HKDeDmI4V8xxadmdLhxKWFyYksLkxJYXJiSwuTElhcmJLC5fH2gBPfHvR4o4zrXT/TV+f07/EI49qWyWu7HEMcjjcTnuJ4AOFy9Oz7Hj9+pz5c34mKlXDwWZXT2IXHHUyEuPgMIJ2Occg2AHkXpq7VTpLCuPcuC6nNU5S4yZ04qKBnewM2uBcfO4ryS2+pySXrvOqpQXId1PCc8MZ/dj3LK26stOg3cdDn1dgwSd5fC7guJcw7Qco5DyL00/4gr++rd6+326GHRXIwsrp6NwjnGOM968G+8cbTw7F1q7LTrLFHPVZPxIqkou0jq1tPHVxDKM391IM7NXk35wvHQrT2eW7nl9O9HScVNHiKuF0T3MeLnNNxHvGpfYXceRq3AzlytgIXKlELkAhcqUQuVAhcqUUuQF26Q93V33hWe2eus/iZrUwArJBgVAOHIQYOUA4coBw5Qh9GkhjmjY2VgkAY24nI5uTwXDKF8hbVUpzks1d8H4ndpPM54sV0eWmqSwfVzD+ZuQ+YL1LaaNVWmuvHzM2ayY4kr2d9TiYccJxE8jbz0Kex0Z/A+jv5ZlxS5oQ2+Gm6SGSM8TgffcuT/h2kuq/yMaHbuhg4SRtC5vYJ6oY0P+XoPGP4Sp7DU1XUY1qA2/BwEnkV9hnqhjRfZtqMmfc1rrmi9xObUOUpPZN3HHJrhyKpJsFu2mYmXA9vJfdqHCVjZaO8m5yyXmxOdkNY1CIG4nf5rxlP1YPgjXxnk29dr2h3cI/N/sZpwtxeZvxr5tjrcmNLC5MaWFyY0sLnP+nRVD305GNmC8kHwr7r2ngI419CEKmzQxvm+K7vuYbUuBzLPmdRzmneb43kYHcGXvXar8x1r0bRSjXp4458vsYg3F4WX7q6THGJh30dwd9phOS/YT0rnsNW63b5ZFqRvxPIFy+icRC5UohcqBS5UCFyFFLlQIXKlL90p7urvvCs9s9dZ5srzMAKwBgUIMCoBw5QDhyEGxKA+kwP7RvkN9S+DVXvy8Wdbj4lzsLkxJhFy1tXIBcHuu4sRu8y6RqVI5SfUXAag8IadsbD6wui2msspfQXExjxI/RM+CvtdbtfQg4qDwBg2RMHuUe1Vn/d9CjuqHFoBcSCb7uDJkGTzrnUnOUUpO/P15lTPOxuE9YScrYuDgOHMPxFe9f0aF1n+7Ob4yO/2RfKsdLmKttaOHI43u8Vufl4l6aWyTqK+SI5JHPO6Zv1Z/F/svR7BHteX5M7xAdumHBHl1u/2RbBHnLy/I3iObXW1LKLr8LeJvDtK9NOhTp8Yrjq8zLm2Tc9NdUM+0HDov8Acs7TG9KRIcGdfdRCHRCTwonZ/suzjz3Hz8a8+wzzh8zc1fibKKYT04xZRJGWv82E8q4zW5r3WvkzV7o8JJe0lpztJB2jIV9g4lZcqBC5UopcgFLlSiEoBSVQad0x7vrvvGs9u9dZZs08znArBBgVAMCgHBUIMCgHDlAepo66WkDI6lh7G4AxSDKCOIHMbuLOF5K+yqp70Xx8ma8TuQVTJBexwcNRXz50Zw+JAsxLnYXJiSwuTElhcmJLC5MSWFx8ebYrJZC5w9zzv7yd3Dfd53E+5e/bF7iXeZjzOpXVPY43vGdrcm3MF4qNPHNJmrnjHyEkkm8nOeNfXOYuJUhMSWBrp6W5hnkyRi8MByGd3it+yOE8mfNUjSXMawrzUMPFiJ2XEe9cdoX9KQWZ6W1TfBMP0TujL7l8/ZuFVG2ZNzMnc41Pf671021e+vD92RPgeXtPJNL/AOx3SV9GC91eBlmQuW7AUlUohKAUlUCkoUBKoNO6Y931/wB41vt3rpLNmnmc8FZIEFQDByAYFQgwcgGxKEPpEMvaBuQtc1uJjgC12ThByL5OOUKknF82L2MMtj0zjiZjpnccLr2fgdl8zgNS9ENs7S6fYXAKGqZ/l1UUo4pQ5h2ZR71u+zzzt9ChBrxnphJrilY6/ka4noU9lpSyfmmLAdW1Le/oahuswvA25W5lHsK1fT8iwv5Uk0Wb0bvgp7EtX0JYZtdO7vKKd2yF59TUWwrV9PyLGyB8mEdljdE7xHtIIHAbivPXpbuSQZyLMd2OqmYcmIuIHLeOgr07SsVO/wAwdWrYJGOjLg3G24E5gc46bl5tnup35A8+2wKv6nD5csbPNicL+RfRfDO3VEsy1m5yc986Jm2UH+G9Zc4L+5Cxc6lpKXtpH/SJBmZdhYNozu5bhqKKTl8K4av9lz+hbI49o2i+d+J5zC5rRmYOAAcC6WDdzsbm6QtaZnC7GLoxwlvC7Zfk5CvLtUrRw6kyNduz4YH5e+AaOU/C9efZYXqX0LcNhtwU8d+S8F3ISSOi5XauNSwuePq5cUj3X34nuIPGL8i+klZWBQXKgUuVApcgASqUUuVApKA1bpz3fX/eNb7eRdJZm3mc4FZMjAoAgqAYFAMCoBsShD6FBKC1pGYtF3mXyKkffl4nN5lmNYsLkxpYXBiSwuMyQjMSNhuRK2QuP9Kf47vxFavLUXFfMTncTtJKju8xcrxKqPCwOTbbHMdHUs8EhsmrxTsIvG0a17aDUoYWaTuaJqJlWGSCfsdwzFhcCM+S7M7Pn1KUpKleMmL2zOiwsGfERqcGnVeSDf5l5U43u1czdFU8EL85nb5FQy7zGL3rvHaIxyh66GsaMTrBpjl7LONrY3X8uRdPao80xiRbT2VSxm8MfK4ZjO8Fo/YaBfykjUsS2rsrqTEjY+Uk3n/jUvLJuTuyXOBaTzUzsgYe1ab5HcDfGcdg6TcvdQgqcMUjSyOla1WIoXEZO1wsHFkuHmC4UoupVxPxIuLPF4l9A0KSqUUuQClyoAShRSVQAlAa9057vr/vKt9vIuk8zTzObeskCCgGBUIEFAMCoBg5LA9bBFUUjAbvpFPcCXRgl0F/A5ucDXm1rhOnCrk+KMtKRupbQilHaPB1X5RyLxz2eceV/Aw4tGjEuVjNyYksLkxJYXJiSwuTElhchci4O4uLiBBa4YmuFzmnwgfVtXWLcGpLL1wF7cTjuD6J2cyU7z2r7sx4jxO1cOcL1yjGrE6cJI6kFS14xNcCNXAvHOlKGZzaaLMaxYlyY0sLkxoo34IHKrbULiIacGSR5uGEX3bPjwL2UtntxkdIx1Nln0baZhGIOkflleM3kNPEM9/CdQCxWqY3hj/kkpX4I89blodlfc09ozN9o8JXopUsEbczaVkcwldSilyWAC5WxRSUACUsBb1QC9CmzdQe76/7yrfbyLpLM08zm3rJkN6gCCgGBQBvUAcSEPocMpbhLSWkAXEG4jlXzJXU21qedviLUxwzZZoWPd44BjeP2mEdN66x2iaz4mlUZS2zmD/LqZ4+JsrWSgftDCehdN/CXxL9zW8i8xvotQO9qad+uRskfuKWoP00PcZOxVfiwO8mqaP4rlN1R18/wMMNfMhZV/UREcf02nychff0JuKXa80MMdfNE7HVeJC3WauM/wAN6bmjr5r7DDDXzD9GqPCmpmD7JkeR0BXDQXpj3ENHShpvfVOkIBuayANadpc6/oUlUpWsl+xHKFrDMlIvBALXC5zHC9rxxEHOuUbw96PrxMJtcUYJLHjJxU8xp3fVyXuZyPGUDygdpXojWi+D4fQ6RqJ5gEFoNzRMnHHE9jyeRrsQ5Qru6cskvky4YsJZaJ/NCzXIMA87yAm4guXmMERTZM0n/c1LGN4Y4SJHHV2va9JTHCGXkMUUbIRFTsc2JvY2kdu97r3yD7TsgA1AAetcZTnU92KObm5cEcC1rYx3sj73wneNqGpdqdFQ48zpGFjjFy7GwYkACUApcqAXoUF6AF6oBegNu6k/4haH3lW+3kXSWZp5nNBWSBvUAQUAQUIG9QBvQHu6acPY1wzOaP8AhfOqRak7nknwbLcSxYzcmJLC5MSWFyYksLkxJYXJiSwuTElhcmJLC4MSqusip2AStpqTs10LdPkcv8tw3kG/Oct14Otdns/edNz3hNtQjhPI1T2bvJuXqZpt0A8BnK4+4La2eKzNKkuZyqqukl79144hkA5F2SSVkdUrZGfEqAYkAMSFBiQAvVAL0AL0AL1QC9Ab91Z/xC0PvKt9u9blmaeZywVkgb0Ab0Ab0Ab1AEFCG2zrUfBkHbNJytPrHEViUFJWZJRUsz0FNbUL87sB4n5OnMvPLZ3yOEqL5G9sgOUEEcYN65OElmjk4tZoOJZsZuTElhcmJLC5MSWFyYksLkLlVBvJFSbyMlRakLM7wTxNynoXWNCTz4HVUpPM4loWw+W9rRgYc44XbSu8KcY5HaMFHI52JbNExIAYlSgxIAYkBL0AL0AMSAF6Al6tgC9AC9CgvVB7jdH/AGeWtLW1kkdGXRy11U+N30inGJr5XuabjICMhGddHFtmmjn721s6Cec03WqYGLE3trZ0E85putTAxYO9vbOgnnNN1qYGLE3t7Z0E85putTAyYQ729s6Cec03WpgZcJN7i2dBPOabrVMDJhYd7i2dBPOabrUwMYWTe5tnQTzmm61MDGFjx/2e203vaNzdlVTD+qmBjCzUzcdb4/NXnbUUp/qKOlfOxHTTLhuVt/Qr9s1L7pVncLRGdzHQP/S9v6CPTU3Wp7OtENzHQh3LW/oV376l61NwtENzHQqfuQt8/mjhsqKUf1FrdWySKqaXIzS7gbbd31G922qputVwM1hYm93bGgu5zTdapu2MLJvd2xoLuc03Wpu2MLJvd2xoLuc03Wpu2MIN7u2NBdzmm61N2xhZN7u2NBdzmm61N2xhZN7q2NBdzmm61N2xhBvdWxoJ5zTdaru2MJN7q2NBPOabrU3bGEm9zbGgnnNN1qYGMIN7m2dBPOabrUwMYWTe4tnQTzmm61MDGFg3uLZ0E85putTAxhZN7i2dBPOabrUwMYQb29s6Cec03WpgYwsm9vbOgnnNN1quBlwn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6322" name="Picture 2" descr="https://certification.comptia.org/images/default-source/blog-images/thinkstockphotos-533535877-(1).png?sfvrsn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52800"/>
            <a:ext cx="35718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3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Radni okvir za podršku bezbednosti u Spring aplikacijama </a:t>
            </a:r>
          </a:p>
          <a:p>
            <a:r>
              <a:rPr lang="sr-Latn-RS" dirty="0" smtClean="0"/>
              <a:t>Zasniva se na tehnikama deklarativnog programiranja</a:t>
            </a:r>
          </a:p>
          <a:p>
            <a:r>
              <a:rPr lang="sr-Latn-RS" dirty="0" smtClean="0"/>
              <a:t>Pokriva autentikaciju i autorizaciju na nivou veb zahteva, ali i poziva pojedinačnih metoda</a:t>
            </a:r>
            <a:endParaRPr lang="en-GB" dirty="0"/>
          </a:p>
        </p:txBody>
      </p:sp>
      <p:pic>
        <p:nvPicPr>
          <p:cNvPr id="5" name="Picture 2" descr="http://fruzenshtein.com/wp-content/uploads/2013/04/Spring-Securit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7200"/>
            <a:ext cx="11049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8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 Security 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Modul za konfiguraciju</a:t>
            </a:r>
          </a:p>
          <a:p>
            <a:pPr lvl="1"/>
            <a:r>
              <a:rPr lang="sr-Latn-RS" dirty="0" smtClean="0"/>
              <a:t>podrška za konfigurisanje bezbednosti u aplikaciji kroz XML ili Java anotacije</a:t>
            </a:r>
          </a:p>
          <a:p>
            <a:r>
              <a:rPr lang="sr-Latn-RS" dirty="0" smtClean="0"/>
              <a:t>Jezgro</a:t>
            </a:r>
          </a:p>
          <a:p>
            <a:pPr lvl="1"/>
            <a:r>
              <a:rPr lang="sr-Latn-RS" dirty="0" smtClean="0"/>
              <a:t>biblioteka sa ključnim funkcijama za bezbednost</a:t>
            </a:r>
          </a:p>
          <a:p>
            <a:r>
              <a:rPr lang="sr-Latn-RS" dirty="0" smtClean="0"/>
              <a:t>Kriptografija</a:t>
            </a:r>
          </a:p>
          <a:p>
            <a:pPr lvl="1"/>
            <a:r>
              <a:rPr lang="sr-Latn-RS" dirty="0" smtClean="0"/>
              <a:t>podrška za kriptovanje šifara</a:t>
            </a:r>
          </a:p>
          <a:p>
            <a:r>
              <a:rPr lang="sr-Latn-RS" dirty="0" smtClean="0"/>
              <a:t>Veb</a:t>
            </a:r>
          </a:p>
          <a:p>
            <a:pPr lvl="1"/>
            <a:r>
              <a:rPr lang="sr-Latn-RS" dirty="0" smtClean="0"/>
              <a:t>podrška za bezbednost veb aplikacije kroz filtere za procesiranje zahteva </a:t>
            </a:r>
          </a:p>
          <a:p>
            <a:pPr lvl="1"/>
            <a:endParaRPr lang="en-GB" dirty="0"/>
          </a:p>
        </p:txBody>
      </p:sp>
      <p:pic>
        <p:nvPicPr>
          <p:cNvPr id="4" name="Picture 2" descr="http://fruzenshtein.com/wp-content/uploads/2013/04/Spring-Securit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3714"/>
            <a:ext cx="11049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6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Filterisanje veb zahteva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/>
          <a:lstStyle/>
          <a:p>
            <a:r>
              <a:rPr lang="sr-Latn-RS" dirty="0" smtClean="0"/>
              <a:t>Spring sadrži generički filter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DelegatingFilterProxy</a:t>
            </a:r>
            <a:r>
              <a:rPr lang="sr-Latn-RS" dirty="0" smtClean="0"/>
              <a:t> koji može da delegira posao specifičnom filteru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sr-Latn-RS" dirty="0" smtClean="0"/>
              <a:t>Spring Security tu može da injektuje svoj specifičan filter 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springSecurityFilterChain</a:t>
            </a:r>
          </a:p>
          <a:p>
            <a:r>
              <a:rPr lang="sr-Latn-RS" dirty="0" smtClean="0"/>
              <a:t>Spring Boot automatski injektuje ovaj bean kroz anotaciju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EnableWebSecurity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6943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 descr="http://findicons.com/files/icons/1676/primo/128/fil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Konfiguracija</a:t>
            </a:r>
            <a:r>
              <a:rPr lang="en-US" dirty="0" smtClean="0"/>
              <a:t> </a:t>
            </a:r>
            <a:r>
              <a:rPr lang="en-US" dirty="0" err="1" smtClean="0"/>
              <a:t>bezbednosti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Vr</a:t>
            </a:r>
            <a:r>
              <a:rPr lang="sr-Latn-RS" dirty="0" smtClean="0"/>
              <a:t>ši se u klasi koja nasleđuje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WebSecurityConfigurerAdapter</a:t>
            </a:r>
          </a:p>
          <a:p>
            <a:r>
              <a:rPr lang="sr-Latn-RS" dirty="0" smtClean="0"/>
              <a:t>Konfiguracija se vrši redefinisanjem metoda ove klase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configureAuthentication 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(AuthenticationManagerBuilder 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sr-Latn-RS" dirty="0" smtClean="0"/>
              <a:t>definiše način utvrđivanja identiteta korisnika pri autentikaciji</a:t>
            </a:r>
          </a:p>
          <a:p>
            <a:pPr lvl="2"/>
            <a:r>
              <a:rPr lang="sr-Latn-RS" dirty="0" smtClean="0"/>
              <a:t>npr. preuzimanjem iz baze podataka iz određene tabele</a:t>
            </a:r>
          </a:p>
          <a:p>
            <a:pPr lvl="1"/>
            <a:r>
              <a:rPr lang="sr-Latn-RS" dirty="0">
                <a:latin typeface="Courier New" pitchFamily="49" charset="0"/>
                <a:cs typeface="Courier New" pitchFamily="49" charset="0"/>
              </a:rPr>
              <a:t>configure (HttpSecurity )</a:t>
            </a:r>
          </a:p>
          <a:p>
            <a:pPr lvl="2"/>
            <a:r>
              <a:rPr lang="sr-Latn-RS" dirty="0" smtClean="0"/>
              <a:t>definiše prava pristupa za zahteve ka određenim URL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configure(WebSecurity )</a:t>
            </a:r>
          </a:p>
          <a:p>
            <a:pPr lvl="2"/>
            <a:r>
              <a:rPr lang="sr-Latn-RS" dirty="0" smtClean="0"/>
              <a:t>generalna bezbednost veb aplikacije</a:t>
            </a:r>
          </a:p>
          <a:p>
            <a:pPr lvl="2"/>
            <a:r>
              <a:rPr lang="sr-Latn-RS" dirty="0" smtClean="0"/>
              <a:t>ignorisanje resursa, </a:t>
            </a:r>
            <a:r>
              <a:rPr lang="sr-Latn-RS" i="1" dirty="0" smtClean="0"/>
              <a:t>firewall</a:t>
            </a:r>
            <a:r>
              <a:rPr lang="sr-Latn-RS" dirty="0" smtClean="0"/>
              <a:t>, ...</a:t>
            </a:r>
          </a:p>
          <a:p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Primeri/students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SecurityConfiguration.java</a:t>
            </a:r>
          </a:p>
          <a:p>
            <a:pPr lvl="1"/>
            <a:endParaRPr lang="sr-Latn-RS" dirty="0" smtClean="0"/>
          </a:p>
          <a:p>
            <a:pPr lvl="2"/>
            <a:endParaRPr lang="sr-Latn-RS" dirty="0" smtClean="0"/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1"/>
            <a:ext cx="68579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http://wpeventregister.com/wp-content/uploads/2015/04/configuration_icon_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49" y="152400"/>
            <a:ext cx="1315869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8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Autentikacija korisnika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4953000"/>
          </a:xfrm>
        </p:spPr>
        <p:txBody>
          <a:bodyPr>
            <a:normAutofit/>
          </a:bodyPr>
          <a:lstStyle/>
          <a:p>
            <a:r>
              <a:rPr lang="sr-Latn-RS" dirty="0" smtClean="0"/>
              <a:t>Za autentikaciju korisnika potrebno je da postoje uskladišteni podaci o korisnicima aplikacije i njihovim ulogama u sistemu</a:t>
            </a:r>
          </a:p>
          <a:p>
            <a:r>
              <a:rPr lang="sr-Latn-RS" dirty="0" smtClean="0"/>
              <a:t>Spring ima ugrađenu podršku za različite standardne pristupe skladištenju</a:t>
            </a:r>
          </a:p>
          <a:p>
            <a:pPr lvl="1"/>
            <a:r>
              <a:rPr lang="sr-Latn-RS" i="1" dirty="0" smtClean="0"/>
              <a:t>in-memory</a:t>
            </a:r>
          </a:p>
          <a:p>
            <a:pPr lvl="1"/>
            <a:r>
              <a:rPr lang="sr-Latn-RS" dirty="0" smtClean="0"/>
              <a:t>jdbc</a:t>
            </a:r>
          </a:p>
          <a:p>
            <a:pPr lvl="1"/>
            <a:r>
              <a:rPr lang="sr-Latn-RS" dirty="0" smtClean="0"/>
              <a:t>LDAP</a:t>
            </a:r>
          </a:p>
          <a:p>
            <a:r>
              <a:rPr lang="sr-Latn-RS" dirty="0" smtClean="0"/>
              <a:t>Može se realizovati i nestandardna podrška za utvrđivanje identiteta korisnika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4580" name="Picture 4" descr="https://fulcrumtech.net/images/newslever/1108_Feature-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"/>
            <a:ext cx="1414541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3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Reprezentacija korisnika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Korisnik predstavljen interfejsom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UserDetails</a:t>
            </a:r>
          </a:p>
          <a:p>
            <a:r>
              <a:rPr lang="sr-Latn-RS" dirty="0" smtClean="0"/>
              <a:t>Za korisnika se minimalno evidentira</a:t>
            </a:r>
          </a:p>
          <a:p>
            <a:pPr lvl="1"/>
            <a:r>
              <a:rPr lang="sr-Latn-RS" dirty="0" smtClean="0"/>
              <a:t>korisničko ime</a:t>
            </a:r>
          </a:p>
          <a:p>
            <a:pPr lvl="1"/>
            <a:r>
              <a:rPr lang="sr-Latn-RS" dirty="0" smtClean="0"/>
              <a:t>lozinka</a:t>
            </a:r>
          </a:p>
          <a:p>
            <a:pPr lvl="1"/>
            <a:r>
              <a:rPr lang="sr-Latn-RS" dirty="0" smtClean="0"/>
              <a:t>lista uloga</a:t>
            </a:r>
          </a:p>
          <a:p>
            <a:pPr lvl="2"/>
            <a:r>
              <a:rPr lang="sr-Latn-RS" dirty="0" smtClean="0"/>
              <a:t>Uloga predstavljena interfejsom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GrantedAuthority</a:t>
            </a:r>
          </a:p>
          <a:p>
            <a:r>
              <a:rPr lang="sr-Latn-RS" dirty="0" smtClean="0"/>
              <a:t>Način </a:t>
            </a:r>
            <a:r>
              <a:rPr lang="sr-Latn-RS" dirty="0"/>
              <a:t>pristupa predstavljen interfejsom 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UserDetailsService</a:t>
            </a:r>
            <a:endParaRPr lang="en-GB" dirty="0"/>
          </a:p>
        </p:txBody>
      </p:sp>
      <p:pic>
        <p:nvPicPr>
          <p:cNvPr id="25602" name="Picture 2" descr="http://www.gravatar.com/avatar/6955eb55efa44cea2ff41d159a745768?s=47&amp;d=http%3A%2F%2Fwww.techrepublic.com%2Fbundles%2Ftechrepubliccore%2Fimages%2Ficons%2Fstandard%2Ficon-user-defaul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052513" cy="10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0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 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Spring pokriva različite komponente razvoja Java aplikacija</a:t>
            </a:r>
          </a:p>
        </p:txBody>
      </p:sp>
      <p:pic>
        <p:nvPicPr>
          <p:cNvPr id="2052" name="Picture 4" descr="spring overvie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5"/>
          <a:stretch/>
        </p:blipFill>
        <p:spPr bwMode="auto">
          <a:xfrm>
            <a:off x="1981200" y="2362200"/>
            <a:ext cx="68580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2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Nestandardna autentikacija korisnika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Interfejs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UserDetailsService</a:t>
            </a:r>
            <a:r>
              <a:rPr lang="sr-Latn-RS" dirty="0" smtClean="0"/>
              <a:t> ima samo metodu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loadUserByUsername(String username)</a:t>
            </a:r>
          </a:p>
          <a:p>
            <a:r>
              <a:rPr lang="sr-Latn-RS" dirty="0" smtClean="0"/>
              <a:t>Potrebno je implementirati interfejs i redefinisati ovu metodu na proizvoljan način</a:t>
            </a:r>
          </a:p>
          <a:p>
            <a:pPr lvl="1"/>
            <a:r>
              <a:rPr lang="sr-Latn-RS" dirty="0" smtClean="0"/>
              <a:t>npr. korišćenjem JPA repozitorijuma za pristup bazi korisnika</a:t>
            </a:r>
          </a:p>
          <a:p>
            <a:r>
              <a:rPr lang="sr-Latn-RS" dirty="0" smtClean="0"/>
              <a:t>Pri konfiguraciji autentikacije u metodi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configure</a:t>
            </a:r>
            <a:r>
              <a:rPr lang="sr-Latn-RS" dirty="0" smtClean="0"/>
              <a:t> se onda postavi koja klasa je zadužena za autentikaciju  </a:t>
            </a:r>
          </a:p>
          <a:p>
            <a:pPr lvl="1"/>
            <a:endParaRPr lang="sr-Latn-RS" dirty="0" smtClean="0"/>
          </a:p>
          <a:p>
            <a:r>
              <a:rPr lang="sr-Latn-RS" dirty="0">
                <a:latin typeface="Courier New" pitchFamily="49" charset="0"/>
                <a:cs typeface="Courier New" pitchFamily="49" charset="0"/>
              </a:rPr>
              <a:t>Primeri/students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UserDetailsServiceImpl.java</a:t>
            </a:r>
          </a:p>
          <a:p>
            <a:pPr lvl="1"/>
            <a:r>
              <a:rPr lang="sr-Latn-RS" dirty="0">
                <a:latin typeface="Courier New" pitchFamily="49" charset="0"/>
                <a:cs typeface="Courier New" pitchFamily="49" charset="0"/>
              </a:rPr>
              <a:t>SecurityConfiguration.java</a:t>
            </a:r>
          </a:p>
          <a:p>
            <a:pPr lvl="1"/>
            <a:endParaRPr lang="en-GB" dirty="0"/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00600"/>
            <a:ext cx="68579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fulcrumtech.net/images/newslever/1108_Feature-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317" y="457200"/>
            <a:ext cx="119351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0224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Presretanje veb zahteva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3460" y="1447800"/>
            <a:ext cx="8305800" cy="4953000"/>
          </a:xfrm>
        </p:spPr>
        <p:txBody>
          <a:bodyPr>
            <a:normAutofit/>
          </a:bodyPr>
          <a:lstStyle/>
          <a:p>
            <a:r>
              <a:rPr lang="sr-Latn-RS" dirty="0" smtClean="0"/>
              <a:t>Spring security presreće veb zahteve posebnim filterom</a:t>
            </a:r>
          </a:p>
          <a:p>
            <a:r>
              <a:rPr lang="sr-Latn-RS" dirty="0" smtClean="0"/>
              <a:t>Može se definisati da li korisnik ima pravo da dobije odgovor na zahtev poslan na određenu putanju</a:t>
            </a:r>
          </a:p>
          <a:p>
            <a:r>
              <a:rPr lang="sr-Latn-RS" dirty="0" smtClean="0"/>
              <a:t>Putanje se definišu u stilu koji koristi Ant alat za izgradnju softvera</a:t>
            </a:r>
          </a:p>
          <a:p>
            <a:pPr lvl="1"/>
            <a:r>
              <a:rPr lang="sr-Latn-RS" dirty="0" smtClean="0"/>
              <a:t>Definisanje se vrši u metodi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configure(HttpSecurity )</a:t>
            </a:r>
          </a:p>
          <a:p>
            <a:endParaRPr lang="en-GB" dirty="0"/>
          </a:p>
        </p:txBody>
      </p:sp>
      <p:pic>
        <p:nvPicPr>
          <p:cNvPr id="26628" name="Picture 4" descr="https://pixabay.com/static/uploads/photo/2015/10/30/10/46/stop-1013732_960_7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48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43623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Presretanje veb zahteva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Definiše se ko ima pravo da pristupi putanji</a:t>
            </a:r>
          </a:p>
          <a:p>
            <a:pPr lvl="1"/>
            <a:r>
              <a:rPr lang="sr-Latn-RS" dirty="0" smtClean="0"/>
              <a:t>ulogovani korisnici</a:t>
            </a:r>
          </a:p>
          <a:p>
            <a:pPr lvl="1"/>
            <a:r>
              <a:rPr lang="sr-Latn-RS" dirty="0" smtClean="0"/>
              <a:t>svi korisnici</a:t>
            </a:r>
          </a:p>
          <a:p>
            <a:pPr lvl="1"/>
            <a:r>
              <a:rPr lang="sr-Latn-RS" dirty="0" smtClean="0"/>
              <a:t>oni koji imaju određenu ulogu u sistemu</a:t>
            </a:r>
          </a:p>
          <a:p>
            <a:pPr lvl="1"/>
            <a:r>
              <a:rPr lang="sr-Latn-RS" dirty="0" smtClean="0"/>
              <a:t>oni koji upućuju zahtev sa određene IP adrese</a:t>
            </a:r>
          </a:p>
          <a:p>
            <a:pPr lvl="1"/>
            <a:r>
              <a:rPr lang="sr-Latn-RS" dirty="0" smtClean="0"/>
              <a:t>...	</a:t>
            </a:r>
          </a:p>
          <a:p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Primeri/students</a:t>
            </a:r>
            <a:endParaRPr lang="sr-Latn-R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r-Latn-RS" dirty="0">
                <a:latin typeface="Courier New" pitchFamily="49" charset="0"/>
                <a:cs typeface="Courier New" pitchFamily="49" charset="0"/>
              </a:rPr>
              <a:t>SecurityConfiguration.java</a:t>
            </a:r>
            <a:endParaRPr lang="en-GB" dirty="0"/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74573"/>
            <a:ext cx="68579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pixabay.com/static/uploads/photo/2015/10/30/10/46/stop-1013732_960_7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48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8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5300"/>
            <a:ext cx="7772400" cy="1143000"/>
          </a:xfrm>
        </p:spPr>
        <p:txBody>
          <a:bodyPr/>
          <a:lstStyle/>
          <a:p>
            <a:r>
              <a:rPr lang="sr-Latn-RS" dirty="0" smtClean="0"/>
              <a:t>Šifrovanje lozinki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572000"/>
          </a:xfrm>
        </p:spPr>
        <p:txBody>
          <a:bodyPr>
            <a:normAutofit/>
          </a:bodyPr>
          <a:lstStyle/>
          <a:p>
            <a:r>
              <a:rPr lang="sr-Latn-RS" dirty="0" smtClean="0"/>
              <a:t>Spring security ima ugrađenu podršku za skladištenje lozinki u šifrovanom obliku</a:t>
            </a:r>
          </a:p>
          <a:p>
            <a:r>
              <a:rPr lang="sr-Latn-RS" dirty="0" smtClean="0"/>
              <a:t>Dovoljno je instancirati odgovarajuću klasu za šifrovanje lozinki i primeniti je pri konfigurisanju načina identifikacije korisnika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void configure(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AuthenticationManagerBuilder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auth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Exception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auth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.userDetailsService(userDetailsService)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passwordEncoder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StandardPasswordEncoder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("53cr3t"));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29698" name="Picture 2" descr="https://upload.wikimedia.org/wikipedia/commons/3/3c/Four-rotor-enig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4800"/>
            <a:ext cx="1599891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8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Autentikacija bazirana na tokenima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HTTP protokol je </a:t>
            </a:r>
            <a:r>
              <a:rPr lang="sr-Latn-RS" sz="2400" i="1" dirty="0" smtClean="0"/>
              <a:t>stateless </a:t>
            </a:r>
            <a:r>
              <a:rPr lang="sr-Latn-RS" sz="2400" dirty="0" smtClean="0"/>
              <a:t>pa je potreban mehanizam identifikacije klijenta koji obavlja višestruke zahteve</a:t>
            </a:r>
          </a:p>
          <a:p>
            <a:r>
              <a:rPr lang="sr-Latn-RS" sz="2400" dirty="0" smtClean="0"/>
              <a:t>Nakon uspešne autentikacije, klijent dobija token koji je server generisao</a:t>
            </a:r>
          </a:p>
          <a:p>
            <a:r>
              <a:rPr lang="sr-Latn-RS" sz="2400" dirty="0" smtClean="0"/>
              <a:t>Sa svakim sledećim zahtevom klijent šalje token kao informaciju o svom identitetu</a:t>
            </a:r>
            <a:endParaRPr lang="en-GB" sz="2400" dirty="0"/>
          </a:p>
        </p:txBody>
      </p:sp>
      <p:pic>
        <p:nvPicPr>
          <p:cNvPr id="1026" name="Picture 2" descr="https://cms-assets.tutsplus.com/uploads/users/487/posts/22543/image/token-based-authentication-system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57150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.cdninstagram.com/hphotos-xaf1/t51.2885-15/s640x640/e35/sh0.08/11378838_718121151667272_1761334775_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5" r="8542" b="25208"/>
          <a:stretch/>
        </p:blipFill>
        <p:spPr bwMode="auto">
          <a:xfrm>
            <a:off x="7620000" y="457200"/>
            <a:ext cx="1299508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1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JSON veb tokeni (JWT)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Trenutno dominantan format u kojem se tokeni za autentikaciju reprezentuju</a:t>
            </a:r>
          </a:p>
          <a:p>
            <a:r>
              <a:rPr lang="sr-Latn-RS" dirty="0" smtClean="0"/>
              <a:t>To je string koji se sastoji iz tri dela</a:t>
            </a:r>
          </a:p>
          <a:p>
            <a:pPr lvl="1"/>
            <a:r>
              <a:rPr lang="sr-Latn-RS" dirty="0" smtClean="0"/>
              <a:t>zaglavlje</a:t>
            </a:r>
          </a:p>
          <a:p>
            <a:pPr lvl="2"/>
            <a:r>
              <a:rPr lang="sr-Latn-RS" dirty="0" smtClean="0"/>
              <a:t>tip tokena i algoritam kriptovanja</a:t>
            </a:r>
          </a:p>
          <a:p>
            <a:pPr lvl="1"/>
            <a:r>
              <a:rPr lang="sr-Latn-RS" dirty="0" smtClean="0"/>
              <a:t>glavni sadržaj</a:t>
            </a:r>
          </a:p>
          <a:p>
            <a:pPr lvl="2"/>
            <a:r>
              <a:rPr lang="sr-Latn-RS" dirty="0" smtClean="0"/>
              <a:t>subjekat na koga se token odnosi, rok trajanja, ...</a:t>
            </a:r>
          </a:p>
          <a:p>
            <a:pPr lvl="1"/>
            <a:r>
              <a:rPr lang="sr-Latn-RS" dirty="0" smtClean="0"/>
              <a:t>potpis</a:t>
            </a:r>
          </a:p>
          <a:p>
            <a:pPr lvl="2"/>
            <a:r>
              <a:rPr lang="sr-Latn-RS" dirty="0" smtClean="0"/>
              <a:t>string generisan kriptovanjem zaglavlja, sadržaja i serverove tajne reči</a:t>
            </a:r>
            <a:endParaRPr lang="en-GB" dirty="0"/>
          </a:p>
        </p:txBody>
      </p:sp>
      <p:pic>
        <p:nvPicPr>
          <p:cNvPr id="33794" name="Picture 2" descr="https://assets.toptal.io/uploads/blog/image/956/toptal-blog-image-1426676395222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0" r="34857" b="60187"/>
          <a:stretch/>
        </p:blipFill>
        <p:spPr bwMode="auto">
          <a:xfrm>
            <a:off x="6553200" y="304800"/>
            <a:ext cx="110975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2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JSON veb tokeni (JWT)</a:t>
            </a:r>
            <a:endParaRPr lang="en-GB" dirty="0"/>
          </a:p>
        </p:txBody>
      </p:sp>
      <p:pic>
        <p:nvPicPr>
          <p:cNvPr id="2050" name="Picture 2" descr="http://i0.wp.com/notejs.com/wp-content/uploads/2014/08/JWT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1722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assets.toptal.io/uploads/blog/image/956/toptal-blog-image-1426676395222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0" r="34857" b="60187"/>
          <a:stretch/>
        </p:blipFill>
        <p:spPr bwMode="auto">
          <a:xfrm>
            <a:off x="6553200" y="304800"/>
            <a:ext cx="110975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3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assets.toptal.io/uploads/blog/image/956/toptal-blog-image-1426676395222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0" r="34857" b="60187"/>
          <a:stretch/>
        </p:blipFill>
        <p:spPr bwMode="auto">
          <a:xfrm>
            <a:off x="4267200" y="457200"/>
            <a:ext cx="110975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Realizacija JWT autentikacije kroz Spring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Potrebno je nakon uspešnog logovanja generisati JWT token i poslati ga klijentu</a:t>
            </a:r>
          </a:p>
          <a:p>
            <a:r>
              <a:rPr lang="sr-Latn-RS" dirty="0" smtClean="0"/>
              <a:t>Svaki zahtev je potrebno presresti kako bi se proverilo da li sadrži validan JWT token</a:t>
            </a:r>
          </a:p>
          <a:p>
            <a:pPr lvl="1"/>
            <a:r>
              <a:rPr lang="sr-Latn-RS" dirty="0" smtClean="0"/>
              <a:t>presretanje se vrši dodavanjem novog filtera</a:t>
            </a:r>
          </a:p>
          <a:p>
            <a:pPr lvl="1"/>
            <a:r>
              <a:rPr lang="sr-Latn-RS" dirty="0" smtClean="0"/>
              <a:t>filter će postaviti odgovarajuću autentikaciju ako je token validan</a:t>
            </a:r>
          </a:p>
          <a:p>
            <a:pPr lvl="1"/>
            <a:r>
              <a:rPr lang="sr-Latn-RS" dirty="0" smtClean="0"/>
              <a:t>dalje Spring security dozvoljava pristup putanji zavisno od </a:t>
            </a:r>
            <a:r>
              <a:rPr lang="sr-Latn-RS" smtClean="0"/>
              <a:t>uspešnosti autentikacije </a:t>
            </a:r>
            <a:r>
              <a:rPr lang="sr-Latn-RS" dirty="0" smtClean="0"/>
              <a:t>i ranije konfigurisanih prava pristupa putanji</a:t>
            </a:r>
          </a:p>
          <a:p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Primeri/students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UserController.java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TokenUtils.java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AuthenticationTokenFilter.java</a:t>
            </a:r>
            <a:endParaRPr lang="en-GB" dirty="0"/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SecurityConfiguration.java</a:t>
            </a:r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4343400"/>
            <a:ext cx="68579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Bez obzira na softversku podršku za kontrolu prava pristupa, neovlašćena osoba može presresti mrežnu komunikaciju i pristupiti podacima kojima nema pravo da pristupi</a:t>
            </a:r>
          </a:p>
          <a:p>
            <a:r>
              <a:rPr lang="sr-Latn-RS" dirty="0" smtClean="0"/>
              <a:t>Iz tog razloga se u mrežnoj komunikaciji koristi HTTPS protokol</a:t>
            </a:r>
          </a:p>
          <a:p>
            <a:pPr lvl="1"/>
            <a:r>
              <a:rPr lang="sr-Latn-RS" dirty="0" smtClean="0"/>
              <a:t>komunikacija putem HTTP protokola s tim da je sadržaj HTTP poruke šifrovan</a:t>
            </a:r>
            <a:endParaRPr lang="en-GB" dirty="0"/>
          </a:p>
        </p:txBody>
      </p:sp>
      <p:sp>
        <p:nvSpPr>
          <p:cNvPr id="4" name="AutoShape 2" descr="Image result for htt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result for http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Image result for htt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873" y="609601"/>
            <a:ext cx="2497327" cy="8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6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Za komunikaciju se koristi simetrični algoritam kriptovanja</a:t>
            </a:r>
          </a:p>
          <a:p>
            <a:pPr lvl="1"/>
            <a:r>
              <a:rPr lang="sr-Latn-RS" dirty="0" smtClean="0"/>
              <a:t>klijent i server imaju isti ključ koji oba koriste i za šifrovanje i za dešifrovanje poruka</a:t>
            </a:r>
          </a:p>
          <a:p>
            <a:r>
              <a:rPr lang="sr-Latn-RS" dirty="0" smtClean="0"/>
              <a:t>Ključ generiše klijent (</a:t>
            </a:r>
            <a:r>
              <a:rPr lang="sr-Latn-RS" i="1" dirty="0" smtClean="0"/>
              <a:t>browser</a:t>
            </a:r>
            <a:r>
              <a:rPr lang="sr-Latn-RS" dirty="0" smtClean="0"/>
              <a:t>) i dostavlja ga serveru</a:t>
            </a:r>
          </a:p>
          <a:p>
            <a:r>
              <a:rPr lang="sr-Latn-RS" dirty="0" smtClean="0"/>
              <a:t>Nakon što server dobije ključ, razmena poruka je bezbedna</a:t>
            </a:r>
          </a:p>
          <a:p>
            <a:r>
              <a:rPr lang="sr-Latn-RS" dirty="0" smtClean="0"/>
              <a:t>Problem nastaje ako neko presretne poruku u kojoj se serveru šalje ključ</a:t>
            </a:r>
          </a:p>
          <a:p>
            <a:pPr lvl="1"/>
            <a:r>
              <a:rPr lang="sr-Latn-RS" dirty="0" smtClean="0"/>
              <a:t>Kako poslati serveru ključ na bezbedan način?</a:t>
            </a:r>
            <a:endParaRPr lang="en-GB" dirty="0"/>
          </a:p>
        </p:txBody>
      </p:sp>
      <p:pic>
        <p:nvPicPr>
          <p:cNvPr id="5" name="Picture 6" descr="Image result for htt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873" y="609601"/>
            <a:ext cx="2497327" cy="8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Core Spring Container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20000"/>
          </a:bodyPr>
          <a:lstStyle/>
          <a:p>
            <a:endParaRPr lang="sr-Latn-RS" dirty="0" smtClean="0"/>
          </a:p>
          <a:p>
            <a:r>
              <a:rPr lang="sr-Latn-RS" dirty="0" smtClean="0"/>
              <a:t>Svi moduli se temelje na ovom modulu</a:t>
            </a:r>
          </a:p>
          <a:p>
            <a:r>
              <a:rPr lang="sr-Latn-RS" dirty="0" smtClean="0"/>
              <a:t>Upravlja životnim ciklusom objekata</a:t>
            </a:r>
          </a:p>
          <a:p>
            <a:r>
              <a:rPr lang="sr-Latn-RS" dirty="0" smtClean="0"/>
              <a:t>Ovaj modul sadrži fabriku objekata</a:t>
            </a:r>
          </a:p>
          <a:p>
            <a:r>
              <a:rPr lang="sr-Latn-RS" dirty="0" smtClean="0"/>
              <a:t>Omogućuje </a:t>
            </a:r>
            <a:r>
              <a:rPr lang="sr-Latn-RS" i="1" dirty="0" smtClean="0"/>
              <a:t>dependency injection</a:t>
            </a:r>
            <a:r>
              <a:rPr lang="sr-Latn-RS" dirty="0" smtClean="0"/>
              <a:t> mehanizam pri korišćenju kreiranih objekata</a:t>
            </a:r>
          </a:p>
          <a:p>
            <a:r>
              <a:rPr lang="sr-Latn-RS" dirty="0" smtClean="0"/>
              <a:t>Sadrži </a:t>
            </a:r>
            <a:r>
              <a:rPr lang="sr-Latn-RS" i="1" dirty="0" smtClean="0"/>
              <a:t>application context </a:t>
            </a:r>
            <a:r>
              <a:rPr lang="sr-Latn-RS" dirty="0" smtClean="0"/>
              <a:t>koji učitava konfiguraciju aplikacije i sve objekte</a:t>
            </a:r>
          </a:p>
          <a:p>
            <a:pPr lvl="1"/>
            <a:r>
              <a:rPr lang="sr-Latn-RS" dirty="0" smtClean="0"/>
              <a:t>oslanja se na </a:t>
            </a:r>
            <a:r>
              <a:rPr lang="sr-Latn-RS" i="1" dirty="0" smtClean="0"/>
              <a:t>Beans </a:t>
            </a:r>
            <a:r>
              <a:rPr lang="sr-Latn-RS" dirty="0" smtClean="0"/>
              <a:t>i </a:t>
            </a:r>
            <a:r>
              <a:rPr lang="sr-Latn-RS" i="1" dirty="0" smtClean="0"/>
              <a:t>Core </a:t>
            </a:r>
            <a:r>
              <a:rPr lang="sr-Latn-RS" dirty="0" smtClean="0"/>
              <a:t>module </a:t>
            </a:r>
          </a:p>
          <a:p>
            <a:pPr lvl="1"/>
            <a:r>
              <a:rPr lang="sr-Latn-RS" dirty="0" smtClean="0"/>
              <a:t>različite implementacija ovog konteksta</a:t>
            </a:r>
          </a:p>
          <a:p>
            <a:pPr lvl="2"/>
            <a:r>
              <a:rPr lang="sr-Latn-RS" dirty="0"/>
              <a:t>npr.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AnnotationConfigApplicationContext</a:t>
            </a:r>
            <a:r>
              <a:rPr lang="sr-Latn-RS" dirty="0" smtClean="0"/>
              <a:t> za učitavanje na osnovu Java anotacija</a:t>
            </a:r>
          </a:p>
          <a:p>
            <a:r>
              <a:rPr lang="sr-Latn-RS" i="1" dirty="0" smtClean="0"/>
              <a:t>Expression </a:t>
            </a:r>
            <a:r>
              <a:rPr lang="sr-Latn-RS" dirty="0" smtClean="0"/>
              <a:t>modul sadrži podršku za Springov domenski-specifičan jezik za pristup podacima kojima kontejner upravlja</a:t>
            </a:r>
          </a:p>
          <a:p>
            <a:pPr lvl="1"/>
            <a:endParaRPr lang="sr-Latn-RS" i="1" dirty="0" smtClean="0"/>
          </a:p>
          <a:p>
            <a:endParaRPr lang="en-GB" dirty="0"/>
          </a:p>
        </p:txBody>
      </p:sp>
      <p:pic>
        <p:nvPicPr>
          <p:cNvPr id="3074" name="Picture 2" descr="http://www.rsc.org/chemistryworld/sites/default/files/upload/shutterstock_179800862_300t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"/>
            <a:ext cx="16383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23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Ključ se pre slanja šifruje</a:t>
            </a:r>
          </a:p>
          <a:p>
            <a:pPr lvl="1"/>
            <a:r>
              <a:rPr lang="sr-Latn-RS" dirty="0" smtClean="0"/>
              <a:t>koristi se asimetrični algoritam šifrovanja</a:t>
            </a:r>
          </a:p>
          <a:p>
            <a:pPr lvl="1"/>
            <a:r>
              <a:rPr lang="sr-Latn-RS" dirty="0" smtClean="0"/>
              <a:t>šifrovanje se vrši serverovim javnim ključem koji server dostavlja klijentu</a:t>
            </a:r>
          </a:p>
          <a:p>
            <a:pPr lvl="1"/>
            <a:r>
              <a:rPr lang="sr-Latn-RS" dirty="0" smtClean="0"/>
              <a:t>dešifrovanje može izvršiti samo server svojim privatnim ključem</a:t>
            </a:r>
          </a:p>
          <a:p>
            <a:r>
              <a:rPr lang="sr-Latn-RS" dirty="0" smtClean="0"/>
              <a:t>Ako neko presretne poruku, ne može da je dešifruje jer nema serverov privatni ključ</a:t>
            </a:r>
          </a:p>
          <a:p>
            <a:r>
              <a:rPr lang="sr-Latn-RS" dirty="0" smtClean="0"/>
              <a:t>Problem nastaje ako neko presretne klijentov zahtev za dobijanje serverovog javnog ključa i vrati svoj umesto serverov javni ključ</a:t>
            </a:r>
          </a:p>
          <a:p>
            <a:pPr lvl="1"/>
            <a:r>
              <a:rPr lang="sr-Latn-RS" dirty="0" smtClean="0"/>
              <a:t>kako da klijent zna da je dobijeni javni ključ poslao baš server? </a:t>
            </a:r>
          </a:p>
        </p:txBody>
      </p:sp>
      <p:pic>
        <p:nvPicPr>
          <p:cNvPr id="5" name="Picture 6" descr="Image result for htt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873" y="609601"/>
            <a:ext cx="2497327" cy="8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9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Zato se koriste SSL sertifikati</a:t>
            </a:r>
          </a:p>
          <a:p>
            <a:r>
              <a:rPr lang="sr-Latn-RS" dirty="0"/>
              <a:t>Sertifikat je fajl </a:t>
            </a:r>
            <a:r>
              <a:rPr lang="sr-Latn-RS" dirty="0" smtClean="0"/>
              <a:t>koji sadrži </a:t>
            </a:r>
            <a:r>
              <a:rPr lang="sr-Latn-RS" dirty="0"/>
              <a:t>podatke o vlasniku (npr. google) i vlasnikov javni </a:t>
            </a:r>
            <a:r>
              <a:rPr lang="sr-Latn-RS" dirty="0" smtClean="0"/>
              <a:t>ključ</a:t>
            </a:r>
          </a:p>
          <a:p>
            <a:r>
              <a:rPr lang="en-GB" dirty="0" err="1"/>
              <a:t>Sertifikate</a:t>
            </a:r>
            <a:r>
              <a:rPr lang="en-GB" dirty="0"/>
              <a:t> </a:t>
            </a:r>
            <a:r>
              <a:rPr lang="en-GB" dirty="0" err="1"/>
              <a:t>izdaje</a:t>
            </a:r>
            <a:r>
              <a:rPr lang="en-GB" dirty="0"/>
              <a:t> </a:t>
            </a:r>
            <a:r>
              <a:rPr lang="en-GB" dirty="0" err="1"/>
              <a:t>ograničen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/>
              <a:t>pouzdanih</a:t>
            </a:r>
            <a:r>
              <a:rPr lang="en-GB" dirty="0"/>
              <a:t> </a:t>
            </a:r>
            <a:r>
              <a:rPr lang="en-GB" dirty="0" err="1"/>
              <a:t>institucija</a:t>
            </a:r>
            <a:r>
              <a:rPr lang="en-GB" dirty="0"/>
              <a:t> </a:t>
            </a:r>
            <a:endParaRPr lang="sr-Latn-RS" dirty="0" smtClean="0"/>
          </a:p>
          <a:p>
            <a:pPr lvl="1"/>
            <a:r>
              <a:rPr lang="sr-Latn-RS" dirty="0" smtClean="0"/>
              <a:t>sertifikat je digitalno potpisan privatnim ključem institucije koja je izdala sertifikat</a:t>
            </a:r>
          </a:p>
          <a:p>
            <a:r>
              <a:rPr lang="sr-Latn-RS" dirty="0" smtClean="0"/>
              <a:t>Klijent koristi javni ključ te institucije da bi dešifrovao potpis šifrovan privatnim ključem</a:t>
            </a:r>
          </a:p>
          <a:p>
            <a:pPr lvl="1"/>
            <a:r>
              <a:rPr lang="sr-Latn-RS" dirty="0" smtClean="0"/>
              <a:t>Javni ključevi izdavača sertifikata su dostupni u </a:t>
            </a:r>
            <a:r>
              <a:rPr lang="sr-Latn-RS" i="1" dirty="0" smtClean="0"/>
              <a:t>browseru</a:t>
            </a:r>
            <a:endParaRPr lang="sr-Latn-RS" dirty="0" smtClean="0"/>
          </a:p>
          <a:p>
            <a:r>
              <a:rPr lang="sr-Latn-RS" dirty="0" smtClean="0"/>
              <a:t>Ako institucija nije izdavač sertifikata, onda taj javni ključ neće moći da dešifruje potpis, jer je potpisan nekim drugim privatnim ključem </a:t>
            </a:r>
            <a:endParaRPr lang="en-GB" dirty="0"/>
          </a:p>
        </p:txBody>
      </p:sp>
      <p:pic>
        <p:nvPicPr>
          <p:cNvPr id="5" name="Picture 6" descr="Image result for htt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873" y="609601"/>
            <a:ext cx="2497327" cy="8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3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Moguće je koristiti i samostalno potpisane sertifikate (eng. </a:t>
            </a:r>
            <a:r>
              <a:rPr lang="sr-Latn-RS" i="1" dirty="0" smtClean="0"/>
              <a:t>self signed)</a:t>
            </a:r>
            <a:endParaRPr lang="sr-Latn-RS" dirty="0" smtClean="0"/>
          </a:p>
          <a:p>
            <a:pPr lvl="1"/>
            <a:r>
              <a:rPr lang="sr-Latn-RS" i="1" dirty="0" smtClean="0"/>
              <a:t>browser</a:t>
            </a:r>
            <a:r>
              <a:rPr lang="sr-Latn-RS" dirty="0" smtClean="0"/>
              <a:t> će prijaviti upozorenje da ovlašćena institucija nije verifikovala taj sertifikat i da </a:t>
            </a:r>
            <a:r>
              <a:rPr lang="sr-Latn-RS" i="1" dirty="0" smtClean="0"/>
              <a:t>browser </a:t>
            </a:r>
            <a:r>
              <a:rPr lang="sr-Latn-RS" dirty="0" smtClean="0"/>
              <a:t>ne može da garantuje da je vlasnik sertifikata zaista onaj koji piše u sertifikatu</a:t>
            </a:r>
            <a:endParaRPr lang="en-GB" i="1" dirty="0"/>
          </a:p>
        </p:txBody>
      </p:sp>
      <p:pic>
        <p:nvPicPr>
          <p:cNvPr id="4" name="Picture 6" descr="Image result for htt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872" y="609600"/>
            <a:ext cx="2852927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HTTPS u Spring Boot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602162"/>
          </a:xfrm>
        </p:spPr>
        <p:txBody>
          <a:bodyPr/>
          <a:lstStyle/>
          <a:p>
            <a:r>
              <a:rPr lang="sr-Latn-RS" dirty="0" smtClean="0"/>
              <a:t>Sertifikat se može kupiti od ovlašćene institucije ili samostalno izgenerisati</a:t>
            </a:r>
          </a:p>
          <a:p>
            <a:r>
              <a:rPr lang="sr-Latn-RS" dirty="0" smtClean="0"/>
              <a:t>Za samostalno generisanje se može koristiti ugrađeni Java alat keytool </a:t>
            </a:r>
          </a:p>
          <a:p>
            <a:pPr lvl="1"/>
            <a:r>
              <a:rPr lang="sr-Latn-RS" dirty="0" smtClean="0"/>
              <a:t>u bin folderu Java instalacije</a:t>
            </a:r>
            <a:endParaRPr lang="en-GB" dirty="0"/>
          </a:p>
        </p:txBody>
      </p:sp>
      <p:pic>
        <p:nvPicPr>
          <p:cNvPr id="4" name="Picture 6" descr="Image result for htt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872" y="609600"/>
            <a:ext cx="2852927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6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sr-Latn-RS" dirty="0" smtClean="0"/>
              <a:t>HTTPS u Spring Boot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686800" cy="4952999"/>
          </a:xfrm>
          <a:prstGeom prst="rect">
            <a:avLst/>
          </a:prstGeom>
        </p:spPr>
      </p:pic>
      <p:pic>
        <p:nvPicPr>
          <p:cNvPr id="6" name="Picture 6" descr="Image result for htt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873" y="609601"/>
            <a:ext cx="2497327" cy="8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0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HTTPS u Spring Boot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Biće izgenerisan fajl mytest.p12 koji predstavlja SSL sertifikat</a:t>
            </a:r>
          </a:p>
          <a:p>
            <a:r>
              <a:rPr lang="sr-Latn-RS" dirty="0" smtClean="0"/>
              <a:t>Fajl je potrebno postaviti u lokaciju dostupnu Spring Boot aplikaciji</a:t>
            </a:r>
          </a:p>
          <a:p>
            <a:pPr lvl="1"/>
            <a:r>
              <a:rPr lang="sr-Latn-RS" dirty="0" smtClean="0"/>
              <a:t>npr.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main/resources</a:t>
            </a:r>
          </a:p>
          <a:p>
            <a:r>
              <a:rPr lang="sr-Latn-RS" dirty="0" smtClean="0"/>
              <a:t>U application.properties specificirati da se koristi SSL</a:t>
            </a: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8443</a:t>
            </a: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server.ssl.key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-store: classpath:mytest.p12</a:t>
            </a: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server.ssl.key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-store-password: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testpassword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server.ssl.keyStoreType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PKCS12</a:t>
            </a: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server.ssl.keyAlias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mytestcertificate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6" descr="Image result for htt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873" y="609601"/>
            <a:ext cx="2497327" cy="8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HTTPS u Spring Boot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Aplikacija je sada dostupna na npr. https://localhost:8443/api/students</a:t>
            </a:r>
          </a:p>
          <a:p>
            <a:r>
              <a:rPr lang="sr-Latn-RS" dirty="0" smtClean="0"/>
              <a:t>Internet </a:t>
            </a:r>
            <a:r>
              <a:rPr lang="sr-Latn-RS" i="1" dirty="0" smtClean="0"/>
              <a:t>browser</a:t>
            </a:r>
            <a:r>
              <a:rPr lang="sr-Latn-RS" dirty="0" smtClean="0"/>
              <a:t>, kao i REST klijenti će automatski obaviti neophodne korake za uspostavljanje HTTP komunikacije </a:t>
            </a:r>
          </a:p>
          <a:p>
            <a:pPr lvl="1"/>
            <a:r>
              <a:rPr lang="sr-Latn-RS" dirty="0" smtClean="0"/>
              <a:t>generisanje i razmenu ključeva</a:t>
            </a:r>
          </a:p>
          <a:p>
            <a:r>
              <a:rPr lang="sr-Latn-RS" dirty="0" smtClean="0"/>
              <a:t>Za Postman, potrebno je dozvoliti rad sa </a:t>
            </a:r>
            <a:r>
              <a:rPr lang="sr-Latn-RS" i="1" dirty="0" smtClean="0"/>
              <a:t>self-signed </a:t>
            </a:r>
            <a:r>
              <a:rPr lang="sr-Latn-RS" dirty="0" smtClean="0"/>
              <a:t>sertifikatom</a:t>
            </a:r>
          </a:p>
          <a:p>
            <a:pPr lvl="1"/>
            <a:r>
              <a:rPr lang="sr-Latn-RS" dirty="0" smtClean="0"/>
              <a:t>Settings-</a:t>
            </a:r>
            <a:r>
              <a:rPr lang="en-US" dirty="0" smtClean="0"/>
              <a:t>&gt;SSL Certificate Validation-&gt;Off</a:t>
            </a:r>
          </a:p>
          <a:p>
            <a:pPr lvl="1"/>
            <a:r>
              <a:rPr lang="en-US" dirty="0" err="1" smtClean="0"/>
              <a:t>Opcija</a:t>
            </a:r>
            <a:r>
              <a:rPr lang="en-US" dirty="0" smtClean="0"/>
              <a:t> </a:t>
            </a:r>
            <a:r>
              <a:rPr lang="en-US" dirty="0" err="1" smtClean="0"/>
              <a:t>dostupna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u Postman Desktop </a:t>
            </a:r>
            <a:r>
              <a:rPr lang="en-US" dirty="0" err="1" smtClean="0"/>
              <a:t>aplikaciji</a:t>
            </a:r>
            <a:endParaRPr lang="en-GB" dirty="0"/>
          </a:p>
        </p:txBody>
      </p:sp>
      <p:pic>
        <p:nvPicPr>
          <p:cNvPr id="5" name="Picture 6" descr="Image result for htt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873" y="609601"/>
            <a:ext cx="2497327" cy="8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9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 za podršku AOP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Sadrži podršku za primenu aspekata na delove Spring aplikacije</a:t>
            </a:r>
          </a:p>
          <a:p>
            <a:r>
              <a:rPr lang="sr-Latn-RS" dirty="0" smtClean="0"/>
              <a:t>Jedna primena je presretanje metoda</a:t>
            </a:r>
          </a:p>
          <a:p>
            <a:pPr lvl="1"/>
            <a:r>
              <a:rPr lang="sr-Latn-RS" i="1" dirty="0" smtClean="0"/>
              <a:t>interceptors	</a:t>
            </a:r>
          </a:p>
          <a:p>
            <a:r>
              <a:rPr lang="sr-Latn-RS" dirty="0" smtClean="0"/>
              <a:t>Omogućuje kreiranje novih aspekata</a:t>
            </a:r>
            <a:endParaRPr lang="en-GB" dirty="0"/>
          </a:p>
        </p:txBody>
      </p:sp>
      <p:pic>
        <p:nvPicPr>
          <p:cNvPr id="8194" name="Picture 2" descr="Image result for spring a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04800"/>
            <a:ext cx="1591217" cy="105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7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data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0960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Modul za upravljanje podacima i integraciju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Apstrahuje vezu sa bazom podataka</a:t>
            </a:r>
          </a:p>
          <a:p>
            <a:r>
              <a:rPr lang="sr-Latn-RS" dirty="0" smtClean="0"/>
              <a:t>Rad sa JDBC</a:t>
            </a:r>
          </a:p>
          <a:p>
            <a:pPr lvl="1"/>
            <a:r>
              <a:rPr lang="sr-Latn-RS" dirty="0" smtClean="0"/>
              <a:t>kraći i jednostavniji kod</a:t>
            </a:r>
          </a:p>
          <a:p>
            <a:pPr lvl="1"/>
            <a:r>
              <a:rPr lang="sr-Latn-RS" dirty="0" smtClean="0"/>
              <a:t>ekspresivnije poruke o SQL greškama nezavisne od SUBP</a:t>
            </a:r>
          </a:p>
          <a:p>
            <a:r>
              <a:rPr lang="sr-Latn-RS" dirty="0" smtClean="0"/>
              <a:t>Podrška za objektno-relaciono mapiranje</a:t>
            </a:r>
          </a:p>
          <a:p>
            <a:pPr lvl="1"/>
            <a:r>
              <a:rPr lang="sr-Latn-RS" dirty="0" smtClean="0"/>
              <a:t>Ovaj modul nema svoju ORM implementaciju</a:t>
            </a:r>
          </a:p>
          <a:p>
            <a:pPr lvl="1"/>
            <a:r>
              <a:rPr lang="sr-Latn-RS" dirty="0" smtClean="0"/>
              <a:t>Koristi se neka od postojećih – Hibernate, OpenJPA</a:t>
            </a:r>
          </a:p>
          <a:p>
            <a:r>
              <a:rPr lang="sr-Latn-RS" dirty="0" smtClean="0"/>
              <a:t>Deklarativno upravljanje transakcijama</a:t>
            </a:r>
          </a:p>
          <a:p>
            <a:pPr lvl="1"/>
            <a:r>
              <a:rPr lang="sr-Latn-RS" dirty="0" smtClean="0"/>
              <a:t>uz oslonac na AOP modul</a:t>
            </a:r>
          </a:p>
          <a:p>
            <a:r>
              <a:rPr lang="sr-Latn-RS" dirty="0" smtClean="0"/>
              <a:t>Slanje asinhronih poruka zasnovano na </a:t>
            </a:r>
            <a:r>
              <a:rPr lang="sr-Latn-RS" i="1" dirty="0" smtClean="0"/>
              <a:t>Java Message Service (JMS)</a:t>
            </a:r>
            <a:endParaRPr lang="sr-Latn-RS" dirty="0" smtClean="0"/>
          </a:p>
          <a:p>
            <a:r>
              <a:rPr lang="sr-Latn-RS" dirty="0" smtClean="0"/>
              <a:t>Sadrži i podršku za objektno-XML mapiranje</a:t>
            </a:r>
          </a:p>
          <a:p>
            <a:endParaRPr lang="sr-Latn-RS" dirty="0" smtClean="0"/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  <a:p>
            <a:endParaRPr lang="sr-Latn-R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0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i="1" dirty="0" smtClean="0"/>
              <a:t>Messaging</a:t>
            </a:r>
            <a:r>
              <a:rPr lang="sr-Latn-RS" dirty="0" smtClean="0"/>
              <a:t> i </a:t>
            </a:r>
            <a:r>
              <a:rPr lang="sr-Latn-RS" i="1" dirty="0" smtClean="0"/>
              <a:t>Instrumentation moduli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52600" y="1447800"/>
            <a:ext cx="7010400" cy="4572000"/>
          </a:xfrm>
        </p:spPr>
        <p:txBody>
          <a:bodyPr/>
          <a:lstStyle/>
          <a:p>
            <a:r>
              <a:rPr lang="sr-Latn-RS" i="1" dirty="0" smtClean="0"/>
              <a:t>Messaging</a:t>
            </a:r>
            <a:r>
              <a:rPr lang="sr-Latn-RS" dirty="0" smtClean="0"/>
              <a:t> </a:t>
            </a:r>
          </a:p>
          <a:p>
            <a:pPr lvl="1"/>
            <a:r>
              <a:rPr lang="sr-Latn-RS" dirty="0" smtClean="0"/>
              <a:t>omogućuje razmenu poruka između </a:t>
            </a:r>
            <a:r>
              <a:rPr lang="sr-Latn-RS" dirty="0"/>
              <a:t>delova </a:t>
            </a:r>
            <a:r>
              <a:rPr lang="sr-Latn-RS" dirty="0" smtClean="0"/>
              <a:t>aplikacije</a:t>
            </a:r>
            <a:endParaRPr lang="sr-Latn-RS" i="1" dirty="0"/>
          </a:p>
          <a:p>
            <a:r>
              <a:rPr lang="sr-Latn-RS" i="1" dirty="0" smtClean="0"/>
              <a:t>Instrumentation</a:t>
            </a:r>
          </a:p>
          <a:p>
            <a:pPr lvl="1"/>
            <a:r>
              <a:rPr lang="sr-Latn-RS" dirty="0" smtClean="0"/>
              <a:t>omogućuje prilagođavanje rada JVM </a:t>
            </a:r>
          </a:p>
          <a:p>
            <a:pPr lvl="1"/>
            <a:r>
              <a:rPr lang="sr-Latn-RS" dirty="0" smtClean="0"/>
              <a:t>sadrži izmenjene načine učitavanja klasa </a:t>
            </a:r>
          </a:p>
          <a:p>
            <a:pPr lvl="1"/>
            <a:r>
              <a:rPr lang="sr-Latn-RS" dirty="0" smtClean="0"/>
              <a:t>specifične implementacije </a:t>
            </a:r>
            <a:r>
              <a:rPr lang="sr-Latn-RS" i="1" dirty="0" smtClean="0"/>
              <a:t>ClassLoader</a:t>
            </a:r>
            <a:r>
              <a:rPr lang="sr-Latn-RS" dirty="0" smtClean="0"/>
              <a:t> objekata za određene kontejnere, npr. Tomcat</a:t>
            </a:r>
            <a:endParaRPr lang="en-GB" dirty="0"/>
          </a:p>
        </p:txBody>
      </p:sp>
      <p:sp>
        <p:nvSpPr>
          <p:cNvPr id="4" name="AutoShape 2" descr="Image result for carrier pigeon let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44" name="Picture 4" descr="http://i1.istockimg.com/file_thumbview_approve/18608849/5/stock-illustration-18608849-a-cartoon-carrier-pigeon-with-a-hat-carrying-a-let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64" y="1371600"/>
            <a:ext cx="76654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www.librato.com/docs/kb/_images/jv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590800"/>
            <a:ext cx="1384843" cy="56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Veb modul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1"/>
            <a:ext cx="7772400" cy="4495799"/>
          </a:xfrm>
        </p:spPr>
        <p:txBody>
          <a:bodyPr>
            <a:normAutofit fontScale="92500" lnSpcReduction="10000"/>
          </a:bodyPr>
          <a:lstStyle/>
          <a:p>
            <a:endParaRPr lang="sr-Latn-RS" sz="2800" dirty="0" smtClean="0"/>
          </a:p>
          <a:p>
            <a:endParaRPr lang="sr-Latn-RS" sz="2800" dirty="0" smtClean="0"/>
          </a:p>
          <a:p>
            <a:r>
              <a:rPr lang="sr-Latn-RS" sz="2800" dirty="0" smtClean="0"/>
              <a:t>Podrška za različite aspekte razvoja veb aplikacija</a:t>
            </a:r>
          </a:p>
          <a:p>
            <a:pPr lvl="1"/>
            <a:r>
              <a:rPr lang="sr-Latn-RS" dirty="0" smtClean="0"/>
              <a:t>injekcija objekata u servlete, postavljanje fajlova na server, itd.</a:t>
            </a:r>
          </a:p>
          <a:p>
            <a:r>
              <a:rPr lang="sr-Latn-RS" dirty="0" smtClean="0"/>
              <a:t>Podrška za pozive udaljenih metoda (RMI)</a:t>
            </a:r>
          </a:p>
          <a:p>
            <a:r>
              <a:rPr lang="sr-Latn-RS" sz="2800" dirty="0" smtClean="0"/>
              <a:t>Sadrži radni okvir za razvoj kompletnih veb aplikacija po MVC modelu</a:t>
            </a:r>
          </a:p>
          <a:p>
            <a:pPr lvl="1"/>
            <a:r>
              <a:rPr lang="sr-Latn-RS" dirty="0" smtClean="0"/>
              <a:t>važan nam je deo za podršku REST servisima, obzirom da klijentsku stranu realizujemo korišćenjem Angulara</a:t>
            </a:r>
            <a:endParaRPr lang="en-GB" dirty="0"/>
          </a:p>
        </p:txBody>
      </p:sp>
      <p:pic>
        <p:nvPicPr>
          <p:cNvPr id="4100" name="Picture 4" descr="http://virtualassistantsharon.com/wp-content/uploads/2012/02/Internet-Pres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2400"/>
            <a:ext cx="2336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9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Veb modul</a:t>
            </a:r>
            <a:endParaRPr lang="en-GB" dirty="0"/>
          </a:p>
        </p:txBody>
      </p:sp>
      <p:pic>
        <p:nvPicPr>
          <p:cNvPr id="4" name="Picture 2" descr="C:\Users\Goran\AppData\Local\Microsoft\Windows\INetCache\IE\UQXT3MQS\Quote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277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434340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sz="2800" b="1" i="1" dirty="0" smtClean="0">
                <a:latin typeface="Adobe Arabic" pitchFamily="18" charset="-78"/>
                <a:cs typeface="Adobe Arabic" pitchFamily="18" charset="-78"/>
              </a:rPr>
              <a:t>I think Java is cool.</a:t>
            </a:r>
          </a:p>
          <a:p>
            <a:pPr algn="r"/>
            <a:r>
              <a:rPr lang="sr-Latn-RS" sz="2800" dirty="0" smtClean="0">
                <a:latin typeface="Adobe Arabic" pitchFamily="18" charset="-78"/>
                <a:cs typeface="Adobe Arabic" pitchFamily="18" charset="-78"/>
              </a:rPr>
              <a:t>Blog na oracle.com</a:t>
            </a:r>
            <a:endParaRPr lang="en-GB" sz="2800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2720" y="4089400"/>
            <a:ext cx="5334000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i="1" dirty="0" smtClean="0">
                <a:latin typeface="Adobe Arabic" pitchFamily="18" charset="-78"/>
                <a:cs typeface="Adobe Arabic" pitchFamily="18" charset="-78"/>
              </a:rPr>
              <a:t>you </a:t>
            </a:r>
            <a:r>
              <a:rPr lang="en-GB" sz="2000" b="1" i="1" dirty="0">
                <a:latin typeface="Adobe Arabic" pitchFamily="18" charset="-78"/>
                <a:cs typeface="Adobe Arabic" pitchFamily="18" charset="-78"/>
              </a:rPr>
              <a:t>can include a web.xml file alongside a </a:t>
            </a:r>
            <a:r>
              <a:rPr lang="en-GB" sz="2000" b="1" i="1" dirty="0" smtClean="0">
                <a:latin typeface="Adobe Arabic" pitchFamily="18" charset="-78"/>
                <a:cs typeface="Adobe Arabic" pitchFamily="18" charset="-78"/>
              </a:rPr>
              <a:t>subclass</a:t>
            </a:r>
            <a:r>
              <a:rPr lang="sr-Latn-RS" sz="2000" b="1" i="1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GB" sz="2000" b="1" i="1" dirty="0" smtClean="0">
                <a:latin typeface="Adobe Arabic" pitchFamily="18" charset="-78"/>
                <a:cs typeface="Adobe Arabic" pitchFamily="18" charset="-78"/>
              </a:rPr>
              <a:t>of </a:t>
            </a:r>
            <a:r>
              <a:rPr lang="en-GB" sz="2000" b="1" i="1" dirty="0" err="1">
                <a:latin typeface="Adobe Arabic" pitchFamily="18" charset="-78"/>
                <a:cs typeface="Adobe Arabic" pitchFamily="18" charset="-78"/>
              </a:rPr>
              <a:t>AbstractAnnotationConfigDispatcherServletInitializer</a:t>
            </a:r>
            <a:endParaRPr lang="sr-Latn-RS" sz="2000" b="1" i="1" dirty="0" smtClean="0">
              <a:latin typeface="Adobe Arabic" pitchFamily="18" charset="-78"/>
              <a:cs typeface="Adobe Arabic" pitchFamily="18" charset="-78"/>
            </a:endParaRPr>
          </a:p>
          <a:p>
            <a:pPr algn="r"/>
            <a:r>
              <a:rPr lang="sr-Latn-RS" sz="2000" dirty="0" smtClean="0">
                <a:latin typeface="Adobe Arabic" pitchFamily="18" charset="-78"/>
                <a:cs typeface="Adobe Arabic" pitchFamily="18" charset="-78"/>
              </a:rPr>
              <a:t>Craig Walls, Spring in Action 4th Edition</a:t>
            </a:r>
            <a:endParaRPr lang="en-GB" sz="2000" dirty="0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7" name="Picture 2" descr="http://i.imgur.com/7xmc9ki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4089400"/>
            <a:ext cx="1981200" cy="101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Goran\AppData\Local\Microsoft\Windows\INetCache\IE\UQXT3MQS\Quote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320" y="40901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ttp://previews.123rf.com/images/yayayoy/yayayoy1504/yayayoy150400002/39390508-Jealous-emoticon-Stock-Vector-emoticon-emoji-fa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7600" y="609600"/>
            <a:ext cx="683807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Uvod u Spring</a:t>
            </a:r>
            <a:endParaRPr lang="en-GB" dirty="0"/>
          </a:p>
        </p:txBody>
      </p:sp>
      <p:pic>
        <p:nvPicPr>
          <p:cNvPr id="23554" name="Picture 2" descr="http://www.lifed.com/wp-content/uploads/2014/02/Open-Do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60007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 za testiranje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dirty="0" smtClean="0"/>
          </a:p>
          <a:p>
            <a:endParaRPr lang="sr-Latn-RS" dirty="0"/>
          </a:p>
          <a:p>
            <a:r>
              <a:rPr lang="sr-Latn-RS" dirty="0" smtClean="0"/>
              <a:t>Omogućuje jedinično i integraciono testiranje zasnovano na Junit i TestNG bibliotekama</a:t>
            </a:r>
          </a:p>
          <a:p>
            <a:r>
              <a:rPr lang="sr-Latn-RS" dirty="0" smtClean="0"/>
              <a:t>Za integraciono testiranje omogućuje učitavanje objekata u Spring </a:t>
            </a:r>
            <a:r>
              <a:rPr lang="sr-Latn-RS" i="1" dirty="0" smtClean="0"/>
              <a:t>application context</a:t>
            </a:r>
            <a:r>
              <a:rPr lang="sr-Latn-RS" dirty="0" smtClean="0"/>
              <a:t> </a:t>
            </a:r>
          </a:p>
          <a:p>
            <a:r>
              <a:rPr lang="sr-Latn-RS" dirty="0" smtClean="0"/>
              <a:t>Sadrži i implementaciju </a:t>
            </a:r>
            <a:r>
              <a:rPr lang="sr-Latn-RS" i="1" dirty="0" smtClean="0"/>
              <a:t>mock</a:t>
            </a:r>
            <a:r>
              <a:rPr lang="sr-Latn-RS" dirty="0" smtClean="0"/>
              <a:t> objekata koji mogu biti korišćeni za jedinične testove izolovano od drugih delova aplikacije</a:t>
            </a:r>
          </a:p>
          <a:p>
            <a:endParaRPr lang="en-GB" dirty="0"/>
          </a:p>
        </p:txBody>
      </p:sp>
      <p:pic>
        <p:nvPicPr>
          <p:cNvPr id="11266" name="Picture 2" descr="http://techno-bliss.com/wp-content/uploads/2015/04/software-Tes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2400"/>
            <a:ext cx="2317487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Ostali</a:t>
            </a:r>
            <a:r>
              <a:rPr lang="en-US" dirty="0" smtClean="0"/>
              <a:t> Spring </a:t>
            </a:r>
            <a:r>
              <a:rPr lang="en-US" dirty="0" err="1" smtClean="0"/>
              <a:t>projekti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Pored </a:t>
            </a:r>
            <a:r>
              <a:rPr lang="en-US" dirty="0" err="1" smtClean="0"/>
              <a:t>samog</a:t>
            </a:r>
            <a:r>
              <a:rPr lang="en-US" dirty="0" smtClean="0"/>
              <a:t> Spring </a:t>
            </a:r>
            <a:r>
              <a:rPr lang="en-US" dirty="0" err="1" smtClean="0"/>
              <a:t>radnog</a:t>
            </a:r>
            <a:r>
              <a:rPr lang="en-US" dirty="0" smtClean="0"/>
              <a:t> </a:t>
            </a:r>
            <a:r>
              <a:rPr lang="en-US" dirty="0" err="1" smtClean="0"/>
              <a:t>okvira</a:t>
            </a:r>
            <a:r>
              <a:rPr lang="en-US" dirty="0" smtClean="0"/>
              <a:t> </a:t>
            </a:r>
            <a:r>
              <a:rPr lang="en-US" dirty="0" err="1" smtClean="0"/>
              <a:t>razvijen</a:t>
            </a:r>
            <a:r>
              <a:rPr lang="en-US" dirty="0" smtClean="0"/>
              <a:t> je </a:t>
            </a:r>
            <a:r>
              <a:rPr lang="en-US" dirty="0" err="1" smtClean="0"/>
              <a:t>veliki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drugih</a:t>
            </a:r>
            <a:r>
              <a:rPr lang="en-US" dirty="0" smtClean="0"/>
              <a:t> </a:t>
            </a:r>
            <a:r>
              <a:rPr lang="en-US" dirty="0" err="1" smtClean="0"/>
              <a:t>okvira</a:t>
            </a:r>
            <a:r>
              <a:rPr lang="en-US" dirty="0" smtClean="0"/>
              <a:t> i </a:t>
            </a:r>
            <a:r>
              <a:rPr lang="en-US" dirty="0" err="1" smtClean="0"/>
              <a:t>biblioteka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sr-Latn-RS" dirty="0" smtClean="0"/>
              <a:t>koriste u okviru Spring aplikacija</a:t>
            </a:r>
          </a:p>
          <a:p>
            <a:r>
              <a:rPr lang="sr-Latn-RS" dirty="0" smtClean="0"/>
              <a:t>SpringSecurity</a:t>
            </a:r>
          </a:p>
          <a:p>
            <a:pPr lvl="1"/>
            <a:r>
              <a:rPr lang="sr-Latn-RS" dirty="0" smtClean="0"/>
              <a:t>omogućuje jednostavnu implementaciju kontrole pristupa u Spring aplikacijama</a:t>
            </a:r>
          </a:p>
          <a:p>
            <a:pPr lvl="1"/>
            <a:r>
              <a:rPr lang="sr-Latn-RS" dirty="0" smtClean="0"/>
              <a:t>deklarativno upravljanje korišćenjem Spring aspekata</a:t>
            </a:r>
          </a:p>
          <a:p>
            <a:r>
              <a:rPr lang="sr-Latn-RS" dirty="0" smtClean="0"/>
              <a:t>SpringData</a:t>
            </a:r>
          </a:p>
          <a:p>
            <a:pPr lvl="1"/>
            <a:r>
              <a:rPr lang="sr-Latn-RS" dirty="0" smtClean="0"/>
              <a:t>jednostavno upravljanje bazama podataka</a:t>
            </a:r>
          </a:p>
          <a:p>
            <a:pPr lvl="1"/>
            <a:r>
              <a:rPr lang="sr-Latn-RS" dirty="0" smtClean="0"/>
              <a:t>podržava i relacione i NoSQL baze</a:t>
            </a:r>
          </a:p>
          <a:p>
            <a:r>
              <a:rPr lang="sr-Latn-RS" dirty="0" smtClean="0"/>
              <a:t>SpringBoot</a:t>
            </a:r>
          </a:p>
          <a:p>
            <a:pPr lvl="1"/>
            <a:r>
              <a:rPr lang="sr-Latn-RS" dirty="0" smtClean="0"/>
              <a:t>pojednostavljeno korišćenje samog Spring radnog okvira</a:t>
            </a:r>
          </a:p>
          <a:p>
            <a:pPr lvl="1"/>
            <a:r>
              <a:rPr lang="sr-Latn-RS" dirty="0" smtClean="0"/>
              <a:t>oslobađa programera značajnog dela konfigurisanja Springa i pisanja standardnih delova aplikacije</a:t>
            </a:r>
          </a:p>
          <a:p>
            <a:pPr lvl="1"/>
            <a:endParaRPr lang="en-US" dirty="0" smtClean="0"/>
          </a:p>
        </p:txBody>
      </p:sp>
      <p:pic>
        <p:nvPicPr>
          <p:cNvPr id="6146" name="Picture 2" descr="http://fruzenshtein.com/wp-content/uploads/2013/04/Spring-Securit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2286000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QPEBQQEBAUEBQPFA8WDxAUDxQUFRQUFBQWFhUUFBgYHCggGBwlGxQUITEiJSorLi4uFx8zODMsNygtLisBCgoKDg0OFxAQGiwkICQsLCwuLC0sLCwsLCwsLSwsLCwsLCwsLCwsLCwsLCwsLCwsLCwsLCwsLCwsLCwsLCwsLP/AABEIAHcA9wMBEQACEQEDEQH/xAAbAAABBQEBAAAAAAAAAAAAAAACAAEDBAUGB//EAE4QAAECAwIHCQ0FBQcFAAAAAAEAAgMEEQUSITFBVGFxlAYTFyJRgZGh0xQkMkJScnSTsbPB0dJTYoOSwhVEorLDByMlM2OC4RY0Q+Lw/8QAGgEBAQEBAQEBAAAAAAAAAAAAAAECAwQFBv/EADkRAAIBAgMFBAkDAwUBAAAAAAABAgMREjFRBBMhQZFSYXGhFCIygbHB0eHwI0JDBRXxM1NigpIk/9oADAMBAAIRAxEAPwDMt225ls3MtbNzDQ2YmQ1omYoAAiuAAAdgAGReCcpYnxZ5m3d8SoLdms8mdqi/UsYpavqyXeoYtyZzyZ2qL9SmKWr6sl3qSNtyZzuY2qL9SmKWr6sXeobbbmc7mNpi/Us4pavqyYnqSC25nO5jaYv1Jilq+rGJ6httqYzqY2mL9SmOWr6smJ6kjbZmM6j7RF+pTHLV9WMT1JYdrzBIAmZgk4gJiKSdWFTHPV9WTE9TUgMnnY40dnnzL2dRdXqUlUlH2p28WbUKj1LcOWmfGn3jVHjO+NFwe2QX8j912bVGpqTsgxBjn5k6nPHWYnwXJ/1GK5yf54m1Ql2iS47PJr1x+pT+5L/l1LuH2mMWPyTsyNb3O/qBP7jHWfW/zRNxLtMAw4+SeiHXEjN+JC6LbYP+R+Zh0KnKRE9s2MUeI/zZlx6i6q6RquXszv8A9jm6dVa9SlFtCYYbro0dp5HRYgPQSq51FwbfVnNyks2wP2rHziN6+J803k+0+rJjlqMbVj5xG9fE+abyfafVjHLUE2tHziN6+J81d5PtPqy45agm1o+cxvXxPmm8n2n1YxvUA2vHzmN6+J81d5PtPqxilqCbXj5zH9fE+au8n2n1ZcT1IzbExnMfaInzTeT7T6sYnqAbYmM6j7RE+pXeT1fVlxPUA2zMZ1H2iJ9SuOWr6sYnqRutqYzqPtMX6lcctX1ZcT1ANtTOdTG0xfqVxS1fVlxPUjNtzOdzG0xfqVxS1fVjE9QDbczncxtMX6lcUtX1ZcT1ANuTOdzG1RfqVxS1fVi71Ke6E9+zXpM37566S9p+Jp5spByyQMOUIGHKAka5QhIHLNgSNcoQ3rHscPaIkYkNPgMGAuHKT4o6z1rz168aXe9PqdIU78WdFAcIYpDaIYy3RQnWcZXzqm01Z8L2Wi4HoilHIV9eXCauK+rhFxX0wi4r6YRcV9MIuK+mEXFfTCLh7+aXTxm+S4VHQcXMutOtUp8Ivhpy6EdnmUJuz2vwwuK77PGHeach0L30tojU4NWfk/oeapQ5xMUuXc84JcqAS5AAXKlALlQA5ypSMuVsUjc5UAFypSNzlQA5ypSMuVABcqUPdEe/Zr0qb989dZ+0zTzZSaVkgYcoAw5QhIHKAMFSxCQOUsDt2w4sNjSW78263jQ28ZooMDmY8HKK4l4J0KdeTdOXrc0z08UhQZpr8LXA6ivHOhOHtIXJL652FxX0wi4r6YRcV9MIuK+mEXFfTCLivphFwXxw3C4gaytxpyk7RVxcKCHxcLG3Wn/yvBDf9oxu5l6PRo01irOy05v87gm3kZUWSiue65DiROM6rmwnEHDjwCgXuUXLikzyOMrsB9mxxhMCLr3px6cCu7loMEtCi80NDgPIRQqWMgFytigFytgAXK2KRlyWKAXLVgAXJYEZcrYoBcrYoBKoIy5WxSTdEe/Zv0qb989dZ+0y82UQVkBgqEDBUBICoAw5SxAw5SxD0yXdxG+a32BfnKy/Ul4v4nuT4CmITIuGJDa8+URR35hQr0U9urQ4Xv4kcUys6zWeLEiw+dsRvQ6h/iXb02lL26fT8XxMuHeAbOfkjw3edCe0/wAJIW1PY5c2vz3mcDB7hjcsE/iEe1qqhsz/AJLDCx+4o3+j6/8A9Vdzs/8Aurp9yYWLuGLywR+KT+lR09mX8gwscWe/LGht1Me4/AKYtkjzb/PD5lwMkbZzfGixH6AGwh+o+xYe10I+xTv4/jLg7y9LyMOHxt7a05Ki+88763Vam2VEvW9XuWfnl+cDSgiWYtAM4znNZpJq485wnmXkjUrVJfprjrm/e39jfBZmXH3RQ8rnv00J9q6PYK1TjUkve7/Uw60FzImbo4VcTxpoPgVP7ZNcU1+e4m/gXodqQpgXS5sT7sQVPNew9C1/9dDjdtf+l9jV4TM+0NzzH4YJ3p3kE1YdRxt6xqXejt0Z8Jq3fy+xynQX7TlpqC6E4se0tcMYPt0jSvfY8zVuDIHOVsAC5WwIy5WxQC5WwALlSgEq2ABchQCVQS7oz39N+lTnv3rtP2ma1KAKwAwVCBhygDDkIGHKAMOUIddY1t3QIMcGG5oAaXAiopgrXFgXzdq2JyblD3r6HohPkzoGvrhBqDiIXzHFp2Z0uPeUsLivJYXFeSwuK8lhcV5LC4ryWFyeHxBU+EfBHIOU6V0/01fn8O/xCMe1LZLXb3CF+I40Jx4TkAylenZ9jx+vU58ub8TFSrh4LMjl7ELjfmYhLj4jSCdTnHANQB5l6au1U6Swrj3LgupzVOUuMmacKSgs8GAzW4Fx6XFeSW31OSS931OqpQXIN0vCOODCP4Y+CyturLToXdx0M+bsGDE8CsF2ShL2c4OEcx5l6af9QV/XVu9fT6P3HN0VyKLJ6NJuEOOL7D4L61wcrTl1LrV2WnWWKOeqyfiRVJRdpGrOy8ObhDCMX91EGNp+muMLx0K09nlu55fDvR0nFTRxE3BdCeWPFHNNCPiNC+wu48jVuBXLlbAAuVKAXIAC5UoBcqAC5UoJcgJt0h7+m/Spz3711n7TNalAFZIECoAw5CBBygDDlAGHKEPRokFkaG1sVgiANbQnA5uDxXDCF8hbVUpzks1d8H4ndpPMzxYroeGWmSz/AE4o/U3AegL1LaaNVWmuvHzM2ayYYiTjPClxGHLCN8nmbU9SnodGfsPo7+WZcUuaANv3TSJBiQzyEH40XJ/07SXVf5GNBt3QwspI5lzewT1QxoP9vQfKP5Sp6DU1XUY1qMbfhZCTzK+gz1Qxons21Gxn0a11GiricA0DnKT2Tdxxya4ciqSbGt20zCZQHjxK00DKVjZaO8m5y5ebE52QVjSO8NvO/wAx4wnyAfFGnlPNr67XtDu4R97+RmnC3F5l++vm2OtxX0sLivpYXFfSwuZ/d0OYe+XIvsu1Jr41aVachHKvoQhU2aGN83xXd9TDalwMyz4zpOOZd5qx5Fx2TD4LtFcR0r0bRSjXp4458voYg3F4WT7q5S/DEYeFDoHaWE4K6ietc9hq3W7fuLUjficgXL6JxALlSgFyoBLlSgFyAEuVABcqUn3Snv6b9LnPfvXWWbK8ygCsAIFCBAqAMOUAYchArygPSYD+I3zW+xfBqr15eLOtw7y52FxXkwi5K2beBQPdTkvGnQukalSOUn1FxjMHKGnXDYfaF0W01llL4AC+PIh+qZ8lfS63a+BAxMHIGDVChj9Kj2qs/wB3wKG6YcWgFxNTWmTBgGDpXOpOcopSbfP5fUqZzsN2/wA4ScLYWTJxcQ/MV71+jQuvxs5vjI398XyrHS5SnbWZBwONT5Ix8/IvTS2SdRXyRHJIzzumH2Z/N/wvR6BHteX3M7xDO3TDJD/i/wCEWwR5y8vuN4jNnraiRRSt1vI3LrK9NOhTp8Yrjq8zLm2Lc9GpMN+8HDqr8FnaY3pSJDgzX3UQb0IRMsI4/uuxjpoenlXn2GecPebnx4lySjCPLi9h3xha/nF0864zW5r3WvkzV7o4SJVpLTjaSDrGAr7BxIy5UAFypQS5ACXKlAJQAkqgs7pj3/N+lznv3rrLNmnmZwKwQIFQBgoAgVCBAoAw5QHUyc9ElA2HMsNxwBhRBhFOQHEacmMLyV9lVT1ovj5P7mvE3IE02IKscHDQV8+dGcPaQJLy52FxXksLivJYXFeSwuK8lhcO/iVkshcw9zzv7yM7TTpcT8F79sXqJd5mPM1J6Z3uG54xtGDXiC8VGnjmkzVzjHxCSSTUnGV9c5g3lSCvJYFuXlaMMeJgYKhgOAxHcjfujKebHiqRpLmFYVTMMPJeJ1UI+K47Qv0pBZnS2qawIg+47qw/BfP2bhVRtlTczE73Ghz/AG1XTbV668PmyJ8Dl7TwRonnu6yvowXqrwMsqFy3YAkqlAJQAkqgElCjEqgs7pj3/Oelzvv3rpLNmnmZ4KyQcFQBByAIFCBBygCvKEPSIMXiXcBa4NvMcAWnBlBwL5OOUKknF82L2KMWx4DjeZflncsJ15nOx2HocBoXohtnaXT6C4wkZhn+XNQoo5Igcw9Y+K3fZ552+BRwZwY5YRNMOKx/U1xPUp6LSlk/NMWGdOx2+HIzDdJgxANeFqj2Favp9xYH9qPzWN6t3yU9CWr6fclgmz0Z3gSUw7VBefY1FsK1fT7ixcgPfdG+w3QneQ9pBpkNCvPXpbuSQZkWY7e5qKw4LxcQOeo6ivTtKxU7+8GrNsERjoZcG3xQE4q4x10Xm2e6ncHPtsCZ+xu+dFhM6LzhXmX0nwzt1X1JZkrNzkY+E6EzXFDv5arDnBfuQsTOlZaV40R/dDxiZS6yukY3c9BoKKTl7K4av5Ln8C2Rj2jaLo77zziFGtGANAxADIulg3c2dzcoWtMZwpfwQxlLcrtVcHMV5dqlaOHUmRat2PdgPw+FQDnPyqvPssL1L6FuPYbbkuyuCoLuZxJHVRXauNSwucfNxb0R7q1vOcQdFcC+klZWBAXKgEuVAJcgGJVKCXKgElClrdOe/wCc9LnffvXSWZp5mcCsmQgUA4KgCBQBAqAK8oQ9CgRQWtIxECnQvkVF68vE5vMkvrFgK+lgNeSwuEyIRiJGo0RK2QuH3U7y3fmK1eWouA+MTjcTrJKju8xcC8qo8LAybbYWOZMs8WjYn6SdBFRrGle2g1KGF/iNJ3LEaSZNhsQR97oMVwuBGPBTE7Hj0KUpKleMmL2zNFhaMd46nNadFSQa9C8qcb3auZuiKPAhPxmYb5sxDp0GF8V3jtEY5Q/OhrGik6wZc4d9jjW2G7rwLp6VHmn5DEiWXsqXhmoY+KRiMV4LR/sa0V5yRoWJbV2V1JiRcfFJNT/9oC8sm5O7JcwLSeZmO2Aw8VprEdkHlE6h1mi91CCpwxSNLI0rWmxCguIwYLrByVFB0BcKUXUq4n4kXFnF3l9A0CSqUEuQAlyoGJQoJKoGJQFvdOe/5z0yd9/EXSeZp5mbVZIPVAECoQcFAECoAg5LA62BCjSjAad0QaAl0MEuh18tuMDTi0rhOnCrk+KMtKRelbQhxRxHg6K0PQvHPZ5x5X8DDi0WLy5WM3FeSwuK8lhcV5LC4ryWFxFyLg7i4N4EFrhea4Uc05QfZrXWLcGpIXtxMdwdJOxmJAeeK+mI8h5HaMuML1yjGrE6cJI1IEy14vNcCF450pQzObTRJfWLEuK+lhcV9FG/BAyp21C4iDLgxHvwC6K9HzyL2UtntxkdIx1LlnyYlmEXg578MV+TzGnkGOuU6AFitUxvDH/JJSvwRz1uWhvr6NPFZi0nKV6KVLBG3M2lZGYSupQS5LAYuVsUElAMSgBqqBqoUubqD3/OemTvv4i6SzNPMzarJkeqgHBQBAoB6qAe8hD0ODFLaFpLSAKEGhHOvmSuptrU87fEGZhw42GNBY8+WAYb/wAzCOuq6x2iaz4mlUZC2zmD/LmY8PkbEayMPzC6epdN/CXtL5mt5F5hdyxh4MzLv0vbEh/Apag/xoeoxb1MeTLu1TTR/NRTdUdfP7DDDXzFcmfsIRHL3bL+wvr1JuKXa80MMdfNC3uY8iA3SZuGf5apuaOvmvoMMNfMfuaP40aWZ5piRCP4QrhoL8Y9RBQ5UNNXzTohFaNZADWnWXOr1KSqUrWS+RHKFrBMi0qCAQ4Ucxwq1w5CDjXKN4etH88TF2uKKESx2E3peMZd32b6uZzPGEDzgdZXojWi+D4fA6RqJ5jCBOtxQmRxyw3seTzNdeHOFd3Tlkl7mXDFjlk8f3Qs0vFwdLyAm4guXmMEQTZMWJ/3Myxgyw4RER2ri8XrKY4Qy8hiii5BEOXYWwm720jjvc4F7x992AAaAANeNcZTnU9WKObm5cEYFrWxfqyH4PjO5dA0LtToqHHmdIwsY15djY15AMSgBLlQNVCjVQDVVA1UBd3Un/EJz0yd9/EXSWZp5maCskHqoBwUA9UIPVQD1QHdy0cPY1wxOAXzqkWpO55J8GyW8sWM3FeSwuK8lhcV5LC4ryWFxXksLivJYXFeSwuNeVV1kVOwxK2mpOzXQt0+Rl/tuFUg1xnDSoOldns/edNz3jm2oQyn8qno3eTcvUrRt0HkM53H4BbWzxWZpUlzMqannxfDdXQMA6F2SSVkdUrZFe8qBryAa8hRryAaqoGqgGqgGqqBqoC/urP+ITvpk77963LM08zLBWSD1QD1QD1QD1UA4KELtnWo+BgHGacbT8ORYlBSVmSUVLM6CWtqE/G64eR2DrxLzy2d8jhKi+RfbEBwgg6Qark4SWaOTi1mh7yzYzcV5LC4ryWFxXksLivJYXEXKqDeSKk3kVJi1IbMbwTyNwnqXWNCTz4HVUpPMxLQth0XitFxpxjKdZXeFOMcjtGCjkZ15bNCvIBrypRryAa8gFVANVAK8gBqqBVSwGqgGqqUVUB2+6P+zy0os7NRIcmXMizM0+G7uiXFWvivc00MQEYCMa6OLbNNGfwbWpmJ2mV7VTAxYXBtamYnaZXtUwMWH4N7UzE7TK9qmBiwuDe1MxO0yvapgZMI/BvamYnaZXtUwMuEXBxamYnaZXtVMDJhY/BxamYnaZXtUwMYWLg5tTMTtMr2qYGMLDh/2e2q3wZN7dU1LD+qmBjCy0zcdbI/dXnXMSp/qqOlfOxHBMmG5W2cyr+NKfCKs7haIzuY6D/9L2zmI9dK9sno60Q3MdBHctbOZU/Gle1TcLRDcx0In7kLZP7o4apiUH9Va3VsrGlTS5FaLuBtV3hSb3a5qW7VXAy4WBwd2nmLtple1U3bGFi4O7TzF20yvapu2MLFwd2nmLtple1TdsYRuDu08xdtMr2qbtjCxcHdp5i7aZXtU3bGFi4OrTzF20yvaq7tjCNwdWnmLtple1TdsYRcHVqZi7aZXtUwMYRcHNqZi7aZXtUwMYRuDm1MxO0yvapgYwsXBxamYnaZXtUwMYWNwcWpmJ2mV7VMDGFi4OLUzE7TK9qmBjCNwb2pmJ2mV7VMDGFi4N7UzE7TK9qrgZcJ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6" descr="data:image/jpeg;base64,/9j/4AAQSkZJRgABAQAAAQABAAD/2wCEAAkGBxQPEBQQEBAUEBQPFA8WDxAUDxQUFRQUFBQWFhUUFBgYHCggGBwlGxQUITEiJSorLi4uFx8zODMsNygtLisBCgoKDg0OFxAQGiwkICQsLCwuLC0sLCwsLCwsLSwsLCwsLCwsLCwsLCwsLCwsLCwsLCwsLCwsLCwsLCwsLCwsLP/AABEIAHcA9wMBEQACEQEDEQH/xAAbAAABBQEBAAAAAAAAAAAAAAACAAEDBAUGB//EAE4QAAECAwIHCQ0FBQcFAAAAAAEAAgMEEQUSITFBVGFxlAYTFyJRgZGh0xQkMkJScnSTsbPB0dJTYoOSwhVEorLDByMlM2OC4RY0Q+Lw/8QAGgEBAQEBAQEBAAAAAAAAAAAAAAECAwQFBv/EADkRAAIBAgMFBAkDAwUBAAAAAAABAgMREjFRBBMhQZFSYXGhFCIygbHB0eHwI0JDBRXxM1NigpIk/9oADAMBAAIRAxEAPwDMt225ls3MtbNzDQ2YmQ1omYoAAiuAAAdgAGReCcpYnxZ5m3d8SoLdms8mdqi/UsYpavqyXeoYtyZzyZ2qL9SmKWr6sl3qSNtyZzuY2qL9SmKWr6sXeobbbmc7mNpi/Us4pavqyYnqSC25nO5jaYv1Jilq+rGJ6httqYzqY2mL9SmOWr6smJ6kjbZmM6j7RF+pTHLV9WMT1JYdrzBIAmZgk4gJiKSdWFTHPV9WTE9TUgMnnY40dnnzL2dRdXqUlUlH2p28WbUKj1LcOWmfGn3jVHjO+NFwe2QX8j912bVGpqTsgxBjn5k6nPHWYnwXJ/1GK5yf54m1Ql2iS47PJr1x+pT+5L/l1LuH2mMWPyTsyNb3O/qBP7jHWfW/zRNxLtMAw4+SeiHXEjN+JC6LbYP+R+Zh0KnKRE9s2MUeI/zZlx6i6q6RquXszv8A9jm6dVa9SlFtCYYbro0dp5HRYgPQSq51FwbfVnNyks2wP2rHziN6+J803k+0+rJjlqMbVj5xG9fE+abyfafVjHLUE2tHziN6+J81d5PtPqy45agm1o+cxvXxPmm8n2n1YxvUA2vHzmN6+J81d5PtPqxilqCbXj5zH9fE+au8n2n1ZcT1IzbExnMfaInzTeT7T6sYnqAbYmM6j7RE+pXeT1fVlxPUA2zMZ1H2iJ9SuOWr6sYnqRutqYzqPtMX6lcctX1ZcT1ANtTOdTG0xfqVxS1fVlxPUjNtzOdzG0xfqVxS1fVjE9QDbczncxtMX6lcUtX1ZcT1ANuTOdzG1RfqVxS1fVi71Ke6E9+zXpM37566S9p+Jp5spByyQMOUIGHKAka5QhIHLNgSNcoQ3rHscPaIkYkNPgMGAuHKT4o6z1rz168aXe9PqdIU78WdFAcIYpDaIYy3RQnWcZXzqm01Z8L2Wi4HoilHIV9eXCauK+rhFxX0wi4r6YRcV9MIuK+mEXFfTCLh7+aXTxm+S4VHQcXMutOtUp8Ivhpy6EdnmUJuz2vwwuK77PGHeach0L30tojU4NWfk/oeapQ5xMUuXc84JcqAS5AAXKlALlQA5ypSMuVsUjc5UAFypSNzlQA5ypSMuVABcqUPdEe/Zr0qb989dZ+0zTzZSaVkgYcoAw5QhIHKAMFSxCQOUsDt2w4sNjSW78263jQ28ZooMDmY8HKK4l4J0KdeTdOXrc0z08UhQZpr8LXA6ivHOhOHtIXJL652FxX0wi4r6YRcV9MIuK+mEXFfTCLivphFwXxw3C4gaytxpyk7RVxcKCHxcLG3Wn/yvBDf9oxu5l6PRo01irOy05v87gm3kZUWSiue65DiROM6rmwnEHDjwCgXuUXLikzyOMrsB9mxxhMCLr3px6cCu7loMEtCi80NDgPIRQqWMgFytigFytgAXK2KRlyWKAXLVgAXJYEZcrYoBcrYoBKoIy5WxSTdEe/Zv0qb989dZ+0y82UQVkBgqEDBUBICoAw5SxAw5SxD0yXdxG+a32BfnKy/Ul4v4nuT4CmITIuGJDa8+URR35hQr0U9urQ4Xv4kcUys6zWeLEiw+dsRvQ6h/iXb02lL26fT8XxMuHeAbOfkjw3edCe0/wAJIW1PY5c2vz3mcDB7hjcsE/iEe1qqhsz/AJLDCx+4o3+j6/8A9Vdzs/8Aurp9yYWLuGLywR+KT+lR09mX8gwscWe/LGht1Me4/AKYtkjzb/PD5lwMkbZzfGixH6AGwh+o+xYe10I+xTv4/jLg7y9LyMOHxt7a05Ki+88763Vam2VEvW9XuWfnl+cDSgiWYtAM4znNZpJq485wnmXkjUrVJfprjrm/e39jfBZmXH3RQ8rnv00J9q6PYK1TjUkve7/Uw60FzImbo4VcTxpoPgVP7ZNcU1+e4m/gXodqQpgXS5sT7sQVPNew9C1/9dDjdtf+l9jV4TM+0NzzH4YJ3p3kE1YdRxt6xqXejt0Z8Jq3fy+xynQX7TlpqC6E4se0tcMYPt0jSvfY8zVuDIHOVsAC5WwIy5WxQC5WwALlSgEq2ABchQCVQS7oz39N+lTnv3rtP2ma1KAKwAwVCBhygDDkIGHKAMOUIddY1t3QIMcGG5oAaXAiopgrXFgXzdq2JyblD3r6HohPkzoGvrhBqDiIXzHFp2Z0uPeUsLivJYXFeSwuK8lhcV5LC4ryWFyeHxBU+EfBHIOU6V0/01fn8O/xCMe1LZLXb3CF+I40Jx4TkAylenZ9jx+vU58ub8TFSrh4LMjl7ELjfmYhLj4jSCdTnHANQB5l6au1U6Swrj3LgupzVOUuMmacKSgs8GAzW4Fx6XFeSW31OSS931OqpQXIN0vCOODCP4Y+CyturLToXdx0M+bsGDE8CsF2ShL2c4OEcx5l6af9QV/XVu9fT6P3HN0VyKLJ6NJuEOOL7D4L61wcrTl1LrV2WnWWKOeqyfiRVJRdpGrOy8ObhDCMX91EGNp+muMLx0K09nlu55fDvR0nFTRxE3BdCeWPFHNNCPiNC+wu48jVuBXLlbAAuVKAXIAC5UoBcqAC5UoJcgJt0h7+m/Spz3711n7TNalAFZIECoAw5CBBygDDlAGHKEPRokFkaG1sVgiANbQnA5uDxXDCF8hbVUpzks1d8H4ndpPMzxYroeGWmSz/AE4o/U3AegL1LaaNVWmuvHzM2ayYYiTjPClxGHLCN8nmbU9SnodGfsPo7+WZcUuaANv3TSJBiQzyEH40XJ/07SXVf5GNBt3QwspI5lzewT1QxoP9vQfKP5Sp6DU1XUY1qMbfhZCTzK+gz1Qxons21Gxn0a11GiricA0DnKT2Tdxxya4ciqSbGt20zCZQHjxK00DKVjZaO8m5y5ebE52QVjSO8NvO/wAx4wnyAfFGnlPNr67XtDu4R97+RmnC3F5l++vm2OtxX0sLivpYXFfSwuZ/d0OYe+XIvsu1Jr41aVachHKvoQhU2aGN83xXd9TDalwMyz4zpOOZd5qx5Fx2TD4LtFcR0r0bRSjXp4458voYg3F4WT7q5S/DEYeFDoHaWE4K6ietc9hq3W7fuLUjficgXL6JxALlSgFyoBLlSgFyAEuVABcqUn3Snv6b9LnPfvXWWbK8ygCsAIFCBAqAMOUAYchArygPSYD+I3zW+xfBqr15eLOtw7y52FxXkwi5K2beBQPdTkvGnQukalSOUn1FxjMHKGnXDYfaF0W01llL4AC+PIh+qZ8lfS63a+BAxMHIGDVChj9Kj2qs/wB3wKG6YcWgFxNTWmTBgGDpXOpOcopSbfP5fUqZzsN2/wA4ScLYWTJxcQ/MV71+jQuvxs5vjI398XyrHS5SnbWZBwONT5Ix8/IvTS2SdRXyRHJIzzumH2Z/N/wvR6BHteX3M7xDO3TDJD/i/wCEWwR5y8vuN4jNnraiRRSt1vI3LrK9NOhTp8Yrjq8zLm2Lc9GpMN+8HDqr8FnaY3pSJDgzX3UQb0IRMsI4/uuxjpoenlXn2GecPebnx4lySjCPLi9h3xha/nF0864zW5r3WvkzV7o4SJVpLTjaSDrGAr7BxIy5UAFypQS5ACXKlAJQAkqgs7pj3/N+lznv3rrLNmnmZwKwQIFQBgoAgVCBAoAw5QHUyc9ElA2HMsNxwBhRBhFOQHEacmMLyV9lVT1ovj5P7mvE3IE02IKscHDQV8+dGcPaQJLy52FxXksLivJYXFeSwuK8lhcO/iVkshcw9zzv7yM7TTpcT8F79sXqJd5mPM1J6Z3uG54xtGDXiC8VGnjmkzVzjHxCSSTUnGV9c5g3lSCvJYFuXlaMMeJgYKhgOAxHcjfujKebHiqRpLmFYVTMMPJeJ1UI+K47Qv0pBZnS2qawIg+47qw/BfP2bhVRtlTczE73Ghz/AG1XTbV668PmyJ8Dl7TwRonnu6yvowXqrwMsqFy3YAkqlAJQAkqgElCjEqgs7pj3/Oelzvv3rpLNmnmZ4KyQcFQBByAIFCBBygCvKEPSIMXiXcBa4NvMcAWnBlBwL5OOUKknF82L2KMWx4DjeZflncsJ15nOx2HocBoXohtnaXT6C4wkZhn+XNQoo5Igcw9Y+K3fZ552+BRwZwY5YRNMOKx/U1xPUp6LSlk/NMWGdOx2+HIzDdJgxANeFqj2Favp9xYH9qPzWN6t3yU9CWr6fclgmz0Z3gSUw7VBefY1FsK1fT7ixcgPfdG+w3QneQ9pBpkNCvPXpbuSQZkWY7e5qKw4LxcQOeo6ivTtKxU7+8GrNsERjoZcG3xQE4q4x10Xm2e6ncHPtsCZ+xu+dFhM6LzhXmX0nwzt1X1JZkrNzkY+E6EzXFDv5arDnBfuQsTOlZaV40R/dDxiZS6yukY3c9BoKKTl7K4av5Ln8C2Rj2jaLo77zziFGtGANAxADIulg3c2dzcoWtMZwpfwQxlLcrtVcHMV5dqlaOHUmRat2PdgPw+FQDnPyqvPssL1L6FuPYbbkuyuCoLuZxJHVRXauNSwucfNxb0R7q1vOcQdFcC+klZWBAXKgEuVAJcgGJVKCXKgElClrdOe/wCc9LnffvXSWZp5mcCsmQgUA4KgCBQBAqAK8oQ9CgRQWtIxECnQvkVF68vE5vMkvrFgK+lgNeSwuEyIRiJGo0RK2QuH3U7y3fmK1eWouA+MTjcTrJKju8xcC8qo8LAybbYWOZMs8WjYn6SdBFRrGle2g1KGF/iNJ3LEaSZNhsQR97oMVwuBGPBTE7Hj0KUpKleMmL2zNFhaMd46nNadFSQa9C8qcb3auZuiKPAhPxmYb5sxDp0GF8V3jtEY5Q/OhrGik6wZc4d9jjW2G7rwLp6VHmn5DEiWXsqXhmoY+KRiMV4LR/sa0V5yRoWJbV2V1JiRcfFJNT/9oC8sm5O7JcwLSeZmO2Aw8VprEdkHlE6h1mi91CCpwxSNLI0rWmxCguIwYLrByVFB0BcKUXUq4n4kXFnF3l9A0CSqUEuQAlyoGJQoJKoGJQFvdOe/5z0yd9/EXSeZp5mbVZIPVAECoQcFAECoAg5LA62BCjSjAad0QaAl0MEuh18tuMDTi0rhOnCrk+KMtKRelbQhxRxHg6K0PQvHPZ5x5X8DDi0WLy5WM3FeSwuK8lhcV5LC4ryWFxFyLg7i4N4EFrhea4Uc05QfZrXWLcGpIXtxMdwdJOxmJAeeK+mI8h5HaMuML1yjGrE6cJI1IEy14vNcCF450pQzObTRJfWLEuK+lhcV9FG/BAyp21C4iDLgxHvwC6K9HzyL2UtntxkdIx1LlnyYlmEXg578MV+TzGnkGOuU6AFitUxvDH/JJSvwRz1uWhvr6NPFZi0nKV6KVLBG3M2lZGYSupQS5LAYuVsUElAMSgBqqBqoUubqD3/OemTvv4i6SzNPMzarJkeqgHBQBAoB6qAe8hD0ODFLaFpLSAKEGhHOvmSuptrU87fEGZhw42GNBY8+WAYb/wAzCOuq6x2iaz4mlUZC2zmD/LmY8PkbEayMPzC6epdN/CXtL5mt5F5hdyxh4MzLv0vbEh/Apag/xoeoxb1MeTLu1TTR/NRTdUdfP7DDDXzFcmfsIRHL3bL+wvr1JuKXa80MMdfNC3uY8iA3SZuGf5apuaOvmvoMMNfMfuaP40aWZ5piRCP4QrhoL8Y9RBQ5UNNXzTohFaNZADWnWXOr1KSqUrWS+RHKFrBMi0qCAQ4Ucxwq1w5CDjXKN4etH88TF2uKKESx2E3peMZd32b6uZzPGEDzgdZXojWi+D4fA6RqJ5jCBOtxQmRxyw3seTzNdeHOFd3Tlkl7mXDFjlk8f3Qs0vFwdLyAm4guXmMEQTZMWJ/3Myxgyw4RER2ri8XrKY4Qy8hiii5BEOXYWwm720jjvc4F7x992AAaAANeNcZTnU9WKObm5cEYFrWxfqyH4PjO5dA0LtToqHHmdIwsY15djY15AMSgBLlQNVCjVQDVVA1UBd3Un/EJz0yd9/EXSWZp5maCskHqoBwUA9UIPVQD1QHdy0cPY1wxOAXzqkWpO55J8GyW8sWM3FeSwuK8lhcV5LC4ryWFxXksLivJYXFeSwuNeVV1kVOwxK2mpOzXQt0+Rl/tuFUg1xnDSoOldns/edNz3jm2oQyn8qno3eTcvUrRt0HkM53H4BbWzxWZpUlzMqannxfDdXQMA6F2SSVkdUrZFe8qBryAa8hRryAaqoGqgGqgGqqBqoC/urP+ITvpk77963LM08zLBWSD1QD1QD1QD1UA4KELtnWo+BgHGacbT8ORYlBSVmSUVLM6CWtqE/G64eR2DrxLzy2d8jhKi+RfbEBwgg6Qark4SWaOTi1mh7yzYzcV5LC4ryWFxXksLivJYXEXKqDeSKk3kVJi1IbMbwTyNwnqXWNCTz4HVUpPMxLQth0XitFxpxjKdZXeFOMcjtGCjkZ15bNCvIBrypRryAa8gFVANVAK8gBqqBVSwGqgGqqUVUB2+6P+zy0os7NRIcmXMizM0+G7uiXFWvivc00MQEYCMa6OLbNNGfwbWpmJ2mV7VTAxYXBtamYnaZXtUwMWH4N7UzE7TK9qmBiwuDe1MxO0yvapgZMI/BvamYnaZXtUwMuEXBxamYnaZXtVMDJhY/BxamYnaZXtUwMYWLg5tTMTtMr2qYGMLDh/2e2q3wZN7dU1LD+qmBjCy0zcdbI/dXnXMSp/qqOlfOxHBMmG5W2cyr+NKfCKs7haIzuY6D/9L2zmI9dK9sno60Q3MdBHctbOZU/Gle1TcLRDcx0In7kLZP7o4apiUH9Va3VsrGlTS5FaLuBtV3hSb3a5qW7VXAy4WBwd2nmLtple1U3bGFi4O7TzF20yvapu2MLFwd2nmLtple1TdsYRuDu08xdtMr2qbtjCxcHdp5i7aZXtU3bGFi4OrTzF20yvaq7tjCNwdWnmLtple1TdsYRcHVqZi7aZXtUwMYRcHNqZi7aZXtUwMYRuDm1MxO0yvapgYwsXBxamYnaZXtUwMYWNwcWpmJ2mV7VMDGFi4OLUzE7TK9qmBjCNwb2pmJ2mV7VMDGFi4N7UzE7TK9qrgZcJ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52" name="Picture 8" descr="http://3.bp.blogspot.com/-q-tftZed9TY/TyyW9DYSXxI/AAAAAAAAArU/SY6crQjNAlA/s1600/Project_Dat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16836"/>
          <a:stretch/>
        </p:blipFill>
        <p:spPr bwMode="auto">
          <a:xfrm>
            <a:off x="155575" y="3581401"/>
            <a:ext cx="8001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rabbitstack.github.io/images/spring-boot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34" y="4495800"/>
            <a:ext cx="666751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8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Spring kontejner</a:t>
            </a:r>
            <a:endParaRPr lang="en-GB" dirty="0"/>
          </a:p>
        </p:txBody>
      </p:sp>
      <p:pic>
        <p:nvPicPr>
          <p:cNvPr id="25602" name="Picture 2" descr="https://virtualizationreview.com/~/media/ECG/VirtualizationReview/Images/introimages2014/GENColorfulShippingContainersHundre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51" y="3124200"/>
            <a:ext cx="471102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5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kontejner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Objekti u Spring aplikaciji se nalaze u Spring kontejneru koji</a:t>
            </a:r>
          </a:p>
          <a:p>
            <a:pPr lvl="1"/>
            <a:r>
              <a:rPr lang="sr-Latn-RS" dirty="0" smtClean="0"/>
              <a:t>kreira objekte</a:t>
            </a:r>
          </a:p>
          <a:p>
            <a:pPr lvl="1"/>
            <a:r>
              <a:rPr lang="sr-Latn-RS" dirty="0" smtClean="0"/>
              <a:t>povezuje objekte</a:t>
            </a:r>
          </a:p>
          <a:p>
            <a:pPr lvl="1"/>
            <a:r>
              <a:rPr lang="sr-Latn-RS" dirty="0" smtClean="0"/>
              <a:t>konfiguriše objekte</a:t>
            </a:r>
          </a:p>
          <a:p>
            <a:pPr lvl="1"/>
            <a:r>
              <a:rPr lang="sr-Latn-RS" dirty="0" smtClean="0"/>
              <a:t>upravlja objektima kroz </a:t>
            </a:r>
          </a:p>
          <a:p>
            <a:pPr marL="320040" lvl="1" indent="0">
              <a:buNone/>
            </a:pPr>
            <a:r>
              <a:rPr lang="sr-Latn-RS" dirty="0" smtClean="0"/>
              <a:t>   njihov ceo životni ciklus</a:t>
            </a:r>
          </a:p>
          <a:p>
            <a:pPr lvl="1"/>
            <a:endParaRPr lang="sr-Latn-RS" dirty="0" smtClean="0"/>
          </a:p>
          <a:p>
            <a:pPr lvl="1"/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9800"/>
            <a:ext cx="33718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2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 kontejner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sr-Latn-RS" dirty="0" smtClean="0"/>
          </a:p>
          <a:p>
            <a:r>
              <a:rPr lang="sr-Latn-RS" dirty="0" smtClean="0"/>
              <a:t>Kontejner koristi </a:t>
            </a:r>
            <a:r>
              <a:rPr lang="sr-Latn-RS" i="1" dirty="0" smtClean="0"/>
              <a:t>dependency injection</a:t>
            </a:r>
            <a:r>
              <a:rPr lang="sr-Latn-RS" dirty="0" smtClean="0"/>
              <a:t> mehanizam da poveže objekte</a:t>
            </a:r>
          </a:p>
          <a:p>
            <a:pPr lvl="1"/>
            <a:r>
              <a:rPr lang="sr-Latn-RS" dirty="0" smtClean="0"/>
              <a:t>formira veze asocijacije između objekata</a:t>
            </a:r>
            <a:endParaRPr lang="en-GB" dirty="0"/>
          </a:p>
          <a:p>
            <a:r>
              <a:rPr lang="sr-Latn-RS" dirty="0" smtClean="0"/>
              <a:t>Ovim sami objekti imaju </a:t>
            </a:r>
          </a:p>
          <a:p>
            <a:pPr lvl="1"/>
            <a:r>
              <a:rPr lang="sr-Latn-RS" dirty="0" smtClean="0"/>
              <a:t>čitljiviji i kraći kod</a:t>
            </a:r>
          </a:p>
          <a:p>
            <a:pPr lvl="1"/>
            <a:r>
              <a:rPr lang="sr-Latn-RS" dirty="0" smtClean="0"/>
              <a:t>jednostaviji su za razumevanje</a:t>
            </a:r>
          </a:p>
          <a:p>
            <a:pPr lvl="1"/>
            <a:r>
              <a:rPr lang="sr-Latn-RS" dirty="0" smtClean="0"/>
              <a:t>lakše je jedinično testiranje objekta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33400"/>
            <a:ext cx="12999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3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 kontejner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Postoje različite implementacija kontejnera</a:t>
            </a:r>
          </a:p>
          <a:p>
            <a:r>
              <a:rPr lang="sr-Latn-RS" dirty="0" smtClean="0"/>
              <a:t>Svaka implementacija je jedan </a:t>
            </a:r>
            <a:r>
              <a:rPr lang="sr-Latn-RS" i="1" dirty="0" smtClean="0"/>
              <a:t>application context</a:t>
            </a:r>
            <a:endParaRPr lang="sr-Latn-RS" dirty="0" smtClean="0"/>
          </a:p>
          <a:p>
            <a:r>
              <a:rPr lang="sr-Latn-RS" dirty="0" smtClean="0"/>
              <a:t>Kontekst je zadužen da na specifičan način upravlja konfiguracijom aplikacije</a:t>
            </a:r>
          </a:p>
          <a:p>
            <a:r>
              <a:rPr lang="sr-Latn-RS" dirty="0" smtClean="0"/>
              <a:t>Kontekst tumači značenje konfiguracionih fajlova i programskog koda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33400"/>
            <a:ext cx="12999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05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Tipovi Application 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AnnotationConfigApplicationContext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r-Latn-RS" dirty="0" smtClean="0"/>
              <a:t>učitava kontekst na osnovu konfiguracionih Java klasa</a:t>
            </a:r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AnnotationConfigWebApplicationContext</a:t>
            </a:r>
            <a:endParaRPr lang="sr-Latn-R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r-Latn-RS" dirty="0" smtClean="0"/>
              <a:t>učitava Spring veb aplikaciju na osnovu konfiguracionih Java klasa</a:t>
            </a:r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ClassPathXmlApplicationContext</a:t>
            </a:r>
            <a:endParaRPr lang="sr-Latn-R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r-Latn-RS" dirty="0" smtClean="0"/>
              <a:t>učitava kontekst na osnovu XML fajlova koji su u CLASSPATH-u</a:t>
            </a:r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FileSystemXmlApplicationContext</a:t>
            </a:r>
            <a:endParaRPr lang="sr-Latn-R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r-Latn-RS" dirty="0" smtClean="0"/>
              <a:t>učitava kontekst na osnovu XML fajlova sa definisane lokacije u fajl sistemu</a:t>
            </a:r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XmlWebApplicationContext</a:t>
            </a:r>
            <a:endParaRPr lang="sr-Latn-R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r-Latn-RS" dirty="0" smtClean="0"/>
              <a:t>učitava kontekst iz XML fajlova sadržanih u veb aplikaciji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6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</a:t>
            </a:r>
            <a:r>
              <a:rPr lang="sr-Latn-RS" i="1" dirty="0" smtClean="0"/>
              <a:t>Application 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Primeri/</a:t>
            </a:r>
            <a:r>
              <a:rPr lang="en-US" dirty="0" err="1" smtClean="0"/>
              <a:t>autoconfig</a:t>
            </a:r>
            <a:endParaRPr lang="en-GB" dirty="0"/>
          </a:p>
        </p:txBody>
      </p:sp>
      <p:sp>
        <p:nvSpPr>
          <p:cNvPr id="4" name="AutoShape 4" descr="Image result for examp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434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81013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5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 Beans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Objekat kojim Spring kontejner upravlja se naziva </a:t>
            </a:r>
            <a:r>
              <a:rPr lang="sr-Latn-RS" i="1" dirty="0" smtClean="0"/>
              <a:t>Bean</a:t>
            </a:r>
          </a:p>
          <a:p>
            <a:r>
              <a:rPr lang="sr-Latn-RS" dirty="0" smtClean="0"/>
              <a:t>U konfiguraciji se za klasu proglašava da su njene instance Spring Bean objekti</a:t>
            </a:r>
          </a:p>
          <a:p>
            <a:pPr lvl="1"/>
            <a:r>
              <a:rPr lang="sr-Latn-RS" dirty="0" smtClean="0"/>
              <a:t>Spring brine o životnom ciklusu tih objekata</a:t>
            </a:r>
            <a:endParaRPr lang="en-GB" dirty="0"/>
          </a:p>
        </p:txBody>
      </p:sp>
      <p:pic>
        <p:nvPicPr>
          <p:cNvPr id="15366" name="Picture 6" descr="C:\Users\Goran\AppData\Local\Microsoft\Windows\INetCache\IE\UQXT3MQS\Coffee-Bean-With-Eyes-Smiling-17567-medium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4800"/>
            <a:ext cx="1090442" cy="123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2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Životni ciklus Bean objekta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nje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7638"/>
            <a:ext cx="3657600" cy="44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24957" y="5320645"/>
            <a:ext cx="2633043" cy="83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Petar II Petrović Njegoš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Wingdings 2"/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(1</a:t>
            </a:r>
            <a:r>
              <a:rPr 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813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1</a:t>
            </a:r>
            <a:r>
              <a:rPr 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851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1462748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Đe je zrno klicu zametnulo</a:t>
            </a:r>
          </a:p>
          <a:p>
            <a:pPr algn="just"/>
            <a:r>
              <a:rPr 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onđe neka i plodom počine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sr-Latn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Gorski vijenac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Spring je radni okvir za jednostavniji razvoj poslovnih aplikacija u Javi</a:t>
            </a:r>
          </a:p>
          <a:p>
            <a:pPr lvl="1"/>
            <a:r>
              <a:rPr lang="sr-Latn-RS" dirty="0" smtClean="0"/>
              <a:t>Najpopularniji i najuticajniji radni okvir za razvoj Java veb aplikacija</a:t>
            </a:r>
          </a:p>
          <a:p>
            <a:endParaRPr lang="en-GB" dirty="0"/>
          </a:p>
        </p:txBody>
      </p:sp>
      <p:pic>
        <p:nvPicPr>
          <p:cNvPr id="1026" name="Picture 2" descr="Report page, brought for comparis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1"/>
          <a:stretch/>
        </p:blipFill>
        <p:spPr bwMode="auto">
          <a:xfrm>
            <a:off x="3505200" y="3200400"/>
            <a:ext cx="5011601" cy="344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Životni ciklus Bean objekta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0" y="1590488"/>
            <a:ext cx="8877995" cy="4734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 descr="http://www.f1networks.com/images/easyblog_images/435/lifecyc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33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0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Životni ciklus Bean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Spring instancira Bean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Injektuju se vrednosti u atribute Bean objekta</a:t>
            </a:r>
          </a:p>
          <a:p>
            <a:pPr marL="788670" lvl="1" indent="-514350"/>
            <a:r>
              <a:rPr lang="sr-Latn-RS" dirty="0" smtClean="0"/>
              <a:t>ovde se preko DI postavljaju i reference na druge Bean objekte 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U Bean se postavlja naziv pod kojim Spring kontejner evidentira ovaj Bean objekat</a:t>
            </a:r>
          </a:p>
          <a:p>
            <a:pPr marL="788670" lvl="1" indent="-514350"/>
            <a:r>
              <a:rPr lang="sr-Latn-RS" dirty="0" smtClean="0"/>
              <a:t>mora Bean da implementira odgovarajući interfejs</a:t>
            </a:r>
          </a:p>
          <a:p>
            <a:pPr marL="788670" lvl="1" indent="-514350"/>
            <a:r>
              <a:rPr lang="sr-Latn-RS" dirty="0" smtClean="0"/>
              <a:t>ne preporučuje se jer objekat ne treba da ima svest o Spring kontejneru</a:t>
            </a:r>
            <a:endParaRPr lang="en-GB" dirty="0"/>
          </a:p>
        </p:txBody>
      </p:sp>
      <p:pic>
        <p:nvPicPr>
          <p:cNvPr id="4" name="Picture 4" descr="http://www.f1networks.com/images/easyblog_images/435/lifecyc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33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Životni ciklus Bean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sr-Latn-RS" dirty="0" smtClean="0"/>
              <a:t>U Bean se postavlja informacija o kontejneru koji upravlja Bean objektom</a:t>
            </a:r>
          </a:p>
          <a:p>
            <a:pPr marL="788670" lvl="1" indent="-514350"/>
            <a:r>
              <a:rPr lang="sr-Latn-RS" dirty="0" smtClean="0"/>
              <a:t>ako Bean implementira odgovarajući interfejs</a:t>
            </a:r>
          </a:p>
          <a:p>
            <a:pPr marL="788670" lvl="1" indent="-514350"/>
            <a:r>
              <a:rPr lang="sr-Latn-RS" dirty="0" smtClean="0"/>
              <a:t>ne preporučuje se implementacija ovog interfejsa da bi Bean bio nezavisan od kontejnera</a:t>
            </a:r>
          </a:p>
          <a:p>
            <a:pPr marL="788670" lvl="1" indent="-514350"/>
            <a:r>
              <a:rPr lang="sr-Latn-RS" dirty="0" smtClean="0"/>
              <a:t>ovim Bean postaje svestan kontejnera, pa ima pristup operacijama kontejnera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sr-Latn-RS" dirty="0" smtClean="0"/>
              <a:t>Bean postaje svestan </a:t>
            </a:r>
            <a:r>
              <a:rPr lang="sr-Latn-RS" i="1" dirty="0" smtClean="0"/>
              <a:t>application context </a:t>
            </a:r>
            <a:r>
              <a:rPr lang="sr-Latn-RS" dirty="0" smtClean="0"/>
              <a:t>objekta u kojem je kreiran</a:t>
            </a:r>
          </a:p>
          <a:p>
            <a:pPr marL="788670" lvl="1" indent="-514350"/>
            <a:r>
              <a:rPr lang="sr-Latn-RS" dirty="0" smtClean="0"/>
              <a:t>Slično kao prethodna dva koraka</a:t>
            </a:r>
          </a:p>
          <a:p>
            <a:pPr marL="514350" indent="-514350">
              <a:buFont typeface="+mj-lt"/>
              <a:buAutoNum type="arabicPeriod" startAt="5"/>
            </a:pP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</p:txBody>
      </p:sp>
      <p:pic>
        <p:nvPicPr>
          <p:cNvPr id="4" name="Picture 4" descr="http://www.f1networks.com/images/easyblog_images/435/lifecyc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33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0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Životni ciklus Bean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sr-Latn-RS" dirty="0" smtClean="0"/>
              <a:t>Poziva se proizvoljna metoda za inicijalizaciju Bean objekta </a:t>
            </a:r>
          </a:p>
          <a:p>
            <a:pPr marL="788670" lvl="1" indent="-514350"/>
            <a:r>
              <a:rPr lang="sr-Latn-RS" dirty="0" smtClean="0"/>
              <a:t>Pre toga Spring može da pozove proizvoljne metode nakon što završi </a:t>
            </a:r>
          </a:p>
          <a:p>
            <a:pPr marL="1062990" lvl="2" indent="-514350"/>
            <a:r>
              <a:rPr lang="sr-Latn-RS" dirty="0" smtClean="0"/>
              <a:t>inicijalizaciju atributa u objektu i </a:t>
            </a:r>
          </a:p>
          <a:p>
            <a:pPr marL="1062990" lvl="2" indent="-514350"/>
            <a:r>
              <a:rPr lang="sr-Latn-RS" dirty="0" smtClean="0"/>
              <a:t>inicijalizaciju vrednosti vezanih za Spring kontejner (prethodne 3 faze)</a:t>
            </a:r>
          </a:p>
          <a:p>
            <a:pPr marL="788670" lvl="1" indent="-514350"/>
            <a:r>
              <a:rPr lang="sr-Latn-RS" dirty="0" smtClean="0"/>
              <a:t>Takođe, nakon </a:t>
            </a:r>
            <a:r>
              <a:rPr lang="sr-Latn-RS" i="1" dirty="0" smtClean="0"/>
              <a:t>init</a:t>
            </a:r>
            <a:r>
              <a:rPr lang="sr-Latn-RS" dirty="0" smtClean="0"/>
              <a:t> metode može da se pozove dodatna </a:t>
            </a:r>
            <a:r>
              <a:rPr lang="sr-Latn-RS" i="1" dirty="0" smtClean="0"/>
              <a:t>callback</a:t>
            </a:r>
            <a:r>
              <a:rPr lang="sr-Latn-RS" dirty="0" smtClean="0"/>
              <a:t> metoda</a:t>
            </a:r>
          </a:p>
          <a:p>
            <a:pPr marL="788670" lvl="1" indent="-514350"/>
            <a:endParaRPr lang="sr-Latn-RS" dirty="0" smtClean="0"/>
          </a:p>
        </p:txBody>
      </p:sp>
      <p:pic>
        <p:nvPicPr>
          <p:cNvPr id="4" name="Picture 4" descr="http://www.f1networks.com/images/easyblog_images/435/lifecyc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33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1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Životni ciklus Bean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sr-Latn-RS" dirty="0" smtClean="0"/>
              <a:t>Bean se koristi u aplikaciji</a:t>
            </a:r>
          </a:p>
          <a:p>
            <a:pPr marL="788670" lvl="1" indent="-514350"/>
            <a:r>
              <a:rPr lang="sr-Latn-RS" dirty="0" smtClean="0"/>
              <a:t>Bean postoji unutar </a:t>
            </a:r>
            <a:r>
              <a:rPr lang="sr-Latn-RS" i="1" dirty="0" smtClean="0"/>
              <a:t>application context</a:t>
            </a:r>
            <a:r>
              <a:rPr lang="sr-Latn-RS" dirty="0" smtClean="0"/>
              <a:t> objekta do uništenja konteksta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sr-Latn-RS" dirty="0" smtClean="0"/>
              <a:t>Pozivaju se proizvoljne metode pri uništavanju Bean objekta</a:t>
            </a:r>
            <a:endParaRPr lang="en-GB" dirty="0"/>
          </a:p>
        </p:txBody>
      </p:sp>
      <p:pic>
        <p:nvPicPr>
          <p:cNvPr id="4" name="Picture 4" descr="http://www.f1networks.com/images/easyblog_images/435/lifecyc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33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Povezivanje objekata putem DI (</a:t>
            </a:r>
            <a:r>
              <a:rPr lang="sr-Latn-RS" i="1" dirty="0" smtClean="0"/>
              <a:t>Wiring</a:t>
            </a:r>
            <a:r>
              <a:rPr lang="sr-Latn-R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Moramo naznačiti Spring kontejneru koje su Bean objekti i gde se injektuju</a:t>
            </a:r>
          </a:p>
          <a:p>
            <a:r>
              <a:rPr lang="sr-Latn-RS" dirty="0" smtClean="0"/>
              <a:t>Ovo možemo uraditi na tri načina</a:t>
            </a:r>
          </a:p>
          <a:p>
            <a:pPr lvl="1"/>
            <a:r>
              <a:rPr lang="sr-Latn-RS" dirty="0" smtClean="0"/>
              <a:t>eksplicitna konfiguracija u XML fajlu</a:t>
            </a:r>
          </a:p>
          <a:p>
            <a:pPr lvl="1"/>
            <a:r>
              <a:rPr lang="sr-Latn-RS" dirty="0" smtClean="0"/>
              <a:t>eksplicitna konfiguracija u Java kodu</a:t>
            </a:r>
          </a:p>
          <a:p>
            <a:pPr lvl="1"/>
            <a:r>
              <a:rPr lang="sr-Latn-RS" dirty="0" smtClean="0"/>
              <a:t>implicitno pronalaženje Bean objekata i automatsko povezivanje</a:t>
            </a:r>
            <a:endParaRPr lang="en-GB" dirty="0"/>
          </a:p>
        </p:txBody>
      </p:sp>
      <p:pic>
        <p:nvPicPr>
          <p:cNvPr id="20484" name="Picture 4" descr="https://cdn-learn.adafruit.com/assets/assets/000/001/485/medium640/led_pixels_jam-wires.jpg?139677328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67" b="28442"/>
          <a:stretch/>
        </p:blipFill>
        <p:spPr bwMode="auto">
          <a:xfrm>
            <a:off x="7543800" y="533400"/>
            <a:ext cx="1340679" cy="48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6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Automatska konfiguracija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Vrši se kroz dva mehanizma</a:t>
            </a:r>
          </a:p>
          <a:p>
            <a:pPr lvl="1"/>
            <a:r>
              <a:rPr lang="sr-Latn-RS" dirty="0" smtClean="0"/>
              <a:t>Pronalaženje komponenti</a:t>
            </a:r>
          </a:p>
          <a:p>
            <a:pPr lvl="2"/>
            <a:r>
              <a:rPr lang="sr-Latn-RS" dirty="0" smtClean="0"/>
              <a:t>Spring automatski pronalazi Bean objekte koji će biti učitani u </a:t>
            </a:r>
            <a:r>
              <a:rPr lang="sr-Latn-RS" i="1" dirty="0" smtClean="0"/>
              <a:t>application context</a:t>
            </a:r>
            <a:endParaRPr lang="en-US" i="1" dirty="0" smtClean="0"/>
          </a:p>
          <a:p>
            <a:pPr lvl="2"/>
            <a:r>
              <a:rPr lang="en-US" dirty="0" smtClean="0"/>
              <a:t>Bean </a:t>
            </a:r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anotiramo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@Component</a:t>
            </a:r>
          </a:p>
          <a:p>
            <a:pPr lvl="2"/>
            <a:r>
              <a:rPr lang="en-US" dirty="0" err="1" smtClean="0"/>
              <a:t>Anotacija</a:t>
            </a:r>
            <a:r>
              <a:rPr lang="en-US" dirty="0" smtClean="0"/>
              <a:t> @</a:t>
            </a:r>
            <a:r>
              <a:rPr lang="en-US" dirty="0" err="1" smtClean="0"/>
              <a:t>ComponentScan</a:t>
            </a:r>
            <a:r>
              <a:rPr lang="en-US" dirty="0" smtClean="0"/>
              <a:t> u </a:t>
            </a:r>
            <a:r>
              <a:rPr lang="en-US" dirty="0" err="1" smtClean="0"/>
              <a:t>konfiguraciji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naredba</a:t>
            </a:r>
            <a:r>
              <a:rPr lang="en-US" dirty="0" smtClean="0"/>
              <a:t> </a:t>
            </a:r>
            <a:r>
              <a:rPr lang="en-US" dirty="0" err="1" smtClean="0"/>
              <a:t>Springu</a:t>
            </a:r>
            <a:r>
              <a:rPr lang="en-US" dirty="0" smtClean="0"/>
              <a:t> da </a:t>
            </a:r>
            <a:r>
              <a:rPr lang="en-US" dirty="0" err="1" smtClean="0"/>
              <a:t>automatski</a:t>
            </a:r>
            <a:r>
              <a:rPr lang="en-US" dirty="0" smtClean="0"/>
              <a:t> </a:t>
            </a:r>
            <a:r>
              <a:rPr lang="en-US" dirty="0" err="1" smtClean="0"/>
              <a:t>prona</a:t>
            </a:r>
            <a:r>
              <a:rPr lang="sr-Latn-RS" dirty="0" smtClean="0"/>
              <a:t>đ</a:t>
            </a:r>
            <a:r>
              <a:rPr lang="en-US" dirty="0" smtClean="0"/>
              <a:t>e </a:t>
            </a:r>
            <a:r>
              <a:rPr lang="en-US" dirty="0" err="1" smtClean="0"/>
              <a:t>komponente</a:t>
            </a:r>
            <a:endParaRPr lang="sr-Latn-RS" dirty="0" smtClean="0"/>
          </a:p>
          <a:p>
            <a:pPr lvl="1"/>
            <a:r>
              <a:rPr lang="sr-Latn-RS" dirty="0" smtClean="0"/>
              <a:t>Automatsko povezivanje</a:t>
            </a:r>
          </a:p>
          <a:p>
            <a:pPr lvl="2"/>
            <a:r>
              <a:rPr lang="sr-Latn-RS" dirty="0" smtClean="0"/>
              <a:t>Spring injektuje tražene objekte kroz DI mehanizam</a:t>
            </a:r>
            <a:endParaRPr lang="en-US" dirty="0" smtClean="0"/>
          </a:p>
          <a:p>
            <a:pPr lvl="2"/>
            <a:r>
              <a:rPr lang="en-US" dirty="0" err="1" smtClean="0"/>
              <a:t>Anotacija</a:t>
            </a:r>
            <a:r>
              <a:rPr lang="en-US" dirty="0" smtClean="0"/>
              <a:t> @</a:t>
            </a:r>
            <a:r>
              <a:rPr lang="en-US" dirty="0" err="1" smtClean="0"/>
              <a:t>Autowire</a:t>
            </a:r>
            <a:r>
              <a:rPr lang="sr-Latn-RS" dirty="0" smtClean="0"/>
              <a:t>d za injekciju</a:t>
            </a:r>
            <a:endParaRPr lang="en-US" dirty="0" smtClean="0"/>
          </a:p>
          <a:p>
            <a:pPr lvl="2"/>
            <a:r>
              <a:rPr lang="en-US" dirty="0" smtClean="0"/>
              <a:t>Spring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kreiranju</a:t>
            </a:r>
            <a:r>
              <a:rPr lang="en-US" dirty="0" smtClean="0"/>
              <a:t> Bean </a:t>
            </a:r>
            <a:r>
              <a:rPr lang="en-US" dirty="0" err="1" smtClean="0"/>
              <a:t>objekta</a:t>
            </a:r>
            <a:r>
              <a:rPr lang="en-US" dirty="0" smtClean="0"/>
              <a:t> </a:t>
            </a:r>
            <a:r>
              <a:rPr lang="en-US" dirty="0" err="1" smtClean="0"/>
              <a:t>postavlja</a:t>
            </a:r>
            <a:r>
              <a:rPr lang="en-US" dirty="0" smtClean="0"/>
              <a:t> i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 smtClean="0"/>
              <a:t>ozna</a:t>
            </a:r>
            <a:r>
              <a:rPr lang="sr-Latn-RS" dirty="0" smtClean="0"/>
              <a:t>č</a:t>
            </a:r>
            <a:r>
              <a:rPr lang="en-US" dirty="0" err="1" smtClean="0"/>
              <a:t>ene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@</a:t>
            </a:r>
            <a:r>
              <a:rPr lang="en-US" dirty="0" err="1" smtClean="0"/>
              <a:t>Autowired</a:t>
            </a:r>
            <a:endParaRPr lang="en-US" dirty="0" smtClean="0"/>
          </a:p>
          <a:p>
            <a:r>
              <a:rPr lang="en-US" dirty="0" smtClean="0"/>
              <a:t>Primer</a:t>
            </a:r>
          </a:p>
          <a:p>
            <a:pPr lvl="1"/>
            <a:r>
              <a:rPr lang="en-US" dirty="0" err="1" smtClean="0"/>
              <a:t>Primeri</a:t>
            </a:r>
            <a:r>
              <a:rPr lang="en-US" dirty="0" smtClean="0"/>
              <a:t>/</a:t>
            </a:r>
            <a:r>
              <a:rPr lang="en-US" dirty="0" err="1" smtClean="0"/>
              <a:t>autoconfig</a:t>
            </a:r>
            <a:endParaRPr lang="en-GB" dirty="0"/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2" y="5410199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www.fancyicons.com/download/?id=2443&amp;t=png&amp;s=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8759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sr-Latn-RS" dirty="0" smtClean="0"/>
              <a:t>Auto</a:t>
            </a:r>
            <a:r>
              <a:rPr lang="en-US" dirty="0" smtClean="0"/>
              <a:t>wired </a:t>
            </a:r>
            <a:r>
              <a:rPr lang="en-US" dirty="0" err="1" smtClean="0"/>
              <a:t>anotacija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010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</a:t>
            </a:r>
            <a:r>
              <a:rPr lang="sr-Latn-RS" dirty="0" smtClean="0"/>
              <a:t>ad atributom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endParaRPr lang="sr-Latn-RS" dirty="0" smtClean="0"/>
          </a:p>
          <a:p>
            <a:pPr marL="32004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Autowired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DbRepository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repo;</a:t>
            </a:r>
          </a:p>
          <a:p>
            <a:pPr marL="32004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cs typeface="Courier New" pitchFamily="49" charset="0"/>
              </a:rPr>
              <a:t>Nad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konstruktorom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klase</a:t>
            </a:r>
            <a:endParaRPr lang="en-US" dirty="0" smtClean="0"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Autowired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PlaceService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DbRepository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repo) {</a:t>
            </a:r>
          </a:p>
          <a:p>
            <a:pPr marL="32004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this.repo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repo;</a:t>
            </a:r>
          </a:p>
          <a:p>
            <a:pPr marL="32004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004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cs typeface="Courier New" pitchFamily="49" charset="0"/>
              </a:rPr>
              <a:t>Nad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set </a:t>
            </a:r>
            <a:r>
              <a:rPr lang="en-US" dirty="0" err="1" smtClean="0">
                <a:cs typeface="Courier New" pitchFamily="49" charset="0"/>
              </a:rPr>
              <a:t>metodom</a:t>
            </a:r>
            <a:endParaRPr lang="en-US" dirty="0"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Autowired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setRepo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DbRepository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repo)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2004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this.repo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repo;</a:t>
            </a:r>
          </a:p>
          <a:p>
            <a:pPr marL="32004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004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Konfiguracija</a:t>
            </a:r>
            <a:r>
              <a:rPr lang="en-US" dirty="0" smtClean="0"/>
              <a:t> u Java </a:t>
            </a:r>
            <a:r>
              <a:rPr lang="en-US" dirty="0" err="1" smtClean="0"/>
              <a:t>kodu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Defini</a:t>
            </a:r>
            <a:r>
              <a:rPr lang="sr-Latn-RS" dirty="0" smtClean="0"/>
              <a:t>še</a:t>
            </a:r>
            <a:r>
              <a:rPr lang="en-US" dirty="0" smtClean="0"/>
              <a:t> se </a:t>
            </a:r>
            <a:r>
              <a:rPr lang="en-US" dirty="0" err="1" smtClean="0"/>
              <a:t>metod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koj</a:t>
            </a:r>
            <a:r>
              <a:rPr lang="sr-Latn-RS" dirty="0" smtClean="0"/>
              <a:t>a kreira objekat i vraća instancu</a:t>
            </a:r>
            <a:endParaRPr lang="en-US" dirty="0" smtClean="0"/>
          </a:p>
          <a:p>
            <a:r>
              <a:rPr lang="en-US" dirty="0" smtClean="0"/>
              <a:t>Me</a:t>
            </a:r>
            <a:r>
              <a:rPr lang="sr-Latn-RS" dirty="0" smtClean="0"/>
              <a:t>toda se anotira </a:t>
            </a:r>
            <a:r>
              <a:rPr lang="en-US" dirty="0" smtClean="0"/>
              <a:t>@Bean </a:t>
            </a:r>
            <a:r>
              <a:rPr lang="en-US" dirty="0" err="1" smtClean="0"/>
              <a:t>anotacijom</a:t>
            </a:r>
            <a:endParaRPr lang="sr-Latn-RS" dirty="0" smtClean="0"/>
          </a:p>
          <a:p>
            <a:r>
              <a:rPr lang="sr-Latn-RS" dirty="0" smtClean="0"/>
              <a:t>Spring presreće r</a:t>
            </a:r>
            <a:r>
              <a:rPr lang="en-US" dirty="0" err="1" smtClean="0"/>
              <a:t>eferenc</a:t>
            </a:r>
            <a:r>
              <a:rPr lang="sr-Latn-RS" dirty="0" smtClean="0"/>
              <a:t>iranje</a:t>
            </a:r>
            <a:r>
              <a:rPr lang="en-US" dirty="0" smtClean="0"/>
              <a:t> </a:t>
            </a:r>
            <a:r>
              <a:rPr lang="sr-Latn-RS" dirty="0" smtClean="0"/>
              <a:t>o</a:t>
            </a:r>
            <a:r>
              <a:rPr lang="en-US" dirty="0" err="1" smtClean="0"/>
              <a:t>bjekt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ovog</a:t>
            </a:r>
            <a:r>
              <a:rPr lang="en-US" dirty="0" smtClean="0"/>
              <a:t> </a:t>
            </a:r>
            <a:r>
              <a:rPr lang="en-US" dirty="0" err="1" smtClean="0"/>
              <a:t>tipa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eksplicitni</a:t>
            </a:r>
            <a:r>
              <a:rPr lang="en-US" dirty="0" smtClean="0"/>
              <a:t> </a:t>
            </a:r>
            <a:r>
              <a:rPr lang="en-US" dirty="0" err="1" smtClean="0"/>
              <a:t>poziv</a:t>
            </a:r>
            <a:r>
              <a:rPr lang="en-US" dirty="0" smtClean="0"/>
              <a:t> </a:t>
            </a:r>
            <a:r>
              <a:rPr lang="sr-Latn-RS" dirty="0" smtClean="0"/>
              <a:t>ove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sr-Latn-RS" dirty="0" smtClean="0"/>
              <a:t>i tu injektuje bean iz kontejnera</a:t>
            </a:r>
            <a:endParaRPr lang="en-US" dirty="0" smtClean="0"/>
          </a:p>
          <a:p>
            <a:r>
              <a:rPr lang="sr-Latn-RS" dirty="0" smtClean="0"/>
              <a:t>Primer</a:t>
            </a:r>
          </a:p>
          <a:p>
            <a:pPr lvl="1"/>
            <a:r>
              <a:rPr lang="sr-Latn-RS" dirty="0" smtClean="0"/>
              <a:t>Primeri/javaconfig</a:t>
            </a:r>
          </a:p>
          <a:p>
            <a:pPr lvl="1"/>
            <a:endParaRPr lang="en-GB" dirty="0"/>
          </a:p>
        </p:txBody>
      </p:sp>
      <p:pic>
        <p:nvPicPr>
          <p:cNvPr id="19458" name="Picture 2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995" y="228600"/>
            <a:ext cx="1237014" cy="123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958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5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Konfiguracija</a:t>
            </a:r>
            <a:r>
              <a:rPr lang="en-US" dirty="0" smtClean="0"/>
              <a:t> u XML </a:t>
            </a:r>
            <a:r>
              <a:rPr lang="en-US" dirty="0" err="1" smtClean="0"/>
              <a:t>fajlu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 err="1" smtClean="0"/>
              <a:t>elementima</a:t>
            </a:r>
            <a:r>
              <a:rPr lang="en-US" dirty="0" smtClean="0"/>
              <a:t> se </a:t>
            </a:r>
            <a:r>
              <a:rPr lang="en-US" dirty="0" err="1" smtClean="0"/>
              <a:t>defini</a:t>
            </a:r>
            <a:r>
              <a:rPr lang="sr-Latn-RS" dirty="0" smtClean="0"/>
              <a:t>šu</a:t>
            </a:r>
          </a:p>
          <a:p>
            <a:pPr lvl="1"/>
            <a:r>
              <a:rPr lang="sr-Latn-RS" dirty="0" smtClean="0"/>
              <a:t>Bean objekti</a:t>
            </a:r>
          </a:p>
          <a:p>
            <a:pPr lvl="1"/>
            <a:r>
              <a:rPr lang="sr-Latn-RS" dirty="0" smtClean="0"/>
              <a:t>veze između Bean objekata</a:t>
            </a:r>
          </a:p>
          <a:p>
            <a:pPr lvl="1"/>
            <a:r>
              <a:rPr lang="sr-Latn-RS" dirty="0" smtClean="0"/>
              <a:t>konfiguracija Bean objekata</a:t>
            </a:r>
            <a:endParaRPr lang="en-US" dirty="0" smtClean="0"/>
          </a:p>
          <a:p>
            <a:endParaRPr lang="sr-Latn-RS" dirty="0" smtClean="0"/>
          </a:p>
          <a:p>
            <a:endParaRPr lang="sr-Latn-RS" dirty="0"/>
          </a:p>
          <a:p>
            <a:r>
              <a:rPr lang="sr-Latn-RS" dirty="0"/>
              <a:t>Primer</a:t>
            </a:r>
          </a:p>
          <a:p>
            <a:pPr lvl="1"/>
            <a:r>
              <a:rPr lang="sr-Latn-RS" dirty="0"/>
              <a:t>Primeri/applicationContextExample.java</a:t>
            </a:r>
          </a:p>
          <a:p>
            <a:pPr lvl="1"/>
            <a:r>
              <a:rPr lang="sr-Latn-RS" dirty="0"/>
              <a:t>Primeri/applicationContext.xml</a:t>
            </a:r>
            <a:endParaRPr lang="en-GB" dirty="0"/>
          </a:p>
          <a:p>
            <a:endParaRPr lang="en-US" dirty="0"/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2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 literatura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sr-Latn-RS" dirty="0" smtClean="0"/>
          </a:p>
          <a:p>
            <a:r>
              <a:rPr lang="sr-Latn-RS" dirty="0" smtClean="0"/>
              <a:t>Knjiga</a:t>
            </a:r>
          </a:p>
          <a:p>
            <a:pPr lvl="1"/>
            <a:r>
              <a:rPr lang="sr-Latn-RS" dirty="0" smtClean="0"/>
              <a:t>Craig Walls, </a:t>
            </a:r>
            <a:r>
              <a:rPr lang="sr-Latn-RS" i="1" dirty="0" smtClean="0"/>
              <a:t>Spring in Action, Fourth Edition</a:t>
            </a:r>
          </a:p>
          <a:p>
            <a:endParaRPr lang="sr-Latn-RS" i="1" dirty="0" smtClean="0"/>
          </a:p>
          <a:p>
            <a:r>
              <a:rPr lang="sr-Latn-RS" i="1" dirty="0" smtClean="0"/>
              <a:t>Online </a:t>
            </a:r>
            <a:r>
              <a:rPr lang="sr-Latn-RS" dirty="0" smtClean="0"/>
              <a:t>dokumentacija</a:t>
            </a:r>
            <a:endParaRPr lang="sr-Latn-RS" i="1" dirty="0" smtClean="0"/>
          </a:p>
          <a:p>
            <a:pPr lvl="1"/>
            <a:r>
              <a:rPr lang="en-GB" dirty="0" smtClean="0">
                <a:hlinkClick r:id="rId2"/>
              </a:rPr>
              <a:t>https://spring.io/</a:t>
            </a:r>
            <a:endParaRPr lang="sr-Latn-RS" dirty="0" smtClean="0"/>
          </a:p>
          <a:p>
            <a:pPr lvl="1"/>
            <a:r>
              <a:rPr lang="sr-Latn-RS" dirty="0" smtClean="0">
                <a:hlinkClick r:id="rId3"/>
              </a:rPr>
              <a:t>http</a:t>
            </a:r>
            <a:r>
              <a:rPr lang="sr-Latn-RS" dirty="0">
                <a:hlinkClick r:id="rId3"/>
              </a:rPr>
              <a:t>://docs.spring.io/spring/docs/current/spring-framework-reference/html</a:t>
            </a:r>
            <a:r>
              <a:rPr lang="sr-Latn-RS" dirty="0" smtClean="0">
                <a:hlinkClick r:id="rId3"/>
              </a:rPr>
              <a:t>/</a:t>
            </a:r>
            <a:endParaRPr lang="sr-Latn-RS" dirty="0" smtClean="0"/>
          </a:p>
          <a:p>
            <a:pPr marL="320040" lvl="1" indent="0">
              <a:buNone/>
            </a:pPr>
            <a:endParaRPr lang="sr-Latn-RS" dirty="0" smtClean="0"/>
          </a:p>
          <a:p>
            <a:r>
              <a:rPr lang="sr-Latn-RS" dirty="0" smtClean="0"/>
              <a:t>Spring API</a:t>
            </a:r>
          </a:p>
          <a:p>
            <a:pPr lvl="1"/>
            <a:r>
              <a:rPr lang="en-GB" dirty="0" smtClean="0">
                <a:hlinkClick r:id="rId4"/>
              </a:rPr>
              <a:t>http://docs.spring.io/spring/docs/current/javadoc-api/</a:t>
            </a:r>
            <a:endParaRPr lang="sr-Latn-RS" dirty="0" smtClean="0"/>
          </a:p>
          <a:p>
            <a:endParaRPr lang="en-GB" dirty="0"/>
          </a:p>
        </p:txBody>
      </p:sp>
      <p:pic>
        <p:nvPicPr>
          <p:cNvPr id="3074" name="Picture 2" descr="C:\Users\Goran\AppData\Local\Microsoft\Windows\INetCache\IE\FHZ8W43G\book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7200"/>
            <a:ext cx="1990726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8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Profili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36914"/>
            <a:ext cx="7772400" cy="4887685"/>
          </a:xfrm>
        </p:spPr>
        <p:txBody>
          <a:bodyPr>
            <a:normAutofit/>
          </a:bodyPr>
          <a:lstStyle/>
          <a:p>
            <a:endParaRPr lang="sr-Latn-RS" dirty="0" smtClean="0"/>
          </a:p>
          <a:p>
            <a:r>
              <a:rPr lang="sr-Latn-RS" dirty="0" smtClean="0"/>
              <a:t>Moguće je kreirati više profila aplikacije</a:t>
            </a:r>
          </a:p>
          <a:p>
            <a:r>
              <a:rPr lang="sr-Latn-RS" dirty="0" smtClean="0"/>
              <a:t>Svaki profil učitava određeni podskup Bean objekata</a:t>
            </a:r>
          </a:p>
          <a:p>
            <a:pPr lvl="1"/>
            <a:r>
              <a:rPr lang="sr-Latn-RS" dirty="0" smtClean="0"/>
              <a:t>one koji pripadaju tom profilu</a:t>
            </a:r>
          </a:p>
          <a:p>
            <a:r>
              <a:rPr lang="sr-Latn-RS" dirty="0" smtClean="0"/>
              <a:t>Npr. različit DataSource učitavamo zavisno da li pokrećemo aplikaciju u režimu razvoja ili produkcije</a:t>
            </a:r>
          </a:p>
          <a:p>
            <a:pPr lvl="1"/>
            <a:r>
              <a:rPr lang="sr-Latn-RS" dirty="0" smtClean="0"/>
              <a:t>Definišemo dva DataSource Bean objekta</a:t>
            </a:r>
          </a:p>
          <a:p>
            <a:pPr lvl="1"/>
            <a:r>
              <a:rPr lang="sr-Latn-RS" dirty="0" smtClean="0"/>
              <a:t>Prvi Bean označimo da se učitava ako je profil </a:t>
            </a:r>
            <a:r>
              <a:rPr lang="sr-Latn-RS" i="1" dirty="0" smtClean="0"/>
              <a:t>development</a:t>
            </a:r>
            <a:r>
              <a:rPr lang="sr-Latn-RS" dirty="0" smtClean="0"/>
              <a:t>, a drugi ako je profil </a:t>
            </a:r>
            <a:r>
              <a:rPr lang="sr-Latn-RS" i="1" dirty="0" smtClean="0"/>
              <a:t>production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9147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Profili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20000"/>
          </a:bodyPr>
          <a:lstStyle/>
          <a:p>
            <a:endParaRPr lang="sr-Latn-RS" dirty="0" smtClean="0"/>
          </a:p>
          <a:p>
            <a:r>
              <a:rPr lang="sr-Latn-RS" dirty="0" smtClean="0"/>
              <a:t>Koristi se anotacija </a:t>
            </a:r>
            <a:r>
              <a:rPr lang="en-US" dirty="0" smtClean="0"/>
              <a:t>@Profile i </a:t>
            </a:r>
            <a:r>
              <a:rPr lang="en-US" dirty="0" err="1" smtClean="0"/>
              <a:t>naziv</a:t>
            </a:r>
            <a:r>
              <a:rPr lang="en-US" dirty="0" smtClean="0"/>
              <a:t> </a:t>
            </a:r>
            <a:r>
              <a:rPr lang="en-US" dirty="0" err="1" smtClean="0"/>
              <a:t>profila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@Bean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Profile("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embeddedDataSource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@Bean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@Profile("prod")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jndiDataSource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1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profila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/>
          <a:lstStyle/>
          <a:p>
            <a:endParaRPr lang="sr-Latn-RS" dirty="0" smtClean="0"/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aplikaciju</a:t>
            </a:r>
            <a:r>
              <a:rPr lang="en-US" dirty="0" smtClean="0"/>
              <a:t> se </a:t>
            </a:r>
            <a:r>
              <a:rPr lang="en-US" dirty="0" err="1" smtClean="0"/>
              <a:t>mo</a:t>
            </a:r>
            <a:r>
              <a:rPr lang="sr-Latn-RS" dirty="0" smtClean="0"/>
              <a:t>že definisati aktivni profil</a:t>
            </a:r>
          </a:p>
          <a:p>
            <a:r>
              <a:rPr lang="sr-Latn-RS" dirty="0" smtClean="0"/>
              <a:t>Ako aktivni profil nije postavljen, koristi se podrazumevani profil</a:t>
            </a:r>
          </a:p>
          <a:p>
            <a:r>
              <a:rPr lang="sr-Latn-RS" dirty="0" smtClean="0"/>
              <a:t>Postavljanje aktivnog profila je moguće na više načina</a:t>
            </a:r>
          </a:p>
          <a:p>
            <a:pPr lvl="1"/>
            <a:r>
              <a:rPr lang="sr-Latn-RS" dirty="0" smtClean="0"/>
              <a:t>u konfiguracionom fajlu</a:t>
            </a:r>
          </a:p>
          <a:p>
            <a:pPr lvl="1"/>
            <a:r>
              <a:rPr lang="sr-Latn-RS" dirty="0" smtClean="0"/>
              <a:t>parametar komadne linije</a:t>
            </a:r>
          </a:p>
          <a:p>
            <a:pPr lvl="1"/>
            <a:r>
              <a:rPr lang="sr-Latn-RS" dirty="0" smtClean="0"/>
              <a:t>u programskom kodu pre izvršavanja aplikacije</a:t>
            </a:r>
          </a:p>
          <a:p>
            <a:pPr lvl="1"/>
            <a:r>
              <a:rPr lang="sr-Latn-RS" dirty="0" smtClean="0"/>
              <a:t>specijalnim anotacijama (kod testiranja)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5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Doseg Bean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Podrazumevano ponašanje je da su Bean objekti </a:t>
            </a:r>
            <a:r>
              <a:rPr lang="sr-Latn-RS" i="1" dirty="0" smtClean="0"/>
              <a:t>singleton </a:t>
            </a:r>
            <a:r>
              <a:rPr lang="sr-Latn-RS" dirty="0" smtClean="0"/>
              <a:t>instance</a:t>
            </a:r>
          </a:p>
          <a:p>
            <a:pPr lvl="1"/>
            <a:r>
              <a:rPr lang="sr-Latn-RS" dirty="0" smtClean="0"/>
              <a:t>samo jedna instanca se kreira</a:t>
            </a:r>
          </a:p>
          <a:p>
            <a:pPr lvl="1"/>
            <a:r>
              <a:rPr lang="sr-Latn-RS" dirty="0" smtClean="0"/>
              <a:t>svaki put kada se Bean injektuje, injektuje se uvek ta ista instanca</a:t>
            </a:r>
          </a:p>
          <a:p>
            <a:r>
              <a:rPr lang="sr-Latn-RS" dirty="0" smtClean="0"/>
              <a:t>Ponekad ovo nije željeno ponašanje</a:t>
            </a:r>
          </a:p>
          <a:p>
            <a:r>
              <a:rPr lang="sr-Latn-RS" dirty="0" smtClean="0"/>
              <a:t>Moguće je definisati doseg Bean objekta</a:t>
            </a:r>
            <a:endParaRPr lang="en-GB" dirty="0"/>
          </a:p>
        </p:txBody>
      </p:sp>
      <p:sp>
        <p:nvSpPr>
          <p:cNvPr id="4" name="AutoShape 4" descr="Image result for bean seed h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4" name="Picture 6" descr="http://invokingthepause.org/home/invokingthepause/.blogs/post2698/seed_dirt_plan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1000"/>
            <a:ext cx="2009775" cy="113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0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Doseg Bean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sr-Latn-RS" dirty="0" smtClean="0"/>
              <a:t>Varijante dosega</a:t>
            </a:r>
          </a:p>
          <a:p>
            <a:pPr lvl="1"/>
            <a:r>
              <a:rPr lang="sr-Latn-RS" i="1" dirty="0" smtClean="0"/>
              <a:t>Singleton</a:t>
            </a:r>
          </a:p>
          <a:p>
            <a:pPr lvl="2"/>
            <a:r>
              <a:rPr lang="sr-Latn-RS" dirty="0" smtClean="0"/>
              <a:t>postoji jedna instanca Bean objekta za celu aplikaciju</a:t>
            </a:r>
          </a:p>
          <a:p>
            <a:pPr lvl="1"/>
            <a:r>
              <a:rPr lang="sr-Latn-RS" i="1" dirty="0" smtClean="0"/>
              <a:t>Prototype</a:t>
            </a:r>
            <a:endParaRPr lang="sr-Latn-RS" dirty="0" smtClean="0"/>
          </a:p>
          <a:p>
            <a:pPr lvl="2"/>
            <a:r>
              <a:rPr lang="sr-Latn-RS" dirty="0" smtClean="0"/>
              <a:t>nova instanca Bean objekta se kreira svaki put kada se objekat injektuje ili kada se preuzima iz konteksta aplikacije</a:t>
            </a:r>
          </a:p>
          <a:p>
            <a:pPr lvl="1"/>
            <a:r>
              <a:rPr lang="sr-Latn-RS" i="1" dirty="0" smtClean="0"/>
              <a:t>Session</a:t>
            </a:r>
          </a:p>
          <a:p>
            <a:pPr lvl="2"/>
            <a:r>
              <a:rPr lang="sr-Latn-RS" dirty="0" smtClean="0"/>
              <a:t>za veb aplikacije</a:t>
            </a:r>
          </a:p>
          <a:p>
            <a:pPr lvl="2"/>
            <a:r>
              <a:rPr lang="sr-Latn-RS" dirty="0" smtClean="0"/>
              <a:t>nova instanca Bean objekta se kreira za svaku sesiju</a:t>
            </a:r>
          </a:p>
          <a:p>
            <a:pPr lvl="1"/>
            <a:r>
              <a:rPr lang="sr-Latn-RS" i="1" dirty="0" smtClean="0"/>
              <a:t>Request</a:t>
            </a:r>
          </a:p>
          <a:p>
            <a:pPr lvl="2"/>
            <a:r>
              <a:rPr lang="sr-Latn-RS" dirty="0" smtClean="0"/>
              <a:t>za veb aplikacije</a:t>
            </a:r>
          </a:p>
          <a:p>
            <a:pPr lvl="2"/>
            <a:r>
              <a:rPr lang="sr-Latn-RS" dirty="0" smtClean="0"/>
              <a:t>nova instanca Bean objekta se kreira za svaki zahtev</a:t>
            </a:r>
            <a:endParaRPr lang="en-GB" dirty="0"/>
          </a:p>
        </p:txBody>
      </p:sp>
      <p:pic>
        <p:nvPicPr>
          <p:cNvPr id="4" name="Picture 6" descr="http://invokingthepause.org/home/invokingthepause/.blogs/post2698/seed_dirt_plan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1000"/>
            <a:ext cx="2009775" cy="113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8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Doseg Bean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dirty="0" smtClean="0">
              <a:cs typeface="Courier New" pitchFamily="49" charset="0"/>
            </a:endParaRPr>
          </a:p>
          <a:p>
            <a:r>
              <a:rPr lang="sr-Latn-RS" dirty="0" smtClean="0">
                <a:cs typeface="Courier New" pitchFamily="49" charset="0"/>
              </a:rPr>
              <a:t>Doseg se može navesti pri definiciji Bean objekta</a:t>
            </a:r>
            <a:endParaRPr lang="sr-Latn-RS" dirty="0">
              <a:cs typeface="Courier New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Component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@Scope(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ConfigurableBeanFactory.SCOPE_PROTOTYPE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UserStateBean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sr-Latn-R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... </a:t>
            </a:r>
            <a:endParaRPr lang="sr-Latn-R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6" descr="http://invokingthepause.org/home/invokingthepause/.blogs/post2698/seed_dirt_plan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1000"/>
            <a:ext cx="2009775" cy="113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5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Aspektno orijentisano programiranje u Springu</a:t>
            </a:r>
            <a:endParaRPr lang="en-GB" dirty="0"/>
          </a:p>
        </p:txBody>
      </p:sp>
      <p:pic>
        <p:nvPicPr>
          <p:cNvPr id="26626" name="Picture 2" descr="http://www.codestrive.com/wp-content/uploads/2014/04/Spring-AOP-%E2%80%93-Introdu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76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5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/>
              <a:t>Aspektno orijentisano </a:t>
            </a:r>
            <a:r>
              <a:rPr lang="sr-Latn-RS" sz="3200" dirty="0" smtClean="0"/>
              <a:t/>
            </a:r>
            <a:br>
              <a:rPr lang="sr-Latn-RS" sz="3200" dirty="0" smtClean="0"/>
            </a:br>
            <a:r>
              <a:rPr lang="sr-Latn-RS" sz="3200" dirty="0" smtClean="0"/>
              <a:t>programiranje </a:t>
            </a:r>
            <a:r>
              <a:rPr lang="sr-Latn-RS" sz="3200" dirty="0"/>
              <a:t>(AOP</a:t>
            </a:r>
            <a:r>
              <a:rPr lang="sr-Latn-RS" sz="3200" dirty="0" smtClean="0"/>
              <a:t>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Odre</a:t>
            </a:r>
            <a:r>
              <a:rPr lang="sr-Latn-RS" dirty="0"/>
              <a:t>đ</a:t>
            </a:r>
            <a:r>
              <a:rPr lang="en-US" dirty="0" err="1"/>
              <a:t>ene</a:t>
            </a:r>
            <a:r>
              <a:rPr lang="en-US" dirty="0"/>
              <a:t> </a:t>
            </a:r>
            <a:r>
              <a:rPr lang="en-US" dirty="0" err="1"/>
              <a:t>funkcio</a:t>
            </a:r>
            <a:r>
              <a:rPr lang="sr-Latn-RS" dirty="0"/>
              <a:t>nalnosti prožimaju većinu drugih funkcionalnosti u aplikaciji</a:t>
            </a:r>
          </a:p>
          <a:p>
            <a:pPr lvl="1"/>
            <a:r>
              <a:rPr lang="sr-Latn-RS" dirty="0"/>
              <a:t>Npr. evidencija događaja (</a:t>
            </a:r>
            <a:r>
              <a:rPr lang="sr-Latn-RS" i="1" dirty="0"/>
              <a:t>logging</a:t>
            </a:r>
            <a:r>
              <a:rPr lang="sr-Latn-RS" dirty="0"/>
              <a:t>), upravljanje transakcijama, kontrola pristupa, </a:t>
            </a:r>
            <a:r>
              <a:rPr lang="sr-Latn-RS" dirty="0" smtClean="0"/>
              <a:t>...</a:t>
            </a:r>
          </a:p>
          <a:p>
            <a:r>
              <a:rPr lang="sr-Latn-RS" dirty="0" smtClean="0"/>
              <a:t>Ako ovaj tip funkcionalnosti implementiramo na klasičan način</a:t>
            </a:r>
          </a:p>
          <a:p>
            <a:pPr lvl="1"/>
            <a:r>
              <a:rPr lang="sr-Latn-RS" dirty="0" smtClean="0"/>
              <a:t>isti kod će se ponavljati ili pozivati u svim delovima aplikacije</a:t>
            </a:r>
          </a:p>
          <a:p>
            <a:pPr lvl="1"/>
            <a:r>
              <a:rPr lang="sr-Latn-RS" dirty="0" smtClean="0"/>
              <a:t>glavna funkcionalnost će biti zaprljana kodom te dodatne funkcionalnosti</a:t>
            </a:r>
          </a:p>
        </p:txBody>
      </p:sp>
      <p:pic>
        <p:nvPicPr>
          <p:cNvPr id="4" name="Picture 2" descr="Image result for spring a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04800"/>
            <a:ext cx="1591217" cy="105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19" y="4800600"/>
            <a:ext cx="387978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8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 </a:t>
            </a:r>
            <a:r>
              <a:rPr lang="sr-Latn-RS" dirty="0" smtClean="0"/>
              <a:t>bez korišćenja a</a:t>
            </a:r>
            <a:r>
              <a:rPr lang="en-US" dirty="0" err="1" smtClean="0"/>
              <a:t>spekta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Merenje</a:t>
            </a:r>
            <a:r>
              <a:rPr lang="en-US" dirty="0" smtClean="0"/>
              <a:t> </a:t>
            </a:r>
            <a:r>
              <a:rPr lang="en-US" dirty="0" err="1" smtClean="0"/>
              <a:t>trajanja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 smtClean="0"/>
          </a:p>
          <a:p>
            <a:pPr lvl="1"/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aspekta</a:t>
            </a:r>
            <a:endParaRPr lang="en-US" dirty="0" smtClean="0"/>
          </a:p>
          <a:p>
            <a:pPr marL="594360" lvl="2" indent="0">
              <a:buNone/>
            </a:pP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public 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&lt;User&gt;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getUsers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pPr marL="594360" lvl="2" indent="0">
              <a:buNone/>
            </a:pP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startTimeMs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594360" lvl="2" indent="0">
              <a:buNone/>
            </a:pP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("&gt;&gt;&gt;&gt; started ");	</a:t>
            </a: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pPr marL="594360" lvl="2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List&lt;User&gt;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repo.getUsers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594360" lvl="2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timeTakenMs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594360" lvl="2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() -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startTimeMs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594360" lvl="2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("&lt;&lt;&lt;&lt; completed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took " +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timeTakenMs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+ "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ms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)");</a:t>
            </a: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pPr marL="594360" lvl="2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return retVal;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594360" lvl="2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81011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6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Aspektno orijentisano </a:t>
            </a:r>
            <a:br>
              <a:rPr lang="sr-Latn-RS" dirty="0"/>
            </a:br>
            <a:r>
              <a:rPr lang="sr-Latn-RS" dirty="0"/>
              <a:t>programiranje (AOP)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962400"/>
          </a:xfrm>
        </p:spPr>
        <p:txBody>
          <a:bodyPr>
            <a:normAutofit fontScale="85000" lnSpcReduction="10000"/>
          </a:bodyPr>
          <a:lstStyle/>
          <a:p>
            <a:r>
              <a:rPr lang="sr-Latn-RS" dirty="0" smtClean="0"/>
              <a:t>Omogućuje </a:t>
            </a:r>
            <a:r>
              <a:rPr lang="sr-Latn-RS" dirty="0"/>
              <a:t>organizovanje često korišćenih funkcionalnosti u komponente koje se mogu višekratno </a:t>
            </a:r>
            <a:r>
              <a:rPr lang="sr-Latn-RS" dirty="0" smtClean="0"/>
              <a:t>koristiti</a:t>
            </a:r>
            <a:endParaRPr lang="sr-Latn-RS" dirty="0"/>
          </a:p>
          <a:p>
            <a:r>
              <a:rPr lang="sr-Latn-RS" dirty="0" smtClean="0"/>
              <a:t>AOP omogućuje primenu ovih komponenata na druge delove aplikacije</a:t>
            </a:r>
          </a:p>
          <a:p>
            <a:pPr lvl="1"/>
            <a:r>
              <a:rPr lang="sr-Latn-RS" dirty="0" smtClean="0"/>
              <a:t>primena se vrši na deklarativan način</a:t>
            </a:r>
          </a:p>
          <a:p>
            <a:pPr lvl="1"/>
            <a:r>
              <a:rPr lang="sr-Latn-RS" dirty="0" smtClean="0"/>
              <a:t>poslovna logika onda ne mora eksplicitno da se bavi funkcionalnostima koje obezbeđuju ove komponente	</a:t>
            </a:r>
          </a:p>
          <a:p>
            <a:r>
              <a:rPr lang="sr-Latn-RS" dirty="0" smtClean="0"/>
              <a:t>Ovim je glavna funkcionalnost fokusirana na svoju glavnu funkciju, a dodatne funkcije se deklarativno primenjuju</a:t>
            </a:r>
          </a:p>
          <a:p>
            <a:pPr lvl="1"/>
            <a:r>
              <a:rPr lang="sr-Latn-RS" dirty="0" smtClean="0"/>
              <a:t>kod je čitkiji i sadrži samo </a:t>
            </a:r>
          </a:p>
          <a:p>
            <a:pPr marL="320040" lvl="1" indent="0">
              <a:buNone/>
            </a:pPr>
            <a:r>
              <a:rPr lang="sr-Latn-RS" dirty="0"/>
              <a:t> </a:t>
            </a:r>
            <a:r>
              <a:rPr lang="sr-Latn-RS" dirty="0" smtClean="0"/>
              <a:t> logiku glavne funkcionalnosti</a:t>
            </a:r>
            <a:endParaRPr lang="en-GB" dirty="0"/>
          </a:p>
        </p:txBody>
      </p:sp>
      <p:pic>
        <p:nvPicPr>
          <p:cNvPr id="5" name="Picture 2" descr="Image result for spring a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04800"/>
            <a:ext cx="1591217" cy="105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19600"/>
            <a:ext cx="3200400" cy="217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Glavne karakteristike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Omogućuje kreiranje Java EE aplikacija na jednostavniji način</a:t>
            </a:r>
          </a:p>
          <a:p>
            <a:r>
              <a:rPr lang="sr-Latn-RS" dirty="0" smtClean="0"/>
              <a:t>Sadrži infrastrukturu za izgradnju Java aplikacija</a:t>
            </a:r>
          </a:p>
          <a:p>
            <a:r>
              <a:rPr lang="sr-Latn-RS" dirty="0" smtClean="0"/>
              <a:t>Upravlja infrastrukturom, tako da </a:t>
            </a:r>
            <a:r>
              <a:rPr lang="sr-Latn-RS" dirty="0"/>
              <a:t>programer može da se fokusira na domenske probleme umesto na tehnologiju i realizaciju</a:t>
            </a:r>
            <a:endParaRPr lang="en-GB" dirty="0"/>
          </a:p>
          <a:p>
            <a:r>
              <a:rPr lang="sr-Latn-RS" dirty="0" smtClean="0"/>
              <a:t>Standardne funkcionalnosti se realizuju brzo i lako</a:t>
            </a:r>
          </a:p>
        </p:txBody>
      </p:sp>
      <p:pic>
        <p:nvPicPr>
          <p:cNvPr id="2050" name="Picture 2" descr="C:\Users\Goran\AppData\Local\Microsoft\Windows\INetCache\IE\ZY6DF9FU\warning-sign-exclamation-mark-triangle-5769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86" y="5211188"/>
            <a:ext cx="1143000" cy="100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/>
          <p:cNvSpPr/>
          <p:nvPr/>
        </p:nvSpPr>
        <p:spPr>
          <a:xfrm>
            <a:off x="3200400" y="5043994"/>
            <a:ext cx="5649686" cy="1432431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Iako postoji ugrađena podrška da se svaka standardna funkcionalnost brzo realizuje, količina ugrađenih koncepata čini Spring prilično kompleksnom tehnologijom koja nije laka za razumevanje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8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 </a:t>
            </a:r>
            <a:r>
              <a:rPr lang="en-US" dirty="0" err="1" smtClean="0"/>
              <a:t>primene</a:t>
            </a:r>
            <a:r>
              <a:rPr lang="en-US" dirty="0" smtClean="0"/>
              <a:t> </a:t>
            </a:r>
            <a:r>
              <a:rPr lang="en-US" dirty="0" err="1" smtClean="0"/>
              <a:t>aspekta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Merenje</a:t>
            </a:r>
            <a:r>
              <a:rPr lang="en-US" dirty="0" smtClean="0"/>
              <a:t> </a:t>
            </a:r>
            <a:r>
              <a:rPr lang="en-US" dirty="0" err="1" smtClean="0"/>
              <a:t>trajanja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 smtClean="0"/>
          </a:p>
          <a:p>
            <a:pPr lvl="1"/>
            <a:r>
              <a:rPr lang="en-US" dirty="0" err="1" smtClean="0"/>
              <a:t>Kori</a:t>
            </a:r>
            <a:r>
              <a:rPr lang="sr-Latn-RS" dirty="0" smtClean="0"/>
              <a:t>šćenjem </a:t>
            </a:r>
            <a:r>
              <a:rPr lang="en-US" dirty="0" err="1" smtClean="0"/>
              <a:t>aspekta</a:t>
            </a:r>
            <a:endParaRPr lang="en-US" dirty="0" smtClean="0"/>
          </a:p>
          <a:p>
            <a:pPr marL="32004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@Timed   </a:t>
            </a:r>
          </a:p>
          <a:p>
            <a:pPr marL="32004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ublic 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&lt;User&gt;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getUsers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{ </a:t>
            </a:r>
            <a:endParaRPr lang="en-US" sz="1600" dirty="0"/>
          </a:p>
          <a:p>
            <a:pPr marL="320040" lvl="1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repo.getUsers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2004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777" y="459241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AOP terminologija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i="1" dirty="0" smtClean="0"/>
          </a:p>
          <a:p>
            <a:r>
              <a:rPr lang="sr-Latn-RS" i="1" dirty="0" smtClean="0"/>
              <a:t>Advice</a:t>
            </a:r>
            <a:endParaRPr lang="sr-Latn-RS" dirty="0" smtClean="0"/>
          </a:p>
          <a:p>
            <a:pPr lvl="1"/>
            <a:r>
              <a:rPr lang="sr-Latn-RS" dirty="0" smtClean="0"/>
              <a:t>definiše svrhu aspekta (šta aspekt radi) i</a:t>
            </a:r>
          </a:p>
          <a:p>
            <a:pPr lvl="1"/>
            <a:r>
              <a:rPr lang="sr-Latn-RS" dirty="0" smtClean="0"/>
              <a:t>trenutak kada se kod aspekta izvršava</a:t>
            </a:r>
          </a:p>
          <a:p>
            <a:pPr lvl="2"/>
            <a:r>
              <a:rPr lang="sr-Latn-RS" i="1" dirty="0" smtClean="0"/>
              <a:t>Before</a:t>
            </a:r>
            <a:r>
              <a:rPr lang="sr-Latn-RS" dirty="0" smtClean="0"/>
              <a:t> – pre poziva metode na koju se aspekt odnosi</a:t>
            </a:r>
          </a:p>
          <a:p>
            <a:pPr lvl="2"/>
            <a:r>
              <a:rPr lang="sr-Latn-RS" i="1" dirty="0" smtClean="0"/>
              <a:t>After – </a:t>
            </a:r>
            <a:r>
              <a:rPr lang="sr-Latn-RS" dirty="0" smtClean="0"/>
              <a:t>nakon metode (bez obzira na ishod metode)</a:t>
            </a:r>
          </a:p>
          <a:p>
            <a:pPr lvl="2"/>
            <a:r>
              <a:rPr lang="sr-Latn-RS" i="1" dirty="0" smtClean="0"/>
              <a:t>After-returning</a:t>
            </a:r>
            <a:r>
              <a:rPr lang="sr-Latn-RS" dirty="0" smtClean="0"/>
              <a:t> – nakon uspešnog završetka metode</a:t>
            </a:r>
          </a:p>
          <a:p>
            <a:pPr lvl="2"/>
            <a:r>
              <a:rPr lang="sr-Latn-RS" i="1" dirty="0" smtClean="0"/>
              <a:t>After-throwing – </a:t>
            </a:r>
            <a:r>
              <a:rPr lang="sr-Latn-RS" dirty="0" smtClean="0"/>
              <a:t>nakon što metoda izazove izuzetak</a:t>
            </a:r>
          </a:p>
          <a:p>
            <a:pPr lvl="2"/>
            <a:r>
              <a:rPr lang="sr-Latn-RS" i="1" dirty="0" smtClean="0"/>
              <a:t>Around –</a:t>
            </a:r>
            <a:r>
              <a:rPr lang="sr-Latn-RS" dirty="0" smtClean="0"/>
              <a:t> omotač oko metode, tako što se deo koda izvršava pre, a  deo posle metode</a:t>
            </a:r>
            <a:endParaRPr lang="sr-Latn-RS" i="1" dirty="0" smtClean="0"/>
          </a:p>
          <a:p>
            <a:pPr lvl="2"/>
            <a:endParaRPr lang="sr-Latn-RS" i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7251"/>
            <a:ext cx="33147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4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AOP terminologija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i="1" dirty="0" smtClean="0"/>
          </a:p>
          <a:p>
            <a:r>
              <a:rPr lang="sr-Latn-RS" i="1" dirty="0" smtClean="0"/>
              <a:t>Join points</a:t>
            </a:r>
          </a:p>
          <a:p>
            <a:pPr lvl="1"/>
            <a:r>
              <a:rPr lang="sr-Latn-RS" dirty="0" smtClean="0"/>
              <a:t>tačke u aplikaciji na kojima aspekt </a:t>
            </a:r>
            <a:r>
              <a:rPr lang="sr-Latn-RS" b="1" dirty="0" smtClean="0"/>
              <a:t>može</a:t>
            </a:r>
            <a:r>
              <a:rPr lang="sr-Latn-RS" dirty="0" smtClean="0"/>
              <a:t> biti primenjen</a:t>
            </a:r>
          </a:p>
          <a:p>
            <a:pPr lvl="2"/>
            <a:r>
              <a:rPr lang="sr-Latn-RS" dirty="0" smtClean="0"/>
              <a:t>ovo su samo potencijalna mesta primene aspekta</a:t>
            </a:r>
          </a:p>
          <a:p>
            <a:pPr lvl="2"/>
            <a:r>
              <a:rPr lang="sr-Latn-RS" dirty="0" smtClean="0"/>
              <a:t>npr. poziv metode, pojava izuzetka itd.</a:t>
            </a:r>
          </a:p>
          <a:p>
            <a:r>
              <a:rPr lang="sr-Latn-RS" i="1" dirty="0" smtClean="0"/>
              <a:t>Pointcut</a:t>
            </a:r>
          </a:p>
          <a:p>
            <a:pPr lvl="1"/>
            <a:r>
              <a:rPr lang="sr-Latn-RS" dirty="0" smtClean="0"/>
              <a:t>konkretno mesto u aplikaciji na kojem je aspekt primenjen</a:t>
            </a:r>
          </a:p>
          <a:p>
            <a:pPr lvl="1"/>
            <a:r>
              <a:rPr lang="sr-Latn-RS" dirty="0" smtClean="0"/>
              <a:t>jedno od svih mogućih </a:t>
            </a:r>
            <a:r>
              <a:rPr lang="sr-Latn-RS" i="1" dirty="0" smtClean="0"/>
              <a:t>Join points</a:t>
            </a:r>
          </a:p>
          <a:p>
            <a:pPr lvl="1"/>
            <a:r>
              <a:rPr lang="sr-Latn-RS" dirty="0" smtClean="0"/>
              <a:t>Npr. poziv metode getUsers iz primera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7251"/>
            <a:ext cx="33147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7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AOP terminologija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i="1" dirty="0" smtClean="0"/>
          </a:p>
          <a:p>
            <a:r>
              <a:rPr lang="sr-Latn-RS" i="1" dirty="0" smtClean="0"/>
              <a:t>Aspect</a:t>
            </a:r>
          </a:p>
          <a:p>
            <a:pPr lvl="1"/>
            <a:r>
              <a:rPr lang="sr-Latn-RS" dirty="0" smtClean="0"/>
              <a:t>spoj </a:t>
            </a:r>
            <a:r>
              <a:rPr lang="sr-Latn-RS" i="1" dirty="0" smtClean="0"/>
              <a:t>Advice</a:t>
            </a:r>
            <a:r>
              <a:rPr lang="sr-Latn-RS" dirty="0" smtClean="0"/>
              <a:t> i </a:t>
            </a:r>
            <a:r>
              <a:rPr lang="sr-Latn-RS" i="1" dirty="0" smtClean="0"/>
              <a:t>Pointcut</a:t>
            </a:r>
            <a:endParaRPr lang="sr-Latn-RS" dirty="0" smtClean="0"/>
          </a:p>
          <a:p>
            <a:pPr lvl="1"/>
            <a:r>
              <a:rPr lang="sr-Latn-RS" dirty="0" smtClean="0"/>
              <a:t>kada </a:t>
            </a:r>
            <a:r>
              <a:rPr lang="sr-Latn-RS" i="1" dirty="0" smtClean="0"/>
              <a:t>Advice </a:t>
            </a:r>
            <a:r>
              <a:rPr lang="sr-Latn-RS" dirty="0" smtClean="0"/>
              <a:t>primenimo nad </a:t>
            </a:r>
            <a:r>
              <a:rPr lang="sr-Latn-RS" i="1" dirty="0" smtClean="0"/>
              <a:t>Pointcut </a:t>
            </a:r>
            <a:r>
              <a:rPr lang="sr-Latn-RS" dirty="0" smtClean="0"/>
              <a:t>dobijamo konkretan aspekt</a:t>
            </a:r>
          </a:p>
          <a:p>
            <a:pPr lvl="2"/>
            <a:r>
              <a:rPr lang="sr-Latn-RS" dirty="0" smtClean="0"/>
              <a:t>time smo definisali kada koji kod treba da se pozove na kom mestu u aplikaciji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7251"/>
            <a:ext cx="33147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0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AOP terminologija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i="1" dirty="0" smtClean="0"/>
          </a:p>
          <a:p>
            <a:r>
              <a:rPr lang="sr-Latn-RS" i="1" dirty="0" smtClean="0"/>
              <a:t>Introductions</a:t>
            </a:r>
          </a:p>
          <a:p>
            <a:pPr lvl="1"/>
            <a:r>
              <a:rPr lang="sr-Latn-RS" dirty="0" smtClean="0"/>
              <a:t>omogućuju eskterno proširenje postojećih klasa novim metodama i atributima</a:t>
            </a:r>
          </a:p>
          <a:p>
            <a:pPr lvl="1"/>
            <a:r>
              <a:rPr lang="sr-Latn-RS" dirty="0" smtClean="0"/>
              <a:t>Npr. možemo eksterno u skup klasa dodati atribut koji sadrži informaciju o poslednjoj izmeni objekta</a:t>
            </a:r>
          </a:p>
          <a:p>
            <a:pPr lvl="2"/>
            <a:r>
              <a:rPr lang="sr-Latn-RS" dirty="0" smtClean="0"/>
              <a:t>nije potrebno menjati kod tih klasa niti uvoditi novog pretka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7251"/>
            <a:ext cx="33147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6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AOP terminologija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/>
          <a:lstStyle/>
          <a:p>
            <a:endParaRPr lang="sr-Latn-RS" i="1" dirty="0" smtClean="0"/>
          </a:p>
          <a:p>
            <a:r>
              <a:rPr lang="sr-Latn-RS" i="1" dirty="0" smtClean="0"/>
              <a:t>Weaving</a:t>
            </a:r>
          </a:p>
          <a:p>
            <a:pPr lvl="1"/>
            <a:r>
              <a:rPr lang="sr-Latn-RS" dirty="0" smtClean="0"/>
              <a:t>proces spajanja aspekta sa ciljnim objektom nad kojim je aspekt primenjen</a:t>
            </a:r>
          </a:p>
          <a:p>
            <a:pPr lvl="1"/>
            <a:r>
              <a:rPr lang="sr-Latn-RS" dirty="0" smtClean="0"/>
              <a:t>rezultat je novi </a:t>
            </a:r>
            <a:r>
              <a:rPr lang="sr-Latn-RS" i="1" dirty="0" smtClean="0"/>
              <a:t>proxy</a:t>
            </a:r>
            <a:r>
              <a:rPr lang="sr-Latn-RS" dirty="0" smtClean="0"/>
              <a:t> objekat koji sadrži spoj aspekta i ciljnog objekta</a:t>
            </a:r>
          </a:p>
          <a:p>
            <a:pPr lvl="1"/>
            <a:r>
              <a:rPr lang="sr-Latn-RS" dirty="0" smtClean="0"/>
              <a:t>Trenutak spajanja</a:t>
            </a:r>
          </a:p>
          <a:p>
            <a:pPr lvl="2"/>
            <a:r>
              <a:rPr lang="sr-Latn-RS" dirty="0" smtClean="0"/>
              <a:t>pri kompajliranju </a:t>
            </a:r>
          </a:p>
          <a:p>
            <a:pPr lvl="2"/>
            <a:r>
              <a:rPr lang="sr-Latn-RS" dirty="0" smtClean="0"/>
              <a:t>u trenutku učitavanja klase u JVM</a:t>
            </a:r>
          </a:p>
          <a:p>
            <a:pPr lvl="2"/>
            <a:r>
              <a:rPr lang="sr-Latn-RS" dirty="0" smtClean="0"/>
              <a:t>u trenutku izvršavanja</a:t>
            </a:r>
          </a:p>
          <a:p>
            <a:pPr lvl="3"/>
            <a:r>
              <a:rPr lang="sr-Latn-RS" dirty="0" smtClean="0"/>
              <a:t>u toku izvršavanja aplikacije izvrši se spajanje</a:t>
            </a:r>
          </a:p>
          <a:p>
            <a:pPr lvl="3"/>
            <a:r>
              <a:rPr lang="sr-Latn-RS" dirty="0" smtClean="0"/>
              <a:t>ovo je slučaj kod Spring aspekata jer Spring kontejner kreira </a:t>
            </a:r>
            <a:r>
              <a:rPr lang="sr-Latn-RS" i="1" dirty="0" smtClean="0"/>
              <a:t>proxy</a:t>
            </a:r>
            <a:r>
              <a:rPr lang="sr-Latn-RS" dirty="0" smtClean="0"/>
              <a:t> objekte u toku rada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7251"/>
            <a:ext cx="33147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06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 AOP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Spring AOP podržava samo metode kao </a:t>
            </a:r>
            <a:r>
              <a:rPr lang="sr-Latn-RS" i="1" dirty="0" smtClean="0"/>
              <a:t>Join points</a:t>
            </a:r>
          </a:p>
          <a:p>
            <a:pPr lvl="1"/>
            <a:r>
              <a:rPr lang="sr-Latn-RS" dirty="0" smtClean="0"/>
              <a:t>aspekt može biti primenjen samo nad pozivom metode</a:t>
            </a:r>
          </a:p>
          <a:p>
            <a:r>
              <a:rPr lang="sr-Latn-RS" dirty="0" smtClean="0"/>
              <a:t>Omogućuje definisanje aspekata kroz</a:t>
            </a:r>
          </a:p>
          <a:p>
            <a:pPr lvl="1"/>
            <a:r>
              <a:rPr lang="sr-Latn-RS" dirty="0" smtClean="0"/>
              <a:t>XML</a:t>
            </a:r>
          </a:p>
          <a:p>
            <a:pPr lvl="2"/>
            <a:r>
              <a:rPr lang="sr-Latn-RS" dirty="0" smtClean="0"/>
              <a:t>klasična Spring varijanta</a:t>
            </a:r>
          </a:p>
          <a:p>
            <a:pPr lvl="2"/>
            <a:r>
              <a:rPr lang="sr-Latn-RS" dirty="0" smtClean="0"/>
              <a:t>prevaziđena</a:t>
            </a:r>
          </a:p>
          <a:p>
            <a:pPr lvl="1"/>
            <a:r>
              <a:rPr lang="sr-Latn-RS" dirty="0" smtClean="0"/>
              <a:t>Java anotacije</a:t>
            </a:r>
          </a:p>
          <a:p>
            <a:pPr lvl="2"/>
            <a:r>
              <a:rPr lang="sr-Latn-RS" dirty="0" smtClean="0"/>
              <a:t>oslanja se na AspectJ projekat nezavisan od Spring projekta</a:t>
            </a:r>
            <a:endParaRPr lang="en-GB" dirty="0"/>
          </a:p>
        </p:txBody>
      </p:sp>
      <p:pic>
        <p:nvPicPr>
          <p:cNvPr id="4" name="Picture 2" descr="Image result for spring a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04800"/>
            <a:ext cx="1591217" cy="105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aspekta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sr-Latn-RS" dirty="0" smtClean="0"/>
          </a:p>
          <a:p>
            <a:r>
              <a:rPr lang="sr-Latn-RS" dirty="0" smtClean="0"/>
              <a:t>Aspekt je obična klasa anotirana sa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@Aspect</a:t>
            </a:r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se </a:t>
            </a:r>
            <a:r>
              <a:rPr lang="en-US" dirty="0" err="1" smtClean="0"/>
              <a:t>odre</a:t>
            </a:r>
            <a:r>
              <a:rPr lang="sr-Latn-RS" dirty="0" smtClean="0"/>
              <a:t>đuje kada će se pozivati putem jedne od anotacija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Before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@After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AfterReturning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AfterThrowing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@Around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2" descr="Image result for spring a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04800"/>
            <a:ext cx="1591217" cy="105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31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Definisanje Pointcut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sr-Latn-RS" dirty="0" smtClean="0"/>
          </a:p>
          <a:p>
            <a:r>
              <a:rPr lang="sr-Latn-RS" dirty="0" smtClean="0"/>
              <a:t>Za metode aspekta se definiše na koje metode u kodu se primenjuju </a:t>
            </a:r>
          </a:p>
          <a:p>
            <a:pPr lvl="1"/>
            <a:r>
              <a:rPr lang="sr-Latn-RS" dirty="0" smtClean="0"/>
              <a:t>to je </a:t>
            </a:r>
            <a:r>
              <a:rPr lang="sr-Latn-RS" i="1" dirty="0" smtClean="0"/>
              <a:t>Pointcut</a:t>
            </a:r>
            <a:r>
              <a:rPr lang="sr-Latn-RS" dirty="0" smtClean="0"/>
              <a:t> za aspekt</a:t>
            </a:r>
          </a:p>
          <a:p>
            <a:pPr lvl="1"/>
            <a:r>
              <a:rPr lang="sr-Latn-RS" dirty="0" smtClean="0"/>
              <a:t>definiše se kao parametar anotacija sa prethodnog slajda</a:t>
            </a:r>
          </a:p>
          <a:p>
            <a:pPr lvl="2"/>
            <a:r>
              <a:rPr lang="sr-Latn-RS" dirty="0" smtClean="0"/>
              <a:t>parametar je </a:t>
            </a:r>
            <a:r>
              <a:rPr lang="sr-Latn-RS" i="1" dirty="0" smtClean="0"/>
              <a:t>pointcut </a:t>
            </a:r>
            <a:r>
              <a:rPr lang="sr-Latn-RS" dirty="0" smtClean="0"/>
              <a:t>izraz sa specijalnom sintaksom</a:t>
            </a:r>
          </a:p>
          <a:p>
            <a:pPr lvl="1"/>
            <a:endParaRPr lang="sr-Latn-RS" dirty="0" smtClean="0"/>
          </a:p>
        </p:txBody>
      </p:sp>
      <p:pic>
        <p:nvPicPr>
          <p:cNvPr id="6" name="Picture 2" descr="Image result for spring a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04800"/>
            <a:ext cx="1591217" cy="105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4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Sintaksa pointcut izraza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Zadaje se u AspectJ </a:t>
            </a:r>
            <a:r>
              <a:rPr lang="sr-Latn-RS" i="1" dirty="0" smtClean="0"/>
              <a:t>pointcut expression</a:t>
            </a:r>
            <a:r>
              <a:rPr lang="sr-Latn-RS" dirty="0" smtClean="0"/>
              <a:t> sintaksi</a:t>
            </a:r>
          </a:p>
          <a:p>
            <a:r>
              <a:rPr lang="sr-Latn-RS" dirty="0" smtClean="0"/>
              <a:t>Primer</a:t>
            </a:r>
          </a:p>
          <a:p>
            <a:pPr lvl="1"/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* kts.spring.PlaceDao.dbInsert(..)</a:t>
            </a:r>
          </a:p>
        </p:txBody>
      </p:sp>
      <p:sp>
        <p:nvSpPr>
          <p:cNvPr id="5" name="Line Callout 2 4"/>
          <p:cNvSpPr/>
          <p:nvPr/>
        </p:nvSpPr>
        <p:spPr>
          <a:xfrm flipH="1">
            <a:off x="76200" y="3552825"/>
            <a:ext cx="2819400" cy="800100"/>
          </a:xfrm>
          <a:prstGeom prst="borderCallout2">
            <a:avLst>
              <a:gd name="adj1" fmla="val -3670"/>
              <a:gd name="adj2" fmla="val 76464"/>
              <a:gd name="adj3" fmla="val -62600"/>
              <a:gd name="adj4" fmla="val 75225"/>
              <a:gd name="adj5" fmla="val -112795"/>
              <a:gd name="adj6" fmla="val 464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 smtClean="0"/>
              <a:t>Povratni tip metode</a:t>
            </a:r>
          </a:p>
          <a:p>
            <a:r>
              <a:rPr lang="sr-Latn-RS" sz="1600" dirty="0" smtClean="0"/>
              <a:t>U ovom primeru bilo koji</a:t>
            </a:r>
            <a:endParaRPr lang="en-GB" sz="1600" dirty="0"/>
          </a:p>
        </p:txBody>
      </p:sp>
      <p:sp>
        <p:nvSpPr>
          <p:cNvPr id="6" name="Line Callout 2 5"/>
          <p:cNvSpPr/>
          <p:nvPr/>
        </p:nvSpPr>
        <p:spPr>
          <a:xfrm flipH="1">
            <a:off x="3200400" y="3333750"/>
            <a:ext cx="2819400" cy="800100"/>
          </a:xfrm>
          <a:prstGeom prst="borderCallout2">
            <a:avLst>
              <a:gd name="adj1" fmla="val 1091"/>
              <a:gd name="adj2" fmla="val 57207"/>
              <a:gd name="adj3" fmla="val -39980"/>
              <a:gd name="adj4" fmla="val 40428"/>
              <a:gd name="adj5" fmla="val -80651"/>
              <a:gd name="adj6" fmla="val 278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 smtClean="0"/>
              <a:t>Patern na koju metodu se </a:t>
            </a:r>
            <a:r>
              <a:rPr lang="sr-Latn-RS" sz="1600" i="1" dirty="0" smtClean="0"/>
              <a:t>pointcut</a:t>
            </a:r>
            <a:r>
              <a:rPr lang="sr-Latn-RS" sz="1600" dirty="0" smtClean="0"/>
              <a:t> odnosi</a:t>
            </a:r>
            <a:endParaRPr lang="en-GB" sz="1600" dirty="0"/>
          </a:p>
        </p:txBody>
      </p:sp>
      <p:sp>
        <p:nvSpPr>
          <p:cNvPr id="7" name="Line Callout 2 6"/>
          <p:cNvSpPr/>
          <p:nvPr/>
        </p:nvSpPr>
        <p:spPr>
          <a:xfrm flipH="1">
            <a:off x="4343400" y="4495800"/>
            <a:ext cx="3505200" cy="800100"/>
          </a:xfrm>
          <a:prstGeom prst="borderCallout2">
            <a:avLst>
              <a:gd name="adj1" fmla="val -4861"/>
              <a:gd name="adj2" fmla="val 43694"/>
              <a:gd name="adj3" fmla="val -54266"/>
              <a:gd name="adj4" fmla="val 32320"/>
              <a:gd name="adj5" fmla="val -221921"/>
              <a:gd name="adj6" fmla="val 387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 smtClean="0"/>
              <a:t>Koje parametre metoda prima</a:t>
            </a:r>
          </a:p>
          <a:p>
            <a:r>
              <a:rPr lang="sr-Latn-RS" sz="1600" dirty="0" smtClean="0"/>
              <a:t>U ovom slučaju bilo koje</a:t>
            </a:r>
            <a:endParaRPr lang="en-GB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6800" y="5486400"/>
            <a:ext cx="77724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i="1" dirty="0" smtClean="0"/>
              <a:t>Pointcut</a:t>
            </a:r>
            <a:r>
              <a:rPr lang="sr-Latn-RS" dirty="0" smtClean="0"/>
              <a:t> je svaka metoda koja se uklapa u definisani patern</a:t>
            </a:r>
          </a:p>
        </p:txBody>
      </p:sp>
    </p:spTree>
    <p:extLst>
      <p:ext uri="{BB962C8B-B14F-4D97-AF65-F5344CB8AC3E}">
        <p14:creationId xmlns:p14="http://schemas.microsoft.com/office/powerpoint/2010/main" val="42421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Goran\AppData\Local\Microsoft\Windows\INetCache\IE\UQXT3MQS\earlyhumans_club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05200"/>
            <a:ext cx="2585720" cy="32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Istorija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Nastao kao alternativa klasičnim Java EE tehnologijama</a:t>
            </a:r>
          </a:p>
          <a:p>
            <a:pPr lvl="1"/>
            <a:r>
              <a:rPr lang="sr-Latn-RS" dirty="0" smtClean="0"/>
              <a:t>zamena za EJB koji je procenjen kao prekomplikovan</a:t>
            </a:r>
          </a:p>
          <a:p>
            <a:pPr lvl="1"/>
            <a:r>
              <a:rPr lang="sr-Latn-RS" dirty="0" smtClean="0"/>
              <a:t>vremenom se EJB izmenio i usvojio većinu koncepata koje je Spring promovisao</a:t>
            </a:r>
          </a:p>
          <a:p>
            <a:r>
              <a:rPr lang="sr-Latn-RS" dirty="0" smtClean="0"/>
              <a:t>Prva verzija publikovana 2003.</a:t>
            </a:r>
          </a:p>
          <a:p>
            <a:r>
              <a:rPr lang="sr-Latn-RS" dirty="0" smtClean="0"/>
              <a:t>Trenutna verzija 4.3.0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8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r>
              <a:rPr lang="en-US" dirty="0"/>
              <a:t>i</a:t>
            </a:r>
            <a:r>
              <a:rPr lang="sr-Latn-RS" dirty="0" smtClean="0"/>
              <a:t> Spring aspek</a:t>
            </a:r>
            <a:r>
              <a:rPr lang="en-US" dirty="0" smtClean="0"/>
              <a:t>a</a:t>
            </a:r>
            <a:r>
              <a:rPr lang="sr-Latn-RS" dirty="0" smtClean="0"/>
              <a:t>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72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Prvi</a:t>
            </a:r>
            <a:r>
              <a:rPr lang="en-US" dirty="0" smtClean="0"/>
              <a:t> primer</a:t>
            </a:r>
          </a:p>
          <a:p>
            <a:pPr lvl="1"/>
            <a:r>
              <a:rPr lang="sr-Latn-RS" dirty="0" smtClean="0"/>
              <a:t>Primeri/aspect1</a:t>
            </a:r>
            <a:endParaRPr lang="en-US" dirty="0" smtClean="0"/>
          </a:p>
          <a:p>
            <a:pPr lvl="1"/>
            <a:r>
              <a:rPr lang="sr-Latn-RS" dirty="0" smtClean="0"/>
              <a:t>A</a:t>
            </a:r>
            <a:r>
              <a:rPr lang="en-US" dirty="0" err="1" smtClean="0"/>
              <a:t>spekt</a:t>
            </a:r>
            <a:r>
              <a:rPr lang="en-US" dirty="0" smtClean="0"/>
              <a:t> se </a:t>
            </a:r>
            <a:r>
              <a:rPr lang="en-US" dirty="0" err="1" smtClean="0"/>
              <a:t>primenjuje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sr-Latn-RS" dirty="0" smtClean="0"/>
              <a:t>jednom metodom</a:t>
            </a:r>
          </a:p>
          <a:p>
            <a:pPr lvl="1"/>
            <a:r>
              <a:rPr lang="sr-Latn-RS" dirty="0" smtClean="0"/>
              <a:t>Izvršava kod pre i posle izvršavanja metode</a:t>
            </a:r>
            <a:r>
              <a:rPr lang="en-US" dirty="0" smtClean="0"/>
              <a:t> </a:t>
            </a:r>
            <a:endParaRPr lang="sr-Latn-RS" dirty="0" smtClean="0"/>
          </a:p>
          <a:p>
            <a:r>
              <a:rPr lang="sr-Latn-RS" dirty="0" smtClean="0"/>
              <a:t>Drugi primer</a:t>
            </a:r>
          </a:p>
          <a:p>
            <a:pPr lvl="1"/>
            <a:r>
              <a:rPr lang="sr-Latn-RS" dirty="0" smtClean="0"/>
              <a:t>Primeri/aspect2</a:t>
            </a:r>
          </a:p>
          <a:p>
            <a:pPr lvl="1"/>
            <a:r>
              <a:rPr lang="sr-Latn-RS" dirty="0"/>
              <a:t>A</a:t>
            </a:r>
            <a:r>
              <a:rPr lang="en-US" dirty="0" err="1"/>
              <a:t>spekt</a:t>
            </a:r>
            <a:r>
              <a:rPr lang="en-US" dirty="0"/>
              <a:t> se </a:t>
            </a:r>
            <a:r>
              <a:rPr lang="en-US" dirty="0" err="1"/>
              <a:t>primenjuje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sr-Latn-RS" dirty="0"/>
              <a:t>jednom </a:t>
            </a:r>
            <a:r>
              <a:rPr lang="sr-Latn-RS" dirty="0" smtClean="0"/>
              <a:t>metodom</a:t>
            </a:r>
          </a:p>
          <a:p>
            <a:pPr lvl="1"/>
            <a:r>
              <a:rPr lang="sr-Latn-RS" dirty="0" smtClean="0"/>
              <a:t>Omotač oko metode korišćenjem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@Around</a:t>
            </a:r>
            <a:r>
              <a:rPr lang="sr-Latn-RS" dirty="0" smtClean="0"/>
              <a:t> anotacije</a:t>
            </a:r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1012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Definisanje </a:t>
            </a:r>
            <a:r>
              <a:rPr lang="sr-Latn-RS" i="1" dirty="0" smtClean="0"/>
              <a:t>pointcut </a:t>
            </a:r>
            <a:r>
              <a:rPr lang="sr-Latn-RS" dirty="0" smtClean="0"/>
              <a:t>nad metodom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Prethodni način definisanja aspekata smanjuje čitljivost koda</a:t>
            </a:r>
          </a:p>
          <a:p>
            <a:pPr lvl="1"/>
            <a:r>
              <a:rPr lang="sr-Latn-RS" dirty="0" smtClean="0"/>
              <a:t>uvidom u metodu se ne vidi koji aspekt se izvršava pri pozivu metode</a:t>
            </a:r>
          </a:p>
          <a:p>
            <a:pPr lvl="1"/>
            <a:r>
              <a:rPr lang="sr-Latn-RS" dirty="0" smtClean="0"/>
              <a:t>da bi se to saznalo potrebno je analizirati </a:t>
            </a:r>
            <a:r>
              <a:rPr lang="sr-Latn-RS" i="1" dirty="0" smtClean="0"/>
              <a:t>pointcut</a:t>
            </a:r>
            <a:r>
              <a:rPr lang="sr-Latn-RS" dirty="0" smtClean="0"/>
              <a:t> izraze u svim aspektima u aplikaciji</a:t>
            </a:r>
          </a:p>
          <a:p>
            <a:pPr lvl="1"/>
            <a:r>
              <a:rPr lang="sr-Latn-RS" dirty="0" smtClean="0"/>
              <a:t>I pored toga ima svoju primenu kada je potrebno odjednom i centralizovano primeniti aspekt na velike delove aplikacije</a:t>
            </a:r>
            <a:endParaRPr lang="en-US" dirty="0" smtClean="0"/>
          </a:p>
          <a:p>
            <a:pPr lvl="2"/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sr-Latn-RS" dirty="0" smtClean="0"/>
              <a:t>želimo da se loguje poziv svakog veb servisa bez pojedinačnog postavljanja anotacije na svaku metodu</a:t>
            </a:r>
          </a:p>
          <a:p>
            <a:r>
              <a:rPr lang="sr-Latn-RS" dirty="0" smtClean="0"/>
              <a:t>Zato je dobro definisati aspekt tako da se eksplicitno nad metodom putem anotacije naznači da se primenjuje taj aspekt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4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Definisanje </a:t>
            </a:r>
            <a:r>
              <a:rPr lang="sr-Latn-RS" i="1" dirty="0"/>
              <a:t>pointcut </a:t>
            </a:r>
            <a:r>
              <a:rPr lang="sr-Latn-RS" dirty="0"/>
              <a:t>nad metodom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sr-Latn-RS" dirty="0" smtClean="0"/>
              <a:t>Prvo se kreira proizvoljna anotacija</a:t>
            </a:r>
          </a:p>
          <a:p>
            <a:pPr marL="320040" lvl="1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public @interface Timed {</a:t>
            </a:r>
          </a:p>
          <a:p>
            <a:pPr marL="320040" lvl="1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r-Latn-R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r-Latn-RS" dirty="0" smtClean="0"/>
              <a:t>Zatim se definiše aspekt, a kao </a:t>
            </a:r>
            <a:r>
              <a:rPr lang="sr-Latn-RS" i="1" dirty="0" smtClean="0"/>
              <a:t>pointcut</a:t>
            </a:r>
            <a:r>
              <a:rPr lang="sr-Latn-RS" dirty="0" smtClean="0"/>
              <a:t> se postave sve metode koje su anotirane sa ranije kreiranom anotacijom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@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Aspect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sr-Latn-RS" sz="1800" dirty="0">
                <a:latin typeface="Courier New" pitchFamily="49" charset="0"/>
                <a:cs typeface="Courier New" pitchFamily="49" charset="0"/>
              </a:rPr>
              <a:t>class TimedAspect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sr-Latn-R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sr-Latn-RS" sz="1800" dirty="0">
                <a:latin typeface="Courier New" pitchFamily="49" charset="0"/>
                <a:cs typeface="Courier New" pitchFamily="49" charset="0"/>
              </a:rPr>
              <a:t>Around("execution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kts.spring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.Timed </a:t>
            </a:r>
            <a:r>
              <a:rPr lang="sr-Latn-RS" sz="1800" dirty="0">
                <a:latin typeface="Courier New" pitchFamily="49" charset="0"/>
                <a:cs typeface="Courier New" pitchFamily="49" charset="0"/>
              </a:rPr>
              <a:t>* *(..))")</a:t>
            </a:r>
          </a:p>
          <a:p>
            <a:pPr marL="320040" lvl="1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measureTime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ProceedingJoinPoint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20040" lvl="1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 Spring </a:t>
            </a:r>
            <a:r>
              <a:rPr lang="en-US" dirty="0" err="1" smtClean="0"/>
              <a:t>aspekta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Treći primer</a:t>
            </a:r>
          </a:p>
          <a:p>
            <a:pPr lvl="1"/>
            <a:r>
              <a:rPr lang="sr-Latn-RS" dirty="0" smtClean="0"/>
              <a:t>Primeri/aspect3</a:t>
            </a:r>
            <a:endParaRPr lang="sr-Latn-RS" dirty="0"/>
          </a:p>
          <a:p>
            <a:pPr lvl="1"/>
            <a:r>
              <a:rPr lang="sr-Latn-RS" dirty="0"/>
              <a:t>Aspekt se primenjuje nad svakom metodom sa odgovarajućom anotacijom</a:t>
            </a:r>
          </a:p>
          <a:p>
            <a:pPr lvl="1"/>
            <a:r>
              <a:rPr lang="sr-Latn-RS" dirty="0"/>
              <a:t>Omotač oko metode korišćenjem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@Around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dirty="0"/>
              <a:t>anotacije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1012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Kako Spring AOP radi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sr-Latn-RS" dirty="0" smtClean="0"/>
              <a:t>Za objekte nad kojima je definisan aspekt, Spring u toku izvršavanja aplikacije (runtime) kreira novi </a:t>
            </a:r>
            <a:r>
              <a:rPr lang="sr-Latn-RS" i="1" dirty="0" smtClean="0"/>
              <a:t>proxy </a:t>
            </a:r>
            <a:r>
              <a:rPr lang="sr-Latn-RS" dirty="0" smtClean="0"/>
              <a:t>objekat</a:t>
            </a:r>
          </a:p>
          <a:p>
            <a:r>
              <a:rPr lang="sr-Latn-RS" i="1" dirty="0" smtClean="0"/>
              <a:t>Proxy</a:t>
            </a:r>
            <a:r>
              <a:rPr lang="sr-Latn-RS" dirty="0" smtClean="0"/>
              <a:t> je omotač oko glavnog objekta koji implementira isti inte</a:t>
            </a:r>
            <a:r>
              <a:rPr lang="en-US" dirty="0" smtClean="0"/>
              <a:t>r</a:t>
            </a:r>
            <a:r>
              <a:rPr lang="sr-Latn-RS" dirty="0" smtClean="0"/>
              <a:t>fe</a:t>
            </a:r>
            <a:r>
              <a:rPr lang="en-US" smtClean="0"/>
              <a:t>js</a:t>
            </a:r>
            <a:endParaRPr lang="sr-Latn-RS" dirty="0" smtClean="0"/>
          </a:p>
          <a:p>
            <a:pPr lvl="1"/>
            <a:r>
              <a:rPr lang="sr-Latn-RS" dirty="0" smtClean="0"/>
              <a:t>Sadrži glavni objekat nad kojim je definisan, ali i metode koje je uveo </a:t>
            </a:r>
            <a:r>
              <a:rPr lang="sr-Latn-RS" i="1" dirty="0" smtClean="0"/>
              <a:t>Advice</a:t>
            </a:r>
            <a:r>
              <a:rPr lang="sr-Latn-RS" dirty="0" smtClean="0"/>
              <a:t> aspekta</a:t>
            </a:r>
          </a:p>
          <a:p>
            <a:pPr lvl="1"/>
            <a:r>
              <a:rPr lang="sr-Latn-RS" dirty="0" smtClean="0"/>
              <a:t>Za svaki poziv metode glavnog objekta Spring će ustvari pozvati metodu </a:t>
            </a:r>
            <a:r>
              <a:rPr lang="sr-Latn-RS" i="1" dirty="0" smtClean="0"/>
              <a:t>proxy</a:t>
            </a:r>
            <a:r>
              <a:rPr lang="sr-Latn-RS" dirty="0" smtClean="0"/>
              <a:t> objekta</a:t>
            </a:r>
          </a:p>
          <a:p>
            <a:pPr lvl="2"/>
            <a:r>
              <a:rPr lang="sr-Latn-RS" i="1" dirty="0" smtClean="0"/>
              <a:t>proxy </a:t>
            </a:r>
            <a:r>
              <a:rPr lang="sr-Latn-RS" dirty="0" smtClean="0"/>
              <a:t>metoda izvršava metodu glavnog objekta, ali i metode aspekta pre/posle glavne metode</a:t>
            </a:r>
            <a:endParaRPr lang="sr-Latn-RS" i="1" dirty="0" smtClean="0"/>
          </a:p>
          <a:p>
            <a:pPr lvl="1"/>
            <a:endParaRPr lang="en-GB" dirty="0"/>
          </a:p>
        </p:txBody>
      </p:sp>
      <p:pic>
        <p:nvPicPr>
          <p:cNvPr id="8200" name="Picture 8" descr="http://previews.123rf.com/images/teptong/teptong1208/teptong120800013/14772487-Car-troubleshooting-at-engine-under-car-hood-Stock-Photo-car-repair-au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600"/>
            <a:ext cx="200179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5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Kako Spring AOP radi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320040" lvl="1" indent="0">
              <a:buNone/>
            </a:pPr>
            <a:endParaRPr lang="en-GB" dirty="0"/>
          </a:p>
        </p:txBody>
      </p:sp>
      <p:pic>
        <p:nvPicPr>
          <p:cNvPr id="8200" name="Picture 8" descr="http://previews.123rf.com/images/teptong/teptong1208/teptong120800013/14772487-Car-troubleshooting-at-engine-under-car-hood-Stock-Photo-car-repair-au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600"/>
            <a:ext cx="200179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aop proxy plain pojo c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469231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aop proxy c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67200"/>
            <a:ext cx="48387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0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943600"/>
            <a:ext cx="6400800" cy="533400"/>
          </a:xfrm>
        </p:spPr>
        <p:txBody>
          <a:bodyPr/>
          <a:lstStyle/>
          <a:p>
            <a:pPr algn="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GB" dirty="0"/>
          </a:p>
        </p:txBody>
      </p:sp>
      <p:sp>
        <p:nvSpPr>
          <p:cNvPr id="4" name="AutoShape 2" descr="data:image/jpeg;base64,/9j/4AAQSkZJRgABAQAAAQABAAD/2wCEAAkGBxAPEBAQEBAVEBAPDQ8WDxAQDxUWFQ0VFRUWFhURFhgYHSggGBolGxUVITEiJSorLi4uFx8zODMvNygtLisBCgoKDg0OFxAQGi0lHR8tLS0uLS0tLSsrLS0tLS0tLSstLSstKystLS0tLS0tLS0tLS0tLS0tLS0tKy0tLS0tLf/AABEIAHcA9wMBEQACEQEDEQH/xAAbAAACAwEBAQAAAAAAAAAAAAABAgADBAUGB//EAFAQAAEDAQMFCA4FCQcFAAAAAAEAAgMEBRESITFUYXEGF0FRgZSh0xMiJDJCUnKRk7GzwdHSFFNidZIVRGN0goOywsMHIyUzouHxFjRDc+L/xAAaAQEBAQEBAQEAAAAAAAAAAAAAAQIDBAUG/8QAOREAAgECAwUFBwIFBQEAAAAAAAECAxESMVEEEyFBkVJhcaHwFCIygbHR4UPBBRUjQvEzU2KCkiT/2gAMAwEAAhEDEQA/AOZbtt1baura2rqGtbW1Ia1tTKA0CVwAADsgA4F4JylifFnmbd3xMgt2s0yo51L8yxilq+rJd6ji3KzTKjnUvzKYpavqyXepY23KzS6jnUvzKYpavqxd6jttur0uo5zL8yzilq+rJiepYLbq9Ln5zL8yYpavqxieo7baq9Kn5zJ8ymOWr6smJ6ljbZqtKn5xJ8ymOWr6sYnqWx2vVkgCpnJOYCokJPSpjnq+rJiep1IGWk7PNOwfpKl7eguv6FJVJR+KdvFm1Co9TXHTVfhV7xsnmd77lwe2QX6j+V2bVGpqXshlGevqDsc4dJk9y5P+IxXOT9eJtUJdoswP0yq9MfmU/mS/5dS7h9pgLJOCtqRte4/1An8xjrPrf90R0JdpiGOo4K6Q+VJKPeQui22D/UfmYdCpykVPbXDNPI/yKlx6Cb10jVcvhnf/ALHN06q16mKW0KphwumnaeJ0sgPmJVc6i4Nvqzm5SWbYn5VqNIm9O/4pvJ9p9WTHLUBtWo0ib08nxTeT7T6sY5aim1qnSJvTyfFXeT7T6suOWoptap0mb08nxTeT7T6sY3qIbXqdJm9PJ8Vd5PtPqxilqKbXqdJm9PJ8Vd5PtPqy4nqVutiq0mbnEnxTeT7T6sYnqIbYqtKn5xJ8yu8nq+rLieohtmq0qfnEnzK45avqxiepW62qrSp+cyfMrjlq+rLieohtqr0qfnMvzK4pavqy4nqVm26vS6jnMvzK4pavqxieohtur0uo5zL8yuKWr6suJ6iG3KvS6jnUvzK4pavqxd6mPdCe7a39fq/bPXSXxPxNPNmIOWSDhyhBw5QFjXKELA5ZsCxrlCHesexw9okmJDD3jG5DIOMnwW9J6V569eNLven3OkKd+LPRQOEYujaIxw4BcTtOcr51Taas+F7LRcD0RSjkTGvLhNXJjVwi5MaYRcmNMIuTGmEXJjTCLkxphFx+zm7Ce2b4rhePMc3IutOtUp8Ivhpy6EdnmYKuz2vvMXau+rzh/kngOpe+ltEanBqz8n9jzVKHOJxS5dzzilyoFLkAhcqUQuVAjnKlKy5WxStzlQIXKlK3OVAjnKlKy5UCFypR90R7trf1+r9s9dZ/EzTzZiaVkg4coBw5QhYHKAcFSxCwOUsD27Y5o2NJb2ZmBvbRt7ZguGRzM+TjF+ZeCdCnXk3Tl73NM9PFIkNUx+VrgdhzLxzoTh8SFyzGudhcmNMIuTGmEXJjTCLkxphFyY0wi5MaYRcV84blcQBrK3GnKTtFXFxoRJLlY3Cw/wDlkBDdrRndyL0ezRprFWlZac367gm3kcqWimc9+COSTt3XubE645c+TIF7lFy4pOx5HGV2Vvs2oGUwS3cfYnZOhXdy0GCWhieSDcch4iMoUsZELlbFELlbAQuSxSsuVsBC5asUrLksBC5WxRC5WxRCVQVlytilm6I921v6/V+2eus/iZebMIKyBwVCDgqAsBUA4cpYg4cpYh9Mp3dozyG+oL85WX9SXi/qe5PgSoijlyyRtefGIud+IXFeint1aHC913kcUzM6zY/Bklj5RI0cjrj/AKl29tpS+On09L6mXDvENnScE7HeXE5p/wBJIW1PY5c2vXzM4GL9Bn44T+8I9YVUNmf6liYWH6FP+i9P/wDKu52f/dXT8jCyfQZ+OIfvSf5VHT2ZfqDCwiz5OGaNvkse4+4KYtkjzb9eBcDLG2czwpZH6mhsY/mPqWHtdCPwU7+Pplwd5up6GKPtuxtaeC8Y3nlffhVqbZUS973e5Z+eXrgaUEW1FoNZ2znBmsm9x5TlPIvJGpWqS/prjrm/m3+DfBZnLn3RRcLnP13E+tdHsFapxqSXzd/uYdaC5lTN0cN+Zw13D3FT+WTXFNevkTfwN0dqQ1AwlzZPsyC87Biy+Za/+uhxu2v/AEvwavCZz7Q3PRvvMJ7E7xHG9jthzt6RsXejt0Z8Jqz15fg5ToL+08tVQvicWPaWuGcH16xrXvseZq3BlDnK2BWXK2AhcrYohcrYCFypRCVbAQuQohKoLd0Z7urvvCs9s9dp/EzWpgBWAOCoQcOUA4chBw5QDhyhD11jW3hAhnBje0ANLgReLsl9+bIvm7VsTk3KGfNfY9EJ8mega8HKDeDmI4V8xxadmdLhxKWFyYksLkxJYXJiSwuTElhcmJLC5fH2gBPfHvR4o4zrXT/TV+f07/EI49qWyWu7HEMcjjcTnuJ4AOFy9Oz7Hj9+pz5c34mKlXDwWZXT2IXHHUyEuPgMIJ2Occg2AHkXpq7VTpLCuPcuC6nNU5S4yZ04qKBnewM2uBcfO4ryS2+pySXrvOqpQXId1PCc8MZ/dj3LK26stOg3cdDn1dgwSd5fC7guJcw7Qco5DyL00/4gr++rd6+326GHRXIwsrp6NwjnGOM968G+8cbTw7F1q7LTrLFHPVZPxIqkou0jq1tPHVxDKM391IM7NXk35wvHQrT2eW7nl9O9HScVNHiKuF0T3MeLnNNxHvGpfYXceRq3AzlytgIXKlELkAhcqUQuVAhcqUUuQF26Q93V33hWe2eus/iZrUwArJBgVAOHIQYOUA4coBw5Qh9GkhjmjY2VgkAY24nI5uTwXDKF8hbVUpzks1d8H4ndpPM54sV0eWmqSwfVzD+ZuQ+YL1LaaNVWmuvHzM2ayY4kr2d9TiYccJxE8jbz0Kex0Z/A+jv5ZlxS5oQ2+Gm6SGSM8TgffcuT/h2kuq/yMaHbuhg4SRtC5vYJ6oY0P+XoPGP4Sp7DU1XUY1qA2/BwEnkV9hnqhjRfZtqMmfc1rrmi9xObUOUpPZN3HHJrhyKpJsFu2mYmXA9vJfdqHCVjZaO8m5yyXmxOdkNY1CIG4nf5rxlP1YPgjXxnk29dr2h3cI/N/sZpwtxeZvxr5tjrcmNLC5MaWFyY0sLnP+nRVD305GNmC8kHwr7r2ngI419CEKmzQxvm+K7vuYbUuBzLPmdRzmneb43kYHcGXvXar8x1r0bRSjXp4458vsYg3F4WX7q6THGJh30dwd9phOS/YT0rnsNW63b5ZFqRvxPIFy+icRC5UohcqBS5UCFyFFLlQIXKlL90p7urvvCs9s9dZ5srzMAKwBgUIMCoBw5QDhyEGxKA+kwP7RvkN9S+DVXvy8Wdbj4lzsLkxJhFy1tXIBcHuu4sRu8y6RqVI5SfUXAag8IadsbD6wui2msspfQXExjxI/RM+CvtdbtfQg4qDwBg2RMHuUe1Vn/d9CjuqHFoBcSCb7uDJkGTzrnUnOUUpO/P15lTPOxuE9YScrYuDgOHMPxFe9f0aF1n+7Ob4yO/2RfKsdLmKttaOHI43u8Vufl4l6aWyTqK+SI5JHPO6Zv1Z/F/svR7BHteX5M7xAdumHBHl1u/2RbBHnLy/I3iObXW1LKLr8LeJvDtK9NOhTp8Yrjq8zLm2Tc9NdUM+0HDov8Acs7TG9KRIcGdfdRCHRCTwonZ/suzjz3Hz8a8+wzzh8zc1fibKKYT04xZRJGWv82E8q4zW5r3WvkzV7o8JJe0lpztJB2jIV9g4lZcqBC5UopcgFLlSiEoBSVQad0x7vrvvGs9u9dZZs08znArBBgVAMCgHBUIMCgHDlAepo66WkDI6lh7G4AxSDKCOIHMbuLOF5K+yqp70Xx8ma8TuQVTJBexwcNRXz50Zw+JAsxLnYXJiSwuTElhcmJLC5MSWFx8ebYrJZC5w9zzv7yd3Dfd53E+5e/bF7iXeZjzOpXVPY43vGdrcm3MF4qNPHNJmrnjHyEkkm8nOeNfXOYuJUhMSWBrp6W5hnkyRi8MByGd3it+yOE8mfNUjSXMawrzUMPFiJ2XEe9cdoX9KQWZ6W1TfBMP0TujL7l8/ZuFVG2ZNzMnc41Pf671021e+vD92RPgeXtPJNL/AOx3SV9GC91eBlmQuW7AUlUohKAUlUCkoUBKoNO6Y931/wB41vt3rpLNmnmc8FZIEFQDByAYFQgwcgGxKEPpEMvaBuQtc1uJjgC12ThByL5OOUKknF82L2MMtj0zjiZjpnccLr2fgdl8zgNS9ENs7S6fYXAKGqZ/l1UUo4pQ5h2ZR71u+zzzt9ChBrxnphJrilY6/ka4noU9lpSyfmmLAdW1Le/oahuswvA25W5lHsK1fT8iwv5Uk0Wb0bvgp7EtX0JYZtdO7vKKd2yF59TUWwrV9PyLGyB8mEdljdE7xHtIIHAbivPXpbuSQZyLMd2OqmYcmIuIHLeOgr07SsVO/wAwdWrYJGOjLg3G24E5gc46bl5tnup35A8+2wKv6nD5csbPNicL+RfRfDO3VEsy1m5yc986Jm2UH+G9Zc4L+5Cxc6lpKXtpH/SJBmZdhYNozu5bhqKKTl8K4av9lz+hbI49o2i+d+J5zC5rRmYOAAcC6WDdzsbm6QtaZnC7GLoxwlvC7Zfk5CvLtUrRw6kyNduz4YH5e+AaOU/C9efZYXqX0LcNhtwU8d+S8F3ISSOi5XauNSwuePq5cUj3X34nuIPGL8i+klZWBQXKgUuVApcgASqUUuVApKA1bpz3fX/eNb7eRdJZm3mc4FZMjAoAgqAYFAMCoBsShD6FBKC1pGYtF3mXyKkffl4nN5lmNYsLkxpYXBiSwuMyQjMSNhuRK2QuP9Kf47vxFavLUXFfMTncTtJKju8xcrxKqPCwOTbbHMdHUs8EhsmrxTsIvG0a17aDUoYWaTuaJqJlWGSCfsdwzFhcCM+S7M7Pn1KUpKleMmL2zOiwsGfERqcGnVeSDf5l5U43u1czdFU8EL85nb5FQy7zGL3rvHaIxyh66GsaMTrBpjl7LONrY3X8uRdPao80xiRbT2VSxm8MfK4ZjO8Fo/YaBfykjUsS2rsrqTEjY+Uk3n/jUvLJuTuyXOBaTzUzsgYe1ab5HcDfGcdg6TcvdQgqcMUjSyOla1WIoXEZO1wsHFkuHmC4UoupVxPxIuLPF4l9A0KSqUUuQClyoAShRSVQAlAa9057vr/vKt9vIuk8zTzObeskCCgGBUIEFAMCoBg5LA9bBFUUjAbvpFPcCXRgl0F/A5ucDXm1rhOnCrk+KMtKRupbQilHaPB1X5RyLxz2eceV/Aw4tGjEuVjNyYksLkxJYXJiSwuTElhchci4O4uLiBBa4YmuFzmnwgfVtXWLcGpLL1wF7cTjuD6J2cyU7z2r7sx4jxO1cOcL1yjGrE6cJI6kFS14xNcCNXAvHOlKGZzaaLMaxYlyY0sLkxoo34IHKrbULiIacGSR5uGEX3bPjwL2UtntxkdIx1Nln0baZhGIOkflleM3kNPEM9/CdQCxWqY3hj/kkpX4I89blodlfc09ozN9o8JXopUsEbczaVkcwldSilyWAC5WxRSUACUsBb1QC9CmzdQe76/7yrfbyLpLM08zm3rJkN6gCCgGBQBvUAcSEPocMpbhLSWkAXEG4jlXzJXU21qedviLUxwzZZoWPd44BjeP2mEdN66x2iaz4mlUZS2zmD/LqZ4+JsrWSgftDCehdN/CXxL9zW8i8xvotQO9qad+uRskfuKWoP00PcZOxVfiwO8mqaP4rlN1R18/wMMNfMhZV/UREcf02nychff0JuKXa80MMdfNE7HVeJC3WauM/wAN6bmjr5r7DDDXzD9GqPCmpmD7JkeR0BXDQXpj3ENHShpvfVOkIBuayANadpc6/oUlUpWsl+xHKFrDMlIvBALXC5zHC9rxxEHOuUbw96PrxMJtcUYJLHjJxU8xp3fVyXuZyPGUDygdpXojWi+D4fQ6RqJ5gEFoNzRMnHHE9jyeRrsQ5Qru6cskvky4YsJZaJ/NCzXIMA87yAm4guXmMERTZM0n/c1LGN4Y4SJHHV2va9JTHCGXkMUUbIRFTsc2JvY2kdu97r3yD7TsgA1AAetcZTnU92KObm5cEcC1rYx3sj73wneNqGpdqdFQ48zpGFjjFy7GwYkACUApcqAXoUF6AF6oBegNu6k/4haH3lW+3kXSWZp5nNBWSBvUAQUAQUIG9QBvQHu6acPY1wzOaP8AhfOqRak7nknwbLcSxYzcmJLC5MSWFyYksLkxJYXJiSwuTElhcmJLC4MSqusip2AStpqTs10LdPkcv8tw3kG/Oct14Otdns/edNz3hNtQjhPI1T2bvJuXqZpt0A8BnK4+4La2eKzNKkuZyqqukl79144hkA5F2SSVkdUrZGfEqAYkAMSFBiQAvVAL0AL0AL1QC9Ab91Z/xC0PvKt9u9blmaeZywVkgb0Ab0Ab0Ab1AEFCG2zrUfBkHbNJytPrHEViUFJWZJRUsz0FNbUL87sB4n5OnMvPLZ3yOEqL5G9sgOUEEcYN65OElmjk4tZoOJZsZuTElhcmJLC5MSWFyYksLkLlVBvJFSbyMlRakLM7wTxNynoXWNCTz4HVUpPM4loWw+W9rRgYc44XbSu8KcY5HaMFHI52JbNExIAYlSgxIAYkBL0AL0AMSAF6Al6tgC9AC9CgvVB7jdH/AGeWtLW1kkdGXRy11U+N30inGJr5XuabjICMhGddHFtmmjn721s6Cec03WqYGLE3trZ0E85putTAxYO9vbOgnnNN1qYGLE3t7Z0E85putTAyYQ729s6Cec03WpgZcJN7i2dBPOabrVMDJhYd7i2dBPOabrUwMYWTe5tnQTzmm61MDGFjx/2e203vaNzdlVTD+qmBjCzUzcdb4/NXnbUUp/qKOlfOxHTTLhuVt/Qr9s1L7pVncLRGdzHQP/S9v6CPTU3Wp7OtENzHQh3LW/oV376l61NwtENzHQqfuQt8/mjhsqKUf1FrdWySKqaXIzS7gbbd31G922qputVwM1hYm93bGgu5zTdapu2MLJvd2xoLuc03Wpu2MLJvd2xoLuc03Wpu2MIN7u2NBdzmm61N2xhZN7u2NBdzmm61N2xhZN7q2NBdzmm61N2xhBvdWxoJ5zTdaru2MJN7q2NBPOabrU3bGEm9zbGgnnNN1qYGMIN7m2dBPOabrUwMYWTe4tnQTzmm61MDGFg3uLZ0E85putTAxhZN7i2dBPOabrUwMYQb29s6Cec03WpgYwsm9vbOgnnNN1quBlwn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xAPEBAQEBAVEBAPDQ8WDxAQDxUWFQ0VFRUWFhURFhgYHSggGBolGxUVITEiJSorLi4uFx8zODMvNygtLisBCgoKDg0OFxAQGi0lHR8tLS0uLS0tLSsrLS0tLS0tLSstLSstKystLS0tLS0tLS0tLS0tLS0tLS0tKy0tLS0tLf/AABEIAHcA9wMBEQACEQEDEQH/xAAbAAACAwEBAQAAAAAAAAAAAAABAgADBAUGB//EAFAQAAEDAQMFCA4FCQcFAAAAAAEAAgMEBRESITFUYXEGF0FRgZSh0xMiJDJCUnKRk7GzwdHSFFNidZIVRGN0goOywsMHIyUzouHxFjRDc+L/xAAaAQEBAQEBAQEAAAAAAAAAAAAAAQIDBAUG/8QAOREAAgECAwUFBwIFBQEAAAAAAAECAxESMVEEEyFBkVJhcaHwFCIygbHR4UPBBRUjQvEzU2KCkiT/2gAMAwEAAhEDEQA/AOZbtt1baura2rqGtbW1Ia1tTKA0CVwAADsgA4F4JylifFnmbd3xMgt2s0yo51L8yxilq+rJd6ji3KzTKjnUvzKYpavqyXepY23KzS6jnUvzKYpavqxd6jttur0uo5zL8yzilq+rJiepYLbq9Ln5zL8yYpavqxieo7baq9Kn5zJ8ymOWr6smJ6ljbZqtKn5xJ8ymOWr6sYnqWx2vVkgCpnJOYCokJPSpjnq+rJiep1IGWk7PNOwfpKl7eguv6FJVJR+KdvFm1Co9TXHTVfhV7xsnmd77lwe2QX6j+V2bVGpqXshlGevqDsc4dJk9y5P+IxXOT9eJtUJdoswP0yq9MfmU/mS/5dS7h9pgLJOCtqRte4/1An8xjrPrf90R0JdpiGOo4K6Q+VJKPeQui22D/UfmYdCpykVPbXDNPI/yKlx6Cb10jVcvhnf/ALHN06q16mKW0KphwumnaeJ0sgPmJVc6i4Nvqzm5SWbYn5VqNIm9O/4pvJ9p9WTHLUBtWo0ib08nxTeT7T6sY5aim1qnSJvTyfFXeT7T6suOWoptap0mb08nxTeT7T6sY3qIbXqdJm9PJ8Vd5PtPqxilqKbXqdJm9PJ8Vd5PtPqy4nqVutiq0mbnEnxTeT7T6sYnqIbYqtKn5xJ8yu8nq+rLieohtmq0qfnEnzK45avqxiepW62qrSp+cyfMrjlq+rLieohtqr0qfnMvzK4pavqy4nqVm26vS6jnMvzK4pavqxieohtur0uo5zL8yuKWr6suJ6iG3KvS6jnUvzK4pavqxd6mPdCe7a39fq/bPXSXxPxNPNmIOWSDhyhBw5QFjXKELA5ZsCxrlCHesexw9okmJDD3jG5DIOMnwW9J6V569eNLven3OkKd+LPRQOEYujaIxw4BcTtOcr51Taas+F7LRcD0RSjkTGvLhNXJjVwi5MaYRcmNMIuTGmEXJjTCLkxphFx+zm7Ce2b4rhePMc3IutOtUp8Ivhpy6EdnmYKuz2vvMXau+rzh/kngOpe+ltEanBqz8n9jzVKHOJxS5dzzilyoFLkAhcqUQuVAjnKlKy5WxStzlQIXKlK3OVAjnKlKy5UCFypR90R7trf1+r9s9dZ/EzTzZiaVkg4coBw5QhYHKAcFSxCwOUsD27Y5o2NJb2ZmBvbRt7ZguGRzM+TjF+ZeCdCnXk3Tl73NM9PFIkNUx+VrgdhzLxzoTh8SFyzGudhcmNMIuTGmEXJjTCLkxphFyY0wi5MaYRcV84blcQBrK3GnKTtFXFxoRJLlY3Cw/wDlkBDdrRndyL0ezRprFWlZac367gm3kcqWimc9+COSTt3XubE645c+TIF7lFy4pOx5HGV2Vvs2oGUwS3cfYnZOhXdy0GCWhieSDcch4iMoUsZELlbFELlbAQuSxSsuVsBC5asUrLksBC5WxRC5WxRCVQVlytilm6I921v6/V+2eus/iZebMIKyBwVCDgqAsBUA4cpYg4cpYh9Mp3dozyG+oL85WX9SXi/qe5PgSoijlyyRtefGIud+IXFeint1aHC913kcUzM6zY/Bklj5RI0cjrj/AKl29tpS+On09L6mXDvENnScE7HeXE5p/wBJIW1PY5c2vXzM4GL9Bn44T+8I9YVUNmf6liYWH6FP+i9P/wDKu52f/dXT8jCyfQZ+OIfvSf5VHT2ZfqDCwiz5OGaNvkse4+4KYtkjzb9eBcDLG2czwpZH6mhsY/mPqWHtdCPwU7+Pplwd5up6GKPtuxtaeC8Y3nlffhVqbZUS973e5Z+eXrgaUEW1FoNZ2znBmsm9x5TlPIvJGpWqS/prjrm/m3+DfBZnLn3RRcLnP13E+tdHsFapxqSXzd/uYdaC5lTN0cN+Zw13D3FT+WTXFNevkTfwN0dqQ1AwlzZPsyC87Biy+Za/+uhxu2v/AEvwavCZz7Q3PRvvMJ7E7xHG9jthzt6RsXejt0Z8Jqz15fg5ToL+08tVQvicWPaWuGcH16xrXvseZq3BlDnK2BWXK2AhcrYohcrYCFypRCVbAQuQohKoLd0Z7urvvCs9s9dp/EzWpgBWAOCoQcOUA4chBw5QDhyhD11jW3hAhnBje0ANLgReLsl9+bIvm7VsTk3KGfNfY9EJ8mega8HKDeDmI4V8xxadmdLhxKWFyYksLkxJYXJiSwuTElhcmJLC5fH2gBPfHvR4o4zrXT/TV+f07/EI49qWyWu7HEMcjjcTnuJ4AOFy9Oz7Hj9+pz5c34mKlXDwWZXT2IXHHUyEuPgMIJ2Occg2AHkXpq7VTpLCuPcuC6nNU5S4yZ04qKBnewM2uBcfO4ryS2+pySXrvOqpQXId1PCc8MZ/dj3LK26stOg3cdDn1dgwSd5fC7guJcw7Qco5DyL00/4gr++rd6+326GHRXIwsrp6NwjnGOM968G+8cbTw7F1q7LTrLFHPVZPxIqkou0jq1tPHVxDKM391IM7NXk35wvHQrT2eW7nl9O9HScVNHiKuF0T3MeLnNNxHvGpfYXceRq3AzlytgIXKlELkAhcqUQuVAhcqUUuQF26Q93V33hWe2eus/iZrUwArJBgVAOHIQYOUA4coBw5Qh9GkhjmjY2VgkAY24nI5uTwXDKF8hbVUpzks1d8H4ndpPM54sV0eWmqSwfVzD+ZuQ+YL1LaaNVWmuvHzM2ayY4kr2d9TiYccJxE8jbz0Kex0Z/A+jv5ZlxS5oQ2+Gm6SGSM8TgffcuT/h2kuq/yMaHbuhg4SRtC5vYJ6oY0P+XoPGP4Sp7DU1XUY1qA2/BwEnkV9hnqhjRfZtqMmfc1rrmi9xObUOUpPZN3HHJrhyKpJsFu2mYmXA9vJfdqHCVjZaO8m5yyXmxOdkNY1CIG4nf5rxlP1YPgjXxnk29dr2h3cI/N/sZpwtxeZvxr5tjrcmNLC5MaWFyY0sLnP+nRVD305GNmC8kHwr7r2ngI419CEKmzQxvm+K7vuYbUuBzLPmdRzmneb43kYHcGXvXar8x1r0bRSjXp4458vsYg3F4WX7q6THGJh30dwd9phOS/YT0rnsNW63b5ZFqRvxPIFy+icRC5UohcqBS5UCFyFFLlQIXKlL90p7urvvCs9s9dZ5srzMAKwBgUIMCoBw5QDhyEGxKA+kwP7RvkN9S+DVXvy8Wdbj4lzsLkxJhFy1tXIBcHuu4sRu8y6RqVI5SfUXAag8IadsbD6wui2msspfQXExjxI/RM+CvtdbtfQg4qDwBg2RMHuUe1Vn/d9CjuqHFoBcSCb7uDJkGTzrnUnOUUpO/P15lTPOxuE9YScrYuDgOHMPxFe9f0aF1n+7Ob4yO/2RfKsdLmKttaOHI43u8Vufl4l6aWyTqK+SI5JHPO6Zv1Z/F/svR7BHteX5M7xAdumHBHl1u/2RbBHnLy/I3iObXW1LKLr8LeJvDtK9NOhTp8Yrjq8zLm2Tc9NdUM+0HDov8Acs7TG9KRIcGdfdRCHRCTwonZ/suzjz3Hz8a8+wzzh8zc1fibKKYT04xZRJGWv82E8q4zW5r3WvkzV7o8JJe0lpztJB2jIV9g4lZcqBC5UopcgFLlSiEoBSVQad0x7vrvvGs9u9dZZs08znArBBgVAMCgHBUIMCgHDlAepo66WkDI6lh7G4AxSDKCOIHMbuLOF5K+yqp70Xx8ma8TuQVTJBexwcNRXz50Zw+JAsxLnYXJiSwuTElhcmJLC5MSWFx8ebYrJZC5w9zzv7yd3Dfd53E+5e/bF7iXeZjzOpXVPY43vGdrcm3MF4qNPHNJmrnjHyEkkm8nOeNfXOYuJUhMSWBrp6W5hnkyRi8MByGd3it+yOE8mfNUjSXMawrzUMPFiJ2XEe9cdoX9KQWZ6W1TfBMP0TujL7l8/ZuFVG2ZNzMnc41Pf671021e+vD92RPgeXtPJNL/AOx3SV9GC91eBlmQuW7AUlUohKAUlUCkoUBKoNO6Y931/wB41vt3rpLNmnmc8FZIEFQDByAYFQgwcgGxKEPpEMvaBuQtc1uJjgC12ThByL5OOUKknF82L2MMtj0zjiZjpnccLr2fgdl8zgNS9ENs7S6fYXAKGqZ/l1UUo4pQ5h2ZR71u+zzzt9ChBrxnphJrilY6/ka4noU9lpSyfmmLAdW1Le/oahuswvA25W5lHsK1fT8iwv5Uk0Wb0bvgp7EtX0JYZtdO7vKKd2yF59TUWwrV9PyLGyB8mEdljdE7xHtIIHAbivPXpbuSQZyLMd2OqmYcmIuIHLeOgr07SsVO/wAwdWrYJGOjLg3G24E5gc46bl5tnup35A8+2wKv6nD5csbPNicL+RfRfDO3VEsy1m5yc986Jm2UH+G9Zc4L+5Cxc6lpKXtpH/SJBmZdhYNozu5bhqKKTl8K4av9lz+hbI49o2i+d+J5zC5rRmYOAAcC6WDdzsbm6QtaZnC7GLoxwlvC7Zfk5CvLtUrRw6kyNduz4YH5e+AaOU/C9efZYXqX0LcNhtwU8d+S8F3ISSOi5XauNSwuePq5cUj3X34nuIPGL8i+klZWBQXKgUuVApcgASqUUuVApKA1bpz3fX/eNb7eRdJZm3mc4FZMjAoAgqAYFAMCoBsShD6FBKC1pGYtF3mXyKkffl4nN5lmNYsLkxpYXBiSwuMyQjMSNhuRK2QuP9Kf47vxFavLUXFfMTncTtJKju8xcrxKqPCwOTbbHMdHUs8EhsmrxTsIvG0a17aDUoYWaTuaJqJlWGSCfsdwzFhcCM+S7M7Pn1KUpKleMmL2zOiwsGfERqcGnVeSDf5l5U43u1czdFU8EL85nb5FQy7zGL3rvHaIxyh66GsaMTrBpjl7LONrY3X8uRdPao80xiRbT2VSxm8MfK4ZjO8Fo/YaBfykjUsS2rsrqTEjY+Uk3n/jUvLJuTuyXOBaTzUzsgYe1ab5HcDfGcdg6TcvdQgqcMUjSyOla1WIoXEZO1wsHFkuHmC4UoupVxPxIuLPF4l9A0KSqUUuQClyoAShRSVQAlAa9057vr/vKt9vIuk8zTzObeskCCgGBUIEFAMCoBg5LA9bBFUUjAbvpFPcCXRgl0F/A5ucDXm1rhOnCrk+KMtKRupbQilHaPB1X5RyLxz2eceV/Aw4tGjEuVjNyYksLkxJYXJiSwuTElhchci4O4uLiBBa4YmuFzmnwgfVtXWLcGpLL1wF7cTjuD6J2cyU7z2r7sx4jxO1cOcL1yjGrE6cJI6kFS14xNcCNXAvHOlKGZzaaLMaxYlyY0sLkxoo34IHKrbULiIacGSR5uGEX3bPjwL2UtntxkdIx1Nln0baZhGIOkflleM3kNPEM9/CdQCxWqY3hj/kkpX4I89blodlfc09ozN9o8JXopUsEbczaVkcwldSilyWAC5WxRSUACUsBb1QC9CmzdQe76/7yrfbyLpLM08zm3rJkN6gCCgGBQBvUAcSEPocMpbhLSWkAXEG4jlXzJXU21qedviLUxwzZZoWPd44BjeP2mEdN66x2iaz4mlUZS2zmD/LqZ4+JsrWSgftDCehdN/CXxL9zW8i8xvotQO9qad+uRskfuKWoP00PcZOxVfiwO8mqaP4rlN1R18/wMMNfMhZV/UREcf02nychff0JuKXa80MMdfNE7HVeJC3WauM/wAN6bmjr5r7DDDXzD9GqPCmpmD7JkeR0BXDQXpj3ENHShpvfVOkIBuayANadpc6/oUlUpWsl+xHKFrDMlIvBALXC5zHC9rxxEHOuUbw96PrxMJtcUYJLHjJxU8xp3fVyXuZyPGUDygdpXojWi+D4fQ6RqJ5gEFoNzRMnHHE9jyeRrsQ5Qru6cskvky4YsJZaJ/NCzXIMA87yAm4guXmMERTZM0n/c1LGN4Y4SJHHV2va9JTHCGXkMUUbIRFTsc2JvY2kdu97r3yD7TsgA1AAetcZTnU92KObm5cEcC1rYx3sj73wneNqGpdqdFQ48zpGFjjFy7GwYkACUApcqAXoUF6AF6oBegNu6k/4haH3lW+3kXSWZp5nNBWSBvUAQUAQUIG9QBvQHu6acPY1wzOaP8AhfOqRak7nknwbLcSxYzcmJLC5MSWFyYksLkxJYXJiSwuTElhcmJLC4MSqusip2AStpqTs10LdPkcv8tw3kG/Oct14Otdns/edNz3hNtQjhPI1T2bvJuXqZpt0A8BnK4+4La2eKzNKkuZyqqukl79144hkA5F2SSVkdUrZGfEqAYkAMSFBiQAvVAL0AL0AL1QC9Ab91Z/xC0PvKt9u9blmaeZywVkgb0Ab0Ab0Ab1AEFCG2zrUfBkHbNJytPrHEViUFJWZJRUsz0FNbUL87sB4n5OnMvPLZ3yOEqL5G9sgOUEEcYN65OElmjk4tZoOJZsZuTElhcmJLC5MSWFyYksLkLlVBvJFSbyMlRakLM7wTxNynoXWNCTz4HVUpPM4loWw+W9rRgYc44XbSu8KcY5HaMFHI52JbNExIAYlSgxIAYkBL0AL0AMSAF6Al6tgC9AC9CgvVB7jdH/AGeWtLW1kkdGXRy11U+N30inGJr5XuabjICMhGddHFtmmjn721s6Cec03WqYGLE3trZ0E85putTAxYO9vbOgnnNN1qYGLE3t7Z0E85putTAyYQ729s6Cec03WpgZcJN7i2dBPOabrVMDJhYd7i2dBPOabrUwMYWTe5tnQTzmm61MDGFjx/2e203vaNzdlVTD+qmBjCzUzcdb4/NXnbUUp/qKOlfOxHTTLhuVt/Qr9s1L7pVncLRGdzHQP/S9v6CPTU3Wp7OtENzHQh3LW/oV376l61NwtENzHQqfuQt8/mjhsqKUf1FrdWySKqaXIzS7gbbd31G922qputVwM1hYm93bGgu5zTdapu2MLJvd2xoLuc03Wpu2MLJvd2xoLuc03Wpu2MIN7u2NBdzmm61N2xhZN7u2NBdzmm61N2xhZN7q2NBdzmm61N2xhBvdWxoJ5zTdaru2MJN7q2NBPOabrU3bGEm9zbGgnnNN1qYGMIN7m2dBPOabrUwMYWTe4tnQTzmm61MDGFg3uLZ0E85putTAxhZN7i2dBPOabrUwMYQb29s6Cec03WpgYwsm9vbOgnnNN1quBlwn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1750" name="Picture 6" descr="http://3.bp.blogspot.com/-q-tftZed9TY/TyyW9DYSXxI/AAAAAAAAArU/SY6crQjNAlA/s1600/Project_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77" y="3352800"/>
            <a:ext cx="432619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</a:t>
            </a:r>
            <a:r>
              <a:rPr lang="en-US" dirty="0" smtClean="0"/>
              <a:t> D</a:t>
            </a:r>
            <a:r>
              <a:rPr lang="sr-Latn-RS" dirty="0" smtClean="0"/>
              <a:t>ata</a:t>
            </a:r>
            <a:r>
              <a:rPr lang="en-US" dirty="0" smtClean="0"/>
              <a:t> JPA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Poseban</a:t>
            </a:r>
            <a:r>
              <a:rPr lang="en-US" dirty="0" smtClean="0"/>
              <a:t> Spring </a:t>
            </a:r>
            <a:r>
              <a:rPr lang="en-US" dirty="0" err="1" smtClean="0"/>
              <a:t>projekat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podr</a:t>
            </a:r>
            <a:r>
              <a:rPr lang="sr-Latn-RS" dirty="0" smtClean="0"/>
              <a:t>šku radu sa bazama podataka</a:t>
            </a:r>
          </a:p>
          <a:p>
            <a:pPr lvl="1"/>
            <a:r>
              <a:rPr lang="sr-Latn-RS" dirty="0" smtClean="0"/>
              <a:t>pojednostavljuje klasične Spring tehnike upravljanja podacima</a:t>
            </a:r>
          </a:p>
          <a:p>
            <a:pPr lvl="1"/>
            <a:r>
              <a:rPr lang="sr-Latn-RS" dirty="0" smtClean="0"/>
              <a:t>kraći kod kroz ugrađenu podršku za standardne funkcionalnosti</a:t>
            </a:r>
          </a:p>
          <a:p>
            <a:pPr lvl="1"/>
            <a:r>
              <a:rPr lang="sr-Latn-RS" dirty="0" smtClean="0"/>
              <a:t>jednostavnije vršenje upita ka bazi podataka</a:t>
            </a:r>
          </a:p>
          <a:p>
            <a:pPr lvl="1"/>
            <a:r>
              <a:rPr lang="sr-Latn-RS" dirty="0" smtClean="0"/>
              <a:t>podržava i NoSQL baze</a:t>
            </a:r>
            <a:endParaRPr lang="en-GB" dirty="0"/>
          </a:p>
        </p:txBody>
      </p:sp>
      <p:pic>
        <p:nvPicPr>
          <p:cNvPr id="4" name="Picture 6" descr="http://3.bp.blogspot.com/-q-tftZed9TY/TyyW9DYSXxI/AAAAAAAAArU/SY6crQjNAlA/s1600/Project_Dat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53930" b="-12532"/>
          <a:stretch/>
        </p:blipFill>
        <p:spPr bwMode="auto">
          <a:xfrm>
            <a:off x="5181600" y="533400"/>
            <a:ext cx="2163096" cy="106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Klasičan pristup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Klasičan pristup koristi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sr-Latn-RS" dirty="0" smtClean="0"/>
              <a:t> za upite nad bazom podataka</a:t>
            </a:r>
          </a:p>
          <a:p>
            <a:r>
              <a:rPr lang="sr-Latn-RS" dirty="0" smtClean="0"/>
              <a:t>Za svaki entitet se realizuju posebne metode za unos, izmenu, brisanje, preuzimanje, ...</a:t>
            </a:r>
          </a:p>
          <a:p>
            <a:r>
              <a:rPr lang="sr-Latn-RS" dirty="0" smtClean="0"/>
              <a:t>Za svaki entitet je kod u najvećem delu sličan osim što je entitet drugačiji</a:t>
            </a:r>
          </a:p>
          <a:p>
            <a:r>
              <a:rPr lang="sr-Latn-RS" dirty="0" smtClean="0"/>
              <a:t>Može se kod skratiti kroz rad sa generičkim tipom podatka, ali je i dalje potrebno napisati te metode bar jednom</a:t>
            </a:r>
            <a:endParaRPr lang="en-GB" dirty="0"/>
          </a:p>
        </p:txBody>
      </p:sp>
      <p:pic>
        <p:nvPicPr>
          <p:cNvPr id="32770" name="Picture 2" descr="http://jeffsautomotiveco.com/communities/8/000/001/510/438/images/65126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"/>
            <a:ext cx="1981200" cy="111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0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sr-Latn-RS" dirty="0" smtClean="0"/>
              <a:t>Spring Data JPA repozitorijumi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sr-Latn-RS" dirty="0" smtClean="0"/>
          </a:p>
          <a:p>
            <a:r>
              <a:rPr lang="sr-Latn-RS" dirty="0" smtClean="0"/>
              <a:t>Spring Data JPA izbacuje potrebe za pisanjem ponavljajućeg koda</a:t>
            </a:r>
          </a:p>
          <a:p>
            <a:r>
              <a:rPr lang="sr-Latn-RS" dirty="0" smtClean="0"/>
              <a:t>Uvodi koncept repozitorijuma</a:t>
            </a:r>
          </a:p>
          <a:p>
            <a:pPr lvl="1"/>
            <a:r>
              <a:rPr lang="sr-Latn-RS" dirty="0" smtClean="0"/>
              <a:t>Repozitorijum je interfejs</a:t>
            </a:r>
          </a:p>
          <a:p>
            <a:pPr lvl="1"/>
            <a:r>
              <a:rPr lang="sr-Latn-RS" dirty="0" smtClean="0"/>
              <a:t>Različiti tipovi repozitorijuma, svi izvedeni iz pretka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Repository</a:t>
            </a:r>
            <a:endParaRPr lang="sr-Latn-R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5842" name="Picture 2" descr="http://www.infolibcorp.com/gfxs/metadata-management-reposi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31469"/>
            <a:ext cx="1222722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9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Glavni koncepti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572000"/>
          </a:xfrm>
        </p:spPr>
        <p:txBody>
          <a:bodyPr>
            <a:normAutofit/>
          </a:bodyPr>
          <a:lstStyle/>
          <a:p>
            <a:r>
              <a:rPr lang="sr-Latn-RS" sz="2400" dirty="0"/>
              <a:t>Zamišljen kao „lagan“ i „neinvazivan“ radni okvir</a:t>
            </a:r>
          </a:p>
          <a:p>
            <a:pPr lvl="1"/>
            <a:r>
              <a:rPr lang="sr-Latn-RS" sz="2000" dirty="0"/>
              <a:t>ideja je da se </a:t>
            </a:r>
            <a:r>
              <a:rPr lang="sr-Latn-RS" sz="2000" dirty="0" smtClean="0"/>
              <a:t>kod aplikacije što manje prilagođava Spring API-ju</a:t>
            </a:r>
            <a:endParaRPr lang="en-US" sz="2000" dirty="0" smtClean="0"/>
          </a:p>
          <a:p>
            <a:pPr lvl="1"/>
            <a:endParaRPr lang="sr-Latn-RS" sz="2000" dirty="0" smtClean="0"/>
          </a:p>
          <a:p>
            <a:pPr lvl="1"/>
            <a:r>
              <a:rPr lang="sr-Latn-RS" sz="2000" dirty="0" smtClean="0"/>
              <a:t>realizuje se pretežnim korišćenjem običnih Java objekata</a:t>
            </a:r>
          </a:p>
          <a:p>
            <a:pPr lvl="2"/>
            <a:r>
              <a:rPr lang="sr-Latn-RS" sz="1800" i="1" dirty="0" smtClean="0"/>
              <a:t>Plain old Java objects </a:t>
            </a:r>
            <a:r>
              <a:rPr lang="sr-Latn-RS" sz="1800" dirty="0" smtClean="0"/>
              <a:t>(POJO)</a:t>
            </a:r>
          </a:p>
          <a:p>
            <a:pPr lvl="2"/>
            <a:r>
              <a:rPr lang="sr-Latn-RS" sz="1800" dirty="0" smtClean="0"/>
              <a:t>Druge tehnologije su zahtevale specifične objekte koji nasleđuju definisane interfejse</a:t>
            </a:r>
          </a:p>
          <a:p>
            <a:pPr lvl="3"/>
            <a:r>
              <a:rPr lang="sr-Latn-RS" sz="1800" dirty="0" smtClean="0"/>
              <a:t>npr. EJB 2.0 ili Struts</a:t>
            </a:r>
          </a:p>
          <a:p>
            <a:pPr lvl="2"/>
            <a:r>
              <a:rPr lang="sr-Latn-RS" sz="1800" dirty="0" smtClean="0"/>
              <a:t>Anotacijama ili konfiguracionim fajlovima se definiše kako Spring da upravlja objektima</a:t>
            </a:r>
          </a:p>
          <a:p>
            <a:pPr lvl="1"/>
            <a:endParaRPr lang="sr-Latn-RS" sz="2000" dirty="0" smtClean="0"/>
          </a:p>
        </p:txBody>
      </p:sp>
      <p:pic>
        <p:nvPicPr>
          <p:cNvPr id="5122" name="Picture 2" descr="C:\Users\Goran\AppData\Local\Microsoft\Windows\INetCache\IE\UQXT3MQS\Quote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603" y="509605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http://previews.123rf.com/images/yayayoy/yayayoy1504/yayayoy150400002/39390508-Jealous-emoticon-Stock-Vector-emoticon-emoji-fa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1390650"/>
            <a:ext cx="683807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32803" y="5110046"/>
            <a:ext cx="4876802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b="1" i="1" dirty="0" smtClean="0">
                <a:latin typeface="Adobe Arabic" pitchFamily="18" charset="-78"/>
                <a:cs typeface="Adobe Arabic" pitchFamily="18" charset="-78"/>
              </a:rPr>
              <a:t>S</a:t>
            </a:r>
            <a:r>
              <a:rPr lang="en-GB" b="1" i="1" dirty="0" err="1" smtClean="0">
                <a:latin typeface="Adobe Arabic" pitchFamily="18" charset="-78"/>
                <a:cs typeface="Adobe Arabic" pitchFamily="18" charset="-78"/>
              </a:rPr>
              <a:t>pring</a:t>
            </a:r>
            <a:r>
              <a:rPr lang="en-GB" b="1" i="1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GB" b="1" i="1" dirty="0">
                <a:latin typeface="Adobe Arabic" pitchFamily="18" charset="-78"/>
                <a:cs typeface="Adobe Arabic" pitchFamily="18" charset="-78"/>
              </a:rPr>
              <a:t>is a cancer to a project that once it has infected your project you can't do anything without hacking at spring </a:t>
            </a:r>
            <a:r>
              <a:rPr lang="en-GB" b="1" i="1" dirty="0" err="1">
                <a:latin typeface="Adobe Arabic" pitchFamily="18" charset="-78"/>
                <a:cs typeface="Adobe Arabic" pitchFamily="18" charset="-78"/>
              </a:rPr>
              <a:t>config</a:t>
            </a:r>
            <a:r>
              <a:rPr lang="en-GB" b="1" i="1" dirty="0">
                <a:latin typeface="Adobe Arabic" pitchFamily="18" charset="-78"/>
                <a:cs typeface="Adobe Arabic" pitchFamily="18" charset="-78"/>
              </a:rPr>
              <a:t> files ... non-invasive is pretty misleading on that front</a:t>
            </a:r>
            <a:r>
              <a:rPr lang="en-GB" b="1" i="1" dirty="0" smtClean="0">
                <a:latin typeface="Adobe Arabic" pitchFamily="18" charset="-78"/>
                <a:cs typeface="Adobe Arabic" pitchFamily="18" charset="-78"/>
              </a:rPr>
              <a:t>!</a:t>
            </a:r>
            <a:endParaRPr lang="sr-Latn-RS" b="1" i="1" dirty="0" smtClean="0">
              <a:latin typeface="Adobe Arabic" pitchFamily="18" charset="-78"/>
              <a:cs typeface="Adobe Arabic" pitchFamily="18" charset="-78"/>
            </a:endParaRPr>
          </a:p>
          <a:p>
            <a:pPr algn="r"/>
            <a:r>
              <a:rPr lang="sr-Latn-RS" dirty="0" smtClean="0">
                <a:latin typeface="Adobe Arabic" pitchFamily="18" charset="-78"/>
                <a:cs typeface="Adobe Arabic" pitchFamily="18" charset="-78"/>
              </a:rPr>
              <a:t>Jarrod Roberson, komentar na stackoverflow.com</a:t>
            </a:r>
            <a:endParaRPr lang="en-GB" dirty="0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8" name="Picture 2" descr="C:\Users\Goran\AppData\Local\Microsoft\Windows\INetCache\IE\UQXT3MQS\Quote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63" y="211455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00400" y="2209800"/>
            <a:ext cx="532466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 err="1" smtClean="0">
                <a:latin typeface="Adobe Arabic" pitchFamily="18" charset="-78"/>
                <a:cs typeface="Adobe Arabic" pitchFamily="18" charset="-78"/>
              </a:rPr>
              <a:t>Najbolji</a:t>
            </a:r>
            <a:r>
              <a:rPr lang="en-US" b="1" i="1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b="1" i="1" dirty="0" err="1" smtClean="0">
                <a:latin typeface="Adobe Arabic" pitchFamily="18" charset="-78"/>
                <a:cs typeface="Adobe Arabic" pitchFamily="18" charset="-78"/>
              </a:rPr>
              <a:t>fudbalski</a:t>
            </a:r>
            <a:r>
              <a:rPr lang="en-US" b="1" i="1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b="1" i="1" dirty="0" err="1" smtClean="0">
                <a:latin typeface="Adobe Arabic" pitchFamily="18" charset="-78"/>
                <a:cs typeface="Adobe Arabic" pitchFamily="18" charset="-78"/>
              </a:rPr>
              <a:t>sudija</a:t>
            </a:r>
            <a:r>
              <a:rPr lang="en-US" b="1" i="1" dirty="0" smtClean="0">
                <a:latin typeface="Adobe Arabic" pitchFamily="18" charset="-78"/>
                <a:cs typeface="Adobe Arabic" pitchFamily="18" charset="-78"/>
              </a:rPr>
              <a:t> je </a:t>
            </a:r>
            <a:r>
              <a:rPr lang="en-US" b="1" i="1" dirty="0" err="1" smtClean="0">
                <a:latin typeface="Adobe Arabic" pitchFamily="18" charset="-78"/>
                <a:cs typeface="Adobe Arabic" pitchFamily="18" charset="-78"/>
              </a:rPr>
              <a:t>onaj</a:t>
            </a:r>
            <a:r>
              <a:rPr lang="en-US" b="1" i="1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b="1" i="1" dirty="0" err="1" smtClean="0">
                <a:latin typeface="Adobe Arabic" pitchFamily="18" charset="-78"/>
                <a:cs typeface="Adobe Arabic" pitchFamily="18" charset="-78"/>
              </a:rPr>
              <a:t>kojeg</a:t>
            </a:r>
            <a:r>
              <a:rPr lang="en-US" b="1" i="1" dirty="0" smtClean="0">
                <a:latin typeface="Adobe Arabic" pitchFamily="18" charset="-78"/>
                <a:cs typeface="Adobe Arabic" pitchFamily="18" charset="-78"/>
              </a:rPr>
              <a:t> ne prime</a:t>
            </a:r>
            <a:r>
              <a:rPr lang="sr-Latn-RS" b="1" i="1" dirty="0" smtClean="0">
                <a:latin typeface="Adobe Arabic" pitchFamily="18" charset="-78"/>
                <a:cs typeface="Adobe Arabic" pitchFamily="18" charset="-78"/>
              </a:rPr>
              <a:t>ć</a:t>
            </a:r>
            <a:r>
              <a:rPr lang="en-US" b="1" i="1" dirty="0" err="1" smtClean="0">
                <a:latin typeface="Adobe Arabic" pitchFamily="18" charset="-78"/>
                <a:cs typeface="Adobe Arabic" pitchFamily="18" charset="-78"/>
              </a:rPr>
              <a:t>ujete</a:t>
            </a:r>
            <a:r>
              <a:rPr lang="en-US" b="1" i="1" dirty="0" smtClean="0">
                <a:latin typeface="Adobe Arabic" pitchFamily="18" charset="-78"/>
                <a:cs typeface="Adobe Arabic" pitchFamily="18" charset="-78"/>
              </a:rPr>
              <a:t>.</a:t>
            </a:r>
            <a:endParaRPr lang="en-GB" dirty="0"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011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Implementacija upravljanja podacima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Obezbeđuje se kreiranjem interfejsa koji nasleđuje neki od repozitorijumskih interfejsa </a:t>
            </a:r>
          </a:p>
          <a:p>
            <a:pPr lvl="1"/>
            <a:r>
              <a:rPr lang="sr-Latn-RS" dirty="0" smtClean="0"/>
              <a:t>Nije potrebno praviti klasu koja implementira kreirani interfejs</a:t>
            </a:r>
          </a:p>
          <a:p>
            <a:pPr lvl="1"/>
            <a:r>
              <a:rPr lang="sr-Latn-RS" dirty="0" smtClean="0"/>
              <a:t>Ovim se mogu koristiti operacije predviđene nasleđenim repozitorijumskim interfejsom</a:t>
            </a:r>
          </a:p>
          <a:p>
            <a:pPr lvl="1"/>
            <a:endParaRPr lang="sr-Latn-RS" sz="1900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sr-Latn-RS" sz="1900" dirty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Repository</a:t>
            </a:r>
          </a:p>
          <a:p>
            <a:pPr marL="0" indent="0">
              <a:buNone/>
            </a:pPr>
            <a:r>
              <a:rPr lang="sr-Latn-RS" sz="19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JpaRepository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sr-Latn-RS" sz="1900" dirty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, Long&gt; {</a:t>
            </a:r>
          </a:p>
          <a:p>
            <a:pPr marL="0" indent="0">
              <a:buNone/>
            </a:pPr>
            <a:r>
              <a:rPr lang="sr-Latn-RS" sz="1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700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sr-Latn-RS" sz="2000" dirty="0" smtClean="0"/>
          </a:p>
          <a:p>
            <a:endParaRPr lang="sr-Latn-RS" sz="2000" dirty="0" smtClean="0"/>
          </a:p>
        </p:txBody>
      </p:sp>
      <p:pic>
        <p:nvPicPr>
          <p:cNvPr id="4" name="Picture 2" descr="http://www.infolibcorp.com/gfxs/metadata-management-reposi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617" y="304800"/>
            <a:ext cx="1222722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Interfejs CrudRepository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>
                <a:cs typeface="Courier New" pitchFamily="49" charset="0"/>
              </a:rPr>
              <a:t>Specijalizacija </a:t>
            </a:r>
            <a:r>
              <a:rPr lang="sr-Latn-RS" dirty="0">
                <a:cs typeface="Courier New" pitchFamily="49" charset="0"/>
              </a:rPr>
              <a:t>generičkog repozitorijuma</a:t>
            </a:r>
          </a:p>
          <a:p>
            <a:r>
              <a:rPr lang="sr-Latn-RS" dirty="0">
                <a:cs typeface="Courier New" pitchFamily="49" charset="0"/>
              </a:rPr>
              <a:t>Sadrži standardne CRUD (Create, Update, Delete) operacije nad entitetom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5791200" cy="370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://www.infolibcorp.com/gfxs/metadata-management-repositor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2" y="304800"/>
            <a:ext cx="1222722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6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+mn-lt"/>
                <a:cs typeface="Courier New" pitchFamily="49" charset="0"/>
              </a:rPr>
              <a:t>PagingAndSortingRepository</a:t>
            </a:r>
            <a:endParaRPr lang="en-GB" dirty="0">
              <a:latin typeface="+mn-lt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Specijalizacija CRUD repozitorijuma</a:t>
            </a:r>
          </a:p>
          <a:p>
            <a:r>
              <a:rPr lang="sr-Latn-RS" dirty="0" smtClean="0"/>
              <a:t>Omogućuje </a:t>
            </a:r>
          </a:p>
          <a:p>
            <a:pPr lvl="1"/>
            <a:r>
              <a:rPr lang="sr-Latn-RS" dirty="0" smtClean="0"/>
              <a:t>Paginaciju – dobavljanje podataka u manjim grupama (stranicama)</a:t>
            </a:r>
          </a:p>
          <a:p>
            <a:pPr lvl="1"/>
            <a:r>
              <a:rPr lang="sr-Latn-RS" dirty="0" smtClean="0"/>
              <a:t>Sortiranje podataka po zadatom kriterijumu</a:t>
            </a:r>
          </a:p>
        </p:txBody>
      </p:sp>
      <p:pic>
        <p:nvPicPr>
          <p:cNvPr id="4" name="Picture 2" descr="http://www.infolibcorp.com/gfxs/metadata-management-reposi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31469"/>
            <a:ext cx="1222722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6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+mn-lt"/>
                <a:cs typeface="Courier New" pitchFamily="49" charset="0"/>
              </a:rPr>
              <a:t>JpaRepository</a:t>
            </a:r>
            <a:endParaRPr lang="en-GB" dirty="0">
              <a:latin typeface="+mn-lt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Specijalizacija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PagingAndSortingRepository </a:t>
            </a:r>
            <a:r>
              <a:rPr lang="sr-Latn-RS" dirty="0" smtClean="0">
                <a:cs typeface="Courier New" pitchFamily="49" charset="0"/>
              </a:rPr>
              <a:t>interfejsa</a:t>
            </a:r>
          </a:p>
          <a:p>
            <a:r>
              <a:rPr lang="sr-Latn-RS" dirty="0" smtClean="0">
                <a:cs typeface="Courier New" pitchFamily="49" charset="0"/>
              </a:rPr>
              <a:t>Dodatna podrška za JPA operacije</a:t>
            </a:r>
          </a:p>
          <a:p>
            <a:pPr lvl="1"/>
            <a:r>
              <a:rPr lang="sr-Latn-RS" dirty="0" smtClean="0">
                <a:cs typeface="Courier New" pitchFamily="49" charset="0"/>
              </a:rPr>
              <a:t>Npr. pražnjenje perzistentnog konteksta (eng. </a:t>
            </a:r>
            <a:r>
              <a:rPr lang="sr-Latn-RS" i="1" dirty="0" smtClean="0">
                <a:cs typeface="Courier New" pitchFamily="49" charset="0"/>
              </a:rPr>
              <a:t>persistence context</a:t>
            </a:r>
            <a:r>
              <a:rPr lang="sr-Latn-RS" dirty="0" smtClean="0">
                <a:cs typeface="Courier New" pitchFamily="49" charset="0"/>
              </a:rPr>
              <a:t>)</a:t>
            </a:r>
          </a:p>
          <a:p>
            <a:r>
              <a:rPr lang="sr-Latn-RS" dirty="0" smtClean="0">
                <a:cs typeface="Courier New" pitchFamily="49" charset="0"/>
              </a:rPr>
              <a:t>Ovaj interfejs pruža sve najčešće operacije potrebne za rad sa podacima u standardnom veb informacionom sistemu</a:t>
            </a:r>
            <a:endParaRPr lang="sr-Latn-RS" dirty="0">
              <a:cs typeface="Courier New" pitchFamily="49" charset="0"/>
            </a:endParaRPr>
          </a:p>
          <a:p>
            <a:pPr lvl="1"/>
            <a:endParaRPr lang="en-GB" dirty="0">
              <a:cs typeface="Courier New" pitchFamily="49" charset="0"/>
            </a:endParaRPr>
          </a:p>
        </p:txBody>
      </p:sp>
      <p:pic>
        <p:nvPicPr>
          <p:cNvPr id="4" name="Picture 2" descr="http://www.infolibcorp.com/gfxs/metadata-management-reposi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27511"/>
            <a:ext cx="1222722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Dodavanje nestandardnih operacija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01762"/>
            <a:ext cx="7772400" cy="4572000"/>
          </a:xfrm>
        </p:spPr>
        <p:txBody>
          <a:bodyPr>
            <a:normAutofit/>
          </a:bodyPr>
          <a:lstStyle/>
          <a:p>
            <a:r>
              <a:rPr lang="sr-Latn-RS" sz="2400" dirty="0"/>
              <a:t>U kreirani interfejs se mogu dodavati i nove operacije nad podacima</a:t>
            </a:r>
          </a:p>
          <a:p>
            <a:pPr lvl="1"/>
            <a:r>
              <a:rPr lang="sr-Latn-RS" dirty="0"/>
              <a:t>Ne moraju se operacije implementirati</a:t>
            </a:r>
          </a:p>
          <a:p>
            <a:pPr lvl="1"/>
            <a:r>
              <a:rPr lang="sr-Latn-RS" dirty="0"/>
              <a:t>Dovoljno je u interfejsu napisati deklaraciju </a:t>
            </a:r>
            <a:r>
              <a:rPr lang="sr-Latn-RS" i="1" dirty="0"/>
              <a:t>query </a:t>
            </a:r>
            <a:r>
              <a:rPr lang="sr-Latn-RS" dirty="0"/>
              <a:t>metode</a:t>
            </a:r>
            <a:endParaRPr lang="sr-Latn-RS" i="1" dirty="0"/>
          </a:p>
          <a:p>
            <a:pPr lvl="1"/>
            <a:r>
              <a:rPr lang="sr-Latn-RS" dirty="0"/>
              <a:t>Za specifične operacije, može se kreirati klasa koja nasleđuje interfejs i u njoj implementirati metodu koja obavlja operaciju</a:t>
            </a:r>
            <a:endParaRPr lang="en-GB" sz="2800" dirty="0"/>
          </a:p>
        </p:txBody>
      </p:sp>
      <p:sp>
        <p:nvSpPr>
          <p:cNvPr id="4" name="AutoShape 4" descr="Image result for qu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7894" name="Picture 6" descr="http://104.236.204.173/wp-content/uploads/2015/02/que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48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7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Query </a:t>
            </a:r>
            <a:r>
              <a:rPr lang="sr-Latn-RS" dirty="0" smtClean="0"/>
              <a:t>metode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95" y="1340768"/>
            <a:ext cx="8229600" cy="4876800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Ideja je da se poštovanjem konvencije u imenovanju metode, metoda samo deklariše</a:t>
            </a:r>
          </a:p>
          <a:p>
            <a:pPr lvl="1"/>
            <a:r>
              <a:rPr lang="sr-Latn-RS" sz="2000" dirty="0" smtClean="0"/>
              <a:t>Na osnovu deklaracije koja poštuje specificiranu formu, Spring automatski obezbeđuje implementaciju</a:t>
            </a:r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889662"/>
            <a:ext cx="7972425" cy="371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tp://104.236.204.173/wp-content/uploads/2015/02/qu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72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7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Stuktura </a:t>
            </a:r>
            <a:r>
              <a:rPr lang="sr-Latn-RS" i="1" dirty="0" smtClean="0"/>
              <a:t>query </a:t>
            </a:r>
            <a:r>
              <a:rPr lang="sr-Latn-RS" dirty="0" smtClean="0"/>
              <a:t>metoda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findStudentByFirstnameOrLastnameOrderByLastname(</a:t>
            </a:r>
          </a:p>
          <a:p>
            <a:pPr marL="0" indent="0">
              <a:buNone/>
            </a:pPr>
            <a:r>
              <a:rPr lang="sr-Latn-R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     String firstname, String lastname)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Line Callout 2 3"/>
          <p:cNvSpPr/>
          <p:nvPr/>
        </p:nvSpPr>
        <p:spPr>
          <a:xfrm>
            <a:off x="1219200" y="1935678"/>
            <a:ext cx="609600" cy="381000"/>
          </a:xfrm>
          <a:prstGeom prst="borderCallout2">
            <a:avLst>
              <a:gd name="adj1" fmla="val 115373"/>
              <a:gd name="adj2" fmla="val 55736"/>
              <a:gd name="adj3" fmla="val 196412"/>
              <a:gd name="adj4" fmla="val 35281"/>
              <a:gd name="adj5" fmla="val 327565"/>
              <a:gd name="adj6" fmla="val -6571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9174" y="3296186"/>
            <a:ext cx="96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glagol</a:t>
            </a:r>
            <a:endParaRPr lang="en-GB" dirty="0"/>
          </a:p>
        </p:txBody>
      </p:sp>
      <p:sp>
        <p:nvSpPr>
          <p:cNvPr id="6" name="Line Callout 2 5"/>
          <p:cNvSpPr/>
          <p:nvPr/>
        </p:nvSpPr>
        <p:spPr>
          <a:xfrm>
            <a:off x="1828800" y="1935678"/>
            <a:ext cx="914400" cy="381000"/>
          </a:xfrm>
          <a:prstGeom prst="borderCallout2">
            <a:avLst>
              <a:gd name="adj1" fmla="val 115373"/>
              <a:gd name="adj2" fmla="val 55736"/>
              <a:gd name="adj3" fmla="val 196412"/>
              <a:gd name="adj4" fmla="val 35281"/>
              <a:gd name="adj5" fmla="val 340033"/>
              <a:gd name="adj6" fmla="val -2026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234044" y="3296186"/>
            <a:ext cx="128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subjekat</a:t>
            </a:r>
            <a:endParaRPr lang="en-GB" dirty="0"/>
          </a:p>
        </p:txBody>
      </p:sp>
      <p:sp>
        <p:nvSpPr>
          <p:cNvPr id="10" name="Line Callout 2 9"/>
          <p:cNvSpPr/>
          <p:nvPr/>
        </p:nvSpPr>
        <p:spPr>
          <a:xfrm>
            <a:off x="3048000" y="1935678"/>
            <a:ext cx="4648200" cy="381000"/>
          </a:xfrm>
          <a:prstGeom prst="borderCallout2">
            <a:avLst>
              <a:gd name="adj1" fmla="val 65503"/>
              <a:gd name="adj2" fmla="val 43473"/>
              <a:gd name="adj3" fmla="val 258750"/>
              <a:gd name="adj4" fmla="val 41102"/>
              <a:gd name="adj5" fmla="val 355617"/>
              <a:gd name="adj6" fmla="val 2841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383478" y="3296186"/>
            <a:ext cx="128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predikat</a:t>
            </a:r>
            <a:endParaRPr lang="en-GB" dirty="0"/>
          </a:p>
        </p:txBody>
      </p:sp>
      <p:pic>
        <p:nvPicPr>
          <p:cNvPr id="13" name="Picture 6" descr="http://104.236.204.173/wp-content/uploads/2015/02/que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791" y="3810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Glagol</a:t>
            </a:r>
            <a:r>
              <a:rPr lang="en-US" dirty="0" smtClean="0"/>
              <a:t> u </a:t>
            </a:r>
            <a:r>
              <a:rPr lang="en-US" i="1" dirty="0" smtClean="0"/>
              <a:t>query </a:t>
            </a:r>
            <a:r>
              <a:rPr lang="en-US" dirty="0" err="1" smtClean="0"/>
              <a:t>metodi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438400"/>
            <a:ext cx="7772400" cy="4572000"/>
          </a:xfrm>
        </p:spPr>
        <p:txBody>
          <a:bodyPr/>
          <a:lstStyle/>
          <a:p>
            <a:r>
              <a:rPr lang="en-US" dirty="0" err="1" smtClean="0"/>
              <a:t>Glagol</a:t>
            </a:r>
            <a:r>
              <a:rPr lang="en-US" dirty="0" smtClean="0"/>
              <a:t> </a:t>
            </a:r>
            <a:r>
              <a:rPr lang="en-US" dirty="0" err="1" smtClean="0"/>
              <a:t>ukazuje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tip </a:t>
            </a:r>
            <a:r>
              <a:rPr lang="en-US" dirty="0" err="1" smtClean="0"/>
              <a:t>operacije</a:t>
            </a:r>
            <a:endParaRPr lang="en-US" dirty="0" smtClean="0"/>
          </a:p>
          <a:p>
            <a:r>
              <a:rPr lang="en-US" dirty="0" err="1" smtClean="0"/>
              <a:t>Podr</a:t>
            </a:r>
            <a:r>
              <a:rPr lang="sr-Latn-RS" dirty="0" smtClean="0"/>
              <a:t>ž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glagol</a:t>
            </a:r>
            <a:r>
              <a:rPr lang="sr-Latn-RS" dirty="0" smtClean="0"/>
              <a:t>i</a:t>
            </a:r>
          </a:p>
          <a:p>
            <a:pPr lvl="1"/>
            <a:r>
              <a:rPr lang="sr-Latn-RS" i="1" dirty="0" smtClean="0"/>
              <a:t>get, read, find, count</a:t>
            </a:r>
          </a:p>
          <a:p>
            <a:pPr lvl="1"/>
            <a:r>
              <a:rPr lang="sr-Latn-RS" i="1" dirty="0" smtClean="0"/>
              <a:t>get, read </a:t>
            </a:r>
            <a:r>
              <a:rPr lang="sr-Latn-RS" dirty="0" smtClean="0"/>
              <a:t>i </a:t>
            </a:r>
            <a:r>
              <a:rPr lang="sr-Latn-RS" i="1" dirty="0" smtClean="0"/>
              <a:t>find </a:t>
            </a:r>
            <a:r>
              <a:rPr lang="sr-Latn-RS" dirty="0" smtClean="0"/>
              <a:t>su sinonimi</a:t>
            </a:r>
          </a:p>
          <a:p>
            <a:pPr lvl="2"/>
            <a:r>
              <a:rPr lang="sr-Latn-RS" dirty="0" smtClean="0"/>
              <a:t>ukazuju na metode koje preuzimaju entitete iz baze</a:t>
            </a:r>
          </a:p>
          <a:p>
            <a:pPr lvl="2"/>
            <a:r>
              <a:rPr lang="sr-Latn-RS" dirty="0" smtClean="0"/>
              <a:t>različiti nazivi samo da bi programer mogao da ima određenu slobodu u nazivu metode </a:t>
            </a:r>
          </a:p>
          <a:p>
            <a:pPr lvl="1"/>
            <a:r>
              <a:rPr lang="sr-Latn-RS" i="1" dirty="0" smtClean="0"/>
              <a:t>count</a:t>
            </a:r>
            <a:endParaRPr lang="sr-Latn-RS" dirty="0"/>
          </a:p>
          <a:p>
            <a:pPr lvl="2"/>
            <a:r>
              <a:rPr lang="sr-Latn-RS" dirty="0" smtClean="0"/>
              <a:t>ukazuje da metoda vraća broj entiteta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90600" y="1708666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findStudentByFirstnameOrLastnameOrderByLastname(   </a:t>
            </a:r>
          </a:p>
          <a:p>
            <a:r>
              <a:rPr lang="sr-Latn-R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String firstname, String lastname)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6" descr="http://104.236.204.173/wp-content/uploads/2015/02/que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10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1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Subjekat u </a:t>
            </a:r>
            <a:r>
              <a:rPr lang="sr-Latn-RS" i="1" dirty="0" smtClean="0"/>
              <a:t>query</a:t>
            </a:r>
            <a:r>
              <a:rPr lang="sr-Latn-RS" dirty="0" smtClean="0"/>
              <a:t> metodi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2057400"/>
            <a:ext cx="7772400" cy="4343400"/>
          </a:xfrm>
        </p:spPr>
        <p:txBody>
          <a:bodyPr/>
          <a:lstStyle/>
          <a:p>
            <a:r>
              <a:rPr lang="sr-Latn-RS" dirty="0" smtClean="0"/>
              <a:t>Subjekat ukazuje na tip entiteta koji se preuzima</a:t>
            </a:r>
          </a:p>
          <a:p>
            <a:r>
              <a:rPr lang="sr-Latn-RS" dirty="0" smtClean="0"/>
              <a:t>Može se izostaviti</a:t>
            </a:r>
          </a:p>
          <a:p>
            <a:r>
              <a:rPr lang="sr-Latn-RS" dirty="0" smtClean="0"/>
              <a:t>Postoji samo zbog čitljivosti i slobode u imenovanju</a:t>
            </a:r>
          </a:p>
          <a:p>
            <a:r>
              <a:rPr lang="sr-Latn-RS" dirty="0" smtClean="0"/>
              <a:t>Pri izvršavanju metode, taj deo se ignoriše</a:t>
            </a:r>
          </a:p>
          <a:p>
            <a:pPr lvl="1"/>
            <a:r>
              <a:rPr lang="sr-Latn-RS" dirty="0" smtClean="0"/>
              <a:t>tip entiteta koji će biti dobavljen zavisi od parametra koji je prosleđen pri nasleđivanju repozitorijuma, a ne od subjekta </a:t>
            </a:r>
            <a:r>
              <a:rPr lang="sr-Latn-RS" i="1" dirty="0" smtClean="0"/>
              <a:t>query</a:t>
            </a:r>
            <a:r>
              <a:rPr lang="sr-Latn-RS" dirty="0" smtClean="0"/>
              <a:t> metode</a:t>
            </a:r>
          </a:p>
          <a:p>
            <a:r>
              <a:rPr lang="sr-Latn-RS" dirty="0" smtClean="0"/>
              <a:t>Subjekat se ne ignoriše ako sadrži reč </a:t>
            </a:r>
            <a:r>
              <a:rPr lang="sr-Latn-RS" i="1" dirty="0" smtClean="0"/>
              <a:t>Distinct</a:t>
            </a:r>
            <a:endParaRPr lang="sr-Latn-RS" dirty="0" smtClean="0"/>
          </a:p>
          <a:p>
            <a:pPr lvl="2"/>
            <a:r>
              <a:rPr lang="sr-Latn-RS" dirty="0" smtClean="0"/>
              <a:t>ta reč ukazuje da treba preuzeti skup entiteta bez duplikata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90600" y="15240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>
                <a:latin typeface="Courier New" pitchFamily="49" charset="0"/>
                <a:cs typeface="Courier New" pitchFamily="49" charset="0"/>
              </a:rPr>
              <a:t>findStudentByFirstnameOrLastnameOrderByLastname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(        	String firstname, String lastname)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6" descr="http://104.236.204.173/wp-content/uploads/2015/02/que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10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7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Predikat u </a:t>
            </a:r>
            <a:r>
              <a:rPr lang="sr-Latn-RS" i="1" dirty="0" smtClean="0"/>
              <a:t>query</a:t>
            </a:r>
            <a:r>
              <a:rPr lang="sr-Latn-RS" dirty="0" smtClean="0"/>
              <a:t> metodi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Predikat označava kako će podaci biti filtrirani</a:t>
            </a:r>
          </a:p>
          <a:p>
            <a:r>
              <a:rPr lang="sr-Latn-RS" dirty="0" smtClean="0"/>
              <a:t>Navode se nazivi atributa po kojima se filtrira</a:t>
            </a:r>
          </a:p>
          <a:p>
            <a:r>
              <a:rPr lang="sr-Latn-RS" dirty="0" smtClean="0"/>
              <a:t>Između njih se definišu logički operatori </a:t>
            </a:r>
            <a:r>
              <a:rPr lang="sr-Latn-RS" i="1" dirty="0" smtClean="0"/>
              <a:t>and</a:t>
            </a:r>
            <a:r>
              <a:rPr lang="sr-Latn-RS" dirty="0" smtClean="0"/>
              <a:t> i </a:t>
            </a:r>
            <a:r>
              <a:rPr lang="sr-Latn-RS" i="1" dirty="0" smtClean="0"/>
              <a:t>or</a:t>
            </a:r>
          </a:p>
          <a:p>
            <a:r>
              <a:rPr lang="sr-Latn-RS" dirty="0" smtClean="0"/>
              <a:t>Navedeni atribut se poredi sa vrednošću odgovarajućeg parametra metode</a:t>
            </a:r>
          </a:p>
          <a:p>
            <a:pPr lvl="1"/>
            <a:r>
              <a:rPr lang="sr-Latn-RS" dirty="0" smtClean="0"/>
              <a:t>gleda se redosled parametra, a ne naziv</a:t>
            </a:r>
          </a:p>
          <a:p>
            <a:pPr lvl="1"/>
            <a:r>
              <a:rPr lang="sr-Latn-RS" dirty="0" smtClean="0"/>
              <a:t>podrazumevano se poredi da li je atribut jednak parametru</a:t>
            </a:r>
          </a:p>
          <a:p>
            <a:pPr lvl="1"/>
            <a:r>
              <a:rPr lang="sr-Latn-RS" dirty="0" smtClean="0"/>
              <a:t>može se naznačiti nakon imena atributa i drugi tip poređenja</a:t>
            </a:r>
          </a:p>
          <a:p>
            <a:pPr lvl="2"/>
            <a:r>
              <a:rPr lang="sr-Latn-RS" dirty="0" smtClean="0"/>
              <a:t>npr. IsLike, IsStartingWith, IsEndingWith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66800" y="1526578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>
                <a:latin typeface="Courier New" pitchFamily="49" charset="0"/>
                <a:cs typeface="Courier New" pitchFamily="49" charset="0"/>
              </a:rPr>
              <a:t>findStudentByFirstnameOrLastnameOrderByLastname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(      	String firstname, String lastname)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6" descr="http://104.236.204.173/wp-content/uploads/2015/02/que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9411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1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Glavni koncepti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Dependency Injection</a:t>
            </a:r>
            <a:endParaRPr lang="en-US" dirty="0"/>
          </a:p>
        </p:txBody>
      </p:sp>
      <p:pic>
        <p:nvPicPr>
          <p:cNvPr id="1026" name="Picture 2" descr="Duble herma of Socrates and Seneca Antikensammlung Berlin 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71301"/>
            <a:ext cx="3200400" cy="394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3410129"/>
            <a:ext cx="3673450" cy="83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Lucije Anej Seneka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p.n.e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– 65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 2"/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22098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Calibri" panose="020F0502020204030204" pitchFamily="34" charset="0"/>
                <a:cs typeface="Calibri" panose="020F0502020204030204" pitchFamily="34" charset="0"/>
              </a:rPr>
              <a:t>Ne sme se gledati odakle dolaze stvari već kuda idu</a:t>
            </a:r>
            <a:r>
              <a:rPr lang="it-IT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2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it-IT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(Pisma prijatelju)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Predikat u </a:t>
            </a:r>
            <a:r>
              <a:rPr lang="sr-Latn-RS" i="1" dirty="0"/>
              <a:t>query</a:t>
            </a:r>
            <a:r>
              <a:rPr lang="sr-Latn-RS" dirty="0"/>
              <a:t> metodi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dirty="0" smtClean="0"/>
          </a:p>
          <a:p>
            <a:endParaRPr lang="sr-Latn-RS" dirty="0"/>
          </a:p>
          <a:p>
            <a:r>
              <a:rPr lang="sr-Latn-RS" dirty="0" smtClean="0"/>
              <a:t>Moguće je definisati i kriterijume sortiranja </a:t>
            </a:r>
          </a:p>
          <a:p>
            <a:r>
              <a:rPr lang="sr-Latn-RS" dirty="0" smtClean="0"/>
              <a:t>Nakon reči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OrderBy</a:t>
            </a:r>
            <a:r>
              <a:rPr lang="sr-Latn-RS" dirty="0" smtClean="0"/>
              <a:t> navode se atributi po kojima se sortira i (opciono) smer sortiranja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findByFirstnameOrLastnameOrderByLastnameAscFirstnameDesc(   	String firstname, String lastname)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6" descr="http://104.236.204.173/wp-content/uploads/2015/02/que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72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7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Query</a:t>
            </a:r>
            <a:r>
              <a:rPr lang="sr-Latn-RS" dirty="0" smtClean="0"/>
              <a:t>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Moguće je i specijalnim parametrom Pagable zahtevati paginaciju i dobiti jednu stranicu podataka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59150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 descr="http://104.236.204.173/wp-content/uploads/2015/02/qu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572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8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Nestandardni upiti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Komplikovani SQL upiti se ne mogu izraziti </a:t>
            </a:r>
            <a:r>
              <a:rPr lang="sr-Latn-RS" i="1" dirty="0" smtClean="0"/>
              <a:t>query</a:t>
            </a:r>
            <a:r>
              <a:rPr lang="sr-Latn-RS" dirty="0" smtClean="0"/>
              <a:t> metodom</a:t>
            </a:r>
          </a:p>
          <a:p>
            <a:r>
              <a:rPr lang="sr-Latn-RS" dirty="0" smtClean="0"/>
              <a:t>U tim situacijama je moguće definisati proizvoljan upit</a:t>
            </a:r>
          </a:p>
          <a:p>
            <a:r>
              <a:rPr lang="sr-Latn-RS" dirty="0" smtClean="0"/>
              <a:t>Upit se zadaje u JPQL jeziku koji je deo JPA specifikacije</a:t>
            </a:r>
          </a:p>
          <a:p>
            <a:r>
              <a:rPr lang="sr-Latn-RS" dirty="0" smtClean="0"/>
              <a:t>I dalje nema potrebe za implementacijom metode</a:t>
            </a:r>
          </a:p>
          <a:p>
            <a:pPr lvl="1"/>
            <a:r>
              <a:rPr lang="sr-Latn-RS" dirty="0" smtClean="0"/>
              <a:t>Samo se metoda anotira željenim upitom</a:t>
            </a:r>
          </a:p>
          <a:p>
            <a:pPr lvl="1"/>
            <a:endParaRPr lang="sr-Latn-RS" dirty="0"/>
          </a:p>
          <a:p>
            <a:pPr marL="320040" lvl="1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@Query(“select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month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c.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grantDate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20040" lvl="1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c.amount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Credit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group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2004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month(c.grantDate)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 marL="32004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findAmountByMonth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Image result for 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5582"/>
            <a:ext cx="1604765" cy="106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5486400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&lt;Object[]&gt;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9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Nestandardni</a:t>
            </a:r>
            <a:r>
              <a:rPr lang="en-US" dirty="0" smtClean="0"/>
              <a:t> </a:t>
            </a:r>
            <a:r>
              <a:rPr lang="en-US" dirty="0" err="1" smtClean="0"/>
              <a:t>upiti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Neke</a:t>
            </a:r>
            <a:r>
              <a:rPr lang="en-US" dirty="0" smtClean="0"/>
              <a:t> </a:t>
            </a:r>
            <a:r>
              <a:rPr lang="en-US" dirty="0" err="1" smtClean="0"/>
              <a:t>operacije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bazom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ne </a:t>
            </a:r>
            <a:r>
              <a:rPr lang="en-US" dirty="0" err="1" smtClean="0"/>
              <a:t>mo</a:t>
            </a:r>
            <a:r>
              <a:rPr lang="sr-Latn-RS" dirty="0" smtClean="0"/>
              <a:t>žemo realizovati ni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@Query </a:t>
            </a:r>
            <a:r>
              <a:rPr lang="en-US" dirty="0" err="1" smtClean="0"/>
              <a:t>anotacijom</a:t>
            </a:r>
            <a:endParaRPr lang="en-US" dirty="0" smtClean="0"/>
          </a:p>
          <a:p>
            <a:pPr lvl="1"/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operacija</a:t>
            </a:r>
            <a:r>
              <a:rPr lang="en-US" dirty="0" smtClean="0"/>
              <a:t> </a:t>
            </a:r>
            <a:r>
              <a:rPr lang="en-US" dirty="0" err="1" smtClean="0"/>
              <a:t>zahteva</a:t>
            </a:r>
            <a:r>
              <a:rPr lang="en-US" dirty="0" smtClean="0"/>
              <a:t> vi</a:t>
            </a:r>
            <a:r>
              <a:rPr lang="sr-Latn-RS" dirty="0" smtClean="0"/>
              <a:t>še upita</a:t>
            </a:r>
            <a:endParaRPr lang="en-US" dirty="0" smtClean="0"/>
          </a:p>
          <a:p>
            <a:r>
              <a:rPr lang="sr-Latn-RS" dirty="0" smtClean="0"/>
              <a:t>Spring Data JPA u tim situacijama podržava implementaciju klasičnih metoda korišćenjem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EntityManager</a:t>
            </a:r>
          </a:p>
        </p:txBody>
      </p:sp>
      <p:pic>
        <p:nvPicPr>
          <p:cNvPr id="45062" name="Picture 6" descr="http://previews.123rf.com/images/digitalgenetics/digitalgenetics1011/digitalgenetics101100096/8164481-3d-man-and-a-big-hammer-Stock-Phot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13736" r="5119" b="30370"/>
          <a:stretch/>
        </p:blipFill>
        <p:spPr bwMode="auto">
          <a:xfrm>
            <a:off x="5410200" y="476497"/>
            <a:ext cx="129213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Goran\AppData\Local\Microsoft\Windows\INetCache\IE\UQXT3MQS\Quote-icon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455908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43400" y="4559082"/>
            <a:ext cx="4318166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i="1" dirty="0" err="1" smtClean="0">
                <a:latin typeface="Adobe Caslon Pro" pitchFamily="18" charset="0"/>
                <a:cs typeface="Adobe Arabic" pitchFamily="18" charset="-78"/>
              </a:rPr>
              <a:t>Ako</a:t>
            </a:r>
            <a:r>
              <a:rPr lang="en-GB" sz="2400" b="1" i="1" dirty="0" smtClean="0">
                <a:latin typeface="Adobe Caslon Pro" pitchFamily="18" charset="0"/>
                <a:cs typeface="Adobe Arabic" pitchFamily="18" charset="-78"/>
              </a:rPr>
              <a:t> n</a:t>
            </a:r>
            <a:r>
              <a:rPr lang="sr-Latn-RS" sz="2400" b="1" i="1" dirty="0" smtClean="0">
                <a:latin typeface="Adobe Caslon Pro" pitchFamily="18" charset="0"/>
                <a:cs typeface="Adobe Arabic" pitchFamily="18" charset="-78"/>
              </a:rPr>
              <a:t>eće, uzmi veći čekić</a:t>
            </a:r>
            <a:endParaRPr lang="en-GB" sz="2400" b="1" i="1" dirty="0">
              <a:latin typeface="Adobe Caslon Pro" pitchFamily="18" charset="0"/>
              <a:cs typeface="Adobe Arabic" pitchFamily="18" charset="-78"/>
            </a:endParaRPr>
          </a:p>
          <a:p>
            <a:endParaRPr lang="sr-Latn-RS" sz="2000" b="1" i="1" dirty="0" smtClean="0">
              <a:latin typeface="Adobe Arabic" pitchFamily="18" charset="-78"/>
              <a:cs typeface="Adobe Arabic" pitchFamily="18" charset="-78"/>
            </a:endParaRPr>
          </a:p>
          <a:p>
            <a:pPr algn="r"/>
            <a:r>
              <a:rPr lang="sr-Latn-RS" sz="2000" dirty="0" smtClean="0">
                <a:latin typeface="Adobe Arabic" pitchFamily="18" charset="-78"/>
                <a:cs typeface="Adobe Arabic" pitchFamily="18" charset="-78"/>
              </a:rPr>
              <a:t>Srpska narodna izreka</a:t>
            </a:r>
            <a:endParaRPr lang="en-GB" sz="2000" dirty="0"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82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Nestandardni</a:t>
            </a:r>
            <a:r>
              <a:rPr lang="en-US" dirty="0"/>
              <a:t> </a:t>
            </a:r>
            <a:r>
              <a:rPr lang="en-US" dirty="0" err="1"/>
              <a:t>upiti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3820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Najpre</a:t>
            </a:r>
            <a:r>
              <a:rPr lang="en-US" dirty="0" smtClean="0"/>
              <a:t> se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navede</a:t>
            </a:r>
            <a:r>
              <a:rPr lang="en-US" dirty="0" smtClean="0"/>
              <a:t> u </a:t>
            </a:r>
            <a:r>
              <a:rPr lang="en-US" dirty="0" err="1" smtClean="0"/>
              <a:t>proizvoljnom</a:t>
            </a:r>
            <a:r>
              <a:rPr lang="en-US" dirty="0" smtClean="0"/>
              <a:t> </a:t>
            </a:r>
            <a:r>
              <a:rPr lang="en-US" dirty="0" err="1" smtClean="0"/>
              <a:t>interfejsu</a:t>
            </a:r>
            <a:endParaRPr lang="en-US" dirty="0" smtClean="0"/>
          </a:p>
          <a:p>
            <a:pPr marL="320040" lvl="1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public interface Scholarship {</a:t>
            </a:r>
          </a:p>
          <a:p>
            <a:pPr marL="320040" lvl="1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List&lt;Student&gt;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findForScholarship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20040" lvl="1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mora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i u </a:t>
            </a:r>
            <a:r>
              <a:rPr lang="en-US" dirty="0" err="1" smtClean="0"/>
              <a:t>repozitorijumskom</a:t>
            </a:r>
            <a:r>
              <a:rPr lang="en-US" dirty="0" smtClean="0"/>
              <a:t> </a:t>
            </a:r>
            <a:r>
              <a:rPr lang="en-US" dirty="0" err="1" smtClean="0"/>
              <a:t>interfejsu</a:t>
            </a:r>
            <a:endParaRPr lang="en-US" dirty="0" smtClean="0"/>
          </a:p>
          <a:p>
            <a:pPr lvl="1"/>
            <a:r>
              <a:rPr lang="en-US" dirty="0" err="1" smtClean="0"/>
              <a:t>najlak</a:t>
            </a:r>
            <a:r>
              <a:rPr lang="sr-Latn-RS" dirty="0"/>
              <a:t>š</a:t>
            </a:r>
            <a:r>
              <a:rPr lang="en-US" dirty="0" smtClean="0"/>
              <a:t>e </a:t>
            </a:r>
            <a:r>
              <a:rPr lang="en-US" dirty="0" err="1" smtClean="0"/>
              <a:t>realizovati</a:t>
            </a:r>
            <a:r>
              <a:rPr lang="en-US" dirty="0" smtClean="0"/>
              <a:t> </a:t>
            </a:r>
            <a:r>
              <a:rPr lang="en-US" dirty="0" err="1" smtClean="0"/>
              <a:t>nasle</a:t>
            </a:r>
            <a:r>
              <a:rPr lang="sr-Latn-RS" dirty="0" smtClean="0"/>
              <a:t>đ</a:t>
            </a:r>
            <a:r>
              <a:rPr lang="en-US" dirty="0" err="1" smtClean="0"/>
              <a:t>ivanjem</a:t>
            </a:r>
            <a:r>
              <a:rPr lang="en-US" dirty="0" smtClean="0"/>
              <a:t> </a:t>
            </a:r>
            <a:r>
              <a:rPr lang="sr-Latn-RS" dirty="0" smtClean="0"/>
              <a:t>uvedenog interfejsa</a:t>
            </a:r>
            <a:endParaRPr lang="en-US" dirty="0" smtClean="0"/>
          </a:p>
          <a:p>
            <a:pPr marL="320040" lvl="1" indent="0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sr-Latn-RS" sz="1900" dirty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Repository</a:t>
            </a:r>
          </a:p>
          <a:p>
            <a:pPr marL="0" indent="0">
              <a:buNone/>
            </a:pPr>
            <a:r>
              <a:rPr lang="sr-Latn-RS" sz="19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JpaRepository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sr-Latn-RS" sz="1900" dirty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, Long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&gt;,   </a:t>
            </a:r>
          </a:p>
          <a:p>
            <a:pPr marL="0" indent="0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             Scholarship 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1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}</a:t>
            </a:r>
            <a:endParaRPr lang="en-GB" sz="17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pic>
        <p:nvPicPr>
          <p:cNvPr id="4" name="Picture 6" descr="http://previews.123rf.com/images/digitalgenetics/digitalgenetics1011/digitalgenetics101100096/8164481-3d-man-and-a-big-hammer-Stock-Phot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13736" r="5119" b="30370"/>
          <a:stretch/>
        </p:blipFill>
        <p:spPr bwMode="auto">
          <a:xfrm>
            <a:off x="5410200" y="476497"/>
            <a:ext cx="129213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8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Nestandardni</a:t>
            </a:r>
            <a:r>
              <a:rPr lang="en-US" dirty="0"/>
              <a:t> </a:t>
            </a:r>
            <a:r>
              <a:rPr lang="en-US" dirty="0" err="1"/>
              <a:t>upiti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Zatim se implementira uvedeni interfejs</a:t>
            </a:r>
            <a:endParaRPr lang="sr-Latn-RS" dirty="0"/>
          </a:p>
          <a:p>
            <a:pPr lvl="1"/>
            <a:r>
              <a:rPr lang="sr-Latn-RS" dirty="0"/>
              <a:t>Klasa mora da se zove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imeInterfejsa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Spring </a:t>
            </a:r>
            <a:r>
              <a:rPr lang="en-US" dirty="0">
                <a:cs typeface="Courier New" pitchFamily="49" charset="0"/>
              </a:rPr>
              <a:t>Data JPA </a:t>
            </a:r>
            <a:r>
              <a:rPr lang="en-US" dirty="0" err="1">
                <a:cs typeface="Courier New" pitchFamily="49" charset="0"/>
              </a:rPr>
              <a:t>spaja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metode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iz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interfejsa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sa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metodama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ove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klase</a:t>
            </a:r>
            <a:endParaRPr lang="sr-Latn-RS" dirty="0" smtClean="0">
              <a:cs typeface="Courier New" pitchFamily="49" charset="0"/>
            </a:endParaRPr>
          </a:p>
          <a:p>
            <a:pPr lvl="1"/>
            <a:r>
              <a:rPr lang="sr-Latn-RS" dirty="0" smtClean="0">
                <a:cs typeface="Courier New" pitchFamily="49" charset="0"/>
              </a:rPr>
              <a:t>Imena interfejsa i klase su indikator za spajanje</a:t>
            </a:r>
          </a:p>
          <a:p>
            <a:pPr lvl="1"/>
            <a:endParaRPr lang="sr-Latn-RS" dirty="0"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ScholarshipImpl implements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320040" lvl="1" indent="0">
              <a:buNone/>
            </a:pPr>
            <a:r>
              <a:rPr lang="sr-Latn-R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Scholarship {</a:t>
            </a:r>
            <a:endParaRPr lang="sr-Latn-RS" sz="1900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PersistenceContext</a:t>
            </a:r>
            <a:endParaRPr lang="en-GB" sz="1900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r-Latn-RS" sz="1900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sr-Latn-RS" sz="1900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List&lt;Student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findForScholarship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2004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... </a:t>
            </a: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//proizvoljan</a:t>
            </a:r>
            <a:r>
              <a:rPr lang="en-US" sz="19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900" smtClean="0">
                <a:latin typeface="Courier New" pitchFamily="49" charset="0"/>
                <a:cs typeface="Courier New" pitchFamily="49" charset="0"/>
              </a:rPr>
              <a:t>kod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GB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}</a:t>
            </a:r>
            <a:endParaRPr lang="en-GB" sz="17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GB" dirty="0">
              <a:cs typeface="Courier New" pitchFamily="49" charset="0"/>
            </a:endParaRPr>
          </a:p>
        </p:txBody>
      </p:sp>
      <p:pic>
        <p:nvPicPr>
          <p:cNvPr id="4" name="Picture 6" descr="http://previews.123rf.com/images/digitalgenetics/digitalgenetics1011/digitalgenetics101100096/8164481-3d-man-and-a-big-hammer-Stock-Phot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13736" r="5119" b="30370"/>
          <a:stretch/>
        </p:blipFill>
        <p:spPr bwMode="auto">
          <a:xfrm>
            <a:off x="5410200" y="476497"/>
            <a:ext cx="129213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Spring podrška za REST servise</a:t>
            </a:r>
            <a:endParaRPr lang="en-GB" dirty="0"/>
          </a:p>
        </p:txBody>
      </p:sp>
      <p:pic>
        <p:nvPicPr>
          <p:cNvPr id="21506" name="Picture 2" descr="http://antisel.gr/antwpr/wp-content/uploads/2015/06/serv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3206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7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Veb servisi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Veb servis je softverski sistem dizajniran da podrži </a:t>
            </a:r>
            <a:r>
              <a:rPr lang="sr-Latn-RS" b="1" dirty="0" smtClean="0"/>
              <a:t>interoperabilnu</a:t>
            </a:r>
            <a:r>
              <a:rPr lang="sr-Latn-RS" dirty="0" smtClean="0"/>
              <a:t> interakciju između dva računara putem mreže</a:t>
            </a:r>
          </a:p>
          <a:p>
            <a:r>
              <a:rPr lang="sr-Latn-RS" dirty="0" smtClean="0"/>
              <a:t>Koriste se za komunikaciju platformski raznorodnih sistema</a:t>
            </a:r>
          </a:p>
          <a:p>
            <a:pPr lvl="1"/>
            <a:r>
              <a:rPr lang="sr-Latn-RS" dirty="0" smtClean="0"/>
              <a:t>protokol komunikacije nezavisan od tehnologije implementacije učesnika u komunikaciji</a:t>
            </a:r>
          </a:p>
          <a:p>
            <a:r>
              <a:rPr lang="sr-Latn-RS" dirty="0" smtClean="0"/>
              <a:t>Servis je mrežno dostupan API sa kojim se komunicira putem dogovorenog protokola </a:t>
            </a:r>
          </a:p>
        </p:txBody>
      </p:sp>
      <p:pic>
        <p:nvPicPr>
          <p:cNvPr id="20482" name="Picture 2" descr="http://antisel.gr/antwpr/wp-content/uploads/2015/06/servic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REST veb servisi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REST – </a:t>
            </a:r>
            <a:r>
              <a:rPr lang="sr-Latn-RS" sz="2400" i="1" dirty="0"/>
              <a:t>Representational State Transfer</a:t>
            </a:r>
          </a:p>
          <a:p>
            <a:pPr lvl="1"/>
            <a:r>
              <a:rPr lang="sr-Latn-RS" sz="2000" dirty="0"/>
              <a:t>Stil softverske arhitekture koji se zasniva na postojanju resursa i </a:t>
            </a:r>
            <a:r>
              <a:rPr lang="sr-Latn-RS" sz="2000" dirty="0" smtClean="0"/>
              <a:t>uniformnog upravljanja njima putem skupa </a:t>
            </a:r>
            <a:r>
              <a:rPr lang="sr-Latn-RS" sz="2000" dirty="0"/>
              <a:t>predefinisanih </a:t>
            </a:r>
            <a:r>
              <a:rPr lang="sr-Latn-RS" sz="2000" dirty="0" smtClean="0"/>
              <a:t>operacija</a:t>
            </a:r>
          </a:p>
          <a:p>
            <a:r>
              <a:rPr lang="sr-Latn-RS" sz="2400" dirty="0" smtClean="0"/>
              <a:t>Najčešće </a:t>
            </a:r>
            <a:r>
              <a:rPr lang="sr-Latn-RS" sz="2400" dirty="0"/>
              <a:t>se koristi za upravljanje resursima koje obezbeđuje serverski API veb </a:t>
            </a:r>
            <a:r>
              <a:rPr lang="sr-Latn-RS" sz="2400" dirty="0" smtClean="0"/>
              <a:t>aplikacije</a:t>
            </a:r>
          </a:p>
          <a:p>
            <a:r>
              <a:rPr lang="sr-Latn-RS" sz="2400" dirty="0" smtClean="0"/>
              <a:t>Resurs </a:t>
            </a:r>
          </a:p>
          <a:p>
            <a:pPr lvl="1"/>
            <a:r>
              <a:rPr lang="sr-Latn-RS" sz="2000" dirty="0" smtClean="0"/>
              <a:t>podaci ili funkcionalnosti identifikovani jedinstvenim identifikatorom (URI)</a:t>
            </a:r>
          </a:p>
          <a:p>
            <a:pPr lvl="1"/>
            <a:r>
              <a:rPr lang="sr-Latn-RS" sz="2000" dirty="0" smtClean="0"/>
              <a:t>Resurs je odvojen od konkretnog formata reprezentacije</a:t>
            </a:r>
          </a:p>
          <a:p>
            <a:pPr lvl="1"/>
            <a:r>
              <a:rPr lang="sr-Latn-RS" sz="2000" dirty="0" smtClean="0"/>
              <a:t>Isti resurs može biti predstavljen različitim formatima </a:t>
            </a:r>
          </a:p>
          <a:p>
            <a:pPr lvl="2"/>
            <a:r>
              <a:rPr lang="sr-Latn-RS" sz="1800" dirty="0" smtClean="0"/>
              <a:t>HTML, JSON, XML</a:t>
            </a:r>
          </a:p>
          <a:p>
            <a:pPr lvl="1"/>
            <a:endParaRPr lang="en-GB" sz="2000" dirty="0"/>
          </a:p>
          <a:p>
            <a:endParaRPr lang="en-GB" sz="2400" dirty="0"/>
          </a:p>
        </p:txBody>
      </p:sp>
      <p:pic>
        <p:nvPicPr>
          <p:cNvPr id="4" name="Picture 2" descr="http://antisel.gr/antwpr/wp-content/uploads/2015/06/servic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72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3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REST veb servisi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Predefinisane operacije </a:t>
            </a:r>
            <a:r>
              <a:rPr lang="sr-Latn-RS" dirty="0"/>
              <a:t>se koriste za upravljanje </a:t>
            </a:r>
            <a:r>
              <a:rPr lang="sr-Latn-RS" dirty="0" smtClean="0"/>
              <a:t>resursima</a:t>
            </a:r>
          </a:p>
          <a:p>
            <a:pPr lvl="1"/>
            <a:r>
              <a:rPr lang="sr-Latn-RS" dirty="0" smtClean="0"/>
              <a:t>Create </a:t>
            </a:r>
          </a:p>
          <a:p>
            <a:pPr lvl="1"/>
            <a:r>
              <a:rPr lang="sr-Latn-RS" dirty="0" smtClean="0"/>
              <a:t>Read</a:t>
            </a:r>
          </a:p>
          <a:p>
            <a:pPr lvl="1"/>
            <a:r>
              <a:rPr lang="sr-Latn-RS" dirty="0" smtClean="0"/>
              <a:t>Update</a:t>
            </a:r>
          </a:p>
          <a:p>
            <a:pPr lvl="1"/>
            <a:r>
              <a:rPr lang="sr-Latn-RS" dirty="0" smtClean="0"/>
              <a:t>Delete</a:t>
            </a:r>
          </a:p>
          <a:p>
            <a:r>
              <a:rPr lang="sr-Latn-RS" dirty="0" smtClean="0"/>
              <a:t>REST predviđa </a:t>
            </a:r>
            <a:r>
              <a:rPr lang="sr-Latn-RS" i="1" dirty="0" smtClean="0"/>
              <a:t>stateless </a:t>
            </a:r>
            <a:r>
              <a:rPr lang="sr-Latn-RS" dirty="0" smtClean="0"/>
              <a:t>komunikaciju sa servisom</a:t>
            </a:r>
          </a:p>
          <a:p>
            <a:r>
              <a:rPr lang="sr-Latn-RS" dirty="0" smtClean="0"/>
              <a:t>HTTP </a:t>
            </a:r>
            <a:r>
              <a:rPr lang="sr-Latn-RS" dirty="0"/>
              <a:t>je najčešći protokol za </a:t>
            </a:r>
            <a:r>
              <a:rPr lang="sr-Latn-RS" dirty="0" smtClean="0"/>
              <a:t>komunikaciju</a:t>
            </a:r>
          </a:p>
          <a:p>
            <a:pPr lvl="1"/>
            <a:r>
              <a:rPr lang="sr-Latn-RS" dirty="0" smtClean="0"/>
              <a:t>Koriste se HTTP metode P</a:t>
            </a:r>
            <a:r>
              <a:rPr lang="en-US" dirty="0" smtClean="0"/>
              <a:t>OST</a:t>
            </a:r>
            <a:r>
              <a:rPr lang="sr-Latn-RS" dirty="0" smtClean="0"/>
              <a:t>, GET, P</a:t>
            </a:r>
            <a:r>
              <a:rPr lang="en-US" dirty="0" smtClean="0"/>
              <a:t>UT</a:t>
            </a:r>
            <a:r>
              <a:rPr lang="sr-Latn-RS" dirty="0" smtClean="0"/>
              <a:t>, DELETE</a:t>
            </a:r>
            <a:endParaRPr lang="sr-Latn-RS" dirty="0"/>
          </a:p>
          <a:p>
            <a:endParaRPr lang="en-GB" dirty="0"/>
          </a:p>
        </p:txBody>
      </p:sp>
      <p:pic>
        <p:nvPicPr>
          <p:cNvPr id="5" name="Picture 2" descr="http://antisel.gr/antwpr/wp-content/uploads/2015/06/servic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72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1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Glavni koncepti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Povezivanje objekata kroz </a:t>
            </a:r>
            <a:r>
              <a:rPr lang="sr-Latn-RS" i="1" dirty="0" smtClean="0"/>
              <a:t>dependency</a:t>
            </a:r>
            <a:r>
              <a:rPr lang="sr-Latn-RS" dirty="0" smtClean="0"/>
              <a:t> </a:t>
            </a:r>
            <a:r>
              <a:rPr lang="sr-Latn-RS" i="1" dirty="0" smtClean="0"/>
              <a:t>injection</a:t>
            </a:r>
            <a:r>
              <a:rPr lang="sr-Latn-RS" dirty="0" smtClean="0"/>
              <a:t> (DI) mehanizam</a:t>
            </a:r>
          </a:p>
          <a:p>
            <a:pPr lvl="1"/>
            <a:r>
              <a:rPr lang="sr-Latn-RS" dirty="0" smtClean="0"/>
              <a:t>funkcionalnosti se uvek realizuju zajedničkim radom međusobno povezanih objekata</a:t>
            </a:r>
          </a:p>
          <a:p>
            <a:pPr lvl="1"/>
            <a:r>
              <a:rPr lang="sr-Latn-RS" dirty="0" smtClean="0"/>
              <a:t>Spring organizuje objekte u funkcionalnu celinu</a:t>
            </a:r>
          </a:p>
          <a:p>
            <a:pPr lvl="2"/>
            <a:r>
              <a:rPr lang="sr-Latn-RS" dirty="0" smtClean="0"/>
              <a:t>obezbeđuje povezivanje objekata</a:t>
            </a:r>
          </a:p>
          <a:p>
            <a:pPr lvl="2"/>
            <a:r>
              <a:rPr lang="sr-Latn-RS" dirty="0" smtClean="0"/>
              <a:t>brine o životnom ciklusu objekata</a:t>
            </a:r>
          </a:p>
          <a:p>
            <a:pPr lvl="2"/>
            <a:r>
              <a:rPr lang="sr-Latn-RS" dirty="0" smtClean="0"/>
              <a:t>na zahtev dobavlja tražene objekte</a:t>
            </a:r>
            <a:endParaRPr lang="en-US" dirty="0" smtClean="0"/>
          </a:p>
          <a:p>
            <a:pPr lvl="1"/>
            <a:r>
              <a:rPr lang="en-US" dirty="0" err="1" smtClean="0"/>
              <a:t>objekat</a:t>
            </a:r>
            <a:r>
              <a:rPr lang="en-US" dirty="0" smtClean="0"/>
              <a:t> </a:t>
            </a:r>
            <a:r>
              <a:rPr lang="en-US" dirty="0" err="1" smtClean="0"/>
              <a:t>dobija</a:t>
            </a:r>
            <a:r>
              <a:rPr lang="en-US" dirty="0" smtClean="0"/>
              <a:t> </a:t>
            </a:r>
            <a:r>
              <a:rPr lang="en-US" dirty="0" err="1" smtClean="0"/>
              <a:t>potrebne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umesto</a:t>
            </a:r>
            <a:r>
              <a:rPr lang="en-US" dirty="0" smtClean="0"/>
              <a:t> da </a:t>
            </a:r>
            <a:r>
              <a:rPr lang="en-US" dirty="0" err="1" smtClean="0"/>
              <a:t>mora</a:t>
            </a:r>
            <a:r>
              <a:rPr lang="en-US" dirty="0" smtClean="0"/>
              <a:t> da </a:t>
            </a:r>
            <a:r>
              <a:rPr lang="en-US" dirty="0" err="1" smtClean="0"/>
              <a:t>ih</a:t>
            </a:r>
            <a:r>
              <a:rPr lang="en-US" dirty="0" smtClean="0"/>
              <a:t> </a:t>
            </a:r>
            <a:r>
              <a:rPr lang="en-US" dirty="0" err="1" smtClean="0"/>
              <a:t>sam</a:t>
            </a:r>
            <a:r>
              <a:rPr lang="en-US" dirty="0" smtClean="0"/>
              <a:t> </a:t>
            </a:r>
            <a:r>
              <a:rPr lang="en-US" dirty="0" err="1" smtClean="0"/>
              <a:t>dobavlja</a:t>
            </a:r>
            <a:endParaRPr lang="sr-Latn-RS" dirty="0" smtClean="0"/>
          </a:p>
          <a:p>
            <a:pPr lvl="1"/>
            <a:r>
              <a:rPr lang="sr-Latn-RS" dirty="0" smtClean="0"/>
              <a:t>sami objekti su labavo povezani</a:t>
            </a:r>
          </a:p>
          <a:p>
            <a:pPr lvl="2"/>
            <a:r>
              <a:rPr lang="sr-Latn-RS" dirty="0" smtClean="0"/>
              <a:t>Spring ih integriše</a:t>
            </a:r>
          </a:p>
          <a:p>
            <a:pPr lvl="1"/>
            <a:endParaRPr lang="en-GB" dirty="0"/>
          </a:p>
        </p:txBody>
      </p:sp>
      <p:pic>
        <p:nvPicPr>
          <p:cNvPr id="6146" name="Picture 2" descr="http://icons.iconarchive.com/icons/iconleak/cerulean/256/injectio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73506"/>
            <a:ext cx="1779814" cy="177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spring frame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50" name="Picture 6" descr="https://pbs.twimg.com/profile_images/1386071839/SpringFramework_Twitter_Avatar-NoBorder_400x4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924800" y="4771668"/>
            <a:ext cx="1001145" cy="100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1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/>
          <a:lstStyle/>
          <a:p>
            <a:r>
              <a:rPr lang="sr-Latn-RS" dirty="0" smtClean="0"/>
              <a:t>Spring podrška za REST se oslanja na Spring MVC </a:t>
            </a:r>
          </a:p>
          <a:p>
            <a:r>
              <a:rPr lang="sr-Latn-RS" dirty="0" smtClean="0"/>
              <a:t>Spring MVC je Spring podrška za veb aplikacije</a:t>
            </a:r>
          </a:p>
          <a:p>
            <a:pPr lvl="1"/>
            <a:r>
              <a:rPr lang="sr-Latn-RS" dirty="0" smtClean="0"/>
              <a:t>razdvaja veb aplikaciju u </a:t>
            </a:r>
            <a:r>
              <a:rPr lang="sr-Latn-RS" i="1" dirty="0" smtClean="0"/>
              <a:t>model</a:t>
            </a:r>
            <a:r>
              <a:rPr lang="sr-Latn-RS" dirty="0" smtClean="0"/>
              <a:t>, </a:t>
            </a:r>
            <a:r>
              <a:rPr lang="sr-Latn-RS" i="1" dirty="0" smtClean="0"/>
              <a:t>view </a:t>
            </a:r>
            <a:r>
              <a:rPr lang="sr-Latn-RS" dirty="0" smtClean="0"/>
              <a:t>i </a:t>
            </a:r>
            <a:r>
              <a:rPr lang="sr-Latn-RS" i="1" dirty="0" smtClean="0"/>
              <a:t>controller</a:t>
            </a:r>
            <a:r>
              <a:rPr lang="sr-Latn-RS" dirty="0" smtClean="0"/>
              <a:t> sloj</a:t>
            </a:r>
            <a:endParaRPr lang="sr-Latn-RS" i="1" dirty="0" smtClean="0"/>
          </a:p>
          <a:p>
            <a:pPr lvl="1"/>
            <a:r>
              <a:rPr lang="sr-Latn-RS" i="1" dirty="0" smtClean="0"/>
              <a:t>view se </a:t>
            </a:r>
            <a:r>
              <a:rPr lang="sr-Latn-RS" dirty="0" smtClean="0"/>
              <a:t>zasniva na </a:t>
            </a:r>
            <a:r>
              <a:rPr lang="sr-Latn-RS" i="1" dirty="0" smtClean="0"/>
              <a:t>server-side scripting</a:t>
            </a:r>
            <a:r>
              <a:rPr lang="sr-Latn-RS" dirty="0" smtClean="0"/>
              <a:t> tehnologijama (najčešće JSP)</a:t>
            </a:r>
          </a:p>
          <a:p>
            <a:pPr lvl="2"/>
            <a:r>
              <a:rPr lang="sr-Latn-RS" dirty="0" smtClean="0"/>
              <a:t>ovo ne odgovara savremenim pristupima koji tehnološki odvajaju klijent i server i koriste na klijentu JavaScript bazirane radne okvire (npr. AngularJS)</a:t>
            </a:r>
          </a:p>
          <a:p>
            <a:pPr lvl="1"/>
            <a:r>
              <a:rPr lang="sr-Latn-RS" dirty="0" smtClean="0"/>
              <a:t>Ipak </a:t>
            </a:r>
            <a:r>
              <a:rPr lang="sr-Latn-RS" i="1" dirty="0" smtClean="0"/>
              <a:t>controller </a:t>
            </a:r>
            <a:r>
              <a:rPr lang="sr-Latn-RS" dirty="0" smtClean="0"/>
              <a:t>sloj se može koristiti i ako je </a:t>
            </a:r>
            <a:r>
              <a:rPr lang="sr-Latn-RS" i="1" dirty="0" smtClean="0"/>
              <a:t>view </a:t>
            </a:r>
            <a:r>
              <a:rPr lang="sr-Latn-RS" dirty="0" smtClean="0"/>
              <a:t>realizovan na klijentu</a:t>
            </a:r>
            <a:endParaRPr lang="sr-Latn-RS" i="1" dirty="0" smtClean="0"/>
          </a:p>
          <a:p>
            <a:pPr lvl="1"/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pPr lvl="2"/>
            <a:endParaRPr lang="en-GB" dirty="0"/>
          </a:p>
        </p:txBody>
      </p:sp>
      <p:pic>
        <p:nvPicPr>
          <p:cNvPr id="28674" name="Picture 2" descr="http://keylesson.com/wp-content/uploads/2014/11/springmv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3" b="7867"/>
          <a:stretch/>
        </p:blipFill>
        <p:spPr bwMode="auto">
          <a:xfrm>
            <a:off x="4191000" y="457200"/>
            <a:ext cx="1992016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1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08" y="241299"/>
            <a:ext cx="7772400" cy="1143000"/>
          </a:xfrm>
        </p:spPr>
        <p:txBody>
          <a:bodyPr/>
          <a:lstStyle/>
          <a:p>
            <a:r>
              <a:rPr lang="sr-Latn-RS" dirty="0" smtClean="0"/>
              <a:t>Spring MVC obrada zahteva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Sloj za obradu zahteva koristimo za realizaciju REST servisa</a:t>
            </a:r>
            <a:endParaRPr lang="en-GB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00338"/>
            <a:ext cx="6306990" cy="362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209801" y="3690938"/>
            <a:ext cx="2057400" cy="1143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572000" y="2570699"/>
            <a:ext cx="2057400" cy="1143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019800" y="3538538"/>
            <a:ext cx="2057400" cy="1143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http://keylesson.com/wp-content/uploads/2014/11/springmvc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8" t="32023" r="7555" b="7867"/>
          <a:stretch/>
        </p:blipFill>
        <p:spPr bwMode="auto">
          <a:xfrm>
            <a:off x="7048500" y="533400"/>
            <a:ext cx="1574800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9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DispatcherServlet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sr-Latn-RS" dirty="0" smtClean="0"/>
              <a:t>Predstavlja </a:t>
            </a:r>
            <a:r>
              <a:rPr lang="sr-Latn-RS" i="1" dirty="0" smtClean="0"/>
              <a:t>front controller </a:t>
            </a:r>
            <a:r>
              <a:rPr lang="sr-Latn-RS" dirty="0" smtClean="0"/>
              <a:t> u Spring veb aplikaciji</a:t>
            </a:r>
          </a:p>
          <a:p>
            <a:pPr lvl="1"/>
            <a:r>
              <a:rPr lang="sr-Latn-RS" i="1" dirty="0" smtClean="0"/>
              <a:t>front controller </a:t>
            </a:r>
            <a:r>
              <a:rPr lang="sr-Latn-RS" dirty="0" smtClean="0"/>
              <a:t>je softverski patern koji obezbeđuje centralizovanu ulaznu tačku za obradu veb zahteva</a:t>
            </a:r>
          </a:p>
          <a:p>
            <a:pPr lvl="1"/>
            <a:r>
              <a:rPr lang="sr-Latn-RS" dirty="0" smtClean="0"/>
              <a:t>analizira zahtev i prosleđuje ga odgovarajućem delu aplikacije</a:t>
            </a:r>
          </a:p>
          <a:p>
            <a:r>
              <a:rPr lang="sr-Latn-RS" dirty="0" smtClean="0"/>
              <a:t>DispatcherServlet treba da prosledi zahtev jednom od kontrolera u aplikaciji</a:t>
            </a:r>
          </a:p>
          <a:p>
            <a:pPr lvl="1"/>
            <a:r>
              <a:rPr lang="sr-Latn-RS" dirty="0" smtClean="0"/>
              <a:t>Kontroler vrši obradu zahteva</a:t>
            </a:r>
          </a:p>
          <a:p>
            <a:r>
              <a:rPr lang="sr-Latn-RS" i="1" dirty="0" smtClean="0"/>
              <a:t>Handler mapping</a:t>
            </a:r>
            <a:r>
              <a:rPr lang="sr-Latn-RS" dirty="0" smtClean="0"/>
              <a:t> komponenta je zadužena za analizu URL-a zahteva</a:t>
            </a:r>
          </a:p>
          <a:p>
            <a:pPr lvl="1"/>
            <a:r>
              <a:rPr lang="sr-Latn-RS" dirty="0" smtClean="0"/>
              <a:t>na osnovu toga se zaključuje koji kontroler treba da obradi zahtev</a:t>
            </a:r>
            <a:endParaRPr lang="en-GB" dirty="0"/>
          </a:p>
        </p:txBody>
      </p:sp>
      <p:sp>
        <p:nvSpPr>
          <p:cNvPr id="4" name="AutoShape 4" descr="Image result for police dispatch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6" descr="Image result for police dispatch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2" name="Picture 10" descr="http://www.clipartreview.com/_images_300/A_police_dispatcher_100329-153892-639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0337"/>
            <a:ext cx="1571462" cy="154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21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 MVC kontroler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Kontroler je obična klasa</a:t>
            </a:r>
            <a:endParaRPr lang="en-US" dirty="0" smtClean="0"/>
          </a:p>
          <a:p>
            <a:r>
              <a:rPr lang="sr-Latn-RS" dirty="0" smtClean="0"/>
              <a:t>Metode su anotirane sa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RequestMapping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ova </a:t>
            </a:r>
            <a:r>
              <a:rPr lang="en-US" dirty="0" err="1" smtClean="0"/>
              <a:t>anotacija</a:t>
            </a:r>
            <a:r>
              <a:rPr lang="en-US" dirty="0" smtClean="0"/>
              <a:t> </a:t>
            </a:r>
            <a:r>
              <a:rPr lang="en-US" dirty="0" err="1" smtClean="0"/>
              <a:t>opisuje</a:t>
            </a:r>
            <a:r>
              <a:rPr lang="en-US" dirty="0" smtClean="0"/>
              <a:t> </a:t>
            </a:r>
            <a:r>
              <a:rPr lang="en-US" dirty="0" err="1" smtClean="0"/>
              <a:t>zahtev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obra</a:t>
            </a:r>
            <a:r>
              <a:rPr lang="sr-Latn-RS" dirty="0" smtClean="0"/>
              <a:t>đ</a:t>
            </a:r>
            <a:r>
              <a:rPr lang="en-US" dirty="0" smtClean="0"/>
              <a:t>en u </a:t>
            </a:r>
            <a:r>
              <a:rPr lang="en-US" dirty="0" err="1" smtClean="0"/>
              <a:t>toj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</a:t>
            </a:r>
            <a:r>
              <a:rPr lang="en-US" dirty="0" err="1" smtClean="0"/>
              <a:t>kontrolera</a:t>
            </a:r>
            <a:endParaRPr lang="sr-Latn-RS" dirty="0" smtClean="0"/>
          </a:p>
          <a:p>
            <a:pPr lvl="1"/>
            <a:r>
              <a:rPr lang="en-US" dirty="0" smtClean="0"/>
              <a:t>primer </a:t>
            </a:r>
            <a:r>
              <a:rPr lang="en-US" dirty="0" err="1" smtClean="0"/>
              <a:t>obrade</a:t>
            </a:r>
            <a:r>
              <a:rPr lang="en-US" dirty="0" smtClean="0"/>
              <a:t> HTTP GET </a:t>
            </a:r>
            <a:r>
              <a:rPr lang="en-US" dirty="0" err="1" smtClean="0"/>
              <a:t>zahteva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URL </a:t>
            </a:r>
            <a:r>
              <a:rPr lang="en-US" dirty="0" err="1" smtClean="0"/>
              <a:t>api</a:t>
            </a:r>
            <a:r>
              <a:rPr lang="en-US" dirty="0" smtClean="0"/>
              <a:t>/courses</a:t>
            </a:r>
          </a:p>
          <a:p>
            <a:pPr marL="594360" lvl="2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(value="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/courses"</a:t>
            </a:r>
            <a:r>
              <a:rPr lang="sr-Cyrl-R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method = GET)</a:t>
            </a:r>
          </a:p>
          <a:p>
            <a:pPr lvl="1"/>
            <a:r>
              <a:rPr lang="en-US" sz="2200" dirty="0" err="1" smtClean="0"/>
              <a:t>Anotacija</a:t>
            </a:r>
            <a:r>
              <a:rPr lang="en-US" sz="2200" dirty="0" smtClean="0"/>
              <a:t> se </a:t>
            </a:r>
            <a:r>
              <a:rPr lang="en-US" sz="2200" dirty="0" err="1" smtClean="0"/>
              <a:t>mo</a:t>
            </a:r>
            <a:r>
              <a:rPr lang="sr-Latn-RS" sz="2200" dirty="0" smtClean="0"/>
              <a:t>ž</a:t>
            </a:r>
            <a:r>
              <a:rPr lang="en-US" sz="2200" dirty="0" smtClean="0"/>
              <a:t>e </a:t>
            </a:r>
            <a:r>
              <a:rPr lang="en-US" sz="2200" dirty="0" err="1" smtClean="0"/>
              <a:t>postaviti</a:t>
            </a:r>
            <a:r>
              <a:rPr lang="en-US" sz="2200" dirty="0" smtClean="0"/>
              <a:t> i </a:t>
            </a:r>
            <a:r>
              <a:rPr lang="en-US" sz="2200" dirty="0" err="1" smtClean="0"/>
              <a:t>na</a:t>
            </a:r>
            <a:r>
              <a:rPr lang="en-US" sz="2200" dirty="0" smtClean="0"/>
              <a:t> </a:t>
            </a:r>
            <a:r>
              <a:rPr lang="sr-Latn-RS" sz="2200" dirty="0" smtClean="0"/>
              <a:t>nivou klase</a:t>
            </a:r>
          </a:p>
          <a:p>
            <a:pPr lvl="2"/>
            <a:r>
              <a:rPr lang="en-US" sz="1800" dirty="0" err="1" smtClean="0"/>
              <a:t>tako</a:t>
            </a:r>
            <a:r>
              <a:rPr lang="en-US" sz="1800" dirty="0" smtClean="0"/>
              <a:t> </a:t>
            </a:r>
            <a:r>
              <a:rPr lang="en-US" sz="1800" dirty="0" err="1" smtClean="0"/>
              <a:t>definisan</a:t>
            </a:r>
            <a:r>
              <a:rPr lang="en-US" sz="1800" dirty="0" smtClean="0"/>
              <a:t> URL je </a:t>
            </a:r>
            <a:r>
              <a:rPr lang="en-US" sz="1800" dirty="0" err="1" smtClean="0"/>
              <a:t>prefiks</a:t>
            </a:r>
            <a:r>
              <a:rPr lang="en-US" sz="1800" dirty="0" smtClean="0"/>
              <a:t> </a:t>
            </a:r>
            <a:r>
              <a:rPr lang="en-US" sz="1800" dirty="0" err="1" smtClean="0"/>
              <a:t>za</a:t>
            </a:r>
            <a:r>
              <a:rPr lang="en-US" sz="1800" dirty="0" smtClean="0"/>
              <a:t> </a:t>
            </a:r>
            <a:r>
              <a:rPr lang="en-US" sz="1800" dirty="0" err="1" smtClean="0"/>
              <a:t>svaku</a:t>
            </a:r>
            <a:r>
              <a:rPr lang="en-US" sz="1800" dirty="0" smtClean="0"/>
              <a:t> </a:t>
            </a:r>
            <a:r>
              <a:rPr lang="en-US" sz="1800" dirty="0" err="1" smtClean="0"/>
              <a:t>metodu</a:t>
            </a:r>
            <a:r>
              <a:rPr lang="en-US" sz="1800" dirty="0" smtClean="0"/>
              <a:t> </a:t>
            </a:r>
            <a:r>
              <a:rPr lang="en-US" sz="1800" dirty="0" err="1" smtClean="0"/>
              <a:t>klase</a:t>
            </a:r>
            <a:endParaRPr lang="en-US" sz="1800" dirty="0" smtClean="0"/>
          </a:p>
          <a:p>
            <a:pPr lvl="2"/>
            <a:r>
              <a:rPr lang="en-US" sz="1800" dirty="0" err="1" smtClean="0"/>
              <a:t>metode</a:t>
            </a:r>
            <a:r>
              <a:rPr lang="en-US" sz="1800" dirty="0" smtClean="0"/>
              <a:t> se </a:t>
            </a:r>
            <a:r>
              <a:rPr lang="en-US" sz="1800" dirty="0" err="1" smtClean="0"/>
              <a:t>mogu</a:t>
            </a:r>
            <a:r>
              <a:rPr lang="en-US" sz="1800" dirty="0" smtClean="0"/>
              <a:t> </a:t>
            </a:r>
            <a:r>
              <a:rPr lang="en-US" sz="1800" dirty="0" err="1" smtClean="0"/>
              <a:t>odnositi</a:t>
            </a:r>
            <a:r>
              <a:rPr lang="en-US" sz="1800" dirty="0" smtClean="0"/>
              <a:t> i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isti</a:t>
            </a:r>
            <a:r>
              <a:rPr lang="en-US" sz="1800" dirty="0" smtClean="0"/>
              <a:t> URL </a:t>
            </a:r>
            <a:r>
              <a:rPr lang="en-US" sz="1800" dirty="0" err="1" smtClean="0"/>
              <a:t>ali</a:t>
            </a:r>
            <a:r>
              <a:rPr lang="en-US" sz="1800" dirty="0" smtClean="0"/>
              <a:t> se </a:t>
            </a:r>
            <a:r>
              <a:rPr lang="en-US" sz="1800" dirty="0" err="1" smtClean="0"/>
              <a:t>onda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sr-Latn-RS" sz="1800" dirty="0"/>
              <a:t>z</a:t>
            </a:r>
            <a:r>
              <a:rPr lang="en-US" sz="1800" dirty="0" err="1" smtClean="0"/>
              <a:t>likuju</a:t>
            </a:r>
            <a:r>
              <a:rPr lang="en-US" sz="1800" dirty="0" smtClean="0"/>
              <a:t> </a:t>
            </a:r>
            <a:r>
              <a:rPr lang="en-US" sz="1800" dirty="0" err="1" smtClean="0"/>
              <a:t>po</a:t>
            </a:r>
            <a:r>
              <a:rPr lang="en-US" sz="1800" dirty="0" smtClean="0"/>
              <a:t> </a:t>
            </a:r>
            <a:r>
              <a:rPr lang="en-US" sz="1800" dirty="0" err="1" smtClean="0"/>
              <a:t>tipu</a:t>
            </a:r>
            <a:r>
              <a:rPr lang="en-US" sz="1800" dirty="0" smtClean="0"/>
              <a:t> HTTP </a:t>
            </a:r>
            <a:r>
              <a:rPr lang="en-US" sz="1800" dirty="0" err="1" smtClean="0"/>
              <a:t>metode</a:t>
            </a:r>
            <a:r>
              <a:rPr lang="en-US" sz="1800" dirty="0" smtClean="0"/>
              <a:t> </a:t>
            </a:r>
            <a:r>
              <a:rPr lang="en-US" sz="1800" dirty="0" err="1" smtClean="0"/>
              <a:t>koju</a:t>
            </a:r>
            <a:r>
              <a:rPr lang="en-US" sz="1800" dirty="0" smtClean="0"/>
              <a:t> </a:t>
            </a:r>
            <a:r>
              <a:rPr lang="en-US" sz="1800" dirty="0" err="1" smtClean="0"/>
              <a:t>obra</a:t>
            </a:r>
            <a:r>
              <a:rPr lang="sr-Latn-RS" sz="1800" dirty="0" smtClean="0"/>
              <a:t>đuju</a:t>
            </a:r>
          </a:p>
          <a:p>
            <a:pPr marL="594360" lvl="2" indent="0">
              <a:buNone/>
            </a:pPr>
            <a:endParaRPr lang="sr-Latn-RS" sz="18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http://keylesson.com/wp-content/uploads/2014/11/springmv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8" t="32023" r="7555" b="7867"/>
          <a:stretch/>
        </p:blipFill>
        <p:spPr bwMode="auto">
          <a:xfrm>
            <a:off x="7010400" y="381000"/>
            <a:ext cx="1574800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6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Preuzimanje parametara iz zahteva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sr-Latn-RS" dirty="0" smtClean="0"/>
              <a:t>Parametre je moguće poslati kontroleru na dva načina</a:t>
            </a:r>
          </a:p>
          <a:p>
            <a:pPr lvl="1"/>
            <a:r>
              <a:rPr lang="sr-Latn-RS" dirty="0" smtClean="0"/>
              <a:t>kao parametar koji je promenljiva u URL-u zahteva</a:t>
            </a:r>
          </a:p>
          <a:p>
            <a:pPr lvl="2"/>
            <a:r>
              <a:rPr lang="sr-Latn-RS" dirty="0" smtClean="0"/>
              <a:t>Path variable</a:t>
            </a:r>
          </a:p>
          <a:p>
            <a:pPr lvl="1"/>
            <a:r>
              <a:rPr lang="sr-Latn-RS" dirty="0" smtClean="0"/>
              <a:t>kao parametar HTTP zahteva</a:t>
            </a:r>
          </a:p>
          <a:p>
            <a:pPr lvl="2"/>
            <a:r>
              <a:rPr lang="sr-Latn-RS" dirty="0" smtClean="0"/>
              <a:t>Query parameter</a:t>
            </a:r>
          </a:p>
          <a:p>
            <a:pPr lvl="1"/>
            <a:endParaRPr lang="sr-Latn-RS" dirty="0" smtClean="0"/>
          </a:p>
          <a:p>
            <a:endParaRPr lang="en-GB" dirty="0"/>
          </a:p>
        </p:txBody>
      </p:sp>
      <p:pic>
        <p:nvPicPr>
          <p:cNvPr id="4098" name="Picture 2" descr="http://blogs.biomedcentral.com/bmcblog/wp-content/uploads/sites/7/2014/07/reques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1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Promenljiva</a:t>
            </a:r>
            <a:r>
              <a:rPr lang="en-US" dirty="0" smtClean="0"/>
              <a:t> u </a:t>
            </a:r>
            <a:r>
              <a:rPr lang="en-US" dirty="0" err="1" smtClean="0"/>
              <a:t>putanji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sr-Latn-RS" dirty="0" smtClean="0"/>
              <a:t>URL može </a:t>
            </a:r>
            <a:r>
              <a:rPr lang="sr-Latn-RS" dirty="0"/>
              <a:t>da sadrži dinamičke vrednosti</a:t>
            </a:r>
          </a:p>
          <a:p>
            <a:pPr lvl="2"/>
            <a:r>
              <a:rPr lang="sr-Latn-RS" dirty="0"/>
              <a:t>Metodi se automatski prosleđuju kao parametri označeni anotacijom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PathVariable</a:t>
            </a:r>
          </a:p>
          <a:p>
            <a:pPr marL="594360" lvl="2" indent="0">
              <a:buNone/>
            </a:pP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594360" lvl="2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(value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api/courses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/{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id}", 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			          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method=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RequestMethod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594360" lvl="2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Course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(@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PathVariable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Long 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94360" lvl="2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brisanje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kursa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prosledjenim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id</a:t>
            </a:r>
          </a:p>
          <a:p>
            <a:pPr marL="594360" lvl="2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http://blogs.biomedcentral.com/bmcblog/wp-content/uploads/sites/7/2014/07/reques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1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6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Parametar</a:t>
            </a:r>
            <a:r>
              <a:rPr lang="en-US" dirty="0" smtClean="0"/>
              <a:t> </a:t>
            </a:r>
            <a:r>
              <a:rPr lang="en-US" dirty="0" err="1" smtClean="0"/>
              <a:t>zahteva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53400" cy="4572000"/>
          </a:xfrm>
        </p:spPr>
        <p:txBody>
          <a:bodyPr/>
          <a:lstStyle/>
          <a:p>
            <a:r>
              <a:rPr lang="en-US" dirty="0" smtClean="0">
                <a:cs typeface="Courier New" pitchFamily="49" charset="0"/>
              </a:rPr>
              <a:t>Spring </a:t>
            </a:r>
            <a:r>
              <a:rPr lang="en-US" dirty="0" err="1" smtClean="0">
                <a:cs typeface="Courier New" pitchFamily="49" charset="0"/>
              </a:rPr>
              <a:t>parsira</a:t>
            </a:r>
            <a:r>
              <a:rPr lang="en-US" dirty="0" smtClean="0">
                <a:cs typeface="Courier New" pitchFamily="49" charset="0"/>
              </a:rPr>
              <a:t> p</a:t>
            </a:r>
            <a:r>
              <a:rPr lang="sr-Latn-RS" dirty="0" smtClean="0">
                <a:cs typeface="Courier New" pitchFamily="49" charset="0"/>
              </a:rPr>
              <a:t>arametr</a:t>
            </a:r>
            <a:r>
              <a:rPr lang="en-US" dirty="0" smtClean="0">
                <a:cs typeface="Courier New" pitchFamily="49" charset="0"/>
              </a:rPr>
              <a:t>e</a:t>
            </a:r>
            <a:r>
              <a:rPr lang="sr-Latn-RS" dirty="0" smtClean="0">
                <a:cs typeface="Courier New" pitchFamily="49" charset="0"/>
              </a:rPr>
              <a:t> </a:t>
            </a:r>
            <a:r>
              <a:rPr lang="sr-Latn-RS" dirty="0">
                <a:cs typeface="Courier New" pitchFamily="49" charset="0"/>
              </a:rPr>
              <a:t>HTTP </a:t>
            </a:r>
            <a:r>
              <a:rPr lang="sr-Latn-RS" dirty="0" smtClean="0">
                <a:cs typeface="Courier New" pitchFamily="49" charset="0"/>
              </a:rPr>
              <a:t>zahteva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err="1" smtClean="0">
                <a:cs typeface="Courier New" pitchFamily="49" charset="0"/>
              </a:rPr>
              <a:t>Potrebno</a:t>
            </a:r>
            <a:r>
              <a:rPr lang="en-US" dirty="0" smtClean="0">
                <a:cs typeface="Courier New" pitchFamily="49" charset="0"/>
              </a:rPr>
              <a:t> je </a:t>
            </a:r>
            <a:endParaRPr lang="sr-Latn-RS" dirty="0">
              <a:cs typeface="Courier New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definisati</a:t>
            </a:r>
            <a:r>
              <a:rPr lang="sr-Latn-RS" dirty="0" smtClean="0">
                <a:cs typeface="Courier New" pitchFamily="49" charset="0"/>
              </a:rPr>
              <a:t> </a:t>
            </a:r>
            <a:r>
              <a:rPr lang="sr-Latn-RS" dirty="0">
                <a:cs typeface="Courier New" pitchFamily="49" charset="0"/>
              </a:rPr>
              <a:t>parametar </a:t>
            </a:r>
            <a:r>
              <a:rPr lang="sr-Latn-RS" dirty="0" smtClean="0">
                <a:cs typeface="Courier New" pitchFamily="49" charset="0"/>
              </a:rPr>
              <a:t>metode</a:t>
            </a:r>
            <a:endParaRPr lang="sr-Latn-RS" dirty="0"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p</a:t>
            </a:r>
            <a:r>
              <a:rPr lang="sr-Latn-RS" dirty="0" smtClean="0">
                <a:cs typeface="Courier New" pitchFamily="49" charset="0"/>
              </a:rPr>
              <a:t>arametar </a:t>
            </a:r>
            <a:r>
              <a:rPr lang="sr-Latn-RS" dirty="0">
                <a:cs typeface="Courier New" pitchFamily="49" charset="0"/>
              </a:rPr>
              <a:t>se </a:t>
            </a:r>
            <a:r>
              <a:rPr lang="sr-Latn-RS" dirty="0" smtClean="0">
                <a:cs typeface="Courier New" pitchFamily="49" charset="0"/>
              </a:rPr>
              <a:t>označi </a:t>
            </a:r>
            <a:r>
              <a:rPr lang="sr-Latn-RS" dirty="0">
                <a:cs typeface="Courier New" pitchFamily="49" charset="0"/>
              </a:rPr>
              <a:t>anotacijom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RequestParam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GB" dirty="0" smtClean="0"/>
          </a:p>
          <a:p>
            <a:pPr marL="320040" lvl="1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List&lt;Student&gt;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findStudents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RequestParam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city){</a:t>
            </a:r>
          </a:p>
          <a:p>
            <a:pPr marL="32004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pronalazi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studente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koji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zive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prosledjenom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gradu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http://blogs.biomedcentral.com/bmcblog/wp-content/uploads/sites/7/2014/07/reques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1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u Spring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operacije</a:t>
            </a:r>
            <a:r>
              <a:rPr lang="en-US" dirty="0" smtClean="0"/>
              <a:t> GET, PUT, DELETE i POST se </a:t>
            </a:r>
            <a:r>
              <a:rPr lang="en-US" dirty="0" err="1" smtClean="0"/>
              <a:t>realizuju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kontrolere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obra</a:t>
            </a:r>
            <a:r>
              <a:rPr lang="sr-Latn-RS" dirty="0" smtClean="0"/>
              <a:t>đ</a:t>
            </a:r>
            <a:r>
              <a:rPr lang="en-US" dirty="0" err="1" smtClean="0"/>
              <a:t>uju</a:t>
            </a:r>
            <a:r>
              <a:rPr lang="en-US" dirty="0" smtClean="0"/>
              <a:t> </a:t>
            </a:r>
            <a:r>
              <a:rPr lang="en-US" dirty="0" err="1" smtClean="0"/>
              <a:t>istoimene</a:t>
            </a:r>
            <a:r>
              <a:rPr lang="en-US" dirty="0" smtClean="0"/>
              <a:t> HTTP </a:t>
            </a:r>
            <a:r>
              <a:rPr lang="en-US" dirty="0" err="1" smtClean="0"/>
              <a:t>metode</a:t>
            </a:r>
            <a:endParaRPr lang="en-US" dirty="0" smtClean="0"/>
          </a:p>
          <a:p>
            <a:r>
              <a:rPr lang="en-US" dirty="0" err="1" smtClean="0"/>
              <a:t>Identifikacija</a:t>
            </a:r>
            <a:r>
              <a:rPr lang="en-US" dirty="0" smtClean="0"/>
              <a:t> </a:t>
            </a:r>
            <a:r>
              <a:rPr lang="en-US" dirty="0" err="1" smtClean="0"/>
              <a:t>resursa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operacija</a:t>
            </a:r>
            <a:r>
              <a:rPr lang="en-US" dirty="0" smtClean="0"/>
              <a:t> </a:t>
            </a:r>
            <a:r>
              <a:rPr lang="en-US" dirty="0" err="1" smtClean="0"/>
              <a:t>odnosi</a:t>
            </a:r>
            <a:r>
              <a:rPr lang="en-US" dirty="0" smtClean="0"/>
              <a:t> se </a:t>
            </a:r>
            <a:r>
              <a:rPr lang="en-US" dirty="0" err="1" smtClean="0"/>
              <a:t>vr</a:t>
            </a:r>
            <a:r>
              <a:rPr lang="sr-Latn-RS" dirty="0" smtClean="0"/>
              <a:t>ši korišćenjem parametrizovanih URL-ova i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PathVariable</a:t>
            </a:r>
            <a:r>
              <a:rPr lang="en-US" i="1" dirty="0" smtClean="0"/>
              <a:t> </a:t>
            </a:r>
            <a:r>
              <a:rPr lang="en-US" dirty="0" err="1" smtClean="0"/>
              <a:t>anotacije</a:t>
            </a:r>
            <a:endParaRPr lang="en-US" dirty="0" smtClean="0"/>
          </a:p>
          <a:p>
            <a:r>
              <a:rPr lang="en-US" dirty="0" smtClean="0"/>
              <a:t>Format </a:t>
            </a:r>
            <a:r>
              <a:rPr lang="en-US" dirty="0" err="1" smtClean="0"/>
              <a:t>reprezentacije</a:t>
            </a:r>
            <a:r>
              <a:rPr lang="en-US" dirty="0" smtClean="0"/>
              <a:t> </a:t>
            </a:r>
            <a:r>
              <a:rPr lang="en-US" dirty="0" err="1" smtClean="0"/>
              <a:t>resursa</a:t>
            </a:r>
            <a:r>
              <a:rPr lang="en-US" dirty="0" smtClean="0"/>
              <a:t> se </a:t>
            </a:r>
            <a:r>
              <a:rPr lang="sr-Latn-RS" dirty="0" smtClean="0"/>
              <a:t>određuje korišćenjem odgovarajućeg konvertera podataka</a:t>
            </a:r>
          </a:p>
          <a:p>
            <a:r>
              <a:rPr lang="sr-Latn-RS" dirty="0" smtClean="0"/>
              <a:t>Konverteri omogućuju i pretvaranje podataka iz zahteva u Java objekte</a:t>
            </a:r>
            <a:endParaRPr lang="en-GB" dirty="0"/>
          </a:p>
        </p:txBody>
      </p:sp>
      <p:pic>
        <p:nvPicPr>
          <p:cNvPr id="5122" name="Picture 2" descr="http://1.bp.blogspot.com/-69zOaLpFIMw/Uw3yeRKH0OI/AAAAAAAAHus/yvPY8xOcK8Q/s1600/Screen+Shot+2014-02-26+at+14.49.4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3"/>
          <a:stretch/>
        </p:blipFill>
        <p:spPr bwMode="auto">
          <a:xfrm>
            <a:off x="5486400" y="311988"/>
            <a:ext cx="1371600" cy="105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9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699"/>
            <a:ext cx="7772400" cy="1143000"/>
          </a:xfrm>
        </p:spPr>
        <p:txBody>
          <a:bodyPr/>
          <a:lstStyle/>
          <a:p>
            <a:r>
              <a:rPr lang="sr-Latn-RS" dirty="0" smtClean="0"/>
              <a:t>Primer REST servisa u Springu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0">
              <a:buNone/>
            </a:pP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/students”, method = GET)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List&lt;Student&gt; 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getStudents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(){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	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&lt;Student&gt; students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&lt;Student&gt;();</a:t>
            </a:r>
          </a:p>
          <a:p>
            <a:pPr marL="32004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students.add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(new Student(“rs123”, “Milan”, 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”));</a:t>
            </a:r>
          </a:p>
          <a:p>
            <a:pPr marL="32004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students.add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(new Student(“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rs435”, “Ana”, 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”));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students;</a:t>
            </a:r>
          </a:p>
          <a:p>
            <a:pPr marL="32004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r-Latn-RS" dirty="0" smtClean="0"/>
          </a:p>
          <a:p>
            <a:endParaRPr lang="sr-Latn-RS" dirty="0"/>
          </a:p>
          <a:p>
            <a:r>
              <a:rPr lang="en-US" dirty="0" err="1" smtClean="0"/>
              <a:t>Kontroler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Java </a:t>
            </a:r>
            <a:r>
              <a:rPr lang="en-US" dirty="0" err="1" smtClean="0"/>
              <a:t>objektima</a:t>
            </a:r>
            <a:r>
              <a:rPr lang="en-US" dirty="0" smtClean="0"/>
              <a:t> i ne </a:t>
            </a:r>
            <a:r>
              <a:rPr lang="en-US" dirty="0" err="1" smtClean="0"/>
              <a:t>bavi</a:t>
            </a:r>
            <a:r>
              <a:rPr lang="en-US" dirty="0" smtClean="0"/>
              <a:t> se </a:t>
            </a:r>
            <a:r>
              <a:rPr lang="en-US" dirty="0" err="1" smtClean="0"/>
              <a:t>formatom</a:t>
            </a:r>
            <a:r>
              <a:rPr lang="en-US" dirty="0" smtClean="0"/>
              <a:t> u </a:t>
            </a:r>
            <a:r>
              <a:rPr lang="en-US" dirty="0" err="1" smtClean="0"/>
              <a:t>kojem</a:t>
            </a:r>
            <a:r>
              <a:rPr lang="en-US" dirty="0" smtClean="0"/>
              <a:t> </a:t>
            </a:r>
            <a:r>
              <a:rPr lang="sr-Latn-RS" dirty="0" smtClean="0"/>
              <a:t>će resurs biti isporučen klijentu</a:t>
            </a:r>
            <a:endParaRPr lang="en-GB" dirty="0"/>
          </a:p>
        </p:txBody>
      </p:sp>
      <p:pic>
        <p:nvPicPr>
          <p:cNvPr id="5" name="Picture 2" descr="http://1.bp.blogspot.com/-69zOaLpFIMw/Uw3yeRKH0OI/AAAAAAAAHus/yvPY8xOcK8Q/s1600/Screen+Shot+2014-02-26+at+14.49.4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3"/>
          <a:stretch/>
        </p:blipFill>
        <p:spPr bwMode="auto">
          <a:xfrm>
            <a:off x="7543800" y="457200"/>
            <a:ext cx="1371600" cy="105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4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Reprezentacija REST resursa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r>
              <a:rPr lang="sr-Latn-RS" dirty="0" smtClean="0"/>
              <a:t>Spring podržava dva načina za transformaciju REST resursa iz Java objekata u format koji klijent očekuje</a:t>
            </a:r>
          </a:p>
          <a:p>
            <a:pPr lvl="1"/>
            <a:r>
              <a:rPr lang="sr-Latn-RS" i="1" dirty="0" smtClean="0"/>
              <a:t>Content negotiation</a:t>
            </a:r>
            <a:endParaRPr lang="sr-Latn-RS" dirty="0" smtClean="0"/>
          </a:p>
          <a:p>
            <a:pPr lvl="2"/>
            <a:r>
              <a:rPr lang="sr-Latn-RS" dirty="0" smtClean="0"/>
              <a:t>ovaj pristup koristi klasični Spring MVC mehanizam za kreiranje </a:t>
            </a:r>
            <a:r>
              <a:rPr lang="sr-Latn-RS" i="1" dirty="0" smtClean="0"/>
              <a:t>view</a:t>
            </a:r>
            <a:r>
              <a:rPr lang="sr-Latn-RS" dirty="0" smtClean="0"/>
              <a:t> objekta koji se šalje klijentu</a:t>
            </a:r>
          </a:p>
          <a:p>
            <a:pPr lvl="2"/>
            <a:r>
              <a:rPr lang="sr-Latn-RS" dirty="0" smtClean="0"/>
              <a:t>tretira resurs slično kao JSP stranicu koja se preko </a:t>
            </a:r>
            <a:r>
              <a:rPr lang="sr-Latn-RS" i="1" dirty="0" smtClean="0"/>
              <a:t>view </a:t>
            </a:r>
            <a:r>
              <a:rPr lang="sr-Latn-RS" dirty="0" smtClean="0"/>
              <a:t>komponente priprema, pa šalje klijentu</a:t>
            </a:r>
          </a:p>
          <a:p>
            <a:pPr lvl="2"/>
            <a:r>
              <a:rPr lang="sr-Latn-RS" dirty="0" smtClean="0"/>
              <a:t>preuzima se odgovarajući </a:t>
            </a:r>
            <a:r>
              <a:rPr lang="sr-Latn-RS" i="1" dirty="0" smtClean="0"/>
              <a:t>view </a:t>
            </a:r>
            <a:r>
              <a:rPr lang="sr-Latn-RS" dirty="0" smtClean="0"/>
              <a:t>koji vrši transformaciju resursa u ciljni format</a:t>
            </a:r>
          </a:p>
          <a:p>
            <a:pPr lvl="1"/>
            <a:r>
              <a:rPr lang="sr-Latn-RS" dirty="0" smtClean="0"/>
              <a:t>Konverzija poruke</a:t>
            </a:r>
          </a:p>
          <a:p>
            <a:pPr lvl="2"/>
            <a:r>
              <a:rPr lang="sr-Latn-RS" dirty="0" smtClean="0"/>
              <a:t>poseban konverter samo pretvara Java objekat u ciljni format bez prolaska kroz kompletan Spring MVC tok</a:t>
            </a:r>
          </a:p>
          <a:p>
            <a:pPr lvl="2"/>
            <a:r>
              <a:rPr lang="sr-Latn-RS" dirty="0" smtClean="0"/>
              <a:t>jednostavniji pristup</a:t>
            </a:r>
            <a:endParaRPr lang="en-GB" dirty="0"/>
          </a:p>
        </p:txBody>
      </p:sp>
      <p:sp>
        <p:nvSpPr>
          <p:cNvPr id="5" name="AutoShape 4" descr="Image result for convert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222" name="Picture 6" descr="http://www.softwarecrew.com/wp-content/uploads/2013/06/DataConverterIcon200-1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0" y="520700"/>
            <a:ext cx="1059543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0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33924</TotalTime>
  <Words>6005</Words>
  <Application>Microsoft Office PowerPoint</Application>
  <PresentationFormat>On-screen Show (4:3)</PresentationFormat>
  <Paragraphs>1114</Paragraphs>
  <Slides>146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146</vt:i4>
      </vt:variant>
    </vt:vector>
  </HeadingPairs>
  <TitlesOfParts>
    <vt:vector size="155" baseType="lpstr">
      <vt:lpstr>Adobe Arabic</vt:lpstr>
      <vt:lpstr>Adobe Caslon Pro</vt:lpstr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Spring radni okvir</vt:lpstr>
      <vt:lpstr>Uvod u Spring</vt:lpstr>
      <vt:lpstr>Spring</vt:lpstr>
      <vt:lpstr>Spring literatura</vt:lpstr>
      <vt:lpstr>Glavne karakteristike</vt:lpstr>
      <vt:lpstr>Istorija</vt:lpstr>
      <vt:lpstr>Glavni koncepti</vt:lpstr>
      <vt:lpstr>Glavni koncepti</vt:lpstr>
      <vt:lpstr>Glavni koncepti</vt:lpstr>
      <vt:lpstr>Glavni koncepti</vt:lpstr>
      <vt:lpstr>Primer Spring aplikacije</vt:lpstr>
      <vt:lpstr>Struktura Spring radnog okvira</vt:lpstr>
      <vt:lpstr>Spring moduli</vt:lpstr>
      <vt:lpstr>Core Spring Container</vt:lpstr>
      <vt:lpstr>Moduli za podršku AOP</vt:lpstr>
      <vt:lpstr>Modul za upravljanje podacima i integraciju</vt:lpstr>
      <vt:lpstr>Messaging i Instrumentation moduli</vt:lpstr>
      <vt:lpstr>Veb modul</vt:lpstr>
      <vt:lpstr>Veb modul</vt:lpstr>
      <vt:lpstr>Modul za testiranje</vt:lpstr>
      <vt:lpstr>Ostali Spring projekti</vt:lpstr>
      <vt:lpstr>Spring kontejner</vt:lpstr>
      <vt:lpstr>Spring kontejner</vt:lpstr>
      <vt:lpstr>Spring kontejner</vt:lpstr>
      <vt:lpstr>Spring kontejner</vt:lpstr>
      <vt:lpstr>Tipovi Application Context</vt:lpstr>
      <vt:lpstr>Primer Application Context</vt:lpstr>
      <vt:lpstr>Spring Beans</vt:lpstr>
      <vt:lpstr>Životni ciklus Bean objekta</vt:lpstr>
      <vt:lpstr>Životni ciklus Bean objekta</vt:lpstr>
      <vt:lpstr>Životni ciklus Bean objekta</vt:lpstr>
      <vt:lpstr>Životni ciklus Bean objekta</vt:lpstr>
      <vt:lpstr>Životni ciklus Bean objekta</vt:lpstr>
      <vt:lpstr>Životni ciklus Bean objekta</vt:lpstr>
      <vt:lpstr>Povezivanje objekata putem DI (Wiring)</vt:lpstr>
      <vt:lpstr>Automatska konfiguracija</vt:lpstr>
      <vt:lpstr>@Autowired anotacija</vt:lpstr>
      <vt:lpstr>Konfiguracija u Java kodu</vt:lpstr>
      <vt:lpstr>Konfiguracija u XML fajlu</vt:lpstr>
      <vt:lpstr>Profili</vt:lpstr>
      <vt:lpstr>Profili</vt:lpstr>
      <vt:lpstr>Postavljanje profila</vt:lpstr>
      <vt:lpstr>Doseg Bean objekta</vt:lpstr>
      <vt:lpstr>Doseg Bean objekta</vt:lpstr>
      <vt:lpstr>Doseg Bean objekta</vt:lpstr>
      <vt:lpstr>Aspektno orijentisano programiranje u Springu</vt:lpstr>
      <vt:lpstr>Aspektno orijentisano  programiranje (AOP)</vt:lpstr>
      <vt:lpstr>Primer bez korišćenja aspekta</vt:lpstr>
      <vt:lpstr>Aspektno orijentisano  programiranje (AOP)</vt:lpstr>
      <vt:lpstr>Primer primene aspekta</vt:lpstr>
      <vt:lpstr>AOP terminologija</vt:lpstr>
      <vt:lpstr>AOP terminologija</vt:lpstr>
      <vt:lpstr>AOP terminologija</vt:lpstr>
      <vt:lpstr>AOP terminologija</vt:lpstr>
      <vt:lpstr>AOP terminologija</vt:lpstr>
      <vt:lpstr>Spring AOP</vt:lpstr>
      <vt:lpstr>Kreiranje aspekta</vt:lpstr>
      <vt:lpstr>Definisanje Pointcut</vt:lpstr>
      <vt:lpstr>Sintaksa pointcut izraza</vt:lpstr>
      <vt:lpstr>Primeri Spring aspekata</vt:lpstr>
      <vt:lpstr>Definisanje pointcut nad metodom</vt:lpstr>
      <vt:lpstr>Definisanje pointcut nad metodom</vt:lpstr>
      <vt:lpstr>Primer Spring aspekta</vt:lpstr>
      <vt:lpstr>Kako Spring AOP radi</vt:lpstr>
      <vt:lpstr>Kako Spring AOP radi</vt:lpstr>
      <vt:lpstr>Spring Data JPA</vt:lpstr>
      <vt:lpstr>Spring Data JPA</vt:lpstr>
      <vt:lpstr>Klasičan pristup</vt:lpstr>
      <vt:lpstr>Spring Data JPA repozitorijumi</vt:lpstr>
      <vt:lpstr>Implementacija upravljanja podacima</vt:lpstr>
      <vt:lpstr>Interfejs CrudRepository</vt:lpstr>
      <vt:lpstr>PagingAndSortingRepository</vt:lpstr>
      <vt:lpstr>JpaRepository</vt:lpstr>
      <vt:lpstr>Dodavanje nestandardnih operacija</vt:lpstr>
      <vt:lpstr>Query metode</vt:lpstr>
      <vt:lpstr>Stuktura query metoda</vt:lpstr>
      <vt:lpstr>Glagol u query metodi</vt:lpstr>
      <vt:lpstr>Subjekat u query metodi</vt:lpstr>
      <vt:lpstr>Predikat u query metodi</vt:lpstr>
      <vt:lpstr>Predikat u query metodi</vt:lpstr>
      <vt:lpstr>Query metode</vt:lpstr>
      <vt:lpstr>Nestandardni upiti</vt:lpstr>
      <vt:lpstr>Nestandardni upiti</vt:lpstr>
      <vt:lpstr>Nestandardni upiti</vt:lpstr>
      <vt:lpstr>Nestandardni upiti</vt:lpstr>
      <vt:lpstr>Spring podrška za REST servise</vt:lpstr>
      <vt:lpstr>Veb servisi</vt:lpstr>
      <vt:lpstr>REST veb servisi</vt:lpstr>
      <vt:lpstr>REST veb servisi</vt:lpstr>
      <vt:lpstr>Spring MVC</vt:lpstr>
      <vt:lpstr>Spring MVC obrada zahteva</vt:lpstr>
      <vt:lpstr>DispatcherServlet </vt:lpstr>
      <vt:lpstr>Spring MVC kontroler</vt:lpstr>
      <vt:lpstr>Preuzimanje parametara iz zahteva</vt:lpstr>
      <vt:lpstr>Promenljiva u putanji</vt:lpstr>
      <vt:lpstr>Parametar zahteva</vt:lpstr>
      <vt:lpstr>Rest u Spring MVC</vt:lpstr>
      <vt:lpstr>Primer REST servisa u Springu</vt:lpstr>
      <vt:lpstr>Reprezentacija REST resursa</vt:lpstr>
      <vt:lpstr>HTTP konvertori poruka</vt:lpstr>
      <vt:lpstr>HTTP konvertori poruka</vt:lpstr>
      <vt:lpstr>HTTP konvertori poruka</vt:lpstr>
      <vt:lpstr>HTTP konvertori poruka</vt:lpstr>
      <vt:lpstr>ResponseEntity</vt:lpstr>
      <vt:lpstr>Postavljanje zaglavlja odgovora</vt:lpstr>
      <vt:lpstr>Podrška za paginaciju i sortiranje</vt:lpstr>
      <vt:lpstr>Obrada izuzetaka u REST servisu</vt:lpstr>
      <vt:lpstr>Obrada izuzetaka u REST servisu</vt:lpstr>
      <vt:lpstr>Obrada izuzetaka u REST servisu</vt:lpstr>
      <vt:lpstr>Obrada izuzetaka u REST servisu</vt:lpstr>
      <vt:lpstr>Spring Boot</vt:lpstr>
      <vt:lpstr>Spring Boot</vt:lpstr>
      <vt:lpstr>Zlobnici bi rekli ...</vt:lpstr>
      <vt:lpstr>Doprinos Spring Boot</vt:lpstr>
      <vt:lpstr>Spring Boot Starters</vt:lpstr>
      <vt:lpstr>Automatska konfiguracija</vt:lpstr>
      <vt:lpstr>Actuator</vt:lpstr>
      <vt:lpstr>Actuator – dostupni podaci</vt:lpstr>
      <vt:lpstr>Pokretanje Spring Boot aplikacije</vt:lpstr>
      <vt:lpstr>Pokretanje Spring boot aplikacije</vt:lpstr>
      <vt:lpstr>Statički veb sadržaj</vt:lpstr>
      <vt:lpstr>PowerPoint Presentation</vt:lpstr>
      <vt:lpstr>Spring Security</vt:lpstr>
      <vt:lpstr>Spring Security</vt:lpstr>
      <vt:lpstr>Spring Security moduli</vt:lpstr>
      <vt:lpstr>Filterisanje veb zahteva</vt:lpstr>
      <vt:lpstr>Konfiguracija bezbednosti</vt:lpstr>
      <vt:lpstr>Autentikacija korisnika</vt:lpstr>
      <vt:lpstr>Reprezentacija korisnika</vt:lpstr>
      <vt:lpstr>Nestandardna autentikacija korisnika</vt:lpstr>
      <vt:lpstr>Presretanje veb zahteva</vt:lpstr>
      <vt:lpstr>Presretanje veb zahteva</vt:lpstr>
      <vt:lpstr>Šifrovanje lozinki</vt:lpstr>
      <vt:lpstr>Autentikacija bazirana na tokenima</vt:lpstr>
      <vt:lpstr>JSON veb tokeni (JWT)</vt:lpstr>
      <vt:lpstr>JSON veb tokeni (JWT)</vt:lpstr>
      <vt:lpstr>Realizacija JWT autentikacije kroz Spring Security</vt:lpstr>
      <vt:lpstr>HTTPS</vt:lpstr>
      <vt:lpstr>HTTPS</vt:lpstr>
      <vt:lpstr>HTTPS</vt:lpstr>
      <vt:lpstr>HTTPS</vt:lpstr>
      <vt:lpstr>HTTPS</vt:lpstr>
      <vt:lpstr>HTTPS u Spring Boot</vt:lpstr>
      <vt:lpstr>HTTPS u Spring Boot</vt:lpstr>
      <vt:lpstr>HTTPS u Spring Boot</vt:lpstr>
      <vt:lpstr>HTTPS u Spring Boot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radni okvir</dc:title>
  <dc:creator>Goran</dc:creator>
  <cp:lastModifiedBy>Goran Savic</cp:lastModifiedBy>
  <cp:revision>878</cp:revision>
  <dcterms:created xsi:type="dcterms:W3CDTF">2016-06-17T10:29:53Z</dcterms:created>
  <dcterms:modified xsi:type="dcterms:W3CDTF">2022-10-20T10:15:33Z</dcterms:modified>
</cp:coreProperties>
</file>