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0" r:id="rId11"/>
    <p:sldId id="261" r:id="rId12"/>
    <p:sldId id="262" r:id="rId13"/>
    <p:sldId id="276" r:id="rId14"/>
    <p:sldId id="272" r:id="rId15"/>
    <p:sldId id="263" r:id="rId16"/>
    <p:sldId id="265" r:id="rId17"/>
    <p:sldId id="274" r:id="rId18"/>
    <p:sldId id="266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0" autoAdjust="0"/>
  </p:normalViewPr>
  <p:slideViewPr>
    <p:cSldViewPr>
      <p:cViewPr varScale="1">
        <p:scale>
          <a:sx n="78" d="100"/>
          <a:sy n="78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58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E5E08-6FDD-4025-8531-A3BB39BAD8F4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20D4-52CC-4AE0-A8BD-CFB348CDB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9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4E63B4-66BE-45AF-B342-5BD675F621EF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400800" cy="533400"/>
          </a:xfrm>
        </p:spPr>
        <p:txBody>
          <a:bodyPr/>
          <a:lstStyle/>
          <a:p>
            <a:pPr algn="r"/>
            <a:r>
              <a:rPr lang="sr-Latn-RS" dirty="0" smtClean="0"/>
              <a:t>Autor: Goran Savić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Testiranje Angular aplikacije</a:t>
            </a:r>
            <a:endParaRPr lang="en-GB" dirty="0"/>
          </a:p>
        </p:txBody>
      </p:sp>
      <p:sp>
        <p:nvSpPr>
          <p:cNvPr id="5" name="AutoShape 2" descr="Image result for jasmine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4" descr="Image result for jasmine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6" descr="Image result for jasmine test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6" name="Picture 2" descr="Image result for angular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4724400" cy="28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Asinhroni pozivi - async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async funkcija omogućuje jednostavnije testiranje funkcionalnosti koje se izvršavaju asinhrono</a:t>
            </a:r>
          </a:p>
          <a:p>
            <a:r>
              <a:rPr lang="sr-Latn-RS" dirty="0" smtClean="0"/>
              <a:t>kod unutar async funkcije se izvršava unutar specijalne asinhrone test zone</a:t>
            </a:r>
          </a:p>
          <a:p>
            <a:r>
              <a:rPr lang="sr-Latn-RS" dirty="0" smtClean="0"/>
              <a:t>ova funkcija presreće i evidentira sve </a:t>
            </a:r>
            <a:r>
              <a:rPr lang="en-US" i="1" dirty="0" smtClean="0"/>
              <a:t>Observable </a:t>
            </a:r>
            <a:r>
              <a:rPr lang="sr-Latn-RS" dirty="0" smtClean="0"/>
              <a:t>objekte kreirane unutar nje</a:t>
            </a:r>
          </a:p>
          <a:p>
            <a:pPr lvl="1"/>
            <a:r>
              <a:rPr lang="sr-Latn-RS" dirty="0" smtClean="0"/>
              <a:t>koristi se za detekciju kada je </a:t>
            </a:r>
            <a:r>
              <a:rPr lang="sr-Latn-RS" i="1" dirty="0" smtClean="0"/>
              <a:t>ComponentFixture </a:t>
            </a:r>
            <a:r>
              <a:rPr lang="sr-Latn-RS" dirty="0" smtClean="0"/>
              <a:t>stabilan pozivom </a:t>
            </a:r>
            <a:r>
              <a:rPr lang="sr-Latn-RS" i="1" dirty="0" smtClean="0"/>
              <a:t>whenStable</a:t>
            </a:r>
            <a:r>
              <a:rPr lang="sr-Latn-RS" dirty="0" smtClean="0"/>
              <a:t> metode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05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Asinhroni pozivi - fakeAsync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Dodatno pojednostavljenje u odnosu na </a:t>
            </a:r>
            <a:r>
              <a:rPr lang="sr-Latn-RS" i="1" dirty="0" smtClean="0"/>
              <a:t>async </a:t>
            </a:r>
            <a:r>
              <a:rPr lang="sr-Latn-RS" dirty="0" smtClean="0"/>
              <a:t>funkciju za testiranje asinhronog koda</a:t>
            </a:r>
          </a:p>
          <a:p>
            <a:r>
              <a:rPr lang="sr-Latn-RS" dirty="0" smtClean="0"/>
              <a:t>omogućuje linearno pisanje koda, bez reakcije na razrešavanje </a:t>
            </a:r>
            <a:r>
              <a:rPr lang="en-US" i="1" dirty="0" smtClean="0"/>
              <a:t>Observable </a:t>
            </a:r>
            <a:r>
              <a:rPr lang="sr-Latn-RS" dirty="0" smtClean="0"/>
              <a:t>objekta </a:t>
            </a:r>
            <a:r>
              <a:rPr lang="sr-Latn-RS" smtClean="0"/>
              <a:t>putem </a:t>
            </a:r>
            <a:r>
              <a:rPr lang="sr-Latn-RS" i="1" smtClean="0"/>
              <a:t>subscribe </a:t>
            </a:r>
            <a:r>
              <a:rPr lang="sr-Latn-RS" dirty="0" smtClean="0"/>
              <a:t>metode</a:t>
            </a:r>
          </a:p>
          <a:p>
            <a:r>
              <a:rPr lang="sr-Latn-RS" i="1" dirty="0" smtClean="0"/>
              <a:t>tick </a:t>
            </a:r>
            <a:r>
              <a:rPr lang="sr-Latn-RS" dirty="0" smtClean="0"/>
              <a:t>funkcija</a:t>
            </a:r>
          </a:p>
          <a:p>
            <a:pPr lvl="1"/>
            <a:r>
              <a:rPr lang="sr-Latn-RS" dirty="0" smtClean="0"/>
              <a:t>unutar </a:t>
            </a:r>
            <a:r>
              <a:rPr lang="sr-Latn-RS" i="1" dirty="0" smtClean="0"/>
              <a:t>fakeAsync</a:t>
            </a:r>
            <a:r>
              <a:rPr lang="sr-Latn-RS" dirty="0" smtClean="0"/>
              <a:t> funkcije možemo simulirati protok vremena dok god se sve trenutno nerešene asinhrone aktivnosti ne završe</a:t>
            </a:r>
          </a:p>
          <a:p>
            <a:r>
              <a:rPr lang="sr-Latn-RS" dirty="0" smtClean="0"/>
              <a:t>nakon poziva funkcije, asinhrone aktivnosti su završene, pa ne mora kod da bude u funkciji </a:t>
            </a:r>
            <a:r>
              <a:rPr lang="en-US" i="1" dirty="0" smtClean="0"/>
              <a:t>subscribe</a:t>
            </a:r>
            <a:r>
              <a:rPr lang="sr-Latn-RS" i="1" dirty="0" smtClean="0"/>
              <a:t> </a:t>
            </a:r>
            <a:r>
              <a:rPr lang="sr-Latn-RS" dirty="0" smtClean="0"/>
              <a:t>na </a:t>
            </a:r>
            <a:r>
              <a:rPr lang="en-US" i="1" dirty="0" smtClean="0"/>
              <a:t>Observable</a:t>
            </a:r>
            <a:r>
              <a:rPr lang="sr-Latn-RS" i="1" dirty="0" smtClean="0"/>
              <a:t> </a:t>
            </a:r>
            <a:r>
              <a:rPr lang="sr-Latn-RS" dirty="0" smtClean="0"/>
              <a:t>objektu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8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HTTP komunikacije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Standardno se vrši postavljanjem test dvojnika na mesto komponente koja komunicira sa backendom</a:t>
            </a:r>
          </a:p>
          <a:p>
            <a:r>
              <a:rPr lang="en-US" dirty="0" err="1" smtClean="0"/>
              <a:t>HttpTestingController</a:t>
            </a:r>
            <a:r>
              <a:rPr lang="en-US" dirty="0" smtClean="0"/>
              <a:t> </a:t>
            </a:r>
            <a:r>
              <a:rPr lang="sr-Latn-RS" dirty="0" smtClean="0"/>
              <a:t>se koristi kao dvojnik</a:t>
            </a:r>
          </a:p>
          <a:p>
            <a:pPr lvl="1"/>
            <a:r>
              <a:rPr lang="sr-Latn-RS" dirty="0" smtClean="0"/>
              <a:t>ne vrši stvarne mrežne pozive</a:t>
            </a:r>
          </a:p>
          <a:p>
            <a:pPr lvl="1"/>
            <a:r>
              <a:rPr lang="sr-Latn-RS" dirty="0" smtClean="0"/>
              <a:t>možemo pratiti i simulirati mrežne pozive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</a:t>
            </a:r>
            <a:r>
              <a:rPr lang="sr-Latn-RS" dirty="0" smtClean="0"/>
              <a:t>ćenje HTTP poziva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Proveravamo da li je poziv ka tom URL upućen i dobijamo mock objekat za simuliranje odgovora</a:t>
            </a:r>
            <a:endParaRPr lang="en-US" dirty="0"/>
          </a:p>
          <a:p>
            <a:pPr marL="0" indent="0">
              <a:buNone/>
            </a:pP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mock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  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TestingController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expectOne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/students');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mockHttp.request.method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('GET');</a:t>
            </a:r>
          </a:p>
          <a:p>
            <a:pPr marL="0" indent="0">
              <a:buNone/>
            </a:pP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2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Simuliranje</a:t>
            </a:r>
            <a:r>
              <a:rPr lang="en-US" dirty="0" smtClean="0"/>
              <a:t> HTTP </a:t>
            </a:r>
            <a:r>
              <a:rPr lang="en-US" dirty="0" err="1" smtClean="0"/>
              <a:t>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2578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/>
              <a:t>Vrši se metodom flush i specificiranjem lažnog odgovora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mockResponse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: 'a123',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: 'Petar',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: 'Petrovic'            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mockHttp.flush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mockResponse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28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testiranja servisa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angular-students</a:t>
            </a:r>
          </a:p>
          <a:p>
            <a:pPr lvl="1"/>
            <a:r>
              <a:rPr lang="sr-Latn-RS" dirty="0" smtClean="0"/>
              <a:t>student.service.spec.ts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56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sr-Latn-RS" dirty="0" smtClean="0"/>
              <a:t>est dvojnici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izolovano</a:t>
            </a:r>
            <a:r>
              <a:rPr lang="en-US" dirty="0" smtClean="0"/>
              <a:t> </a:t>
            </a:r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postaviti</a:t>
            </a:r>
            <a:r>
              <a:rPr lang="en-US" dirty="0" smtClean="0"/>
              <a:t> test </a:t>
            </a:r>
            <a:r>
              <a:rPr lang="en-US" dirty="0" err="1" smtClean="0"/>
              <a:t>dvojnike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endParaRPr lang="en-US" dirty="0" smtClean="0"/>
          </a:p>
          <a:p>
            <a:r>
              <a:rPr lang="en-US" dirty="0" smtClean="0"/>
              <a:t>Mo</a:t>
            </a:r>
            <a:r>
              <a:rPr lang="sr-Latn-RS" dirty="0" smtClean="0"/>
              <a:t>ž</a:t>
            </a:r>
            <a:r>
              <a:rPr lang="en-US" dirty="0" smtClean="0"/>
              <a:t>emo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sr-Latn-RS" dirty="0" smtClean="0"/>
              <a:t>Jasmine podršku za spy objekte</a:t>
            </a:r>
          </a:p>
          <a:p>
            <a:pPr lvl="1"/>
            <a:r>
              <a:rPr lang="sr-Latn-RS" dirty="0" smtClean="0"/>
              <a:t>omogućuju vraćanje predefinisanih izlaza na predefinisan</a:t>
            </a:r>
            <a:r>
              <a:rPr lang="en-US" smtClean="0"/>
              <a:t>e</a:t>
            </a:r>
            <a:r>
              <a:rPr lang="sr-Latn-RS" smtClean="0"/>
              <a:t> </a:t>
            </a:r>
            <a:r>
              <a:rPr lang="sr-Latn-RS" dirty="0" smtClean="0"/>
              <a:t>ulaze</a:t>
            </a:r>
          </a:p>
          <a:p>
            <a:pPr lvl="1"/>
            <a:r>
              <a:rPr lang="sr-Latn-RS" dirty="0" smtClean="0"/>
              <a:t>omogućuju „špijuniranje“ da li su i kako objekti korišćeni</a:t>
            </a:r>
          </a:p>
          <a:p>
            <a:r>
              <a:rPr lang="sr-Latn-RS" dirty="0" smtClean="0"/>
              <a:t>Za komplikovanije test dvojnike, možemo napraviti poseban objekat koji simulira stvarno ponašanje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18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dvojnici -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Autofit/>
          </a:bodyPr>
          <a:lstStyle/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erviceMock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getStudents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jasmine.createSpy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getStudents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and.returnValue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body: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[{},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{},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{}]}))</a:t>
            </a:r>
            <a:endParaRPr lang="sr-Latn-R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TestBed.configureTestingModule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StudentsComponent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providers: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provide: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StudentService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useValue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studServiceMock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provide: Router,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useValue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routerMock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]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studentService.getStudents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4171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Komunikacija sa HTML komponentama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Da bi se inicirao </a:t>
            </a:r>
            <a:r>
              <a:rPr lang="sr-Latn-RS" i="1" dirty="0" smtClean="0"/>
              <a:t>binding</a:t>
            </a:r>
            <a:r>
              <a:rPr lang="sr-Latn-RS" dirty="0" smtClean="0"/>
              <a:t> podataka od objekta ka komponenti</a:t>
            </a:r>
          </a:p>
          <a:p>
            <a:pPr lvl="1"/>
            <a:r>
              <a:rPr lang="sr-Latn-RS" dirty="0" smtClean="0"/>
              <a:t>detectChanges metoda iz klase ComponentFixture</a:t>
            </a:r>
          </a:p>
          <a:p>
            <a:r>
              <a:rPr lang="sr-Latn-RS" dirty="0" smtClean="0"/>
              <a:t>Da bi se inicirao </a:t>
            </a:r>
            <a:r>
              <a:rPr lang="sr-Latn-RS" i="1" dirty="0" smtClean="0"/>
              <a:t>binding </a:t>
            </a:r>
            <a:r>
              <a:rPr lang="sr-Latn-RS" dirty="0" smtClean="0"/>
              <a:t>od komponente ka povezanom objektu </a:t>
            </a:r>
          </a:p>
          <a:p>
            <a:pPr lvl="1"/>
            <a:r>
              <a:rPr lang="sr-Latn-RS" i="1" dirty="0" smtClean="0"/>
              <a:t>dispatchEvent metoda </a:t>
            </a:r>
            <a:r>
              <a:rPr lang="sr-Latn-RS" dirty="0" smtClean="0"/>
              <a:t>nad</a:t>
            </a:r>
            <a:r>
              <a:rPr lang="sr-Latn-RS" i="1" dirty="0" smtClean="0"/>
              <a:t> nativeElement </a:t>
            </a:r>
            <a:r>
              <a:rPr lang="sr-Latn-RS" dirty="0" smtClean="0"/>
              <a:t>objektom u testu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2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DispatchEvent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105400"/>
          </a:xfrm>
        </p:spPr>
        <p:txBody>
          <a:bodyPr>
            <a:normAutofit/>
          </a:bodyPr>
          <a:lstStyle/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newEvent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eventName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endParaRPr lang="sr-Latn-R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bubbles 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cancelable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false) {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ocument.createEvent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  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evt.initCustomEvent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eventName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bubbles,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cancelable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cardNumberInput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fixture.debugElement.query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By.css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('#field1c')).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nativeElement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cardNumberInput.dispatchEvent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newEvent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('input')); </a:t>
            </a:r>
          </a:p>
        </p:txBody>
      </p:sp>
    </p:spTree>
    <p:extLst>
      <p:ext uri="{BB962C8B-B14F-4D97-AF65-F5344CB8AC3E}">
        <p14:creationId xmlns:p14="http://schemas.microsoft.com/office/powerpoint/2010/main" val="18282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izvr</a:t>
            </a:r>
            <a:r>
              <a:rPr lang="sr-Latn-RS" dirty="0" smtClean="0"/>
              <a:t>šiti jedinično testiranje Angular klijentske aplikacije</a:t>
            </a:r>
          </a:p>
          <a:p>
            <a:r>
              <a:rPr lang="sr-Latn-RS" dirty="0" smtClean="0"/>
              <a:t>To podrazumeva testiranje svih komponenata u klijentskoj aplikaciji</a:t>
            </a:r>
          </a:p>
          <a:p>
            <a:r>
              <a:rPr lang="sr-Latn-RS" smtClean="0"/>
              <a:t>Testovi </a:t>
            </a:r>
            <a:r>
              <a:rPr lang="sr-Latn-RS" dirty="0" smtClean="0"/>
              <a:t>treba </a:t>
            </a:r>
            <a:r>
              <a:rPr lang="en-US" dirty="0" smtClean="0"/>
              <a:t>da </a:t>
            </a:r>
            <a:r>
              <a:rPr lang="sr-Latn-RS" dirty="0" smtClean="0"/>
              <a:t>izolovano testiraju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komponentu</a:t>
            </a:r>
            <a:endParaRPr lang="sr-Latn-RS" dirty="0" smtClean="0"/>
          </a:p>
          <a:p>
            <a:r>
              <a:rPr lang="sr-Latn-RS" dirty="0" smtClean="0"/>
              <a:t>Primer</a:t>
            </a:r>
            <a:r>
              <a:rPr lang="en-US" dirty="0" err="1" smtClean="0"/>
              <a:t>i</a:t>
            </a:r>
            <a:endParaRPr lang="sr-Latn-R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angular-students/*.*.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spec.ts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2" y="51816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 testiranja komponente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angular-students</a:t>
            </a:r>
          </a:p>
          <a:p>
            <a:pPr lvl="1"/>
            <a:r>
              <a:rPr lang="sr-Latn-RS" dirty="0" smtClean="0"/>
              <a:t>students.component.spec.ts</a:t>
            </a:r>
          </a:p>
          <a:p>
            <a:pPr lvl="1"/>
            <a:r>
              <a:rPr lang="sr-Latn-RS" smtClean="0"/>
              <a:t>student-detail.component.spec.ts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8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sadr</a:t>
            </a:r>
            <a:r>
              <a:rPr lang="sr-Latn-RS" dirty="0" smtClean="0"/>
              <a:t>ži </a:t>
            </a:r>
            <a:r>
              <a:rPr lang="sr-Latn-RS" i="1" dirty="0" smtClean="0"/>
              <a:t>Testing utilities</a:t>
            </a:r>
          </a:p>
          <a:p>
            <a:pPr lvl="1"/>
            <a:r>
              <a:rPr lang="sr-Latn-RS" dirty="0" smtClean="0"/>
              <a:t>Skup klasa i funkcija koje olakšavaju testiranje</a:t>
            </a:r>
          </a:p>
          <a:p>
            <a:pPr lvl="1"/>
            <a:r>
              <a:rPr lang="sr-Latn-RS" dirty="0" smtClean="0"/>
              <a:t>Omogućuju da testirana komponenta komunicira sa Angular radnim okvirom</a:t>
            </a:r>
          </a:p>
          <a:p>
            <a:pPr lvl="1"/>
            <a:r>
              <a:rPr lang="sr-Latn-RS" dirty="0" smtClean="0"/>
              <a:t>Test objekti se testiraju u Angular okruženju</a:t>
            </a:r>
          </a:p>
          <a:p>
            <a:r>
              <a:rPr lang="sr-Latn-RS" dirty="0" smtClean="0"/>
              <a:t>Neke testove je moguće realizovati i kao potpuno izolovane testove nezavisno od Angulara</a:t>
            </a:r>
          </a:p>
          <a:p>
            <a:pPr lvl="1"/>
            <a:r>
              <a:rPr lang="sr-Latn-RS" dirty="0" smtClean="0"/>
              <a:t>ručno se instanciraju objekti, umesto da se injektuju od Angulara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8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sr-Latn-RS" dirty="0" smtClean="0"/>
              <a:t>Klasa koja omogućuje da se test izvrši u Angular okruženju</a:t>
            </a:r>
          </a:p>
          <a:p>
            <a:pPr lvl="1"/>
            <a:r>
              <a:rPr lang="sr-Latn-RS" dirty="0" smtClean="0"/>
              <a:t>čini dostupnim objekte čijim životnim ciklusom upravlja Angular</a:t>
            </a:r>
          </a:p>
          <a:p>
            <a:r>
              <a:rPr lang="sr-Latn-RS" i="1" dirty="0" smtClean="0"/>
              <a:t>configureTestingModule </a:t>
            </a:r>
            <a:r>
              <a:rPr lang="sr-Latn-RS" dirty="0" smtClean="0"/>
              <a:t>metoda</a:t>
            </a:r>
          </a:p>
          <a:p>
            <a:pPr lvl="1"/>
            <a:r>
              <a:rPr lang="sr-Latn-RS" dirty="0" smtClean="0"/>
              <a:t>uspostavlja inicijalno test okruženje</a:t>
            </a:r>
          </a:p>
          <a:p>
            <a:pPr lvl="1"/>
            <a:r>
              <a:rPr lang="sr-Latn-RS" dirty="0" smtClean="0"/>
              <a:t>pri inicijalizaciji se šalje TestModuleMetadata objekat koji predstavlja modul koji će test okruženje sadržati</a:t>
            </a:r>
          </a:p>
        </p:txBody>
      </p:sp>
    </p:spTree>
    <p:extLst>
      <p:ext uri="{BB962C8B-B14F-4D97-AF65-F5344CB8AC3E}">
        <p14:creationId xmlns:p14="http://schemas.microsoft.com/office/powerpoint/2010/main" val="345603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TestBed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inject </a:t>
            </a:r>
            <a:r>
              <a:rPr lang="sr-Latn-RS" dirty="0" smtClean="0"/>
              <a:t>metoda</a:t>
            </a:r>
            <a:endParaRPr lang="sr-Latn-RS" dirty="0"/>
          </a:p>
          <a:p>
            <a:pPr lvl="1"/>
            <a:r>
              <a:rPr lang="sr-Latn-RS" dirty="0"/>
              <a:t>preuzima objekat iz okruženja</a:t>
            </a:r>
          </a:p>
          <a:p>
            <a:pPr lvl="1"/>
            <a:r>
              <a:rPr lang="sr-Latn-RS" dirty="0"/>
              <a:t>uvek treba preuzimati objekat iz okruženja </a:t>
            </a:r>
          </a:p>
          <a:p>
            <a:pPr lvl="2"/>
            <a:r>
              <a:rPr lang="sr-Latn-RS" dirty="0"/>
              <a:t>umesto ručnog instanciranja</a:t>
            </a:r>
          </a:p>
          <a:p>
            <a:pPr lvl="2"/>
            <a:r>
              <a:rPr lang="sr-Latn-RS" dirty="0"/>
              <a:t>jer druge </a:t>
            </a:r>
            <a:r>
              <a:rPr lang="sr-Latn-RS" dirty="0" smtClean="0"/>
              <a:t>komponente u okruženju koriste objekat iz okruženja, pa je samo korišćenjem tog objekta moguće imati ispravan test</a:t>
            </a:r>
          </a:p>
          <a:p>
            <a:r>
              <a:rPr lang="sr-Latn-RS" i="1" dirty="0" smtClean="0"/>
              <a:t>createComponent</a:t>
            </a:r>
            <a:r>
              <a:rPr lang="sr-Latn-RS" dirty="0" smtClean="0"/>
              <a:t> metoda</a:t>
            </a:r>
          </a:p>
          <a:p>
            <a:pPr lvl="1"/>
            <a:r>
              <a:rPr lang="sr-Latn-RS" dirty="0" smtClean="0"/>
              <a:t>kreira Angular komponentu unutar okruženja </a:t>
            </a:r>
          </a:p>
          <a:p>
            <a:pPr lvl="2"/>
            <a:r>
              <a:rPr lang="sr-Latn-RS" dirty="0" smtClean="0"/>
              <a:t>u skladu sa konfiguracijom okruženja</a:t>
            </a:r>
          </a:p>
          <a:p>
            <a:pPr lvl="1"/>
            <a:r>
              <a:rPr lang="sr-Latn-RS" dirty="0" smtClean="0"/>
              <a:t>vraća objekat klase ComponentFixture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94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ComponentFixture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smtClean="0"/>
              <a:t>omogućuje pristup </a:t>
            </a:r>
            <a:r>
              <a:rPr lang="sr-Latn-RS" dirty="0" smtClean="0"/>
              <a:t>Angular komponenti i njenoj DOM reprezentaciji</a:t>
            </a:r>
          </a:p>
          <a:p>
            <a:r>
              <a:rPr lang="sr-Latn-RS" i="1" dirty="0" smtClean="0"/>
              <a:t>componentInstance </a:t>
            </a:r>
            <a:r>
              <a:rPr lang="sr-Latn-RS" dirty="0" smtClean="0"/>
              <a:t>atribut</a:t>
            </a:r>
          </a:p>
          <a:p>
            <a:pPr lvl="1"/>
            <a:r>
              <a:rPr lang="sr-Latn-RS" dirty="0" smtClean="0"/>
              <a:t>instanca same komponente na koju se objekat odnosi</a:t>
            </a:r>
          </a:p>
          <a:p>
            <a:r>
              <a:rPr lang="sr-Latn-RS" i="1" dirty="0" smtClean="0"/>
              <a:t>debugElement </a:t>
            </a:r>
            <a:r>
              <a:rPr lang="sr-Latn-RS" dirty="0" smtClean="0"/>
              <a:t>atribut</a:t>
            </a:r>
          </a:p>
          <a:p>
            <a:pPr lvl="1"/>
            <a:r>
              <a:rPr lang="sr-Latn-RS" dirty="0" smtClean="0"/>
              <a:t>objekat klase DebugElement koja predstavlja reprezentaciju elementa DOM stabla za potrebe testiranja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6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ComponentFixture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detectChanges</a:t>
            </a:r>
            <a:r>
              <a:rPr lang="sr-Latn-RS" dirty="0" smtClean="0"/>
              <a:t> metoda</a:t>
            </a:r>
          </a:p>
          <a:p>
            <a:pPr lvl="1"/>
            <a:r>
              <a:rPr lang="sr-Latn-RS" dirty="0" smtClean="0"/>
              <a:t>inicira poziv Angular ciklusa koji detektuje promene u objektima i sinhronizuje ih sa HTML komponentama</a:t>
            </a:r>
          </a:p>
          <a:p>
            <a:pPr lvl="1"/>
            <a:r>
              <a:rPr lang="sr-Latn-RS" dirty="0" smtClean="0"/>
              <a:t>ako test postavi vrednost u objekat, pre provere da li se ta vrednost nalazi u HTML komponenti, potrebno je pozvati </a:t>
            </a:r>
            <a:r>
              <a:rPr lang="sr-Latn-RS" i="1" dirty="0" smtClean="0"/>
              <a:t>detectChanges</a:t>
            </a:r>
            <a:endParaRPr lang="sr-Latn-RS" dirty="0" smtClean="0"/>
          </a:p>
          <a:p>
            <a:pPr lvl="1"/>
            <a:r>
              <a:rPr lang="sr-Latn-RS" dirty="0" smtClean="0"/>
              <a:t>koristi se i za inicijalizaciju komponente jer automatski poziva </a:t>
            </a:r>
            <a:r>
              <a:rPr lang="sr-Latn-RS" i="1" dirty="0" smtClean="0"/>
              <a:t>ngOnInit</a:t>
            </a:r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2340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ComponentFixture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whenStable</a:t>
            </a:r>
            <a:r>
              <a:rPr lang="sr-Latn-RS" dirty="0" smtClean="0"/>
              <a:t> metoda</a:t>
            </a:r>
          </a:p>
          <a:p>
            <a:pPr lvl="1"/>
            <a:r>
              <a:rPr lang="sr-Latn-RS" dirty="0" smtClean="0"/>
              <a:t>vraća </a:t>
            </a:r>
            <a:r>
              <a:rPr lang="sr-Latn-RS" i="1" dirty="0" smtClean="0"/>
              <a:t>Promise</a:t>
            </a:r>
            <a:r>
              <a:rPr lang="sr-Latn-RS" dirty="0" smtClean="0"/>
              <a:t> objekat koji se razrešava kada je </a:t>
            </a:r>
            <a:r>
              <a:rPr lang="sr-Latn-RS" i="1" dirty="0" smtClean="0"/>
              <a:t>ComponentFixture </a:t>
            </a:r>
            <a:r>
              <a:rPr lang="sr-Latn-RS" dirty="0" smtClean="0"/>
              <a:t>stabilan</a:t>
            </a:r>
          </a:p>
          <a:p>
            <a:pPr lvl="2"/>
            <a:r>
              <a:rPr lang="sr-Latn-RS" dirty="0" smtClean="0"/>
              <a:t>tj. kada je Angular ciklus detekcije promena završen uključujući završetak svih asinhronih aktivnosti u ciklusu</a:t>
            </a:r>
          </a:p>
          <a:p>
            <a:pPr lvl="1"/>
            <a:r>
              <a:rPr lang="sr-Latn-RS" dirty="0" smtClean="0"/>
              <a:t>koristi se da test sačeka da se promene detektuju i postave u komponente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1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DebugElement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Omogućuje testu pristup elementima HTML DOM stabla</a:t>
            </a:r>
          </a:p>
          <a:p>
            <a:r>
              <a:rPr lang="sr-Latn-RS" i="1" dirty="0" smtClean="0"/>
              <a:t>query</a:t>
            </a:r>
            <a:r>
              <a:rPr lang="sr-Latn-RS" dirty="0" smtClean="0"/>
              <a:t> metoda</a:t>
            </a:r>
          </a:p>
          <a:p>
            <a:pPr lvl="1"/>
            <a:r>
              <a:rPr lang="sr-Latn-RS" dirty="0" smtClean="0"/>
              <a:t>omogućuje preuzimanje jednog HTML elementa po nekom selektoru</a:t>
            </a:r>
          </a:p>
          <a:p>
            <a:pPr lvl="1"/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debugElement.query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(By.css('#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fieldX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r-Latn-RS" i="1" dirty="0" smtClean="0"/>
              <a:t>queryAll</a:t>
            </a:r>
            <a:r>
              <a:rPr lang="sr-Cyrl-RS" i="1" dirty="0" smtClean="0"/>
              <a:t> </a:t>
            </a:r>
            <a:r>
              <a:rPr lang="sr-Latn-RS" dirty="0" smtClean="0"/>
              <a:t>metoda</a:t>
            </a:r>
            <a:endParaRPr lang="sr-Latn-RS" i="1" dirty="0" smtClean="0"/>
          </a:p>
          <a:p>
            <a:pPr lvl="1"/>
            <a:r>
              <a:rPr lang="sr-Latn-RS" dirty="0" smtClean="0"/>
              <a:t>slično kao </a:t>
            </a:r>
            <a:r>
              <a:rPr lang="sr-Latn-RS" i="1" dirty="0" smtClean="0"/>
              <a:t>query</a:t>
            </a:r>
            <a:r>
              <a:rPr lang="sr-Latn-RS" dirty="0" smtClean="0"/>
              <a:t>, samo što vraća sve elemente koji odgovaraju selektoru</a:t>
            </a:r>
            <a:endParaRPr lang="sr-Cyrl-RS" dirty="0" smtClean="0"/>
          </a:p>
          <a:p>
            <a:r>
              <a:rPr lang="sr-Latn-RS" i="1" dirty="0" smtClean="0"/>
              <a:t>nativeElement</a:t>
            </a:r>
            <a:r>
              <a:rPr lang="sr-Latn-RS" dirty="0" smtClean="0"/>
              <a:t> atribut</a:t>
            </a:r>
          </a:p>
          <a:p>
            <a:pPr lvl="1"/>
            <a:r>
              <a:rPr lang="sr-Latn-RS" dirty="0" smtClean="0"/>
              <a:t>predstavlja </a:t>
            </a:r>
            <a:r>
              <a:rPr lang="sr-Latn-RS" dirty="0"/>
              <a:t>sam HTML element u </a:t>
            </a:r>
            <a:r>
              <a:rPr lang="sr-Latn-RS" i="1" dirty="0"/>
              <a:t>browseru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52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49505</TotalTime>
  <Words>741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Testiranje Angular aplikacije</vt:lpstr>
      <vt:lpstr>Angular testiranje</vt:lpstr>
      <vt:lpstr>Angular testiranje</vt:lpstr>
      <vt:lpstr>TestBed</vt:lpstr>
      <vt:lpstr>TestBed</vt:lpstr>
      <vt:lpstr>ComponentFixture</vt:lpstr>
      <vt:lpstr>ComponentFixture</vt:lpstr>
      <vt:lpstr>ComponentFixture</vt:lpstr>
      <vt:lpstr>DebugElement</vt:lpstr>
      <vt:lpstr>Asinhroni pozivi - async</vt:lpstr>
      <vt:lpstr>Asinhroni pozivi - fakeAsync</vt:lpstr>
      <vt:lpstr>Testiranje HTTP komunikacije</vt:lpstr>
      <vt:lpstr>Praćenje HTTP poziva</vt:lpstr>
      <vt:lpstr>Simuliranje HTTP odgovora</vt:lpstr>
      <vt:lpstr>Primer testiranja servisa</vt:lpstr>
      <vt:lpstr>Test dvojnici</vt:lpstr>
      <vt:lpstr>Test dvojnici - primer</vt:lpstr>
      <vt:lpstr>Komunikacija sa HTML komponentama</vt:lpstr>
      <vt:lpstr>DispatchEvent</vt:lpstr>
      <vt:lpstr>Primer testiranja komponente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radni okvir</dc:title>
  <dc:creator>Goran</dc:creator>
  <cp:lastModifiedBy>Goran Savic</cp:lastModifiedBy>
  <cp:revision>1319</cp:revision>
  <dcterms:created xsi:type="dcterms:W3CDTF">2016-06-17T10:29:53Z</dcterms:created>
  <dcterms:modified xsi:type="dcterms:W3CDTF">2022-12-22T07:33:11Z</dcterms:modified>
</cp:coreProperties>
</file>