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theme/theme1.xml" ContentType="application/vnd.openxmlformats-officedocument.theme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9" r:id="rId3"/>
    <p:sldId id="257" r:id="rId4"/>
    <p:sldId id="286" r:id="rId5"/>
    <p:sldId id="277" r:id="rId6"/>
    <p:sldId id="267" r:id="rId7"/>
    <p:sldId id="268" r:id="rId8"/>
    <p:sldId id="266" r:id="rId9"/>
    <p:sldId id="280" r:id="rId10"/>
    <p:sldId id="265" r:id="rId11"/>
    <p:sldId id="281" r:id="rId12"/>
    <p:sldId id="282" r:id="rId13"/>
    <p:sldId id="283" r:id="rId14"/>
    <p:sldId id="284" r:id="rId15"/>
    <p:sldId id="271" r:id="rId16"/>
    <p:sldId id="273" r:id="rId17"/>
    <p:sldId id="288" r:id="rId18"/>
    <p:sldId id="287" r:id="rId19"/>
    <p:sldId id="274" r:id="rId20"/>
    <p:sldId id="289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94660"/>
  </p:normalViewPr>
  <p:slideViewPr>
    <p:cSldViewPr>
      <p:cViewPr>
        <p:scale>
          <a:sx n="76" d="100"/>
          <a:sy n="76" d="100"/>
        </p:scale>
        <p:origin x="-115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07438D-5175-4879-92AD-34D5E5F867A4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8B51D416-3DF2-4C16-BAA4-432D51BB53A3}">
      <dgm:prSet phldrT="[Text]" custT="1"/>
      <dgm:spPr/>
      <dgm:t>
        <a:bodyPr/>
        <a:lstStyle/>
        <a:p>
          <a:r>
            <a:rPr lang="pl-PL" sz="1600" dirty="0">
              <a:solidFill>
                <a:schemeClr val="tx1"/>
              </a:solidFill>
            </a:rPr>
            <a:t>Moderan razvojni proces, sve veće međusobne ekonomske, političke, kulturne i svake druge povezanosti, omogućen najnovijom tehnologijom.</a:t>
          </a:r>
          <a:endParaRPr lang="en-GB" sz="1600" dirty="0">
            <a:solidFill>
              <a:schemeClr val="tx1"/>
            </a:solidFill>
          </a:endParaRPr>
        </a:p>
      </dgm:t>
    </dgm:pt>
    <dgm:pt modelId="{7DEAECBB-2F0B-4C61-9FD1-3FBF84400E78}" type="parTrans" cxnId="{4D8BCE48-1C45-4738-A2BE-61EF6CF010E4}">
      <dgm:prSet/>
      <dgm:spPr/>
      <dgm:t>
        <a:bodyPr/>
        <a:lstStyle/>
        <a:p>
          <a:endParaRPr lang="en-GB"/>
        </a:p>
      </dgm:t>
    </dgm:pt>
    <dgm:pt modelId="{0CBF9C63-7EBF-44FF-BFB5-2AA9AE6A9952}" type="sibTrans" cxnId="{4D8BCE48-1C45-4738-A2BE-61EF6CF010E4}">
      <dgm:prSet/>
      <dgm:spPr/>
      <dgm:t>
        <a:bodyPr/>
        <a:lstStyle/>
        <a:p>
          <a:endParaRPr lang="en-GB"/>
        </a:p>
      </dgm:t>
    </dgm:pt>
    <dgm:pt modelId="{097EC2A8-6FF8-48A7-969B-85B007BAAB5F}">
      <dgm:prSet phldrT="[Text]" custT="1"/>
      <dgm:spPr/>
      <dgm:t>
        <a:bodyPr/>
        <a:lstStyle/>
        <a:p>
          <a:r>
            <a:rPr lang="sr-Latn-CS" sz="1600" dirty="0">
              <a:solidFill>
                <a:schemeClr val="tx1"/>
              </a:solidFill>
            </a:rPr>
            <a:t>Novi ideološki mit i stari politički projekat, iza kojeg se kriju stari imperijalistički interesi, namere i ciljevi, a sredstva su ista kao ranije.</a:t>
          </a:r>
          <a:endParaRPr lang="en-GB" sz="1600" dirty="0">
            <a:solidFill>
              <a:schemeClr val="tx1"/>
            </a:solidFill>
          </a:endParaRPr>
        </a:p>
      </dgm:t>
    </dgm:pt>
    <dgm:pt modelId="{FB369440-BAE3-45DE-8EF7-101C00E6DD5B}" type="parTrans" cxnId="{975E20A5-864B-4B7F-B770-97CF5C17B958}">
      <dgm:prSet/>
      <dgm:spPr/>
      <dgm:t>
        <a:bodyPr/>
        <a:lstStyle/>
        <a:p>
          <a:endParaRPr lang="en-GB"/>
        </a:p>
      </dgm:t>
    </dgm:pt>
    <dgm:pt modelId="{138C02E5-A302-4C5F-815D-9C4AABC44DDB}" type="sibTrans" cxnId="{975E20A5-864B-4B7F-B770-97CF5C17B958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0AB48D11-F5A6-4AE2-A622-BEBF266960F4}">
      <dgm:prSet phldrT="[Text]"/>
      <dgm:spPr/>
      <dgm:t>
        <a:bodyPr/>
        <a:lstStyle/>
        <a:p>
          <a:r>
            <a:rPr lang="sr-Latn-CS" dirty="0">
              <a:solidFill>
                <a:schemeClr val="tx1"/>
              </a:solidFill>
            </a:rPr>
            <a:t>Sociološki, realistički i kritički pristup, koji pravi razlike između globalizacije i globalizma.</a:t>
          </a:r>
          <a:endParaRPr lang="en-GB" dirty="0">
            <a:solidFill>
              <a:schemeClr val="tx1"/>
            </a:solidFill>
          </a:endParaRPr>
        </a:p>
      </dgm:t>
    </dgm:pt>
    <dgm:pt modelId="{29821EC8-6B87-4B76-9DDB-FF1E6EA3BAD3}" type="parTrans" cxnId="{95069CCA-88AA-4317-A9D0-85089FB9DFA9}">
      <dgm:prSet/>
      <dgm:spPr/>
      <dgm:t>
        <a:bodyPr/>
        <a:lstStyle/>
        <a:p>
          <a:endParaRPr lang="en-GB"/>
        </a:p>
      </dgm:t>
    </dgm:pt>
    <dgm:pt modelId="{84D1F139-32B5-4C62-973B-7A468E52CEC1}" type="sibTrans" cxnId="{95069CCA-88AA-4317-A9D0-85089FB9DFA9}">
      <dgm:prSet/>
      <dgm:spPr/>
      <dgm:t>
        <a:bodyPr/>
        <a:lstStyle/>
        <a:p>
          <a:endParaRPr lang="en-GB"/>
        </a:p>
      </dgm:t>
    </dgm:pt>
    <dgm:pt modelId="{9B9F8DDB-58A2-4245-93D3-EB2A32E74460}" type="pres">
      <dgm:prSet presAssocID="{3707438D-5175-4879-92AD-34D5E5F867A4}" presName="Name0" presStyleCnt="0">
        <dgm:presLayoutVars>
          <dgm:dir/>
          <dgm:resizeHandles val="exact"/>
        </dgm:presLayoutVars>
      </dgm:prSet>
      <dgm:spPr/>
    </dgm:pt>
    <dgm:pt modelId="{DD174DAE-6782-4C0B-8621-1A9CBD4FD44D}" type="pres">
      <dgm:prSet presAssocID="{3707438D-5175-4879-92AD-34D5E5F867A4}" presName="vNodes" presStyleCnt="0"/>
      <dgm:spPr/>
    </dgm:pt>
    <dgm:pt modelId="{AD1FBB88-32CD-4586-9BA3-88AA155E4E0B}" type="pres">
      <dgm:prSet presAssocID="{8B51D416-3DF2-4C16-BAA4-432D51BB53A3}" presName="node" presStyleLbl="node1" presStyleIdx="0" presStyleCnt="3" custScaleX="240039" custScaleY="198608" custLinFactNeighborY="204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221915-091B-4A2A-9C6D-DBD2816951F5}" type="pres">
      <dgm:prSet presAssocID="{0CBF9C63-7EBF-44FF-BFB5-2AA9AE6A9952}" presName="spacerT" presStyleCnt="0"/>
      <dgm:spPr/>
    </dgm:pt>
    <dgm:pt modelId="{4F364D4F-5051-4F4A-A93C-DC068E6FC088}" type="pres">
      <dgm:prSet presAssocID="{0CBF9C63-7EBF-44FF-BFB5-2AA9AE6A9952}" presName="sibTrans" presStyleLbl="sibTrans2D1" presStyleIdx="0" presStyleCnt="2" custLinFactNeighborX="76249" custLinFactNeighborY="-27843"/>
      <dgm:spPr/>
      <dgm:t>
        <a:bodyPr/>
        <a:lstStyle/>
        <a:p>
          <a:endParaRPr lang="en-US"/>
        </a:p>
      </dgm:t>
    </dgm:pt>
    <dgm:pt modelId="{E7F29978-5F59-42C9-B5AE-7FB64C41B5CA}" type="pres">
      <dgm:prSet presAssocID="{0CBF9C63-7EBF-44FF-BFB5-2AA9AE6A9952}" presName="spacerB" presStyleCnt="0"/>
      <dgm:spPr/>
    </dgm:pt>
    <dgm:pt modelId="{9A1788B4-CEB0-4257-9D63-BB7075145D65}" type="pres">
      <dgm:prSet presAssocID="{097EC2A8-6FF8-48A7-969B-85B007BAAB5F}" presName="node" presStyleLbl="node1" presStyleIdx="1" presStyleCnt="3" custScaleX="233908" custScaleY="1858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638DBA-96B0-46CA-98E1-C6113B9587EF}" type="pres">
      <dgm:prSet presAssocID="{3707438D-5175-4879-92AD-34D5E5F867A4}" presName="sibTransLast" presStyleLbl="sibTrans2D1" presStyleIdx="1" presStyleCnt="2" custLinFactNeighborX="-35063" custLinFactNeighborY="9328"/>
      <dgm:spPr/>
      <dgm:t>
        <a:bodyPr/>
        <a:lstStyle/>
        <a:p>
          <a:endParaRPr lang="en-US"/>
        </a:p>
      </dgm:t>
    </dgm:pt>
    <dgm:pt modelId="{2FD76FBC-273B-4733-B7C9-121BFFADCD4A}" type="pres">
      <dgm:prSet presAssocID="{3707438D-5175-4879-92AD-34D5E5F867A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67435E8-4745-4AE0-8196-F6AB1572214B}" type="pres">
      <dgm:prSet presAssocID="{3707438D-5175-4879-92AD-34D5E5F867A4}" presName="lastNode" presStyleLbl="node1" presStyleIdx="2" presStyleCnt="3" custScaleX="124561" custLinFactX="8850" custLinFactNeighborX="100000" custLinFactNeighborY="-1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069CCA-88AA-4317-A9D0-85089FB9DFA9}" srcId="{3707438D-5175-4879-92AD-34D5E5F867A4}" destId="{0AB48D11-F5A6-4AE2-A622-BEBF266960F4}" srcOrd="2" destOrd="0" parTransId="{29821EC8-6B87-4B76-9DDB-FF1E6EA3BAD3}" sibTransId="{84D1F139-32B5-4C62-973B-7A468E52CEC1}"/>
    <dgm:cxn modelId="{64A517FE-E2FE-4E50-B2F3-084971BCA214}" type="presOf" srcId="{138C02E5-A302-4C5F-815D-9C4AABC44DDB}" destId="{53638DBA-96B0-46CA-98E1-C6113B9587EF}" srcOrd="0" destOrd="0" presId="urn:microsoft.com/office/officeart/2005/8/layout/equation2"/>
    <dgm:cxn modelId="{27F83B82-EA7E-4952-9A96-EAA1D47E7AFB}" type="presOf" srcId="{3707438D-5175-4879-92AD-34D5E5F867A4}" destId="{9B9F8DDB-58A2-4245-93D3-EB2A32E74460}" srcOrd="0" destOrd="0" presId="urn:microsoft.com/office/officeart/2005/8/layout/equation2"/>
    <dgm:cxn modelId="{B08B08EF-E1EB-4B54-8767-5C2A8090B734}" type="presOf" srcId="{097EC2A8-6FF8-48A7-969B-85B007BAAB5F}" destId="{9A1788B4-CEB0-4257-9D63-BB7075145D65}" srcOrd="0" destOrd="0" presId="urn:microsoft.com/office/officeart/2005/8/layout/equation2"/>
    <dgm:cxn modelId="{13BF2E7C-BD08-4DCF-80D5-4E62855043D1}" type="presOf" srcId="{138C02E5-A302-4C5F-815D-9C4AABC44DDB}" destId="{2FD76FBC-273B-4733-B7C9-121BFFADCD4A}" srcOrd="1" destOrd="0" presId="urn:microsoft.com/office/officeart/2005/8/layout/equation2"/>
    <dgm:cxn modelId="{975E20A5-864B-4B7F-B770-97CF5C17B958}" srcId="{3707438D-5175-4879-92AD-34D5E5F867A4}" destId="{097EC2A8-6FF8-48A7-969B-85B007BAAB5F}" srcOrd="1" destOrd="0" parTransId="{FB369440-BAE3-45DE-8EF7-101C00E6DD5B}" sibTransId="{138C02E5-A302-4C5F-815D-9C4AABC44DDB}"/>
    <dgm:cxn modelId="{433D17FD-96FE-4826-94B5-FD1910363B79}" type="presOf" srcId="{8B51D416-3DF2-4C16-BAA4-432D51BB53A3}" destId="{AD1FBB88-32CD-4586-9BA3-88AA155E4E0B}" srcOrd="0" destOrd="0" presId="urn:microsoft.com/office/officeart/2005/8/layout/equation2"/>
    <dgm:cxn modelId="{6972A543-A0A5-45D3-ADD1-9E54FEE1940E}" type="presOf" srcId="{0AB48D11-F5A6-4AE2-A622-BEBF266960F4}" destId="{F67435E8-4745-4AE0-8196-F6AB1572214B}" srcOrd="0" destOrd="0" presId="urn:microsoft.com/office/officeart/2005/8/layout/equation2"/>
    <dgm:cxn modelId="{4D8BCE48-1C45-4738-A2BE-61EF6CF010E4}" srcId="{3707438D-5175-4879-92AD-34D5E5F867A4}" destId="{8B51D416-3DF2-4C16-BAA4-432D51BB53A3}" srcOrd="0" destOrd="0" parTransId="{7DEAECBB-2F0B-4C61-9FD1-3FBF84400E78}" sibTransId="{0CBF9C63-7EBF-44FF-BFB5-2AA9AE6A9952}"/>
    <dgm:cxn modelId="{85C604EE-A73A-4D84-BE11-D0DB7DE41C4F}" type="presOf" srcId="{0CBF9C63-7EBF-44FF-BFB5-2AA9AE6A9952}" destId="{4F364D4F-5051-4F4A-A93C-DC068E6FC088}" srcOrd="0" destOrd="0" presId="urn:microsoft.com/office/officeart/2005/8/layout/equation2"/>
    <dgm:cxn modelId="{39802B73-4817-4537-9AF1-15DADFC3579B}" type="presParOf" srcId="{9B9F8DDB-58A2-4245-93D3-EB2A32E74460}" destId="{DD174DAE-6782-4C0B-8621-1A9CBD4FD44D}" srcOrd="0" destOrd="0" presId="urn:microsoft.com/office/officeart/2005/8/layout/equation2"/>
    <dgm:cxn modelId="{35CE0347-4C3E-4F03-A3E9-CB7998074631}" type="presParOf" srcId="{DD174DAE-6782-4C0B-8621-1A9CBD4FD44D}" destId="{AD1FBB88-32CD-4586-9BA3-88AA155E4E0B}" srcOrd="0" destOrd="0" presId="urn:microsoft.com/office/officeart/2005/8/layout/equation2"/>
    <dgm:cxn modelId="{5E948757-2092-4012-961E-7680E4A335B6}" type="presParOf" srcId="{DD174DAE-6782-4C0B-8621-1A9CBD4FD44D}" destId="{27221915-091B-4A2A-9C6D-DBD2816951F5}" srcOrd="1" destOrd="0" presId="urn:microsoft.com/office/officeart/2005/8/layout/equation2"/>
    <dgm:cxn modelId="{8773CBEC-C832-4B53-AD43-C7850B93736D}" type="presParOf" srcId="{DD174DAE-6782-4C0B-8621-1A9CBD4FD44D}" destId="{4F364D4F-5051-4F4A-A93C-DC068E6FC088}" srcOrd="2" destOrd="0" presId="urn:microsoft.com/office/officeart/2005/8/layout/equation2"/>
    <dgm:cxn modelId="{54718CEE-A50C-463D-B465-BC07948C93CE}" type="presParOf" srcId="{DD174DAE-6782-4C0B-8621-1A9CBD4FD44D}" destId="{E7F29978-5F59-42C9-B5AE-7FB64C41B5CA}" srcOrd="3" destOrd="0" presId="urn:microsoft.com/office/officeart/2005/8/layout/equation2"/>
    <dgm:cxn modelId="{2F5BEAB3-F8D9-4AE5-A5E3-5A621938AB56}" type="presParOf" srcId="{DD174DAE-6782-4C0B-8621-1A9CBD4FD44D}" destId="{9A1788B4-CEB0-4257-9D63-BB7075145D65}" srcOrd="4" destOrd="0" presId="urn:microsoft.com/office/officeart/2005/8/layout/equation2"/>
    <dgm:cxn modelId="{A6891794-9D26-40A0-B8FC-8A1156E295FA}" type="presParOf" srcId="{9B9F8DDB-58A2-4245-93D3-EB2A32E74460}" destId="{53638DBA-96B0-46CA-98E1-C6113B9587EF}" srcOrd="1" destOrd="0" presId="urn:microsoft.com/office/officeart/2005/8/layout/equation2"/>
    <dgm:cxn modelId="{B71E2BFE-566C-497C-9428-EA6F97FCBA40}" type="presParOf" srcId="{53638DBA-96B0-46CA-98E1-C6113B9587EF}" destId="{2FD76FBC-273B-4733-B7C9-121BFFADCD4A}" srcOrd="0" destOrd="0" presId="urn:microsoft.com/office/officeart/2005/8/layout/equation2"/>
    <dgm:cxn modelId="{970FD7B5-AF13-4C96-ADF8-92A45ADD45CC}" type="presParOf" srcId="{9B9F8DDB-58A2-4245-93D3-EB2A32E74460}" destId="{F67435E8-4745-4AE0-8196-F6AB1572214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ACB7C4-99CA-4BC5-B424-AB57DB1019D9}" type="doc">
      <dgm:prSet loTypeId="urn:microsoft.com/office/officeart/2005/8/layout/arrow1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7444A90-EB8D-4388-BE62-3178AB77374C}">
      <dgm:prSet phldrT="[Text]"/>
      <dgm:spPr/>
      <dgm:t>
        <a:bodyPr/>
        <a:lstStyle/>
        <a:p>
          <a:r>
            <a:rPr lang="sr-Latn-CS" b="1" dirty="0"/>
            <a:t>Monocetrični vesterizovani mondijalizam</a:t>
          </a:r>
          <a:endParaRPr lang="en-GB" b="1" dirty="0"/>
        </a:p>
      </dgm:t>
    </dgm:pt>
    <dgm:pt modelId="{37B9EC68-700A-4496-A0BC-0AC99E606E63}" type="parTrans" cxnId="{9AE96EE6-BE65-4E95-8DA7-175AF879C552}">
      <dgm:prSet/>
      <dgm:spPr/>
      <dgm:t>
        <a:bodyPr/>
        <a:lstStyle/>
        <a:p>
          <a:endParaRPr lang="en-GB"/>
        </a:p>
      </dgm:t>
    </dgm:pt>
    <dgm:pt modelId="{01DDB1C5-8E8B-416C-9CAA-DBE641E4ED08}" type="sibTrans" cxnId="{9AE96EE6-BE65-4E95-8DA7-175AF879C552}">
      <dgm:prSet/>
      <dgm:spPr/>
      <dgm:t>
        <a:bodyPr/>
        <a:lstStyle/>
        <a:p>
          <a:endParaRPr lang="en-GB"/>
        </a:p>
      </dgm:t>
    </dgm:pt>
    <dgm:pt modelId="{0901328C-0C45-4CF6-B922-25C904D1048A}">
      <dgm:prSet phldrT="[Text]"/>
      <dgm:spPr/>
      <dgm:t>
        <a:bodyPr/>
        <a:lstStyle/>
        <a:p>
          <a:r>
            <a:rPr lang="sr-Latn-CS" b="1" dirty="0"/>
            <a:t>Policentrični kulturni pluralizam</a:t>
          </a:r>
          <a:endParaRPr lang="en-GB" b="1" dirty="0"/>
        </a:p>
      </dgm:t>
    </dgm:pt>
    <dgm:pt modelId="{92D667F1-DB55-4C75-9FAD-37D531D43F43}" type="parTrans" cxnId="{608130B6-15A7-4D53-BAA4-80694AA0647F}">
      <dgm:prSet/>
      <dgm:spPr/>
      <dgm:t>
        <a:bodyPr/>
        <a:lstStyle/>
        <a:p>
          <a:endParaRPr lang="en-GB"/>
        </a:p>
      </dgm:t>
    </dgm:pt>
    <dgm:pt modelId="{CEE5E092-3BDB-4856-B902-EDC129C1FE43}" type="sibTrans" cxnId="{608130B6-15A7-4D53-BAA4-80694AA0647F}">
      <dgm:prSet/>
      <dgm:spPr/>
      <dgm:t>
        <a:bodyPr/>
        <a:lstStyle/>
        <a:p>
          <a:endParaRPr lang="en-GB"/>
        </a:p>
      </dgm:t>
    </dgm:pt>
    <dgm:pt modelId="{855A62B6-538E-4209-BE56-E54E5E19C490}" type="pres">
      <dgm:prSet presAssocID="{C0ACB7C4-99CA-4BC5-B424-AB57DB1019D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7BCE61-3945-49FF-A97A-DC728089380B}" type="pres">
      <dgm:prSet presAssocID="{27444A90-EB8D-4388-BE62-3178AB77374C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711DC-2ED1-4A97-8B88-15342FCE6EBA}" type="pres">
      <dgm:prSet presAssocID="{0901328C-0C45-4CF6-B922-25C904D1048A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086647-9E1B-4D89-BFAE-420DDDF774CC}" type="presOf" srcId="{0901328C-0C45-4CF6-B922-25C904D1048A}" destId="{69F711DC-2ED1-4A97-8B88-15342FCE6EBA}" srcOrd="0" destOrd="0" presId="urn:microsoft.com/office/officeart/2005/8/layout/arrow1"/>
    <dgm:cxn modelId="{608130B6-15A7-4D53-BAA4-80694AA0647F}" srcId="{C0ACB7C4-99CA-4BC5-B424-AB57DB1019D9}" destId="{0901328C-0C45-4CF6-B922-25C904D1048A}" srcOrd="1" destOrd="0" parTransId="{92D667F1-DB55-4C75-9FAD-37D531D43F43}" sibTransId="{CEE5E092-3BDB-4856-B902-EDC129C1FE43}"/>
    <dgm:cxn modelId="{9AE96EE6-BE65-4E95-8DA7-175AF879C552}" srcId="{C0ACB7C4-99CA-4BC5-B424-AB57DB1019D9}" destId="{27444A90-EB8D-4388-BE62-3178AB77374C}" srcOrd="0" destOrd="0" parTransId="{37B9EC68-700A-4496-A0BC-0AC99E606E63}" sibTransId="{01DDB1C5-8E8B-416C-9CAA-DBE641E4ED08}"/>
    <dgm:cxn modelId="{5628827C-BDE8-42C0-B2C3-6AE5255CECA8}" type="presOf" srcId="{C0ACB7C4-99CA-4BC5-B424-AB57DB1019D9}" destId="{855A62B6-538E-4209-BE56-E54E5E19C490}" srcOrd="0" destOrd="0" presId="urn:microsoft.com/office/officeart/2005/8/layout/arrow1"/>
    <dgm:cxn modelId="{C45F1D9B-DC8D-4FF6-8897-A8C9D3EBABB0}" type="presOf" srcId="{27444A90-EB8D-4388-BE62-3178AB77374C}" destId="{4B7BCE61-3945-49FF-A97A-DC728089380B}" srcOrd="0" destOrd="0" presId="urn:microsoft.com/office/officeart/2005/8/layout/arrow1"/>
    <dgm:cxn modelId="{528FBA15-420D-4C8E-86EB-4B586ED602B1}" type="presParOf" srcId="{855A62B6-538E-4209-BE56-E54E5E19C490}" destId="{4B7BCE61-3945-49FF-A97A-DC728089380B}" srcOrd="0" destOrd="0" presId="urn:microsoft.com/office/officeart/2005/8/layout/arrow1"/>
    <dgm:cxn modelId="{4294C111-3009-4163-B42E-90FBEB4542C0}" type="presParOf" srcId="{855A62B6-538E-4209-BE56-E54E5E19C490}" destId="{69F711DC-2ED1-4A97-8B88-15342FCE6EBA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FBB88-32CD-4586-9BA3-88AA155E4E0B}">
      <dsp:nvSpPr>
        <dsp:cNvPr id="0" name=""/>
        <dsp:cNvSpPr/>
      </dsp:nvSpPr>
      <dsp:spPr>
        <a:xfrm>
          <a:off x="1335468" y="21171"/>
          <a:ext cx="2829384" cy="23410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kern="1200" dirty="0">
              <a:solidFill>
                <a:schemeClr val="tx1"/>
              </a:solidFill>
            </a:rPr>
            <a:t>Moderan razvojni proces, sve veće međusobne ekonomske, političke, kulturne i svake druge povezanosti, omogućen najnovijom tehnologijom.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749822" y="364007"/>
        <a:ext cx="2000676" cy="1655357"/>
      </dsp:txXfrm>
    </dsp:sp>
    <dsp:sp modelId="{4F364D4F-5051-4F4A-A93C-DC068E6FC088}">
      <dsp:nvSpPr>
        <dsp:cNvPr id="0" name=""/>
        <dsp:cNvSpPr/>
      </dsp:nvSpPr>
      <dsp:spPr>
        <a:xfrm>
          <a:off x="2929613" y="2411706"/>
          <a:ext cx="683656" cy="68365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/>
        </a:p>
      </dsp:txBody>
      <dsp:txXfrm>
        <a:off x="3020232" y="2673136"/>
        <a:ext cx="502418" cy="160796"/>
      </dsp:txXfrm>
    </dsp:sp>
    <dsp:sp modelId="{9A1788B4-CEB0-4257-9D63-BB7075145D65}">
      <dsp:nvSpPr>
        <dsp:cNvPr id="0" name=""/>
        <dsp:cNvSpPr/>
      </dsp:nvSpPr>
      <dsp:spPr>
        <a:xfrm>
          <a:off x="1371601" y="3217724"/>
          <a:ext cx="2757117" cy="2190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CS" sz="1600" kern="1200" dirty="0">
              <a:solidFill>
                <a:schemeClr val="tx1"/>
              </a:solidFill>
            </a:rPr>
            <a:t>Novi ideološki mit i stari politički projekat, iza kojeg se kriju stari imperijalistički interesi, namere i ciljevi, a sredstva su ista kao ranije.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775371" y="3538568"/>
        <a:ext cx="1949577" cy="1549172"/>
      </dsp:txXfrm>
    </dsp:sp>
    <dsp:sp modelId="{53638DBA-96B0-46CA-98E1-C6113B9587EF}">
      <dsp:nvSpPr>
        <dsp:cNvPr id="0" name=""/>
        <dsp:cNvSpPr/>
      </dsp:nvSpPr>
      <dsp:spPr>
        <a:xfrm rot="21571857">
          <a:off x="4268980" y="2518113"/>
          <a:ext cx="860310" cy="43848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/>
        </a:p>
      </dsp:txBody>
      <dsp:txXfrm>
        <a:off x="4268982" y="2606348"/>
        <a:ext cx="728765" cy="263089"/>
      </dsp:txXfrm>
    </dsp:sp>
    <dsp:sp modelId="{F67435E8-4745-4AE0-8196-F6AB1572214B}">
      <dsp:nvSpPr>
        <dsp:cNvPr id="0" name=""/>
        <dsp:cNvSpPr/>
      </dsp:nvSpPr>
      <dsp:spPr>
        <a:xfrm>
          <a:off x="5787948" y="1499270"/>
          <a:ext cx="2936447" cy="23574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CS" sz="1900" kern="1200" dirty="0">
              <a:solidFill>
                <a:schemeClr val="tx1"/>
              </a:solidFill>
            </a:rPr>
            <a:t>Sociološki, realistički i kritički pristup, koji pravi razlike između globalizacije i globalizma.</a:t>
          </a:r>
          <a:endParaRPr lang="en-GB" sz="1900" kern="1200" dirty="0">
            <a:solidFill>
              <a:schemeClr val="tx1"/>
            </a:solidFill>
          </a:endParaRPr>
        </a:p>
      </dsp:txBody>
      <dsp:txXfrm>
        <a:off x="6217981" y="1844509"/>
        <a:ext cx="2076381" cy="16669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oracleofbacon.org/movielinks.php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_iwrt7D5OA&amp;t=187s" TargetMode="External"/><Relationship Id="rId2" Type="http://schemas.openxmlformats.org/officeDocument/2006/relationships/hyperlink" Target="https://www.youtube.com/watch?v=fvgG-pxlobk&amp;feature=youtu.b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1esRyRV8H2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8077200" cy="1673352"/>
          </a:xfrm>
        </p:spPr>
        <p:txBody>
          <a:bodyPr>
            <a:normAutofit/>
          </a:bodyPr>
          <a:lstStyle/>
          <a:p>
            <a:r>
              <a:rPr lang="sr-Latn-CS" sz="7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GLOBALIZACIJA</a:t>
            </a:r>
            <a:endParaRPr lang="en-US" sz="7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57200"/>
            <a:ext cx="8077200" cy="1499616"/>
          </a:xfrm>
        </p:spPr>
        <p:txBody>
          <a:bodyPr>
            <a:normAutofit/>
          </a:bodyPr>
          <a:lstStyle/>
          <a:p>
            <a:r>
              <a:rPr lang="sr-Latn-C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Svet koji se menja</a:t>
            </a:r>
            <a:endParaRPr 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013192" cy="1752600"/>
          </a:xfrm>
        </p:spPr>
        <p:txBody>
          <a:bodyPr>
            <a:normAutofit/>
          </a:bodyPr>
          <a:lstStyle/>
          <a:p>
            <a:r>
              <a:rPr lang="sr-Latn-CS" dirty="0"/>
              <a:t>Socio-strukturalna</a:t>
            </a:r>
            <a:br>
              <a:rPr lang="sr-Latn-CS" dirty="0"/>
            </a:br>
            <a:r>
              <a:rPr lang="sr-Latn-CS" dirty="0"/>
              <a:t> dimenzija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8631936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sr-Latn-CS" sz="2400" dirty="0"/>
              <a:t> </a:t>
            </a:r>
            <a:r>
              <a:rPr lang="sr-Latn-CS" sz="2800" dirty="0"/>
              <a:t>produbljivanje jaza između bogatih i siromašnih</a:t>
            </a:r>
          </a:p>
          <a:p>
            <a:endParaRPr lang="sr-Latn-CS" sz="2800" dirty="0"/>
          </a:p>
          <a:p>
            <a:pPr>
              <a:buFont typeface="Wingdings" pitchFamily="2" charset="2"/>
              <a:buChar char="§"/>
            </a:pPr>
            <a:r>
              <a:rPr lang="sr-Latn-CS" sz="2800" dirty="0"/>
              <a:t> transnacionalna kapitalistička klasa</a:t>
            </a:r>
          </a:p>
          <a:p>
            <a:pPr>
              <a:buFont typeface="Wingdings" pitchFamily="2" charset="2"/>
              <a:buChar char="§"/>
            </a:pPr>
            <a:endParaRPr lang="sr-Latn-CS" sz="2800" dirty="0"/>
          </a:p>
          <a:p>
            <a:pPr>
              <a:buFont typeface="Wingdings" pitchFamily="2" charset="2"/>
              <a:buChar char="§"/>
            </a:pPr>
            <a:r>
              <a:rPr lang="sr-Latn-CS" sz="2800" dirty="0"/>
              <a:t> novi zakon produktivnosti</a:t>
            </a:r>
            <a:endParaRPr lang="en-US" sz="2800" dirty="0"/>
          </a:p>
        </p:txBody>
      </p:sp>
      <p:pic>
        <p:nvPicPr>
          <p:cNvPr id="5" name="Picture 4" descr="340px-Social-network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381000"/>
            <a:ext cx="3238500" cy="1962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13192" cy="1636776"/>
          </a:xfrm>
        </p:spPr>
        <p:txBody>
          <a:bodyPr/>
          <a:lstStyle/>
          <a:p>
            <a:r>
              <a:rPr lang="sr-Latn-CS" dirty="0"/>
              <a:t>Ekološka dimenzija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828800"/>
            <a:ext cx="8631936" cy="4876800"/>
          </a:xfrm>
        </p:spPr>
        <p:txBody>
          <a:bodyPr>
            <a:normAutofit/>
          </a:bodyPr>
          <a:lstStyle/>
          <a:p>
            <a:endParaRPr lang="sr-Latn-CS" sz="2800" dirty="0"/>
          </a:p>
          <a:p>
            <a:endParaRPr lang="sr-Latn-CS" sz="2800" dirty="0"/>
          </a:p>
          <a:p>
            <a:pPr>
              <a:buFont typeface="Wingdings" pitchFamily="2" charset="2"/>
              <a:buChar char="§"/>
            </a:pPr>
            <a:r>
              <a:rPr lang="sr-Latn-CS" sz="2800" dirty="0"/>
              <a:t> zagađenje čovekove okoline</a:t>
            </a:r>
          </a:p>
          <a:p>
            <a:pPr>
              <a:buFont typeface="Wingdings" pitchFamily="2" charset="2"/>
              <a:buChar char="§"/>
            </a:pPr>
            <a:endParaRPr lang="sr-Latn-CS" sz="2800" dirty="0"/>
          </a:p>
          <a:p>
            <a:pPr>
              <a:buFont typeface="Wingdings" pitchFamily="2" charset="2"/>
              <a:buChar char="§"/>
            </a:pPr>
            <a:r>
              <a:rPr lang="sr-Latn-CS" sz="2800" dirty="0"/>
              <a:t> stvaranje globalnih institucija</a:t>
            </a:r>
          </a:p>
          <a:p>
            <a:endParaRPr lang="sr-Latn-CS" sz="2800" dirty="0"/>
          </a:p>
          <a:p>
            <a:pPr>
              <a:buFont typeface="Wingdings" pitchFamily="2" charset="2"/>
              <a:buChar char="§"/>
            </a:pPr>
            <a:r>
              <a:rPr lang="sr-Latn-CS" sz="2800" dirty="0"/>
              <a:t> donošenje obavezujućih preporuka i standarda</a:t>
            </a:r>
          </a:p>
          <a:p>
            <a:pPr>
              <a:buFont typeface="Wingdings" pitchFamily="2" charset="2"/>
              <a:buChar char="§"/>
            </a:pPr>
            <a:endParaRPr lang="sr-Latn-CS" sz="2800" dirty="0"/>
          </a:p>
          <a:p>
            <a:pPr>
              <a:buFont typeface="Wingdings" pitchFamily="2" charset="2"/>
              <a:buChar char="§"/>
            </a:pPr>
            <a:r>
              <a:rPr lang="sr-Latn-CS" sz="2800" dirty="0"/>
              <a:t> globalno rizično društvo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globalization-hands-p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600" y="304800"/>
            <a:ext cx="2362200" cy="2362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risks-sign-3-300x225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7200" y="4953000"/>
            <a:ext cx="2362200" cy="1771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458200" cy="1636776"/>
          </a:xfrm>
        </p:spPr>
        <p:txBody>
          <a:bodyPr/>
          <a:lstStyle/>
          <a:p>
            <a:r>
              <a:rPr lang="sr-Latn-CS" dirty="0"/>
              <a:t>Vremensko-prostorna dimenzija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667000"/>
            <a:ext cx="8631936" cy="4876800"/>
          </a:xfrm>
        </p:spPr>
        <p:txBody>
          <a:bodyPr>
            <a:normAutofit/>
          </a:bodyPr>
          <a:lstStyle/>
          <a:p>
            <a:endParaRPr lang="sr-Latn-CS" sz="2800" dirty="0"/>
          </a:p>
          <a:p>
            <a:pPr>
              <a:buFont typeface="Wingdings" pitchFamily="2" charset="2"/>
              <a:buChar char="§"/>
            </a:pPr>
            <a:r>
              <a:rPr lang="sr-Latn-CS" sz="2800" dirty="0"/>
              <a:t> razdvajanje i udaljavanje </a:t>
            </a:r>
          </a:p>
          <a:p>
            <a:r>
              <a:rPr lang="sr-Latn-CS" sz="2800" dirty="0"/>
              <a:t>   vremena od prostora</a:t>
            </a:r>
          </a:p>
          <a:p>
            <a:r>
              <a:rPr lang="sr-Latn-CS" sz="2800"/>
              <a:t>- deteritorijalizacija - </a:t>
            </a:r>
            <a:endParaRPr lang="sr-Latn-CS" sz="2800" dirty="0"/>
          </a:p>
          <a:p>
            <a:endParaRPr lang="sr-Latn-CS" sz="2800" dirty="0"/>
          </a:p>
          <a:p>
            <a:pPr>
              <a:buFont typeface="Wingdings" pitchFamily="2" charset="2"/>
              <a:buChar char="§"/>
            </a:pPr>
            <a:r>
              <a:rPr lang="sr-Latn-CS" sz="2800" dirty="0"/>
              <a:t> „oslobađanje kapitala od </a:t>
            </a:r>
          </a:p>
          <a:p>
            <a:r>
              <a:rPr lang="sr-Latn-CS" sz="2800" dirty="0"/>
              <a:t>   vremena i kulture od sata” </a:t>
            </a:r>
          </a:p>
          <a:p>
            <a:r>
              <a:rPr lang="sr-Latn-CS" sz="2800" dirty="0"/>
              <a:t>   (Kastels)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3494341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1828799"/>
            <a:ext cx="3581400" cy="4894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0600"/>
            <a:ext cx="8458200" cy="1636776"/>
          </a:xfrm>
        </p:spPr>
        <p:txBody>
          <a:bodyPr>
            <a:normAutofit fontScale="90000"/>
          </a:bodyPr>
          <a:lstStyle/>
          <a:p>
            <a:r>
              <a:rPr lang="sr-Latn-CS" dirty="0"/>
              <a:t>Demografska </a:t>
            </a:r>
            <a:br>
              <a:rPr lang="sr-Latn-CS" dirty="0"/>
            </a:br>
            <a:r>
              <a:rPr lang="sr-Latn-CS" dirty="0"/>
              <a:t>dimenzija</a:t>
            </a:r>
            <a:br>
              <a:rPr lang="sr-Latn-C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276600"/>
            <a:ext cx="8631936" cy="4876800"/>
          </a:xfrm>
        </p:spPr>
        <p:txBody>
          <a:bodyPr>
            <a:normAutofit/>
          </a:bodyPr>
          <a:lstStyle/>
          <a:p>
            <a:endParaRPr lang="sr-Latn-CS" sz="2800" dirty="0"/>
          </a:p>
          <a:p>
            <a:pPr>
              <a:buFont typeface="Wingdings" pitchFamily="2" charset="2"/>
              <a:buChar char="§"/>
            </a:pPr>
            <a:r>
              <a:rPr lang="sr-Latn-CS" sz="2800" dirty="0"/>
              <a:t> migracije:</a:t>
            </a:r>
          </a:p>
          <a:p>
            <a:endParaRPr lang="sr-Latn-CS" sz="2800" dirty="0"/>
          </a:p>
          <a:p>
            <a:pPr marL="514350" indent="-514350">
              <a:buFont typeface="+mj-lt"/>
              <a:buAutoNum type="arabicPeriod"/>
            </a:pPr>
            <a:r>
              <a:rPr lang="sr-Latn-CS" sz="2800" dirty="0"/>
              <a:t>radne snage (sa sela u grad, regionalne)</a:t>
            </a:r>
          </a:p>
          <a:p>
            <a:pPr marL="514350" indent="-514350">
              <a:buFont typeface="+mj-lt"/>
              <a:buAutoNum type="arabicPeriod"/>
            </a:pPr>
            <a:r>
              <a:rPr lang="sr-Latn-CS" sz="2800" dirty="0"/>
              <a:t>izazvane političkim turbulencijama</a:t>
            </a:r>
          </a:p>
          <a:p>
            <a:pPr marL="514350" indent="-514350">
              <a:buFont typeface="+mj-lt"/>
              <a:buAutoNum type="arabicPeriod"/>
            </a:pPr>
            <a:r>
              <a:rPr lang="sr-Latn-CS" sz="2800" dirty="0"/>
              <a:t>turističke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4" name="Picture 13" descr="migration2ndrevision1-1200x8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0" y="914399"/>
            <a:ext cx="4696522" cy="3291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458200" cy="1636776"/>
          </a:xfrm>
        </p:spPr>
        <p:txBody>
          <a:bodyPr/>
          <a:lstStyle/>
          <a:p>
            <a:r>
              <a:rPr lang="sr-Latn-CS" dirty="0"/>
              <a:t>Vojna dimenzija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286000"/>
            <a:ext cx="8631936" cy="4876800"/>
          </a:xfrm>
        </p:spPr>
        <p:txBody>
          <a:bodyPr>
            <a:normAutofit/>
          </a:bodyPr>
          <a:lstStyle/>
          <a:p>
            <a:endParaRPr lang="sr-Latn-CS" sz="2800" dirty="0"/>
          </a:p>
          <a:p>
            <a:pPr>
              <a:buFont typeface="Wingdings" pitchFamily="2" charset="2"/>
              <a:buChar char="§"/>
            </a:pPr>
            <a:r>
              <a:rPr lang="sr-Latn-CS" sz="2800" dirty="0"/>
              <a:t> proširenje vojnih diplomatskih veza</a:t>
            </a:r>
          </a:p>
          <a:p>
            <a:pPr>
              <a:buFont typeface="Wingdings" pitchFamily="2" charset="2"/>
              <a:buChar char="§"/>
            </a:pPr>
            <a:r>
              <a:rPr lang="sr-Latn-CS" sz="2800" dirty="0"/>
              <a:t> trgovina naoružanjem</a:t>
            </a:r>
          </a:p>
          <a:p>
            <a:pPr>
              <a:buFont typeface="Wingdings" pitchFamily="2" charset="2"/>
              <a:buChar char="§"/>
            </a:pPr>
            <a:r>
              <a:rPr lang="sr-Latn-CS" sz="2800" dirty="0"/>
              <a:t> vojna industrija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budget-global-military-spending-20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3124200"/>
            <a:ext cx="6590612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Debate oko globalizacije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9624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H</a:t>
            </a:r>
            <a:r>
              <a:rPr lang="x-none" sz="3600" dirty="0"/>
              <a:t>iperglobalisti</a:t>
            </a:r>
          </a:p>
          <a:p>
            <a:pPr algn="ctr"/>
            <a:r>
              <a:rPr lang="en-US" sz="3600" dirty="0"/>
              <a:t>S</a:t>
            </a:r>
            <a:r>
              <a:rPr lang="x-none" sz="3600" dirty="0"/>
              <a:t>keptici</a:t>
            </a:r>
          </a:p>
          <a:p>
            <a:pPr algn="ctr"/>
            <a:r>
              <a:rPr lang="en-US" sz="3600" dirty="0"/>
              <a:t>T</a:t>
            </a:r>
            <a:r>
              <a:rPr lang="x-none" sz="3600" dirty="0"/>
              <a:t>ransformacionalisti </a:t>
            </a:r>
            <a:endParaRPr lang="en-US" sz="3600" dirty="0"/>
          </a:p>
        </p:txBody>
      </p:sp>
      <p:pic>
        <p:nvPicPr>
          <p:cNvPr id="5" name="Picture 4" descr="deba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962400"/>
            <a:ext cx="4473511" cy="26304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owth-story-globalization-and-inequality-1-6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00200"/>
            <a:ext cx="6076950" cy="4486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Globalizacija i nejednakost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4343400"/>
            <a:ext cx="5562600" cy="2667000"/>
          </a:xfrm>
        </p:spPr>
        <p:txBody>
          <a:bodyPr/>
          <a:lstStyle/>
          <a:p>
            <a:r>
              <a:rPr lang="en-US" dirty="0"/>
              <a:t>N</a:t>
            </a:r>
            <a:r>
              <a:rPr lang="x-none" dirty="0"/>
              <a:t>ejednakost i </a:t>
            </a:r>
            <a:r>
              <a:rPr lang="x-none"/>
              <a:t>globalne podele</a:t>
            </a:r>
            <a:r>
              <a:rPr lang="sr-Latn-CS" dirty="0"/>
              <a:t> – ideja </a:t>
            </a:r>
            <a:r>
              <a:rPr lang="sr-Latn-CS"/>
              <a:t>„slobodne” trgovine</a:t>
            </a:r>
            <a:endParaRPr lang="x-none" dirty="0"/>
          </a:p>
          <a:p>
            <a:r>
              <a:rPr lang="en-US" dirty="0"/>
              <a:t>K</a:t>
            </a:r>
            <a:r>
              <a:rPr lang="x-none" dirty="0"/>
              <a:t>ampanja za globalnu pravdu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F66C5B-87E8-42E4-9E0F-CAC3C7F2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Globalizacija i rizik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166EC8-ED66-4D9F-A698-CAEA8AFD3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057400"/>
            <a:ext cx="8763000" cy="4343400"/>
          </a:xfrm>
        </p:spPr>
        <p:txBody>
          <a:bodyPr/>
          <a:lstStyle/>
          <a:p>
            <a:r>
              <a:rPr lang="sr-Latn-RS" dirty="0"/>
              <a:t>Spoljašnji (prirodni) rizici</a:t>
            </a:r>
          </a:p>
          <a:p>
            <a:endParaRPr lang="sr-Latn-RS" dirty="0"/>
          </a:p>
          <a:p>
            <a:r>
              <a:rPr lang="sr-Latn-RS" dirty="0"/>
              <a:t>Proizvedeni rizici – ekološki (globalno zagrevanje) &amp; rizici po zdravlje (hemijski pesticidi i herbicidi, GM hrana, bolest ludih krava)</a:t>
            </a:r>
          </a:p>
          <a:p>
            <a:pPr marL="118872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490424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F66C5B-87E8-42E4-9E0F-CAC3C7F2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Globalizacija i rizik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166EC8-ED66-4D9F-A698-CAEA8AFD3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8229600" cy="4625609"/>
          </a:xfrm>
        </p:spPr>
        <p:txBody>
          <a:bodyPr>
            <a:normAutofit lnSpcReduction="10000"/>
          </a:bodyPr>
          <a:lstStyle/>
          <a:p>
            <a:pPr marL="118872" indent="0" algn="just">
              <a:buNone/>
            </a:pPr>
            <a:endParaRPr lang="sr-Latn-RS" dirty="0"/>
          </a:p>
          <a:p>
            <a:pPr marL="118872" indent="0" algn="just">
              <a:buNone/>
            </a:pPr>
            <a:r>
              <a:rPr lang="sr-Latn-RS" dirty="0"/>
              <a:t>GLOBALNO RIZIČNO DRUŠTVO – živimo u jednom, gde se pored spoljašnjih i proizvedenih, uključuju i promene obrazaca rada, nesigurnost radnog mesta, odluke svake vrste su rizik za sebe.</a:t>
            </a:r>
          </a:p>
          <a:p>
            <a:pPr marL="118872" indent="0" algn="just">
              <a:buNone/>
            </a:pPr>
            <a:r>
              <a:rPr lang="sr-Latn-RS" dirty="0"/>
              <a:t>U ovakvom društvu rizici nisu prostorno, vremenski ni društveno ograničeni – imaju globalne, a ne lične posledice (prelaze nacionalne granice)!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99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013192" cy="1636776"/>
          </a:xfrm>
        </p:spPr>
        <p:txBody>
          <a:bodyPr/>
          <a:lstStyle/>
          <a:p>
            <a:pPr algn="ctr"/>
            <a:r>
              <a:rPr lang="en-US" dirty="0" err="1"/>
              <a:t>Svakodnevna</a:t>
            </a:r>
            <a:r>
              <a:rPr lang="en-US" dirty="0"/>
              <a:t> </a:t>
            </a:r>
            <a:r>
              <a:rPr lang="en-US" dirty="0" err="1"/>
              <a:t>globalizacija</a:t>
            </a:r>
            <a:endParaRPr lang="en-US" dirty="0"/>
          </a:p>
        </p:txBody>
      </p:sp>
      <p:pic>
        <p:nvPicPr>
          <p:cNvPr id="4" name="Picture 3" descr="Question_mar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2895600"/>
            <a:ext cx="3172127" cy="381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04800" y="2971800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CS" sz="2800" b="1" dirty="0"/>
              <a:t>Uspon individualizma</a:t>
            </a:r>
            <a:endParaRPr lang="en-GB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05600" y="3962400"/>
            <a:ext cx="167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CS" sz="2800" b="1" dirty="0"/>
              <a:t>Obrasci rada</a:t>
            </a:r>
            <a:endParaRPr lang="en-GB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50292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2800" b="1" dirty="0"/>
              <a:t>Glokalizacija</a:t>
            </a:r>
            <a:endParaRPr lang="en-GB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191000"/>
            <a:ext cx="8458200" cy="3352800"/>
          </a:xfrm>
        </p:spPr>
        <p:txBody>
          <a:bodyPr>
            <a:normAutofit/>
          </a:bodyPr>
          <a:lstStyle/>
          <a:p>
            <a:r>
              <a:rPr lang="sr-Latn-CS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Sadržaj</a:t>
            </a:r>
            <a:r>
              <a:rPr lang="sr-Latn-C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sr-Latn-C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§"/>
            </a:pPr>
            <a:r>
              <a:rPr lang="sr-Latn-C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pojam globalizacije</a:t>
            </a:r>
          </a:p>
          <a:p>
            <a:pPr>
              <a:buFont typeface="Wingdings" pitchFamily="2" charset="2"/>
              <a:buChar char="§"/>
            </a:pPr>
            <a:r>
              <a:rPr lang="sr-Latn-C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dimenzije globalizacije</a:t>
            </a:r>
          </a:p>
          <a:p>
            <a:pPr>
              <a:buFont typeface="Wingdings" pitchFamily="2" charset="2"/>
              <a:buChar char="§"/>
            </a:pPr>
            <a:r>
              <a:rPr lang="sr-Latn-C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debate oko globalizacije</a:t>
            </a:r>
          </a:p>
          <a:p>
            <a:pPr>
              <a:buFont typeface="Wingdings" pitchFamily="2" charset="2"/>
              <a:buChar char="§"/>
            </a:pPr>
            <a:r>
              <a:rPr lang="sr-Latn-C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uticaj globalizacije na svakodnevni život </a:t>
            </a:r>
          </a:p>
          <a:p>
            <a:endParaRPr lang="sr-Latn-C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r-Latn-C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r-Latn-C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r-Latn-C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r-Latn-C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r-Latn-C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traveljo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685800"/>
            <a:ext cx="3048000" cy="1714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Teorija</a:t>
            </a:r>
            <a:r>
              <a:rPr lang="en-US" dirty="0" smtClean="0"/>
              <a:t> </a:t>
            </a:r>
            <a:r>
              <a:rPr lang="en-US" dirty="0" err="1" smtClean="0"/>
              <a:t>malog</a:t>
            </a:r>
            <a:r>
              <a:rPr lang="en-US" dirty="0" smtClean="0"/>
              <a:t> </a:t>
            </a:r>
            <a:r>
              <a:rPr lang="en-US" dirty="0" err="1" smtClean="0"/>
              <a:t>sveta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oracleofbacon.org/movielinks.php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95600"/>
            <a:ext cx="5558906" cy="3429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22996" y="3048000"/>
            <a:ext cx="2667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r-Latn-RS" sz="2000" smtClean="0"/>
              <a:t>6 stepeni razdvajanja - </a:t>
            </a:r>
            <a:r>
              <a:rPr lang="en-US" sz="2000" dirty="0" smtClean="0"/>
              <a:t>do </a:t>
            </a:r>
            <a:r>
              <a:rPr lang="en-US" sz="2000" dirty="0" err="1"/>
              <a:t>bilo</a:t>
            </a:r>
            <a:r>
              <a:rPr lang="en-US" sz="2000" dirty="0"/>
              <a:t> </a:t>
            </a:r>
            <a:r>
              <a:rPr lang="en-US" sz="2000" dirty="0" err="1"/>
              <a:t>koje</a:t>
            </a:r>
            <a:r>
              <a:rPr lang="en-US" sz="2000" dirty="0"/>
              <a:t> </a:t>
            </a:r>
            <a:r>
              <a:rPr lang="en-US" sz="2000" dirty="0" err="1"/>
              <a:t>osobe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svetu</a:t>
            </a:r>
            <a:r>
              <a:rPr lang="en-US" sz="2000" dirty="0"/>
              <a:t> </a:t>
            </a:r>
            <a:r>
              <a:rPr lang="en-US" sz="2000" dirty="0" err="1"/>
              <a:t>možete</a:t>
            </a:r>
            <a:r>
              <a:rPr lang="en-US" sz="2000" dirty="0"/>
              <a:t> </a:t>
            </a:r>
            <a:r>
              <a:rPr lang="en-US" sz="2000" dirty="0" err="1"/>
              <a:t>doći</a:t>
            </a:r>
            <a:r>
              <a:rPr lang="en-US" sz="2000" dirty="0"/>
              <a:t> </a:t>
            </a:r>
            <a:r>
              <a:rPr lang="en-US" sz="2000" dirty="0" err="1"/>
              <a:t>preko</a:t>
            </a:r>
            <a:r>
              <a:rPr lang="en-US" sz="2000" dirty="0"/>
              <a:t> ne </a:t>
            </a:r>
            <a:r>
              <a:rPr lang="en-US" sz="2000" dirty="0" err="1"/>
              <a:t>više</a:t>
            </a:r>
            <a:r>
              <a:rPr lang="en-US" sz="2000" dirty="0"/>
              <a:t> od pet </a:t>
            </a:r>
            <a:r>
              <a:rPr lang="en-US" sz="2000" dirty="0" err="1"/>
              <a:t>kontakata</a:t>
            </a:r>
            <a:r>
              <a:rPr lang="en-US" sz="2000" dirty="0"/>
              <a:t>, to jest </a:t>
            </a:r>
            <a:r>
              <a:rPr lang="en-US" sz="2000" dirty="0" err="1"/>
              <a:t>ukupno</a:t>
            </a:r>
            <a:r>
              <a:rPr lang="en-US" sz="2000" dirty="0"/>
              <a:t> </a:t>
            </a:r>
            <a:r>
              <a:rPr lang="en-US" sz="2000" dirty="0" err="1"/>
              <a:t>šest</a:t>
            </a:r>
            <a:r>
              <a:rPr lang="en-US" sz="2000" dirty="0"/>
              <a:t> </a:t>
            </a:r>
            <a:r>
              <a:rPr lang="en-US" sz="2000" dirty="0" err="1"/>
              <a:t>koraka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lanac</a:t>
            </a:r>
            <a:r>
              <a:rPr lang="en-US" sz="2000" dirty="0" smtClean="0"/>
              <a:t> </a:t>
            </a:r>
            <a:r>
              <a:rPr lang="en-US" sz="2000" dirty="0"/>
              <a:t>- vi, </a:t>
            </a:r>
            <a:r>
              <a:rPr lang="en-US" sz="2000" dirty="0" err="1"/>
              <a:t>vaši</a:t>
            </a:r>
            <a:r>
              <a:rPr lang="en-US" sz="2000" dirty="0"/>
              <a:t> </a:t>
            </a:r>
            <a:r>
              <a:rPr lang="en-US" sz="2000" dirty="0" err="1"/>
              <a:t>kontakti</a:t>
            </a:r>
            <a:r>
              <a:rPr lang="en-US" sz="2000" dirty="0"/>
              <a:t>, </a:t>
            </a:r>
            <a:r>
              <a:rPr lang="en-US" sz="2000" dirty="0" err="1"/>
              <a:t>njihovi</a:t>
            </a:r>
            <a:r>
              <a:rPr lang="en-US" sz="2000" dirty="0"/>
              <a:t> </a:t>
            </a:r>
            <a:r>
              <a:rPr lang="en-US" sz="2000" dirty="0" err="1"/>
              <a:t>kontakti</a:t>
            </a:r>
            <a:r>
              <a:rPr lang="en-US" sz="2000" dirty="0"/>
              <a:t>, </a:t>
            </a:r>
            <a:r>
              <a:rPr lang="en-US" sz="2000" dirty="0" err="1"/>
              <a:t>kontakti</a:t>
            </a:r>
            <a:r>
              <a:rPr lang="en-US" sz="2000" dirty="0"/>
              <a:t> </a:t>
            </a:r>
            <a:r>
              <a:rPr lang="en-US" sz="2000" dirty="0" err="1"/>
              <a:t>njihovih</a:t>
            </a:r>
            <a:r>
              <a:rPr lang="en-US" sz="2000" dirty="0"/>
              <a:t> </a:t>
            </a:r>
            <a:r>
              <a:rPr lang="en-US" sz="2000" dirty="0" err="1"/>
              <a:t>kontakata</a:t>
            </a:r>
            <a:r>
              <a:rPr lang="en-US" sz="2000" dirty="0" smtClean="0"/>
              <a:t>...)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0515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8077200" cy="3505200"/>
          </a:xfrm>
        </p:spPr>
        <p:txBody>
          <a:bodyPr>
            <a:noAutofit/>
          </a:bodyPr>
          <a:lstStyle/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0"/>
            <a:ext cx="8610600" cy="2438400"/>
          </a:xfrm>
        </p:spPr>
        <p:txBody>
          <a:bodyPr>
            <a:noAutofit/>
          </a:bodyPr>
          <a:lstStyle/>
          <a:p>
            <a:pPr algn="ctr"/>
            <a:r>
              <a:rPr lang="sr-Latn-CS" sz="2800" i="1" dirty="0"/>
              <a:t>„Globalizacija je nesumnjivo najviše (zlo)upotrebljavana i najređe definisana, verovatno s najviše nesporazuma povezana, nanebuloznija i politički najdelotvornija reč poslednjih, ali i narednih godina.”</a:t>
            </a:r>
          </a:p>
          <a:p>
            <a:endParaRPr lang="sr-Latn-CS" sz="2800" i="1" dirty="0"/>
          </a:p>
          <a:p>
            <a:pPr algn="r"/>
            <a:r>
              <a:rPr lang="sr-Latn-CS" sz="2800" i="1" dirty="0"/>
              <a:t>- Ulrih Bek</a:t>
            </a:r>
            <a:endParaRPr lang="en-US" sz="2800" i="1" dirty="0"/>
          </a:p>
        </p:txBody>
      </p:sp>
      <p:sp>
        <p:nvSpPr>
          <p:cNvPr id="4" name="Rectangle 3"/>
          <p:cNvSpPr/>
          <p:nvPr/>
        </p:nvSpPr>
        <p:spPr>
          <a:xfrm>
            <a:off x="228600" y="5257800"/>
            <a:ext cx="7696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www.youtube.com/watch?v=fvgG-pxlobk&amp;feature=youtu.be</a:t>
            </a:r>
            <a:r>
              <a:rPr lang="sr-Latn-RS" dirty="0" smtClean="0"/>
              <a:t> </a:t>
            </a:r>
          </a:p>
          <a:p>
            <a:endParaRPr lang="sr-Latn-RS" dirty="0"/>
          </a:p>
          <a:p>
            <a:r>
              <a:rPr lang="sr-Latn-RS" dirty="0">
                <a:hlinkClick r:id="rId3"/>
              </a:rPr>
              <a:t>https://</a:t>
            </a:r>
            <a:r>
              <a:rPr lang="sr-Latn-RS" dirty="0" smtClean="0">
                <a:hlinkClick r:id="rId3"/>
              </a:rPr>
              <a:t>www.youtube.com/watch?v=s_iwrt7D5OA&amp;t=187s</a:t>
            </a:r>
            <a:endParaRPr lang="sr-Latn-RS" dirty="0" smtClean="0"/>
          </a:p>
          <a:p>
            <a:endParaRPr lang="sr-Latn-RS" dirty="0"/>
          </a:p>
          <a:p>
            <a:r>
              <a:rPr lang="sr-Latn-RS">
                <a:hlinkClick r:id="rId4"/>
              </a:rPr>
              <a:t>https://</a:t>
            </a:r>
            <a:r>
              <a:rPr lang="sr-Latn-RS" smtClean="0">
                <a:hlinkClick r:id="rId4"/>
              </a:rPr>
              <a:t>www.youtube.com/watch?v=1esRyRV8H2M</a:t>
            </a:r>
            <a:r>
              <a:rPr lang="sr-Latn-RS" smtClean="0"/>
              <a:t> </a:t>
            </a:r>
            <a:endParaRPr lang="sr-Latn-R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Globalizacija je</a:t>
            </a:r>
            <a:r>
              <a:rPr lang="sr-Latn-CS" dirty="0"/>
              <a:t>:</a:t>
            </a:r>
            <a:r>
              <a:rPr lang="x-none"/>
              <a:t> 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0" y="1447800"/>
          <a:ext cx="9144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4405b1f272550cfd76dd2be0f24eb736.jpg"/>
          <p:cNvPicPr>
            <a:picLocks noChangeAspect="1"/>
          </p:cNvPicPr>
          <p:nvPr/>
        </p:nvPicPr>
        <p:blipFill>
          <a:blip r:embed="rId7"/>
          <a:srcRect r="48333" b="27778"/>
          <a:stretch>
            <a:fillRect/>
          </a:stretch>
        </p:blipFill>
        <p:spPr>
          <a:xfrm>
            <a:off x="6019800" y="0"/>
            <a:ext cx="2137738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013192" cy="1636776"/>
          </a:xfrm>
        </p:spPr>
        <p:txBody>
          <a:bodyPr/>
          <a:lstStyle/>
          <a:p>
            <a:r>
              <a:rPr lang="sr-Latn-RS" dirty="0"/>
              <a:t>Uzroci nastanka i širenja globalizacije: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71800"/>
            <a:ext cx="8022336" cy="2514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sr-Latn-RS" dirty="0"/>
              <a:t> političke promene</a:t>
            </a:r>
          </a:p>
          <a:p>
            <a:pPr>
              <a:buFont typeface="Wingdings" pitchFamily="2" charset="2"/>
              <a:buChar char="q"/>
            </a:pPr>
            <a:endParaRPr lang="sr-Latn-RS" dirty="0"/>
          </a:p>
          <a:p>
            <a:pPr>
              <a:buFont typeface="Wingdings" pitchFamily="2" charset="2"/>
              <a:buChar char="q"/>
            </a:pPr>
            <a:r>
              <a:rPr lang="sr-Latn-RS" dirty="0"/>
              <a:t> protok informacija</a:t>
            </a:r>
          </a:p>
          <a:p>
            <a:pPr>
              <a:buFont typeface="Wingdings" pitchFamily="2" charset="2"/>
              <a:buChar char="q"/>
            </a:pPr>
            <a:endParaRPr lang="sr-Latn-RS" dirty="0"/>
          </a:p>
          <a:p>
            <a:pPr>
              <a:buFont typeface="Wingdings" pitchFamily="2" charset="2"/>
              <a:buChar char="q"/>
            </a:pPr>
            <a:r>
              <a:rPr lang="sr-Latn-RS" dirty="0"/>
              <a:t> transnacionalne kompanije</a:t>
            </a:r>
            <a:endParaRPr lang="en-US" dirty="0"/>
          </a:p>
        </p:txBody>
      </p:sp>
      <p:pic>
        <p:nvPicPr>
          <p:cNvPr id="4" name="Picture 3" descr="viber 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505200"/>
            <a:ext cx="3810000" cy="2676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/>
              <a:t>Dimenzije globalizacije:</a:t>
            </a:r>
            <a:r>
              <a:rPr lang="x-none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839200" cy="5029200"/>
          </a:xfrm>
        </p:spPr>
        <p:txBody>
          <a:bodyPr>
            <a:normAutofit fontScale="92500" lnSpcReduction="10000"/>
          </a:bodyPr>
          <a:lstStyle/>
          <a:p>
            <a:r>
              <a:rPr lang="sr-Latn-CS" sz="4000" dirty="0"/>
              <a:t>Ekonomska</a:t>
            </a:r>
          </a:p>
          <a:p>
            <a:r>
              <a:rPr lang="sr-Latn-CS" sz="4000" dirty="0"/>
              <a:t>Politička</a:t>
            </a:r>
          </a:p>
          <a:p>
            <a:r>
              <a:rPr lang="sr-Latn-CS" sz="4000" dirty="0"/>
              <a:t>Kulturna</a:t>
            </a:r>
          </a:p>
          <a:p>
            <a:r>
              <a:rPr lang="sr-Latn-CS" sz="4000" dirty="0"/>
              <a:t>Tehnološka i komunikacijska</a:t>
            </a:r>
          </a:p>
          <a:p>
            <a:r>
              <a:rPr lang="sr-Latn-CS" sz="4000" dirty="0"/>
              <a:t>Socio-strukturalna</a:t>
            </a:r>
          </a:p>
          <a:p>
            <a:r>
              <a:rPr lang="sr-Latn-CS" sz="4000" dirty="0"/>
              <a:t>Ekološka</a:t>
            </a:r>
          </a:p>
          <a:p>
            <a:r>
              <a:rPr lang="sr-Latn-CS" sz="4000" dirty="0"/>
              <a:t>Vremensko-prostorna</a:t>
            </a:r>
          </a:p>
          <a:p>
            <a:r>
              <a:rPr lang="sr-Latn-CS" sz="4000" dirty="0"/>
              <a:t>Demografska</a:t>
            </a:r>
          </a:p>
          <a:p>
            <a:r>
              <a:rPr lang="sr-Latn-CS" sz="4000" dirty="0"/>
              <a:t>Vojna</a:t>
            </a:r>
          </a:p>
          <a:p>
            <a:pPr>
              <a:buNone/>
            </a:pPr>
            <a:endParaRPr lang="sr-Latn-C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globalizacij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3810000"/>
            <a:ext cx="3962400" cy="2753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013192" cy="871728"/>
          </a:xfrm>
        </p:spPr>
        <p:txBody>
          <a:bodyPr>
            <a:normAutofit/>
          </a:bodyPr>
          <a:lstStyle/>
          <a:p>
            <a:r>
              <a:rPr lang="x-none"/>
              <a:t>Ekono</a:t>
            </a:r>
            <a:r>
              <a:rPr lang="sr-Latn-CS" dirty="0"/>
              <a:t>mska dimenzija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438400"/>
            <a:ext cx="8860536" cy="4114800"/>
          </a:xfrm>
        </p:spPr>
        <p:txBody>
          <a:bodyPr>
            <a:noAutofit/>
          </a:bodyPr>
          <a:lstStyle/>
          <a:p>
            <a:endParaRPr lang="sr-Latn-CS" sz="1400" dirty="0"/>
          </a:p>
          <a:p>
            <a:endParaRPr lang="sr-Latn-CS" sz="1400" dirty="0"/>
          </a:p>
          <a:p>
            <a:pPr>
              <a:buFont typeface="Wingdings" pitchFamily="2" charset="2"/>
              <a:buChar char="§"/>
            </a:pPr>
            <a:r>
              <a:rPr lang="sr-Latn-CS" sz="2400" dirty="0"/>
              <a:t> </a:t>
            </a:r>
            <a:r>
              <a:rPr lang="sr-Latn-CS" sz="2600" dirty="0"/>
              <a:t>obim prekogranične trgovinske razmene</a:t>
            </a:r>
          </a:p>
          <a:p>
            <a:pPr>
              <a:buFont typeface="Wingdings" pitchFamily="2" charset="2"/>
              <a:buChar char="§"/>
            </a:pPr>
            <a:r>
              <a:rPr lang="sr-Latn-CS" sz="2600" dirty="0"/>
              <a:t> obim direktnih stranih ulaganja</a:t>
            </a:r>
          </a:p>
          <a:p>
            <a:pPr>
              <a:buFont typeface="Wingdings" pitchFamily="2" charset="2"/>
              <a:buChar char="§"/>
            </a:pPr>
            <a:r>
              <a:rPr lang="sr-Latn-CS" sz="2600" dirty="0"/>
              <a:t> transnacionalne kompanije</a:t>
            </a:r>
          </a:p>
          <a:p>
            <a:pPr>
              <a:buFont typeface="Wingdings" pitchFamily="2" charset="2"/>
              <a:buChar char="§"/>
            </a:pPr>
            <a:r>
              <a:rPr lang="sr-Latn-CS" sz="2600" dirty="0"/>
              <a:t> globalna podela rada </a:t>
            </a:r>
          </a:p>
          <a:p>
            <a:pPr>
              <a:buFont typeface="Wingdings" pitchFamily="2" charset="2"/>
              <a:buChar char="§"/>
            </a:pPr>
            <a:r>
              <a:rPr lang="sr-Latn-CS" sz="2600" dirty="0"/>
              <a:t> aktivnosti globalnih finansijskih </a:t>
            </a:r>
          </a:p>
          <a:p>
            <a:r>
              <a:rPr lang="sr-Latn-CS" sz="2600" dirty="0"/>
              <a:t>i trgovinskih organizacija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 </a:t>
            </a:r>
          </a:p>
        </p:txBody>
      </p:sp>
      <p:pic>
        <p:nvPicPr>
          <p:cNvPr id="4" name="Picture 3" descr="Food-Corporations-011-685x4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3581400"/>
            <a:ext cx="4572000" cy="28578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6800"/>
            <a:ext cx="8013192" cy="719328"/>
          </a:xfrm>
        </p:spPr>
        <p:txBody>
          <a:bodyPr/>
          <a:lstStyle/>
          <a:p>
            <a:r>
              <a:rPr lang="x-none"/>
              <a:t>Polit</a:t>
            </a:r>
            <a:r>
              <a:rPr lang="sr-Latn-CS" dirty="0"/>
              <a:t>ička dimenzija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819400"/>
            <a:ext cx="9144000" cy="4267200"/>
          </a:xfrm>
        </p:spPr>
        <p:txBody>
          <a:bodyPr>
            <a:normAutofit/>
          </a:bodyPr>
          <a:lstStyle/>
          <a:p>
            <a:endParaRPr lang="sr-Latn-CS" sz="2800" dirty="0"/>
          </a:p>
          <a:p>
            <a:pPr>
              <a:buFont typeface="Wingdings" pitchFamily="2" charset="2"/>
              <a:buChar char="§"/>
            </a:pPr>
            <a:r>
              <a:rPr lang="sr-Latn-CS" sz="2800" dirty="0"/>
              <a:t> nove forme vladavine i autoriteta</a:t>
            </a:r>
          </a:p>
          <a:p>
            <a:endParaRPr lang="sr-Latn-CS" sz="2800" dirty="0"/>
          </a:p>
          <a:p>
            <a:pPr>
              <a:buFont typeface="Wingdings" pitchFamily="2" charset="2"/>
              <a:buChar char="§"/>
            </a:pPr>
            <a:r>
              <a:rPr lang="sr-Latn-CS" sz="2800" dirty="0"/>
              <a:t> porast broja i uloge vladinih i nevladinih transnacionalnih organizacija</a:t>
            </a:r>
          </a:p>
          <a:p>
            <a:endParaRPr lang="sr-Latn-CS" sz="2800" dirty="0"/>
          </a:p>
          <a:p>
            <a:pPr>
              <a:buFont typeface="Wingdings" pitchFamily="2" charset="2"/>
              <a:buChar char="§"/>
            </a:pPr>
            <a:r>
              <a:rPr lang="sr-Latn-CS" sz="2800" dirty="0"/>
              <a:t> porast broja planetarnih problema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Climate-Change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199" y="457200"/>
            <a:ext cx="3053887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472"/>
            <a:ext cx="8013192" cy="1100328"/>
          </a:xfrm>
        </p:spPr>
        <p:txBody>
          <a:bodyPr/>
          <a:lstStyle/>
          <a:p>
            <a:r>
              <a:rPr lang="x-none"/>
              <a:t>Kult</a:t>
            </a:r>
            <a:r>
              <a:rPr lang="sr-Latn-CS" dirty="0"/>
              <a:t>urna dimenzija</a:t>
            </a:r>
            <a:endParaRPr lang="en-US" dirty="0"/>
          </a:p>
        </p:txBody>
      </p:sp>
      <p:pic>
        <p:nvPicPr>
          <p:cNvPr id="4" name="Picture 3" descr="mcdonalds-klov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381000"/>
            <a:ext cx="3112541" cy="175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5" name="Diagram 4"/>
          <p:cNvGraphicFramePr/>
          <p:nvPr/>
        </p:nvGraphicFramePr>
        <p:xfrm>
          <a:off x="609600" y="2667000"/>
          <a:ext cx="7924800" cy="383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352800" y="5715000"/>
            <a:ext cx="2438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429000" y="58674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C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HIBRIDIZACIJA </a:t>
            </a:r>
          </a:p>
          <a:p>
            <a:pPr algn="ctr"/>
            <a:r>
              <a:rPr lang="sr-Latn-C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KULTURE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13192" cy="1636776"/>
          </a:xfrm>
        </p:spPr>
        <p:txBody>
          <a:bodyPr/>
          <a:lstStyle/>
          <a:p>
            <a:r>
              <a:rPr lang="sr-Latn-CS" dirty="0"/>
              <a:t>Tehnološka i komunikacijska dimenzija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667000"/>
            <a:ext cx="8631936" cy="4876800"/>
          </a:xfrm>
        </p:spPr>
        <p:txBody>
          <a:bodyPr>
            <a:normAutofit/>
          </a:bodyPr>
          <a:lstStyle/>
          <a:p>
            <a:r>
              <a:rPr lang="sr-Latn-CS" sz="2800" dirty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x-none" sz="2800"/>
              <a:t>Savremeni načini komuniciranja</a:t>
            </a:r>
            <a:r>
              <a:rPr lang="sr-Latn-CS" sz="2800" dirty="0"/>
              <a:t> – elektronski mediji </a:t>
            </a:r>
            <a:endParaRPr lang="en-US" sz="2800" dirty="0"/>
          </a:p>
          <a:p>
            <a:r>
              <a:rPr lang="x-none" sz="2800"/>
              <a:t> </a:t>
            </a:r>
            <a:endParaRPr lang="sr-Latn-CS" sz="2800" dirty="0"/>
          </a:p>
          <a:p>
            <a:pPr>
              <a:buFont typeface="Wingdings" pitchFamily="2" charset="2"/>
              <a:buChar char="§"/>
            </a:pPr>
            <a:r>
              <a:rPr lang="sr-Latn-CS" sz="2800" dirty="0"/>
              <a:t> </a:t>
            </a:r>
            <a:r>
              <a:rPr lang="x-none" sz="2800"/>
              <a:t>Brzina </a:t>
            </a:r>
            <a:r>
              <a:rPr lang="x-none" sz="2800" dirty="0"/>
              <a:t>i dostupnost vesti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maxresdefaul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00" y="3886200"/>
            <a:ext cx="40640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A5D318D15330469591431EBD44C3ED" ma:contentTypeVersion="2" ma:contentTypeDescription="Create a new document." ma:contentTypeScope="" ma:versionID="78c28d0aa946736dac6d64988869079a">
  <xsd:schema xmlns:xsd="http://www.w3.org/2001/XMLSchema" xmlns:xs="http://www.w3.org/2001/XMLSchema" xmlns:p="http://schemas.microsoft.com/office/2006/metadata/properties" xmlns:ns2="1a41b7b9-66b9-4004-a561-7808a9882d1a" targetNamespace="http://schemas.microsoft.com/office/2006/metadata/properties" ma:root="true" ma:fieldsID="09f244337da989b5faf91b422a91a510" ns2:_="">
    <xsd:import namespace="1a41b7b9-66b9-4004-a561-7808a9882d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1b7b9-66b9-4004-a561-7808a9882d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2DA965-F39B-495B-8789-34511A4C8890}"/>
</file>

<file path=customXml/itemProps2.xml><?xml version="1.0" encoding="utf-8"?>
<ds:datastoreItem xmlns:ds="http://schemas.openxmlformats.org/officeDocument/2006/customXml" ds:itemID="{525F52DC-1021-42A4-B9D3-F3388502A3B2}"/>
</file>

<file path=customXml/itemProps3.xml><?xml version="1.0" encoding="utf-8"?>
<ds:datastoreItem xmlns:ds="http://schemas.openxmlformats.org/officeDocument/2006/customXml" ds:itemID="{C077C0E9-4524-4C2C-9654-A4CD02712BE2}"/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2530</TotalTime>
  <Words>507</Words>
  <Application>Microsoft Office PowerPoint</Application>
  <PresentationFormat>On-screen Show (4:3)</PresentationFormat>
  <Paragraphs>128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Module</vt:lpstr>
      <vt:lpstr>GLOBALIZACIJA</vt:lpstr>
      <vt:lpstr>PowerPoint Presentation</vt:lpstr>
      <vt:lpstr>Globalizacija je: </vt:lpstr>
      <vt:lpstr>Uzroci nastanka i širenja globalizacije:</vt:lpstr>
      <vt:lpstr>Dimenzije globalizacije: </vt:lpstr>
      <vt:lpstr>Ekonomska dimenzija</vt:lpstr>
      <vt:lpstr>Politička dimenzija</vt:lpstr>
      <vt:lpstr>Kulturna dimenzija</vt:lpstr>
      <vt:lpstr>Tehnološka i komunikacijska dimenzija</vt:lpstr>
      <vt:lpstr>Socio-strukturalna  dimenzija</vt:lpstr>
      <vt:lpstr>Ekološka dimenzija</vt:lpstr>
      <vt:lpstr>Vremensko-prostorna dimenzija</vt:lpstr>
      <vt:lpstr>Demografska  dimenzija </vt:lpstr>
      <vt:lpstr>Vojna dimenzija</vt:lpstr>
      <vt:lpstr>Debate oko globalizacije</vt:lpstr>
      <vt:lpstr>Globalizacija i nejednakost</vt:lpstr>
      <vt:lpstr>Globalizacija i rizik</vt:lpstr>
      <vt:lpstr>Globalizacija i rizik</vt:lpstr>
      <vt:lpstr>Svakodnevna globalizacija</vt:lpstr>
      <vt:lpstr>Teorija malog sveta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Svet koji se menja</dc:title>
  <dc:creator>pc</dc:creator>
  <cp:lastModifiedBy>Korisnik</cp:lastModifiedBy>
  <cp:revision>95</cp:revision>
  <dcterms:created xsi:type="dcterms:W3CDTF">2006-08-16T00:00:00Z</dcterms:created>
  <dcterms:modified xsi:type="dcterms:W3CDTF">2019-12-22T10:48:48Z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0x010100BCA5D318D15330469591431EBD44C3ED</vt:lpwstr>
  </property>
</Properties>
</file>