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56" r:id="rId2"/>
    <p:sldId id="285" r:id="rId3"/>
    <p:sldId id="307" r:id="rId4"/>
    <p:sldId id="319" r:id="rId5"/>
    <p:sldId id="32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57" autoAdjust="0"/>
  </p:normalViewPr>
  <p:slideViewPr>
    <p:cSldViewPr>
      <p:cViewPr varScale="1">
        <p:scale>
          <a:sx n="76" d="100"/>
          <a:sy n="76" d="100"/>
        </p:scale>
        <p:origin x="-164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E0CB5-BB82-40FB-9441-DE7B8C409F6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516A6-0BDA-4157-97F6-555E31D9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8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r-Latn-RS" sz="4000" smtClean="0"/>
              <a:t>Rešavanje</a:t>
            </a:r>
            <a:r>
              <a:rPr lang="en-US" sz="4000" smtClean="0"/>
              <a:t> </a:t>
            </a:r>
            <a:r>
              <a:rPr lang="sr-Latn-RS" sz="4000" u="sng" smtClean="0"/>
              <a:t>ne</a:t>
            </a:r>
            <a:r>
              <a:rPr lang="en-US" sz="4000" smtClean="0"/>
              <a:t>linearnih jedna</a:t>
            </a:r>
            <a:r>
              <a:rPr lang="sr-Latn-RS" sz="4000" smtClean="0"/>
              <a:t>čina</a:t>
            </a:r>
            <a:br>
              <a:rPr lang="sr-Latn-RS" sz="4000" smtClean="0"/>
            </a:br>
            <a:r>
              <a:rPr lang="sr-Latn-RS" sz="4000" smtClean="0"/>
              <a:t>Iterativne metode</a:t>
            </a:r>
            <a:endParaRPr lang="en-US" sz="40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382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sr-Latn-RS" sz="4400" dirty="0" smtClean="0"/>
          </a:p>
          <a:p>
            <a:pPr eaLnBrk="1" hangingPunct="1">
              <a:lnSpc>
                <a:spcPct val="90000"/>
              </a:lnSpc>
            </a:pPr>
            <a:endParaRPr lang="sr-Latn-RS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sr-Latn-RS" dirty="0" smtClean="0"/>
              <a:t>predavač: </a:t>
            </a:r>
          </a:p>
          <a:p>
            <a:pPr algn="l" eaLnBrk="1" hangingPunct="1">
              <a:lnSpc>
                <a:spcPct val="90000"/>
              </a:lnSpc>
            </a:pPr>
            <a:r>
              <a:rPr lang="sr-Latn-RS" dirty="0" smtClean="0"/>
              <a:t>Aleksandar Kov</a:t>
            </a:r>
            <a:r>
              <a:rPr lang="en-US" smtClean="0"/>
              <a:t>a</a:t>
            </a:r>
            <a:r>
              <a:rPr lang="sr-Latn-RS" smtClean="0"/>
              <a:t>čević</a:t>
            </a:r>
          </a:p>
          <a:p>
            <a:pPr algn="l" eaLnBrk="1" hangingPunct="1">
              <a:lnSpc>
                <a:spcPct val="90000"/>
              </a:lnSpc>
            </a:pPr>
            <a:endParaRPr lang="sr-Latn-RS" dirty="0" smtClean="0"/>
          </a:p>
          <a:p>
            <a:pPr algn="l" eaLnBrk="1" hangingPunct="1">
              <a:lnSpc>
                <a:spcPct val="90000"/>
              </a:lnSpc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1511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Text Box 4"/>
          <p:cNvSpPr txBox="1">
            <a:spLocks noChangeArrowheads="1"/>
          </p:cNvSpPr>
          <p:nvPr/>
        </p:nvSpPr>
        <p:spPr bwMode="auto">
          <a:xfrm>
            <a:off x="2590800" y="533400"/>
            <a:ext cx="396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CS" sz="3200"/>
              <a:t>Metoda polovljenja</a:t>
            </a:r>
            <a:endParaRPr lang="en-US" sz="32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" y="4343400"/>
            <a:ext cx="723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-304800" y="3581400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609600" y="2152650"/>
            <a:ext cx="6591300" cy="2855913"/>
          </a:xfrm>
          <a:custGeom>
            <a:avLst/>
            <a:gdLst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3105150 w 6257925"/>
              <a:gd name="connsiteY4" fmla="*/ 1476375 h 2855912"/>
              <a:gd name="connsiteX5" fmla="*/ 3733800 w 6257925"/>
              <a:gd name="connsiteY5" fmla="*/ 1323975 h 2855912"/>
              <a:gd name="connsiteX6" fmla="*/ 4486275 w 6257925"/>
              <a:gd name="connsiteY6" fmla="*/ 1038225 h 2855912"/>
              <a:gd name="connsiteX7" fmla="*/ 5429250 w 6257925"/>
              <a:gd name="connsiteY7" fmla="*/ 161925 h 2855912"/>
              <a:gd name="connsiteX8" fmla="*/ 6257925 w 6257925"/>
              <a:gd name="connsiteY8" fmla="*/ 66675 h 285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7925" h="2855912">
                <a:moveTo>
                  <a:pt x="0" y="2781300"/>
                </a:moveTo>
                <a:cubicBezTo>
                  <a:pt x="340519" y="2818606"/>
                  <a:pt x="681038" y="2855912"/>
                  <a:pt x="895350" y="2790825"/>
                </a:cubicBezTo>
                <a:cubicBezTo>
                  <a:pt x="1109662" y="2725738"/>
                  <a:pt x="1073150" y="2555875"/>
                  <a:pt x="1285875" y="2390775"/>
                </a:cubicBezTo>
                <a:cubicBezTo>
                  <a:pt x="1498600" y="2225675"/>
                  <a:pt x="1868488" y="1952625"/>
                  <a:pt x="2171700" y="1800225"/>
                </a:cubicBezTo>
                <a:cubicBezTo>
                  <a:pt x="2474913" y="1647825"/>
                  <a:pt x="2844800" y="1555750"/>
                  <a:pt x="3105150" y="1476375"/>
                </a:cubicBezTo>
                <a:cubicBezTo>
                  <a:pt x="3365500" y="1397000"/>
                  <a:pt x="3503613" y="1397000"/>
                  <a:pt x="3733800" y="1323975"/>
                </a:cubicBezTo>
                <a:cubicBezTo>
                  <a:pt x="3963987" y="1250950"/>
                  <a:pt x="4203700" y="1231900"/>
                  <a:pt x="4486275" y="1038225"/>
                </a:cubicBezTo>
                <a:cubicBezTo>
                  <a:pt x="4768850" y="844550"/>
                  <a:pt x="5133975" y="323850"/>
                  <a:pt x="5429250" y="161925"/>
                </a:cubicBezTo>
                <a:cubicBezTo>
                  <a:pt x="5724525" y="0"/>
                  <a:pt x="5991225" y="33337"/>
                  <a:pt x="6257925" y="6667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-655637" y="4387850"/>
            <a:ext cx="329247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602162" y="3703638"/>
            <a:ext cx="374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224" name="TextBox 14"/>
          <p:cNvSpPr txBox="1">
            <a:spLocks noChangeArrowheads="1"/>
          </p:cNvSpPr>
          <p:nvPr/>
        </p:nvSpPr>
        <p:spPr bwMode="auto">
          <a:xfrm>
            <a:off x="685800" y="3962400"/>
            <a:ext cx="373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x1</a:t>
            </a:r>
          </a:p>
        </p:txBody>
      </p:sp>
      <p:sp>
        <p:nvSpPr>
          <p:cNvPr id="393225" name="TextBox 15"/>
          <p:cNvSpPr txBox="1">
            <a:spLocks noChangeArrowheads="1"/>
          </p:cNvSpPr>
          <p:nvPr/>
        </p:nvSpPr>
        <p:spPr bwMode="auto">
          <a:xfrm>
            <a:off x="6484938" y="4038600"/>
            <a:ext cx="373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x2</a:t>
            </a:r>
          </a:p>
        </p:txBody>
      </p:sp>
      <p:sp>
        <p:nvSpPr>
          <p:cNvPr id="393226" name="TextBox 16"/>
          <p:cNvSpPr txBox="1">
            <a:spLocks noChangeArrowheads="1"/>
          </p:cNvSpPr>
          <p:nvPr/>
        </p:nvSpPr>
        <p:spPr bwMode="auto">
          <a:xfrm>
            <a:off x="6934200" y="1828800"/>
            <a:ext cx="442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/>
              <a:t>f(x)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092325" y="42291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3768725" y="4419600"/>
          <a:ext cx="928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1"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4419600"/>
                        <a:ext cx="9286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810000" y="3200400"/>
            <a:ext cx="439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/>
              <a:t>f(</a:t>
            </a:r>
            <a:r>
              <a:rPr lang="sr-Latn-RS" sz="1400" i="1"/>
              <a:t>c</a:t>
            </a:r>
            <a:r>
              <a:rPr lang="en-US" sz="1400" i="1"/>
              <a:t>)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990600" y="5638800"/>
            <a:ext cx="5486400" cy="76200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3733800" y="5105400"/>
            <a:ext cx="2743200" cy="76200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720725" y="43815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990600" y="3433763"/>
            <a:ext cx="1371600" cy="76200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Left-Right Arrow 26"/>
          <p:cNvSpPr/>
          <p:nvPr/>
        </p:nvSpPr>
        <p:spPr>
          <a:xfrm>
            <a:off x="2362200" y="3429000"/>
            <a:ext cx="1371600" cy="76200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990600" y="5105400"/>
            <a:ext cx="2743200" cy="76200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Left-Right Arrow 28"/>
          <p:cNvSpPr/>
          <p:nvPr/>
        </p:nvSpPr>
        <p:spPr>
          <a:xfrm>
            <a:off x="1676400" y="3844925"/>
            <a:ext cx="685800" cy="76200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981075" y="3851275"/>
            <a:ext cx="685800" cy="76200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38100" y="45339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01638" y="44577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-Right Arrow 32"/>
          <p:cNvSpPr/>
          <p:nvPr/>
        </p:nvSpPr>
        <p:spPr>
          <a:xfrm>
            <a:off x="2060575" y="3997325"/>
            <a:ext cx="274638" cy="76200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77018" y="3596482"/>
            <a:ext cx="3840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32581" y="3596482"/>
            <a:ext cx="3840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752600" y="1981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2254250" y="1981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362200" y="1676400"/>
            <a:ext cx="1095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&lt;</a:t>
            </a:r>
            <a:r>
              <a:rPr lang="sr-Latn-RS" sz="1400"/>
              <a:t>tolerancija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5905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Text Box 4"/>
          <p:cNvSpPr txBox="1">
            <a:spLocks noChangeArrowheads="1"/>
          </p:cNvSpPr>
          <p:nvPr/>
        </p:nvSpPr>
        <p:spPr bwMode="auto">
          <a:xfrm>
            <a:off x="2590800" y="533400"/>
            <a:ext cx="396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CS" sz="3200"/>
              <a:t>Metoda </a:t>
            </a:r>
            <a:r>
              <a:rPr lang="en-US" sz="3200"/>
              <a:t>se</a:t>
            </a:r>
            <a:r>
              <a:rPr lang="sr-Latn-CS" sz="3200"/>
              <a:t>čice</a:t>
            </a:r>
            <a:endParaRPr lang="en-US" sz="32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" y="4343400"/>
            <a:ext cx="723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-304800" y="3581400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609600" y="1778000"/>
            <a:ext cx="6591300" cy="3602038"/>
          </a:xfrm>
          <a:custGeom>
            <a:avLst/>
            <a:gdLst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3105150 w 6257925"/>
              <a:gd name="connsiteY4" fmla="*/ 1476375 h 2855912"/>
              <a:gd name="connsiteX5" fmla="*/ 3733800 w 6257925"/>
              <a:gd name="connsiteY5" fmla="*/ 1323975 h 2855912"/>
              <a:gd name="connsiteX6" fmla="*/ 4486275 w 6257925"/>
              <a:gd name="connsiteY6" fmla="*/ 1038225 h 2855912"/>
              <a:gd name="connsiteX7" fmla="*/ 5429250 w 6257925"/>
              <a:gd name="connsiteY7" fmla="*/ 161925 h 2855912"/>
              <a:gd name="connsiteX8" fmla="*/ 6257925 w 6257925"/>
              <a:gd name="connsiteY8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3105150 w 6257925"/>
              <a:gd name="connsiteY5" fmla="*/ 1476375 h 2855912"/>
              <a:gd name="connsiteX6" fmla="*/ 3733800 w 6257925"/>
              <a:gd name="connsiteY6" fmla="*/ 1323975 h 2855912"/>
              <a:gd name="connsiteX7" fmla="*/ 4486275 w 6257925"/>
              <a:gd name="connsiteY7" fmla="*/ 1038225 h 2855912"/>
              <a:gd name="connsiteX8" fmla="*/ 5429250 w 6257925"/>
              <a:gd name="connsiteY8" fmla="*/ 161925 h 2855912"/>
              <a:gd name="connsiteX9" fmla="*/ 6257925 w 6257925"/>
              <a:gd name="connsiteY9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3105150 w 6257925"/>
              <a:gd name="connsiteY5" fmla="*/ 1476375 h 2855912"/>
              <a:gd name="connsiteX6" fmla="*/ 3117453 w 6257925"/>
              <a:gd name="connsiteY6" fmla="*/ 943841 h 2855912"/>
              <a:gd name="connsiteX7" fmla="*/ 3733800 w 6257925"/>
              <a:gd name="connsiteY7" fmla="*/ 1323975 h 2855912"/>
              <a:gd name="connsiteX8" fmla="*/ 4486275 w 6257925"/>
              <a:gd name="connsiteY8" fmla="*/ 1038225 h 2855912"/>
              <a:gd name="connsiteX9" fmla="*/ 5429250 w 6257925"/>
              <a:gd name="connsiteY9" fmla="*/ 161925 h 2855912"/>
              <a:gd name="connsiteX10" fmla="*/ 6257925 w 6257925"/>
              <a:gd name="connsiteY10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815766 w 6257925"/>
              <a:gd name="connsiteY5" fmla="*/ 1019176 h 2855912"/>
              <a:gd name="connsiteX6" fmla="*/ 3117453 w 6257925"/>
              <a:gd name="connsiteY6" fmla="*/ 943841 h 2855912"/>
              <a:gd name="connsiteX7" fmla="*/ 3733800 w 6257925"/>
              <a:gd name="connsiteY7" fmla="*/ 1323975 h 2855912"/>
              <a:gd name="connsiteX8" fmla="*/ 4486275 w 6257925"/>
              <a:gd name="connsiteY8" fmla="*/ 1038225 h 2855912"/>
              <a:gd name="connsiteX9" fmla="*/ 5429250 w 6257925"/>
              <a:gd name="connsiteY9" fmla="*/ 161925 h 2855912"/>
              <a:gd name="connsiteX10" fmla="*/ 6257925 w 6257925"/>
              <a:gd name="connsiteY10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815766 w 6257925"/>
              <a:gd name="connsiteY5" fmla="*/ 1019176 h 2855912"/>
              <a:gd name="connsiteX6" fmla="*/ 2841223 w 6257925"/>
              <a:gd name="connsiteY6" fmla="*/ 472786 h 2855912"/>
              <a:gd name="connsiteX7" fmla="*/ 3117453 w 6257925"/>
              <a:gd name="connsiteY7" fmla="*/ 943841 h 2855912"/>
              <a:gd name="connsiteX8" fmla="*/ 3733800 w 6257925"/>
              <a:gd name="connsiteY8" fmla="*/ 1323975 h 2855912"/>
              <a:gd name="connsiteX9" fmla="*/ 4486275 w 6257925"/>
              <a:gd name="connsiteY9" fmla="*/ 1038225 h 2855912"/>
              <a:gd name="connsiteX10" fmla="*/ 5429250 w 6257925"/>
              <a:gd name="connsiteY10" fmla="*/ 161925 h 2855912"/>
              <a:gd name="connsiteX11" fmla="*/ 6257925 w 6257925"/>
              <a:gd name="connsiteY11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526382 w 6257925"/>
              <a:gd name="connsiteY5" fmla="*/ 485777 h 2855912"/>
              <a:gd name="connsiteX6" fmla="*/ 2841223 w 6257925"/>
              <a:gd name="connsiteY6" fmla="*/ 472786 h 2855912"/>
              <a:gd name="connsiteX7" fmla="*/ 3117453 w 6257925"/>
              <a:gd name="connsiteY7" fmla="*/ 943841 h 2855912"/>
              <a:gd name="connsiteX8" fmla="*/ 3733800 w 6257925"/>
              <a:gd name="connsiteY8" fmla="*/ 1323975 h 2855912"/>
              <a:gd name="connsiteX9" fmla="*/ 4486275 w 6257925"/>
              <a:gd name="connsiteY9" fmla="*/ 1038225 h 2855912"/>
              <a:gd name="connsiteX10" fmla="*/ 5429250 w 6257925"/>
              <a:gd name="connsiteY10" fmla="*/ 161925 h 2855912"/>
              <a:gd name="connsiteX11" fmla="*/ 6257925 w 6257925"/>
              <a:gd name="connsiteY11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1953341 w 6257925"/>
              <a:gd name="connsiteY3" fmla="*/ 2377785 h 2855912"/>
              <a:gd name="connsiteX4" fmla="*/ 2171700 w 6257925"/>
              <a:gd name="connsiteY4" fmla="*/ 1800225 h 2855912"/>
              <a:gd name="connsiteX5" fmla="*/ 2170379 w 6257925"/>
              <a:gd name="connsiteY5" fmla="*/ 943841 h 2855912"/>
              <a:gd name="connsiteX6" fmla="*/ 2526382 w 6257925"/>
              <a:gd name="connsiteY6" fmla="*/ 485777 h 2855912"/>
              <a:gd name="connsiteX7" fmla="*/ 2841223 w 6257925"/>
              <a:gd name="connsiteY7" fmla="*/ 472786 h 2855912"/>
              <a:gd name="connsiteX8" fmla="*/ 3117453 w 6257925"/>
              <a:gd name="connsiteY8" fmla="*/ 943841 h 2855912"/>
              <a:gd name="connsiteX9" fmla="*/ 3733800 w 6257925"/>
              <a:gd name="connsiteY9" fmla="*/ 1323975 h 2855912"/>
              <a:gd name="connsiteX10" fmla="*/ 4486275 w 6257925"/>
              <a:gd name="connsiteY10" fmla="*/ 1038225 h 2855912"/>
              <a:gd name="connsiteX11" fmla="*/ 5429250 w 6257925"/>
              <a:gd name="connsiteY11" fmla="*/ 161925 h 2855912"/>
              <a:gd name="connsiteX12" fmla="*/ 6257925 w 6257925"/>
              <a:gd name="connsiteY12" fmla="*/ 66675 h 2855912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170379 w 6257925"/>
              <a:gd name="connsiteY5" fmla="*/ 943841 h 2818606"/>
              <a:gd name="connsiteX6" fmla="*/ 2526382 w 6257925"/>
              <a:gd name="connsiteY6" fmla="*/ 485777 h 2818606"/>
              <a:gd name="connsiteX7" fmla="*/ 2841223 w 6257925"/>
              <a:gd name="connsiteY7" fmla="*/ 472786 h 2818606"/>
              <a:gd name="connsiteX8" fmla="*/ 3117453 w 6257925"/>
              <a:gd name="connsiteY8" fmla="*/ 943841 h 2818606"/>
              <a:gd name="connsiteX9" fmla="*/ 3733800 w 6257925"/>
              <a:gd name="connsiteY9" fmla="*/ 1323975 h 2818606"/>
              <a:gd name="connsiteX10" fmla="*/ 4486275 w 6257925"/>
              <a:gd name="connsiteY10" fmla="*/ 1038225 h 2818606"/>
              <a:gd name="connsiteX11" fmla="*/ 5429250 w 6257925"/>
              <a:gd name="connsiteY11" fmla="*/ 161925 h 2818606"/>
              <a:gd name="connsiteX12" fmla="*/ 6257925 w 6257925"/>
              <a:gd name="connsiteY12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2526382 w 6257925"/>
              <a:gd name="connsiteY6" fmla="*/ 485777 h 2818606"/>
              <a:gd name="connsiteX7" fmla="*/ 2841223 w 6257925"/>
              <a:gd name="connsiteY7" fmla="*/ 472786 h 2818606"/>
              <a:gd name="connsiteX8" fmla="*/ 3117453 w 6257925"/>
              <a:gd name="connsiteY8" fmla="*/ 943841 h 2818606"/>
              <a:gd name="connsiteX9" fmla="*/ 3733800 w 6257925"/>
              <a:gd name="connsiteY9" fmla="*/ 1323975 h 2818606"/>
              <a:gd name="connsiteX10" fmla="*/ 4486275 w 6257925"/>
              <a:gd name="connsiteY10" fmla="*/ 1038225 h 2818606"/>
              <a:gd name="connsiteX11" fmla="*/ 5429250 w 6257925"/>
              <a:gd name="connsiteY11" fmla="*/ 161925 h 2818606"/>
              <a:gd name="connsiteX12" fmla="*/ 6257925 w 6257925"/>
              <a:gd name="connsiteY12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2841223 w 6257925"/>
              <a:gd name="connsiteY6" fmla="*/ 472786 h 2818606"/>
              <a:gd name="connsiteX7" fmla="*/ 3117453 w 6257925"/>
              <a:gd name="connsiteY7" fmla="*/ 943841 h 2818606"/>
              <a:gd name="connsiteX8" fmla="*/ 3733800 w 6257925"/>
              <a:gd name="connsiteY8" fmla="*/ 1323975 h 2818606"/>
              <a:gd name="connsiteX9" fmla="*/ 4486275 w 6257925"/>
              <a:gd name="connsiteY9" fmla="*/ 1038225 h 2818606"/>
              <a:gd name="connsiteX10" fmla="*/ 5429250 w 6257925"/>
              <a:gd name="connsiteY10" fmla="*/ 161925 h 2818606"/>
              <a:gd name="connsiteX11" fmla="*/ 6257925 w 6257925"/>
              <a:gd name="connsiteY11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3117453 w 6257925"/>
              <a:gd name="connsiteY6" fmla="*/ 943841 h 2818606"/>
              <a:gd name="connsiteX7" fmla="*/ 3733800 w 6257925"/>
              <a:gd name="connsiteY7" fmla="*/ 1323975 h 2818606"/>
              <a:gd name="connsiteX8" fmla="*/ 4486275 w 6257925"/>
              <a:gd name="connsiteY8" fmla="*/ 1038225 h 2818606"/>
              <a:gd name="connsiteX9" fmla="*/ 5429250 w 6257925"/>
              <a:gd name="connsiteY9" fmla="*/ 161925 h 2818606"/>
              <a:gd name="connsiteX10" fmla="*/ 6257925 w 6257925"/>
              <a:gd name="connsiteY10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3117453 w 6257925"/>
              <a:gd name="connsiteY5" fmla="*/ 943841 h 2818606"/>
              <a:gd name="connsiteX6" fmla="*/ 3733800 w 6257925"/>
              <a:gd name="connsiteY6" fmla="*/ 1323975 h 2818606"/>
              <a:gd name="connsiteX7" fmla="*/ 4486275 w 6257925"/>
              <a:gd name="connsiteY7" fmla="*/ 1038225 h 2818606"/>
              <a:gd name="connsiteX8" fmla="*/ 5429250 w 6257925"/>
              <a:gd name="connsiteY8" fmla="*/ 161925 h 2818606"/>
              <a:gd name="connsiteX9" fmla="*/ 6257925 w 6257925"/>
              <a:gd name="connsiteY9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3117453 w 6257925"/>
              <a:gd name="connsiteY4" fmla="*/ 943841 h 2818606"/>
              <a:gd name="connsiteX5" fmla="*/ 3733800 w 6257925"/>
              <a:gd name="connsiteY5" fmla="*/ 1323975 h 2818606"/>
              <a:gd name="connsiteX6" fmla="*/ 4486275 w 6257925"/>
              <a:gd name="connsiteY6" fmla="*/ 1038225 h 2818606"/>
              <a:gd name="connsiteX7" fmla="*/ 5429250 w 6257925"/>
              <a:gd name="connsiteY7" fmla="*/ 161925 h 2818606"/>
              <a:gd name="connsiteX8" fmla="*/ 6257925 w 6257925"/>
              <a:gd name="connsiteY8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3733800 w 6257925"/>
              <a:gd name="connsiteY4" fmla="*/ 1323975 h 2818606"/>
              <a:gd name="connsiteX5" fmla="*/ 4486275 w 6257925"/>
              <a:gd name="connsiteY5" fmla="*/ 1038225 h 2818606"/>
              <a:gd name="connsiteX6" fmla="*/ 5429250 w 6257925"/>
              <a:gd name="connsiteY6" fmla="*/ 161925 h 2818606"/>
              <a:gd name="connsiteX7" fmla="*/ 6257925 w 6257925"/>
              <a:gd name="connsiteY7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4486275 w 6257925"/>
              <a:gd name="connsiteY4" fmla="*/ 1038225 h 2818606"/>
              <a:gd name="connsiteX5" fmla="*/ 5429250 w 6257925"/>
              <a:gd name="connsiteY5" fmla="*/ 161925 h 2818606"/>
              <a:gd name="connsiteX6" fmla="*/ 6257925 w 6257925"/>
              <a:gd name="connsiteY6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3057525"/>
              <a:gd name="connsiteX1" fmla="*/ 895350 w 6257925"/>
              <a:gd name="connsiteY1" fmla="*/ 2790825 h 3057525"/>
              <a:gd name="connsiteX2" fmla="*/ 1285875 w 6257925"/>
              <a:gd name="connsiteY2" fmla="*/ 2619375 h 3057525"/>
              <a:gd name="connsiteX3" fmla="*/ 5429250 w 6257925"/>
              <a:gd name="connsiteY3" fmla="*/ 161925 h 3057525"/>
              <a:gd name="connsiteX4" fmla="*/ 6257925 w 6257925"/>
              <a:gd name="connsiteY4" fmla="*/ 66675 h 3057525"/>
              <a:gd name="connsiteX0" fmla="*/ 9525 w 6267450"/>
              <a:gd name="connsiteY0" fmla="*/ 2781300 h 3227387"/>
              <a:gd name="connsiteX1" fmla="*/ 904875 w 6267450"/>
              <a:gd name="connsiteY1" fmla="*/ 2790825 h 3227387"/>
              <a:gd name="connsiteX2" fmla="*/ 5438775 w 6267450"/>
              <a:gd name="connsiteY2" fmla="*/ 161925 h 3227387"/>
              <a:gd name="connsiteX3" fmla="*/ 6267450 w 6267450"/>
              <a:gd name="connsiteY3" fmla="*/ 66675 h 3227387"/>
              <a:gd name="connsiteX0" fmla="*/ 9525 w 6267450"/>
              <a:gd name="connsiteY0" fmla="*/ 2781300 h 3227387"/>
              <a:gd name="connsiteX1" fmla="*/ 904875 w 6267450"/>
              <a:gd name="connsiteY1" fmla="*/ 2790825 h 3227387"/>
              <a:gd name="connsiteX2" fmla="*/ 4448936 w 6267450"/>
              <a:gd name="connsiteY2" fmla="*/ 2017566 h 3227387"/>
              <a:gd name="connsiteX3" fmla="*/ 5438775 w 6267450"/>
              <a:gd name="connsiteY3" fmla="*/ 161925 h 3227387"/>
              <a:gd name="connsiteX4" fmla="*/ 6267450 w 6267450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1 w 6257925"/>
              <a:gd name="connsiteY2" fmla="*/ 2017566 h 3227387"/>
              <a:gd name="connsiteX3" fmla="*/ 5429250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0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1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1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3155373 h 3601460"/>
              <a:gd name="connsiteX1" fmla="*/ 2052885 w 6257925"/>
              <a:gd name="connsiteY1" fmla="*/ 3164898 h 3601460"/>
              <a:gd name="connsiteX2" fmla="*/ 4439412 w 6257925"/>
              <a:gd name="connsiteY2" fmla="*/ 1858240 h 3601460"/>
              <a:gd name="connsiteX3" fmla="*/ 5429251 w 6257925"/>
              <a:gd name="connsiteY3" fmla="*/ 535998 h 3601460"/>
              <a:gd name="connsiteX4" fmla="*/ 6257925 w 6257925"/>
              <a:gd name="connsiteY4" fmla="*/ 440748 h 360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7925" h="3601460">
                <a:moveTo>
                  <a:pt x="0" y="3155373"/>
                </a:moveTo>
                <a:cubicBezTo>
                  <a:pt x="340519" y="3192679"/>
                  <a:pt x="1148010" y="3601460"/>
                  <a:pt x="2052885" y="3164898"/>
                </a:cubicBezTo>
                <a:cubicBezTo>
                  <a:pt x="2201961" y="3164609"/>
                  <a:pt x="3876684" y="2296390"/>
                  <a:pt x="4439412" y="1858240"/>
                </a:cubicBezTo>
                <a:cubicBezTo>
                  <a:pt x="5002140" y="1420090"/>
                  <a:pt x="5068070" y="1576964"/>
                  <a:pt x="5429251" y="535998"/>
                </a:cubicBezTo>
                <a:cubicBezTo>
                  <a:pt x="5731103" y="0"/>
                  <a:pt x="5991225" y="407410"/>
                  <a:pt x="6257925" y="440748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-655637" y="4387850"/>
            <a:ext cx="329247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602162" y="3703638"/>
            <a:ext cx="374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280" name="TextBox 14"/>
          <p:cNvSpPr txBox="1">
            <a:spLocks noChangeArrowheads="1"/>
          </p:cNvSpPr>
          <p:nvPr/>
        </p:nvSpPr>
        <p:spPr bwMode="auto">
          <a:xfrm>
            <a:off x="685800" y="39624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</a:t>
            </a:r>
            <a:r>
              <a:rPr lang="sr-Latn-RS" sz="1400"/>
              <a:t>0</a:t>
            </a:r>
            <a:endParaRPr lang="en-US" sz="1400"/>
          </a:p>
        </p:txBody>
      </p:sp>
      <p:sp>
        <p:nvSpPr>
          <p:cNvPr id="438281" name="TextBox 15"/>
          <p:cNvSpPr txBox="1">
            <a:spLocks noChangeArrowheads="1"/>
          </p:cNvSpPr>
          <p:nvPr/>
        </p:nvSpPr>
        <p:spPr bwMode="auto">
          <a:xfrm>
            <a:off x="6484938" y="40386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</a:t>
            </a:r>
            <a:r>
              <a:rPr lang="sr-Latn-RS" sz="1400"/>
              <a:t>1</a:t>
            </a:r>
            <a:endParaRPr lang="en-US" sz="1400"/>
          </a:p>
        </p:txBody>
      </p:sp>
      <p:sp>
        <p:nvSpPr>
          <p:cNvPr id="438282" name="TextBox 16"/>
          <p:cNvSpPr txBox="1">
            <a:spLocks noChangeArrowheads="1"/>
          </p:cNvSpPr>
          <p:nvPr/>
        </p:nvSpPr>
        <p:spPr bwMode="auto">
          <a:xfrm>
            <a:off x="6934200" y="1828800"/>
            <a:ext cx="442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/>
              <a:t>f(x)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647700" y="42291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362200" y="5029200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/>
              <a:t>f(x</a:t>
            </a:r>
            <a:r>
              <a:rPr lang="en-US" sz="1400" i="1" baseline="-25000"/>
              <a:t>m</a:t>
            </a:r>
            <a:r>
              <a:rPr lang="en-US" sz="1400" i="1"/>
              <a:t>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352800" y="1981200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362200" y="1676400"/>
            <a:ext cx="265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CS" sz="1400"/>
              <a:t>jednačina prave kroz dve tačke</a:t>
            </a:r>
          </a:p>
        </p:txBody>
      </p: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flipV="1">
            <a:off x="990600" y="2133600"/>
            <a:ext cx="5486400" cy="28956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429000" y="2362200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y</a:t>
            </a:r>
            <a:r>
              <a:rPr lang="en-US" sz="1400" baseline="-25000"/>
              <a:t>1</a:t>
            </a:r>
            <a:r>
              <a:rPr lang="en-US" sz="1400"/>
              <a:t>=ax</a:t>
            </a:r>
            <a:r>
              <a:rPr lang="en-US" sz="1400" baseline="-25000"/>
              <a:t>1</a:t>
            </a:r>
            <a:r>
              <a:rPr lang="en-US" sz="1400"/>
              <a:t>+b</a:t>
            </a:r>
          </a:p>
          <a:p>
            <a:pPr eaLnBrk="1" hangingPunct="1"/>
            <a:r>
              <a:rPr lang="en-US" sz="1400"/>
              <a:t>y</a:t>
            </a:r>
            <a:r>
              <a:rPr lang="en-US" sz="1400" baseline="-25000"/>
              <a:t>2</a:t>
            </a:r>
            <a:r>
              <a:rPr lang="en-US" sz="1400"/>
              <a:t>=ax</a:t>
            </a:r>
            <a:r>
              <a:rPr lang="en-US" sz="1400" baseline="-25000"/>
              <a:t>2</a:t>
            </a:r>
            <a:r>
              <a:rPr lang="en-US" sz="1400"/>
              <a:t>+b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181600" y="2133600"/>
            <a:ext cx="771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y=ax+b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752600" y="3810000"/>
            <a:ext cx="869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0=ax</a:t>
            </a:r>
            <a:r>
              <a:rPr lang="en-US" sz="1400" baseline="-25000"/>
              <a:t>m</a:t>
            </a:r>
            <a:r>
              <a:rPr lang="en-US" sz="1400"/>
              <a:t>+b</a:t>
            </a:r>
          </a:p>
        </p:txBody>
      </p: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 flipV="1">
            <a:off x="2286000" y="2133600"/>
            <a:ext cx="4191000" cy="29718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/>
          <p:cNvCxnSpPr/>
          <p:nvPr/>
        </p:nvCxnSpPr>
        <p:spPr>
          <a:xfrm rot="5400000">
            <a:off x="1714500" y="43815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247900" y="42894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306763" y="43053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46538" y="431323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V="1">
            <a:off x="2286000" y="3200400"/>
            <a:ext cx="4876800" cy="19050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63"/>
          <p:cNvSpPr/>
          <p:nvPr/>
        </p:nvSpPr>
        <p:spPr>
          <a:xfrm>
            <a:off x="4227513" y="43005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49"/>
          <p:cNvSpPr txBox="1">
            <a:spLocks noChangeArrowheads="1"/>
          </p:cNvSpPr>
          <p:nvPr/>
        </p:nvSpPr>
        <p:spPr bwMode="auto">
          <a:xfrm>
            <a:off x="3200400" y="39624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1400"/>
              <a:t>x3</a:t>
            </a:r>
            <a:endParaRPr lang="en-US" sz="1400"/>
          </a:p>
        </p:txBody>
      </p:sp>
      <p:sp>
        <p:nvSpPr>
          <p:cNvPr id="3" name="TextBox 49"/>
          <p:cNvSpPr txBox="1">
            <a:spLocks noChangeArrowheads="1"/>
          </p:cNvSpPr>
          <p:nvPr/>
        </p:nvSpPr>
        <p:spPr bwMode="auto">
          <a:xfrm>
            <a:off x="4191000" y="39624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1400"/>
              <a:t>x4</a:t>
            </a:r>
            <a:endParaRPr lang="en-US" sz="1400"/>
          </a:p>
        </p:txBody>
      </p:sp>
      <p:sp>
        <p:nvSpPr>
          <p:cNvPr id="4" name="TextBox 49"/>
          <p:cNvSpPr txBox="1">
            <a:spLocks noChangeArrowheads="1"/>
          </p:cNvSpPr>
          <p:nvPr/>
        </p:nvSpPr>
        <p:spPr bwMode="auto">
          <a:xfrm>
            <a:off x="2057400" y="40386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1400"/>
              <a:t>x2</a:t>
            </a:r>
            <a:endParaRPr lang="en-US" sz="1400"/>
          </a:p>
        </p:txBody>
      </p:sp>
      <p:sp>
        <p:nvSpPr>
          <p:cNvPr id="5" name="TextBox 49"/>
          <p:cNvSpPr txBox="1">
            <a:spLocks noChangeArrowheads="1"/>
          </p:cNvSpPr>
          <p:nvPr/>
        </p:nvSpPr>
        <p:spPr bwMode="auto">
          <a:xfrm>
            <a:off x="3962400" y="39624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1400"/>
              <a:t>x5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8939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3" grpId="0"/>
      <p:bldP spid="48" grpId="0"/>
      <p:bldP spid="49" grpId="0"/>
      <p:bldP spid="50" grpId="0"/>
      <p:bldP spid="58" grpId="0" animBg="1"/>
      <p:bldP spid="59" grpId="0" animBg="1"/>
      <p:bldP spid="60" grpId="0" animBg="1"/>
      <p:bldP spid="64" grpId="0" animBg="1"/>
      <p:bldP spid="2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Text Box 4"/>
          <p:cNvSpPr txBox="1">
            <a:spLocks noChangeArrowheads="1"/>
          </p:cNvSpPr>
          <p:nvPr/>
        </p:nvSpPr>
        <p:spPr bwMode="auto">
          <a:xfrm>
            <a:off x="2590800" y="53340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CS" sz="3200"/>
              <a:t>Metoda </a:t>
            </a:r>
            <a:r>
              <a:rPr lang="sr-Latn-RS" sz="3200"/>
              <a:t>regula falsi</a:t>
            </a:r>
            <a:endParaRPr lang="en-US" sz="32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" y="4114800"/>
            <a:ext cx="723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1447800" y="1600200"/>
            <a:ext cx="0" cy="35052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Freeform 9"/>
          <p:cNvSpPr/>
          <p:nvPr/>
        </p:nvSpPr>
        <p:spPr>
          <a:xfrm>
            <a:off x="609600" y="1549400"/>
            <a:ext cx="6591300" cy="3602038"/>
          </a:xfrm>
          <a:custGeom>
            <a:avLst/>
            <a:gdLst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3105150 w 6257925"/>
              <a:gd name="connsiteY4" fmla="*/ 1476375 h 2855912"/>
              <a:gd name="connsiteX5" fmla="*/ 3733800 w 6257925"/>
              <a:gd name="connsiteY5" fmla="*/ 1323975 h 2855912"/>
              <a:gd name="connsiteX6" fmla="*/ 4486275 w 6257925"/>
              <a:gd name="connsiteY6" fmla="*/ 1038225 h 2855912"/>
              <a:gd name="connsiteX7" fmla="*/ 5429250 w 6257925"/>
              <a:gd name="connsiteY7" fmla="*/ 161925 h 2855912"/>
              <a:gd name="connsiteX8" fmla="*/ 6257925 w 6257925"/>
              <a:gd name="connsiteY8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3105150 w 6257925"/>
              <a:gd name="connsiteY5" fmla="*/ 1476375 h 2855912"/>
              <a:gd name="connsiteX6" fmla="*/ 3733800 w 6257925"/>
              <a:gd name="connsiteY6" fmla="*/ 1323975 h 2855912"/>
              <a:gd name="connsiteX7" fmla="*/ 4486275 w 6257925"/>
              <a:gd name="connsiteY7" fmla="*/ 1038225 h 2855912"/>
              <a:gd name="connsiteX8" fmla="*/ 5429250 w 6257925"/>
              <a:gd name="connsiteY8" fmla="*/ 161925 h 2855912"/>
              <a:gd name="connsiteX9" fmla="*/ 6257925 w 6257925"/>
              <a:gd name="connsiteY9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3105150 w 6257925"/>
              <a:gd name="connsiteY5" fmla="*/ 1476375 h 2855912"/>
              <a:gd name="connsiteX6" fmla="*/ 3117453 w 6257925"/>
              <a:gd name="connsiteY6" fmla="*/ 943841 h 2855912"/>
              <a:gd name="connsiteX7" fmla="*/ 3733800 w 6257925"/>
              <a:gd name="connsiteY7" fmla="*/ 1323975 h 2855912"/>
              <a:gd name="connsiteX8" fmla="*/ 4486275 w 6257925"/>
              <a:gd name="connsiteY8" fmla="*/ 1038225 h 2855912"/>
              <a:gd name="connsiteX9" fmla="*/ 5429250 w 6257925"/>
              <a:gd name="connsiteY9" fmla="*/ 161925 h 2855912"/>
              <a:gd name="connsiteX10" fmla="*/ 6257925 w 6257925"/>
              <a:gd name="connsiteY10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815766 w 6257925"/>
              <a:gd name="connsiteY5" fmla="*/ 1019176 h 2855912"/>
              <a:gd name="connsiteX6" fmla="*/ 3117453 w 6257925"/>
              <a:gd name="connsiteY6" fmla="*/ 943841 h 2855912"/>
              <a:gd name="connsiteX7" fmla="*/ 3733800 w 6257925"/>
              <a:gd name="connsiteY7" fmla="*/ 1323975 h 2855912"/>
              <a:gd name="connsiteX8" fmla="*/ 4486275 w 6257925"/>
              <a:gd name="connsiteY8" fmla="*/ 1038225 h 2855912"/>
              <a:gd name="connsiteX9" fmla="*/ 5429250 w 6257925"/>
              <a:gd name="connsiteY9" fmla="*/ 161925 h 2855912"/>
              <a:gd name="connsiteX10" fmla="*/ 6257925 w 6257925"/>
              <a:gd name="connsiteY10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815766 w 6257925"/>
              <a:gd name="connsiteY5" fmla="*/ 1019176 h 2855912"/>
              <a:gd name="connsiteX6" fmla="*/ 2841223 w 6257925"/>
              <a:gd name="connsiteY6" fmla="*/ 472786 h 2855912"/>
              <a:gd name="connsiteX7" fmla="*/ 3117453 w 6257925"/>
              <a:gd name="connsiteY7" fmla="*/ 943841 h 2855912"/>
              <a:gd name="connsiteX8" fmla="*/ 3733800 w 6257925"/>
              <a:gd name="connsiteY8" fmla="*/ 1323975 h 2855912"/>
              <a:gd name="connsiteX9" fmla="*/ 4486275 w 6257925"/>
              <a:gd name="connsiteY9" fmla="*/ 1038225 h 2855912"/>
              <a:gd name="connsiteX10" fmla="*/ 5429250 w 6257925"/>
              <a:gd name="connsiteY10" fmla="*/ 161925 h 2855912"/>
              <a:gd name="connsiteX11" fmla="*/ 6257925 w 6257925"/>
              <a:gd name="connsiteY11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526382 w 6257925"/>
              <a:gd name="connsiteY5" fmla="*/ 485777 h 2855912"/>
              <a:gd name="connsiteX6" fmla="*/ 2841223 w 6257925"/>
              <a:gd name="connsiteY6" fmla="*/ 472786 h 2855912"/>
              <a:gd name="connsiteX7" fmla="*/ 3117453 w 6257925"/>
              <a:gd name="connsiteY7" fmla="*/ 943841 h 2855912"/>
              <a:gd name="connsiteX8" fmla="*/ 3733800 w 6257925"/>
              <a:gd name="connsiteY8" fmla="*/ 1323975 h 2855912"/>
              <a:gd name="connsiteX9" fmla="*/ 4486275 w 6257925"/>
              <a:gd name="connsiteY9" fmla="*/ 1038225 h 2855912"/>
              <a:gd name="connsiteX10" fmla="*/ 5429250 w 6257925"/>
              <a:gd name="connsiteY10" fmla="*/ 161925 h 2855912"/>
              <a:gd name="connsiteX11" fmla="*/ 6257925 w 6257925"/>
              <a:gd name="connsiteY11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1953341 w 6257925"/>
              <a:gd name="connsiteY3" fmla="*/ 2377785 h 2855912"/>
              <a:gd name="connsiteX4" fmla="*/ 2171700 w 6257925"/>
              <a:gd name="connsiteY4" fmla="*/ 1800225 h 2855912"/>
              <a:gd name="connsiteX5" fmla="*/ 2170379 w 6257925"/>
              <a:gd name="connsiteY5" fmla="*/ 943841 h 2855912"/>
              <a:gd name="connsiteX6" fmla="*/ 2526382 w 6257925"/>
              <a:gd name="connsiteY6" fmla="*/ 485777 h 2855912"/>
              <a:gd name="connsiteX7" fmla="*/ 2841223 w 6257925"/>
              <a:gd name="connsiteY7" fmla="*/ 472786 h 2855912"/>
              <a:gd name="connsiteX8" fmla="*/ 3117453 w 6257925"/>
              <a:gd name="connsiteY8" fmla="*/ 943841 h 2855912"/>
              <a:gd name="connsiteX9" fmla="*/ 3733800 w 6257925"/>
              <a:gd name="connsiteY9" fmla="*/ 1323975 h 2855912"/>
              <a:gd name="connsiteX10" fmla="*/ 4486275 w 6257925"/>
              <a:gd name="connsiteY10" fmla="*/ 1038225 h 2855912"/>
              <a:gd name="connsiteX11" fmla="*/ 5429250 w 6257925"/>
              <a:gd name="connsiteY11" fmla="*/ 161925 h 2855912"/>
              <a:gd name="connsiteX12" fmla="*/ 6257925 w 6257925"/>
              <a:gd name="connsiteY12" fmla="*/ 66675 h 2855912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170379 w 6257925"/>
              <a:gd name="connsiteY5" fmla="*/ 943841 h 2818606"/>
              <a:gd name="connsiteX6" fmla="*/ 2526382 w 6257925"/>
              <a:gd name="connsiteY6" fmla="*/ 485777 h 2818606"/>
              <a:gd name="connsiteX7" fmla="*/ 2841223 w 6257925"/>
              <a:gd name="connsiteY7" fmla="*/ 472786 h 2818606"/>
              <a:gd name="connsiteX8" fmla="*/ 3117453 w 6257925"/>
              <a:gd name="connsiteY8" fmla="*/ 943841 h 2818606"/>
              <a:gd name="connsiteX9" fmla="*/ 3733800 w 6257925"/>
              <a:gd name="connsiteY9" fmla="*/ 1323975 h 2818606"/>
              <a:gd name="connsiteX10" fmla="*/ 4486275 w 6257925"/>
              <a:gd name="connsiteY10" fmla="*/ 1038225 h 2818606"/>
              <a:gd name="connsiteX11" fmla="*/ 5429250 w 6257925"/>
              <a:gd name="connsiteY11" fmla="*/ 161925 h 2818606"/>
              <a:gd name="connsiteX12" fmla="*/ 6257925 w 6257925"/>
              <a:gd name="connsiteY12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2526382 w 6257925"/>
              <a:gd name="connsiteY6" fmla="*/ 485777 h 2818606"/>
              <a:gd name="connsiteX7" fmla="*/ 2841223 w 6257925"/>
              <a:gd name="connsiteY7" fmla="*/ 472786 h 2818606"/>
              <a:gd name="connsiteX8" fmla="*/ 3117453 w 6257925"/>
              <a:gd name="connsiteY8" fmla="*/ 943841 h 2818606"/>
              <a:gd name="connsiteX9" fmla="*/ 3733800 w 6257925"/>
              <a:gd name="connsiteY9" fmla="*/ 1323975 h 2818606"/>
              <a:gd name="connsiteX10" fmla="*/ 4486275 w 6257925"/>
              <a:gd name="connsiteY10" fmla="*/ 1038225 h 2818606"/>
              <a:gd name="connsiteX11" fmla="*/ 5429250 w 6257925"/>
              <a:gd name="connsiteY11" fmla="*/ 161925 h 2818606"/>
              <a:gd name="connsiteX12" fmla="*/ 6257925 w 6257925"/>
              <a:gd name="connsiteY12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2841223 w 6257925"/>
              <a:gd name="connsiteY6" fmla="*/ 472786 h 2818606"/>
              <a:gd name="connsiteX7" fmla="*/ 3117453 w 6257925"/>
              <a:gd name="connsiteY7" fmla="*/ 943841 h 2818606"/>
              <a:gd name="connsiteX8" fmla="*/ 3733800 w 6257925"/>
              <a:gd name="connsiteY8" fmla="*/ 1323975 h 2818606"/>
              <a:gd name="connsiteX9" fmla="*/ 4486275 w 6257925"/>
              <a:gd name="connsiteY9" fmla="*/ 1038225 h 2818606"/>
              <a:gd name="connsiteX10" fmla="*/ 5429250 w 6257925"/>
              <a:gd name="connsiteY10" fmla="*/ 161925 h 2818606"/>
              <a:gd name="connsiteX11" fmla="*/ 6257925 w 6257925"/>
              <a:gd name="connsiteY11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3117453 w 6257925"/>
              <a:gd name="connsiteY6" fmla="*/ 943841 h 2818606"/>
              <a:gd name="connsiteX7" fmla="*/ 3733800 w 6257925"/>
              <a:gd name="connsiteY7" fmla="*/ 1323975 h 2818606"/>
              <a:gd name="connsiteX8" fmla="*/ 4486275 w 6257925"/>
              <a:gd name="connsiteY8" fmla="*/ 1038225 h 2818606"/>
              <a:gd name="connsiteX9" fmla="*/ 5429250 w 6257925"/>
              <a:gd name="connsiteY9" fmla="*/ 161925 h 2818606"/>
              <a:gd name="connsiteX10" fmla="*/ 6257925 w 6257925"/>
              <a:gd name="connsiteY10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3117453 w 6257925"/>
              <a:gd name="connsiteY5" fmla="*/ 943841 h 2818606"/>
              <a:gd name="connsiteX6" fmla="*/ 3733800 w 6257925"/>
              <a:gd name="connsiteY6" fmla="*/ 1323975 h 2818606"/>
              <a:gd name="connsiteX7" fmla="*/ 4486275 w 6257925"/>
              <a:gd name="connsiteY7" fmla="*/ 1038225 h 2818606"/>
              <a:gd name="connsiteX8" fmla="*/ 5429250 w 6257925"/>
              <a:gd name="connsiteY8" fmla="*/ 161925 h 2818606"/>
              <a:gd name="connsiteX9" fmla="*/ 6257925 w 6257925"/>
              <a:gd name="connsiteY9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3117453 w 6257925"/>
              <a:gd name="connsiteY4" fmla="*/ 943841 h 2818606"/>
              <a:gd name="connsiteX5" fmla="*/ 3733800 w 6257925"/>
              <a:gd name="connsiteY5" fmla="*/ 1323975 h 2818606"/>
              <a:gd name="connsiteX6" fmla="*/ 4486275 w 6257925"/>
              <a:gd name="connsiteY6" fmla="*/ 1038225 h 2818606"/>
              <a:gd name="connsiteX7" fmla="*/ 5429250 w 6257925"/>
              <a:gd name="connsiteY7" fmla="*/ 161925 h 2818606"/>
              <a:gd name="connsiteX8" fmla="*/ 6257925 w 6257925"/>
              <a:gd name="connsiteY8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3733800 w 6257925"/>
              <a:gd name="connsiteY4" fmla="*/ 1323975 h 2818606"/>
              <a:gd name="connsiteX5" fmla="*/ 4486275 w 6257925"/>
              <a:gd name="connsiteY5" fmla="*/ 1038225 h 2818606"/>
              <a:gd name="connsiteX6" fmla="*/ 5429250 w 6257925"/>
              <a:gd name="connsiteY6" fmla="*/ 161925 h 2818606"/>
              <a:gd name="connsiteX7" fmla="*/ 6257925 w 6257925"/>
              <a:gd name="connsiteY7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4486275 w 6257925"/>
              <a:gd name="connsiteY4" fmla="*/ 1038225 h 2818606"/>
              <a:gd name="connsiteX5" fmla="*/ 5429250 w 6257925"/>
              <a:gd name="connsiteY5" fmla="*/ 161925 h 2818606"/>
              <a:gd name="connsiteX6" fmla="*/ 6257925 w 6257925"/>
              <a:gd name="connsiteY6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3057525"/>
              <a:gd name="connsiteX1" fmla="*/ 895350 w 6257925"/>
              <a:gd name="connsiteY1" fmla="*/ 2790825 h 3057525"/>
              <a:gd name="connsiteX2" fmla="*/ 1285875 w 6257925"/>
              <a:gd name="connsiteY2" fmla="*/ 2619375 h 3057525"/>
              <a:gd name="connsiteX3" fmla="*/ 5429250 w 6257925"/>
              <a:gd name="connsiteY3" fmla="*/ 161925 h 3057525"/>
              <a:gd name="connsiteX4" fmla="*/ 6257925 w 6257925"/>
              <a:gd name="connsiteY4" fmla="*/ 66675 h 3057525"/>
              <a:gd name="connsiteX0" fmla="*/ 9525 w 6267450"/>
              <a:gd name="connsiteY0" fmla="*/ 2781300 h 3227387"/>
              <a:gd name="connsiteX1" fmla="*/ 904875 w 6267450"/>
              <a:gd name="connsiteY1" fmla="*/ 2790825 h 3227387"/>
              <a:gd name="connsiteX2" fmla="*/ 5438775 w 6267450"/>
              <a:gd name="connsiteY2" fmla="*/ 161925 h 3227387"/>
              <a:gd name="connsiteX3" fmla="*/ 6267450 w 6267450"/>
              <a:gd name="connsiteY3" fmla="*/ 66675 h 3227387"/>
              <a:gd name="connsiteX0" fmla="*/ 9525 w 6267450"/>
              <a:gd name="connsiteY0" fmla="*/ 2781300 h 3227387"/>
              <a:gd name="connsiteX1" fmla="*/ 904875 w 6267450"/>
              <a:gd name="connsiteY1" fmla="*/ 2790825 h 3227387"/>
              <a:gd name="connsiteX2" fmla="*/ 4448936 w 6267450"/>
              <a:gd name="connsiteY2" fmla="*/ 2017566 h 3227387"/>
              <a:gd name="connsiteX3" fmla="*/ 5438775 w 6267450"/>
              <a:gd name="connsiteY3" fmla="*/ 161925 h 3227387"/>
              <a:gd name="connsiteX4" fmla="*/ 6267450 w 6267450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1 w 6257925"/>
              <a:gd name="connsiteY2" fmla="*/ 2017566 h 3227387"/>
              <a:gd name="connsiteX3" fmla="*/ 5429250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0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1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1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3155373 h 3601460"/>
              <a:gd name="connsiteX1" fmla="*/ 2052885 w 6257925"/>
              <a:gd name="connsiteY1" fmla="*/ 3164898 h 3601460"/>
              <a:gd name="connsiteX2" fmla="*/ 4439412 w 6257925"/>
              <a:gd name="connsiteY2" fmla="*/ 1858240 h 3601460"/>
              <a:gd name="connsiteX3" fmla="*/ 5429251 w 6257925"/>
              <a:gd name="connsiteY3" fmla="*/ 535998 h 3601460"/>
              <a:gd name="connsiteX4" fmla="*/ 6257925 w 6257925"/>
              <a:gd name="connsiteY4" fmla="*/ 440748 h 360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7925" h="3601460">
                <a:moveTo>
                  <a:pt x="0" y="3155373"/>
                </a:moveTo>
                <a:cubicBezTo>
                  <a:pt x="340519" y="3192679"/>
                  <a:pt x="1148010" y="3601460"/>
                  <a:pt x="2052885" y="3164898"/>
                </a:cubicBezTo>
                <a:cubicBezTo>
                  <a:pt x="2201961" y="3164609"/>
                  <a:pt x="3876684" y="2296390"/>
                  <a:pt x="4439412" y="1858240"/>
                </a:cubicBezTo>
                <a:cubicBezTo>
                  <a:pt x="5002140" y="1420090"/>
                  <a:pt x="5068070" y="1576964"/>
                  <a:pt x="5429251" y="535998"/>
                </a:cubicBezTo>
                <a:cubicBezTo>
                  <a:pt x="5731103" y="0"/>
                  <a:pt x="5991225" y="407410"/>
                  <a:pt x="6257925" y="440748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>
            <a:off x="989013" y="2514600"/>
            <a:ext cx="3175" cy="3292475"/>
          </a:xfrm>
          <a:prstGeom prst="line">
            <a:avLst/>
          </a:prstGeom>
          <a:noFill/>
          <a:ln w="9525" algn="ctr">
            <a:solidFill>
              <a:srgbClr val="B6DC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6477000" y="1600200"/>
            <a:ext cx="0" cy="3749675"/>
          </a:xfrm>
          <a:prstGeom prst="line">
            <a:avLst/>
          </a:prstGeom>
          <a:noFill/>
          <a:ln w="9525" algn="ctr">
            <a:solidFill>
              <a:srgbClr val="B6DC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568" name="TextBox 14"/>
          <p:cNvSpPr txBox="1">
            <a:spLocks noChangeArrowheads="1"/>
          </p:cNvSpPr>
          <p:nvPr/>
        </p:nvSpPr>
        <p:spPr bwMode="auto">
          <a:xfrm>
            <a:off x="685800" y="37338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</a:t>
            </a:r>
            <a:r>
              <a:rPr lang="sr-Latn-RS" sz="1400"/>
              <a:t>0</a:t>
            </a:r>
            <a:endParaRPr lang="en-US" sz="1400"/>
          </a:p>
        </p:txBody>
      </p:sp>
      <p:sp>
        <p:nvSpPr>
          <p:cNvPr id="450569" name="TextBox 15"/>
          <p:cNvSpPr txBox="1">
            <a:spLocks noChangeArrowheads="1"/>
          </p:cNvSpPr>
          <p:nvPr/>
        </p:nvSpPr>
        <p:spPr bwMode="auto">
          <a:xfrm>
            <a:off x="6484938" y="38100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</a:t>
            </a:r>
            <a:r>
              <a:rPr lang="sr-Latn-RS" sz="1400"/>
              <a:t>1</a:t>
            </a:r>
            <a:endParaRPr lang="en-US" sz="1400"/>
          </a:p>
        </p:txBody>
      </p:sp>
      <p:sp>
        <p:nvSpPr>
          <p:cNvPr id="450570" name="TextBox 16"/>
          <p:cNvSpPr txBox="1">
            <a:spLocks noChangeArrowheads="1"/>
          </p:cNvSpPr>
          <p:nvPr/>
        </p:nvSpPr>
        <p:spPr bwMode="auto">
          <a:xfrm>
            <a:off x="6934200" y="1600200"/>
            <a:ext cx="439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/>
              <a:t>f(x)</a:t>
            </a:r>
          </a:p>
        </p:txBody>
      </p: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2286000" y="2362200"/>
            <a:ext cx="0" cy="3276600"/>
          </a:xfrm>
          <a:prstGeom prst="line">
            <a:avLst/>
          </a:prstGeom>
          <a:noFill/>
          <a:ln w="9525" algn="ctr">
            <a:solidFill>
              <a:srgbClr val="B6DC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362200" y="4800600"/>
            <a:ext cx="534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/>
              <a:t>f(x</a:t>
            </a:r>
            <a:r>
              <a:rPr lang="en-US" sz="1400" i="1" baseline="-25000"/>
              <a:t>m</a:t>
            </a:r>
            <a:r>
              <a:rPr lang="en-US" sz="1400" i="1"/>
              <a:t>)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990600" y="5410200"/>
            <a:ext cx="5486400" cy="76200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990600" y="5181600"/>
            <a:ext cx="1295400" cy="76200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2286000" y="5181600"/>
            <a:ext cx="4178300" cy="92075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352800" y="1752600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362200" y="1447800"/>
            <a:ext cx="2627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CS" sz="1400"/>
              <a:t>jednačina prave kroz dve tačke</a:t>
            </a:r>
          </a:p>
        </p:txBody>
      </p: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flipV="1">
            <a:off x="990600" y="1905000"/>
            <a:ext cx="5486400" cy="28956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429000" y="2133600"/>
            <a:ext cx="8921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y</a:t>
            </a:r>
            <a:r>
              <a:rPr lang="en-US" sz="1400" baseline="-25000"/>
              <a:t>1</a:t>
            </a:r>
            <a:r>
              <a:rPr lang="en-US" sz="1400"/>
              <a:t>=ax</a:t>
            </a:r>
            <a:r>
              <a:rPr lang="en-US" sz="1400" baseline="-25000"/>
              <a:t>1</a:t>
            </a:r>
            <a:r>
              <a:rPr lang="en-US" sz="1400"/>
              <a:t>+b</a:t>
            </a:r>
          </a:p>
          <a:p>
            <a:pPr eaLnBrk="1" hangingPunct="1"/>
            <a:r>
              <a:rPr lang="en-US" sz="1400"/>
              <a:t>y</a:t>
            </a:r>
            <a:r>
              <a:rPr lang="en-US" sz="1400" baseline="-25000"/>
              <a:t>2</a:t>
            </a:r>
            <a:r>
              <a:rPr lang="en-US" sz="1400"/>
              <a:t>=ax</a:t>
            </a:r>
            <a:r>
              <a:rPr lang="en-US" sz="1400" baseline="-25000"/>
              <a:t>2</a:t>
            </a:r>
            <a:r>
              <a:rPr lang="en-US" sz="1400"/>
              <a:t>+b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181600" y="1905000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y=ax+b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752600" y="3581400"/>
            <a:ext cx="869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0=ax</a:t>
            </a:r>
            <a:r>
              <a:rPr lang="en-US" sz="1400" baseline="-25000"/>
              <a:t>m</a:t>
            </a:r>
            <a:r>
              <a:rPr lang="en-US" sz="1400"/>
              <a:t>+b</a:t>
            </a:r>
          </a:p>
        </p:txBody>
      </p: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 flipV="1">
            <a:off x="2286000" y="1905000"/>
            <a:ext cx="4191000" cy="29718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>
            <a:off x="3352800" y="2514600"/>
            <a:ext cx="0" cy="3276600"/>
          </a:xfrm>
          <a:prstGeom prst="line">
            <a:avLst/>
          </a:prstGeom>
          <a:noFill/>
          <a:ln w="9525" algn="ctr">
            <a:solidFill>
              <a:srgbClr val="B6DC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Left-Right Arrow 54"/>
          <p:cNvSpPr/>
          <p:nvPr/>
        </p:nvSpPr>
        <p:spPr>
          <a:xfrm>
            <a:off x="2286000" y="3276600"/>
            <a:ext cx="1066800" cy="76200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Left-Right Arrow 55"/>
          <p:cNvSpPr/>
          <p:nvPr/>
        </p:nvSpPr>
        <p:spPr>
          <a:xfrm>
            <a:off x="3352800" y="3276600"/>
            <a:ext cx="3124200" cy="76200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47900" y="40608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306763" y="40767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46538" y="408463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V="1">
            <a:off x="3352800" y="1905000"/>
            <a:ext cx="3124200" cy="25908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63"/>
          <p:cNvSpPr/>
          <p:nvPr/>
        </p:nvSpPr>
        <p:spPr>
          <a:xfrm>
            <a:off x="3781425" y="40719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49"/>
          <p:cNvSpPr txBox="1">
            <a:spLocks noChangeArrowheads="1"/>
          </p:cNvSpPr>
          <p:nvPr/>
        </p:nvSpPr>
        <p:spPr bwMode="auto">
          <a:xfrm>
            <a:off x="3200400" y="37338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1400"/>
              <a:t>x3</a:t>
            </a:r>
            <a:endParaRPr lang="en-US" sz="1400"/>
          </a:p>
        </p:txBody>
      </p:sp>
      <p:sp>
        <p:nvSpPr>
          <p:cNvPr id="3" name="TextBox 49"/>
          <p:cNvSpPr txBox="1">
            <a:spLocks noChangeArrowheads="1"/>
          </p:cNvSpPr>
          <p:nvPr/>
        </p:nvSpPr>
        <p:spPr bwMode="auto">
          <a:xfrm>
            <a:off x="3657600" y="37338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1400"/>
              <a:t>x4</a:t>
            </a:r>
            <a:endParaRPr lang="en-US" sz="1400"/>
          </a:p>
        </p:txBody>
      </p:sp>
      <p:sp>
        <p:nvSpPr>
          <p:cNvPr id="4" name="TextBox 49"/>
          <p:cNvSpPr txBox="1">
            <a:spLocks noChangeArrowheads="1"/>
          </p:cNvSpPr>
          <p:nvPr/>
        </p:nvSpPr>
        <p:spPr bwMode="auto">
          <a:xfrm>
            <a:off x="2057400" y="38100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1400"/>
              <a:t>x2</a:t>
            </a:r>
            <a:endParaRPr lang="en-US" sz="1400"/>
          </a:p>
        </p:txBody>
      </p:sp>
      <p:sp>
        <p:nvSpPr>
          <p:cNvPr id="5" name="TextBox 49"/>
          <p:cNvSpPr txBox="1">
            <a:spLocks noChangeArrowheads="1"/>
          </p:cNvSpPr>
          <p:nvPr/>
        </p:nvSpPr>
        <p:spPr bwMode="auto">
          <a:xfrm>
            <a:off x="3962400" y="37338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sz="1400"/>
              <a:t>x5</a:t>
            </a:r>
            <a:endParaRPr lang="en-US" sz="1400"/>
          </a:p>
        </p:txBody>
      </p:sp>
      <p:sp>
        <p:nvSpPr>
          <p:cNvPr id="450595" name="Text Box 35"/>
          <p:cNvSpPr txBox="1">
            <a:spLocks noChangeArrowheads="1"/>
          </p:cNvSpPr>
          <p:nvPr/>
        </p:nvSpPr>
        <p:spPr bwMode="auto">
          <a:xfrm>
            <a:off x="228600" y="5562600"/>
            <a:ext cx="8686800" cy="10795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r-Latn-RS">
                <a:solidFill>
                  <a:srgbClr val="FF0000"/>
                </a:solidFill>
              </a:rPr>
              <a:t>kod metode sečice prava </a:t>
            </a:r>
            <a:r>
              <a:rPr lang="en-GB">
                <a:solidFill>
                  <a:srgbClr val="FF0000"/>
                </a:solidFill>
              </a:rPr>
              <a:t>za x4 </a:t>
            </a:r>
            <a:r>
              <a:rPr lang="sr-Latn-RS">
                <a:solidFill>
                  <a:srgbClr val="FF0000"/>
                </a:solidFill>
              </a:rPr>
              <a:t>išla </a:t>
            </a:r>
            <a:r>
              <a:rPr lang="en-GB">
                <a:solidFill>
                  <a:srgbClr val="FF0000"/>
                </a:solidFill>
              </a:rPr>
              <a:t>je </a:t>
            </a:r>
            <a:r>
              <a:rPr lang="sr-Latn-RS">
                <a:solidFill>
                  <a:srgbClr val="FF0000"/>
                </a:solidFill>
              </a:rPr>
              <a:t>od (x2,f(x2)) do (x3,f(x3))</a:t>
            </a:r>
            <a:r>
              <a:rPr lang="en-GB">
                <a:solidFill>
                  <a:srgbClr val="FF0000"/>
                </a:solidFill>
              </a:rPr>
              <a:t> i </a:t>
            </a:r>
            <a:r>
              <a:rPr lang="sr-Latn-RS">
                <a:solidFill>
                  <a:srgbClr val="FF0000"/>
                </a:solidFill>
              </a:rPr>
              <a:t>važi f(x2)f(x3)</a:t>
            </a:r>
            <a:r>
              <a:rPr lang="en-GB">
                <a:solidFill>
                  <a:srgbClr val="FF0000"/>
                </a:solidFill>
              </a:rPr>
              <a:t>&gt;0</a:t>
            </a:r>
          </a:p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Sada me</a:t>
            </a:r>
            <a:r>
              <a:rPr lang="sr-Latn-RS">
                <a:solidFill>
                  <a:srgbClr val="FF0000"/>
                </a:solidFill>
              </a:rPr>
              <a:t>đutim prava u istom koraku ide od (x1,f(x1)) (x3,f(x3)) jer u tom intervalu važi f(x1)f(x3)</a:t>
            </a:r>
            <a:r>
              <a:rPr lang="en-GB">
                <a:solidFill>
                  <a:srgbClr val="FF0000"/>
                </a:solidFill>
              </a:rPr>
              <a:t>&lt;0</a:t>
            </a:r>
            <a:endParaRPr lang="sr-Latn-RS">
              <a:solidFill>
                <a:srgbClr val="FF0000"/>
              </a:solidFill>
            </a:endParaRPr>
          </a:p>
        </p:txBody>
      </p:sp>
      <p:sp>
        <p:nvSpPr>
          <p:cNvPr id="450596" name="Line 36"/>
          <p:cNvSpPr>
            <a:spLocks noChangeShapeType="1"/>
          </p:cNvSpPr>
          <p:nvPr/>
        </p:nvSpPr>
        <p:spPr bwMode="auto">
          <a:xfrm flipH="1" flipV="1">
            <a:off x="3657600" y="4343400"/>
            <a:ext cx="13716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0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8" grpId="0" animBg="1"/>
      <p:bldP spid="43" grpId="0"/>
      <p:bldP spid="48" grpId="0"/>
      <p:bldP spid="49" grpId="0"/>
      <p:bldP spid="50" grpId="0"/>
      <p:bldP spid="55" grpId="0" animBg="1"/>
      <p:bldP spid="56" grpId="0" animBg="1"/>
      <p:bldP spid="58" grpId="0" animBg="1"/>
      <p:bldP spid="59" grpId="0" animBg="1"/>
      <p:bldP spid="60" grpId="0" animBg="1"/>
      <p:bldP spid="64" grpId="0" animBg="1"/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Text Box 4"/>
          <p:cNvSpPr txBox="1">
            <a:spLocks noChangeArrowheads="1"/>
          </p:cNvSpPr>
          <p:nvPr/>
        </p:nvSpPr>
        <p:spPr bwMode="auto">
          <a:xfrm>
            <a:off x="784381" y="335454"/>
            <a:ext cx="708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r-Latn-RS" sz="2400" dirty="0">
                <a:solidFill>
                  <a:schemeClr val="tx2"/>
                </a:solidFill>
              </a:rPr>
              <a:t>Njutnova metoda</a:t>
            </a:r>
            <a:br>
              <a:rPr lang="sr-Latn-RS" sz="2400" dirty="0">
                <a:solidFill>
                  <a:schemeClr val="tx2"/>
                </a:solidFill>
              </a:rPr>
            </a:br>
            <a:r>
              <a:rPr lang="sr-Latn-RS" sz="2400" dirty="0">
                <a:solidFill>
                  <a:schemeClr val="tx2"/>
                </a:solidFill>
              </a:rPr>
              <a:t>(metoda tangente)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" y="4343400"/>
            <a:ext cx="723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-304800" y="3581400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609600" y="923925"/>
            <a:ext cx="5981700" cy="3781425"/>
          </a:xfrm>
          <a:custGeom>
            <a:avLst/>
            <a:gdLst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3105150 w 6257925"/>
              <a:gd name="connsiteY4" fmla="*/ 1476375 h 2855912"/>
              <a:gd name="connsiteX5" fmla="*/ 3733800 w 6257925"/>
              <a:gd name="connsiteY5" fmla="*/ 1323975 h 2855912"/>
              <a:gd name="connsiteX6" fmla="*/ 4486275 w 6257925"/>
              <a:gd name="connsiteY6" fmla="*/ 1038225 h 2855912"/>
              <a:gd name="connsiteX7" fmla="*/ 5429250 w 6257925"/>
              <a:gd name="connsiteY7" fmla="*/ 161925 h 2855912"/>
              <a:gd name="connsiteX8" fmla="*/ 6257925 w 6257925"/>
              <a:gd name="connsiteY8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3105150 w 6257925"/>
              <a:gd name="connsiteY5" fmla="*/ 1476375 h 2855912"/>
              <a:gd name="connsiteX6" fmla="*/ 3733800 w 6257925"/>
              <a:gd name="connsiteY6" fmla="*/ 1323975 h 2855912"/>
              <a:gd name="connsiteX7" fmla="*/ 4486275 w 6257925"/>
              <a:gd name="connsiteY7" fmla="*/ 1038225 h 2855912"/>
              <a:gd name="connsiteX8" fmla="*/ 5429250 w 6257925"/>
              <a:gd name="connsiteY8" fmla="*/ 161925 h 2855912"/>
              <a:gd name="connsiteX9" fmla="*/ 6257925 w 6257925"/>
              <a:gd name="connsiteY9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3105150 w 6257925"/>
              <a:gd name="connsiteY5" fmla="*/ 1476375 h 2855912"/>
              <a:gd name="connsiteX6" fmla="*/ 3117453 w 6257925"/>
              <a:gd name="connsiteY6" fmla="*/ 943841 h 2855912"/>
              <a:gd name="connsiteX7" fmla="*/ 3733800 w 6257925"/>
              <a:gd name="connsiteY7" fmla="*/ 1323975 h 2855912"/>
              <a:gd name="connsiteX8" fmla="*/ 4486275 w 6257925"/>
              <a:gd name="connsiteY8" fmla="*/ 1038225 h 2855912"/>
              <a:gd name="connsiteX9" fmla="*/ 5429250 w 6257925"/>
              <a:gd name="connsiteY9" fmla="*/ 161925 h 2855912"/>
              <a:gd name="connsiteX10" fmla="*/ 6257925 w 6257925"/>
              <a:gd name="connsiteY10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815766 w 6257925"/>
              <a:gd name="connsiteY5" fmla="*/ 1019176 h 2855912"/>
              <a:gd name="connsiteX6" fmla="*/ 3117453 w 6257925"/>
              <a:gd name="connsiteY6" fmla="*/ 943841 h 2855912"/>
              <a:gd name="connsiteX7" fmla="*/ 3733800 w 6257925"/>
              <a:gd name="connsiteY7" fmla="*/ 1323975 h 2855912"/>
              <a:gd name="connsiteX8" fmla="*/ 4486275 w 6257925"/>
              <a:gd name="connsiteY8" fmla="*/ 1038225 h 2855912"/>
              <a:gd name="connsiteX9" fmla="*/ 5429250 w 6257925"/>
              <a:gd name="connsiteY9" fmla="*/ 161925 h 2855912"/>
              <a:gd name="connsiteX10" fmla="*/ 6257925 w 6257925"/>
              <a:gd name="connsiteY10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815766 w 6257925"/>
              <a:gd name="connsiteY5" fmla="*/ 1019176 h 2855912"/>
              <a:gd name="connsiteX6" fmla="*/ 2841223 w 6257925"/>
              <a:gd name="connsiteY6" fmla="*/ 472786 h 2855912"/>
              <a:gd name="connsiteX7" fmla="*/ 3117453 w 6257925"/>
              <a:gd name="connsiteY7" fmla="*/ 943841 h 2855912"/>
              <a:gd name="connsiteX8" fmla="*/ 3733800 w 6257925"/>
              <a:gd name="connsiteY8" fmla="*/ 1323975 h 2855912"/>
              <a:gd name="connsiteX9" fmla="*/ 4486275 w 6257925"/>
              <a:gd name="connsiteY9" fmla="*/ 1038225 h 2855912"/>
              <a:gd name="connsiteX10" fmla="*/ 5429250 w 6257925"/>
              <a:gd name="connsiteY10" fmla="*/ 161925 h 2855912"/>
              <a:gd name="connsiteX11" fmla="*/ 6257925 w 6257925"/>
              <a:gd name="connsiteY11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2171700 w 6257925"/>
              <a:gd name="connsiteY3" fmla="*/ 1800225 h 2855912"/>
              <a:gd name="connsiteX4" fmla="*/ 2170379 w 6257925"/>
              <a:gd name="connsiteY4" fmla="*/ 943841 h 2855912"/>
              <a:gd name="connsiteX5" fmla="*/ 2526382 w 6257925"/>
              <a:gd name="connsiteY5" fmla="*/ 485777 h 2855912"/>
              <a:gd name="connsiteX6" fmla="*/ 2841223 w 6257925"/>
              <a:gd name="connsiteY6" fmla="*/ 472786 h 2855912"/>
              <a:gd name="connsiteX7" fmla="*/ 3117453 w 6257925"/>
              <a:gd name="connsiteY7" fmla="*/ 943841 h 2855912"/>
              <a:gd name="connsiteX8" fmla="*/ 3733800 w 6257925"/>
              <a:gd name="connsiteY8" fmla="*/ 1323975 h 2855912"/>
              <a:gd name="connsiteX9" fmla="*/ 4486275 w 6257925"/>
              <a:gd name="connsiteY9" fmla="*/ 1038225 h 2855912"/>
              <a:gd name="connsiteX10" fmla="*/ 5429250 w 6257925"/>
              <a:gd name="connsiteY10" fmla="*/ 161925 h 2855912"/>
              <a:gd name="connsiteX11" fmla="*/ 6257925 w 6257925"/>
              <a:gd name="connsiteY11" fmla="*/ 66675 h 2855912"/>
              <a:gd name="connsiteX0" fmla="*/ 0 w 6257925"/>
              <a:gd name="connsiteY0" fmla="*/ 2781300 h 2855912"/>
              <a:gd name="connsiteX1" fmla="*/ 895350 w 6257925"/>
              <a:gd name="connsiteY1" fmla="*/ 2790825 h 2855912"/>
              <a:gd name="connsiteX2" fmla="*/ 1285875 w 6257925"/>
              <a:gd name="connsiteY2" fmla="*/ 2390775 h 2855912"/>
              <a:gd name="connsiteX3" fmla="*/ 1953341 w 6257925"/>
              <a:gd name="connsiteY3" fmla="*/ 2377785 h 2855912"/>
              <a:gd name="connsiteX4" fmla="*/ 2171700 w 6257925"/>
              <a:gd name="connsiteY4" fmla="*/ 1800225 h 2855912"/>
              <a:gd name="connsiteX5" fmla="*/ 2170379 w 6257925"/>
              <a:gd name="connsiteY5" fmla="*/ 943841 h 2855912"/>
              <a:gd name="connsiteX6" fmla="*/ 2526382 w 6257925"/>
              <a:gd name="connsiteY6" fmla="*/ 485777 h 2855912"/>
              <a:gd name="connsiteX7" fmla="*/ 2841223 w 6257925"/>
              <a:gd name="connsiteY7" fmla="*/ 472786 h 2855912"/>
              <a:gd name="connsiteX8" fmla="*/ 3117453 w 6257925"/>
              <a:gd name="connsiteY8" fmla="*/ 943841 h 2855912"/>
              <a:gd name="connsiteX9" fmla="*/ 3733800 w 6257925"/>
              <a:gd name="connsiteY9" fmla="*/ 1323975 h 2855912"/>
              <a:gd name="connsiteX10" fmla="*/ 4486275 w 6257925"/>
              <a:gd name="connsiteY10" fmla="*/ 1038225 h 2855912"/>
              <a:gd name="connsiteX11" fmla="*/ 5429250 w 6257925"/>
              <a:gd name="connsiteY11" fmla="*/ 161925 h 2855912"/>
              <a:gd name="connsiteX12" fmla="*/ 6257925 w 6257925"/>
              <a:gd name="connsiteY12" fmla="*/ 66675 h 2855912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170379 w 6257925"/>
              <a:gd name="connsiteY5" fmla="*/ 943841 h 2818606"/>
              <a:gd name="connsiteX6" fmla="*/ 2526382 w 6257925"/>
              <a:gd name="connsiteY6" fmla="*/ 485777 h 2818606"/>
              <a:gd name="connsiteX7" fmla="*/ 2841223 w 6257925"/>
              <a:gd name="connsiteY7" fmla="*/ 472786 h 2818606"/>
              <a:gd name="connsiteX8" fmla="*/ 3117453 w 6257925"/>
              <a:gd name="connsiteY8" fmla="*/ 943841 h 2818606"/>
              <a:gd name="connsiteX9" fmla="*/ 3733800 w 6257925"/>
              <a:gd name="connsiteY9" fmla="*/ 1323975 h 2818606"/>
              <a:gd name="connsiteX10" fmla="*/ 4486275 w 6257925"/>
              <a:gd name="connsiteY10" fmla="*/ 1038225 h 2818606"/>
              <a:gd name="connsiteX11" fmla="*/ 5429250 w 6257925"/>
              <a:gd name="connsiteY11" fmla="*/ 161925 h 2818606"/>
              <a:gd name="connsiteX12" fmla="*/ 6257925 w 6257925"/>
              <a:gd name="connsiteY12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2526382 w 6257925"/>
              <a:gd name="connsiteY6" fmla="*/ 485777 h 2818606"/>
              <a:gd name="connsiteX7" fmla="*/ 2841223 w 6257925"/>
              <a:gd name="connsiteY7" fmla="*/ 472786 h 2818606"/>
              <a:gd name="connsiteX8" fmla="*/ 3117453 w 6257925"/>
              <a:gd name="connsiteY8" fmla="*/ 943841 h 2818606"/>
              <a:gd name="connsiteX9" fmla="*/ 3733800 w 6257925"/>
              <a:gd name="connsiteY9" fmla="*/ 1323975 h 2818606"/>
              <a:gd name="connsiteX10" fmla="*/ 4486275 w 6257925"/>
              <a:gd name="connsiteY10" fmla="*/ 1038225 h 2818606"/>
              <a:gd name="connsiteX11" fmla="*/ 5429250 w 6257925"/>
              <a:gd name="connsiteY11" fmla="*/ 161925 h 2818606"/>
              <a:gd name="connsiteX12" fmla="*/ 6257925 w 6257925"/>
              <a:gd name="connsiteY12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2841223 w 6257925"/>
              <a:gd name="connsiteY6" fmla="*/ 472786 h 2818606"/>
              <a:gd name="connsiteX7" fmla="*/ 3117453 w 6257925"/>
              <a:gd name="connsiteY7" fmla="*/ 943841 h 2818606"/>
              <a:gd name="connsiteX8" fmla="*/ 3733800 w 6257925"/>
              <a:gd name="connsiteY8" fmla="*/ 1323975 h 2818606"/>
              <a:gd name="connsiteX9" fmla="*/ 4486275 w 6257925"/>
              <a:gd name="connsiteY9" fmla="*/ 1038225 h 2818606"/>
              <a:gd name="connsiteX10" fmla="*/ 5429250 w 6257925"/>
              <a:gd name="connsiteY10" fmla="*/ 161925 h 2818606"/>
              <a:gd name="connsiteX11" fmla="*/ 6257925 w 6257925"/>
              <a:gd name="connsiteY11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2315071 w 6257925"/>
              <a:gd name="connsiteY5" fmla="*/ 943841 h 2818606"/>
              <a:gd name="connsiteX6" fmla="*/ 3117453 w 6257925"/>
              <a:gd name="connsiteY6" fmla="*/ 943841 h 2818606"/>
              <a:gd name="connsiteX7" fmla="*/ 3733800 w 6257925"/>
              <a:gd name="connsiteY7" fmla="*/ 1323975 h 2818606"/>
              <a:gd name="connsiteX8" fmla="*/ 4486275 w 6257925"/>
              <a:gd name="connsiteY8" fmla="*/ 1038225 h 2818606"/>
              <a:gd name="connsiteX9" fmla="*/ 5429250 w 6257925"/>
              <a:gd name="connsiteY9" fmla="*/ 161925 h 2818606"/>
              <a:gd name="connsiteX10" fmla="*/ 6257925 w 6257925"/>
              <a:gd name="connsiteY10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2171700 w 6257925"/>
              <a:gd name="connsiteY4" fmla="*/ 1800225 h 2818606"/>
              <a:gd name="connsiteX5" fmla="*/ 3117453 w 6257925"/>
              <a:gd name="connsiteY5" fmla="*/ 943841 h 2818606"/>
              <a:gd name="connsiteX6" fmla="*/ 3733800 w 6257925"/>
              <a:gd name="connsiteY6" fmla="*/ 1323975 h 2818606"/>
              <a:gd name="connsiteX7" fmla="*/ 4486275 w 6257925"/>
              <a:gd name="connsiteY7" fmla="*/ 1038225 h 2818606"/>
              <a:gd name="connsiteX8" fmla="*/ 5429250 w 6257925"/>
              <a:gd name="connsiteY8" fmla="*/ 161925 h 2818606"/>
              <a:gd name="connsiteX9" fmla="*/ 6257925 w 6257925"/>
              <a:gd name="connsiteY9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3117453 w 6257925"/>
              <a:gd name="connsiteY4" fmla="*/ 943841 h 2818606"/>
              <a:gd name="connsiteX5" fmla="*/ 3733800 w 6257925"/>
              <a:gd name="connsiteY5" fmla="*/ 1323975 h 2818606"/>
              <a:gd name="connsiteX6" fmla="*/ 4486275 w 6257925"/>
              <a:gd name="connsiteY6" fmla="*/ 1038225 h 2818606"/>
              <a:gd name="connsiteX7" fmla="*/ 5429250 w 6257925"/>
              <a:gd name="connsiteY7" fmla="*/ 161925 h 2818606"/>
              <a:gd name="connsiteX8" fmla="*/ 6257925 w 6257925"/>
              <a:gd name="connsiteY8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3733800 w 6257925"/>
              <a:gd name="connsiteY4" fmla="*/ 1323975 h 2818606"/>
              <a:gd name="connsiteX5" fmla="*/ 4486275 w 6257925"/>
              <a:gd name="connsiteY5" fmla="*/ 1038225 h 2818606"/>
              <a:gd name="connsiteX6" fmla="*/ 5429250 w 6257925"/>
              <a:gd name="connsiteY6" fmla="*/ 161925 h 2818606"/>
              <a:gd name="connsiteX7" fmla="*/ 6257925 w 6257925"/>
              <a:gd name="connsiteY7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4486275 w 6257925"/>
              <a:gd name="connsiteY4" fmla="*/ 1038225 h 2818606"/>
              <a:gd name="connsiteX5" fmla="*/ 5429250 w 6257925"/>
              <a:gd name="connsiteY5" fmla="*/ 161925 h 2818606"/>
              <a:gd name="connsiteX6" fmla="*/ 6257925 w 6257925"/>
              <a:gd name="connsiteY6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2818606"/>
              <a:gd name="connsiteX1" fmla="*/ 895350 w 6257925"/>
              <a:gd name="connsiteY1" fmla="*/ 2790825 h 2818606"/>
              <a:gd name="connsiteX2" fmla="*/ 1285875 w 6257925"/>
              <a:gd name="connsiteY2" fmla="*/ 2619375 h 2818606"/>
              <a:gd name="connsiteX3" fmla="*/ 1953341 w 6257925"/>
              <a:gd name="connsiteY3" fmla="*/ 2377785 h 2818606"/>
              <a:gd name="connsiteX4" fmla="*/ 5429250 w 6257925"/>
              <a:gd name="connsiteY4" fmla="*/ 161925 h 2818606"/>
              <a:gd name="connsiteX5" fmla="*/ 6257925 w 6257925"/>
              <a:gd name="connsiteY5" fmla="*/ 66675 h 2818606"/>
              <a:gd name="connsiteX0" fmla="*/ 0 w 6257925"/>
              <a:gd name="connsiteY0" fmla="*/ 2781300 h 3057525"/>
              <a:gd name="connsiteX1" fmla="*/ 895350 w 6257925"/>
              <a:gd name="connsiteY1" fmla="*/ 2790825 h 3057525"/>
              <a:gd name="connsiteX2" fmla="*/ 1285875 w 6257925"/>
              <a:gd name="connsiteY2" fmla="*/ 2619375 h 3057525"/>
              <a:gd name="connsiteX3" fmla="*/ 5429250 w 6257925"/>
              <a:gd name="connsiteY3" fmla="*/ 161925 h 3057525"/>
              <a:gd name="connsiteX4" fmla="*/ 6257925 w 6257925"/>
              <a:gd name="connsiteY4" fmla="*/ 66675 h 3057525"/>
              <a:gd name="connsiteX0" fmla="*/ 9525 w 6267450"/>
              <a:gd name="connsiteY0" fmla="*/ 2781300 h 3227387"/>
              <a:gd name="connsiteX1" fmla="*/ 904875 w 6267450"/>
              <a:gd name="connsiteY1" fmla="*/ 2790825 h 3227387"/>
              <a:gd name="connsiteX2" fmla="*/ 5438775 w 6267450"/>
              <a:gd name="connsiteY2" fmla="*/ 161925 h 3227387"/>
              <a:gd name="connsiteX3" fmla="*/ 6267450 w 6267450"/>
              <a:gd name="connsiteY3" fmla="*/ 66675 h 3227387"/>
              <a:gd name="connsiteX0" fmla="*/ 9525 w 6267450"/>
              <a:gd name="connsiteY0" fmla="*/ 2781300 h 3227387"/>
              <a:gd name="connsiteX1" fmla="*/ 904875 w 6267450"/>
              <a:gd name="connsiteY1" fmla="*/ 2790825 h 3227387"/>
              <a:gd name="connsiteX2" fmla="*/ 4448936 w 6267450"/>
              <a:gd name="connsiteY2" fmla="*/ 2017566 h 3227387"/>
              <a:gd name="connsiteX3" fmla="*/ 5438775 w 6267450"/>
              <a:gd name="connsiteY3" fmla="*/ 161925 h 3227387"/>
              <a:gd name="connsiteX4" fmla="*/ 6267450 w 6267450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1 w 6257925"/>
              <a:gd name="connsiteY2" fmla="*/ 2017566 h 3227387"/>
              <a:gd name="connsiteX3" fmla="*/ 5429250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0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1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2781300 h 3227387"/>
              <a:gd name="connsiteX1" fmla="*/ 2052885 w 6257925"/>
              <a:gd name="connsiteY1" fmla="*/ 2790825 h 3227387"/>
              <a:gd name="connsiteX2" fmla="*/ 4439412 w 6257925"/>
              <a:gd name="connsiteY2" fmla="*/ 1484167 h 3227387"/>
              <a:gd name="connsiteX3" fmla="*/ 5429251 w 6257925"/>
              <a:gd name="connsiteY3" fmla="*/ 161925 h 3227387"/>
              <a:gd name="connsiteX4" fmla="*/ 6257925 w 6257925"/>
              <a:gd name="connsiteY4" fmla="*/ 66675 h 3227387"/>
              <a:gd name="connsiteX0" fmla="*/ 0 w 6257925"/>
              <a:gd name="connsiteY0" fmla="*/ 3155373 h 3601460"/>
              <a:gd name="connsiteX1" fmla="*/ 2052885 w 6257925"/>
              <a:gd name="connsiteY1" fmla="*/ 3164898 h 3601460"/>
              <a:gd name="connsiteX2" fmla="*/ 4439412 w 6257925"/>
              <a:gd name="connsiteY2" fmla="*/ 1858240 h 3601460"/>
              <a:gd name="connsiteX3" fmla="*/ 5429251 w 6257925"/>
              <a:gd name="connsiteY3" fmla="*/ 535998 h 3601460"/>
              <a:gd name="connsiteX4" fmla="*/ 6257925 w 6257925"/>
              <a:gd name="connsiteY4" fmla="*/ 440748 h 3601460"/>
              <a:gd name="connsiteX0" fmla="*/ 0 w 6257925"/>
              <a:gd name="connsiteY0" fmla="*/ 2840812 h 3286899"/>
              <a:gd name="connsiteX1" fmla="*/ 2052885 w 6257925"/>
              <a:gd name="connsiteY1" fmla="*/ 2850337 h 3286899"/>
              <a:gd name="connsiteX2" fmla="*/ 4439412 w 6257925"/>
              <a:gd name="connsiteY2" fmla="*/ 1543679 h 3286899"/>
              <a:gd name="connsiteX3" fmla="*/ 5429251 w 6257925"/>
              <a:gd name="connsiteY3" fmla="*/ 221437 h 3286899"/>
              <a:gd name="connsiteX4" fmla="*/ 5422435 w 6257925"/>
              <a:gd name="connsiteY4" fmla="*/ 215056 h 3286899"/>
              <a:gd name="connsiteX5" fmla="*/ 6257925 w 6257925"/>
              <a:gd name="connsiteY5" fmla="*/ 126187 h 3286899"/>
              <a:gd name="connsiteX0" fmla="*/ 0 w 6257925"/>
              <a:gd name="connsiteY0" fmla="*/ 2855624 h 3301711"/>
              <a:gd name="connsiteX1" fmla="*/ 2052885 w 6257925"/>
              <a:gd name="connsiteY1" fmla="*/ 2865149 h 3301711"/>
              <a:gd name="connsiteX2" fmla="*/ 4439412 w 6257925"/>
              <a:gd name="connsiteY2" fmla="*/ 1558491 h 3301711"/>
              <a:gd name="connsiteX3" fmla="*/ 5429251 w 6257925"/>
              <a:gd name="connsiteY3" fmla="*/ 236249 h 3301711"/>
              <a:gd name="connsiteX4" fmla="*/ 6257925 w 6257925"/>
              <a:gd name="connsiteY4" fmla="*/ 140999 h 3301711"/>
              <a:gd name="connsiteX0" fmla="*/ 0 w 6257925"/>
              <a:gd name="connsiteY0" fmla="*/ 2714625 h 3160712"/>
              <a:gd name="connsiteX1" fmla="*/ 2052885 w 6257925"/>
              <a:gd name="connsiteY1" fmla="*/ 2724150 h 3160712"/>
              <a:gd name="connsiteX2" fmla="*/ 4439412 w 6257925"/>
              <a:gd name="connsiteY2" fmla="*/ 1417492 h 3160712"/>
              <a:gd name="connsiteX3" fmla="*/ 6257925 w 6257925"/>
              <a:gd name="connsiteY3" fmla="*/ 0 h 3160712"/>
              <a:gd name="connsiteX0" fmla="*/ 0 w 6257925"/>
              <a:gd name="connsiteY0" fmla="*/ 2714625 h 3160712"/>
              <a:gd name="connsiteX1" fmla="*/ 2052885 w 6257925"/>
              <a:gd name="connsiteY1" fmla="*/ 2724150 h 3160712"/>
              <a:gd name="connsiteX2" fmla="*/ 6257925 w 6257925"/>
              <a:gd name="connsiteY2" fmla="*/ 0 h 3160712"/>
              <a:gd name="connsiteX0" fmla="*/ 0 w 6257925"/>
              <a:gd name="connsiteY0" fmla="*/ 2714625 h 3160712"/>
              <a:gd name="connsiteX1" fmla="*/ 2052885 w 6257925"/>
              <a:gd name="connsiteY1" fmla="*/ 2724150 h 3160712"/>
              <a:gd name="connsiteX2" fmla="*/ 3332128 w 6257925"/>
              <a:gd name="connsiteY2" fmla="*/ 1522612 h 3160712"/>
              <a:gd name="connsiteX3" fmla="*/ 6257925 w 6257925"/>
              <a:gd name="connsiteY3" fmla="*/ 0 h 3160712"/>
              <a:gd name="connsiteX0" fmla="*/ 0 w 6257925"/>
              <a:gd name="connsiteY0" fmla="*/ 2714625 h 3160712"/>
              <a:gd name="connsiteX1" fmla="*/ 2052885 w 6257925"/>
              <a:gd name="connsiteY1" fmla="*/ 2724150 h 3160712"/>
              <a:gd name="connsiteX2" fmla="*/ 6257925 w 6257925"/>
              <a:gd name="connsiteY2" fmla="*/ 0 h 3160712"/>
              <a:gd name="connsiteX0" fmla="*/ 0 w 6257925"/>
              <a:gd name="connsiteY0" fmla="*/ 2714625 h 2714625"/>
              <a:gd name="connsiteX1" fmla="*/ 6257925 w 6257925"/>
              <a:gd name="connsiteY1" fmla="*/ 0 h 2714625"/>
              <a:gd name="connsiteX0" fmla="*/ 0 w 6257925"/>
              <a:gd name="connsiteY0" fmla="*/ 2714625 h 2714625"/>
              <a:gd name="connsiteX1" fmla="*/ 2908588 w 6257925"/>
              <a:gd name="connsiteY1" fmla="*/ 1943560 h 2714625"/>
              <a:gd name="connsiteX2" fmla="*/ 6257925 w 6257925"/>
              <a:gd name="connsiteY2" fmla="*/ 0 h 2714625"/>
              <a:gd name="connsiteX0" fmla="*/ 0 w 6257925"/>
              <a:gd name="connsiteY0" fmla="*/ 2714625 h 2725844"/>
              <a:gd name="connsiteX1" fmla="*/ 2908588 w 6257925"/>
              <a:gd name="connsiteY1" fmla="*/ 1943560 h 2725844"/>
              <a:gd name="connsiteX2" fmla="*/ 6257925 w 6257925"/>
              <a:gd name="connsiteY2" fmla="*/ 0 h 2725844"/>
              <a:gd name="connsiteX0" fmla="*/ 0 w 6257925"/>
              <a:gd name="connsiteY0" fmla="*/ 2714625 h 2725844"/>
              <a:gd name="connsiteX1" fmla="*/ 2908588 w 6257925"/>
              <a:gd name="connsiteY1" fmla="*/ 1943560 h 2725844"/>
              <a:gd name="connsiteX2" fmla="*/ 6257925 w 6257925"/>
              <a:gd name="connsiteY2" fmla="*/ 0 h 2725844"/>
              <a:gd name="connsiteX0" fmla="*/ 0 w 6257925"/>
              <a:gd name="connsiteY0" fmla="*/ 2714625 h 2714625"/>
              <a:gd name="connsiteX1" fmla="*/ 2908588 w 6257925"/>
              <a:gd name="connsiteY1" fmla="*/ 1943560 h 2714625"/>
              <a:gd name="connsiteX2" fmla="*/ 6257925 w 6257925"/>
              <a:gd name="connsiteY2" fmla="*/ 0 h 2714625"/>
              <a:gd name="connsiteX0" fmla="*/ 0 w 6257925"/>
              <a:gd name="connsiteY0" fmla="*/ 2714625 h 2714625"/>
              <a:gd name="connsiteX1" fmla="*/ 2908588 w 6257925"/>
              <a:gd name="connsiteY1" fmla="*/ 1943560 h 2714625"/>
              <a:gd name="connsiteX2" fmla="*/ 6257925 w 6257925"/>
              <a:gd name="connsiteY2" fmla="*/ 0 h 2714625"/>
              <a:gd name="connsiteX0" fmla="*/ 0 w 6257925"/>
              <a:gd name="connsiteY0" fmla="*/ 2714625 h 2714625"/>
              <a:gd name="connsiteX1" fmla="*/ 2908588 w 6257925"/>
              <a:gd name="connsiteY1" fmla="*/ 1943560 h 2714625"/>
              <a:gd name="connsiteX2" fmla="*/ 6257925 w 6257925"/>
              <a:gd name="connsiteY2" fmla="*/ 0 h 2714625"/>
              <a:gd name="connsiteX0" fmla="*/ 0 w 6257925"/>
              <a:gd name="connsiteY0" fmla="*/ 2714625 h 2714625"/>
              <a:gd name="connsiteX1" fmla="*/ 6257925 w 6257925"/>
              <a:gd name="connsiteY1" fmla="*/ 0 h 2714625"/>
              <a:gd name="connsiteX0" fmla="*/ 0 w 6257925"/>
              <a:gd name="connsiteY0" fmla="*/ 2714625 h 2714625"/>
              <a:gd name="connsiteX1" fmla="*/ 6257925 w 6257925"/>
              <a:gd name="connsiteY1" fmla="*/ 0 h 2714625"/>
              <a:gd name="connsiteX0" fmla="*/ 0 w 6257925"/>
              <a:gd name="connsiteY0" fmla="*/ 2714625 h 2714625"/>
              <a:gd name="connsiteX1" fmla="*/ 6257925 w 6257925"/>
              <a:gd name="connsiteY1" fmla="*/ 0 h 2714625"/>
              <a:gd name="connsiteX0" fmla="*/ 0 w 4883352"/>
              <a:gd name="connsiteY0" fmla="*/ 4238624 h 4238624"/>
              <a:gd name="connsiteX1" fmla="*/ 4883352 w 4883352"/>
              <a:gd name="connsiteY1" fmla="*/ 0 h 4238624"/>
              <a:gd name="connsiteX0" fmla="*/ 0 w 4883352"/>
              <a:gd name="connsiteY0" fmla="*/ 4238624 h 4238624"/>
              <a:gd name="connsiteX1" fmla="*/ 155930 w 4883352"/>
              <a:gd name="connsiteY1" fmla="*/ 4003179 h 4238624"/>
              <a:gd name="connsiteX2" fmla="*/ 4883352 w 4883352"/>
              <a:gd name="connsiteY2" fmla="*/ 0 h 4238624"/>
              <a:gd name="connsiteX0" fmla="*/ 0 w 4883352"/>
              <a:gd name="connsiteY0" fmla="*/ 4010024 h 4010024"/>
              <a:gd name="connsiteX1" fmla="*/ 155930 w 4883352"/>
              <a:gd name="connsiteY1" fmla="*/ 4003179 h 4010024"/>
              <a:gd name="connsiteX2" fmla="*/ 4883352 w 4883352"/>
              <a:gd name="connsiteY2" fmla="*/ 0 h 4010024"/>
              <a:gd name="connsiteX0" fmla="*/ 0 w 5679158"/>
              <a:gd name="connsiteY0" fmla="*/ 3781424 h 3781424"/>
              <a:gd name="connsiteX1" fmla="*/ 155930 w 5679158"/>
              <a:gd name="connsiteY1" fmla="*/ 3774579 h 3781424"/>
              <a:gd name="connsiteX2" fmla="*/ 5679158 w 5679158"/>
              <a:gd name="connsiteY2" fmla="*/ 0 h 378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79158" h="3781424">
                <a:moveTo>
                  <a:pt x="0" y="3781424"/>
                </a:moveTo>
                <a:lnTo>
                  <a:pt x="155930" y="3774579"/>
                </a:lnTo>
                <a:cubicBezTo>
                  <a:pt x="2908472" y="3401071"/>
                  <a:pt x="4912267" y="2547983"/>
                  <a:pt x="5679158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-655637" y="4387850"/>
            <a:ext cx="329247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260850" y="3360738"/>
            <a:ext cx="44338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832" name="TextBox 14"/>
          <p:cNvSpPr txBox="1">
            <a:spLocks noChangeArrowheads="1"/>
          </p:cNvSpPr>
          <p:nvPr/>
        </p:nvSpPr>
        <p:spPr bwMode="auto">
          <a:xfrm>
            <a:off x="685800" y="3962400"/>
            <a:ext cx="373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x1</a:t>
            </a:r>
          </a:p>
        </p:txBody>
      </p:sp>
      <p:sp>
        <p:nvSpPr>
          <p:cNvPr id="461833" name="TextBox 15"/>
          <p:cNvSpPr txBox="1">
            <a:spLocks noChangeArrowheads="1"/>
          </p:cNvSpPr>
          <p:nvPr/>
        </p:nvSpPr>
        <p:spPr bwMode="auto">
          <a:xfrm>
            <a:off x="6484938" y="4343400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</a:t>
            </a:r>
            <a:r>
              <a:rPr lang="en-US" sz="1400" baseline="-25000"/>
              <a:t>0</a:t>
            </a:r>
          </a:p>
        </p:txBody>
      </p:sp>
      <p:sp>
        <p:nvSpPr>
          <p:cNvPr id="461834" name="TextBox 16"/>
          <p:cNvSpPr txBox="1">
            <a:spLocks noChangeArrowheads="1"/>
          </p:cNvSpPr>
          <p:nvPr/>
        </p:nvSpPr>
        <p:spPr bwMode="auto">
          <a:xfrm>
            <a:off x="6553200" y="1066800"/>
            <a:ext cx="509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/>
              <a:t>f(x</a:t>
            </a:r>
            <a:r>
              <a:rPr lang="en-US" sz="1400" i="1" baseline="-25000"/>
              <a:t>0</a:t>
            </a:r>
            <a:r>
              <a:rPr lang="en-US" sz="1400" i="1"/>
              <a:t>)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668713" y="4327525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-Right Arrow 22"/>
          <p:cNvSpPr/>
          <p:nvPr/>
        </p:nvSpPr>
        <p:spPr>
          <a:xfrm>
            <a:off x="990600" y="5638800"/>
            <a:ext cx="5486400" cy="76200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rot="10800000" flipV="1">
            <a:off x="5638800" y="2590800"/>
            <a:ext cx="1981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162800" y="2209800"/>
            <a:ext cx="1404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tangenta u f(x</a:t>
            </a:r>
            <a:r>
              <a:rPr lang="en-US" sz="1400" baseline="-25000"/>
              <a:t>0</a:t>
            </a:r>
            <a:r>
              <a:rPr lang="en-US" sz="1400"/>
              <a:t>)</a:t>
            </a:r>
            <a:endParaRPr lang="sr-Latn-CS" sz="1400"/>
          </a:p>
        </p:txBody>
      </p: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 flipV="1">
            <a:off x="2057400" y="3429000"/>
            <a:ext cx="3048000" cy="12954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Oval 57"/>
          <p:cNvSpPr/>
          <p:nvPr/>
        </p:nvSpPr>
        <p:spPr>
          <a:xfrm>
            <a:off x="6432550" y="43084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878138" y="43053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617788" y="431323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rot="5400000" flipH="1" flipV="1">
            <a:off x="3848100" y="1943100"/>
            <a:ext cx="4114800" cy="16002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63"/>
          <p:cNvSpPr/>
          <p:nvPr/>
        </p:nvSpPr>
        <p:spPr>
          <a:xfrm>
            <a:off x="4021138" y="43005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1845" name="TextBox 16"/>
          <p:cNvSpPr txBox="1">
            <a:spLocks noChangeArrowheads="1"/>
          </p:cNvSpPr>
          <p:nvPr/>
        </p:nvSpPr>
        <p:spPr bwMode="auto">
          <a:xfrm>
            <a:off x="6553200" y="1447800"/>
            <a:ext cx="557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/>
              <a:t>f’(x</a:t>
            </a:r>
            <a:r>
              <a:rPr lang="en-US" sz="1400" i="1" baseline="-25000"/>
              <a:t>0</a:t>
            </a:r>
            <a:r>
              <a:rPr lang="en-US" sz="1400" i="1"/>
              <a:t>)</a:t>
            </a:r>
          </a:p>
        </p:txBody>
      </p:sp>
      <p:sp>
        <p:nvSpPr>
          <p:cNvPr id="42" name="Oval 41"/>
          <p:cNvSpPr/>
          <p:nvPr/>
        </p:nvSpPr>
        <p:spPr>
          <a:xfrm>
            <a:off x="5257800" y="43100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 rot="5400000" flipH="1" flipV="1">
            <a:off x="3581400" y="1465263"/>
            <a:ext cx="3352800" cy="32004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15"/>
          <p:cNvSpPr txBox="1">
            <a:spLocks noChangeArrowheads="1"/>
          </p:cNvSpPr>
          <p:nvPr/>
        </p:nvSpPr>
        <p:spPr bwMode="auto">
          <a:xfrm>
            <a:off x="4065588" y="4343400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x</a:t>
            </a:r>
            <a:r>
              <a:rPr lang="en-US" sz="1400" baseline="-25000"/>
              <a:t>2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2432050" y="43053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334000" y="4343400"/>
          <a:ext cx="11414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3" name="Equation" r:id="rId3" imgW="990360" imgH="431640" progId="Equation.3">
                  <p:embed/>
                </p:oleObj>
              </mc:Choice>
              <mc:Fallback>
                <p:oleObj name="Equation" r:id="rId3" imgW="990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3400"/>
                        <a:ext cx="11414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86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9" grpId="0" animBg="1"/>
      <p:bldP spid="60" grpId="0" animBg="1"/>
      <p:bldP spid="64" grpId="0" animBg="1"/>
      <p:bldP spid="42" grpId="0" animBg="1"/>
      <p:bldP spid="5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804273C1E2E49919BBAFE5B921FBE" ma:contentTypeVersion="0" ma:contentTypeDescription="Create a new document." ma:contentTypeScope="" ma:versionID="15b053d61c2a69557ebfa0666bfe9d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F4D5A7-17B5-471C-88DA-1DD4A899A809}"/>
</file>

<file path=customXml/itemProps2.xml><?xml version="1.0" encoding="utf-8"?>
<ds:datastoreItem xmlns:ds="http://schemas.openxmlformats.org/officeDocument/2006/customXml" ds:itemID="{799412A6-C11D-41FA-B85B-B846132A9A76}"/>
</file>

<file path=customXml/itemProps3.xml><?xml version="1.0" encoding="utf-8"?>
<ds:datastoreItem xmlns:ds="http://schemas.openxmlformats.org/officeDocument/2006/customXml" ds:itemID="{3C3B531F-C2D7-4189-9444-8E2B961DAB49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553</TotalTime>
  <Words>131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Clarity</vt:lpstr>
      <vt:lpstr>Equation</vt:lpstr>
      <vt:lpstr>Rešavanje nelinearnih jednačina Iterativne metode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Numerički algoritmi i numerički softver</dc:title>
  <dc:creator>kocha</dc:creator>
  <cp:lastModifiedBy>kocha78 kocha78</cp:lastModifiedBy>
  <cp:revision>80</cp:revision>
  <dcterms:created xsi:type="dcterms:W3CDTF">2006-08-16T00:00:00Z</dcterms:created>
  <dcterms:modified xsi:type="dcterms:W3CDTF">2020-11-04T14:49:39Z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0x01010046D804273C1E2E49919BBAFE5B921FBE</vt:lpwstr>
  </property>
</Properties>
</file>