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90" r:id="rId5"/>
    <p:sldId id="292" r:id="rId6"/>
    <p:sldId id="279" r:id="rId7"/>
    <p:sldId id="280" r:id="rId8"/>
    <p:sldId id="281" r:id="rId9"/>
    <p:sldId id="282" r:id="rId10"/>
    <p:sldId id="286" r:id="rId11"/>
    <p:sldId id="287" r:id="rId12"/>
    <p:sldId id="283" r:id="rId13"/>
    <p:sldId id="302" r:id="rId14"/>
    <p:sldId id="284" r:id="rId15"/>
    <p:sldId id="285" r:id="rId16"/>
    <p:sldId id="288" r:id="rId17"/>
    <p:sldId id="289" r:id="rId18"/>
    <p:sldId id="293" r:id="rId19"/>
    <p:sldId id="294" r:id="rId20"/>
    <p:sldId id="303" r:id="rId21"/>
    <p:sldId id="304" r:id="rId22"/>
    <p:sldId id="305" r:id="rId23"/>
    <p:sldId id="260" r:id="rId24"/>
    <p:sldId id="262" r:id="rId25"/>
    <p:sldId id="263" r:id="rId26"/>
    <p:sldId id="264" r:id="rId27"/>
    <p:sldId id="265" r:id="rId28"/>
    <p:sldId id="266" r:id="rId29"/>
    <p:sldId id="267" r:id="rId30"/>
    <p:sldId id="269" r:id="rId3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22.9.2022.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6973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22.9.2022.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0260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22.9.2022.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5006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22.9.2022.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TextBox 6"/>
          <p:cNvSpPr txBox="1"/>
          <p:nvPr userDrawn="1"/>
        </p:nvSpPr>
        <p:spPr>
          <a:xfrm>
            <a:off x="6732240" y="630932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86C64A7-D548-48F5-A70D-A2E3522FCEF0}" type="slidenum">
              <a:rPr lang="sr-Latn-RS" smtClean="0"/>
              <a:pPr algn="r"/>
              <a:t>‹#›</a:t>
            </a:fld>
            <a:r>
              <a:rPr lang="sr-Latn-RS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55868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22.9.2022.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626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22.9.2022.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9919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22.9.2022.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9355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22.9.2022.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6337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22.9.2022.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3729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22.9.2022.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1572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22.9.2022.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3244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065EA-09F4-4AA0-9945-9C6DEE34299B}" type="datetimeFigureOut">
              <a:rPr lang="sr-Latn-RS" smtClean="0"/>
              <a:t>22.9.2022.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1143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CS" altLang="sr-Latn-RS"/>
              <a:t>Inženjering Serverskog Sloja</a:t>
            </a:r>
            <a:br>
              <a:rPr lang="sr-Latn-CS" altLang="sr-Latn-RS"/>
            </a:br>
            <a:r>
              <a:rPr lang="sr-Latn-CS" altLang="sr-Latn-RS" sz="2800"/>
              <a:t>prof. dr Milan Vidaković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Spring Boot</a:t>
            </a:r>
          </a:p>
          <a:p>
            <a:r>
              <a:rPr lang="sr-Latn-RS"/>
              <a:t>Uvod</a:t>
            </a:r>
          </a:p>
        </p:txBody>
      </p:sp>
    </p:spTree>
    <p:extLst>
      <p:ext uri="{BB962C8B-B14F-4D97-AF65-F5344CB8AC3E}">
        <p14:creationId xmlns:p14="http://schemas.microsoft.com/office/powerpoint/2010/main" val="409175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Setter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class DummyBean {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class MyApp {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	@Autowired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	void setDb(DummyBean db) {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     ...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0271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Constructor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class DummyBean {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class MyApp {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	@Autowired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	public MyApp(DummyBean db) {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0271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/>
              <a:t>Ako ne stavimo @Component anotaciju iznad klase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class DummyBean {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class MyApp {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	@Autowired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	DummyBean db;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r-Latn-RS"/>
          </a:p>
        </p:txBody>
      </p:sp>
      <p:sp>
        <p:nvSpPr>
          <p:cNvPr id="4" name="Rounded Rectangular Callout 3"/>
          <p:cNvSpPr/>
          <p:nvPr/>
        </p:nvSpPr>
        <p:spPr>
          <a:xfrm>
            <a:off x="4860032" y="3068960"/>
            <a:ext cx="3672408" cy="1584176"/>
          </a:xfrm>
          <a:prstGeom prst="wedgeRoundRectCallout">
            <a:avLst>
              <a:gd name="adj1" fmla="val -72706"/>
              <a:gd name="adj2" fmla="val 260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Da bi ovo radilo, moramo da napravimo getter u konfiguracionoj klasi i da stavimo @Bean anotaciju</a:t>
            </a:r>
          </a:p>
        </p:txBody>
      </p:sp>
    </p:spTree>
    <p:extLst>
      <p:ext uri="{BB962C8B-B14F-4D97-AF65-F5344CB8AC3E}">
        <p14:creationId xmlns:p14="http://schemas.microsoft.com/office/powerpoint/2010/main" val="243865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Konfiguraciona klasa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Obavezan deo projekta.</a:t>
            </a:r>
          </a:p>
          <a:p>
            <a:r>
              <a:rPr lang="sr-Latn-RS"/>
              <a:t>Ima @Configuration anotaciju iznad klase.</a:t>
            </a:r>
          </a:p>
          <a:p>
            <a:r>
              <a:rPr lang="sr-Latn-RS"/>
              <a:t>Navodi se kod pretraživanja konteksta.</a:t>
            </a:r>
          </a:p>
        </p:txBody>
      </p:sp>
    </p:spTree>
    <p:extLst>
      <p:ext uri="{BB962C8B-B14F-4D97-AF65-F5344CB8AC3E}">
        <p14:creationId xmlns:p14="http://schemas.microsoft.com/office/powerpoint/2010/main" val="30470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sr-Latn-RS"/>
              <a:t>Konfiguraciona klasa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79296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@ComponentScan(basePackages = {"testspring"})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AppConfig {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* Ili stavljamo anotaciju @Bean ispred metode koja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* kreira instancu,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* ili stavljamo iznad same klase anotaciju @Component.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@Bean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public DummyBean getDummy() {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return new DummyBean();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6782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/>
              <a:t>Više komponenti koje implementiraju isti interfejs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Šta ako imamo više komponenti koje implementiraju isti interfejs?</a:t>
            </a:r>
          </a:p>
          <a:p>
            <a:pPr lvl="1"/>
            <a:r>
              <a:rPr lang="sr-Latn-RS"/>
              <a:t>DI će imati problem da razluči koju konkretnu komponentu da injektuje, pošto on po defaultu to radi po tipu.</a:t>
            </a:r>
          </a:p>
          <a:p>
            <a:pPr lvl="2"/>
            <a:r>
              <a:rPr lang="sr-Latn-RS"/>
              <a:t>baciće izuzetak!</a:t>
            </a:r>
          </a:p>
          <a:p>
            <a:r>
              <a:rPr lang="sr-Latn-RS"/>
              <a:t>Ubacićemo imena komponenti u igru.</a:t>
            </a:r>
          </a:p>
        </p:txBody>
      </p:sp>
    </p:spTree>
    <p:extLst>
      <p:ext uri="{BB962C8B-B14F-4D97-AF65-F5344CB8AC3E}">
        <p14:creationId xmlns:p14="http://schemas.microsoft.com/office/powerpoint/2010/main" val="1186795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interface SocialNetwork {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public void publishMessage(String message);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r-Latn-R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@Component("Twitter")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TwitterSocialNetwork implements SocialNetwork {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public void publishMessage(String message) {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System.out.println("Twiter twitted: " + message);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r-Latn-R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@Component("Facebook")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FacebookSocialNetwork implements SocialNetwork {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public void publishMessage(String message) {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System.out.println("Facebook published: " + message);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084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@Qualifier("Twitter")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public SocialNetwork tw;</a:t>
            </a:r>
          </a:p>
          <a:p>
            <a:pPr marL="0" indent="0">
              <a:buNone/>
            </a:pP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public SocialNetwork fb;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@Qualifier("Facebook")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public void setSocialNetwork(SocialNetwork fb) {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this.fb = fb;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 MySpringApplication(@Qualifier("Twitter") SocialNetwork tw, @Qualifier("Facebook") SocialNetwork fb) {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System.</a:t>
            </a:r>
            <a:r>
              <a:rPr lang="sr-Latn-RS" b="1" i="1">
                <a:latin typeface="Courier New" panose="02070309020205020404" pitchFamily="49" charset="0"/>
                <a:cs typeface="Courier New" panose="02070309020205020404" pitchFamily="49" charset="0"/>
              </a:rPr>
              <a:t>out.println("Constructor DI, two SNs: " + tw.hashCode() + ", and " + fb.hashCode());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932040" y="1352600"/>
            <a:ext cx="914400" cy="612648"/>
          </a:xfrm>
          <a:prstGeom prst="wedgeRoundRectCallout">
            <a:avLst>
              <a:gd name="adj1" fmla="val -263690"/>
              <a:gd name="adj2" fmla="val 465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Field DI</a:t>
            </a:r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010537" y="2117648"/>
            <a:ext cx="914400" cy="612648"/>
          </a:xfrm>
          <a:prstGeom prst="wedgeRoundRectCallout">
            <a:avLst>
              <a:gd name="adj1" fmla="val -362499"/>
              <a:gd name="adj2" fmla="val 1211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SetterDI</a:t>
            </a:r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804248" y="3356992"/>
            <a:ext cx="1490464" cy="612648"/>
          </a:xfrm>
          <a:prstGeom prst="wedgeRoundRectCallout">
            <a:avLst>
              <a:gd name="adj1" fmla="val -147388"/>
              <a:gd name="adj2" fmla="val 1086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Constructor DI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08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Spring &amp; Maven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2366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Spring Boot se najlakše koristi uz Maven.</a:t>
            </a:r>
          </a:p>
          <a:p>
            <a:r>
              <a:rPr lang="sr-Latn-RS"/>
              <a:t>Apache projekat (http://maven.apache.org)</a:t>
            </a:r>
          </a:p>
          <a:p>
            <a:r>
              <a:rPr lang="sr-Latn-RS"/>
              <a:t>Maven omogućuje jednostavnije upravljanje projektom</a:t>
            </a:r>
          </a:p>
          <a:p>
            <a:pPr lvl="1"/>
            <a:r>
              <a:rPr lang="sr-Latn-RS"/>
              <a:t>naglasak je na zavisnostima</a:t>
            </a:r>
          </a:p>
          <a:p>
            <a:pPr lvl="2"/>
            <a:r>
              <a:rPr lang="sr-Latn-RS"/>
              <a:t>svaka biblioteka od koje zavisi naš projekat se može deklarativno prijaviti u pom.xml datoteci, a Maven repozitorijum izvlači za nas odgovarajuće jar-ove.</a:t>
            </a:r>
          </a:p>
        </p:txBody>
      </p:sp>
    </p:spTree>
    <p:extLst>
      <p:ext uri="{BB962C8B-B14F-4D97-AF65-F5344CB8AC3E}">
        <p14:creationId xmlns:p14="http://schemas.microsoft.com/office/powerpoint/2010/main" val="89814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/>
              <a:t>Spring je okruženje koje značajno pojednostavljuje programiranje</a:t>
            </a:r>
          </a:p>
          <a:p>
            <a:pPr lvl="1"/>
            <a:r>
              <a:rPr lang="sr-Latn-RS"/>
              <a:t>kolekcija biblioteka.</a:t>
            </a:r>
          </a:p>
          <a:p>
            <a:r>
              <a:rPr lang="sr-Latn-RS"/>
              <a:t>Koristi se Dependency Injection, AOP, itd.</a:t>
            </a:r>
          </a:p>
          <a:p>
            <a:r>
              <a:rPr lang="sr-Latn-RS"/>
              <a:t>Spring Boot je okruženje koje inkorporira Spring, ali i built-in Tomcat, tako da se prave standalone aplikacije (klasične, ne nužno JavaEE), koje se brzo startuju, pa je i razvoj brži</a:t>
            </a:r>
          </a:p>
          <a:p>
            <a:pPr lvl="1"/>
            <a:r>
              <a:rPr lang="sr-Latn-RS"/>
              <a:t>može posle da se instalira i u JavaEE aplikativni server,</a:t>
            </a:r>
          </a:p>
          <a:p>
            <a:pPr lvl="1"/>
            <a:r>
              <a:rPr lang="sr-Latn-RS"/>
              <a:t>veliki broj anotacija koje eliminišu potrebu za obimnim konfigurisanjem.</a:t>
            </a:r>
          </a:p>
        </p:txBody>
      </p:sp>
    </p:spTree>
    <p:extLst>
      <p:ext uri="{BB962C8B-B14F-4D97-AF65-F5344CB8AC3E}">
        <p14:creationId xmlns:p14="http://schemas.microsoft.com/office/powerpoint/2010/main" val="3114584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pom.xml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Project Object Model</a:t>
            </a:r>
          </a:p>
          <a:p>
            <a:r>
              <a:rPr lang="sr-Latn-RS"/>
              <a:t>U njemu su specificirani svi artifakti vezani za projekat:</a:t>
            </a:r>
          </a:p>
          <a:p>
            <a:pPr lvl="1"/>
            <a:r>
              <a:rPr lang="sr-Latn-RS"/>
              <a:t>plugins</a:t>
            </a:r>
          </a:p>
          <a:p>
            <a:pPr lvl="1"/>
            <a:r>
              <a:rPr lang="sr-Latn-RS"/>
              <a:t>goals/profiles</a:t>
            </a:r>
          </a:p>
          <a:p>
            <a:pPr lvl="1"/>
            <a:r>
              <a:rPr lang="nn-NO"/>
              <a:t>dodatne biblioteke koje se koriste</a:t>
            </a:r>
            <a:r>
              <a:rPr lang="sr-Latn-RS"/>
              <a:t> (dependencies)</a:t>
            </a:r>
            <a:endParaRPr lang="nn-NO"/>
          </a:p>
          <a:p>
            <a:pPr lvl="1"/>
            <a:r>
              <a:rPr lang="sr-Latn-RS"/>
              <a:t>build profil</a:t>
            </a:r>
          </a:p>
        </p:txBody>
      </p:sp>
    </p:spTree>
    <p:extLst>
      <p:ext uri="{BB962C8B-B14F-4D97-AF65-F5344CB8AC3E}">
        <p14:creationId xmlns:p14="http://schemas.microsoft.com/office/powerpoint/2010/main" val="482542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pom.xml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&lt;project xmlns="http://maven.apache.org/POM/4.0.0" xmlns:xsi="http://www.w3.org/2001/XMLSchema-instance"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	xsi:schemaLocation="http://maven.apache.org/POM/4.0.0 http://maven.apache.org/xsd/maven-4.0.0.xsd"&gt;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	&lt;modelVersion&gt;4.0.0&lt;/modelVersion&gt;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	&lt;groupId&gt;com.crud&lt;/groupId&gt;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	&lt;artifactId&gt;project-crud&lt;/artifactId&gt;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	&lt;version&gt;1&lt;/version&gt;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	&lt;name&gt;crud&lt;/name&gt;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	&lt;description&gt;crud&lt;/description&gt;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	&lt;packaging&gt;war&lt;/packaging&gt;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55715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pom.xml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/>
              <a:t>build</a:t>
            </a:r>
            <a:r>
              <a:rPr lang="sr-Latn-RS"/>
              <a:t> – definiše proces kompajliranja i pakovanja aplikacije.</a:t>
            </a:r>
          </a:p>
          <a:p>
            <a:r>
              <a:rPr lang="sr-Latn-RS" b="1"/>
              <a:t>target</a:t>
            </a:r>
            <a:r>
              <a:rPr lang="sr-Latn-RS"/>
              <a:t> – definiše cilj build-ovanja</a:t>
            </a:r>
          </a:p>
          <a:p>
            <a:pPr lvl="1"/>
            <a:r>
              <a:rPr lang="sr-Latn-RS"/>
              <a:t>možemo napraviti različite verzije istog programa (za različite OS, recimo)</a:t>
            </a:r>
          </a:p>
          <a:p>
            <a:r>
              <a:rPr lang="sr-Latn-RS" b="1"/>
              <a:t>dependencies</a:t>
            </a:r>
            <a:r>
              <a:rPr lang="sr-Latn-RS"/>
              <a:t> – definiše koje dodatne biblioteke treba dobaviti da bi nam proradio projekat.</a:t>
            </a:r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25330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Spring Boot početak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/>
              <a:t>Počinje se od </a:t>
            </a:r>
            <a:r>
              <a:rPr lang="sr-Latn-RS" b="1"/>
              <a:t>pom.xml</a:t>
            </a:r>
            <a:r>
              <a:rPr lang="sr-Latn-RS"/>
              <a:t> datoteke.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&lt;parent&gt;  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&lt;groupId&gt;org.springframework.boot&lt;/groupId&gt;  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&lt;artifactId&gt;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spring-boot-starter-parent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&lt;/artifactId&gt;  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&lt;version&gt;1.4.2.RELEASE&lt;/version&gt;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&lt;/parent&gt;</a:t>
            </a:r>
          </a:p>
        </p:txBody>
      </p:sp>
    </p:spTree>
    <p:extLst>
      <p:ext uri="{BB962C8B-B14F-4D97-AF65-F5344CB8AC3E}">
        <p14:creationId xmlns:p14="http://schemas.microsoft.com/office/powerpoint/2010/main" val="1623434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Spring Boot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 lnSpcReduction="10000"/>
          </a:bodyPr>
          <a:lstStyle/>
          <a:p>
            <a:r>
              <a:rPr lang="sr-Latn-RS"/>
              <a:t>Za embedded tomcat: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&lt;groupId&gt;org.springframework.boot&lt;/groupId&gt;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&lt;artifactId&gt;spring-boot-starter-web&lt;/artifactId&gt;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r>
              <a:rPr lang="sr-Latn-RS"/>
              <a:t>Za web sockete: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&lt;groupId&gt;org.springframework.boot&lt;/groupId&gt;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&lt;artifactId&gt;spring-boot-starter-websocket&lt;/artifactId&gt;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95963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Spring Boot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4781128"/>
          </a:xfrm>
        </p:spPr>
        <p:txBody>
          <a:bodyPr>
            <a:normAutofit/>
          </a:bodyPr>
          <a:lstStyle/>
          <a:p>
            <a:r>
              <a:rPr lang="sr-Latn-RS"/>
              <a:t>Za web security: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&lt;groupId&gt;org.springframework.security&lt;/groupId&gt;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&lt;artifactId&gt;spring-security-web&lt;/artifactId&gt;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r>
              <a:rPr lang="sr-Latn-RS"/>
              <a:t>Za spring security configuration: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&lt;groupId&gt;org.springframework.security&lt;/groupId&gt;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&lt;artifactId&gt;spring-security-config&lt;/artifactId&gt;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11618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Spring Boot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4781128"/>
          </a:xfrm>
        </p:spPr>
        <p:txBody>
          <a:bodyPr>
            <a:normAutofit lnSpcReduction="10000"/>
          </a:bodyPr>
          <a:lstStyle/>
          <a:p>
            <a:r>
              <a:rPr lang="sr-Latn-RS"/>
              <a:t>Za spring ORM</a:t>
            </a:r>
            <a:r>
              <a:rPr lang="sr-Latn-RS">
                <a:sym typeface="Wingdings" panose="05000000000000000000" pitchFamily="2" charset="2"/>
              </a:rPr>
              <a:t>JPA</a:t>
            </a:r>
            <a:r>
              <a:rPr lang="sr-Latn-RS"/>
              <a:t>: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&lt;groupId&gt;org.springframework.boot&lt;/groupId&gt;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&lt;artifactId&gt;spring-boot-starter-data-jpa&lt;/artifactId&gt;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r>
              <a:rPr lang="sr-Latn-RS"/>
              <a:t>Za MySQL JDBC drajver: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&lt;groupId&gt;mysql&lt;/groupId&gt;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&lt;artifactId&gt;mysql-connector-java&lt;/artifactId&gt;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&lt;version&gt;8.0.0&lt;/version&gt;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04343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Spring Boot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4781128"/>
          </a:xfrm>
        </p:spPr>
        <p:txBody>
          <a:bodyPr>
            <a:normAutofit lnSpcReduction="10000"/>
          </a:bodyPr>
          <a:lstStyle/>
          <a:p>
            <a:r>
              <a:rPr lang="sr-Latn-RS"/>
              <a:t>Za testove: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&lt;groupId&gt;org.springframework.boot&lt;/groupId&gt;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&lt;artifactId&gt;spring-boot-starter-test&lt;/artifactId&gt;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&lt;scope&gt;test&lt;/scope&gt;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r>
              <a:rPr lang="sr-Latn-RS"/>
              <a:t>Za Bootstrap: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&lt;groupId&gt;org.webjars&lt;/groupId&gt;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&lt;artifactId&gt;bootstrap&lt;/artifactId&gt;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&lt;version&gt;3.3.7&lt;/version&gt;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81522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Spring Boot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4781128"/>
          </a:xfrm>
        </p:spPr>
        <p:txBody>
          <a:bodyPr>
            <a:normAutofit/>
          </a:bodyPr>
          <a:lstStyle/>
          <a:p>
            <a:r>
              <a:rPr lang="sr-Latn-RS"/>
              <a:t>I, mnogo, mnogo drugih biblioteka...</a:t>
            </a:r>
          </a:p>
        </p:txBody>
      </p:sp>
    </p:spTree>
    <p:extLst>
      <p:ext uri="{BB962C8B-B14F-4D97-AF65-F5344CB8AC3E}">
        <p14:creationId xmlns:p14="http://schemas.microsoft.com/office/powerpoint/2010/main" val="1793558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Build sekcija pom.xml datoteke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sr-Latn-RS"/>
              <a:t>Rezultat kompajliranja je standalone java aplikacija.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&lt;build&gt;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&lt;plugins&gt;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&lt;plugin&gt;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&lt;groupId&gt;org.springframework.boot&lt;/groupId&gt;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&lt;artifactId&gt;spring-boot-maven-plugin&lt;/artifactId&gt;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&lt;/plugin&gt;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&lt;/plugins&gt;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&lt;/build&gt;</a:t>
            </a:r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9655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Spring moduli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406227"/>
            <a:ext cx="474345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16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Java kod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 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{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	SpringApplication.</a:t>
            </a:r>
            <a:r>
              <a:rPr lang="sr-Latn-RS" sz="2400" b="1" i="1">
                <a:latin typeface="Courier New" panose="02070309020205020404" pitchFamily="49" charset="0"/>
                <a:cs typeface="Courier New" panose="02070309020205020404" pitchFamily="49" charset="0"/>
              </a:rPr>
              <a:t>run(Application.class);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913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Fokusiraćemo se na:</a:t>
            </a:r>
          </a:p>
          <a:p>
            <a:pPr lvl="1"/>
            <a:r>
              <a:rPr lang="sr-Latn-RS"/>
              <a:t>Spring Dependency Injection,</a:t>
            </a:r>
          </a:p>
          <a:p>
            <a:pPr lvl="1"/>
            <a:r>
              <a:rPr lang="sr-Latn-RS"/>
              <a:t>Spring Web/REST,</a:t>
            </a:r>
          </a:p>
          <a:p>
            <a:pPr lvl="1"/>
            <a:r>
              <a:rPr lang="sr-Latn-RS"/>
              <a:t>Spring ORM/JPA,</a:t>
            </a:r>
          </a:p>
          <a:p>
            <a:pPr lvl="1"/>
            <a:r>
              <a:rPr lang="sr-Latn-RS"/>
              <a:t>Spring Web/Security.</a:t>
            </a:r>
          </a:p>
        </p:txBody>
      </p:sp>
    </p:spTree>
    <p:extLst>
      <p:ext uri="{BB962C8B-B14F-4D97-AF65-F5344CB8AC3E}">
        <p14:creationId xmlns:p14="http://schemas.microsoft.com/office/powerpoint/2010/main" val="287266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Spring Dependency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4367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Spring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Umesto ručnog instanciranja, compile-time, Spring omogućuje da instanciranje obavimo run-time</a:t>
            </a:r>
          </a:p>
          <a:p>
            <a:pPr lvl="1"/>
            <a:r>
              <a:rPr lang="sr-Latn-RS"/>
              <a:t>to znači da u kodu nećemo instancirati potrebne softverske komponente, već ćemo označiti da hoćemo da Spring ubaci konkretne instance.</a:t>
            </a:r>
          </a:p>
          <a:p>
            <a:pPr lvl="1"/>
            <a:r>
              <a:rPr lang="sr-Latn-RS"/>
              <a:t>možemo da sve ovo uradimo anotacijama, ili</a:t>
            </a:r>
          </a:p>
          <a:p>
            <a:pPr lvl="1"/>
            <a:r>
              <a:rPr lang="sr-Latn-RS"/>
              <a:t>xml konfiguracionim fajlom.</a:t>
            </a:r>
          </a:p>
        </p:txBody>
      </p:sp>
    </p:spTree>
    <p:extLst>
      <p:ext uri="{BB962C8B-B14F-4D97-AF65-F5344CB8AC3E}">
        <p14:creationId xmlns:p14="http://schemas.microsoft.com/office/powerpoint/2010/main" val="397545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Spring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62500" lnSpcReduction="20000"/>
          </a:bodyPr>
          <a:lstStyle/>
          <a:p>
            <a:r>
              <a:rPr lang="sr-Latn-RS"/>
              <a:t>Sve softverske komponente koje ćemo koristiti označavamo @Component anotacijom.</a:t>
            </a:r>
          </a:p>
          <a:p>
            <a:r>
              <a:rPr lang="sr-Latn-RS"/>
              <a:t>Postoje i specijalizacije ove anotacije:</a:t>
            </a:r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r>
              <a:rPr lang="sr-Latn-RS"/>
              <a:t>@Controller je specijalizovana komponenta za rutiranje HTTP zahteva</a:t>
            </a:r>
          </a:p>
          <a:p>
            <a:r>
              <a:rPr lang="sr-Latn-RS"/>
              <a:t>@Service je specijalizovana komponenta za realizaciju poslovne logike</a:t>
            </a:r>
          </a:p>
          <a:p>
            <a:r>
              <a:rPr lang="sr-Latn-RS"/>
              <a:t>@Repository je specijalizovana komponenta za realizaciju DAO (Data Access Object)</a:t>
            </a:r>
          </a:p>
          <a:p>
            <a:pPr lvl="1"/>
            <a:r>
              <a:rPr lang="sr-Latn-RS"/>
              <a:t>svi izuzeci se prepakuju u spring izuzetke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77" y="2780928"/>
            <a:ext cx="3810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22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Spring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/>
              <a:t>Primer komponente:</a:t>
            </a:r>
          </a:p>
          <a:p>
            <a:pPr marL="0" indent="0">
              <a:buNone/>
            </a:pP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class DummyBean {</a:t>
            </a:r>
          </a:p>
          <a:p>
            <a:pPr marL="0" indent="0">
              <a:buNone/>
            </a:pP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r-Latn-RS"/>
              <a:t>Tri vrste injekcije neke komponente u drugu:</a:t>
            </a:r>
          </a:p>
          <a:p>
            <a:pPr lvl="1"/>
            <a:r>
              <a:rPr lang="sr-Latn-RS"/>
              <a:t>Field DI: stavimo @Autowired iznad atributa tipa DummyBean</a:t>
            </a:r>
          </a:p>
          <a:p>
            <a:pPr lvl="1"/>
            <a:r>
              <a:rPr lang="sr-Latn-RS"/>
              <a:t>Setter DI: stavimo @Autowired iznad settera, koji prima parametar tipa DummyBean</a:t>
            </a:r>
          </a:p>
          <a:p>
            <a:pPr lvl="1"/>
            <a:r>
              <a:rPr lang="sr-Latn-RS"/>
              <a:t>Constructor DI: stavimo @Autowired iznad konstruktora koji kao parametar prima objekat klase DummyBean</a:t>
            </a:r>
          </a:p>
        </p:txBody>
      </p:sp>
    </p:spTree>
    <p:extLst>
      <p:ext uri="{BB962C8B-B14F-4D97-AF65-F5344CB8AC3E}">
        <p14:creationId xmlns:p14="http://schemas.microsoft.com/office/powerpoint/2010/main" val="140836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Field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class DummyBean {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class MyApp {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	@Autowired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	DummyBean db;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6701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1378</Words>
  <Application>Microsoft Office PowerPoint</Application>
  <PresentationFormat>On-screen Show (4:3)</PresentationFormat>
  <Paragraphs>252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 New</vt:lpstr>
      <vt:lpstr>Office Theme</vt:lpstr>
      <vt:lpstr>Inženjering Serverskog Sloja prof. dr Milan Vidaković</vt:lpstr>
      <vt:lpstr>Uvod</vt:lpstr>
      <vt:lpstr>Spring moduli</vt:lpstr>
      <vt:lpstr>Spring Boot</vt:lpstr>
      <vt:lpstr>Spring Dependency Injection</vt:lpstr>
      <vt:lpstr>Spring Dependency Injection</vt:lpstr>
      <vt:lpstr>Spring Dependency Injection</vt:lpstr>
      <vt:lpstr>Spring Dependency Injection</vt:lpstr>
      <vt:lpstr>Field Dependency Injection</vt:lpstr>
      <vt:lpstr>Setter Dependency Injection</vt:lpstr>
      <vt:lpstr>Constructor Dependency Injection</vt:lpstr>
      <vt:lpstr>Ako ne stavimo @Component anotaciju iznad klase</vt:lpstr>
      <vt:lpstr>Konfiguraciona klasa</vt:lpstr>
      <vt:lpstr>Konfiguraciona klasa</vt:lpstr>
      <vt:lpstr>Više komponenti koje implementiraju isti interfejs</vt:lpstr>
      <vt:lpstr>Primer</vt:lpstr>
      <vt:lpstr>Primer</vt:lpstr>
      <vt:lpstr>Spring &amp; Maven</vt:lpstr>
      <vt:lpstr>Maven</vt:lpstr>
      <vt:lpstr>pom.xml</vt:lpstr>
      <vt:lpstr>pom.xml</vt:lpstr>
      <vt:lpstr>pom.xml</vt:lpstr>
      <vt:lpstr>Spring Boot početak</vt:lpstr>
      <vt:lpstr>Spring Boot Dependencies</vt:lpstr>
      <vt:lpstr>Spring Boot Dependencies</vt:lpstr>
      <vt:lpstr>Spring Boot Dependencies</vt:lpstr>
      <vt:lpstr>Spring Boot Dependencies</vt:lpstr>
      <vt:lpstr>Spring Boot Dependencies</vt:lpstr>
      <vt:lpstr>Build sekcija pom.xml datoteke</vt:lpstr>
      <vt:lpstr>Java kod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minja</dc:creator>
  <cp:lastModifiedBy>Milan Vidaković</cp:lastModifiedBy>
  <cp:revision>182</cp:revision>
  <dcterms:created xsi:type="dcterms:W3CDTF">2017-08-13T08:49:59Z</dcterms:created>
  <dcterms:modified xsi:type="dcterms:W3CDTF">2022-09-22T19:50:03Z</dcterms:modified>
</cp:coreProperties>
</file>