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30713E-3409-45A9-9D0C-84DC716D33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F8720A-416B-45D2-B5E3-2A56E33205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C5B413-72A1-4ACD-8B8B-790949239D8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C5DD88-43BD-42AF-8674-6AB693B35A3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7C54C5-3F26-4210-9C8C-73007A9958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924790-1743-4E32-97BC-FB250D392A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66FB61-A00C-4BF5-B2FC-89B9A996F1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DD2E0A-C508-4410-BA49-70D80DD92F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E0BCD3-A7DC-4ACD-936B-EB319CE738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50E9E9-C571-4A8B-A2B2-BA6462AB4D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4228CD-6014-4EF2-93C9-8B4536B893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15E647-94EB-4FAB-99C6-962F0E2076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3049DF-5258-4F29-A7AE-B68E607A022F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r>
              <a:rPr b="0" lang="sr-Latn-CS" sz="1400" spc="-1" strike="noStrike">
                <a:solidFill>
                  <a:srgbClr val="000000"/>
                </a:solidFill>
                <a:latin typeface="Arial"/>
              </a:rPr>
              <a:t>/34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3"/>
          <p:cNvSpPr/>
          <p:nvPr/>
        </p:nvSpPr>
        <p:spPr>
          <a:xfrm>
            <a:off x="6300720" y="6237360"/>
            <a:ext cx="2374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fld id="{8375D1E2-C8E4-44D9-AEA4-A9032AD1A7E3}" type="slidenum">
              <a:rPr b="0" lang="sr-Latn-RS" sz="1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r>
              <a:rPr b="0" lang="sr-Latn-RS" sz="1800" spc="-1" strike="noStrike">
                <a:solidFill>
                  <a:srgbClr val="000000"/>
                </a:solidFill>
                <a:latin typeface="Arial"/>
              </a:rPr>
              <a:t>/10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4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5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CS" sz="4400" spc="-1" strike="noStrike">
                <a:solidFill>
                  <a:srgbClr val="000000"/>
                </a:solidFill>
                <a:latin typeface="Arial"/>
              </a:rPr>
              <a:t>Inženjerstvo Serverskog Sloja</a:t>
            </a:r>
            <a:br>
              <a:rPr sz="4400"/>
            </a:br>
            <a:r>
              <a:rPr b="0" lang="sr-Latn-CS" sz="2800" spc="-1" strike="noStrike">
                <a:solidFill>
                  <a:srgbClr val="000000"/>
                </a:solidFill>
                <a:latin typeface="Arial"/>
              </a:rPr>
              <a:t>prof. dr Milan Vidaković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sr-Latn-RS" sz="3200" spc="-1" strike="noStrike">
                <a:solidFill>
                  <a:srgbClr val="000000"/>
                </a:solidFill>
                <a:latin typeface="Arial"/>
              </a:rPr>
              <a:t>JSON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4400" spc="-1" strike="noStrike">
                <a:solidFill>
                  <a:srgbClr val="000000"/>
                </a:solidFill>
                <a:latin typeface="Arial"/>
              </a:rPr>
              <a:t>Alternativna JSON biblioteka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sr-Latn-RS" sz="3200" spc="-1" strike="noStrike">
                <a:solidFill>
                  <a:srgbClr val="000000"/>
                </a:solidFill>
                <a:latin typeface="Arial"/>
              </a:rPr>
              <a:t>Gson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1" lang="sr-Latn-RS" sz="2800" spc="-1" strike="noStrike">
                <a:solidFill>
                  <a:srgbClr val="000000"/>
                </a:solidFill>
                <a:latin typeface="Courier New"/>
              </a:rPr>
              <a:t>g.fromJson(string, Klasa.class);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1" lang="sr-Latn-RS" sz="2800" spc="-1" strike="noStrike">
                <a:solidFill>
                  <a:srgbClr val="000000"/>
                </a:solidFill>
                <a:latin typeface="Courier New"/>
              </a:rPr>
              <a:t>g.toJson(objekat);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4400" spc="-1" strike="noStrike">
                <a:solidFill>
                  <a:srgbClr val="000000"/>
                </a:solidFill>
                <a:latin typeface="Arial"/>
              </a:rPr>
              <a:t>JSON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sr-Latn-RS" sz="3200" spc="-1" strike="noStrike">
                <a:solidFill>
                  <a:srgbClr val="000000"/>
                </a:solidFill>
                <a:latin typeface="Arial"/>
              </a:rPr>
              <a:t>JavaScript Object Notation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3200" spc="-1" strike="noStrike">
                <a:solidFill>
                  <a:srgbClr val="000000"/>
                </a:solidFill>
                <a:latin typeface="Arial"/>
              </a:rPr>
              <a:t>Jednostavan format za razmenu podataka predstavljenih pomoću teksta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fi-FI" sz="3200" spc="-1" strike="noStrike">
                <a:solidFill>
                  <a:srgbClr val="000000"/>
                </a:solidFill>
                <a:latin typeface="Arial"/>
              </a:rPr>
              <a:t>Nezavistan od konkretnih tehnologija sa kojima se koristi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sr-Latn-RS" sz="3200" spc="-1" strike="noStrike">
                <a:solidFill>
                  <a:srgbClr val="000000"/>
                </a:solidFill>
                <a:latin typeface="Arial"/>
              </a:rPr>
              <a:t>Lako se razume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sr-Latn-RS" sz="3200" spc="-1" strike="noStrike">
                <a:solidFill>
                  <a:srgbClr val="000000"/>
                </a:solidFill>
                <a:latin typeface="Arial"/>
              </a:rPr>
              <a:t>Sintaktički identičan kodu za kreiranje objekata u JavaScript-u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4400" spc="-1" strike="noStrike">
                <a:solidFill>
                  <a:srgbClr val="000000"/>
                </a:solidFill>
                <a:latin typeface="Arial"/>
              </a:rPr>
              <a:t>JSON sintaksa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sr-Latn-RS" sz="3200" spc="-1" strike="noStrike">
                <a:solidFill>
                  <a:srgbClr val="000000"/>
                </a:solidFill>
                <a:latin typeface="Arial"/>
              </a:rPr>
              <a:t>Nizovi ili kolekcije su predstavljene simbolom '['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sr-Latn-RS" sz="3200" spc="-1" strike="noStrike">
                <a:solidFill>
                  <a:srgbClr val="000000"/>
                </a:solidFill>
                <a:latin typeface="Arial"/>
              </a:rPr>
              <a:t>Stringovi su pod navodnicima, primitivni tipovi nisu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sr-Latn-RS" sz="3200" spc="-1" strike="noStrike">
                <a:solidFill>
                  <a:srgbClr val="000000"/>
                </a:solidFill>
                <a:latin typeface="Arial"/>
              </a:rPr>
              <a:t>Vitičastim zagradama obeležavamo blok ili strukturu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4400" spc="-1" strike="noStrike">
                <a:solidFill>
                  <a:srgbClr val="000000"/>
                </a:solidFill>
                <a:latin typeface="Arial"/>
              </a:rPr>
              <a:t>JSON sintaksa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250920" y="1600200"/>
            <a:ext cx="864216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sr-Latn-RS" sz="2800" spc="-1" strike="noStrike">
                <a:solidFill>
                  <a:srgbClr val="000000"/>
                </a:solidFill>
                <a:latin typeface="Arial"/>
              </a:rPr>
              <a:t>Podaci su predstavljeni kao parovi </a:t>
            </a:r>
            <a:r>
              <a:rPr b="1" lang="sr-Latn-RS" sz="2800" spc="-1" strike="noStrike">
                <a:solidFill>
                  <a:srgbClr val="000000"/>
                </a:solidFill>
                <a:latin typeface="Arial"/>
              </a:rPr>
              <a:t>ključ:vrednost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sr-Latn-RS" sz="2800" spc="-1" strike="noStrike">
                <a:solidFill>
                  <a:srgbClr val="000000"/>
                </a:solidFill>
                <a:latin typeface="Arial"/>
              </a:rPr>
              <a:t>Podaci su odvojeni zarezima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sr-Latn-RS" sz="2800" spc="-1" strike="noStrike">
                <a:solidFill>
                  <a:srgbClr val="000000"/>
                </a:solidFill>
                <a:latin typeface="Arial"/>
              </a:rPr>
              <a:t>Podaci mogu biti: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sr-Latn-RS" sz="2400" spc="-1" strike="noStrike">
                <a:solidFill>
                  <a:srgbClr val="000000"/>
                </a:solidFill>
                <a:latin typeface="Arial"/>
              </a:rPr>
              <a:t>Brojevi (celi ili realni)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sr-Latn-RS" sz="2400" spc="-1" strike="noStrike">
                <a:solidFill>
                  <a:srgbClr val="000000"/>
                </a:solidFill>
                <a:latin typeface="Arial"/>
              </a:rPr>
              <a:t>Stringovi (pod navodnicima)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Boolean vrednosti (true ili false)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sr-Latn-RS" sz="2400" spc="-1" strike="noStrike">
                <a:solidFill>
                  <a:srgbClr val="000000"/>
                </a:solidFill>
                <a:latin typeface="Arial"/>
              </a:rPr>
              <a:t>Nizovi ili kolekcije (u uglastim zagradama)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sr-Latn-RS" sz="2400" spc="-1" strike="noStrike">
                <a:solidFill>
                  <a:srgbClr val="000000"/>
                </a:solidFill>
                <a:latin typeface="Arial"/>
              </a:rPr>
              <a:t>Objekti (u vitičastim zagradama)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sr-Latn-RS" sz="2400" spc="-1" strike="noStrike">
                <a:solidFill>
                  <a:srgbClr val="000000"/>
                </a:solidFill>
                <a:latin typeface="Arial"/>
              </a:rPr>
              <a:t>null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4400" spc="-1" strike="noStrike">
                <a:solidFill>
                  <a:srgbClr val="000000"/>
                </a:solidFill>
                <a:latin typeface="Arial"/>
              </a:rPr>
              <a:t>JSON - Primer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250920" y="1600200"/>
            <a:ext cx="87134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sr-Latn-RS" sz="2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sr-Latn-RS" sz="2400" spc="-1" strike="noStrike">
                <a:solidFill>
                  <a:srgbClr val="000000"/>
                </a:solidFill>
                <a:latin typeface="Courier New"/>
              </a:rPr>
              <a:t>"studenti": [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sr-Latn-R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it-IT" sz="2400" spc="-1" strike="noStrike">
                <a:solidFill>
                  <a:srgbClr val="000000"/>
                </a:solidFill>
                <a:latin typeface="Courier New"/>
              </a:rPr>
              <a:t>{ “id”:1, "ime":"Pera" , "prezime":"Perić",</a:t>
            </a:r>
            <a:br>
              <a:rPr sz="2400"/>
            </a:br>
            <a:r>
              <a:rPr b="1" lang="sr-Latn-R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it-IT" sz="2400" spc="-1" strike="noStrike">
                <a:solidFill>
                  <a:srgbClr val="000000"/>
                </a:solidFill>
                <a:latin typeface="Courier New"/>
              </a:rPr>
              <a:t> “email”:”pera@gmail.com” },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sr-Latn-R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it-IT" sz="2400" spc="-1" strike="noStrike">
                <a:solidFill>
                  <a:srgbClr val="000000"/>
                </a:solidFill>
                <a:latin typeface="Courier New"/>
              </a:rPr>
              <a:t>{ “id”:2, "ime":"Steva" , </a:t>
            </a:r>
            <a:br>
              <a:rPr sz="2400"/>
            </a:br>
            <a:r>
              <a:rPr b="1" lang="sr-Latn-R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it-IT" sz="2400" spc="-1" strike="noStrike">
                <a:solidFill>
                  <a:srgbClr val="000000"/>
                </a:solidFill>
                <a:latin typeface="Courier New"/>
              </a:rPr>
              <a:t>"prezime":"Stević", “email”:null },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sr-Latn-R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pt-BR" sz="2400" spc="-1" strike="noStrike">
                <a:solidFill>
                  <a:srgbClr val="000000"/>
                </a:solidFill>
                <a:latin typeface="Courier New"/>
              </a:rPr>
              <a:t>{ “id”:3, "ime":"Jova" , "prezima":"Jović",</a:t>
            </a:r>
            <a:br>
              <a:rPr sz="2400"/>
            </a:br>
            <a:r>
              <a:rPr b="1" lang="sr-Latn-R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pt-BR" sz="2400" spc="-1" strike="noStrike">
                <a:solidFill>
                  <a:srgbClr val="000000"/>
                </a:solidFill>
                <a:latin typeface="Courier New"/>
              </a:rPr>
              <a:t> “email”:”jova@gmail.com” }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sr-Latn-RS" sz="2400" spc="-1" strike="noStrike">
                <a:solidFill>
                  <a:srgbClr val="000000"/>
                </a:solidFill>
                <a:latin typeface="Courier New"/>
              </a:rPr>
              <a:t>]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sr-Latn-RS" sz="2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4400" spc="-1" strike="noStrike">
                <a:solidFill>
                  <a:srgbClr val="000000"/>
                </a:solidFill>
                <a:latin typeface="Arial"/>
              </a:rPr>
              <a:t>JSON - Primer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9240" cy="5689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sr-Latn-RS" sz="2000" spc="-1" strike="noStrike">
                <a:solidFill>
                  <a:srgbClr val="000000"/>
                </a:solidFill>
                <a:latin typeface="Courier New"/>
              </a:rPr>
              <a:t>{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sr-Latn-RS" sz="2000" spc="-1" strike="noStrike">
                <a:solidFill>
                  <a:srgbClr val="000000"/>
                </a:solidFill>
                <a:latin typeface="Courier New"/>
              </a:rPr>
              <a:t>"firstName": "John",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sr-Latn-RS" sz="2000" spc="-1" strike="noStrike">
                <a:solidFill>
                  <a:srgbClr val="000000"/>
                </a:solidFill>
                <a:latin typeface="Courier New"/>
              </a:rPr>
              <a:t>"lastName": "Smith",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sr-Latn-RS" sz="2000" spc="-1" strike="noStrike">
                <a:solidFill>
                  <a:srgbClr val="000000"/>
                </a:solidFill>
                <a:latin typeface="Courier New"/>
              </a:rPr>
              <a:t>"age": 25,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sr-Latn-RS" sz="2000" spc="-1" strike="noStrike">
                <a:solidFill>
                  <a:srgbClr val="000000"/>
                </a:solidFill>
                <a:latin typeface="Courier New"/>
              </a:rPr>
              <a:t>"address": {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sr-Latn-R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sr-Latn-RS" sz="2000" spc="-1" strike="noStrike">
                <a:solidFill>
                  <a:srgbClr val="000000"/>
                </a:solidFill>
                <a:latin typeface="Courier New"/>
              </a:rPr>
              <a:t>"streetAddress": "21 2nd Street",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sr-Latn-R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sr-Latn-RS" sz="2000" spc="-1" strike="noStrike">
                <a:solidFill>
                  <a:srgbClr val="000000"/>
                </a:solidFill>
                <a:latin typeface="Courier New"/>
              </a:rPr>
              <a:t>"city": "New York",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sr-Latn-R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sr-Latn-RS" sz="2000" spc="-1" strike="noStrike">
                <a:solidFill>
                  <a:srgbClr val="000000"/>
                </a:solidFill>
                <a:latin typeface="Courier New"/>
              </a:rPr>
              <a:t>"state": "NY",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sr-Latn-R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sr-Latn-RS" sz="2000" spc="-1" strike="noStrike">
                <a:solidFill>
                  <a:srgbClr val="000000"/>
                </a:solidFill>
                <a:latin typeface="Courier New"/>
              </a:rPr>
              <a:t>"postalCode": 10021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sr-Latn-R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sr-Latn-RS" sz="2000" spc="-1" strike="noStrike">
                <a:solidFill>
                  <a:srgbClr val="000000"/>
                </a:solidFill>
                <a:latin typeface="Courier New"/>
              </a:rPr>
              <a:t>},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sr-Latn-RS" sz="2000" spc="-1" strike="noStrike">
                <a:solidFill>
                  <a:srgbClr val="000000"/>
                </a:solidFill>
                <a:latin typeface="Courier New"/>
              </a:rPr>
              <a:t>"phoneNumbers": [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sr-Latn-R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sr-Latn-R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sr-Latn-RS" sz="2000" spc="-1" strike="noStrike">
                <a:solidFill>
                  <a:srgbClr val="000000"/>
                </a:solidFill>
                <a:latin typeface="Courier New"/>
              </a:rPr>
              <a:t>{ "type": "home", "number": "212 555-1234" },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sr-Latn-R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sr-Latn-R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sr-Latn-RS" sz="2000" spc="-1" strike="noStrike">
                <a:solidFill>
                  <a:srgbClr val="000000"/>
                </a:solidFill>
                <a:latin typeface="Courier New"/>
              </a:rPr>
              <a:t>{ "type": "fax", "number": "646 555-4567" }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sr-Latn-R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sr-Latn-RS" sz="2000" spc="-1" strike="noStrike">
                <a:solidFill>
                  <a:srgbClr val="000000"/>
                </a:solidFill>
                <a:latin typeface="Courier New"/>
              </a:rPr>
              <a:t>]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sr-Latn-RS" sz="20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4400" spc="-1" strike="noStrike">
                <a:solidFill>
                  <a:srgbClr val="000000"/>
                </a:solidFill>
                <a:latin typeface="Arial"/>
              </a:rPr>
              <a:t>JSON u Javi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sr-Latn-RS" sz="3200" spc="-1" strike="noStrike">
                <a:solidFill>
                  <a:srgbClr val="000000"/>
                </a:solidFill>
                <a:latin typeface="Arial"/>
              </a:rPr>
              <a:t>Biblioteka </a:t>
            </a:r>
            <a:r>
              <a:rPr b="1" lang="sr-Latn-RS" sz="3200" spc="-1" strike="noStrike">
                <a:solidFill>
                  <a:srgbClr val="000000"/>
                </a:solidFill>
                <a:latin typeface="Arial"/>
              </a:rPr>
              <a:t>Jackson</a:t>
            </a:r>
            <a:r>
              <a:rPr b="0" lang="sr-Latn-RS" sz="3200" spc="-1" strike="noStrike">
                <a:solidFill>
                  <a:srgbClr val="000000"/>
                </a:solidFill>
                <a:latin typeface="Arial"/>
              </a:rPr>
              <a:t> radi mapiranje </a:t>
            </a:r>
            <a:br>
              <a:rPr sz="3200"/>
            </a:br>
            <a:r>
              <a:rPr b="0" lang="sr-Latn-RS" sz="3200" spc="-1" strike="noStrike">
                <a:solidFill>
                  <a:srgbClr val="000000"/>
                </a:solidFill>
                <a:latin typeface="Arial"/>
              </a:rPr>
              <a:t>Java &lt;-&gt;JSON u oba smera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sr-Latn-RS" sz="3200" spc="-1" strike="noStrike">
                <a:solidFill>
                  <a:srgbClr val="000000"/>
                </a:solidFill>
                <a:latin typeface="Arial"/>
              </a:rPr>
              <a:t>Potrebno je ubaciti u classpath jackson*.jar datoteke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sr-Latn-RS" sz="3200" spc="-1" strike="noStrike">
                <a:solidFill>
                  <a:srgbClr val="000000"/>
                </a:solidFill>
                <a:latin typeface="Arial"/>
              </a:rPr>
              <a:t>Ključna klasa ove biblioteke je </a:t>
            </a:r>
            <a:r>
              <a:rPr b="1" lang="sr-Latn-RS" sz="3200" spc="-1" strike="noStrike">
                <a:solidFill>
                  <a:srgbClr val="000000"/>
                </a:solidFill>
                <a:latin typeface="Courier New"/>
              </a:rPr>
              <a:t>ObjectMapper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sr-Latn-RS" sz="2800" spc="-1" strike="noStrike">
                <a:solidFill>
                  <a:srgbClr val="000000"/>
                </a:solidFill>
                <a:latin typeface="Arial"/>
              </a:rPr>
              <a:t>dve metode: </a:t>
            </a:r>
            <a:r>
              <a:rPr b="1" lang="sr-Latn-RS" sz="2800" spc="-1" strike="noStrike">
                <a:solidFill>
                  <a:srgbClr val="000000"/>
                </a:solidFill>
                <a:latin typeface="Arial"/>
              </a:rPr>
              <a:t>readValue</a:t>
            </a:r>
            <a:r>
              <a:rPr b="0" lang="sr-Latn-RS" sz="2800" spc="-1" strike="noStrike">
                <a:solidFill>
                  <a:srgbClr val="000000"/>
                </a:solidFill>
                <a:latin typeface="Arial"/>
              </a:rPr>
              <a:t> i </a:t>
            </a:r>
            <a:r>
              <a:rPr b="1" lang="sr-Latn-RS" sz="2800" spc="-1" strike="noStrike">
                <a:solidFill>
                  <a:srgbClr val="000000"/>
                </a:solidFill>
                <a:latin typeface="Arial"/>
              </a:rPr>
              <a:t>writeValueAsString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4400" spc="-1" strike="noStrike">
                <a:solidFill>
                  <a:srgbClr val="000000"/>
                </a:solidFill>
                <a:latin typeface="Arial"/>
              </a:rPr>
              <a:t>JSON </a:t>
            </a:r>
            <a:r>
              <a:rPr b="0" lang="sr-Latn-RS" sz="4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sr-Latn-RS" sz="4400" spc="-1" strike="noStrike">
                <a:solidFill>
                  <a:srgbClr val="000000"/>
                </a:solidFill>
                <a:latin typeface="Arial"/>
              </a:rPr>
              <a:t> Java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sr-Latn-RS" sz="2400" spc="-1" strike="noStrike">
                <a:solidFill>
                  <a:srgbClr val="000000"/>
                </a:solidFill>
                <a:latin typeface="Courier New"/>
              </a:rPr>
              <a:t>String jsonStr = "...";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ObjectMapper mapper = </a:t>
            </a:r>
            <a:r>
              <a:rPr b="1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new ObjectMapper()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Article a = </a:t>
            </a:r>
            <a:r>
              <a:rPr b="1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mapper.readValue(</a:t>
            </a:r>
            <a:r>
              <a:rPr b="1" lang="sr-Latn-R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jsonStr</a:t>
            </a:r>
            <a:r>
              <a:rPr b="1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, Article.class)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4400" spc="-1" strike="noStrike">
                <a:solidFill>
                  <a:srgbClr val="000000"/>
                </a:solidFill>
                <a:latin typeface="Arial"/>
              </a:rPr>
              <a:t>Java </a:t>
            </a:r>
            <a:r>
              <a:rPr b="0" lang="sr-Latn-RS" sz="4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sr-Latn-RS" sz="4400" spc="-1" strike="noStrike">
                <a:solidFill>
                  <a:srgbClr val="000000"/>
                </a:solidFill>
                <a:latin typeface="Arial"/>
              </a:rPr>
              <a:t> JSON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250920" y="1600200"/>
            <a:ext cx="856908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sr-Latn-RS" sz="2400" spc="-1" strike="noStrike">
                <a:solidFill>
                  <a:srgbClr val="000000"/>
                </a:solidFill>
                <a:latin typeface="Courier New"/>
              </a:rPr>
              <a:t>List&lt;Article&gt; articles = ...;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sr-Latn-RS" sz="2400" spc="-1" strike="noStrike">
                <a:solidFill>
                  <a:srgbClr val="000000"/>
                </a:solidFill>
                <a:latin typeface="Courier New"/>
              </a:rPr>
              <a:t>ObjectMapper mapper = new ObjectMapper();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sr-Latn-RS" sz="2400" spc="-1" strike="noStrike">
                <a:solidFill>
                  <a:srgbClr val="000000"/>
                </a:solidFill>
                <a:latin typeface="Courier New"/>
              </a:rPr>
              <a:t>String sArticles = </a:t>
            </a:r>
            <a:r>
              <a:rPr b="1" lang="sr-Latn-R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mapper.</a:t>
            </a:r>
            <a:r>
              <a:rPr b="1" lang="sr-Latn-RS" sz="24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ourier New"/>
              </a:rPr>
              <a:t>writeValueAsString</a:t>
            </a:r>
            <a:r>
              <a:rPr b="1" lang="sr-Latn-R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(articles)</a:t>
            </a:r>
            <a:r>
              <a:rPr b="1" lang="sr-Latn-RS" sz="2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Application>LibreOffice/7.3.7.2$Linux_X86_64 LibreOffice_project/30$Build-2</Application>
  <AppVersion>15.0000</AppVersion>
  <Words>413</Words>
  <Paragraphs>63</Paragraphs>
  <Company>asdf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2008-08-01T16:17:09Z</dcterms:created>
  <dc:creator>asdf asdf</dc:creator>
  <dc:description/>
  <dc:language>en-GB</dc:language>
  <cp:lastModifiedBy/>
  <dcterms:modified xsi:type="dcterms:W3CDTF">2023-04-25T11:15:05Z</dcterms:modified>
  <cp:revision>155</cp:revision>
  <dc:subject/>
  <dc:title>Web dizajn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10</vt:i4>
  </property>
</Properties>
</file>