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2" r:id="rId4"/>
    <p:sldId id="273" r:id="rId5"/>
    <p:sldId id="274" r:id="rId6"/>
    <p:sldId id="275" r:id="rId7"/>
    <p:sldId id="299" r:id="rId8"/>
    <p:sldId id="276" r:id="rId9"/>
    <p:sldId id="277" r:id="rId10"/>
    <p:sldId id="300" r:id="rId11"/>
    <p:sldId id="278" r:id="rId12"/>
    <p:sldId id="271" r:id="rId13"/>
    <p:sldId id="301" r:id="rId14"/>
    <p:sldId id="297" r:id="rId15"/>
    <p:sldId id="303" r:id="rId16"/>
    <p:sldId id="298" r:id="rId17"/>
    <p:sldId id="305" r:id="rId18"/>
    <p:sldId id="302" r:id="rId19"/>
    <p:sldId id="304" r:id="rId20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31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65EA-09F4-4AA0-9945-9C6DEE34299B}" type="datetimeFigureOut">
              <a:rPr lang="sr-Latn-RS" smtClean="0"/>
              <a:t>22.10.2022.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C3E0-3348-465A-A27F-E908C2786E8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6973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65EA-09F4-4AA0-9945-9C6DEE34299B}" type="datetimeFigureOut">
              <a:rPr lang="sr-Latn-RS" smtClean="0"/>
              <a:t>22.10.2022.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C3E0-3348-465A-A27F-E908C2786E8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0260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65EA-09F4-4AA0-9945-9C6DEE34299B}" type="datetimeFigureOut">
              <a:rPr lang="sr-Latn-RS" smtClean="0"/>
              <a:t>22.10.2022.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C3E0-3348-465A-A27F-E908C2786E8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5006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65EA-09F4-4AA0-9945-9C6DEE34299B}" type="datetimeFigureOut">
              <a:rPr lang="sr-Latn-RS" smtClean="0"/>
              <a:t>22.10.2022.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TextBox 6"/>
          <p:cNvSpPr txBox="1"/>
          <p:nvPr userDrawn="1"/>
        </p:nvSpPr>
        <p:spPr>
          <a:xfrm>
            <a:off x="6732240" y="630932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86C64A7-D548-48F5-A70D-A2E3522FCEF0}" type="slidenum">
              <a:rPr lang="sr-Latn-RS" smtClean="0"/>
              <a:pPr algn="r"/>
              <a:t>‹#›</a:t>
            </a:fld>
            <a:r>
              <a:rPr lang="sr-Latn-RS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255868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65EA-09F4-4AA0-9945-9C6DEE34299B}" type="datetimeFigureOut">
              <a:rPr lang="sr-Latn-RS" smtClean="0"/>
              <a:t>22.10.2022.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C3E0-3348-465A-A27F-E908C2786E8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6264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65EA-09F4-4AA0-9945-9C6DEE34299B}" type="datetimeFigureOut">
              <a:rPr lang="sr-Latn-RS" smtClean="0"/>
              <a:t>22.10.2022.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C3E0-3348-465A-A27F-E908C2786E8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99192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65EA-09F4-4AA0-9945-9C6DEE34299B}" type="datetimeFigureOut">
              <a:rPr lang="sr-Latn-RS" smtClean="0"/>
              <a:t>22.10.2022.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C3E0-3348-465A-A27F-E908C2786E8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9355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65EA-09F4-4AA0-9945-9C6DEE34299B}" type="datetimeFigureOut">
              <a:rPr lang="sr-Latn-RS" smtClean="0"/>
              <a:t>22.10.2022.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C3E0-3348-465A-A27F-E908C2786E8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6337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65EA-09F4-4AA0-9945-9C6DEE34299B}" type="datetimeFigureOut">
              <a:rPr lang="sr-Latn-RS" smtClean="0"/>
              <a:t>22.10.2022.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C3E0-3348-465A-A27F-E908C2786E8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3729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65EA-09F4-4AA0-9945-9C6DEE34299B}" type="datetimeFigureOut">
              <a:rPr lang="sr-Latn-RS" smtClean="0"/>
              <a:t>22.10.2022.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C3E0-3348-465A-A27F-E908C2786E8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1572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65EA-09F4-4AA0-9945-9C6DEE34299B}" type="datetimeFigureOut">
              <a:rPr lang="sr-Latn-RS" smtClean="0"/>
              <a:t>22.10.2022.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C3E0-3348-465A-A27F-E908C2786E8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3244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065EA-09F4-4AA0-9945-9C6DEE34299B}" type="datetimeFigureOut">
              <a:rPr lang="sr-Latn-RS" smtClean="0"/>
              <a:t>22.10.2022.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2C3E0-3348-465A-A27F-E908C2786E8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1143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CS" altLang="sr-Latn-RS"/>
              <a:t>Inženjerstvo Serverskog Sloja</a:t>
            </a:r>
            <a:br>
              <a:rPr lang="sr-Latn-CS" altLang="sr-Latn-RS"/>
            </a:br>
            <a:r>
              <a:rPr lang="sr-Latn-CS" altLang="sr-Latn-RS" sz="2800"/>
              <a:t>prof. dr Milan Vidaković</a:t>
            </a:r>
            <a:endParaRPr lang="sr-Latn-R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/>
              <a:t>Spring Boot </a:t>
            </a:r>
          </a:p>
          <a:p>
            <a:r>
              <a:rPr lang="sr-Latn-RS"/>
              <a:t>REST Controllers &amp; Services</a:t>
            </a:r>
          </a:p>
        </p:txBody>
      </p:sp>
    </p:spTree>
    <p:extLst>
      <p:ext uri="{BB962C8B-B14F-4D97-AF65-F5344CB8AC3E}">
        <p14:creationId xmlns:p14="http://schemas.microsoft.com/office/powerpoint/2010/main" val="4091757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Prenos parametara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/>
              <a:t>Kao JSON string u telu POST zahteva:</a:t>
            </a:r>
          </a:p>
          <a:p>
            <a:pPr marL="0" indent="0">
              <a:buNone/>
            </a:pPr>
            <a:r>
              <a:rPr lang="sr-Latn-RS" sz="2600" b="1">
                <a:latin typeface="Courier New" panose="02070309020205020404" pitchFamily="49" charset="0"/>
                <a:cs typeface="Courier New" panose="02070309020205020404" pitchFamily="49" charset="0"/>
              </a:rPr>
              <a:t>@PostMapping("/rest/updateStudent")</a:t>
            </a:r>
            <a:endParaRPr lang="sr-Latn-RS" sz="2600" b="1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public Student updateStudent(</a:t>
            </a:r>
            <a:endParaRPr lang="sr-Latn-RS" sz="2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@RequestBody Student s) {</a:t>
            </a:r>
          </a:p>
          <a:p>
            <a:pPr marL="0" indent="0">
              <a:buNone/>
            </a:pPr>
            <a:r>
              <a:rPr lang="sr-Latn-RS" sz="2600" b="1">
                <a:latin typeface="Courier New" panose="02070309020205020404" pitchFamily="49" charset="0"/>
                <a:cs typeface="Courier New" panose="02070309020205020404" pitchFamily="49" charset="0"/>
              </a:rPr>
              <a:t>  s = srv.save(s);</a:t>
            </a:r>
          </a:p>
          <a:p>
            <a:pPr marL="0" indent="0">
              <a:buNone/>
            </a:pPr>
            <a:r>
              <a:rPr lang="sr-Latn-RS" sz="2600" b="1">
                <a:latin typeface="Courier New" panose="02070309020205020404" pitchFamily="49" charset="0"/>
                <a:cs typeface="Courier New" panose="02070309020205020404" pitchFamily="49" charset="0"/>
              </a:rPr>
              <a:t>  return s;</a:t>
            </a:r>
          </a:p>
          <a:p>
            <a:pPr marL="0" indent="0">
              <a:buNone/>
            </a:pPr>
            <a:r>
              <a:rPr lang="sr-Latn-RS" sz="2600" b="1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78548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Injektovani parametri metoda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/>
              <a:t>Atributi HTTP zaglavlja:</a:t>
            </a:r>
          </a:p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public String readRequestHeader(</a:t>
            </a:r>
            <a:b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@RequestHeader(value="User-Agent")</a:t>
            </a:r>
            <a:b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String userAgent) {...}</a:t>
            </a:r>
            <a:endParaRPr lang="sr-Latn-R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/>
              <a:t>HTTP zahtev i/ili odgovor:</a:t>
            </a:r>
          </a:p>
          <a:p>
            <a:pPr marL="0" lvl="0" indent="0">
              <a:buNone/>
            </a:pPr>
            <a:r>
              <a:rPr lang="sr-Latn-RS" sz="24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User logout(</a:t>
            </a:r>
            <a:br>
              <a:rPr lang="sr-Latn-RS" sz="24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24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HttpServletRequest request, HttpServletResponse response) {...}</a:t>
            </a:r>
            <a:endParaRPr lang="sr-Latn-RS"/>
          </a:p>
          <a:p>
            <a:endParaRPr lang="sr-Latn-RS"/>
          </a:p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12819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Struktura Spring Boot aplikacije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7" y="1334765"/>
            <a:ext cx="3528392" cy="5475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2359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02D0-0E15-CFBE-2B2C-9074F5973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Struktura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67C6A-06FC-F780-94E5-2C74B0680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Controllers</a:t>
            </a:r>
          </a:p>
          <a:p>
            <a:pPr lvl="1"/>
            <a:r>
              <a:rPr lang="sr-Latn-RS"/>
              <a:t>REST end point</a:t>
            </a:r>
          </a:p>
          <a:p>
            <a:r>
              <a:rPr lang="sr-Latn-RS"/>
              <a:t>Services</a:t>
            </a:r>
          </a:p>
          <a:p>
            <a:pPr lvl="1"/>
            <a:r>
              <a:rPr lang="sr-Latn-RS"/>
              <a:t>Bave se poslovnom logikom</a:t>
            </a:r>
          </a:p>
          <a:p>
            <a:pPr lvl="1"/>
            <a:r>
              <a:rPr lang="sr-Latn-RS"/>
              <a:t>Injektovani u kontrolere</a:t>
            </a:r>
          </a:p>
          <a:p>
            <a:r>
              <a:rPr lang="sr-Latn-RS"/>
              <a:t>Repositories</a:t>
            </a:r>
          </a:p>
          <a:p>
            <a:pPr lvl="1"/>
            <a:r>
              <a:rPr lang="sr-Latn-RS"/>
              <a:t>Bave se perzistencijom</a:t>
            </a:r>
          </a:p>
          <a:p>
            <a:pPr lvl="1"/>
            <a:r>
              <a:rPr lang="sr-Latn-RS"/>
              <a:t>Injektovani u servise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54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Aplikacija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r-Latn-R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 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args) {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SpringApplication.run(Application.class);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5868144" y="908720"/>
            <a:ext cx="3168352" cy="1296144"/>
          </a:xfrm>
          <a:prstGeom prst="wedgeRoundRectCallout">
            <a:avLst>
              <a:gd name="adj1" fmla="val -108957"/>
              <a:gd name="adj2" fmla="val 456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/>
              <a:t>Svemoćna anotacija!</a:t>
            </a:r>
          </a:p>
          <a:p>
            <a:pPr algn="ctr"/>
            <a:r>
              <a:rPr lang="sr-Latn-RS" i="1"/>
              <a:t>zamenjuje: </a:t>
            </a:r>
            <a:r>
              <a:rPr lang="en-US" i="1"/>
              <a:t>@Configuration @EnableAutoConfiguration @ComponentScan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95098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CD19-C274-68F3-E1C5-F6B33514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Kontroleri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617EB-39CB-E0DB-A90C-5E562F339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1400" b="1" i="1">
                <a:latin typeface="Consolas" panose="020B0609020204030204" pitchFamily="49" charset="0"/>
              </a:rPr>
              <a:t>@RestController</a:t>
            </a:r>
          </a:p>
          <a:p>
            <a:pPr marL="0" indent="0" algn="l">
              <a:buNone/>
            </a:pPr>
            <a:r>
              <a:rPr lang="en-US" sz="1400" b="1" i="1">
                <a:latin typeface="Consolas" panose="020B0609020204030204" pitchFamily="49" charset="0"/>
              </a:rPr>
              <a:t>@RequestMapping("/api/v2/student")</a:t>
            </a:r>
          </a:p>
          <a:p>
            <a:pPr marL="0" indent="0" algn="l">
              <a:buNone/>
            </a:pPr>
            <a:r>
              <a:rPr lang="en-US" sz="1400" b="1">
                <a:latin typeface="Consolas" panose="020B0609020204030204" pitchFamily="49" charset="0"/>
              </a:rPr>
              <a:t>public class StudentController {</a:t>
            </a:r>
          </a:p>
          <a:p>
            <a:pPr marL="0" indent="0" algn="l">
              <a:buNone/>
            </a:pPr>
            <a:r>
              <a:rPr lang="sr-Latn-RS" sz="1400" b="1" i="1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i="1">
                <a:solidFill>
                  <a:srgbClr val="FF0000"/>
                </a:solidFill>
                <a:latin typeface="Consolas" panose="020B0609020204030204" pitchFamily="49" charset="0"/>
              </a:rPr>
              <a:t>@Autowired</a:t>
            </a:r>
          </a:p>
          <a:p>
            <a:pPr marL="0" indent="0" algn="l">
              <a:buNone/>
            </a:pPr>
            <a:r>
              <a:rPr lang="sr-Latn-RS" sz="1400" b="1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>
                <a:solidFill>
                  <a:srgbClr val="FF0000"/>
                </a:solidFill>
                <a:latin typeface="Consolas" panose="020B0609020204030204" pitchFamily="49" charset="0"/>
              </a:rPr>
              <a:t>IStudentService service;</a:t>
            </a:r>
          </a:p>
          <a:p>
            <a:pPr marL="0" indent="0" algn="l">
              <a:buNone/>
            </a:pPr>
            <a:r>
              <a:rPr lang="sr-Latn-RS" sz="1400" b="1" i="1">
                <a:latin typeface="Consolas" panose="020B0609020204030204" pitchFamily="49" charset="0"/>
              </a:rPr>
              <a:t>  </a:t>
            </a:r>
            <a:r>
              <a:rPr lang="en-US" sz="1400" b="1" i="1">
                <a:latin typeface="Consolas" panose="020B0609020204030204" pitchFamily="49" charset="0"/>
              </a:rPr>
              <a:t>@GetMapping</a:t>
            </a:r>
          </a:p>
          <a:p>
            <a:pPr marL="0" indent="0" algn="l">
              <a:buNone/>
            </a:pPr>
            <a:r>
              <a:rPr lang="sr-Latn-RS" sz="1400" b="1">
                <a:latin typeface="Consolas" panose="020B0609020204030204" pitchFamily="49" charset="0"/>
              </a:rPr>
              <a:t>  </a:t>
            </a:r>
            <a:r>
              <a:rPr lang="en-US" sz="1400" b="1">
                <a:latin typeface="Consolas" panose="020B0609020204030204" pitchFamily="49" charset="0"/>
              </a:rPr>
              <a:t>public Collection&lt;Student&gt; getStudents() {</a:t>
            </a:r>
          </a:p>
          <a:p>
            <a:pPr marL="0" indent="0" algn="l">
              <a:buNone/>
            </a:pPr>
            <a:r>
              <a:rPr lang="sr-Latn-R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latin typeface="Consolas" panose="020B0609020204030204" pitchFamily="49" charset="0"/>
              </a:rPr>
              <a:t>return service.getAll();</a:t>
            </a:r>
          </a:p>
          <a:p>
            <a:pPr marL="0" indent="0" algn="l">
              <a:buNone/>
            </a:pPr>
            <a:r>
              <a:rPr lang="sr-Latn-RS" sz="1400" b="1">
                <a:latin typeface="Consolas" panose="020B0609020204030204" pitchFamily="49" charset="0"/>
              </a:rPr>
              <a:t>  </a:t>
            </a:r>
            <a:r>
              <a:rPr lang="en-US" sz="1400" b="1">
                <a:latin typeface="Consolas" panose="020B0609020204030204" pitchFamily="49" charset="0"/>
              </a:rPr>
              <a:t>}</a:t>
            </a:r>
          </a:p>
          <a:p>
            <a:pPr marL="0" indent="0" algn="l">
              <a:buNone/>
            </a:pPr>
            <a:endParaRPr lang="en-US" sz="1400" b="1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sr-Latn-RS" sz="1400" b="1" i="1">
                <a:latin typeface="Consolas" panose="020B0609020204030204" pitchFamily="49" charset="0"/>
              </a:rPr>
              <a:t>  </a:t>
            </a:r>
            <a:r>
              <a:rPr lang="en-US" sz="1400" b="1" i="1">
                <a:latin typeface="Consolas" panose="020B0609020204030204" pitchFamily="49" charset="0"/>
              </a:rPr>
              <a:t>@GetMapping("/{studentId}")</a:t>
            </a:r>
          </a:p>
          <a:p>
            <a:pPr marL="0" indent="0" algn="l">
              <a:buNone/>
            </a:pPr>
            <a:r>
              <a:rPr lang="sr-Latn-RS" sz="1400" b="1">
                <a:latin typeface="Consolas" panose="020B0609020204030204" pitchFamily="49" charset="0"/>
              </a:rPr>
              <a:t>  </a:t>
            </a:r>
            <a:r>
              <a:rPr lang="en-US" sz="1400" b="1">
                <a:latin typeface="Consolas" panose="020B0609020204030204" pitchFamily="49" charset="0"/>
              </a:rPr>
              <a:t>public Student findStudent(</a:t>
            </a:r>
            <a:r>
              <a:rPr lang="en-US" sz="1400" b="1" i="1">
                <a:latin typeface="Consolas" panose="020B0609020204030204" pitchFamily="49" charset="0"/>
              </a:rPr>
              <a:t>@PathVariable Long studentId) {</a:t>
            </a:r>
          </a:p>
          <a:p>
            <a:pPr marL="0" indent="0" algn="l">
              <a:buNone/>
            </a:pPr>
            <a:r>
              <a:rPr lang="sr-Latn-R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latin typeface="Consolas" panose="020B0609020204030204" pitchFamily="49" charset="0"/>
              </a:rPr>
              <a:t>return service.findStudent(studentId);</a:t>
            </a:r>
          </a:p>
          <a:p>
            <a:pPr marL="0" indent="0" algn="l">
              <a:buNone/>
            </a:pPr>
            <a:r>
              <a:rPr lang="sr-Latn-RS" sz="1400" b="1">
                <a:latin typeface="Consolas" panose="020B0609020204030204" pitchFamily="49" charset="0"/>
              </a:rPr>
              <a:t>  </a:t>
            </a:r>
            <a:r>
              <a:rPr lang="en-US" sz="1400" b="1">
                <a:latin typeface="Consolas" panose="020B0609020204030204" pitchFamily="49" charset="0"/>
              </a:rPr>
              <a:t>}</a:t>
            </a:r>
          </a:p>
          <a:p>
            <a:pPr marL="0" indent="0" algn="l">
              <a:buNone/>
            </a:pPr>
            <a:endParaRPr lang="en-US" sz="1400" b="1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sr-Latn-RS" sz="1400" b="1" i="1">
                <a:latin typeface="Consolas" panose="020B0609020204030204" pitchFamily="49" charset="0"/>
              </a:rPr>
              <a:t>  </a:t>
            </a:r>
            <a:r>
              <a:rPr lang="en-US" sz="1400" b="1" i="1">
                <a:latin typeface="Consolas" panose="020B0609020204030204" pitchFamily="49" charset="0"/>
              </a:rPr>
              <a:t>@PostMapping</a:t>
            </a:r>
          </a:p>
          <a:p>
            <a:pPr marL="0" indent="0" algn="l">
              <a:buNone/>
            </a:pPr>
            <a:r>
              <a:rPr lang="sr-Latn-RS" sz="1400" b="1">
                <a:latin typeface="Consolas" panose="020B0609020204030204" pitchFamily="49" charset="0"/>
              </a:rPr>
              <a:t>  </a:t>
            </a:r>
            <a:r>
              <a:rPr lang="nl-NL" sz="1400" b="1">
                <a:latin typeface="Consolas" panose="020B0609020204030204" pitchFamily="49" charset="0"/>
              </a:rPr>
              <a:t>public Student insert(</a:t>
            </a:r>
            <a:r>
              <a:rPr lang="nl-NL" sz="1400" b="1" i="1">
                <a:latin typeface="Consolas" panose="020B0609020204030204" pitchFamily="49" charset="0"/>
              </a:rPr>
              <a:t>@RequestBody Student student) {</a:t>
            </a:r>
          </a:p>
          <a:p>
            <a:pPr marL="0" indent="0" algn="l">
              <a:buNone/>
            </a:pPr>
            <a:r>
              <a:rPr lang="sr-Latn-R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latin typeface="Consolas" panose="020B0609020204030204" pitchFamily="49" charset="0"/>
              </a:rPr>
              <a:t>return service.insert(student);</a:t>
            </a:r>
          </a:p>
          <a:p>
            <a:pPr marL="0" indent="0" algn="l">
              <a:buNone/>
            </a:pPr>
            <a:r>
              <a:rPr lang="sr-Latn-RS" sz="1400" b="1">
                <a:latin typeface="Consolas" panose="020B0609020204030204" pitchFamily="49" charset="0"/>
              </a:rPr>
              <a:t>  </a:t>
            </a:r>
            <a:r>
              <a:rPr lang="en-US" sz="1400" b="1">
                <a:latin typeface="Consolas" panose="020B0609020204030204" pitchFamily="49" charset="0"/>
              </a:rPr>
              <a:t>}</a:t>
            </a:r>
            <a:endParaRPr lang="sr-Latn-RS" sz="1400" b="1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sr-Latn-RS" sz="1400" b="1">
                <a:latin typeface="Consolas" panose="020B0609020204030204" pitchFamily="49" charset="0"/>
              </a:rPr>
              <a:t>...</a:t>
            </a:r>
          </a:p>
          <a:p>
            <a:pPr marL="0" indent="0" algn="l">
              <a:buNone/>
            </a:pPr>
            <a:r>
              <a:rPr lang="sr-Latn-RS" sz="1400" b="1">
                <a:latin typeface="Consolas" panose="020B0609020204030204" pitchFamily="49" charset="0"/>
              </a:rPr>
              <a:t>}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829964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1D29-AF0A-0AF6-34D3-16AD7C0AA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Servisi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308D-B064-54AF-12E8-B150044D1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Servisi se bave poslovnom logikom</a:t>
            </a:r>
          </a:p>
          <a:p>
            <a:r>
              <a:rPr lang="sr-Latn-RS"/>
              <a:t>Servisi se injektuju u kontrolere i kontroler prepušta izveđenje servisu</a:t>
            </a:r>
          </a:p>
          <a:p>
            <a:r>
              <a:rPr lang="sr-Latn-RS"/>
              <a:t>Rezultat rada servisa se vraća kontroleru (ako ga ima), a kontroler to prosleđuje klijentu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24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D9F8-DC53-8EE5-B6F4-D21A53149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Interfejs servisa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31703-55A7-B4FC-862B-85F2562DC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public interface IStudentService {</a:t>
            </a:r>
          </a:p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	public Collection&lt;Student&gt; getAll();</a:t>
            </a:r>
          </a:p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	public Student findStudent(Long studentId);</a:t>
            </a:r>
          </a:p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	public Student insert(Student student);</a:t>
            </a:r>
          </a:p>
          <a:p>
            <a:pPr marL="0" indent="0">
              <a:buNone/>
            </a:pPr>
            <a:endParaRPr lang="en-US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	public Student update(Student student);</a:t>
            </a:r>
          </a:p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	public Student delete(Long studentId);</a:t>
            </a:r>
          </a:p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	public void deleteAll();</a:t>
            </a:r>
          </a:p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887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B217E-F9D9-9787-C6C1-581B6F6A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Servisi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1B8FC-7A4A-1E57-7597-43D16A813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b="1" i="1">
                <a:latin typeface="Consolas" panose="020B0609020204030204" pitchFamily="49" charset="0"/>
              </a:rPr>
              <a:t>@Service</a:t>
            </a:r>
          </a:p>
          <a:p>
            <a:pPr marL="0" indent="0" algn="l">
              <a:buNone/>
            </a:pPr>
            <a:r>
              <a:rPr lang="en-US" sz="1800" b="1">
                <a:latin typeface="Consolas" panose="020B0609020204030204" pitchFamily="49" charset="0"/>
              </a:rPr>
              <a:t>public class StudentServiceImpl implements IStudentService {</a:t>
            </a:r>
          </a:p>
          <a:p>
            <a:pPr marL="0" indent="0" algn="l">
              <a:buNone/>
            </a:pPr>
            <a:r>
              <a:rPr lang="sr-Latn-RS" sz="1800" b="1" i="1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i="1">
                <a:solidFill>
                  <a:srgbClr val="FF0000"/>
                </a:solidFill>
                <a:latin typeface="Consolas" panose="020B0609020204030204" pitchFamily="49" charset="0"/>
              </a:rPr>
              <a:t>@Autowired</a:t>
            </a:r>
          </a:p>
          <a:p>
            <a:pPr marL="0" indent="0" algn="l">
              <a:buNone/>
            </a:pPr>
            <a:r>
              <a:rPr lang="sr-Latn-RS" sz="1800" b="1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>
                <a:solidFill>
                  <a:srgbClr val="FF0000"/>
                </a:solidFill>
                <a:latin typeface="Consolas" panose="020B0609020204030204" pitchFamily="49" charset="0"/>
              </a:rPr>
              <a:t>StudentRepository allStudents;</a:t>
            </a:r>
          </a:p>
          <a:p>
            <a:pPr marL="0" indent="0" algn="l">
              <a:buNone/>
            </a:pPr>
            <a:r>
              <a:rPr lang="sr-Latn-RS" sz="1800" b="1">
                <a:latin typeface="Consolas" panose="020B0609020204030204" pitchFamily="49" charset="0"/>
              </a:rPr>
              <a:t>  </a:t>
            </a:r>
            <a:r>
              <a:rPr lang="en-US" sz="1800" b="1">
                <a:latin typeface="Consolas" panose="020B0609020204030204" pitchFamily="49" charset="0"/>
              </a:rPr>
              <a:t>@Override</a:t>
            </a:r>
          </a:p>
          <a:p>
            <a:pPr marL="0" indent="0" algn="l">
              <a:buNone/>
            </a:pPr>
            <a:r>
              <a:rPr lang="sr-Latn-RS" sz="1800" b="1">
                <a:latin typeface="Consolas" panose="020B0609020204030204" pitchFamily="49" charset="0"/>
              </a:rPr>
              <a:t>  </a:t>
            </a:r>
            <a:r>
              <a:rPr lang="en-US" sz="1800" b="1">
                <a:latin typeface="Consolas" panose="020B0609020204030204" pitchFamily="49" charset="0"/>
              </a:rPr>
              <a:t>public Collection&lt;Student&gt; getAll() {</a:t>
            </a:r>
          </a:p>
          <a:p>
            <a:pPr marL="0" indent="0" algn="l">
              <a:buNone/>
            </a:pPr>
            <a:r>
              <a:rPr lang="sr-Latn-RS" sz="1800" b="1">
                <a:latin typeface="Consolas" panose="020B0609020204030204" pitchFamily="49" charset="0"/>
              </a:rPr>
              <a:t>    </a:t>
            </a:r>
            <a:r>
              <a:rPr lang="en-US" sz="1800" b="1">
                <a:latin typeface="Consolas" panose="020B0609020204030204" pitchFamily="49" charset="0"/>
              </a:rPr>
              <a:t>System.out.println(allStudents.findAll());</a:t>
            </a:r>
          </a:p>
          <a:p>
            <a:pPr marL="0" indent="0" algn="l">
              <a:buNone/>
            </a:pPr>
            <a:r>
              <a:rPr lang="sr-Latn-RS" sz="1800" b="1">
                <a:latin typeface="Consolas" panose="020B0609020204030204" pitchFamily="49" charset="0"/>
              </a:rPr>
              <a:t>    </a:t>
            </a:r>
            <a:r>
              <a:rPr lang="en-US" sz="1800" b="1">
                <a:latin typeface="Consolas" panose="020B0609020204030204" pitchFamily="49" charset="0"/>
              </a:rPr>
              <a:t>return allStudents.findAll();</a:t>
            </a:r>
          </a:p>
          <a:p>
            <a:pPr marL="0" indent="0" algn="l">
              <a:buNone/>
            </a:pPr>
            <a:r>
              <a:rPr lang="sr-Latn-RS" sz="1800" b="1">
                <a:latin typeface="Consolas" panose="020B0609020204030204" pitchFamily="49" charset="0"/>
              </a:rPr>
              <a:t>  </a:t>
            </a:r>
            <a:r>
              <a:rPr lang="en-US" sz="1800" b="1">
                <a:latin typeface="Consolas" panose="020B0609020204030204" pitchFamily="49" charset="0"/>
              </a:rPr>
              <a:t>}</a:t>
            </a:r>
          </a:p>
          <a:p>
            <a:pPr marL="0" indent="0" algn="l">
              <a:buNone/>
            </a:pPr>
            <a:r>
              <a:rPr lang="sr-Latn-RS" sz="1800" b="1">
                <a:latin typeface="Consolas" panose="020B0609020204030204" pitchFamily="49" charset="0"/>
              </a:rPr>
              <a:t> ...</a:t>
            </a:r>
          </a:p>
          <a:p>
            <a:pPr marL="0" indent="0" algn="l">
              <a:buNone/>
            </a:pPr>
            <a:r>
              <a:rPr lang="sr-Latn-RS" sz="1800" b="1">
                <a:latin typeface="Consolas" panose="020B0609020204030204" pitchFamily="49" charset="0"/>
              </a:rPr>
              <a:t>}</a:t>
            </a: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33399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5B36-9EC9-F43F-DB1D-1FE02434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Repozitorijumi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5B3E5-6F94-8B4B-CCC1-47448971F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>
            <a:normAutofit/>
          </a:bodyPr>
          <a:lstStyle/>
          <a:p>
            <a:r>
              <a:rPr lang="sr-Latn-RS"/>
              <a:t>Bave se perzistencijom (JPA)</a:t>
            </a:r>
          </a:p>
          <a:p>
            <a:r>
              <a:rPr lang="sr-Latn-RS"/>
              <a:t>Wrapperi oko CRUD (Create, Read, Update, Delete) funkcionalnosti</a:t>
            </a:r>
          </a:p>
          <a:p>
            <a:r>
              <a:rPr lang="sr-Latn-RS"/>
              <a:t>Injektuju se u servise</a:t>
            </a:r>
          </a:p>
          <a:p>
            <a:endParaRPr lang="sr-Latn-RS"/>
          </a:p>
          <a:p>
            <a:pPr marL="0" indent="0" algn="l">
              <a:buNone/>
            </a:pPr>
            <a:r>
              <a:rPr lang="en-US" sz="1800" b="1">
                <a:latin typeface="Consolas" panose="020B0609020204030204" pitchFamily="49" charset="0"/>
              </a:rPr>
              <a:t>public interface StudentRepository extends</a:t>
            </a:r>
            <a:r>
              <a:rPr lang="sr-Latn-RS" sz="1800" b="1">
                <a:latin typeface="Consolas" panose="020B0609020204030204" pitchFamily="49" charset="0"/>
              </a:rPr>
              <a:t> </a:t>
            </a:r>
            <a:r>
              <a:rPr lang="en-US" sz="1800" b="1">
                <a:latin typeface="Consolas" panose="020B0609020204030204" pitchFamily="49" charset="0"/>
              </a:rPr>
              <a:t>JpaRepository&lt;Student, Long&gt;</a:t>
            </a:r>
            <a:r>
              <a:rPr lang="sr-Latn-RS" sz="1800" b="1">
                <a:latin typeface="Consolas" panose="020B0609020204030204" pitchFamily="49" charset="0"/>
              </a:rPr>
              <a:t> </a:t>
            </a:r>
            <a:r>
              <a:rPr lang="en-US" sz="1800" b="1">
                <a:latin typeface="Consolas" panose="020B0609020204030204" pitchFamily="49" charset="0"/>
              </a:rPr>
              <a:t>{</a:t>
            </a:r>
          </a:p>
          <a:p>
            <a:pPr marL="0" indent="0" algn="l">
              <a:buNone/>
            </a:pPr>
            <a:endParaRPr lang="en-US" sz="1800" b="1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b="1">
                <a:latin typeface="Consolas" panose="020B0609020204030204" pitchFamily="49" charset="0"/>
              </a:rPr>
              <a:t>}</a:t>
            </a:r>
          </a:p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063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Spring Web/REST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/>
              <a:t>Mi ćemo se fokusirati na REST</a:t>
            </a:r>
          </a:p>
          <a:p>
            <a:r>
              <a:rPr lang="sr-Latn-RS"/>
              <a:t>Osim REST podrške, potrebno nam je da obezbedimo podrazumevanu datoteku (index.html), kao i statičke resurse (.html, .js, .css, slike, itd.)</a:t>
            </a:r>
          </a:p>
          <a:p>
            <a:pPr lvl="1"/>
            <a:r>
              <a:rPr lang="sr-Latn-RS"/>
              <a:t>podrazumevana datoteka se podešava u klasičnom Spring MVC kontroleru</a:t>
            </a:r>
          </a:p>
          <a:p>
            <a:pPr lvl="1"/>
            <a:r>
              <a:rPr lang="sr-Latn-RS"/>
              <a:t>statički resursi se smeštaju u odgovarajući folder unutar Spring Boot projekta (/src/main/resources/static/)</a:t>
            </a:r>
          </a:p>
          <a:p>
            <a:pPr lvl="1"/>
            <a:r>
              <a:rPr lang="sr-Latn-RS"/>
              <a:t>ostaje nam posle svega ovoga samo da definišemo REST endpoint-e.</a:t>
            </a:r>
          </a:p>
        </p:txBody>
      </p:sp>
    </p:spTree>
    <p:extLst>
      <p:ext uri="{BB962C8B-B14F-4D97-AF65-F5344CB8AC3E}">
        <p14:creationId xmlns:p14="http://schemas.microsoft.com/office/powerpoint/2010/main" val="1816959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Spring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Autofit/>
          </a:bodyPr>
          <a:lstStyle/>
          <a:p>
            <a:r>
              <a:rPr lang="sr-Latn-RS" sz="2400"/>
              <a:t>Spring se zasniva na MVC paradigmi.</a:t>
            </a:r>
          </a:p>
          <a:p>
            <a:r>
              <a:rPr lang="sr-Latn-RS" sz="2400"/>
              <a:t>Kotroler je POJO Java klasa anotirana @Controller anotacijom</a:t>
            </a:r>
          </a:p>
          <a:p>
            <a:pPr lvl="1"/>
            <a:r>
              <a:rPr lang="sr-Latn-RS" sz="2000"/>
              <a:t>vraća ime Viewer stranice.</a:t>
            </a:r>
          </a:p>
          <a:p>
            <a:r>
              <a:rPr lang="sr-Latn-RS" sz="2400"/>
              <a:t>Mi ćemo iskoristiti za realizaciju podrazumevane (index.html) datoteke:</a:t>
            </a:r>
          </a:p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@Controller</a:t>
            </a:r>
          </a:p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MainController {</a:t>
            </a:r>
          </a:p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  @RequestMapping(value = "/")</a:t>
            </a:r>
          </a:p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  public String root() {</a:t>
            </a:r>
          </a:p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return "index.html";</a:t>
            </a:r>
          </a:p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r-Latn-RS" sz="2400"/>
          </a:p>
        </p:txBody>
      </p:sp>
      <p:sp>
        <p:nvSpPr>
          <p:cNvPr id="4" name="Rounded Rectangular Callout 3"/>
          <p:cNvSpPr/>
          <p:nvPr/>
        </p:nvSpPr>
        <p:spPr>
          <a:xfrm>
            <a:off x="6588224" y="4149080"/>
            <a:ext cx="2088232" cy="1080120"/>
          </a:xfrm>
          <a:prstGeom prst="wedgeRoundRectCallout">
            <a:avLst>
              <a:gd name="adj1" fmla="val -77132"/>
              <a:gd name="adj2" fmla="val 50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/>
              <a:t>Biće objašnjeno na sledećem slajdu.</a:t>
            </a:r>
          </a:p>
        </p:txBody>
      </p:sp>
    </p:spTree>
    <p:extLst>
      <p:ext uri="{BB962C8B-B14F-4D97-AF65-F5344CB8AC3E}">
        <p14:creationId xmlns:p14="http://schemas.microsoft.com/office/powerpoint/2010/main" val="139079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Spring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/>
              <a:t>REST se u Spring Boot tehnologiji realizuje POJO Java klasama koje su anotirane @RestController anotacijom.</a:t>
            </a:r>
          </a:p>
          <a:p>
            <a:r>
              <a:rPr lang="sr-Latn-RS"/>
              <a:t>Svaka metoda u kontroleru se anotira </a:t>
            </a:r>
            <a:r>
              <a:rPr lang="sr-Latn-RS" u="sng"/>
              <a:t>@RequestMapping</a:t>
            </a:r>
            <a:r>
              <a:rPr lang="sr-Latn-RS"/>
              <a:t> anotacijom, čime se definiše:</a:t>
            </a:r>
          </a:p>
          <a:p>
            <a:pPr lvl="1"/>
            <a:r>
              <a:rPr lang="sr-Latn-RS"/>
              <a:t>kako se parametri prenose,</a:t>
            </a:r>
          </a:p>
          <a:p>
            <a:pPr lvl="1"/>
            <a:r>
              <a:rPr lang="sr-Latn-RS"/>
              <a:t>kojom metodom iz HTTP zahteva se aktivira,</a:t>
            </a:r>
          </a:p>
          <a:p>
            <a:pPr lvl="1"/>
            <a:r>
              <a:rPr lang="sr-Latn-RS"/>
              <a:t>kako se povratna vrednost mapira u HTTP odgovor.</a:t>
            </a:r>
          </a:p>
          <a:p>
            <a:r>
              <a:rPr lang="sr-Latn-RS"/>
              <a:t>Alternativno imamo: @GetMapping, @PostMapping, @PutMapping, itd.</a:t>
            </a:r>
          </a:p>
        </p:txBody>
      </p:sp>
    </p:spTree>
    <p:extLst>
      <p:ext uri="{BB962C8B-B14F-4D97-AF65-F5344CB8AC3E}">
        <p14:creationId xmlns:p14="http://schemas.microsoft.com/office/powerpoint/2010/main" val="150989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CrudController {</a:t>
            </a:r>
          </a:p>
          <a:p>
            <a:pPr marL="0" indent="0">
              <a:buNone/>
            </a:pPr>
            <a:endParaRPr lang="sr-Latn-R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  @RequestMapping(value = "/rest/test", 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method = RequestMethod.</a:t>
            </a:r>
            <a:r>
              <a:rPr lang="sr-Latn-RS" sz="2000" b="1" i="1">
                <a:latin typeface="Courier New" panose="02070309020205020404" pitchFamily="49" charset="0"/>
                <a:cs typeface="Courier New" panose="02070309020205020404" pitchFamily="49" charset="0"/>
              </a:rPr>
              <a:t>GET)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  public String hello() {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return "Spring Boot Works.";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3931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Prenos parametara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r>
              <a:rPr lang="sr-Latn-RS"/>
              <a:t>Preko putanje (@PathVariable anotacija):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@RequestMapping(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 value = "/rest/findByImeAndPrezime/{ime}/{prezime}", 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 method = RequestMethod.</a:t>
            </a:r>
            <a:r>
              <a:rPr lang="sr-Latn-RS" sz="2000" b="1" i="1">
                <a:latin typeface="Courier New" panose="02070309020205020404" pitchFamily="49" charset="0"/>
                <a:cs typeface="Courier New" panose="02070309020205020404" pitchFamily="49" charset="0"/>
              </a:rPr>
              <a:t>GET)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 List&lt;Student&gt; getStudents(@PathVariable String ime, @PathVariable String prezime) {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  return srv.getStudentsByImeAndPrezime(ime, prezime);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sr-Latn-R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GET /rest/findByImeAndPrezime/p/p HTTP/1.1</a:t>
            </a:r>
          </a:p>
        </p:txBody>
      </p:sp>
    </p:spTree>
    <p:extLst>
      <p:ext uri="{BB962C8B-B14F-4D97-AF65-F5344CB8AC3E}">
        <p14:creationId xmlns:p14="http://schemas.microsoft.com/office/powerpoint/2010/main" val="2420402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Prenos parametara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784976" cy="4525963"/>
          </a:xfrm>
        </p:spPr>
        <p:txBody>
          <a:bodyPr>
            <a:normAutofit/>
          </a:bodyPr>
          <a:lstStyle/>
          <a:p>
            <a:r>
              <a:rPr lang="sr-Latn-RS"/>
              <a:t>Preko putanje (@PathVariable anotacija):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@GetMapping("/rest/findByImeAndPrezime/{ime}/{prezime}")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 List&lt;Student&gt; getStudents(@PathVariable String ime, @PathVariable String prezime) {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  return srv.getStudentsByImeAndPrezime(ime, prezime);</a:t>
            </a: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sr-Latn-R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b="1">
                <a:latin typeface="Courier New" panose="02070309020205020404" pitchFamily="49" charset="0"/>
                <a:cs typeface="Courier New" panose="02070309020205020404" pitchFamily="49" charset="0"/>
              </a:rPr>
              <a:t>GET /rest/findByImeAndPrezime/p/p HTTP/1.1</a:t>
            </a:r>
          </a:p>
        </p:txBody>
      </p:sp>
    </p:spTree>
    <p:extLst>
      <p:ext uri="{BB962C8B-B14F-4D97-AF65-F5344CB8AC3E}">
        <p14:creationId xmlns:p14="http://schemas.microsoft.com/office/powerpoint/2010/main" val="3351935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Prenos parametara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fontScale="55000" lnSpcReduction="20000"/>
          </a:bodyPr>
          <a:lstStyle/>
          <a:p>
            <a:r>
              <a:rPr lang="sr-Latn-RS" sz="3800"/>
              <a:t>Preko parametara forme u URL-u (@RequestParam anotacija):</a:t>
            </a:r>
          </a:p>
          <a:p>
            <a:pPr marL="0" indent="0">
              <a:buNone/>
            </a:pPr>
            <a:r>
              <a:rPr lang="sr-Latn-RS" sz="3800" b="1">
                <a:latin typeface="Courier New" panose="02070309020205020404" pitchFamily="49" charset="0"/>
                <a:cs typeface="Courier New" panose="02070309020205020404" pitchFamily="49" charset="0"/>
              </a:rPr>
              <a:t>@RequestMapping(</a:t>
            </a:r>
          </a:p>
          <a:p>
            <a:pPr marL="0" indent="0">
              <a:buNone/>
            </a:pPr>
            <a:r>
              <a:rPr lang="sr-Latn-RS" sz="3800" b="1">
                <a:latin typeface="Courier New" panose="02070309020205020404" pitchFamily="49" charset="0"/>
                <a:cs typeface="Courier New" panose="02070309020205020404" pitchFamily="49" charset="0"/>
              </a:rPr>
              <a:t> value = "/rest/findByDatumRodjenjaBetween",  </a:t>
            </a:r>
          </a:p>
          <a:p>
            <a:pPr marL="0" indent="0">
              <a:buNone/>
            </a:pPr>
            <a:r>
              <a:rPr lang="sr-Latn-RS" sz="3800" b="1">
                <a:latin typeface="Courier New" panose="02070309020205020404" pitchFamily="49" charset="0"/>
                <a:cs typeface="Courier New" panose="02070309020205020404" pitchFamily="49" charset="0"/>
              </a:rPr>
              <a:t> method = RequestMethod.</a:t>
            </a:r>
            <a:r>
              <a:rPr lang="sr-Latn-RS" sz="3800" b="1" i="1">
                <a:latin typeface="Courier New" panose="02070309020205020404" pitchFamily="49" charset="0"/>
                <a:cs typeface="Courier New" panose="02070309020205020404" pitchFamily="49" charset="0"/>
              </a:rPr>
              <a:t>GET)</a:t>
            </a:r>
          </a:p>
          <a:p>
            <a:pPr marL="0" indent="0">
              <a:buNone/>
            </a:pPr>
            <a:r>
              <a:rPr lang="sr-Latn-RS" sz="3800" b="1">
                <a:latin typeface="Courier New" panose="02070309020205020404" pitchFamily="49" charset="0"/>
                <a:cs typeface="Courier New" panose="02070309020205020404" pitchFamily="49" charset="0"/>
              </a:rPr>
              <a:t>public List&lt;Student&gt; findByDatumRodjenjaBetween(</a:t>
            </a:r>
          </a:p>
          <a:p>
            <a:pPr marL="0" indent="0">
              <a:buNone/>
            </a:pPr>
            <a:r>
              <a:rPr lang="en-US" sz="3800" b="1">
                <a:latin typeface="Courier New" panose="02070309020205020404" pitchFamily="49" charset="0"/>
                <a:cs typeface="Courier New" panose="02070309020205020404" pitchFamily="49" charset="0"/>
              </a:rPr>
              <a:t>@RequestParam("begin") @DateTimeFormat(pattern="yyyy-MM-dd") Date begin, </a:t>
            </a:r>
          </a:p>
          <a:p>
            <a:pPr marL="0" indent="0">
              <a:buNone/>
            </a:pPr>
            <a:r>
              <a:rPr lang="en-US" sz="3800" b="1">
                <a:latin typeface="Courier New" panose="02070309020205020404" pitchFamily="49" charset="0"/>
                <a:cs typeface="Courier New" panose="02070309020205020404" pitchFamily="49" charset="0"/>
              </a:rPr>
              <a:t>@RequestParam("end") </a:t>
            </a:r>
            <a:br>
              <a:rPr lang="sr-Latn-RS" sz="3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800" b="1">
                <a:latin typeface="Courier New" panose="02070309020205020404" pitchFamily="49" charset="0"/>
                <a:cs typeface="Courier New" panose="02070309020205020404" pitchFamily="49" charset="0"/>
              </a:rPr>
              <a:t>@DateTimeFormat(pattern="yyyy-MM-dd") Date end) {</a:t>
            </a:r>
          </a:p>
          <a:p>
            <a:pPr marL="0" indent="0">
              <a:buNone/>
            </a:pPr>
            <a:r>
              <a:rPr lang="sr-Latn-RS" sz="3800" b="1">
                <a:latin typeface="Courier New" panose="02070309020205020404" pitchFamily="49" charset="0"/>
                <a:cs typeface="Courier New" panose="02070309020205020404" pitchFamily="49" charset="0"/>
              </a:rPr>
              <a:t>  return findByDatumRodjenjaBetween(begin, end);</a:t>
            </a:r>
          </a:p>
          <a:p>
            <a:pPr marL="0" indent="0">
              <a:buNone/>
            </a:pPr>
            <a:r>
              <a:rPr lang="sr-Latn-RS" sz="3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sr-Latn-RS" sz="3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3800" b="1">
                <a:latin typeface="Courier New" panose="02070309020205020404" pitchFamily="49" charset="0"/>
                <a:cs typeface="Courier New" panose="02070309020205020404" pitchFamily="49" charset="0"/>
              </a:rPr>
              <a:t>GET /rest/findByDatumRodjenjaBetween?begin=2000-01-01&amp;end=2002-01-01 HTTP/1.1</a:t>
            </a:r>
          </a:p>
        </p:txBody>
      </p:sp>
    </p:spTree>
    <p:extLst>
      <p:ext uri="{BB962C8B-B14F-4D97-AF65-F5344CB8AC3E}">
        <p14:creationId xmlns:p14="http://schemas.microsoft.com/office/powerpoint/2010/main" val="3094544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Prenos parametara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/>
              <a:t>Kao JSON string u telu POST zahteva:</a:t>
            </a:r>
          </a:p>
          <a:p>
            <a:pPr marL="0" indent="0">
              <a:buNone/>
            </a:pPr>
            <a:r>
              <a:rPr lang="sr-Latn-RS" sz="2600" b="1">
                <a:latin typeface="Courier New" panose="02070309020205020404" pitchFamily="49" charset="0"/>
                <a:cs typeface="Courier New" panose="02070309020205020404" pitchFamily="49" charset="0"/>
              </a:rPr>
              <a:t>@RequestMapping(</a:t>
            </a:r>
          </a:p>
          <a:p>
            <a:pPr marL="0" indent="0">
              <a:buNone/>
            </a:pPr>
            <a:r>
              <a:rPr lang="sr-Latn-RS" sz="2600" b="1">
                <a:latin typeface="Courier New" panose="02070309020205020404" pitchFamily="49" charset="0"/>
                <a:cs typeface="Courier New" panose="02070309020205020404" pitchFamily="49" charset="0"/>
              </a:rPr>
              <a:t> value = "/rest/updateStudent", </a:t>
            </a:r>
          </a:p>
          <a:p>
            <a:pPr marL="0" indent="0">
              <a:buNone/>
            </a:pPr>
            <a:r>
              <a:rPr lang="sr-Latn-RS" sz="2600" b="1">
                <a:latin typeface="Courier New" panose="02070309020205020404" pitchFamily="49" charset="0"/>
                <a:cs typeface="Courier New" panose="02070309020205020404" pitchFamily="49" charset="0"/>
              </a:rPr>
              <a:t> method = RequestMethod.</a:t>
            </a:r>
            <a:r>
              <a:rPr lang="sr-Latn-RS" sz="2600" b="1" i="1">
                <a:latin typeface="Courier New" panose="02070309020205020404" pitchFamily="49" charset="0"/>
                <a:cs typeface="Courier New" panose="02070309020205020404" pitchFamily="49" charset="0"/>
              </a:rPr>
              <a:t>POST)</a:t>
            </a:r>
          </a:p>
          <a:p>
            <a:pPr marL="0" indent="0">
              <a:buNone/>
            </a:pP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public Student updateStudent(</a:t>
            </a:r>
            <a:endParaRPr lang="sr-Latn-RS" sz="2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@RequestBody Student s) {</a:t>
            </a:r>
          </a:p>
          <a:p>
            <a:pPr marL="0" indent="0">
              <a:buNone/>
            </a:pPr>
            <a:r>
              <a:rPr lang="sr-Latn-RS" sz="2600" b="1">
                <a:latin typeface="Courier New" panose="02070309020205020404" pitchFamily="49" charset="0"/>
                <a:cs typeface="Courier New" panose="02070309020205020404" pitchFamily="49" charset="0"/>
              </a:rPr>
              <a:t>  s = srv.save(s);</a:t>
            </a:r>
          </a:p>
          <a:p>
            <a:pPr marL="0" indent="0">
              <a:buNone/>
            </a:pPr>
            <a:r>
              <a:rPr lang="sr-Latn-RS" sz="2600" b="1">
                <a:latin typeface="Courier New" panose="02070309020205020404" pitchFamily="49" charset="0"/>
                <a:cs typeface="Courier New" panose="02070309020205020404" pitchFamily="49" charset="0"/>
              </a:rPr>
              <a:t>  return s;</a:t>
            </a:r>
          </a:p>
          <a:p>
            <a:pPr marL="0" indent="0">
              <a:buNone/>
            </a:pPr>
            <a:r>
              <a:rPr lang="sr-Latn-RS" sz="2600" b="1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334565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974</Words>
  <Application>Microsoft Office PowerPoint</Application>
  <PresentationFormat>On-screen Show (4:3)</PresentationFormat>
  <Paragraphs>174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Courier New</vt:lpstr>
      <vt:lpstr>Office Theme</vt:lpstr>
      <vt:lpstr>Inženjerstvo Serverskog Sloja prof. dr Milan Vidaković</vt:lpstr>
      <vt:lpstr>Spring Web/REST</vt:lpstr>
      <vt:lpstr>Spring MVC</vt:lpstr>
      <vt:lpstr>Spring REST</vt:lpstr>
      <vt:lpstr>Primer</vt:lpstr>
      <vt:lpstr>Prenos parametara</vt:lpstr>
      <vt:lpstr>Prenos parametara</vt:lpstr>
      <vt:lpstr>Prenos parametara</vt:lpstr>
      <vt:lpstr>Prenos parametara</vt:lpstr>
      <vt:lpstr>Prenos parametara</vt:lpstr>
      <vt:lpstr>Injektovani parametri metoda</vt:lpstr>
      <vt:lpstr>Struktura Spring Boot aplikacije</vt:lpstr>
      <vt:lpstr>Struktura</vt:lpstr>
      <vt:lpstr>Aplikacija</vt:lpstr>
      <vt:lpstr>Kontroleri</vt:lpstr>
      <vt:lpstr>Servisi</vt:lpstr>
      <vt:lpstr>Interfejs servisa</vt:lpstr>
      <vt:lpstr>Servisi</vt:lpstr>
      <vt:lpstr>Repozitorijumi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minja</dc:creator>
  <cp:lastModifiedBy>Milan Vidaković</cp:lastModifiedBy>
  <cp:revision>198</cp:revision>
  <dcterms:created xsi:type="dcterms:W3CDTF">2017-08-13T08:49:59Z</dcterms:created>
  <dcterms:modified xsi:type="dcterms:W3CDTF">2022-10-22T19:31:59Z</dcterms:modified>
</cp:coreProperties>
</file>