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331" r:id="rId8"/>
    <p:sldId id="300" r:id="rId9"/>
    <p:sldId id="306" r:id="rId10"/>
    <p:sldId id="308" r:id="rId11"/>
    <p:sldId id="339" r:id="rId12"/>
    <p:sldId id="307" r:id="rId13"/>
    <p:sldId id="309" r:id="rId14"/>
    <p:sldId id="310" r:id="rId15"/>
    <p:sldId id="337" r:id="rId16"/>
    <p:sldId id="311" r:id="rId17"/>
    <p:sldId id="332" r:id="rId18"/>
    <p:sldId id="336" r:id="rId19"/>
    <p:sldId id="333" r:id="rId20"/>
    <p:sldId id="289" r:id="rId21"/>
    <p:sldId id="290" r:id="rId22"/>
    <p:sldId id="291" r:id="rId23"/>
    <p:sldId id="294" r:id="rId24"/>
    <p:sldId id="295" r:id="rId25"/>
    <p:sldId id="298" r:id="rId26"/>
    <p:sldId id="299" r:id="rId27"/>
    <p:sldId id="312" r:id="rId28"/>
    <p:sldId id="301" r:id="rId29"/>
    <p:sldId id="302" r:id="rId30"/>
    <p:sldId id="303" r:id="rId31"/>
    <p:sldId id="304" r:id="rId32"/>
    <p:sldId id="338" r:id="rId33"/>
    <p:sldId id="305" r:id="rId34"/>
    <p:sldId id="313" r:id="rId35"/>
    <p:sldId id="314" r:id="rId36"/>
    <p:sldId id="315" r:id="rId37"/>
    <p:sldId id="316" r:id="rId38"/>
    <p:sldId id="334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17" r:id="rId47"/>
    <p:sldId id="318" r:id="rId48"/>
    <p:sldId id="319" r:id="rId49"/>
    <p:sldId id="320" r:id="rId5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97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26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00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TextBox 6"/>
          <p:cNvSpPr txBox="1"/>
          <p:nvPr userDrawn="1"/>
        </p:nvSpPr>
        <p:spPr>
          <a:xfrm>
            <a:off x="6732240" y="63093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86C64A7-D548-48F5-A70D-A2E3522FCEF0}" type="slidenum">
              <a:rPr lang="sr-Latn-RS" smtClean="0"/>
              <a:pPr algn="r"/>
              <a:t>‹#›</a:t>
            </a:fld>
            <a:r>
              <a:rPr lang="sr-Latn-RS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5586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2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91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355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337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72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72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24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14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CS" altLang="sr-Latn-RS"/>
              <a:t>Inženjerstvo Serverskog Sloja</a:t>
            </a:r>
            <a:br>
              <a:rPr lang="sr-Latn-CS" altLang="sr-Latn-RS"/>
            </a:br>
            <a:r>
              <a:rPr lang="sr-Latn-CS" altLang="sr-Latn-RS" sz="2800"/>
              <a:t>prof. dr Milan Vidaković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Spring Boot</a:t>
            </a:r>
          </a:p>
          <a:p>
            <a:r>
              <a:rPr lang="sr-Latn-RS"/>
              <a:t>Perzistencija</a:t>
            </a:r>
          </a:p>
        </p:txBody>
      </p:sp>
    </p:spTree>
    <p:extLst>
      <p:ext uri="{BB962C8B-B14F-4D97-AF65-F5344CB8AC3E}">
        <p14:creationId xmlns:p14="http://schemas.microsoft.com/office/powerpoint/2010/main" val="409175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 JpaRepository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StudentRepository extends JpaRepository&lt;Student, </a:t>
            </a: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 {  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List&lt;Student&gt;</a:t>
            </a:r>
            <a:b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findBy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ContainingAnd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ContainingAllIgnoreCase(</a:t>
            </a:r>
            <a:b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List&lt;Student&gt; findBy</a:t>
            </a:r>
            <a:r>
              <a:rPr lang="en-US" sz="1800" b="1" i="1">
                <a:latin typeface="Courier New" panose="02070309020205020404" pitchFamily="49" charset="0"/>
                <a:cs typeface="Courier New" panose="02070309020205020404" pitchFamily="49" charset="0"/>
              </a:rPr>
              <a:t>DatumRodjenja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Between(</a:t>
            </a:r>
            <a:b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Date begin, Date end);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StudentService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@Autowired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StudentRepository studentRepository;</a:t>
            </a:r>
            <a:endParaRPr lang="sr-Latn-R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E5CC-383C-FD65-D64D-99BD96A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Stanja entitija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2326-D314-387C-C10E-DA580D11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2000"/>
              <a:t>New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entity kreiran, ali još nije perzistiran u bazu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000"/>
              <a:t>Managed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sve promene nad atributima se sinhronizuju sa bazom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dok je "aktuelna" sesija (transakcija, odn. završetak metode)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metode save(), findById() i findAll() prebacuju entity u ovo stanje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000"/>
              <a:t>Detached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stanje entity-ja nije sinhronizovano sa bazom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po završetku transakcije (ako se ne specificira, to je završetak metode servisa)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000"/>
              <a:t>Removed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/>
              <a:t>nakon poziva delete() metode (scheduled for removal from the database)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850106"/>
          </a:xfrm>
        </p:spPr>
        <p:txBody>
          <a:bodyPr/>
          <a:lstStyle/>
          <a:p>
            <a:pPr algn="l"/>
            <a:r>
              <a:rPr lang="sr-Latn-RS"/>
              <a:t>Custom upiti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040560"/>
          </a:xfrm>
        </p:spPr>
        <p:txBody>
          <a:bodyPr>
            <a:noAutofit/>
          </a:bodyPr>
          <a:lstStyle/>
          <a:p>
            <a:r>
              <a:rPr lang="sr-Latn-RS" sz="2000"/>
              <a:t>Custom upiti se zasnivaju na JPAQL.</a:t>
            </a:r>
          </a:p>
          <a:p>
            <a:r>
              <a:rPr lang="sr-Latn-RS" sz="2000"/>
              <a:t>Primer: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StudentRepository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JpaRepository&lt;Student, 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&gt; { 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@Query("select s from Student s where s.firstName like ?1 and s.birthCity.name=?2")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Collection&lt;Student&gt; findByFirstNameAndBirthCityName(String firstName,</a:t>
            </a:r>
            <a:b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String cityName);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StudentService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studentRepository;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Validacija entiteta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/>
              <a:t>Validacija upita se radi deklarativno, anotacijama.</a:t>
            </a:r>
          </a:p>
          <a:p>
            <a:r>
              <a:rPr lang="sr-Latn-RS"/>
              <a:t>Primer: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@Table(name="studenti")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implements Serializable {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String jmbg;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String ime;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String prezime;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@Length(min=1, max=6, message="{index.length}")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@Pattern(regexp="[A-Za-z]\\d+",</a:t>
            </a:r>
            <a:b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message="{index.format}")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String brojIndeksa;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Date datumRodjenja;</a:t>
            </a: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boolean budzet;</a:t>
            </a:r>
          </a:p>
        </p:txBody>
      </p:sp>
    </p:spTree>
    <p:extLst>
      <p:ext uri="{BB962C8B-B14F-4D97-AF65-F5344CB8AC3E}">
        <p14:creationId xmlns:p14="http://schemas.microsoft.com/office/powerpoint/2010/main" val="26151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Validacija entiteta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3427"/>
          </a:xfrm>
        </p:spPr>
        <p:txBody>
          <a:bodyPr>
            <a:normAutofit/>
          </a:bodyPr>
          <a:lstStyle/>
          <a:p>
            <a:r>
              <a:rPr lang="sr-Latn-RS"/>
              <a:t>Validacione poruke se mogu lokalizovati.</a:t>
            </a:r>
          </a:p>
          <a:p>
            <a:r>
              <a:rPr lang="sr-Latn-RS"/>
              <a:t>Datoteka </a:t>
            </a:r>
            <a:r>
              <a:rPr lang="sr-Latn-RS" sz="2800"/>
              <a:t>src/main/resources/ValidationMessages.properties</a:t>
            </a:r>
            <a:r>
              <a:rPr lang="sr-Latn-RS"/>
              <a:t>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index.length = Duzina indeksa mora biti izmedju 1 i 6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index.format = Indeks se sastoji iz slova posle kojeg idu brojevi!</a:t>
            </a:r>
          </a:p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563888" y="3717032"/>
            <a:ext cx="3816424" cy="720080"/>
          </a:xfrm>
          <a:prstGeom prst="wedgeRoundRectCallout">
            <a:avLst>
              <a:gd name="adj1" fmla="val -62586"/>
              <a:gd name="adj2" fmla="val -476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@Length(min=1, max=6, message="{index.length}")</a:t>
            </a:r>
          </a:p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923928" y="5653507"/>
            <a:ext cx="3968824" cy="1080120"/>
          </a:xfrm>
          <a:prstGeom prst="wedgeRoundRectCallout">
            <a:avLst>
              <a:gd name="adj1" fmla="val -44615"/>
              <a:gd name="adj2" fmla="val -88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@Pattern(regexp="[A-Za-z]\\d+",</a:t>
            </a:r>
            <a:b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essage="{index.format}")</a:t>
            </a:r>
          </a:p>
        </p:txBody>
      </p:sp>
    </p:spTree>
    <p:extLst>
      <p:ext uri="{BB962C8B-B14F-4D97-AF65-F5344CB8AC3E}">
        <p14:creationId xmlns:p14="http://schemas.microsoft.com/office/powerpoint/2010/main" val="252742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B67B-46FE-2413-BB53-AFFA3E9E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Validacija entiteta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C11C-057C-01C7-F031-9B84BFEB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400"/>
              <a:t>Validacija se presreće prilikom flush-ovanja persistency contexta:</a:t>
            </a:r>
          </a:p>
          <a:p>
            <a:pPr marL="0" indent="0">
              <a:buNone/>
            </a:pPr>
            <a:endParaRPr lang="sr-Latn-RS" sz="1600" b="1" i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600" b="1" i="1">
                <a:latin typeface="Consolas" panose="020B0609020204030204" pitchFamily="49" charset="0"/>
              </a:rPr>
              <a:t>  </a:t>
            </a:r>
            <a:r>
              <a:rPr lang="en-US" sz="1600" b="1" i="1"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public Student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>
                <a:latin typeface="Consolas" panose="020B0609020204030204" pitchFamily="49" charset="0"/>
              </a:rPr>
              <a:t>(Student student) {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allStudents.save(student);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allStudents.flush();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return student;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}</a:t>
            </a:r>
            <a:r>
              <a:rPr lang="en-US" sz="1600" b="1">
                <a:latin typeface="Consolas" panose="020B0609020204030204" pitchFamily="49" charset="0"/>
              </a:rPr>
              <a:t> catch (ConstraintViolationException ex) {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Set&lt;ConstraintViolation&lt;?&gt;&gt; errors = ex.getConstraintViolations();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StringBuilder sb = new StringBuilder(1000);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for (ConstraintViolation&lt;?&gt; error : errors) {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  </a:t>
            </a:r>
            <a:r>
              <a:rPr lang="en-US" sz="1600" b="1">
                <a:latin typeface="Consolas" panose="020B0609020204030204" pitchFamily="49" charset="0"/>
              </a:rPr>
              <a:t>sb.append(error.getMessage() + "\n");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throw new ResponseStatusException(HttpStatus.NOT_ACCEPTABLE,</a:t>
            </a:r>
            <a:endParaRPr lang="sr-Latn-RS" sz="1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     </a:t>
            </a:r>
            <a:r>
              <a:rPr lang="en-US" sz="1600" b="1">
                <a:latin typeface="Consolas" panose="020B0609020204030204" pitchFamily="49" charset="0"/>
              </a:rPr>
              <a:t> sb.toString());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  <a:endParaRPr lang="sr-Latn-RS" sz="16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1892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sr-Latn-RS"/>
              <a:t>Validacija entiteta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08504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Student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(Student student) 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sr-Latn-R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findStudent(student.getId()); 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allStudents.save(student);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allStudents.flush();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eturn student;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 catch (RuntimeException ex) 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Throwable e = ex;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Throwable c = null;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while((e != null) &amp;&amp; !((c = ex.getCause())</a:t>
            </a: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instanceof ConstraintViolationException)){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(RuntimeException) c;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if ((c != null) &amp;&amp; (c instanceof ConstraintViolationException)) 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ConstraintViolationException c2 = (ConstraintViolationException) c;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et&lt;ConstraintViolation&lt;?&gt;&gt; errors = c2.getConstraintViolations();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StringBuilder sb = new StringBuilder(1000);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for (ConstraintViolation&lt;?&gt; error : errors) {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sb.append(error.getMessage() + "\n");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throw new ResponseStatusException(HttpStatus.NOT_ACCEPTABLE, sb.toString());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throw ex;</a:t>
            </a:r>
          </a:p>
          <a:p>
            <a:pPr marL="0" indent="0">
              <a:buNone/>
            </a:pPr>
            <a:r>
              <a:rPr lang="sr-Latn-RS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7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EF2E-DFB2-BB9C-0194-1BCE4ECA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32048"/>
          </a:xfrm>
        </p:spPr>
        <p:txBody>
          <a:bodyPr>
            <a:noAutofit/>
          </a:bodyPr>
          <a:lstStyle/>
          <a:p>
            <a:r>
              <a:rPr lang="sr-Latn-RS" sz="3600"/>
              <a:t>CRUD funkcionalnost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491F-A0BB-F6CF-849D-66F992CD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82453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>
                <a:latin typeface="Consolas" panose="020B0609020204030204" pitchFamily="49" charset="0"/>
              </a:rPr>
              <a:t>public class StudentServiceImpl implements IStudentService {</a:t>
            </a:r>
          </a:p>
          <a:p>
            <a:pPr marL="0" indent="0" algn="l">
              <a:buNone/>
            </a:pPr>
            <a:r>
              <a:rPr lang="sr-Latn-RS" sz="1600" b="1" i="1">
                <a:latin typeface="Consolas" panose="020B0609020204030204" pitchFamily="49" charset="0"/>
              </a:rPr>
              <a:t>  </a:t>
            </a:r>
            <a:r>
              <a:rPr lang="en-US" sz="1600" b="1" i="1">
                <a:latin typeface="Consolas" panose="020B0609020204030204" pitchFamily="49" charset="0"/>
              </a:rPr>
              <a:t>@Autowired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StudentRepository allStudents;</a:t>
            </a:r>
          </a:p>
          <a:p>
            <a:pPr marL="0" indent="0" algn="l">
              <a:buNone/>
            </a:pPr>
            <a:r>
              <a:rPr lang="sr-Latn-RS" sz="1600" b="1" i="1">
                <a:latin typeface="Consolas" panose="020B0609020204030204" pitchFamily="49" charset="0"/>
              </a:rPr>
              <a:t>  </a:t>
            </a:r>
            <a:r>
              <a:rPr lang="en-US" sz="1600" b="1" i="1">
                <a:latin typeface="Consolas" panose="020B0609020204030204" pitchFamily="49" charset="0"/>
              </a:rPr>
              <a:t>@Override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public Collection&lt;Student&gt; getAll() {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return allStudents.findAll();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sr-Latn-RS" sz="1600" b="1" i="1">
                <a:latin typeface="Consolas" panose="020B0609020204030204" pitchFamily="49" charset="0"/>
              </a:rPr>
              <a:t>  </a:t>
            </a:r>
            <a:r>
              <a:rPr lang="en-US" sz="1600" b="1" i="1">
                <a:latin typeface="Consolas" panose="020B0609020204030204" pitchFamily="49" charset="0"/>
              </a:rPr>
              <a:t>@Override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public Student delete(Long studentId) {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Student found = findStudent(studentId); 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allStudents.delete(found);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allStudents.flush();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return found;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  <a:endParaRPr lang="sr-Latn-RS" sz="16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 ...</a:t>
            </a:r>
          </a:p>
          <a:p>
            <a:pPr marL="0" indent="0" algn="l">
              <a:buNone/>
            </a:pPr>
            <a:r>
              <a:rPr lang="sr-Latn-RS" sz="1600" b="1">
                <a:latin typeface="Consolas" panose="020B0609020204030204" pitchFamily="49" charset="0"/>
              </a:rPr>
              <a:t>}</a:t>
            </a: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169D721-07E0-D490-D2B4-158A9D84A4E7}"/>
              </a:ext>
            </a:extLst>
          </p:cNvPr>
          <p:cNvSpPr/>
          <p:nvPr/>
        </p:nvSpPr>
        <p:spPr>
          <a:xfrm>
            <a:off x="5436096" y="1628800"/>
            <a:ext cx="2736304" cy="612648"/>
          </a:xfrm>
          <a:prstGeom prst="wedgeRoundRectCallout">
            <a:avLst>
              <a:gd name="adj1" fmla="val -94649"/>
              <a:gd name="adj2" fmla="val 135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insert i update su na prethodnim slajdovima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81A3-A285-DCA1-9807-E21F4E10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Validacija HTTP zahteva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D984-307C-B876-88CA-F0B10BEF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/>
              <a:t>Ako iznad klase kontrolera stavimo anotaciju @Validated, ili ako ispred parametra REST endpointa stavimo @Valid anotaciju, onda će Spring obaviti validaciju parametara prilikom procesiranja HTTP zahteva</a:t>
            </a:r>
          </a:p>
          <a:p>
            <a:r>
              <a:rPr lang="sr-Latn-RS"/>
              <a:t>Da li će @Valid procesiranje HTTP zahteva pre rada sa bazom pokriti sve greške?</a:t>
            </a:r>
          </a:p>
          <a:p>
            <a:pPr lvl="1"/>
            <a:r>
              <a:rPr lang="sr-Latn-RS"/>
              <a:t>neće, jer dodatne greške mogu da nastanu u procesu rada sa bazom, koje nisu pokrivene validacionim pravilima.</a:t>
            </a:r>
          </a:p>
          <a:p>
            <a:r>
              <a:rPr lang="sr-Latn-RS"/>
              <a:t>Zaključak: validacija zahteva + validacija entiteta pokriva sve slučajeve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D652-152C-C8CF-7896-5BEA7E7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Primarni ključ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B033-7A22-809F-AC0A-030B8567B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F41BB4-AF9B-2868-8060-36284BF15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Perzistencija</a:t>
            </a:r>
            <a:endParaRPr lang="sr-Latn-C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8FD9DC0-2F51-85A6-6499-CB16C73C3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569325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Perzistencija je definisana </a:t>
            </a:r>
            <a:r>
              <a:rPr lang="en-US" altLang="en-US" i="1"/>
              <a:t>Java Persistence</a:t>
            </a:r>
            <a:r>
              <a:rPr lang="en-US" altLang="en-US"/>
              <a:t> specifikacijom</a:t>
            </a:r>
          </a:p>
          <a:p>
            <a:pPr lvl="1" eaLnBrk="1" hangingPunct="1"/>
            <a:r>
              <a:rPr lang="en-US" altLang="en-US"/>
              <a:t>omogu</a:t>
            </a:r>
            <a:r>
              <a:rPr lang="sr-Latn-CS" altLang="en-US"/>
              <a:t>ćava OR mapiranje</a:t>
            </a:r>
          </a:p>
          <a:p>
            <a:pPr lvl="2"/>
            <a:r>
              <a:rPr lang="sr-Latn-CS" altLang="en-US"/>
              <a:t>Object-Relational mapping</a:t>
            </a:r>
          </a:p>
          <a:p>
            <a:pPr lvl="2"/>
            <a:r>
              <a:rPr lang="sr-Latn-CS" altLang="en-US"/>
              <a:t>Mapiranje Java objekata na tabele (relacije) u bazi podataka</a:t>
            </a:r>
          </a:p>
          <a:p>
            <a:pPr lvl="1" eaLnBrk="1" hangingPunct="1"/>
            <a:r>
              <a:rPr lang="sr-Latn-CS" altLang="en-US"/>
              <a:t>moguće je vezati različite SPI za perzistenciju bez menjanja osnovnog koda</a:t>
            </a:r>
          </a:p>
          <a:p>
            <a:pPr lvl="2"/>
            <a:r>
              <a:rPr lang="sr-Latn-CS" altLang="en-US"/>
              <a:t>Ne moraju Java objekti da se smeštaju u relacinou bazu</a:t>
            </a:r>
          </a:p>
          <a:p>
            <a:pPr lvl="3"/>
            <a:r>
              <a:rPr lang="sr-Latn-CS" altLang="en-US"/>
              <a:t>Nosql baze (MongoDB)</a:t>
            </a:r>
          </a:p>
          <a:p>
            <a:pPr lvl="3"/>
            <a:r>
              <a:rPr lang="sr-Latn-CS" altLang="en-US"/>
              <a:t>Graf-orijentisane baze (Neo4J)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58D08C9-2144-B8D2-0F4A-972005832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r-Latn-CS" altLang="en-US" sz="4000"/>
              <a:t>Primarni ključ, sekvence, identity kolone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4173977-EE1C-36BF-95C0-654FBF3A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r-Latn-CS" altLang="en-US" sz="2400"/>
              <a:t>Anotacijom </a:t>
            </a:r>
            <a:r>
              <a:rPr lang="sr-Latn-CS" altLang="en-US" sz="2400" i="1"/>
              <a:t>@Id</a:t>
            </a:r>
            <a:r>
              <a:rPr lang="sr-Latn-CS" altLang="en-US" sz="2400"/>
              <a:t> se definiše primarni ključ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 sz="1800"/>
              <a:t>može nad atributom, a može i nad getter-om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400"/>
              <a:t>Anotacijom</a:t>
            </a:r>
            <a:r>
              <a:rPr lang="en-US" altLang="en-US" sz="2400"/>
              <a:t> </a:t>
            </a:r>
            <a:r>
              <a:rPr lang="en-US" altLang="en-US" sz="2400" i="1"/>
              <a:t>@GeneratedValue</a:t>
            </a:r>
            <a:r>
              <a:rPr lang="en-US" altLang="en-US" sz="2400"/>
              <a:t> se mo</a:t>
            </a:r>
            <a:r>
              <a:rPr lang="sr-Latn-CS" altLang="en-US" sz="2400"/>
              <a:t>že definisati generator primarnog ključa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 sz="1800"/>
              <a:t>atributom </a:t>
            </a:r>
            <a:r>
              <a:rPr lang="sr-Latn-CS" altLang="en-US" sz="1800" i="1"/>
              <a:t>strategy</a:t>
            </a:r>
            <a:r>
              <a:rPr lang="sr-Latn-CS" altLang="en-US" sz="1800"/>
              <a:t> se podešava kako se generiše primarni ključ: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GenerationType.</a:t>
            </a:r>
            <a:r>
              <a:rPr lang="sr-Latn-CS" altLang="en-US" sz="1600"/>
              <a:t>AUTO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GenerationType.</a:t>
            </a:r>
            <a:r>
              <a:rPr lang="sr-Latn-CS" altLang="en-US" sz="1600"/>
              <a:t>IDENTITY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GenerationType.</a:t>
            </a:r>
            <a:r>
              <a:rPr lang="sr-Latn-CS" altLang="en-US" sz="1600"/>
              <a:t>SEQUENCE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GenerationType.</a:t>
            </a:r>
            <a:r>
              <a:rPr lang="sr-Latn-CS" altLang="en-US" sz="1600"/>
              <a:t>TABLE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Tip primarnog ključa: primitivni tip ili wrapper klasa?</a:t>
            </a:r>
          </a:p>
          <a:p>
            <a:pPr lvl="1">
              <a:lnSpc>
                <a:spcPct val="90000"/>
              </a:lnSpc>
            </a:pPr>
            <a:r>
              <a:rPr lang="sr-Latn-CS" altLang="en-US" sz="1800"/>
              <a:t>Wrapper klasa može da bude i null</a:t>
            </a:r>
          </a:p>
          <a:p>
            <a:pPr lvl="2">
              <a:lnSpc>
                <a:spcPct val="90000"/>
              </a:lnSpc>
            </a:pPr>
            <a:r>
              <a:rPr lang="sr-Latn-CS" altLang="en-US" sz="1600"/>
              <a:t>Koristi se kod automatski generisanih primarnih ključeva </a:t>
            </a:r>
          </a:p>
          <a:p>
            <a:pPr lvl="3">
              <a:lnSpc>
                <a:spcPct val="90000"/>
              </a:lnSpc>
            </a:pPr>
            <a:r>
              <a:rPr lang="sr-Latn-CS" altLang="en-US" sz="1500"/>
              <a:t>Ako entitet ima za primarni ključ null i uključeno automatsko generisanje primarnog ključa, onda se kod </a:t>
            </a:r>
            <a:r>
              <a:rPr lang="sr-Latn-CS" altLang="en-US" sz="1500" b="1"/>
              <a:t>insert-a </a:t>
            </a:r>
            <a:r>
              <a:rPr lang="sr-Latn-CS" altLang="en-US" sz="1500"/>
              <a:t>generiše primarni ključ</a:t>
            </a:r>
          </a:p>
          <a:p>
            <a:pPr lvl="3">
              <a:lnSpc>
                <a:spcPct val="90000"/>
              </a:lnSpc>
            </a:pPr>
            <a:r>
              <a:rPr lang="sr-Latn-CS" altLang="en-US" sz="1500"/>
              <a:t>Ako nije null, neke baze prihvataju tu vrednost za primarni ključ iako je uključeno automatsko generisanje</a:t>
            </a:r>
          </a:p>
          <a:p>
            <a:pPr lvl="1">
              <a:lnSpc>
                <a:spcPct val="90000"/>
              </a:lnSpc>
            </a:pPr>
            <a:r>
              <a:rPr lang="sr-Latn-CS" altLang="en-US" sz="1800"/>
              <a:t>Ako hoćemo isti fenomen (eksplicitno zadavanje primarnog ključa kod automatskog generisanja), a imamo primitivni tip:</a:t>
            </a:r>
          </a:p>
          <a:p>
            <a:pPr lvl="2">
              <a:lnSpc>
                <a:spcPct val="90000"/>
              </a:lnSpc>
            </a:pPr>
            <a:r>
              <a:rPr lang="sr-Latn-CS" altLang="en-US" sz="1600"/>
              <a:t>Dovoljno je da bude različit od -1</a:t>
            </a:r>
          </a:p>
          <a:p>
            <a:pPr lvl="2">
              <a:lnSpc>
                <a:spcPct val="90000"/>
              </a:lnSpc>
            </a:pPr>
            <a:r>
              <a:rPr lang="sr-Latn-CS" altLang="en-US" sz="1600"/>
              <a:t>Broj -1 je ekvivalent null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97639A1-1BE7-D8FF-C420-52E6C0815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GenerationType.IDENTITY</a:t>
            </a:r>
            <a:endParaRPr lang="sr-Latn-C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BD6F34E-861E-C40A-86BF-7FE506BD2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Koristi se IDENTITY tip kolone u tabeli</a:t>
            </a:r>
          </a:p>
          <a:p>
            <a:pPr eaLnBrk="1" hangingPunct="1"/>
            <a:r>
              <a:rPr lang="en-US" altLang="en-US"/>
              <a:t>Nakon perzistiranja, mo</a:t>
            </a:r>
            <a:r>
              <a:rPr lang="sr-Latn-CS" altLang="en-US"/>
              <a:t>že se saznati dodeljeni ID (getId() metoda Book bean-a)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30C1D7F-23DB-6B96-0799-D9A242C2E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en-US"/>
              <a:t>I</a:t>
            </a:r>
            <a:r>
              <a:rPr lang="sr-Latn-CS" altLang="en-US"/>
              <a:t>DENTITY</a:t>
            </a:r>
            <a:r>
              <a:rPr lang="en-US" altLang="en-US"/>
              <a:t> – Book.java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95B8B84-2191-E07D-B403-9F57D12BC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1378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@Table(name="book</a:t>
            </a:r>
            <a:r>
              <a:rPr lang="sr-Latn-R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>
                <a:latin typeface="Courier New" panose="02070309020205020404" pitchFamily="49" charset="0"/>
              </a:rPr>
              <a:t>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public class Book implements Serializable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 @Id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@GeneratedValue(strategy = GenerationType.IDENTITY)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@Column(name = "id", length = 5)</a:t>
            </a:r>
            <a:endParaRPr lang="sr-Latn-R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</a:t>
            </a:r>
            <a:r>
              <a:rPr lang="sr-Latn-RS" altLang="en-US" sz="1800" b="1">
                <a:latin typeface="Courier New" panose="02070309020205020404" pitchFamily="49" charset="0"/>
              </a:rPr>
              <a:t>Long</a:t>
            </a:r>
            <a:r>
              <a:rPr lang="en-US" altLang="en-US" sz="18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endParaRPr lang="sr-Latn-R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 public Book(</a:t>
            </a:r>
            <a:r>
              <a:rPr lang="sr-Latn-RS" altLang="en-US" sz="1800" b="1">
                <a:latin typeface="Courier New" panose="02070309020205020404" pitchFamily="49" charset="0"/>
              </a:rPr>
              <a:t>Long</a:t>
            </a:r>
            <a:r>
              <a:rPr lang="en-US" altLang="en-US" sz="1800" b="1">
                <a:latin typeface="Courier New" panose="02070309020205020404" pitchFamily="49" charset="0"/>
              </a:rPr>
              <a:t> id, String title, String author)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//this.id = id;</a:t>
            </a:r>
            <a:r>
              <a:rPr lang="sr-Latn-RS" altLang="en-US" sz="1800" b="1">
                <a:latin typeface="Courier New" panose="02070309020205020404" pitchFamily="49" charset="0"/>
              </a:rPr>
              <a:t>  </a:t>
            </a:r>
            <a:r>
              <a:rPr lang="sr-Latn-RS" altLang="en-US" sz="1800" b="1">
                <a:latin typeface="Courier New" panose="02070309020205020404" pitchFamily="49" charset="0"/>
                <a:sym typeface="Wingdings" panose="05000000000000000000" pitchFamily="2" charset="2"/>
              </a:rPr>
              <a:t> biće i očekuje se null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this.title =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sr-Latn-R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this.author = author;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368D2CE-09BE-1E03-C503-33665545C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GenerationType.</a:t>
            </a:r>
            <a:r>
              <a:rPr lang="sr-Latn-CS" altLang="en-US"/>
              <a:t>SEQUENCE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527F033-4302-6142-7EA4-3136D6C7D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Koristi se </a:t>
            </a:r>
            <a:r>
              <a:rPr lang="sr-Latn-CS" altLang="en-US"/>
              <a:t>sekvenca – generator primarnih ključeva</a:t>
            </a:r>
          </a:p>
          <a:p>
            <a:pPr lvl="1"/>
            <a:r>
              <a:rPr lang="sr-Latn-CS" altLang="en-US"/>
              <a:t>Tipično za Oracle RDBMS</a:t>
            </a:r>
          </a:p>
          <a:p>
            <a:pPr eaLnBrk="1" hangingPunct="1"/>
            <a:r>
              <a:rPr lang="sr-Latn-CS" altLang="en-US"/>
              <a:t>Anotacijom klase @</a:t>
            </a:r>
            <a:r>
              <a:rPr lang="sr-Latn-CS" altLang="en-US" i="1"/>
              <a:t>SequenceGenerator</a:t>
            </a:r>
            <a:r>
              <a:rPr lang="sr-Latn-CS" altLang="en-US"/>
              <a:t> se kreira sekvenca u RDBMS</a:t>
            </a:r>
          </a:p>
          <a:p>
            <a:pPr eaLnBrk="1" hangingPunct="1"/>
            <a:r>
              <a:rPr lang="en-US" altLang="en-US"/>
              <a:t>Nakon perzistiranja, mo</a:t>
            </a:r>
            <a:r>
              <a:rPr lang="sr-Latn-CS" altLang="en-US"/>
              <a:t>že se saznati dodeljeni ID (getId() metoda Book bean-a)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59EFDE7-E160-3398-39E4-DAF42995F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</a:t>
            </a:r>
            <a:r>
              <a:rPr lang="sr-Latn-CS" altLang="en-US"/>
              <a:t>EQUENCE</a:t>
            </a:r>
            <a:r>
              <a:rPr lang="en-US" altLang="en-US"/>
              <a:t> – Book.java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BE0F31B-BDCF-68AF-4C3A-0A5BE911E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964612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@SequenceGenerator(name = "book_sequence", sequenceName = "book_id_seq")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@Table(name="book</a:t>
            </a:r>
            <a:r>
              <a:rPr lang="sr-Latn-RS" altLang="en-US" sz="1400" b="1">
                <a:latin typeface="Courier New" panose="02070309020205020404" pitchFamily="49" charset="0"/>
              </a:rPr>
              <a:t>s</a:t>
            </a:r>
            <a:r>
              <a:rPr lang="en-US" altLang="en-US" sz="1400" b="1">
                <a:latin typeface="Courier New" panose="02070309020205020404" pitchFamily="49" charset="0"/>
              </a:rPr>
              <a:t>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public class Book implements Serializable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4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400" b="1"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 @Id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@GeneratedValue(strategy = GenerationType.SEQUENCE, generator = "book_sequence")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@Column(name = "id", length = 5)</a:t>
            </a:r>
            <a:endParaRPr lang="sr-Latn-R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private </a:t>
            </a:r>
            <a:r>
              <a:rPr lang="sr-Latn-RS" altLang="en-US" sz="1400" b="1">
                <a:latin typeface="Courier New" panose="02070309020205020404" pitchFamily="49" charset="0"/>
              </a:rPr>
              <a:t>Long </a:t>
            </a:r>
            <a:r>
              <a:rPr lang="en-US" altLang="en-US" sz="1400" b="1">
                <a:latin typeface="Courier New" panose="02070309020205020404" pitchFamily="49" charset="0"/>
              </a:rPr>
              <a:t>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public Book(</a:t>
            </a:r>
            <a:r>
              <a:rPr lang="sr-Latn-RS" altLang="en-US" sz="1400" b="1">
                <a:latin typeface="Courier New" panose="02070309020205020404" pitchFamily="49" charset="0"/>
              </a:rPr>
              <a:t>Long </a:t>
            </a:r>
            <a:r>
              <a:rPr lang="en-US" altLang="en-US" sz="1400" b="1">
                <a:latin typeface="Courier New" panose="02070309020205020404" pitchFamily="49" charset="0"/>
              </a:rPr>
              <a:t>id, String title, String author)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//this.id =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this.title =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this.author = author;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25E43DB-567F-5CE0-5B7C-A607EA02F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GenerationType.</a:t>
            </a:r>
            <a:r>
              <a:rPr lang="sr-Latn-CS" altLang="en-US"/>
              <a:t>TABLE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928D03-34C3-BE25-4A81-CCFB8EEB8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Koristi se </a:t>
            </a:r>
            <a:r>
              <a:rPr lang="sr-Latn-CS" altLang="en-US" sz="2800"/>
              <a:t>obična tabela za smeštaj primarnih ključeva</a:t>
            </a:r>
          </a:p>
          <a:p>
            <a:pPr eaLnBrk="1" hangingPunct="1"/>
            <a:r>
              <a:rPr lang="sr-Latn-CS" altLang="en-US" sz="2800"/>
              <a:t>Anotacijom @</a:t>
            </a:r>
            <a:r>
              <a:rPr lang="sr-Latn-CS" altLang="en-US" sz="2800" i="1"/>
              <a:t>TableGenerator</a:t>
            </a:r>
            <a:r>
              <a:rPr lang="sr-Latn-CS" altLang="en-US" sz="2800"/>
              <a:t> se kreira tabela u bazi. Ova tabela će čuvati redove (ime_tabele_za_koju_imamo_PK, vrednost_PK)</a:t>
            </a:r>
            <a:endParaRPr lang="en-US" altLang="en-US" sz="2800"/>
          </a:p>
          <a:p>
            <a:pPr eaLnBrk="1" hangingPunct="1"/>
            <a:r>
              <a:rPr lang="en-US" altLang="en-US" sz="2800"/>
              <a:t>Nakon perzistiranja, mo</a:t>
            </a:r>
            <a:r>
              <a:rPr lang="sr-Latn-CS" altLang="en-US" sz="2800"/>
              <a:t>že se saznati dodeljeni ID (getId() metoda Book entiteta)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A87444A-0033-7FA1-920F-E8106D1D0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</a:t>
            </a:r>
            <a:r>
              <a:rPr lang="sr-Latn-CS" altLang="en-US" sz="4000"/>
              <a:t>ABLE</a:t>
            </a:r>
            <a:r>
              <a:rPr lang="en-US" altLang="en-US" sz="4000"/>
              <a:t> – Book.java</a:t>
            </a:r>
            <a:endParaRPr lang="sr-Latn-CS" altLang="en-US" sz="400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6AC5D18-2B75-364B-80B0-BD4EDB36E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043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@Table(name="books")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@TableGenerator(name="book_id_generator", table="primary_keys", pkColumnName="key_pk", pkColumnValue="book", valueColumnName="value_pk")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public class Book implements Serializable 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sr-Latn-RS" altLang="en-US" sz="16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600" b="1">
                <a:latin typeface="Courier New" panose="02070309020205020404" pitchFamily="49" charset="0"/>
              </a:rPr>
              <a:t>  </a:t>
            </a:r>
            <a:r>
              <a:rPr lang="sr-Latn-CS" altLang="en-US" sz="1600" b="1">
                <a:latin typeface="Courier New" panose="02070309020205020404" pitchFamily="49" charset="0"/>
              </a:rPr>
              <a:t>@Id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sr-Latn-CS" altLang="en-US" sz="1600" b="1">
                <a:latin typeface="Courier New" panose="02070309020205020404" pitchFamily="49" charset="0"/>
              </a:rPr>
              <a:t>@GeneratedValue(strategy = GenerationType.TABLE, generator = "book_id_generator")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sr-Latn-CS" altLang="en-US" sz="1600" b="1">
                <a:latin typeface="Courier New" panose="02070309020205020404" pitchFamily="49" charset="0"/>
              </a:rPr>
              <a:t>@Column(name = "id", length = 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  private Integer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  public Book(Integer id, String title, String author)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//this.id =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this.title =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this.author = author;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42DB587-9CBC-376F-3AD4-617F6F548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GenerationType.</a:t>
            </a:r>
            <a:r>
              <a:rPr lang="sr-Latn-CS" altLang="en-US"/>
              <a:t>TABLE</a:t>
            </a:r>
            <a:endParaRPr lang="en-US" altLang="en-US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14CB53E0-C116-C7AA-3C9B-3C6BB157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726281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037785-41FA-57A3-34E0-158670ACB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Embedded objects</a:t>
            </a:r>
            <a:endParaRPr lang="sr-Latn-C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05C713A-4227-9901-2C3A-F7E93C066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</a:t>
            </a:r>
            <a:r>
              <a:rPr lang="sr-Latn-CS" altLang="en-US"/>
              <a:t>k</a:t>
            </a:r>
            <a:r>
              <a:rPr lang="en-US" altLang="en-US"/>
              <a:t>ti drugih klasa koji nisu povezani relacijom.</a:t>
            </a:r>
          </a:p>
          <a:p>
            <a:pPr eaLnBrk="1" hangingPunct="1"/>
            <a:r>
              <a:rPr lang="en-US" altLang="en-US"/>
              <a:t>Anotacijom @</a:t>
            </a:r>
            <a:r>
              <a:rPr lang="en-US" altLang="en-US" i="1"/>
              <a:t>Embedded</a:t>
            </a:r>
            <a:r>
              <a:rPr lang="en-US" altLang="en-US"/>
              <a:t> se ozna</a:t>
            </a:r>
            <a:r>
              <a:rPr lang="sr-Latn-CS" altLang="en-US"/>
              <a:t>čava takav atribut</a:t>
            </a:r>
          </a:p>
          <a:p>
            <a:pPr eaLnBrk="1" hangingPunct="1"/>
            <a:r>
              <a:rPr lang="sr-Latn-CS" altLang="en-US"/>
              <a:t>Ugrađeni objekat je klasa koja </a:t>
            </a:r>
            <a:r>
              <a:rPr lang="sr-Latn-CS" altLang="en-US" u="sng"/>
              <a:t>nije</a:t>
            </a:r>
            <a:r>
              <a:rPr lang="sr-Latn-CS" altLang="en-US"/>
              <a:t> entity, već </a:t>
            </a:r>
            <a:r>
              <a:rPr lang="sr-Latn-CS" altLang="en-US" i="1"/>
              <a:t>embeddable</a:t>
            </a:r>
          </a:p>
          <a:p>
            <a:pPr lvl="1" eaLnBrk="1" hangingPunct="1"/>
            <a:r>
              <a:rPr lang="sr-Latn-CS" altLang="en-US"/>
              <a:t>označava se anotacijom @</a:t>
            </a:r>
            <a:r>
              <a:rPr lang="sr-Latn-CS" altLang="en-US" i="1"/>
              <a:t>Embeddable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5ECA812-0BDA-8835-1D57-5A0E5B39F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LOBs</a:t>
            </a:r>
            <a:endParaRPr lang="sr-Latn-C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558A046-3213-F4B7-FE75-BF94E6E80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LOB (Large OBject)</a:t>
            </a:r>
          </a:p>
          <a:p>
            <a:pPr eaLnBrk="1" hangingPunct="1"/>
            <a:r>
              <a:rPr lang="sr-Latn-CS" altLang="en-US"/>
              <a:t>Mapira se ili na CLOB (Character Large OBject) ili na BLOB (Binary Large OBject).</a:t>
            </a:r>
          </a:p>
          <a:p>
            <a:pPr eaLnBrk="1" hangingPunct="1"/>
            <a:r>
              <a:rPr lang="sr-Latn-CS" altLang="en-US"/>
              <a:t>Za čuvanje datoteka, slika, dokumenata ili dugačkih tekstova</a:t>
            </a:r>
            <a:endParaRPr lang="en-US" altLang="en-US"/>
          </a:p>
          <a:p>
            <a:pPr eaLnBrk="1" hangingPunct="1"/>
            <a:r>
              <a:rPr lang="en-US" altLang="en-US"/>
              <a:t>Ozna</a:t>
            </a:r>
            <a:r>
              <a:rPr lang="sr-Latn-CS" altLang="en-US"/>
              <a:t>čava se anotacijom @</a:t>
            </a:r>
            <a:r>
              <a:rPr lang="sr-Latn-CS" altLang="en-US" i="1"/>
              <a:t>Lob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057411-779E-5E8B-5615-D7106845A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Perzistencija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5F2399-3292-80D9-A474-AB49C3C9C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OR mapiranje je najčešći način perzistiranja Java objekata</a:t>
            </a:r>
          </a:p>
          <a:p>
            <a:pPr lvl="1" eaLnBrk="1" hangingPunct="1"/>
            <a:r>
              <a:rPr lang="sr-Latn-CS" altLang="en-US"/>
              <a:t>Java klasa služi za definisanje šeme baze</a:t>
            </a:r>
          </a:p>
          <a:p>
            <a:pPr lvl="1" eaLnBrk="1" hangingPunct="1"/>
            <a:r>
              <a:rPr lang="en-US" altLang="en-US"/>
              <a:t>p</a:t>
            </a:r>
            <a:r>
              <a:rPr lang="sr-Latn-CS" altLang="en-US"/>
              <a:t>rilikom snimanja, podaci iz objekata se snimaju u tabele</a:t>
            </a:r>
          </a:p>
          <a:p>
            <a:pPr lvl="1" eaLnBrk="1" hangingPunct="1"/>
            <a:r>
              <a:rPr lang="en-US" altLang="en-US"/>
              <a:t>p</a:t>
            </a:r>
            <a:r>
              <a:rPr lang="sr-Latn-CS" altLang="en-US"/>
              <a:t>rilikom učitavanja, podaci se iz tabela stavljaju u objekte koji su za to napravljeni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9DDF361-CEE7-5C26-A553-64349B91A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pPr eaLnBrk="1" hangingPunct="1"/>
            <a:r>
              <a:rPr lang="sr-Latn-CS" altLang="en-US" sz="4000"/>
              <a:t>Client.java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438D018-8D66-6610-9451-B56EB1E26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80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public class Client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  	@Id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@GeneratedValue(strategy = GenerationType.IDENTITY)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private Long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@Embedded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private ClientInfo info;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public Client()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 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A81550C-447D-EAD4-F8D1-6DF38143A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r-Latn-CS" altLang="en-US" sz="4000"/>
              <a:t>ClientInfo.java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D7DC0D0-6653-A1BA-5439-D95C1C2D8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518524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@Embeddable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public class ClientInfo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  	private String address;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@Lob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@Column(length = 65535)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@JsonIgnore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private ImageIcon photo;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@Lob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@Column(length = 65536)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@JsonIgnore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private byte[] imageData;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private String mimeType;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private int 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private int 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public ClientInfo()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851C-2645-1950-2D96-4001757B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sr-Latn-RS"/>
              <a:t>ClientInfo.java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6210-A407-F04B-031C-744DB317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0669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>
                <a:latin typeface="Consolas" panose="020B0609020204030204" pitchFamily="49" charset="0"/>
              </a:rPr>
              <a:t>public ClientInfo(String address, String imgPath)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this.address = address;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byte[] imgData;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try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File f = new File(imgPath);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FileInputStream in = new FileInputStream(f);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int len = (int) f.length();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imgData = new byte[len];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in.read(imgData);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in.close();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setImageData(imgData);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setPhoto(new ImageIcon(imgData));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this.w = this.photo.getIconWidth();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this.h = this.photo.getIconHeight();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ByteArrayInputStream bais = new ByteArrayInputStream(imgData);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 mimeType = URLConnection.</a:t>
            </a:r>
            <a:r>
              <a:rPr lang="en-US" sz="1400" b="1" i="1">
                <a:solidFill>
                  <a:srgbClr val="0070C0"/>
                </a:solidFill>
                <a:latin typeface="Consolas" panose="020B0609020204030204" pitchFamily="49" charset="0"/>
              </a:rPr>
              <a:t>guessContentTypeFromStream(bais);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bais.close();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setMimeType(mimeType);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} catch (FileNotFoundException e)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e.printStackTrace();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} catch (IOException e)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e.printStackTrace();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1400" b="1">
                <a:latin typeface="Consolas" panose="020B0609020204030204" pitchFamily="49" charset="0"/>
              </a:rPr>
              <a:t>}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697236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1A0A3A8-F6C6-AD61-F162-4BFD0A2AC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Tabela clients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13B6A-5A4D-50AA-9368-324E9B23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944"/>
            <a:ext cx="9144000" cy="11681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9D2B1E0-E4F7-52F6-86A2-4B027F34A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719137"/>
          </a:xfrm>
        </p:spPr>
        <p:txBody>
          <a:bodyPr/>
          <a:lstStyle/>
          <a:p>
            <a:pPr eaLnBrk="1" hangingPunct="1"/>
            <a:r>
              <a:rPr lang="sr-Latn-CS" altLang="en-US" sz="4000"/>
              <a:t>ClientServiceImpl.java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04DFD69-8DE1-7738-9EBF-8F7ED3B58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6880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@Service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public class ClientServiceImpl implements IClientService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@Autowired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ClientRepository allClients;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ResourceBundle bundle = ResourceBundle.getBundle("ValidationMessages", LocaleContextHolder.getLocale());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public Collection&lt;Client&gt; getAll()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return allClients.findAll();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public Client findClient(Long clientId)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Optional&lt;Client&gt; found = allClients.findById(clientId);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if (found.isEmpty())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  String value = bundle.getString("client.notFound");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  throw new ResponseStatusException(HttpStatus.NOT_FOUND,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  return found.get();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27B1D9C-C528-1284-144B-E4B21238F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ClientServiceImpl.java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E258D24-47AB-DB94-780C-7E363BFDC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893175" cy="46878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public Client insert(Client client)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  client.setInfo(new ClientInfo("adresa", 	"slika.gif"));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	  Client ret = allClients.save(client);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  return ret;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public void deleteAll()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  allClients.deleteAll();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17DE8DE-CBF6-21D3-95D2-D9549E71D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lob.html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5E83F97-1D3A-9F05-E292-9CB141596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39175" cy="43926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600" b="1">
                <a:latin typeface="Courier New" panose="02070309020205020404" pitchFamily="49" charset="0"/>
              </a:rPr>
              <a:t>&lt;table class="data"&gt;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&lt;tr bgcolor="lightgrey"&gt;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&lt;th&gt;Id&lt;/th&gt;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&lt;th&gt;Ime&lt;/th&gt;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&lt;th&gt;Adresa&lt;/th&gt;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&lt;th&gt;Slika&lt;/th&gt;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&lt;th&gt;Dimenzije&lt;/th&gt;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&lt;/tr&gt;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&lt;tr v-for="c in clients"&gt;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&lt;td&gt;{{c.id }}&lt;/td&gt;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&lt;td&gt;{{c.name }}&lt;/td&gt;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&lt;td&gt;{{c.info.address}}&lt;/td&gt;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&lt;td&gt;&lt;img v-bind:src="getImage(c)" /&gt;&lt;/td&gt;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&lt;td&gt;{{c.info.w}} x {{c.info.h}}&lt;/td&gt;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&lt;/tr&gt;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&lt;/table&gt;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DB2F4DD-10C2-8678-FDA7-D30BF7426016}"/>
              </a:ext>
            </a:extLst>
          </p:cNvPr>
          <p:cNvSpPr/>
          <p:nvPr/>
        </p:nvSpPr>
        <p:spPr>
          <a:xfrm>
            <a:off x="4355976" y="2780928"/>
            <a:ext cx="4032448" cy="1512168"/>
          </a:xfrm>
          <a:prstGeom prst="wedgeRoundRectCallout">
            <a:avLst>
              <a:gd name="adj1" fmla="val -40381"/>
              <a:gd name="adj2" fmla="val 100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getImage : function(client) {</a:t>
            </a:r>
          </a:p>
          <a:p>
            <a:pPr algn="l"/>
            <a:r>
              <a:rPr lang="sr-Latn-RS" sz="18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return 'api/v2/client/' +</a:t>
            </a:r>
            <a:br>
              <a:rPr lang="sr-Latn-RS" sz="18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sr-Latn-RS" sz="18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 client.id;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60E9589-E517-6B05-D33E-269086967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ClientController.java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A4EA5EB-B2E0-2ED7-6A94-CF8BEA4D6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@GetMapping("/{id}")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public ResponseEntity&lt;Resource&gt; getImage(@PathVariable Long id)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Client client = service.findClient(id);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Resource resource = new ByteArrayResource(client.getInfo().getImageData());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String contentType = client.getInfo().getMimeType();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	return ResponseEntity.ok()</a:t>
            </a:r>
            <a:br>
              <a:rPr lang="sr-Latn-CS" altLang="en-US" sz="2000" b="1">
                <a:latin typeface="Courier New" panose="02070309020205020404" pitchFamily="49" charset="0"/>
              </a:rPr>
            </a:br>
            <a:r>
              <a:rPr lang="sr-Latn-CS" altLang="en-US" sz="2000" b="1">
                <a:latin typeface="Courier New" panose="02070309020205020404" pitchFamily="49" charset="0"/>
              </a:rPr>
              <a:t>.contentType(</a:t>
            </a:r>
            <a:br>
              <a:rPr lang="sr-Latn-CS" altLang="en-US" sz="2000" b="1">
                <a:latin typeface="Courier New" panose="02070309020205020404" pitchFamily="49" charset="0"/>
              </a:rPr>
            </a:br>
            <a:r>
              <a:rPr lang="sr-Latn-CS" altLang="en-US" sz="2000" b="1">
                <a:latin typeface="Courier New" panose="02070309020205020404" pitchFamily="49" charset="0"/>
              </a:rPr>
              <a:t>	MediaType.parseMediaType(contentType))</a:t>
            </a:r>
            <a:br>
              <a:rPr lang="sr-Latn-CS" altLang="en-US" sz="2000" b="1">
                <a:latin typeface="Courier New" panose="02070309020205020404" pitchFamily="49" charset="0"/>
              </a:rPr>
            </a:br>
            <a:r>
              <a:rPr lang="sr-Latn-CS" altLang="en-US" sz="2000" b="1">
                <a:latin typeface="Courier New" panose="02070309020205020404" pitchFamily="49" charset="0"/>
              </a:rPr>
              <a:t>.body(resource);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6F06-24B5-CA05-2D3A-9299EDE9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Nasleđivanje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3C36-D22A-5F28-EDD8-CD74F163F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3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B53C3B5-9F1B-B62F-5FFA-C26C35766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Nasle</a:t>
            </a:r>
            <a:r>
              <a:rPr lang="sr-Latn-CS" altLang="en-US"/>
              <a:t>đivanje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26293C-E4C2-0F20-E555-FA957A32C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Postoje tri varijante realizacije nasle</a:t>
            </a:r>
            <a:r>
              <a:rPr lang="sr-Latn-CS" altLang="en-US"/>
              <a:t>đivanja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InheritanceType.SINGLE_TABLE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InheritanceType.JOINED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/>
              <a:t>InheritanceType.TABLE_PER_CLASS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Bazna klasa mo</a:t>
            </a:r>
            <a:r>
              <a:rPr lang="sr-Latn-CS" altLang="en-US"/>
              <a:t>že da bude apstraktna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/>
              <a:t>Preporuka: primarni ključ u baznoj klasi bi trebalo da bude generisan uz pomoć tabele, a ne IDENTITY strategijom.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DBA980-D0DB-19AB-32B6-85B94B46C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Entities</a:t>
            </a:r>
            <a:endParaRPr lang="sr-Latn-C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4BB76A-AC71-D4C4-415B-5E0242E0E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Namenjeni za </a:t>
            </a:r>
            <a:r>
              <a:rPr lang="sr-Latn-CS" altLang="en-US" sz="2800">
                <a:solidFill>
                  <a:schemeClr val="tx2"/>
                </a:solidFill>
              </a:rPr>
              <a:t>predstavljanje podataka.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Životni vek im je vezan za životni vek podataka koje predstavljaju.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POJO (</a:t>
            </a:r>
            <a:r>
              <a:rPr lang="en-US" altLang="en-US" sz="2800" i="1"/>
              <a:t>Plain Old Java Object</a:t>
            </a:r>
            <a:r>
              <a:rPr lang="en-US" altLang="en-US" sz="2800"/>
              <a:t>) klase.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Anotacijama nagla</a:t>
            </a:r>
            <a:r>
              <a:rPr lang="sr-Latn-CS" altLang="en-US" sz="2800"/>
              <a:t>šeno šta je primarni ključ, kako se formira, itd.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Ime entity klase </a:t>
            </a:r>
            <a:r>
              <a:rPr lang="sr-Latn-CS" altLang="en-US" sz="2800" u="sng"/>
              <a:t>ne sme</a:t>
            </a:r>
            <a:r>
              <a:rPr lang="sr-Latn-CS" altLang="en-US" sz="2800"/>
              <a:t> da bude iz skupa rezervisanih reči (npr. order, date i sl.)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A755EC2-9936-6BC1-3995-7307F511E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pPr eaLnBrk="1" hangingPunct="1"/>
            <a:r>
              <a:rPr lang="sr-Latn-CS" altLang="en-US"/>
              <a:t>Primer</a:t>
            </a:r>
            <a:endParaRPr lang="en-US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FF2F70D-2590-2D81-762D-BD410C008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54006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@Inheritance(strategy = InheritanceType.</a:t>
            </a:r>
            <a:r>
              <a:rPr lang="en-US" altLang="en-US" sz="1600" b="1" i="1">
                <a:latin typeface="Courier New" panose="02070309020205020404" pitchFamily="49" charset="0"/>
              </a:rPr>
              <a:t>SINGLE_TABLE</a:t>
            </a:r>
            <a:r>
              <a:rPr lang="en-US" altLang="en-US" sz="16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//@Inheritance(strategy = InheritanceType.JOINED)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//@Inheritance(strategy = InheritanceType.TABLE_PER_CLASS)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class Instrument implements Serializable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@Id</a:t>
            </a:r>
            <a:endParaRPr lang="sr-Latn-R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private </a:t>
            </a:r>
            <a:r>
              <a:rPr lang="sr-Latn-RS" altLang="en-US" sz="1600" b="1">
                <a:latin typeface="Courier New" panose="02070309020205020404" pitchFamily="49" charset="0"/>
              </a:rPr>
              <a:t>Long</a:t>
            </a:r>
            <a:r>
              <a:rPr lang="en-US" altLang="en-US" sz="1600" b="1">
                <a:latin typeface="Courier New" panose="02070309020205020404" pitchFamily="49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R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latin typeface="Courier New" panose="02070309020205020404" pitchFamily="49" charset="0"/>
              </a:rPr>
              <a:t>public </a:t>
            </a:r>
            <a:r>
              <a:rPr lang="sr-Latn-RS" altLang="en-US" sz="1600" b="1">
                <a:latin typeface="Courier New" panose="02070309020205020404" pitchFamily="49" charset="0"/>
              </a:rPr>
              <a:t>Long</a:t>
            </a:r>
            <a:r>
              <a:rPr lang="en-US" altLang="en-US" sz="1600" b="1">
                <a:latin typeface="Courier New" panose="02070309020205020404" pitchFamily="49" charset="0"/>
              </a:rPr>
              <a:t> getId()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public void setId(</a:t>
            </a:r>
            <a:r>
              <a:rPr lang="sr-Latn-RS" altLang="en-US" sz="1600" b="1">
                <a:latin typeface="Courier New" panose="02070309020205020404" pitchFamily="49" charset="0"/>
              </a:rPr>
              <a:t>Long</a:t>
            </a:r>
            <a:r>
              <a:rPr lang="en-US" altLang="en-US" sz="1600" b="1">
                <a:latin typeface="Courier New" panose="02070309020205020404" pitchFamily="49" charset="0"/>
              </a:rPr>
              <a:t> 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this.id =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public String getName()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public void setName(String name)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this.name =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C50080C-4E2D-B7BD-60F9-F2F79F634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/>
              <a:t>Primer</a:t>
            </a:r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4413498-4F5A-4CB4-0497-F34103AEC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58200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class Piano extends Instrument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private int noOfKeys;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public int getNoOfKeys()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return noOfKeys;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public void setNoOfKeys(int noOfKeys)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this.noOfKeys = noOfKeys;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3EBD5DA-227C-DB09-9AFE-FEBC97C35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/>
              <a:t>Primer</a:t>
            </a: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E76ABA6-ABE2-FE41-C8AE-958C24CE5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582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class Guitar extends Instrument {</a:t>
            </a:r>
            <a:endParaRPr lang="sr-Latn-C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private int noOfStrings;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public int getNoOfStrings()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return noOfStrings;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public void setNoOfStrings(int noOfStrings)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this.noOfStrings = noOfStrings;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</a:rPr>
              <a:t>}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A24EB46-17C5-8E9D-A9E3-03F0C7502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InheritanceType.SINGLE</a:t>
            </a:r>
            <a:endParaRPr lang="en-US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E44E325-E5D7-C222-56BB-1652D1C54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z="2800"/>
              <a:t>Sve klase naslednice i bazna klasa se smeštaju u jednu tabelu</a:t>
            </a:r>
          </a:p>
          <a:p>
            <a:pPr eaLnBrk="1" hangingPunct="1"/>
            <a:r>
              <a:rPr lang="sr-Latn-CS" altLang="en-US" sz="2800"/>
              <a:t>Opcionim anotacijama @</a:t>
            </a:r>
            <a:r>
              <a:rPr lang="sr-Latn-CS" altLang="en-US" sz="2800" i="1"/>
              <a:t>DiscriminatorColumn</a:t>
            </a:r>
            <a:r>
              <a:rPr lang="sr-Latn-CS" altLang="en-US" sz="2800"/>
              <a:t> i @</a:t>
            </a:r>
            <a:r>
              <a:rPr lang="sr-Latn-CS" altLang="en-US" sz="2800" i="1"/>
              <a:t>DiscriminatorValue</a:t>
            </a:r>
            <a:r>
              <a:rPr lang="sr-Latn-CS" altLang="en-US" sz="2800"/>
              <a:t> se može dodati kolona čiji sadržaj označava klasu naslednicu</a:t>
            </a:r>
          </a:p>
          <a:p>
            <a:pPr lvl="1" eaLnBrk="1" hangingPunct="1"/>
            <a:r>
              <a:rPr lang="sr-Latn-CS" altLang="en-US" sz="2400"/>
              <a:t>ako se ove anotacije ne stave, a potrebno je razlikovati tip, stavlja se default kolona po imenu DTYPE, tipa string i popunjava se nazivom klase</a:t>
            </a:r>
            <a:endParaRPr lang="en-US" altLang="en-US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1C14506-B69A-E909-C1CD-1436B5B5D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InheritanceType.SINGLE</a:t>
            </a:r>
            <a:endParaRPr lang="en-US" altLang="en-US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EF902298-EFCC-211E-E863-9167DD44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20938"/>
            <a:ext cx="704691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>
            <a:extLst>
              <a:ext uri="{FF2B5EF4-FFF2-40B4-BE49-F238E27FC236}">
                <a16:creationId xmlns:a16="http://schemas.microsoft.com/office/drawing/2014/main" id="{C526C957-69B2-EBA3-EEB3-ED1365F9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76700"/>
            <a:ext cx="6985000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AutoShape 5">
            <a:extLst>
              <a:ext uri="{FF2B5EF4-FFF2-40B4-BE49-F238E27FC236}">
                <a16:creationId xmlns:a16="http://schemas.microsoft.com/office/drawing/2014/main" id="{6107FECB-4AE3-E887-7BBD-F20A9DBF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6092825"/>
            <a:ext cx="4391025" cy="504825"/>
          </a:xfrm>
          <a:prstGeom prst="wedgeRoundRectCallout">
            <a:avLst>
              <a:gd name="adj1" fmla="val -2755"/>
              <a:gd name="adj2" fmla="val -2949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sa DiscriminatorColumn</a:t>
            </a:r>
            <a:endParaRPr lang="sr-Latn-CS" altLang="en-US" sz="2800">
              <a:latin typeface="Tahoma" panose="020B0604030504040204" pitchFamily="34" charset="0"/>
            </a:endParaRPr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12422709-E619-0DE4-A9D3-D2332489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044" y="1638185"/>
            <a:ext cx="4391025" cy="504825"/>
          </a:xfrm>
          <a:prstGeom prst="wedgeRoundRectCallout">
            <a:avLst>
              <a:gd name="adj1" fmla="val -59484"/>
              <a:gd name="adj2" fmla="val 245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RS" altLang="en-US" sz="2800">
                <a:latin typeface="Tahoma" panose="020B0604030504040204" pitchFamily="34" charset="0"/>
              </a:rPr>
              <a:t>bez</a:t>
            </a:r>
            <a:r>
              <a:rPr lang="en-US" altLang="en-US" sz="2800">
                <a:latin typeface="Tahoma" panose="020B0604030504040204" pitchFamily="34" charset="0"/>
              </a:rPr>
              <a:t> DiscriminatorColumn</a:t>
            </a:r>
            <a:endParaRPr lang="sr-Latn-C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80C11E2-97CE-33A2-4520-0892D9DC1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InheritanceType.JOINED</a:t>
            </a:r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76E38C5-C6AB-AB2B-23D2-F57EC89C4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Bazna klasa ima svoju tabelu</a:t>
            </a:r>
          </a:p>
          <a:p>
            <a:pPr eaLnBrk="1" hangingPunct="1"/>
            <a:r>
              <a:rPr lang="sr-Latn-CS" altLang="en-US"/>
              <a:t>Svaka klasa naslednica ima svoju tabelu sa samo onim atributima koji su u klasi naslednici</a:t>
            </a: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1D3801C-436F-9CC5-5F47-5C35D1F5B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/>
              <a:t>InheritanceType.JOINED</a:t>
            </a:r>
            <a:endParaRPr lang="en-US" altLang="en-US"/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73FB6222-CFF4-D65C-39C9-474CB376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662463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">
            <a:extLst>
              <a:ext uri="{FF2B5EF4-FFF2-40B4-BE49-F238E27FC236}">
                <a16:creationId xmlns:a16="http://schemas.microsoft.com/office/drawing/2014/main" id="{F0527525-FD72-5D5F-9172-E85EEC03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97200"/>
            <a:ext cx="66960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BB434250-B323-A375-5FE0-AB2AFE00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24400"/>
            <a:ext cx="662463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CE883EC-03E4-F39F-B7BA-C30F06D23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569325" cy="1143000"/>
          </a:xfrm>
        </p:spPr>
        <p:txBody>
          <a:bodyPr/>
          <a:lstStyle/>
          <a:p>
            <a:pPr eaLnBrk="1" hangingPunct="1"/>
            <a:r>
              <a:rPr lang="sr-Latn-CS" altLang="en-US" sz="3600"/>
              <a:t>InheritanceType.TABLE_PER_CLASS</a:t>
            </a:r>
            <a:endParaRPr lang="en-US" altLang="en-US" sz="360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E445E13-D486-0E0E-238F-DCE9E73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351837" cy="4114800"/>
          </a:xfrm>
        </p:spPr>
        <p:txBody>
          <a:bodyPr/>
          <a:lstStyle/>
          <a:p>
            <a:pPr eaLnBrk="1" hangingPunct="1"/>
            <a:r>
              <a:rPr lang="sr-Latn-CS" altLang="en-US"/>
              <a:t>Svaka klasa naslednica ima svoju tabelu sa </a:t>
            </a:r>
            <a:r>
              <a:rPr lang="sr-Latn-CS" altLang="en-US" u="sng"/>
              <a:t>svim</a:t>
            </a:r>
            <a:r>
              <a:rPr lang="sr-Latn-CS" altLang="en-US"/>
              <a:t> atributima iz bazne klase</a:t>
            </a: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E628436B-B574-7CDC-D6C5-C304DF16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6553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>
            <a:extLst>
              <a:ext uri="{FF2B5EF4-FFF2-40B4-BE49-F238E27FC236}">
                <a16:creationId xmlns:a16="http://schemas.microsoft.com/office/drawing/2014/main" id="{DA98B263-110C-23BE-DBAA-A4DE37AC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868863"/>
            <a:ext cx="6481763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>
            <a:extLst>
              <a:ext uri="{FF2B5EF4-FFF2-40B4-BE49-F238E27FC236}">
                <a16:creationId xmlns:a16="http://schemas.microsoft.com/office/drawing/2014/main" id="{00CED6A2-9458-DD16-D604-26C1577E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648176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5">
            <a:extLst>
              <a:ext uri="{FF2B5EF4-FFF2-40B4-BE49-F238E27FC236}">
                <a16:creationId xmlns:a16="http://schemas.microsoft.com/office/drawing/2014/main" id="{713FDCF9-0634-89E9-84CC-5CF67E9C3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69325" cy="647700"/>
          </a:xfrm>
          <a:noFill/>
        </p:spPr>
        <p:txBody>
          <a:bodyPr/>
          <a:lstStyle/>
          <a:p>
            <a:pPr eaLnBrk="1" hangingPunct="1"/>
            <a:r>
              <a:rPr lang="sr-Latn-CS" altLang="en-US" sz="3600"/>
              <a:t>InheritanceType.TABLE_PER_CLASS</a:t>
            </a:r>
            <a:endParaRPr lang="en-US" altLang="en-US" sz="3600"/>
          </a:p>
        </p:txBody>
      </p:sp>
      <p:sp>
        <p:nvSpPr>
          <p:cNvPr id="69638" name="AutoShape 6">
            <a:extLst>
              <a:ext uri="{FF2B5EF4-FFF2-40B4-BE49-F238E27FC236}">
                <a16:creationId xmlns:a16="http://schemas.microsoft.com/office/drawing/2014/main" id="{E6652461-6016-A746-EA9D-580A308B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052513"/>
            <a:ext cx="5905500" cy="360362"/>
          </a:xfrm>
          <a:prstGeom prst="wedgeRoundRectCallout">
            <a:avLst>
              <a:gd name="adj1" fmla="val -56907"/>
              <a:gd name="adj2" fmla="val 1389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r-Latn-CS" altLang="en-US" sz="1600">
                <a:latin typeface="Tahoma" panose="020B0604030504040204" pitchFamily="34" charset="0"/>
              </a:rPr>
              <a:t>ako je Instrument apstraktna klasa, ova tabela se ne pravi</a:t>
            </a:r>
            <a:endParaRPr lang="en-US" altLang="en-US" sz="16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3C2799D-6279-3D5C-E2C2-AEFCA6B9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/>
              <a:t>InstrumentServiceImpl.java</a:t>
            </a:r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0232EBB-C823-90A6-2EF0-5E9224693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89888" cy="5111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Collection&lt;Instrument&gt; getAll()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return allInstruments.findAll();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void createAll()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Instrument klavir = new Piano("Klavir", 100);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Instrument gitara = new Guitar("Gitara", 6);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allInstruments.save(klavir);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allInstruments.save(gitara);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  <a:endParaRPr lang="sr-Latn-R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R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@Override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public void deleteAll()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allInstruments.deleteAll();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E13F2B-2C6E-CD9D-4B59-6EA4762B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Entities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DD021C-4E34-6BA8-28EA-154A8DAB4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POJO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Klasa sadrži atribute i metode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Anotacijom @</a:t>
            </a:r>
            <a:r>
              <a:rPr lang="sr-Latn-CS" altLang="en-US" sz="2800" i="1"/>
              <a:t>Entity</a:t>
            </a:r>
            <a:r>
              <a:rPr lang="sr-Latn-CS" altLang="en-US" sz="2800"/>
              <a:t> se označi klasa da je entity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Anotacija @</a:t>
            </a:r>
            <a:r>
              <a:rPr lang="en-US" altLang="en-US" sz="2800" i="1"/>
              <a:t>Id</a:t>
            </a:r>
            <a:r>
              <a:rPr lang="en-US" altLang="en-US" sz="2800"/>
              <a:t> je obavezna i ozna</a:t>
            </a:r>
            <a:r>
              <a:rPr lang="sr-Latn-CS" altLang="en-US" sz="2800"/>
              <a:t>čava koji atribut se mapira na primarni ključ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800"/>
              <a:t>Ove dve anotacije čine minimalan skup anotacija za entitije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CE1473-991A-14A6-FB43-F793494F7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/>
              <a:t>Primer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DCF76BC-5BE9-2E21-BC2B-9ADE69920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5589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@Entity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public class Book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@Id  </a:t>
            </a: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private Long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private String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public Book()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public Book(Long id, String title)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this();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this.id =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this.title =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public Long getId()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return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public void setId(Long 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	this.id =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public String getTitle()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return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public void setTitle(String title)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this.title = title;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  <a:endParaRPr lang="sr-Latn-C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A78C-3F92-B650-F988-820EA3B0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Operacije nad entitetima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8BEA-50CD-734B-2D01-872FE9A3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Sve operacije nad entitetima se rade uz pomoć Spring ORM, odn. Springove implementacije JPA</a:t>
            </a:r>
          </a:p>
          <a:p>
            <a:r>
              <a:rPr lang="sr-Latn-RS"/>
              <a:t>U servise injektujemo repozitorijume</a:t>
            </a:r>
          </a:p>
          <a:p>
            <a:r>
              <a:rPr lang="sr-Latn-RS"/>
              <a:t>Repozitorijum je zadužen za rad sa entitetom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Repozitorijumi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Wrapperi oko CRUD (Create, Read, Update, Delete) funkcionalnosti</a:t>
            </a:r>
          </a:p>
          <a:p>
            <a:r>
              <a:rPr lang="sr-Latn-RS"/>
              <a:t>Najjednostavnije je napraviti interfejs koji nasleđuje JpaRepository&lt;TipEntiteta, TipID-a&gt;</a:t>
            </a:r>
          </a:p>
          <a:p>
            <a:pPr lvl="1"/>
            <a:r>
              <a:rPr lang="sr-Latn-RS"/>
              <a:t>JpaRepository nasleđuje PagingAndSortingRepository&lt;T, ID&gt;, koji nasleđuje CrudRepository&lt;T, ID&gt;</a:t>
            </a:r>
          </a:p>
          <a:p>
            <a:pPr lvl="2"/>
            <a:r>
              <a:rPr lang="sr-Latn-RS"/>
              <a:t>Ugrađene metode: count, delete, deleteAll, exists, findAll, findOne, save, flush, deleteAll, deleteAllInBatch</a:t>
            </a:r>
          </a:p>
          <a:p>
            <a:pPr lvl="2"/>
            <a:r>
              <a:rPr lang="sr-Latn-RS"/>
              <a:t>Ime svake novoizmišljene metode se pravi tako da implicira akciju koja će se izvršiti (upiti)</a:t>
            </a:r>
          </a:p>
        </p:txBody>
      </p:sp>
    </p:spTree>
    <p:extLst>
      <p:ext uri="{BB962C8B-B14F-4D97-AF65-F5344CB8AC3E}">
        <p14:creationId xmlns:p14="http://schemas.microsoft.com/office/powerpoint/2010/main" val="273952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sr-Latn-RS"/>
              <a:t>Upiti u JpaRepository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r>
              <a:rPr lang="sr-Latn-RS" sz="2400"/>
              <a:t>Custom upiti se prave slaganjem imena</a:t>
            </a:r>
          </a:p>
          <a:p>
            <a:pPr lvl="1"/>
            <a:r>
              <a:rPr lang="sr-Latn-RS" sz="2400"/>
              <a:t>Počinje konstantnim delom: </a:t>
            </a:r>
            <a:r>
              <a:rPr lang="sr-Latn-RS" sz="2400" b="1"/>
              <a:t>findBy</a:t>
            </a:r>
            <a:r>
              <a:rPr lang="sr-Latn-RS" sz="2400"/>
              <a:t>....</a:t>
            </a:r>
          </a:p>
          <a:p>
            <a:r>
              <a:rPr lang="sr-Latn-RS" sz="2400"/>
              <a:t>Operatori:</a:t>
            </a:r>
          </a:p>
          <a:p>
            <a:pPr lvl="1"/>
            <a:r>
              <a:rPr lang="sr-Latn-RS" sz="2000"/>
              <a:t>And/Or</a:t>
            </a:r>
            <a:r>
              <a:rPr lang="sr-Latn-RS" sz="2000">
                <a:sym typeface="Wingdings" panose="05000000000000000000" pitchFamily="2" charset="2"/>
              </a:rPr>
              <a:t></a:t>
            </a:r>
            <a:r>
              <a:rPr lang="sr-Latn-RS" sz="2000"/>
              <a:t>findBy</a:t>
            </a:r>
            <a:r>
              <a:rPr lang="sr-Latn-RS" sz="2000" i="1"/>
              <a:t>Lastname</a:t>
            </a:r>
            <a:r>
              <a:rPr lang="sr-Latn-RS" sz="2000" b="1"/>
              <a:t>And</a:t>
            </a:r>
            <a:r>
              <a:rPr lang="sr-Latn-RS" sz="2000" i="1"/>
              <a:t>Firstname</a:t>
            </a:r>
            <a:r>
              <a:rPr lang="sr-Latn-RS" sz="2000">
                <a:sym typeface="Wingdings" panose="05000000000000000000" pitchFamily="2" charset="2"/>
              </a:rPr>
              <a:t></a:t>
            </a:r>
            <a:r>
              <a:rPr lang="en-US" sz="2000">
                <a:sym typeface="Wingdings" panose="05000000000000000000" pitchFamily="2" charset="2"/>
              </a:rPr>
              <a:t>… where </a:t>
            </a:r>
            <a:r>
              <a:rPr lang="en-US" sz="2000" err="1">
                <a:sym typeface="Wingdings" panose="05000000000000000000" pitchFamily="2" charset="2"/>
              </a:rPr>
              <a:t>x.lastname</a:t>
            </a:r>
            <a:r>
              <a:rPr lang="en-US" sz="2000">
                <a:sym typeface="Wingdings" panose="05000000000000000000" pitchFamily="2" charset="2"/>
              </a:rPr>
              <a:t> = ?1 and </a:t>
            </a:r>
            <a:r>
              <a:rPr lang="en-US" sz="2000" err="1">
                <a:sym typeface="Wingdings" panose="05000000000000000000" pitchFamily="2" charset="2"/>
              </a:rPr>
              <a:t>x.firstname</a:t>
            </a:r>
            <a:r>
              <a:rPr lang="en-US" sz="2000">
                <a:sym typeface="Wingdings" panose="05000000000000000000" pitchFamily="2" charset="2"/>
              </a:rPr>
              <a:t> = ?2</a:t>
            </a:r>
            <a:endParaRPr lang="sr-Latn-RS" sz="2000"/>
          </a:p>
          <a:p>
            <a:pPr lvl="1"/>
            <a:r>
              <a:rPr lang="sr-Latn-RS" sz="2000"/>
              <a:t>Between</a:t>
            </a:r>
            <a:r>
              <a:rPr lang="sr-Latn-RS" sz="2000">
                <a:sym typeface="Wingdings" panose="05000000000000000000" pitchFamily="2" charset="2"/>
              </a:rPr>
              <a:t>findBy</a:t>
            </a:r>
            <a:r>
              <a:rPr lang="sr-Latn-RS" sz="2000" i="1">
                <a:sym typeface="Wingdings" panose="05000000000000000000" pitchFamily="2" charset="2"/>
              </a:rPr>
              <a:t>StartDate</a:t>
            </a:r>
            <a:r>
              <a:rPr lang="sr-Latn-RS" sz="2000" b="1">
                <a:sym typeface="Wingdings" panose="05000000000000000000" pitchFamily="2" charset="2"/>
              </a:rPr>
              <a:t>Between</a:t>
            </a:r>
            <a:r>
              <a:rPr lang="sr-Latn-RS" sz="2000">
                <a:sym typeface="Wingdings" panose="05000000000000000000" pitchFamily="2" charset="2"/>
              </a:rPr>
              <a:t></a:t>
            </a:r>
            <a:r>
              <a:rPr lang="en-US" sz="2000">
                <a:sym typeface="Wingdings" panose="05000000000000000000" pitchFamily="2" charset="2"/>
              </a:rPr>
              <a:t>… where x.startDate between 1? And ?2</a:t>
            </a:r>
            <a:endParaRPr lang="sr-Latn-RS" sz="2000"/>
          </a:p>
          <a:p>
            <a:pPr lvl="1"/>
            <a:r>
              <a:rPr lang="sr-Latn-RS" sz="2000"/>
              <a:t>LessThan/GreaterThan</a:t>
            </a:r>
            <a:r>
              <a:rPr lang="sr-Latn-RS" sz="2000">
                <a:sym typeface="Wingdings" panose="05000000000000000000" pitchFamily="2" charset="2"/>
              </a:rPr>
              <a:t>findBy</a:t>
            </a:r>
            <a:r>
              <a:rPr lang="sr-Latn-RS" sz="2000" i="1">
                <a:sym typeface="Wingdings" panose="05000000000000000000" pitchFamily="2" charset="2"/>
              </a:rPr>
              <a:t>Age</a:t>
            </a:r>
            <a:r>
              <a:rPr lang="sr-Latn-RS" sz="2000" b="1">
                <a:sym typeface="Wingdings" panose="05000000000000000000" pitchFamily="2" charset="2"/>
              </a:rPr>
              <a:t>LessThan</a:t>
            </a:r>
            <a:r>
              <a:rPr lang="sr-Latn-RS" sz="2000">
                <a:sym typeface="Wingdings" panose="05000000000000000000" pitchFamily="2" charset="2"/>
              </a:rPr>
              <a:t>where x.age &lt; ?1</a:t>
            </a:r>
            <a:endParaRPr lang="sr-Latn-RS" sz="2000"/>
          </a:p>
          <a:p>
            <a:pPr lvl="1"/>
            <a:r>
              <a:rPr lang="sr-Latn-RS" sz="2000"/>
              <a:t>After/Before</a:t>
            </a:r>
            <a:r>
              <a:rPr lang="sr-Latn-RS" sz="2000">
                <a:sym typeface="Wingdings" panose="05000000000000000000" pitchFamily="2" charset="2"/>
              </a:rPr>
              <a:t>findByStart</a:t>
            </a:r>
            <a:r>
              <a:rPr lang="sr-Latn-RS" sz="2000" i="1">
                <a:sym typeface="Wingdings" panose="05000000000000000000" pitchFamily="2" charset="2"/>
              </a:rPr>
              <a:t>Date</a:t>
            </a:r>
            <a:r>
              <a:rPr lang="sr-Latn-RS" sz="2000" b="1">
                <a:sym typeface="Wingdings" panose="05000000000000000000" pitchFamily="2" charset="2"/>
              </a:rPr>
              <a:t>After</a:t>
            </a:r>
            <a:r>
              <a:rPr lang="sr-Latn-RS" sz="2000">
                <a:sym typeface="Wingdings" panose="05000000000000000000" pitchFamily="2" charset="2"/>
              </a:rPr>
              <a:t>… where x.startDate &gt; ?1</a:t>
            </a:r>
          </a:p>
          <a:p>
            <a:pPr lvl="1"/>
            <a:r>
              <a:rPr lang="sr-Latn-RS" sz="2000">
                <a:sym typeface="Wingdings" panose="05000000000000000000" pitchFamily="2" charset="2"/>
              </a:rPr>
              <a:t>IsNull/IsNotNull/NotNullfindBy</a:t>
            </a:r>
            <a:r>
              <a:rPr lang="sr-Latn-RS" sz="2000" i="1">
                <a:sym typeface="Wingdings" panose="05000000000000000000" pitchFamily="2" charset="2"/>
              </a:rPr>
              <a:t>Age</a:t>
            </a:r>
            <a:r>
              <a:rPr lang="sr-Latn-RS" sz="2000" b="1">
                <a:sym typeface="Wingdings" panose="05000000000000000000" pitchFamily="2" charset="2"/>
              </a:rPr>
              <a:t>IsNull</a:t>
            </a:r>
            <a:r>
              <a:rPr lang="sr-Latn-RS" sz="2000">
                <a:sym typeface="Wingdings" panose="05000000000000000000" pitchFamily="2" charset="2"/>
              </a:rPr>
              <a:t>… where x.age is null</a:t>
            </a:r>
          </a:p>
          <a:p>
            <a:pPr lvl="1"/>
            <a:r>
              <a:rPr lang="sr-Latn-RS" sz="2000">
                <a:sym typeface="Wingdings" panose="05000000000000000000" pitchFamily="2" charset="2"/>
              </a:rPr>
              <a:t>Like/NotLikefindBy</a:t>
            </a:r>
            <a:r>
              <a:rPr lang="sr-Latn-RS" sz="2000" i="1">
                <a:sym typeface="Wingdings" panose="05000000000000000000" pitchFamily="2" charset="2"/>
              </a:rPr>
              <a:t>Firstname</a:t>
            </a:r>
            <a:r>
              <a:rPr lang="sr-Latn-RS" sz="2000" b="1">
                <a:sym typeface="Wingdings" panose="05000000000000000000" pitchFamily="2" charset="2"/>
              </a:rPr>
              <a:t>Like</a:t>
            </a:r>
            <a:r>
              <a:rPr lang="sr-Latn-RS" sz="2000">
                <a:sym typeface="Wingdings" panose="05000000000000000000" pitchFamily="2" charset="2"/>
              </a:rPr>
              <a:t>… where x.firstname like ?1</a:t>
            </a:r>
          </a:p>
          <a:p>
            <a:pPr lvl="1"/>
            <a:r>
              <a:rPr lang="sr-Latn-RS" sz="2000">
                <a:sym typeface="Wingdings" panose="05000000000000000000" pitchFamily="2" charset="2"/>
              </a:rPr>
              <a:t>StartingWith/EndingWith/ContainingfindBy</a:t>
            </a:r>
            <a:r>
              <a:rPr lang="sr-Latn-RS" sz="2000" i="1">
                <a:sym typeface="Wingdings" panose="05000000000000000000" pitchFamily="2" charset="2"/>
              </a:rPr>
              <a:t>Firstname</a:t>
            </a:r>
            <a:r>
              <a:rPr lang="sr-Latn-RS" sz="2000" b="1">
                <a:sym typeface="Wingdings" panose="05000000000000000000" pitchFamily="2" charset="2"/>
              </a:rPr>
              <a:t>StartingWith</a:t>
            </a:r>
            <a:r>
              <a:rPr lang="sr-Latn-RS" sz="2000">
                <a:sym typeface="Wingdings" panose="05000000000000000000" pitchFamily="2" charset="2"/>
              </a:rPr>
              <a:t></a:t>
            </a:r>
            <a:r>
              <a:rPr lang="en-US" sz="2000"/>
              <a:t>… where x.firstname like ?1(parameter bound with appended%)</a:t>
            </a:r>
            <a:endParaRPr lang="sr-Latn-RS" sz="2000"/>
          </a:p>
          <a:p>
            <a:pPr lvl="1"/>
            <a:r>
              <a:rPr lang="sr-Latn-RS" sz="2000"/>
              <a:t>OrderBy</a:t>
            </a:r>
            <a:r>
              <a:rPr lang="sr-Latn-RS" sz="2000">
                <a:sym typeface="Wingdings" panose="05000000000000000000" pitchFamily="2" charset="2"/>
              </a:rPr>
              <a:t></a:t>
            </a:r>
            <a:r>
              <a:rPr lang="en-US" sz="2000"/>
              <a:t>findBy</a:t>
            </a:r>
            <a:r>
              <a:rPr lang="en-US" sz="2000" i="1"/>
              <a:t>Age</a:t>
            </a:r>
            <a:r>
              <a:rPr lang="en-US" sz="2000" b="1"/>
              <a:t>OrderBy</a:t>
            </a:r>
            <a:r>
              <a:rPr lang="en-US" sz="2000" i="1"/>
              <a:t>Lastname</a:t>
            </a:r>
            <a:r>
              <a:rPr lang="en-US" sz="2000" b="1"/>
              <a:t>Desc</a:t>
            </a:r>
            <a:r>
              <a:rPr lang="sr-Latn-RS" sz="2000">
                <a:sym typeface="Wingdings" panose="05000000000000000000" pitchFamily="2" charset="2"/>
              </a:rPr>
              <a:t></a:t>
            </a:r>
            <a:r>
              <a:rPr lang="en-US" sz="2000"/>
              <a:t>… where x.age = ?1 order by x.lastname desc</a:t>
            </a:r>
            <a:r>
              <a:rPr lang="sr-Latn-RS" sz="2000"/>
              <a:t>, itd.</a:t>
            </a:r>
          </a:p>
          <a:p>
            <a:pPr lvl="1"/>
            <a:endParaRPr lang="sr-Latn-RS" sz="2400"/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21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3398</Words>
  <Application>Microsoft Office PowerPoint</Application>
  <PresentationFormat>On-screen Show (4:3)</PresentationFormat>
  <Paragraphs>529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Tahoma</vt:lpstr>
      <vt:lpstr>Office Theme</vt:lpstr>
      <vt:lpstr>Inženjerstvo Serverskog Sloja prof. dr Milan Vidaković</vt:lpstr>
      <vt:lpstr>Perzistencija</vt:lpstr>
      <vt:lpstr>Perzistencija</vt:lpstr>
      <vt:lpstr>Entities</vt:lpstr>
      <vt:lpstr>Entities</vt:lpstr>
      <vt:lpstr>Primer</vt:lpstr>
      <vt:lpstr>Operacije nad entitetima</vt:lpstr>
      <vt:lpstr>Repozitorijumi</vt:lpstr>
      <vt:lpstr>Upiti u JpaRepository</vt:lpstr>
      <vt:lpstr>Primer JpaRepository</vt:lpstr>
      <vt:lpstr>Stanja entitija</vt:lpstr>
      <vt:lpstr>Custom upiti</vt:lpstr>
      <vt:lpstr>Validacija entiteta</vt:lpstr>
      <vt:lpstr>Validacija entiteta</vt:lpstr>
      <vt:lpstr>Validacija entiteta</vt:lpstr>
      <vt:lpstr>Validacija entiteta</vt:lpstr>
      <vt:lpstr>CRUD funkcionalnost</vt:lpstr>
      <vt:lpstr>Validacija HTTP zahteva</vt:lpstr>
      <vt:lpstr>Primarni ključ</vt:lpstr>
      <vt:lpstr>Primarni ključ, sekvence, identity kolone</vt:lpstr>
      <vt:lpstr>GenerationType.IDENTITY</vt:lpstr>
      <vt:lpstr>IDENTITY – Book.java</vt:lpstr>
      <vt:lpstr>GenerationType.SEQUENCE</vt:lpstr>
      <vt:lpstr>SEQUENCE – Book.java</vt:lpstr>
      <vt:lpstr>GenerationType.TABLE</vt:lpstr>
      <vt:lpstr>TABLE – Book.java</vt:lpstr>
      <vt:lpstr>GenerationType.TABLE</vt:lpstr>
      <vt:lpstr>Embedded objects</vt:lpstr>
      <vt:lpstr>LOBs</vt:lpstr>
      <vt:lpstr>Client.java</vt:lpstr>
      <vt:lpstr>ClientInfo.java</vt:lpstr>
      <vt:lpstr>ClientInfo.java</vt:lpstr>
      <vt:lpstr>Tabela clients</vt:lpstr>
      <vt:lpstr>ClientServiceImpl.java</vt:lpstr>
      <vt:lpstr>ClientServiceImpl.java</vt:lpstr>
      <vt:lpstr>lob.html</vt:lpstr>
      <vt:lpstr>ClientController.java</vt:lpstr>
      <vt:lpstr>Nasleđivanje</vt:lpstr>
      <vt:lpstr>Nasleđivanje</vt:lpstr>
      <vt:lpstr>Primer</vt:lpstr>
      <vt:lpstr>Primer</vt:lpstr>
      <vt:lpstr>Primer</vt:lpstr>
      <vt:lpstr>InheritanceType.SINGLE</vt:lpstr>
      <vt:lpstr>InheritanceType.SINGLE</vt:lpstr>
      <vt:lpstr>InheritanceType.JOINED</vt:lpstr>
      <vt:lpstr>InheritanceType.JOINED</vt:lpstr>
      <vt:lpstr>InheritanceType.TABLE_PER_CLASS</vt:lpstr>
      <vt:lpstr>InheritanceType.TABLE_PER_CLASS</vt:lpstr>
      <vt:lpstr>InstrumentServiceImpl.java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minja</dc:creator>
  <cp:lastModifiedBy>Milan Vidaković</cp:lastModifiedBy>
  <cp:revision>296</cp:revision>
  <dcterms:created xsi:type="dcterms:W3CDTF">2017-08-13T08:49:59Z</dcterms:created>
  <dcterms:modified xsi:type="dcterms:W3CDTF">2022-10-22T19:57:07Z</dcterms:modified>
</cp:coreProperties>
</file>