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0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2" r:id="rId30"/>
    <p:sldId id="303" r:id="rId31"/>
    <p:sldId id="304" r:id="rId32"/>
    <p:sldId id="305" r:id="rId33"/>
    <p:sldId id="306" r:id="rId34"/>
    <p:sldId id="307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436BBE1-26A4-0D71-7B67-F27D7060AD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8B46DA2-BA6A-F590-554A-DA9E916C5F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C3C85A-927A-6118-7A4B-BC52432E57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722D26A0-0253-8DBD-6925-7C525AA8B2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C9F7B666-0483-215C-0BB8-90FFB0B1E8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D3C0415B-1E24-352A-ED9B-01BCA6743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A25B83-014F-4A2D-BF85-4FE1ED043FA4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A68C1F-B073-2B22-6A74-21652F432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4FD083-3334-BCA0-2C4C-93A4145F67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34146E-C7F1-EB1C-3C8F-37ECC548F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AB9A5-8893-4309-A094-58AD70AAB323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47548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BFAE98-4C36-AAEC-4865-40ED52587A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935A38-E289-C596-89B4-082FBF0EB0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43205A-C386-84C3-9C00-757D884AD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05383-6304-41C6-8D3C-743B566D1B72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21621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2EB65E-E142-3B9D-D350-DE2F83EE0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271189-627B-309C-9B32-A182259840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56B36A-0563-2502-7923-2AD1BEB9D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CF764-449F-4B9A-BA95-A87182577B2E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96496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B56A1-0033-32EA-1A74-60CA582E49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16688" y="6237288"/>
            <a:ext cx="21590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5AF591F-24AE-481F-B42D-7923509B663E}" type="slidenum">
              <a:rPr lang="sr-Latn-RS" altLang="sr-Latn-RS" smtClean="0"/>
              <a:pPr algn="r" eaLnBrk="1" hangingPunct="1">
                <a:defRPr/>
              </a:pPr>
              <a:t>‹#›</a:t>
            </a:fld>
            <a:r>
              <a:rPr lang="sr-Latn-RS" altLang="sr-Latn-RS"/>
              <a:t>/44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9E345-272E-FBFD-3A9F-2CC015D4EB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74250-574A-454A-8972-40EF301DF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D6A97E-5ADA-E15E-3353-01C6719411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44C003-A740-9392-3246-5E4E6E8DC5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FABFE0-4665-AD6A-A172-DC4035C139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124BF-3D66-4D49-8A43-E32D2CA47735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64518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05C99-D6F0-05D3-E589-BE7605F3BB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72ABA-BBB2-1234-30F6-03B8AB4D2B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35E59-D0A4-5058-A132-950F2C26E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C8C49-849A-4FC1-9668-2329A4DC9B83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20324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CD68A8-2E95-690C-A5A7-D11A6DE52B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87CA4E-A70E-FC73-54CC-69D5F38380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5EAB1A0-1043-C063-D557-44CBB6E301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5D66B-1BBF-48E8-889F-720E17AAD363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61621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0C9CE9-FCEC-64CA-34FD-5A199C1B6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E775D6-B35E-4801-5CB6-8323EE2F63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EECFED-3CD6-4526-EF12-E6D8CA6808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10BAD-665D-4137-A228-2F7A53EFA2BD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8681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6525BD-B667-7793-519F-ECEF3D4AF4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DBDFF6F-F62C-899C-D4DB-7B84B612D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53E7F3-B458-D005-8204-257F40CD6F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3E8D0-BD14-428D-BD69-F918030B3168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08338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EE893-EB6D-E540-2483-1BBE1938B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271B2-5DD1-0D29-5B90-D330D3A8F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98782-ADC4-A6E0-B006-C5BB5BAC7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612EF-246D-4922-AB40-E0AF028CEE62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9487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A34A6-FBC2-2040-3C07-F99E62170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F1944-45DC-A9DA-01E4-5ACA518C0E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5CE2E-C4FF-34A4-8993-33B11CE69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3F9E7-0C2E-4092-A50A-0D4CE31F2047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5663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5194AF-DE77-25D3-B04E-559C595B5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D75FEDD-00F7-4966-0E4E-20E4EDB13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382623-5448-05D0-50EE-2E8302FDB5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5241FBF-2A9D-2E88-9EA1-E0F0C5B2F8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984F4C6-DA82-235C-7A1F-E50AB6C045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906DAF8-A2F6-498D-8025-1AD981E227B5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/43</a:t>
            </a:r>
            <a:endParaRPr lang="en-U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FBFF4E-9FD7-8F92-8D6B-077DF32EF3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Inženjerstvo Serverskog Sloja</a:t>
            </a:r>
            <a:br>
              <a:rPr lang="sr-Latn-CS" altLang="sr-Latn-RS"/>
            </a:br>
            <a:r>
              <a:rPr lang="sr-Latn-CS" altLang="sr-Latn-RS" sz="2800"/>
              <a:t>prof. dr Milan Vidaković</a:t>
            </a:r>
            <a:endParaRPr lang="en-GB" alt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502B2-6870-59E9-99F8-03A3498F0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sr-Latn-RS">
                <a:solidFill>
                  <a:schemeClr val="bg2"/>
                </a:solidFill>
              </a:rPr>
              <a:t>Spring Boot</a:t>
            </a:r>
          </a:p>
          <a:p>
            <a:r>
              <a:rPr lang="sr-Latn-RS">
                <a:solidFill>
                  <a:schemeClr val="bg2"/>
                </a:solidFill>
              </a:rPr>
              <a:t>Relacije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1E01585-ECA7-BA0B-9C3B-478C02E79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Many to one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B309C0D-83D0-30D3-EC57-40DC26C8D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Atribut koji ukazuje na drugi entity, označava se anotacijom @</a:t>
            </a:r>
            <a:r>
              <a:rPr lang="en-US" altLang="sr-Latn-RS" i="1"/>
              <a:t>Many</a:t>
            </a:r>
            <a:r>
              <a:rPr lang="sr-Latn-CS" altLang="sr-Latn-RS" i="1"/>
              <a:t>ToOne</a:t>
            </a:r>
            <a:endParaRPr lang="en-US" altLang="sr-Latn-RS" i="1"/>
          </a:p>
          <a:p>
            <a:pPr eaLnBrk="1" hangingPunct="1"/>
            <a:r>
              <a:rPr lang="en-US" altLang="sr-Latn-RS"/>
              <a:t>Worker – Working place</a:t>
            </a:r>
            <a:endParaRPr lang="sr-Latn-CS" altLang="sr-Latn-RS"/>
          </a:p>
          <a:p>
            <a:pPr eaLnBrk="1" hangingPunct="1"/>
            <a:endParaRPr lang="en-US" altLang="sr-Latn-R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DF64E9-DADA-2965-40FC-DB7A7F9E4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Worker.java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1F08F1E-9678-64F1-8796-CA16A1F3A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13435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@Entity (name="Worker2")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@Table(name="workers2")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public class Worker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2000" b="1">
                <a:latin typeface="Courier New" panose="02070309020205020404" pitchFamily="49" charset="0"/>
              </a:rPr>
              <a:t>  @Id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  private </a:t>
            </a:r>
            <a:r>
              <a:rPr lang="sr-Latn-CS" altLang="sr-Latn-RS" sz="2000" b="1">
                <a:latin typeface="Courier New" panose="02070309020205020404" pitchFamily="49" charset="0"/>
              </a:rPr>
              <a:t>Long</a:t>
            </a:r>
            <a:r>
              <a:rPr lang="en-US" altLang="sr-Latn-RS" sz="2000" b="1">
                <a:latin typeface="Courier New" panose="02070309020205020404" pitchFamily="49" charset="0"/>
              </a:rPr>
              <a:t>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  </a:t>
            </a:r>
            <a:endParaRPr lang="sr-Latn-RS" altLang="sr-Latn-R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2000" b="1">
                <a:latin typeface="Courier New" panose="02070309020205020404" pitchFamily="49" charset="0"/>
              </a:rPr>
              <a:t>  </a:t>
            </a:r>
            <a:r>
              <a:rPr lang="en-US" altLang="sr-Latn-RS" sz="2000" b="1">
                <a:latin typeface="Courier New" panose="02070309020205020404" pitchFamily="49" charset="0"/>
              </a:rPr>
              <a:t>private String name;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sr-Latn-RS" altLang="sr-Latn-RS" sz="20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sr-Latn-RS" altLang="sr-Latn-RS" sz="2000" b="1">
                <a:latin typeface="Courier New" panose="02070309020205020404" pitchFamily="49" charset="0"/>
              </a:rPr>
              <a:t>  </a:t>
            </a:r>
            <a:r>
              <a:rPr lang="en-US" altLang="sr-Latn-RS" sz="2000" b="1">
                <a:latin typeface="Courier New" panose="02070309020205020404" pitchFamily="49" charset="0"/>
              </a:rPr>
              <a:t>@ManyToOne(cascade={CascadeType.REFRESH})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  private WorkingPlace place;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2000" b="1">
                <a:latin typeface="Courier New" panose="02070309020205020404" pitchFamily="49" charset="0"/>
              </a:rPr>
              <a:t>  </a:t>
            </a:r>
            <a:r>
              <a:rPr lang="en-US" altLang="sr-Latn-RS" sz="20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0" name="AutoShape 4">
            <a:extLst>
              <a:ext uri="{FF2B5EF4-FFF2-40B4-BE49-F238E27FC236}">
                <a16:creationId xmlns:a16="http://schemas.microsoft.com/office/drawing/2014/main" id="{398DAC05-619B-A61C-8E8A-459341CE6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374775"/>
            <a:ext cx="2736850" cy="1871663"/>
          </a:xfrm>
          <a:prstGeom prst="wedgeRoundRectCallout">
            <a:avLst>
              <a:gd name="adj1" fmla="val -127333"/>
              <a:gd name="adj2" fmla="val -257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r-Latn-RS" sz="2000">
                <a:latin typeface="Tahoma" panose="020B0604030504040204" pitchFamily="34" charset="0"/>
              </a:rPr>
              <a:t>Ako imamo istoimenu klasu, ovim joj dajemo drugo ime za persistence context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EA00ABA-BA2D-CA87-E0A1-BEE2A38D2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WorkingPlace.java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C255DC8-FAB8-3EA1-67A7-5AB22EFC6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@Table(name="working_places")</a:t>
            </a: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public class WorkingPlace {</a:t>
            </a: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  </a:t>
            </a:r>
            <a:r>
              <a:rPr lang="sr-Latn-RS" altLang="sr-Latn-RS" b="1">
                <a:latin typeface="Courier New" panose="02070309020205020404" pitchFamily="49" charset="0"/>
              </a:rPr>
              <a:t>@Id</a:t>
            </a:r>
          </a:p>
          <a:p>
            <a:pPr eaLnBrk="1" hangingPunct="1">
              <a:buFontTx/>
              <a:buNone/>
            </a:pPr>
            <a:r>
              <a:rPr lang="sr-Latn-RS" altLang="sr-Latn-RS" b="1">
                <a:latin typeface="Courier New" panose="02070309020205020404" pitchFamily="49" charset="0"/>
              </a:rPr>
              <a:t>  </a:t>
            </a:r>
            <a:r>
              <a:rPr lang="en-US" altLang="sr-Latn-RS" b="1">
                <a:latin typeface="Courier New" panose="02070309020205020404" pitchFamily="49" charset="0"/>
              </a:rPr>
              <a:t>private </a:t>
            </a:r>
            <a:r>
              <a:rPr lang="sr-Latn-CS" altLang="sr-Latn-RS" sz="3200" b="1">
                <a:latin typeface="Courier New" panose="02070309020205020404" pitchFamily="49" charset="0"/>
              </a:rPr>
              <a:t>Long</a:t>
            </a:r>
            <a:r>
              <a:rPr lang="en-US" altLang="sr-Latn-RS" b="1">
                <a:latin typeface="Courier New" panose="02070309020205020404" pitchFamily="49" charset="0"/>
              </a:rPr>
              <a:t> id;</a:t>
            </a: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  private String name;</a:t>
            </a: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67A058-3DC0-6BFC-4C5E-99DB3052A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Tabele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D851FF9D-21FD-FBA9-EE08-1C29EF1A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6172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CCA3DA8E-A131-9A4B-FE53-01605DA9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292600"/>
            <a:ext cx="6172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92EA42B-6CD5-B18C-30DE-054A806B8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sr-Latn-RS"/>
              <a:t>Worker2ServiceImpl.java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08C6D36-7D47-ABEB-13A4-72C49AD34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public void createWorkerAndWorkingPlace(String workerName, String wpName)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Worker w = new Worker(workerName);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Optional&lt;WorkingPlace&gt; places = </a:t>
            </a:r>
            <a:r>
              <a:rPr lang="sr-Latn-RS" altLang="sr-Latn-RS" sz="1800" b="1">
                <a:latin typeface="Courier New" panose="02070309020205020404" pitchFamily="49" charset="0"/>
              </a:rPr>
              <a:t>	</a:t>
            </a:r>
            <a:r>
              <a:rPr lang="en-US" altLang="sr-Latn-RS" sz="1800" b="1">
                <a:latin typeface="Courier New" panose="02070309020205020404" pitchFamily="49" charset="0"/>
              </a:rPr>
              <a:t>allWorkingPlaces.findByName(wpName);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WorkingPlace place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if (places.isEmpty())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	// WorkingPlace ne postoji, kreiramo ga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	place = new WorkingPlace(wpName);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	allWorkingPlaces.save(place);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	place = places.get();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w.setWorkingPlace(place);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allWorkers.save(w);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1095D29-6EF1-200D-0110-E65A335FE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Worker2ServiceImpl.java</a:t>
            </a:r>
            <a:endParaRPr lang="en-US" altLang="sr-Latn-R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A544C15-B085-803D-4997-E16E96E07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963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public Collection&lt;Worker&gt; getAllByWorkingPlaceName(String wpName)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Optional&lt;WorkingPlace&gt; places = </a:t>
            </a:r>
            <a:r>
              <a:rPr lang="sr-Latn-RS" altLang="sr-Latn-RS" sz="1800" b="1">
                <a:latin typeface="Courier New" panose="02070309020205020404" pitchFamily="49" charset="0"/>
              </a:rPr>
              <a:t>	</a:t>
            </a:r>
            <a:r>
              <a:rPr lang="en-US" altLang="sr-Latn-RS" sz="1800" b="1">
                <a:latin typeface="Courier New" panose="02070309020205020404" pitchFamily="49" charset="0"/>
              </a:rPr>
              <a:t>allWorkingPlaces.findByName(wpName);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if (!places.isEmpty())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	WorkingPlace place = places.get();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	return place.getWorkers();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String value = bundle.getString("WorkingPlace.notFound");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throw new ResponseStatusException(HttpStatus.NOT_FOUND, 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336E-AD75-0145-42A3-15E09894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Worker2Repository</a:t>
            </a:r>
            <a:r>
              <a:rPr lang="sr-Latn-RS"/>
              <a:t>.java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74FA-4701-596C-2BB3-62AD510D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>
                <a:latin typeface="Consolas" panose="020B0609020204030204" pitchFamily="49" charset="0"/>
              </a:rPr>
              <a:t>public interface Worker2Repository extends JpaRepository&lt;Worker, Long&gt;{</a:t>
            </a:r>
          </a:p>
          <a:p>
            <a:pPr marL="0" indent="0" algn="l"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b="1">
                <a:latin typeface="Consolas" panose="020B0609020204030204" pitchFamily="49" charset="0"/>
              </a:rPr>
              <a:t>}</a:t>
            </a:r>
            <a:endParaRPr lang="en-US" sz="3600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01EE2B-D177-4179-6810-AFDEF5DADFA3}"/>
              </a:ext>
            </a:extLst>
          </p:cNvPr>
          <p:cNvSpPr txBox="1">
            <a:spLocks/>
          </p:cNvSpPr>
          <p:nvPr/>
        </p:nvSpPr>
        <p:spPr bwMode="auto">
          <a:xfrm>
            <a:off x="457200" y="32849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WorkingPlaceRepository</a:t>
            </a:r>
            <a:r>
              <a:rPr lang="sr-Latn-RS" kern="0"/>
              <a:t>.java</a:t>
            </a:r>
            <a:endParaRPr lang="en-US" kern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E2AC71-FE04-2F0E-0637-AAA225A5C83E}"/>
              </a:ext>
            </a:extLst>
          </p:cNvPr>
          <p:cNvSpPr txBox="1">
            <a:spLocks/>
          </p:cNvSpPr>
          <p:nvPr/>
        </p:nvSpPr>
        <p:spPr bwMode="auto">
          <a:xfrm>
            <a:off x="457200" y="4427984"/>
            <a:ext cx="8229600" cy="1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1" kern="0">
                <a:latin typeface="Consolas" panose="020B0609020204030204" pitchFamily="49" charset="0"/>
              </a:rPr>
              <a:t>public interface WorkingPlaceRepository extends JpaRepository&lt;WorkingPlace, Long&gt;{</a:t>
            </a:r>
          </a:p>
          <a:p>
            <a:pPr marL="0" indent="0">
              <a:buFontTx/>
              <a:buNone/>
            </a:pPr>
            <a:r>
              <a:rPr lang="sr-Latn-RS" sz="2000" b="1" kern="0">
                <a:latin typeface="Consolas" panose="020B0609020204030204" pitchFamily="49" charset="0"/>
              </a:rPr>
              <a:t>  </a:t>
            </a:r>
            <a:r>
              <a:rPr lang="en-US" sz="2000" b="1" kern="0">
                <a:latin typeface="Consolas" panose="020B0609020204030204" pitchFamily="49" charset="0"/>
              </a:rPr>
              <a:t>public Optional&lt;WorkingPlace&gt; findByName(String name);</a:t>
            </a:r>
          </a:p>
          <a:p>
            <a:pPr marL="0" indent="0">
              <a:buFontTx/>
              <a:buNone/>
            </a:pPr>
            <a:r>
              <a:rPr lang="en-US" sz="2000" b="1" kern="0">
                <a:latin typeface="Consolas" panose="020B0609020204030204" pitchFamily="49" charset="0"/>
              </a:rPr>
              <a:t>}</a:t>
            </a:r>
            <a:endParaRPr lang="en-US" sz="3600" b="1" kern="0"/>
          </a:p>
        </p:txBody>
      </p:sp>
    </p:spTree>
    <p:extLst>
      <p:ext uri="{BB962C8B-B14F-4D97-AF65-F5344CB8AC3E}">
        <p14:creationId xmlns:p14="http://schemas.microsoft.com/office/powerpoint/2010/main" val="1172142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6122B9C-A0EF-85F0-AE92-183E1F030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One to many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8D48721-FF44-33D0-250F-C08308576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24862" cy="4681537"/>
          </a:xfrm>
        </p:spPr>
        <p:txBody>
          <a:bodyPr/>
          <a:lstStyle/>
          <a:p>
            <a:pPr eaLnBrk="1" hangingPunct="1"/>
            <a:r>
              <a:rPr lang="en-US" altLang="sr-Latn-RS"/>
              <a:t>Kolekcija </a:t>
            </a:r>
            <a:r>
              <a:rPr lang="sr-Latn-CS" altLang="sr-Latn-RS"/>
              <a:t>koj</a:t>
            </a:r>
            <a:r>
              <a:rPr lang="en-US" altLang="sr-Latn-RS"/>
              <a:t>a</a:t>
            </a:r>
            <a:r>
              <a:rPr lang="sr-Latn-CS" altLang="sr-Latn-RS"/>
              <a:t> ukazuje na drug</a:t>
            </a:r>
            <a:r>
              <a:rPr lang="en-US" altLang="sr-Latn-RS"/>
              <a:t>e</a:t>
            </a:r>
            <a:r>
              <a:rPr lang="sr-Latn-CS" altLang="sr-Latn-RS"/>
              <a:t> enti</a:t>
            </a:r>
            <a:r>
              <a:rPr lang="en-US" altLang="sr-Latn-RS"/>
              <a:t>ty-je</a:t>
            </a:r>
            <a:r>
              <a:rPr lang="sr-Latn-CS" altLang="sr-Latn-RS"/>
              <a:t>, označava se anotacijom @</a:t>
            </a:r>
            <a:r>
              <a:rPr lang="en-US" altLang="sr-Latn-RS" i="1"/>
              <a:t>OneToMany</a:t>
            </a:r>
          </a:p>
          <a:p>
            <a:pPr eaLnBrk="1" hangingPunct="1"/>
            <a:r>
              <a:rPr lang="en-US" altLang="sr-Latn-RS"/>
              <a:t>Person – Bank account</a:t>
            </a:r>
            <a:endParaRPr lang="sr-Latn-RS" altLang="sr-Latn-RS"/>
          </a:p>
          <a:p>
            <a:pPr eaLnBrk="1" hangingPunct="1"/>
            <a:r>
              <a:rPr lang="sr-Latn-RS" altLang="sr-Latn-RS"/>
              <a:t>Ako u entitiju imamo jednu kolekciju, ona se deklariše kao </a:t>
            </a:r>
            <a:r>
              <a:rPr lang="sr-Latn-RS" altLang="sr-Latn-RS" b="1"/>
              <a:t>List </a:t>
            </a:r>
            <a:r>
              <a:rPr lang="sr-Latn-RS" altLang="sr-Latn-RS"/>
              <a:t>ili </a:t>
            </a:r>
            <a:r>
              <a:rPr lang="sr-Latn-RS" altLang="sr-Latn-RS" b="1"/>
              <a:t>Collection</a:t>
            </a:r>
            <a:r>
              <a:rPr lang="sr-Latn-RS" altLang="sr-Latn-RS"/>
              <a:t>, a implementira kao </a:t>
            </a:r>
            <a:r>
              <a:rPr lang="sr-Latn-RS" altLang="sr-Latn-RS" b="1"/>
              <a:t>ArrayList</a:t>
            </a:r>
          </a:p>
          <a:p>
            <a:pPr eaLnBrk="1" hangingPunct="1"/>
            <a:r>
              <a:rPr lang="sr-Latn-RS" altLang="sr-Latn-RS"/>
              <a:t>Ako u entitiju imamo više kolekcija, one se deklarišu kao </a:t>
            </a:r>
            <a:r>
              <a:rPr lang="sr-Latn-RS" altLang="sr-Latn-RS" b="1"/>
              <a:t>Set</a:t>
            </a:r>
            <a:r>
              <a:rPr lang="sr-Latn-RS" altLang="sr-Latn-RS"/>
              <a:t>, a implementiraju kao </a:t>
            </a:r>
            <a:r>
              <a:rPr lang="sr-Latn-RS" altLang="sr-Latn-RS" b="1"/>
              <a:t>HashSet</a:t>
            </a:r>
            <a:endParaRPr lang="sr-Latn-CS" altLang="sr-Latn-RS" b="1"/>
          </a:p>
          <a:p>
            <a:pPr eaLnBrk="1" hangingPunct="1"/>
            <a:endParaRPr lang="en-US" altLang="sr-Latn-RS"/>
          </a:p>
          <a:p>
            <a:pPr eaLnBrk="1" hangingPunct="1"/>
            <a:endParaRPr lang="en-US" altLang="sr-Latn-R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578D105-E528-203B-09EE-147CFB38A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sr-Latn-RS"/>
              <a:t>Person.java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7502338-D5C3-32D7-5345-8F1149550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85225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@Table(name="persons")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public class Person implements java.io.Serializable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@Id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  private </a:t>
            </a:r>
            <a:r>
              <a:rPr lang="sr-Latn-CS" altLang="sr-Latn-RS" sz="1800" b="1">
                <a:latin typeface="Courier New" panose="02070309020205020404" pitchFamily="49" charset="0"/>
              </a:rPr>
              <a:t>Long</a:t>
            </a:r>
            <a:r>
              <a:rPr lang="en-US" altLang="sr-Latn-RS" sz="1800" b="1">
                <a:latin typeface="Courier New" panose="02070309020205020404" pitchFamily="49" charset="0"/>
              </a:rPr>
              <a:t>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  </a:t>
            </a: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</a:t>
            </a:r>
            <a:r>
              <a:rPr lang="en-US" altLang="sr-Latn-RS" sz="1800" b="1">
                <a:latin typeface="Courier New" panose="02070309020205020404" pitchFamily="49" charset="0"/>
              </a:rPr>
              <a:t>private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</a:t>
            </a:r>
            <a:r>
              <a:rPr lang="en-US" altLang="sr-Latn-RS" sz="1800" b="1">
                <a:latin typeface="Courier New" panose="02070309020205020404" pitchFamily="49" charset="0"/>
              </a:rPr>
              <a:t> @OneToMany(cascade={CascadeType.ALL})</a:t>
            </a: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  private Collection&lt;BankAccount&gt; accounts;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</a:t>
            </a:r>
            <a:r>
              <a:rPr lang="en-US" altLang="sr-Latn-RS" sz="18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43C00E2-AFD0-B038-95A2-A9981C786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BankAccount.java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C554052-A296-A847-5BA5-A1261A1CB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640763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@Table(name="accounts")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public class BankAccount implements java.io.Serializable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RS" altLang="sr-Latn-RS" sz="24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RS" altLang="sr-Latn-RS" sz="2400" b="1">
                <a:latin typeface="Courier New" panose="02070309020205020404" pitchFamily="49" charset="0"/>
              </a:rPr>
              <a:t>  @Id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  private </a:t>
            </a:r>
            <a:r>
              <a:rPr lang="sr-Latn-CS" altLang="sr-Latn-RS" sz="2400" b="1">
                <a:latin typeface="Courier New" panose="02070309020205020404" pitchFamily="49" charset="0"/>
              </a:rPr>
              <a:t>Long</a:t>
            </a:r>
            <a:r>
              <a:rPr lang="en-US" altLang="sr-Latn-RS" sz="2400" b="1">
                <a:latin typeface="Courier New" panose="02070309020205020404" pitchFamily="49" charset="0"/>
              </a:rPr>
              <a:t> id;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  private String 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RS" altLang="sr-Latn-RS" sz="24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RS" altLang="sr-Latn-RS" sz="2400" b="1">
                <a:latin typeface="Courier New" panose="02070309020205020404" pitchFamily="49" charset="0"/>
              </a:rPr>
              <a:t>  </a:t>
            </a:r>
            <a:r>
              <a:rPr lang="en-US" altLang="sr-Latn-RS" sz="24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CBB58BE-CD4F-F95D-F8BC-A709482AA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Relacije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DF3F65-BC4C-D792-3FAE-BEC7E6584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Latn-CS" altLang="sr-Latn-RS" sz="2800"/>
              <a:t>Četiri vrste: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sr-Latn-RS" sz="2400"/>
              <a:t>OneToOne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2000"/>
              <a:t>Radnik - Polisa osiguranja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2000"/>
              <a:t>Person - Home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sr-Latn-RS" sz="2400"/>
              <a:t>OneToMany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2000"/>
              <a:t>Radno mesto - Radnik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2000"/>
              <a:t>Manager - Employees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sr-Latn-RS" sz="2400"/>
              <a:t>ManyToOne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2000"/>
              <a:t>Radnik - Radno mesto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2000"/>
              <a:t>Bank account - Person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sr-Latn-RS" sz="2400"/>
              <a:t>ManyToMany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2000"/>
              <a:t>Nastavnik - Predmet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2000"/>
              <a:t>Email list - Subscriber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4E5B0F3-4F65-A005-22DB-CD0002C8E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03275"/>
          </a:xfrm>
        </p:spPr>
        <p:txBody>
          <a:bodyPr/>
          <a:lstStyle/>
          <a:p>
            <a:pPr eaLnBrk="1" hangingPunct="1"/>
            <a:r>
              <a:rPr lang="sr-Latn-CS" altLang="sr-Latn-RS"/>
              <a:t>Tabele – jednosmerna veza</a:t>
            </a:r>
            <a:endParaRPr lang="en-US" altLang="sr-Latn-RS"/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447ACBD4-2258-11B1-A895-C9CBA1B18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24400"/>
            <a:ext cx="616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973CFE5A-89AC-4550-ECF4-BD959116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57338"/>
            <a:ext cx="6172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9C5015F1-CBE4-0AF1-5A3E-0C460E84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141663"/>
            <a:ext cx="6164262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B0819E2-21B2-9D3A-1545-4E76716B4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Čime je veza ograničena na one to many?</a:t>
            </a:r>
            <a:endParaRPr lang="en-US" altLang="sr-Latn-RS" sz="40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CE44B72-E410-8552-BBE2-6853E58DD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Ako imamo veznu tabelu, čime je sprečeno da dodamo jednom računu još jednog vlasnika?</a:t>
            </a:r>
          </a:p>
          <a:p>
            <a:pPr eaLnBrk="1" hangingPunct="1"/>
            <a:endParaRPr lang="en-US" altLang="sr-Latn-RS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8732F41A-DCCF-7060-72E7-C8A44125A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149725"/>
            <a:ext cx="590391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A641397-9405-00ED-01CB-3DC5623D0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Fetch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D10C226-9B50-AC41-9CF3-2106CFEC1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sr-Latn-RS" sz="2400"/>
              <a:t>FetchType.LAZY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sr-Latn-RS" sz="2000"/>
              <a:t>default za LOB i veze tipa kolekcija (kardinalitet n)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RS" altLang="sr-Latn-RS" sz="2000"/>
              <a:t>ne dovlači odmah objekte iz veze</a:t>
            </a:r>
          </a:p>
          <a:p>
            <a:pPr lvl="2" eaLnBrk="1" hangingPunct="1">
              <a:lnSpc>
                <a:spcPct val="90000"/>
              </a:lnSpc>
            </a:pPr>
            <a:r>
              <a:rPr lang="sr-Latn-RS" altLang="sr-Latn-RS" sz="1600"/>
              <a:t>d</a:t>
            </a:r>
            <a:r>
              <a:rPr lang="en-US" altLang="sr-Latn-RS" sz="1600"/>
              <a:t>ov</a:t>
            </a:r>
            <a:r>
              <a:rPr lang="sr-Latn-RS" altLang="sr-Latn-RS" sz="1600"/>
              <a:t>lači </a:t>
            </a:r>
            <a:r>
              <a:rPr lang="sr-Latn-CS" altLang="sr-Latn-RS" sz="1600"/>
              <a:t>ih </a:t>
            </a:r>
            <a:r>
              <a:rPr lang="sr-Latn-CS" altLang="sr-Latn-RS" sz="1600" u="sng"/>
              <a:t>rekurzivno</a:t>
            </a:r>
            <a:r>
              <a:rPr lang="sr-Latn-CS" altLang="sr-Latn-RS" sz="1600"/>
              <a:t>, ako je potrebno, </a:t>
            </a:r>
            <a:r>
              <a:rPr lang="sr-Latn-CS" altLang="sr-Latn-RS" sz="1600" b="1"/>
              <a:t>samo ako smo u istoj sesiji </a:t>
            </a:r>
            <a:r>
              <a:rPr lang="sr-Latn-CS" altLang="sr-Latn-RS" sz="1600"/>
              <a:t>i zatražimo te objekte iz veze</a:t>
            </a:r>
          </a:p>
          <a:p>
            <a:pPr lvl="2" eaLnBrk="1" hangingPunct="1">
              <a:lnSpc>
                <a:spcPct val="90000"/>
              </a:lnSpc>
            </a:pPr>
            <a:r>
              <a:rPr lang="sr-Latn-CS" altLang="sr-Latn-RS" sz="1600"/>
              <a:t>ako nismo u istoj sesiji, pokušaj pristupa takvom objektima daje izuzetak</a:t>
            </a:r>
          </a:p>
          <a:p>
            <a:pPr lvl="2" eaLnBrk="1" hangingPunct="1">
              <a:lnSpc>
                <a:spcPct val="90000"/>
              </a:lnSpc>
            </a:pPr>
            <a:r>
              <a:rPr lang="sr-Latn-CS" altLang="sr-Latn-RS" sz="1600"/>
              <a:t>gde je granica sesije?</a:t>
            </a:r>
            <a:endParaRPr lang="en-US" altLang="sr-Latn-RS" sz="1600"/>
          </a:p>
          <a:p>
            <a:pPr eaLnBrk="1" hangingPunct="1">
              <a:lnSpc>
                <a:spcPct val="90000"/>
              </a:lnSpc>
            </a:pPr>
            <a:r>
              <a:rPr lang="en-US" altLang="sr-Latn-RS" sz="2400"/>
              <a:t>FetchType.EAGER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sr-Latn-RS" sz="2000"/>
              <a:t>default za primitivne tipove i veze tipa referenca (kardnalitet 1)</a:t>
            </a:r>
            <a:endParaRPr lang="sr-Latn-CS" altLang="sr-Latn-RS" sz="2000"/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000"/>
              <a:t>dovlači sve objekte iz veze, </a:t>
            </a:r>
            <a:r>
              <a:rPr lang="sr-Latn-CS" altLang="sr-Latn-RS" sz="2000" u="sng"/>
              <a:t>rekurzivno, odmah</a:t>
            </a:r>
          </a:p>
          <a:p>
            <a:pPr lvl="2" eaLnBrk="1" hangingPunct="1">
              <a:lnSpc>
                <a:spcPct val="90000"/>
              </a:lnSpc>
            </a:pPr>
            <a:r>
              <a:rPr lang="sr-Latn-CS" altLang="sr-Latn-RS" sz="1600" u="sng"/>
              <a:t>Ovo je potencijalno opasno!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000"/>
              <a:t>manje efikasno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 sz="2400"/>
              <a:t>Može se podesiti na nivou upita koji atribut se dovlači odmah, a koji kasnije – fetch join</a:t>
            </a:r>
            <a:endParaRPr lang="en-US" altLang="sr-Latn-R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06D3B08-5D3D-2C52-1746-ACEB242FA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sr-Latn-RS"/>
              <a:t>Bidirekciona veza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43AE35E-46D6-2071-BA60-6155AB376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785225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sr-Latn-RS" sz="2000"/>
              <a:t>Ako je veza u oba smera, tada moramo da kod klase Person naglasimo koji atribut u BankAccount klasi ukazuje na njega (</a:t>
            </a:r>
            <a:r>
              <a:rPr lang="en-US" altLang="sr-Latn-RS" sz="2000" u="sng"/>
              <a:t>mappedBy</a:t>
            </a:r>
            <a:r>
              <a:rPr lang="en-US" altLang="sr-Latn-RS" sz="2000"/>
              <a:t> atribut anotacije) u drugom smeru.</a:t>
            </a:r>
            <a:endParaRPr lang="sr-Latn-RS" altLang="sr-Latn-RS" sz="2000"/>
          </a:p>
          <a:p>
            <a:pPr lvl="1" eaLnBrk="1" hangingPunct="1">
              <a:lnSpc>
                <a:spcPct val="80000"/>
              </a:lnSpc>
            </a:pPr>
            <a:r>
              <a:rPr lang="sr-Latn-RS" altLang="sr-Latn-RS" sz="1600"/>
              <a:t>Onaj tip iznad koga je mappedBy je "glavni", odn. vlasnik veze</a:t>
            </a:r>
            <a:endParaRPr lang="sr-Latn-CS" altLang="sr-Latn-RS" sz="1600"/>
          </a:p>
          <a:p>
            <a:pPr eaLnBrk="1" hangingPunct="1">
              <a:lnSpc>
                <a:spcPct val="80000"/>
              </a:lnSpc>
            </a:pPr>
            <a:r>
              <a:rPr lang="sr-Latn-CS" altLang="sr-Latn-RS" sz="2000"/>
              <a:t>Primer: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@OneToMany(cascade={CascadeType.ALL},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      fetch=FetchType.EAGER,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      </a:t>
            </a:r>
            <a:r>
              <a:rPr lang="en-US" altLang="sr-Latn-RS" sz="2000" b="1" u="sng">
                <a:latin typeface="Courier New" panose="02070309020205020404" pitchFamily="49" charset="0"/>
              </a:rPr>
              <a:t>mappedBy</a:t>
            </a:r>
            <a:r>
              <a:rPr lang="en-US" altLang="sr-Latn-RS" sz="2000" b="1">
                <a:latin typeface="Courier New" panose="02070309020205020404" pitchFamily="49" charset="0"/>
              </a:rPr>
              <a:t>="holder")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2000" b="1">
                <a:latin typeface="Courier New" panose="02070309020205020404" pitchFamily="49" charset="0"/>
              </a:rPr>
              <a:t>private </a:t>
            </a:r>
            <a:r>
              <a:rPr lang="en-US" altLang="sr-Latn-RS" sz="2000" b="1">
                <a:latin typeface="Courier New" panose="02070309020205020404" pitchFamily="49" charset="0"/>
              </a:rPr>
              <a:t>Collection &lt;BankAccount&gt; </a:t>
            </a:r>
            <a:r>
              <a:rPr lang="sr-Latn-RS" altLang="sr-Latn-RS" sz="2000" b="1">
                <a:latin typeface="Courier New" panose="02070309020205020404" pitchFamily="49" charset="0"/>
              </a:rPr>
              <a:t>ac</a:t>
            </a:r>
            <a:r>
              <a:rPr lang="en-US" altLang="sr-Latn-RS" sz="2000" b="1">
                <a:latin typeface="Courier New" panose="02070309020205020404" pitchFamily="49" charset="0"/>
              </a:rPr>
              <a:t>counts</a:t>
            </a:r>
            <a:r>
              <a:rPr lang="sr-Latn-RS" altLang="sr-Latn-RS" sz="2000" b="1">
                <a:latin typeface="Courier New" panose="02070309020205020404" pitchFamily="49" charset="0"/>
              </a:rPr>
              <a:t>;</a:t>
            </a:r>
            <a:r>
              <a:rPr lang="en-US" altLang="sr-Latn-RS" sz="2000" b="1">
                <a:latin typeface="Courier New" panose="02070309020205020404" pitchFamily="49" charset="0"/>
              </a:rPr>
              <a:t> </a:t>
            </a:r>
            <a:endParaRPr lang="sr-Latn-RS" altLang="sr-Latn-R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sr-Latn-RS" sz="1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1400"/>
              <a:t>-----------------------------------------------------------------------------------------------------------------------------------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@ManyToOne(cascade={})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2000" b="1">
                <a:latin typeface="Courier New" panose="02070309020205020404" pitchFamily="49" charset="0"/>
              </a:rPr>
              <a:t>private</a:t>
            </a:r>
            <a:r>
              <a:rPr lang="en-US" altLang="sr-Latn-RS" sz="2000" b="1">
                <a:latin typeface="Courier New" panose="02070309020205020404" pitchFamily="49" charset="0"/>
              </a:rPr>
              <a:t> Person </a:t>
            </a:r>
            <a:r>
              <a:rPr lang="sr-Latn-RS" altLang="sr-Latn-RS" sz="2000" b="1">
                <a:latin typeface="Courier New" panose="02070309020205020404" pitchFamily="49" charset="0"/>
              </a:rPr>
              <a:t>h</a:t>
            </a:r>
            <a:r>
              <a:rPr lang="en-US" altLang="sr-Latn-RS" sz="2000" b="1">
                <a:latin typeface="Courier New" panose="02070309020205020404" pitchFamily="49" charset="0"/>
              </a:rPr>
              <a:t>older();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sr-Latn-R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209841-FED7-2C91-725A-CD43921B1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sr-Latn-RS"/>
              <a:t>Person.java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95A8AE4-C628-E152-19F6-F7FCEF9BD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85225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@Table(name="persons")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public class Person implements java.io.Serializable {</a:t>
            </a:r>
            <a:endParaRPr lang="sr-Latn-RS" altLang="sr-Latn-R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600" b="1">
                <a:latin typeface="Courier New" panose="02070309020205020404" pitchFamily="49" charset="0"/>
              </a:rPr>
              <a:t>  @Id</a:t>
            </a:r>
            <a:endParaRPr lang="en-US" altLang="sr-Latn-R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  private </a:t>
            </a:r>
            <a:r>
              <a:rPr lang="sr-Latn-CS" altLang="sr-Latn-RS" sz="1600" b="1">
                <a:latin typeface="Courier New" panose="02070309020205020404" pitchFamily="49" charset="0"/>
              </a:rPr>
              <a:t>Long</a:t>
            </a:r>
            <a:r>
              <a:rPr lang="en-US" altLang="sr-Latn-RS" sz="1600" b="1">
                <a:latin typeface="Courier New" panose="02070309020205020404" pitchFamily="49" charset="0"/>
              </a:rPr>
              <a:t>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  private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400" b="1">
                <a:latin typeface="Courier New" panose="02070309020205020404" pitchFamily="49" charset="0"/>
              </a:rPr>
              <a:t> </a:t>
            </a:r>
            <a:r>
              <a:rPr lang="en-US" altLang="sr-Latn-RS" sz="1400" b="1">
                <a:latin typeface="Courier New" panose="02070309020205020404" pitchFamily="49" charset="0"/>
              </a:rPr>
              <a:t> </a:t>
            </a:r>
            <a:r>
              <a:rPr lang="en-US" altLang="sr-Latn-RS" sz="1600" b="1">
                <a:latin typeface="Courier New" panose="02070309020205020404" pitchFamily="49" charset="0"/>
              </a:rPr>
              <a:t>@OneToMany(cascade={CascadeType.ALL},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      fetch=FetchType.EAGER,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      mappedBy="holder")</a:t>
            </a:r>
            <a:r>
              <a:rPr lang="en-US" altLang="sr-Latn-RS" sz="1400" b="1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  private Collection&lt;BankAccount&gt; accounts;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6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600" b="1">
                <a:latin typeface="Courier New" panose="02070309020205020404" pitchFamily="49" charset="0"/>
              </a:rPr>
              <a:t>  </a:t>
            </a:r>
            <a:r>
              <a:rPr lang="en-US" altLang="sr-Latn-RS" sz="16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32BFF30-23AB-5272-9765-7A5A54B63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BankAccount.java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510E863-89AD-72B1-0389-A27F6FC5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640763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@Table(name="accounts")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public class BankAccount implements java.io.Serializable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</a:t>
            </a:r>
            <a:r>
              <a:rPr lang="en-US" altLang="sr-Latn-RS" sz="1800" b="1">
                <a:latin typeface="Courier New" panose="02070309020205020404" pitchFamily="49" charset="0"/>
              </a:rPr>
              <a:t> @Id</a:t>
            </a: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  private </a:t>
            </a:r>
            <a:r>
              <a:rPr lang="sr-Latn-CS" altLang="sr-Latn-RS" sz="1800" b="1">
                <a:latin typeface="Courier New" panose="02070309020205020404" pitchFamily="49" charset="0"/>
              </a:rPr>
              <a:t>Long</a:t>
            </a:r>
            <a:r>
              <a:rPr lang="en-US" altLang="sr-Latn-RS" sz="1800" b="1">
                <a:latin typeface="Courier New" panose="02070309020205020404" pitchFamily="49" charset="0"/>
              </a:rPr>
              <a:t>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  private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</a:t>
            </a:r>
            <a:r>
              <a:rPr lang="en-US" altLang="sr-Latn-RS" sz="1800" b="1">
                <a:latin typeface="Courier New" panose="02070309020205020404" pitchFamily="49" charset="0"/>
              </a:rPr>
              <a:t>@ManyToOne(cascade={})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  private Person holder;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</a:t>
            </a:r>
            <a:r>
              <a:rPr lang="en-US" altLang="sr-Latn-RS" sz="18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EDD5F9E-F4C9-25B9-6221-7F6EAB05E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Tabele – dvosmerna veza</a:t>
            </a:r>
            <a:endParaRPr lang="en-US" altLang="sr-Latn-RS"/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6ACD97C6-F3ED-E5FD-D4EA-DE95A694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61642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9E302B5F-91C0-2769-F75C-C01C9CCE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365625"/>
            <a:ext cx="61531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D079A96-2522-5DCF-59C2-D35CFA5AF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PersonServiceImpl.java</a:t>
            </a:r>
            <a:endParaRPr lang="en-US" altLang="sr-Latn-R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7E2AB1F-D53D-4EBC-CAEA-341D8B6B2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56932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public PersonDto createPersonAndAccount(String personName, int age, String accountName, double amount)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	</a:t>
            </a:r>
            <a:endParaRPr lang="sr-Latn-RS" altLang="sr-Latn-R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2000" b="1">
                <a:latin typeface="Courier New" panose="02070309020205020404" pitchFamily="49" charset="0"/>
              </a:rPr>
              <a:t>	</a:t>
            </a:r>
            <a:r>
              <a:rPr lang="en-US" altLang="sr-Latn-RS" sz="2000" b="1">
                <a:latin typeface="Courier New" panose="02070309020205020404" pitchFamily="49" charset="0"/>
              </a:rPr>
              <a:t>Person p = new Person(personName, 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	BankAccount acc = new BankAccount(accountName, p, amount);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	Collection&lt;BankAccount&gt; accounts = new </a:t>
            </a:r>
            <a:r>
              <a:rPr lang="sr-Latn-RS" altLang="sr-Latn-RS" sz="2000" b="1">
                <a:latin typeface="Courier New" panose="02070309020205020404" pitchFamily="49" charset="0"/>
              </a:rPr>
              <a:t>	</a:t>
            </a:r>
            <a:r>
              <a:rPr lang="en-US" altLang="sr-Latn-RS" sz="2000" b="1">
                <a:latin typeface="Courier New" panose="02070309020205020404" pitchFamily="49" charset="0"/>
              </a:rPr>
              <a:t>ArrayList&lt;BankAccount&gt;();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	accounts.add(acc);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	p.setBankAccounts(accounts);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	return new PersonDto(allPersons.save(p));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sr-Latn-RS" sz="2000" b="1">
              <a:latin typeface="Courier New" panose="02070309020205020404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631FE46-83A8-3CA0-640D-6F2BC7FFB02D}"/>
              </a:ext>
            </a:extLst>
          </p:cNvPr>
          <p:cNvSpPr/>
          <p:nvPr/>
        </p:nvSpPr>
        <p:spPr>
          <a:xfrm>
            <a:off x="5076056" y="6096000"/>
            <a:ext cx="1728192" cy="612648"/>
          </a:xfrm>
          <a:prstGeom prst="wedgeRoundRectCallout">
            <a:avLst>
              <a:gd name="adj1" fmla="val -135329"/>
              <a:gd name="adj2" fmla="val -1112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>
                <a:solidFill>
                  <a:schemeClr val="tx1"/>
                </a:solidFill>
              </a:rPr>
              <a:t>Novo!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15FC26C-3F05-28B9-3B1E-DA853D2F2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eaLnBrk="1" hangingPunct="1"/>
            <a:r>
              <a:rPr lang="sr-Latn-CS" altLang="sr-Latn-RS"/>
              <a:t>PersonServiceImpl.java</a:t>
            </a:r>
            <a:endParaRPr lang="en-US" altLang="sr-Latn-R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CE81835-F8BF-CF9F-1EA7-C8BE02735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266056"/>
            <a:ext cx="8713788" cy="49712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public BankAccountDto addAccount(Long personId, String accountName, double amount)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Optional &lt;Person&gt; persons = allPersons.findById(personId);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if (persons.isEmpty())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	// ne postoji osoba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	String value = bundle.getString("Person.notFound");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	throw new ResponseStatusException(HttpStatus.NOT_FOUND, 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Person p = persons.get();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BankAccount acc = new BankAccount(accountName, p, amount);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p.getBankAccounts().add(acc);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// snimimo izmenu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allPersons.save(p);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	return new BankAccountDto(acc);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47F7623-A81C-A94B-D5DD-E12645B23A21}"/>
              </a:ext>
            </a:extLst>
          </p:cNvPr>
          <p:cNvSpPr/>
          <p:nvPr/>
        </p:nvSpPr>
        <p:spPr>
          <a:xfrm>
            <a:off x="5652120" y="5733256"/>
            <a:ext cx="1728192" cy="612648"/>
          </a:xfrm>
          <a:prstGeom prst="wedgeRoundRectCallout">
            <a:avLst>
              <a:gd name="adj1" fmla="val -191433"/>
              <a:gd name="adj2" fmla="val -1150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>
                <a:solidFill>
                  <a:schemeClr val="tx1"/>
                </a:solidFill>
              </a:rPr>
              <a:t>Novo!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A901-09EC-BB55-FD0A-F8D1E24C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DTO – Data Transfer Object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8B30-3018-EA01-3131-69A3E395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/>
              <a:t>Obično se entitet ne sprovodi direktno do klijenta</a:t>
            </a:r>
          </a:p>
          <a:p>
            <a:pPr lvl="1"/>
            <a:r>
              <a:rPr lang="sr-Latn-RS" sz="2400"/>
              <a:t>Od/do klijenta ide entitetov DTO</a:t>
            </a:r>
          </a:p>
          <a:p>
            <a:r>
              <a:rPr lang="sr-Latn-RS" sz="2800"/>
              <a:t>Na serveru se radi konverzija: </a:t>
            </a:r>
            <a:br>
              <a:rPr lang="sr-Latn-RS" sz="2800"/>
            </a:br>
            <a:r>
              <a:rPr lang="sr-Latn-RS" sz="2800"/>
              <a:t>Entitet </a:t>
            </a:r>
            <a:r>
              <a:rPr lang="sr-Latn-RS" sz="2800">
                <a:sym typeface="Wingdings" panose="05000000000000000000" pitchFamily="2" charset="2"/>
              </a:rPr>
              <a:t>DTO</a:t>
            </a:r>
          </a:p>
          <a:p>
            <a:r>
              <a:rPr lang="sr-Latn-RS" sz="2800">
                <a:sym typeface="Wingdings" panose="05000000000000000000" pitchFamily="2" charset="2"/>
              </a:rPr>
              <a:t>Razlog?</a:t>
            </a:r>
          </a:p>
          <a:p>
            <a:pPr lvl="1"/>
            <a:r>
              <a:rPr lang="sr-Latn-RS" sz="2400">
                <a:sym typeface="Wingdings" panose="05000000000000000000" pitchFamily="2" charset="2"/>
              </a:rPr>
              <a:t>Najčešće nisu potrebni svi podaci iz entiteta da stignu do klijenta</a:t>
            </a:r>
          </a:p>
          <a:p>
            <a:pPr lvl="1"/>
            <a:r>
              <a:rPr lang="sr-Latn-RS" sz="2400">
                <a:sym typeface="Wingdings" panose="05000000000000000000" pitchFamily="2" charset="2"/>
              </a:rPr>
              <a:t>Ako su entiteti jako povezani, ovo može da dovede do slanja enormne količine podataka u vidu povezanih entiteta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6514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F45F46-DCFD-52D7-6137-42E4FE508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sr-Latn-RS" sz="4000"/>
              <a:t>Referencijalni integritet</a:t>
            </a:r>
            <a:endParaRPr lang="sr-Latn-CS" altLang="sr-Latn-RS" sz="40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EFCC050-7FDB-CE9F-CE6A-CAD06EDE7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043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sr-Latn-RS" sz="2400"/>
              <a:t>U okviru anotacija stavlja se atribut cascade sa skupom vrednosti:</a:t>
            </a:r>
            <a:endParaRPr lang="sr-Latn-CS" altLang="sr-Latn-RS" sz="2400"/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000"/>
              <a:t>CascadeType.PERSIST</a:t>
            </a:r>
          </a:p>
          <a:p>
            <a:pPr lvl="2" eaLnBrk="1" hangingPunct="1">
              <a:lnSpc>
                <a:spcPct val="90000"/>
              </a:lnSpc>
            </a:pPr>
            <a:r>
              <a:rPr lang="sr-Latn-CS" altLang="sr-Latn-RS" sz="1800"/>
              <a:t>poziva </a:t>
            </a:r>
            <a:r>
              <a:rPr lang="sr-Latn-CS" altLang="sr-Latn-RS" sz="1800" i="1"/>
              <a:t>persist</a:t>
            </a:r>
            <a:r>
              <a:rPr lang="sr-Latn-CS" altLang="sr-Latn-RS" sz="1800"/>
              <a:t> operaciju nad povezanim objektom prilikom </a:t>
            </a:r>
            <a:r>
              <a:rPr lang="en-US" altLang="sr-Latn-RS" sz="1800"/>
              <a:t>perzistiranja</a:t>
            </a:r>
            <a:r>
              <a:rPr lang="sr-Latn-CS" altLang="sr-Latn-RS" sz="1800"/>
              <a:t> ovog objekta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000"/>
              <a:t>CascadeType.MERGE</a:t>
            </a:r>
          </a:p>
          <a:p>
            <a:pPr lvl="2" eaLnBrk="1" hangingPunct="1">
              <a:lnSpc>
                <a:spcPct val="90000"/>
              </a:lnSpc>
            </a:pPr>
            <a:r>
              <a:rPr lang="sr-Latn-CS" altLang="sr-Latn-RS" sz="1800"/>
              <a:t>poziva </a:t>
            </a:r>
            <a:r>
              <a:rPr lang="sr-Latn-CS" altLang="sr-Latn-RS" sz="1800" i="1"/>
              <a:t>merge</a:t>
            </a:r>
            <a:r>
              <a:rPr lang="sr-Latn-CS" altLang="sr-Latn-RS" sz="1800"/>
              <a:t> operaciju nad povezanim objektom prilikom pozivanja </a:t>
            </a:r>
            <a:r>
              <a:rPr lang="sr-Latn-CS" altLang="sr-Latn-RS" sz="1800" i="1"/>
              <a:t>merge</a:t>
            </a:r>
            <a:r>
              <a:rPr lang="sr-Latn-CS" altLang="sr-Latn-RS" sz="1800"/>
              <a:t> nad ovim objektom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000"/>
              <a:t>CascadeType.REMOVE</a:t>
            </a:r>
          </a:p>
          <a:p>
            <a:pPr lvl="2" eaLnBrk="1" hangingPunct="1">
              <a:lnSpc>
                <a:spcPct val="90000"/>
              </a:lnSpc>
            </a:pPr>
            <a:r>
              <a:rPr lang="sr-Latn-CS" altLang="sr-Latn-RS" sz="1800"/>
              <a:t>poziva </a:t>
            </a:r>
            <a:r>
              <a:rPr lang="sr-Latn-CS" altLang="sr-Latn-RS" sz="1800" i="1"/>
              <a:t>remove</a:t>
            </a:r>
            <a:r>
              <a:rPr lang="sr-Latn-CS" altLang="sr-Latn-RS" sz="1800"/>
              <a:t> operaciju nad povezanim objektom prilikom pozivanja </a:t>
            </a:r>
            <a:r>
              <a:rPr lang="sr-Latn-CS" altLang="sr-Latn-RS" sz="1800" i="1"/>
              <a:t>remove</a:t>
            </a:r>
            <a:r>
              <a:rPr lang="sr-Latn-CS" altLang="sr-Latn-RS" sz="1800"/>
              <a:t> nad ovim objektom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000"/>
              <a:t>CascadeType.REFRESH</a:t>
            </a:r>
          </a:p>
          <a:p>
            <a:pPr lvl="2" eaLnBrk="1" hangingPunct="1">
              <a:lnSpc>
                <a:spcPct val="90000"/>
              </a:lnSpc>
            </a:pPr>
            <a:r>
              <a:rPr lang="sr-Latn-CS" altLang="sr-Latn-RS" sz="1800"/>
              <a:t>poziva </a:t>
            </a:r>
            <a:r>
              <a:rPr lang="sr-Latn-CS" altLang="sr-Latn-RS" sz="1800" i="1"/>
              <a:t>refresh</a:t>
            </a:r>
            <a:r>
              <a:rPr lang="sr-Latn-CS" altLang="sr-Latn-RS" sz="1800"/>
              <a:t> operaciju nad povezanim objektom prilikom pozivanja </a:t>
            </a:r>
            <a:r>
              <a:rPr lang="sr-Latn-CS" altLang="sr-Latn-RS" sz="1800" i="1"/>
              <a:t>refresh</a:t>
            </a:r>
            <a:r>
              <a:rPr lang="sr-Latn-CS" altLang="sr-Latn-RS" sz="1800"/>
              <a:t> nad ovim objektom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000"/>
              <a:t>CascadeType.ALL</a:t>
            </a:r>
          </a:p>
          <a:p>
            <a:pPr lvl="2" eaLnBrk="1" hangingPunct="1">
              <a:lnSpc>
                <a:spcPct val="90000"/>
              </a:lnSpc>
            </a:pPr>
            <a:r>
              <a:rPr lang="sr-Latn-CS" altLang="sr-Latn-RS" sz="1800"/>
              <a:t>sve četiri varijante zajedno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17A7-77D4-A7E9-EE56-27F7945D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PersonDto.java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3BD7-B290-A0D3-29FA-8FFB8EF8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>
                <a:latin typeface="Consolas" panose="020B0609020204030204" pitchFamily="49" charset="0"/>
              </a:rPr>
              <a:t>public class PersonDto implements Serializable {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private static final long </a:t>
            </a:r>
            <a:r>
              <a:rPr lang="en-US" sz="1800" b="1" i="1">
                <a:latin typeface="Consolas" panose="020B0609020204030204" pitchFamily="49" charset="0"/>
              </a:rPr>
              <a:t>serialVersionUID = -8178366724097283480L;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private String name;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private int age;</a:t>
            </a:r>
          </a:p>
          <a:p>
            <a:pPr marL="0" indent="0">
              <a:buNone/>
            </a:pPr>
            <a:r>
              <a:rPr lang="sr-Latn-RS" sz="1800" b="1"/>
              <a:t>  ...</a:t>
            </a:r>
          </a:p>
          <a:p>
            <a:pPr marL="0" indent="0">
              <a:buNone/>
            </a:pPr>
            <a:r>
              <a:rPr lang="sr-Latn-RS" sz="1800" b="1"/>
              <a:t>  // u ovom DTO-u nema BankAccount-a</a:t>
            </a:r>
          </a:p>
          <a:p>
            <a:pPr marL="0" indent="0">
              <a:buNone/>
            </a:pPr>
            <a:r>
              <a:rPr lang="sr-Latn-RS" sz="1800" b="1"/>
              <a:t>}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1909450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BDCD-6F1B-59B0-D465-09D6CA73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BankAccountDto.java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A2EF-144C-DBB9-60E0-C9645D9A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>
                <a:latin typeface="Consolas" panose="020B0609020204030204" pitchFamily="49" charset="0"/>
              </a:rPr>
              <a:t>public class BankAccountDto {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private String name;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private double amount;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...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// ovde nema Person-a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}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11885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9B3B-8C24-7139-802B-EA673FAE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Konverzije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F1B1-4A6C-ABF0-F490-F9B2625B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>
                <a:latin typeface="Consolas" panose="020B0609020204030204" pitchFamily="49" charset="0"/>
              </a:rPr>
              <a:t>public PersonDto(Person p) {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this.id = p.getId();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this.name = p.getName();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this.age = p.getAge();</a:t>
            </a:r>
          </a:p>
          <a:p>
            <a:pPr marL="0" indent="0" algn="l"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sr-Latn-RS" sz="18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public BankAccountDto(BankAccount a) {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this.id = a.getId();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this.name = a.getName();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this.amount = a.getAmount();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2388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7124-CA30-7CF7-8BFC-E530D8DB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en-US"/>
              <a:t>PersonServiceImpl</a:t>
            </a:r>
            <a:r>
              <a:rPr lang="sr-Latn-RS"/>
              <a:t>.java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1EA6-4766-6137-6A81-AB79C779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/>
          <a:lstStyle/>
          <a:p>
            <a:r>
              <a:rPr lang="sr-Latn-RS"/>
              <a:t>Umesto ovoga:</a:t>
            </a:r>
          </a:p>
          <a:p>
            <a:pPr marL="0" indent="0" algn="l">
              <a:buNone/>
            </a:pPr>
            <a:r>
              <a:rPr lang="en-US" sz="1800" b="1" i="1">
                <a:latin typeface="Consolas" panose="020B0609020204030204" pitchFamily="49" charset="0"/>
              </a:rPr>
              <a:t>@Override</a:t>
            </a:r>
          </a:p>
          <a:p>
            <a:pPr marL="0" indent="0" algn="l">
              <a:buNone/>
            </a:pPr>
            <a:r>
              <a:rPr lang="en-US" sz="1800" b="1">
                <a:latin typeface="Consolas" panose="020B0609020204030204" pitchFamily="49" charset="0"/>
              </a:rPr>
              <a:t>public Collection&lt;PersonDto&gt; getAll() {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Collection&lt;Person&gt; persons = allPersons.findAll();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Collection&lt;PersonDto&gt; ret = new ArrayList&lt;PersonDto&gt;();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for(Person p : persons) {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latin typeface="Consolas" panose="020B0609020204030204" pitchFamily="49" charset="0"/>
              </a:rPr>
              <a:t>ret.add(new PersonDto(p));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return ret;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}</a:t>
            </a:r>
            <a:endParaRPr lang="en-US" sz="1800" b="1">
              <a:latin typeface="Consolas" panose="020B0609020204030204" pitchFamily="49" charset="0"/>
            </a:endParaRPr>
          </a:p>
          <a:p>
            <a:r>
              <a:rPr lang="sr-Latn-RS"/>
              <a:t>Ide ovo:</a:t>
            </a:r>
          </a:p>
          <a:p>
            <a:pPr marL="0" indent="0" algn="l">
              <a:buNone/>
            </a:pPr>
            <a:r>
              <a:rPr lang="en-US" sz="1800" b="1" i="1">
                <a:latin typeface="Consolas" panose="020B0609020204030204" pitchFamily="49" charset="0"/>
              </a:rPr>
              <a:t>@Override</a:t>
            </a:r>
          </a:p>
          <a:p>
            <a:pPr marL="0" indent="0" algn="l">
              <a:buNone/>
            </a:pPr>
            <a:r>
              <a:rPr lang="en-US" sz="1800" b="1">
                <a:latin typeface="Consolas" panose="020B0609020204030204" pitchFamily="49" charset="0"/>
              </a:rPr>
              <a:t>public Collection&lt;PersonDto&gt; getAll() {</a:t>
            </a:r>
          </a:p>
          <a:p>
            <a:pPr marL="0" indent="0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return allPersons.findAllPersons();</a:t>
            </a:r>
            <a:endParaRPr lang="sr-Latn-RS" sz="18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b="1">
                <a:latin typeface="Consolas" panose="020B0609020204030204" pitchFamily="49" charset="0"/>
              </a:rPr>
              <a:t>}</a:t>
            </a:r>
            <a:endParaRPr lang="sr-Latn-RS" b="1"/>
          </a:p>
          <a:p>
            <a:pPr algn="l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D55A396-A70A-9070-DA44-315296BF1652}"/>
              </a:ext>
            </a:extLst>
          </p:cNvPr>
          <p:cNvSpPr/>
          <p:nvPr/>
        </p:nvSpPr>
        <p:spPr>
          <a:xfrm>
            <a:off x="6012160" y="4149080"/>
            <a:ext cx="2232248" cy="1008112"/>
          </a:xfrm>
          <a:prstGeom prst="wedgeRoundRectCallout">
            <a:avLst>
              <a:gd name="adj1" fmla="val -101963"/>
              <a:gd name="adj2" fmla="val 1065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>
                <a:solidFill>
                  <a:schemeClr val="tx1"/>
                </a:solidFill>
              </a:rPr>
              <a:t>Konverzija na nivou PersonRepository!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87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1F68-4066-6E22-2978-668ADE8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PersonRepository</a:t>
            </a:r>
            <a:r>
              <a:rPr lang="sr-Latn-RS"/>
              <a:t>.java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35E3-EBA5-4AFF-3731-8970C78C6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>
                <a:latin typeface="Consolas" panose="020B0609020204030204" pitchFamily="49" charset="0"/>
              </a:rPr>
              <a:t>public interface PersonRepository extends JpaRepository&lt;Person, Long&gt;{</a:t>
            </a:r>
          </a:p>
          <a:p>
            <a:pPr marL="0" indent="0" algn="l">
              <a:buNone/>
            </a:pPr>
            <a:r>
              <a:rPr lang="sr-Latn-RS" sz="1800" b="1" i="1">
                <a:latin typeface="Consolas" panose="020B0609020204030204" pitchFamily="49" charset="0"/>
              </a:rPr>
              <a:t>  </a:t>
            </a:r>
            <a:r>
              <a:rPr lang="en-US" sz="1800" b="1" i="1">
                <a:latin typeface="Consolas" panose="020B0609020204030204" pitchFamily="49" charset="0"/>
              </a:rPr>
              <a:t>@Query("select new iss.spring.web.dtos.PersonDto(p) from Person p")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public Collection&lt;PersonDto&gt; findAllPersons();</a:t>
            </a:r>
            <a:endParaRPr lang="sr-Latn-RS" sz="18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sr-Latn-RS" sz="18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@Query("select new iss.spring.web.dtos.BankAccountDto(a) from   </a:t>
            </a:r>
            <a:br>
              <a:rPr lang="sr-Latn-RS" sz="1800" b="1">
                <a:latin typeface="Consolas" panose="020B0609020204030204" pitchFamily="49" charset="0"/>
              </a:rPr>
            </a:br>
            <a:r>
              <a:rPr lang="sr-Latn-RS" sz="1800" b="1">
                <a:latin typeface="Consolas" panose="020B0609020204030204" pitchFamily="49" charset="0"/>
              </a:rPr>
              <a:t>          BankAccount a where a.holder.id=:personId")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public Collection&lt;BankAccountDto&gt; findAllAccounts(Long personId);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74468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C21747-32B3-C726-407D-7DAD9CF48597}"/>
              </a:ext>
            </a:extLst>
          </p:cNvPr>
          <p:cNvSpPr/>
          <p:nvPr/>
        </p:nvSpPr>
        <p:spPr>
          <a:xfrm>
            <a:off x="5094093" y="371703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8473FA-AA1B-2526-8B5A-686AC1D11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Dvosmerna veza i brisanje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6F28E81-3BC5-5D24-ABCC-BF7E0B959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r-Latn-RS" sz="2800"/>
              <a:t>Ako je veza dvosmerna i leva strana ima kolekciju/listu objekata desne strane, prilikom brisanja desnog entiteta, potrebno je da se obri</a:t>
            </a:r>
            <a:r>
              <a:rPr lang="sr-Latn-CS" altLang="sr-Latn-RS" sz="2800"/>
              <a:t>še iz kolekcije levog entiteta, pre brisanja.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2CAA8B-5A1B-B924-0FBC-3E9ABEAD728F}"/>
              </a:ext>
            </a:extLst>
          </p:cNvPr>
          <p:cNvSpPr/>
          <p:nvPr/>
        </p:nvSpPr>
        <p:spPr>
          <a:xfrm>
            <a:off x="1043608" y="371703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52E6AA-2FC2-C3B8-9CC0-7095FA0D791F}"/>
              </a:ext>
            </a:extLst>
          </p:cNvPr>
          <p:cNvSpPr/>
          <p:nvPr/>
        </p:nvSpPr>
        <p:spPr>
          <a:xfrm>
            <a:off x="1605046" y="4005064"/>
            <a:ext cx="9507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106E0-2630-0B07-E85D-9CD1CBFD7CC9}"/>
              </a:ext>
            </a:extLst>
          </p:cNvPr>
          <p:cNvSpPr/>
          <p:nvPr/>
        </p:nvSpPr>
        <p:spPr>
          <a:xfrm>
            <a:off x="1605046" y="4293096"/>
            <a:ext cx="9507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8E8A8D-2E68-DC4F-482C-98798B845C13}"/>
              </a:ext>
            </a:extLst>
          </p:cNvPr>
          <p:cNvSpPr/>
          <p:nvPr/>
        </p:nvSpPr>
        <p:spPr>
          <a:xfrm>
            <a:off x="1605046" y="3717032"/>
            <a:ext cx="9507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BD3C9-4BD3-E315-2A5F-42D071508960}"/>
              </a:ext>
            </a:extLst>
          </p:cNvPr>
          <p:cNvSpPr/>
          <p:nvPr/>
        </p:nvSpPr>
        <p:spPr>
          <a:xfrm>
            <a:off x="5094093" y="4763690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095531B-67F7-DEFC-1F0D-61C60F49E34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549215" y="3927779"/>
            <a:ext cx="2544878" cy="2213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BD46AB8-257E-28BD-274E-A70C6B9502C7}"/>
              </a:ext>
            </a:extLst>
          </p:cNvPr>
          <p:cNvCxnSpPr>
            <a:cxnSpLocks/>
          </p:cNvCxnSpPr>
          <p:nvPr/>
        </p:nvCxnSpPr>
        <p:spPr>
          <a:xfrm rot="10800000">
            <a:off x="2771798" y="4591096"/>
            <a:ext cx="2322297" cy="1992270"/>
          </a:xfrm>
          <a:prstGeom prst="curvedConnector3">
            <a:avLst>
              <a:gd name="adj1" fmla="val 59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B8C11C2-C035-919E-F0B4-8553C249980C}"/>
              </a:ext>
            </a:extLst>
          </p:cNvPr>
          <p:cNvCxnSpPr>
            <a:cxnSpLocks/>
          </p:cNvCxnSpPr>
          <p:nvPr/>
        </p:nvCxnSpPr>
        <p:spPr>
          <a:xfrm rot="10800000">
            <a:off x="2771800" y="4077155"/>
            <a:ext cx="2322294" cy="3499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FFBAE67-3D01-5E47-2E30-347FB3D2F88F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555776" y="4149080"/>
            <a:ext cx="2538317" cy="1046658"/>
          </a:xfrm>
          <a:prstGeom prst="curvedConnector3">
            <a:avLst>
              <a:gd name="adj1" fmla="val 54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7" name="Rectangle 32776">
            <a:extLst>
              <a:ext uri="{FF2B5EF4-FFF2-40B4-BE49-F238E27FC236}">
                <a16:creationId xmlns:a16="http://schemas.microsoft.com/office/drawing/2014/main" id="{72B63D18-0E4A-28A1-A143-740D336D3875}"/>
              </a:ext>
            </a:extLst>
          </p:cNvPr>
          <p:cNvSpPr/>
          <p:nvPr/>
        </p:nvSpPr>
        <p:spPr>
          <a:xfrm>
            <a:off x="5094093" y="5818193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78" name="Connector: Curved 32777">
            <a:extLst>
              <a:ext uri="{FF2B5EF4-FFF2-40B4-BE49-F238E27FC236}">
                <a16:creationId xmlns:a16="http://schemas.microsoft.com/office/drawing/2014/main" id="{7233549A-6719-8B22-C9DC-5FB2D3D667E1}"/>
              </a:ext>
            </a:extLst>
          </p:cNvPr>
          <p:cNvCxnSpPr>
            <a:cxnSpLocks/>
            <a:stCxn id="4" idx="3"/>
            <a:endCxn id="32777" idx="1"/>
          </p:cNvCxnSpPr>
          <p:nvPr/>
        </p:nvCxnSpPr>
        <p:spPr>
          <a:xfrm>
            <a:off x="2555776" y="4437112"/>
            <a:ext cx="2538317" cy="18131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90" name="Connector: Curved 32789">
            <a:extLst>
              <a:ext uri="{FF2B5EF4-FFF2-40B4-BE49-F238E27FC236}">
                <a16:creationId xmlns:a16="http://schemas.microsoft.com/office/drawing/2014/main" id="{718B24F9-96AA-64B4-2CE9-970FDD3BB75F}"/>
              </a:ext>
            </a:extLst>
          </p:cNvPr>
          <p:cNvCxnSpPr>
            <a:cxnSpLocks/>
          </p:cNvCxnSpPr>
          <p:nvPr/>
        </p:nvCxnSpPr>
        <p:spPr>
          <a:xfrm rot="10800000">
            <a:off x="2771800" y="4298456"/>
            <a:ext cx="2322292" cy="1208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42B41A2-47F3-FDC0-DDC1-DD1B60867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Many to many</a:t>
            </a:r>
            <a:endParaRPr lang="en-US" altLang="sr-Latn-R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876A7C1-CB1F-C32A-9CF2-510F5AABF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Kolekcija </a:t>
            </a:r>
            <a:r>
              <a:rPr lang="sr-Latn-CS" altLang="sr-Latn-RS"/>
              <a:t>koj</a:t>
            </a:r>
            <a:r>
              <a:rPr lang="en-US" altLang="sr-Latn-RS"/>
              <a:t>a</a:t>
            </a:r>
            <a:r>
              <a:rPr lang="sr-Latn-CS" altLang="sr-Latn-RS"/>
              <a:t> ukazuje na drug</a:t>
            </a:r>
            <a:r>
              <a:rPr lang="en-US" altLang="sr-Latn-RS"/>
              <a:t>e</a:t>
            </a:r>
            <a:r>
              <a:rPr lang="sr-Latn-CS" altLang="sr-Latn-RS"/>
              <a:t> enti</a:t>
            </a:r>
            <a:r>
              <a:rPr lang="en-US" altLang="sr-Latn-RS"/>
              <a:t>ty-je</a:t>
            </a:r>
            <a:r>
              <a:rPr lang="sr-Latn-CS" altLang="sr-Latn-RS"/>
              <a:t>, označava se anotacijom @</a:t>
            </a:r>
            <a:r>
              <a:rPr lang="sr-Latn-CS" altLang="sr-Latn-RS" i="1"/>
              <a:t>ManyT</a:t>
            </a:r>
            <a:r>
              <a:rPr lang="en-US" altLang="sr-Latn-RS" i="1"/>
              <a:t>oMany</a:t>
            </a:r>
            <a:endParaRPr lang="sr-Latn-CS" altLang="sr-Latn-RS" i="1"/>
          </a:p>
          <a:p>
            <a:pPr eaLnBrk="1" hangingPunct="1"/>
            <a:r>
              <a:rPr lang="sr-Latn-CS" altLang="sr-Latn-RS"/>
              <a:t>Sistem će automatski napraviti veznu tabelu</a:t>
            </a:r>
            <a:endParaRPr lang="en-US" altLang="sr-Latn-RS"/>
          </a:p>
          <a:p>
            <a:pPr eaLnBrk="1" hangingPunct="1"/>
            <a:r>
              <a:rPr lang="sr-Latn-CS" altLang="sr-Latn-RS"/>
              <a:t>Student</a:t>
            </a:r>
            <a:r>
              <a:rPr lang="en-US" altLang="sr-Latn-RS"/>
              <a:t> – </a:t>
            </a:r>
            <a:r>
              <a:rPr lang="sr-Latn-CS" altLang="sr-Latn-RS"/>
              <a:t>Course</a:t>
            </a:r>
            <a:endParaRPr lang="en-US" altLang="sr-Latn-R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671557B-8B64-60D2-BC8A-F1D45AD8D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Student.java</a:t>
            </a:r>
            <a:endParaRPr lang="en-U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3B44937-F336-BB71-6DD3-8EE5082D0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713788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@Table(name="students")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public class Student implements java.io.Serializable {</a:t>
            </a: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@Id</a:t>
            </a:r>
            <a:endParaRPr lang="en-U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1800" b="1">
                <a:latin typeface="Courier New" panose="02070309020205020404" pitchFamily="49" charset="0"/>
              </a:rPr>
              <a:t>  </a:t>
            </a:r>
            <a:r>
              <a:rPr lang="en-US" altLang="sr-Latn-RS" sz="1800" b="1">
                <a:latin typeface="Courier New" panose="02070309020205020404" pitchFamily="49" charset="0"/>
              </a:rPr>
              <a:t>private </a:t>
            </a:r>
            <a:r>
              <a:rPr lang="sr-Latn-RS" altLang="sr-Latn-RS" sz="1800" b="1">
                <a:latin typeface="Courier New" panose="02070309020205020404" pitchFamily="49" charset="0"/>
              </a:rPr>
              <a:t>Long</a:t>
            </a:r>
            <a:r>
              <a:rPr lang="en-US" altLang="sr-Latn-RS" sz="1800" b="1">
                <a:latin typeface="Courier New" panose="02070309020205020404" pitchFamily="49" charset="0"/>
              </a:rPr>
              <a:t>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  private String name;</a:t>
            </a: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</a:t>
            </a:r>
            <a:r>
              <a:rPr lang="en-US" altLang="sr-Latn-RS" sz="1800" b="1">
                <a:latin typeface="Courier New" panose="02070309020205020404" pitchFamily="49" charset="0"/>
              </a:rPr>
              <a:t> @ManyToMany(cascade={}, fetch=FetchType.EAGER)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  private Collection&lt;Course&gt;courses = new ArrayList&lt;Course&gt;();</a:t>
            </a:r>
            <a:endParaRPr lang="sr-Latn-C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18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1800" b="1"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ED702B4-384F-D2A5-44CC-E5B8E7832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sr-Latn-RS"/>
              <a:t>Course.java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F507665-3941-74C8-4DBF-3768CBE9A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893175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@Table(name="courses")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public class Course implements java.io.Serializable {</a:t>
            </a: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@Id</a:t>
            </a:r>
            <a:endParaRPr lang="en-U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  private </a:t>
            </a:r>
            <a:r>
              <a:rPr lang="sr-Latn-RS" altLang="sr-Latn-RS" sz="1800" b="1">
                <a:latin typeface="Courier New" panose="02070309020205020404" pitchFamily="49" charset="0"/>
              </a:rPr>
              <a:t>Long</a:t>
            </a:r>
            <a:r>
              <a:rPr lang="en-US" altLang="sr-Latn-RS" sz="1800" b="1">
                <a:latin typeface="Courier New" panose="02070309020205020404" pitchFamily="49" charset="0"/>
              </a:rPr>
              <a:t>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  private String name;</a:t>
            </a:r>
          </a:p>
          <a:p>
            <a:pPr eaLnBrk="1" hangingPunct="1">
              <a:lnSpc>
                <a:spcPct val="80000"/>
              </a:lnSpc>
              <a:buNone/>
            </a:pPr>
            <a:endParaRPr lang="sr-Latn-R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</a:t>
            </a:r>
            <a:r>
              <a:rPr lang="en-US" altLang="sr-Latn-RS" sz="1800" b="1">
                <a:latin typeface="Courier New" panose="02070309020205020404" pitchFamily="49" charset="0"/>
              </a:rPr>
              <a:t>@ManyToMany(cascade={}, fetch=FetchType.EAGER, mappedBy="courses")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private </a:t>
            </a:r>
            <a:r>
              <a:rPr lang="en-US" altLang="sr-Latn-RS" sz="1800" b="1">
                <a:latin typeface="Courier New" panose="02070309020205020404" pitchFamily="49" charset="0"/>
              </a:rPr>
              <a:t>Collection &lt;Student&gt; </a:t>
            </a:r>
            <a:r>
              <a:rPr lang="sr-Latn-RS" altLang="sr-Latn-RS" sz="1800" b="1">
                <a:latin typeface="Courier New" panose="02070309020205020404" pitchFamily="49" charset="0"/>
              </a:rPr>
              <a:t>s</a:t>
            </a:r>
            <a:r>
              <a:rPr lang="en-US" altLang="sr-Latn-RS" sz="1800" b="1">
                <a:latin typeface="Courier New" panose="02070309020205020404" pitchFamily="49" charset="0"/>
              </a:rPr>
              <a:t>tudents</a:t>
            </a:r>
            <a:r>
              <a:rPr lang="sr-Latn-RS" altLang="sr-Latn-RS" sz="1800" b="1">
                <a:latin typeface="Courier New" panose="02070309020205020404" pitchFamily="49" charset="0"/>
              </a:rPr>
              <a:t>;</a:t>
            </a:r>
            <a:endParaRPr lang="en-US" altLang="sr-Latn-R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800" b="1">
                <a:latin typeface="Courier New" panose="02070309020205020404" pitchFamily="49" charset="0"/>
              </a:rPr>
              <a:t>  </a:t>
            </a:r>
            <a:r>
              <a:rPr lang="en-US" altLang="sr-Latn-RS" sz="18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0F61005-A3EC-0B56-AAAF-6D7516FCA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58812"/>
          </a:xfrm>
        </p:spPr>
        <p:txBody>
          <a:bodyPr/>
          <a:lstStyle/>
          <a:p>
            <a:pPr eaLnBrk="1" hangingPunct="1"/>
            <a:r>
              <a:rPr lang="sr-Latn-CS" altLang="sr-Latn-RS" sz="4000"/>
              <a:t>Tabele</a:t>
            </a:r>
            <a:endParaRPr lang="en-US" altLang="sr-Latn-RS" sz="4000"/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245E8F5B-61BC-9A0F-43EB-2E93F3EC6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08050"/>
            <a:ext cx="61531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>
            <a:extLst>
              <a:ext uri="{FF2B5EF4-FFF2-40B4-BE49-F238E27FC236}">
                <a16:creationId xmlns:a16="http://schemas.microsoft.com/office/drawing/2014/main" id="{3807A6FE-0A11-E9A2-994A-83136E97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852738"/>
            <a:ext cx="61642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>
            <a:extLst>
              <a:ext uri="{FF2B5EF4-FFF2-40B4-BE49-F238E27FC236}">
                <a16:creationId xmlns:a16="http://schemas.microsoft.com/office/drawing/2014/main" id="{4353D6F1-6591-B3FF-553A-415B7884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013325"/>
            <a:ext cx="6172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A655B0-1EDB-AA7C-12EB-88A35B72F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OneToOne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FF6FE3B-BA3C-5B12-3633-DE0485485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Atribut koji ukazuje na drugi entity, označava se anotacijom @</a:t>
            </a:r>
            <a:r>
              <a:rPr lang="sr-Latn-CS" altLang="sr-Latn-RS" i="1"/>
              <a:t>OneToOne</a:t>
            </a:r>
            <a:endParaRPr lang="en-US" altLang="sr-Latn-RS" i="1"/>
          </a:p>
          <a:p>
            <a:pPr eaLnBrk="1" hangingPunct="1"/>
            <a:r>
              <a:rPr lang="en-US" altLang="sr-Latn-RS"/>
              <a:t>Worker – Insurance policy</a:t>
            </a:r>
            <a:endParaRPr lang="sr-Latn-CS" altLang="sr-Latn-RS"/>
          </a:p>
          <a:p>
            <a:pPr eaLnBrk="1" hangingPunct="1"/>
            <a:endParaRPr lang="sr-Latn-CS" altLang="sr-Latn-R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BB2A994-CA1C-B135-081A-F4C946DBA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StudentCourseServiceImpl.java</a:t>
            </a:r>
            <a:endParaRPr lang="en-US" altLang="sr-Latn-R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9CF7AAD-579D-7B60-BB8A-9AA9D7D7C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7" y="1700808"/>
            <a:ext cx="8569325" cy="43921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public StudentDto createStudent(String studentName)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		return new StudentDto(</a:t>
            </a:r>
            <a:br>
              <a:rPr lang="sr-Latn-RS" altLang="sr-Latn-RS" sz="2400" b="1">
                <a:latin typeface="Courier New" panose="02070309020205020404" pitchFamily="49" charset="0"/>
              </a:rPr>
            </a:br>
            <a:r>
              <a:rPr lang="sr-Latn-RS" altLang="sr-Latn-RS" sz="2400" b="1">
                <a:latin typeface="Courier New" panose="02070309020205020404" pitchFamily="49" charset="0"/>
              </a:rPr>
              <a:t>		</a:t>
            </a:r>
            <a:r>
              <a:rPr lang="en-US" altLang="sr-Latn-RS" sz="2400" b="1">
                <a:latin typeface="Courier New" panose="02070309020205020404" pitchFamily="49" charset="0"/>
              </a:rPr>
              <a:t>allStudents.save(</a:t>
            </a:r>
            <a:br>
              <a:rPr lang="sr-Latn-RS" altLang="sr-Latn-RS" sz="2400" b="1">
                <a:latin typeface="Courier New" panose="02070309020205020404" pitchFamily="49" charset="0"/>
              </a:rPr>
            </a:br>
            <a:r>
              <a:rPr lang="sr-Latn-RS" altLang="sr-Latn-RS" sz="2400" b="1">
                <a:latin typeface="Courier New" panose="02070309020205020404" pitchFamily="49" charset="0"/>
              </a:rPr>
              <a:t>			</a:t>
            </a:r>
            <a:r>
              <a:rPr lang="en-US" altLang="sr-Latn-RS" sz="2400" b="1">
                <a:latin typeface="Courier New" panose="02070309020205020404" pitchFamily="49" charset="0"/>
              </a:rPr>
              <a:t>new Student(studentName)));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public CourseDto createCourse(String courseName)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		return new CourseDto(</a:t>
            </a:r>
            <a:br>
              <a:rPr lang="sr-Latn-RS" altLang="sr-Latn-RS" sz="2400" b="1">
                <a:latin typeface="Courier New" panose="02070309020205020404" pitchFamily="49" charset="0"/>
              </a:rPr>
            </a:br>
            <a:r>
              <a:rPr lang="sr-Latn-RS" altLang="sr-Latn-RS" sz="2400" b="1">
                <a:latin typeface="Courier New" panose="02070309020205020404" pitchFamily="49" charset="0"/>
              </a:rPr>
              <a:t>		</a:t>
            </a:r>
            <a:r>
              <a:rPr lang="en-US" altLang="sr-Latn-RS" sz="2400" b="1">
                <a:latin typeface="Courier New" panose="02070309020205020404" pitchFamily="49" charset="0"/>
              </a:rPr>
              <a:t>allCourses.save(</a:t>
            </a:r>
            <a:br>
              <a:rPr lang="sr-Latn-RS" altLang="sr-Latn-RS" sz="2400" b="1">
                <a:latin typeface="Courier New" panose="02070309020205020404" pitchFamily="49" charset="0"/>
              </a:rPr>
            </a:br>
            <a:r>
              <a:rPr lang="sr-Latn-RS" altLang="sr-Latn-RS" sz="2400" b="1">
                <a:latin typeface="Courier New" panose="02070309020205020404" pitchFamily="49" charset="0"/>
              </a:rPr>
              <a:t>			</a:t>
            </a:r>
            <a:r>
              <a:rPr lang="en-US" altLang="sr-Latn-RS" sz="2400" b="1">
                <a:latin typeface="Courier New" panose="02070309020205020404" pitchFamily="49" charset="0"/>
              </a:rPr>
              <a:t>new Course(courseName)));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41FAB0D-86FD-B46D-AA21-1A5ECD21C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27062"/>
          </a:xfrm>
        </p:spPr>
        <p:txBody>
          <a:bodyPr/>
          <a:lstStyle/>
          <a:p>
            <a:pPr eaLnBrk="1" hangingPunct="1"/>
            <a:r>
              <a:rPr lang="sr-Latn-CS" altLang="sr-Latn-RS" sz="4000"/>
              <a:t>StudentCourseServiceImpl.java</a:t>
            </a:r>
            <a:endParaRPr lang="en-US" altLang="sr-Latn-RS" sz="40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39ED346-0A95-B60F-2DE6-4EB9D986A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96" y="908050"/>
            <a:ext cx="9108504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public void linkStudentAndCourse(StudentDto student, CourseDto course)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Optional &lt;Student&gt; students = allStudents.findById(student.getId());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if (students.isEmpty())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	// ne postoji student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	String value = bundle.getString("StudentCourse.notFound");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	throw new ResponseStatusException(HttpStatus.NOT_FOUND, 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Optional &lt;Course&gt; courses = allCourses.findById(course.getId());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if (courses.isEmpty())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	// ne postoji student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	String value = bundle.getString("CourseStudent.notFound");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	throw new ResponseStatusException(HttpStatus.NOT_FOUND, 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Student s = students.get();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Course c = courses.get();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s.getCourses().add(c);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c.getStudents().add(s);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allStudents.save(s);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allCourses.save(c);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2A0FAAC-E894-9354-F426-0B4D547B0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576262"/>
          </a:xfrm>
        </p:spPr>
        <p:txBody>
          <a:bodyPr/>
          <a:lstStyle/>
          <a:p>
            <a:pPr eaLnBrk="1" hangingPunct="1"/>
            <a:r>
              <a:rPr lang="sr-Latn-CS" altLang="sr-Latn-RS" sz="4000"/>
              <a:t>StudentCourseServiceImpl.java</a:t>
            </a:r>
            <a:endParaRPr lang="en-US" altLang="sr-Latn-RS" sz="40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08F83F6-B097-E909-51C3-E34844A7D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908050"/>
            <a:ext cx="8857109" cy="518524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public void deleteAll()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sr-Latn-RS" altLang="sr-Latn-RS" sz="1600" b="1">
                <a:latin typeface="Courier New" panose="02070309020205020404" pitchFamily="49" charset="0"/>
              </a:rPr>
              <a:t>	</a:t>
            </a:r>
            <a:r>
              <a:rPr lang="en-US" altLang="sr-Latn-RS" sz="1600" b="1">
                <a:latin typeface="Courier New" panose="02070309020205020404" pitchFamily="49" charset="0"/>
              </a:rPr>
              <a:t>// ovo će obrisati sve studente, kao i sve redove u veznoj tabeli</a:t>
            </a:r>
            <a:br>
              <a:rPr lang="sr-Latn-RS" altLang="sr-Latn-RS" sz="1600" b="1">
                <a:latin typeface="Courier New" panose="02070309020205020404" pitchFamily="49" charset="0"/>
              </a:rPr>
            </a:br>
            <a:r>
              <a:rPr lang="sr-Latn-RS" altLang="sr-Latn-RS" sz="1600" b="1">
                <a:latin typeface="Courier New" panose="02070309020205020404" pitchFamily="49" charset="0"/>
              </a:rPr>
              <a:t>//</a:t>
            </a:r>
            <a:r>
              <a:rPr lang="en-US" altLang="sr-Latn-RS" sz="1600" b="1">
                <a:latin typeface="Courier New" panose="02070309020205020404" pitchFamily="49" charset="0"/>
              </a:rPr>
              <a:t> student-course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allStudents.deleteAll(); </a:t>
            </a:r>
            <a:endParaRPr lang="sr-Latn-RS" altLang="sr-Latn-R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//allCourses.deleteAll(); ovo će ipak ostaviti sve kurseve u bazi,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// jer ova metoda zapravo pokušava da obriše svaki pojedinačan kurs,</a:t>
            </a:r>
            <a:br>
              <a:rPr lang="sr-Latn-RS" altLang="sr-Latn-RS" sz="1600" b="1">
                <a:latin typeface="Courier New" panose="02070309020205020404" pitchFamily="49" charset="0"/>
              </a:rPr>
            </a:br>
            <a:r>
              <a:rPr lang="sr-Latn-RS" altLang="sr-Latn-RS" sz="1600" b="1">
                <a:latin typeface="Courier New" panose="02070309020205020404" pitchFamily="49" charset="0"/>
              </a:rPr>
              <a:t>//</a:t>
            </a:r>
            <a:r>
              <a:rPr lang="en-US" altLang="sr-Latn-RS" sz="1600" b="1">
                <a:latin typeface="Courier New" panose="02070309020205020404" pitchFamily="49" charset="0"/>
              </a:rPr>
              <a:t> veza sa studentima je dvosmerna,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// pa kursu ima i dalje studenata u kolekciji (Course.students), </a:t>
            </a:r>
            <a:br>
              <a:rPr lang="sr-Latn-RS" altLang="sr-Latn-RS" sz="1600" b="1">
                <a:latin typeface="Courier New" panose="02070309020205020404" pitchFamily="49" charset="0"/>
              </a:rPr>
            </a:br>
            <a:r>
              <a:rPr lang="sr-Latn-RS" altLang="sr-Latn-RS" sz="1600" b="1">
                <a:latin typeface="Courier New" panose="02070309020205020404" pitchFamily="49" charset="0"/>
              </a:rPr>
              <a:t>// </a:t>
            </a:r>
            <a:r>
              <a:rPr lang="en-US" altLang="sr-Latn-RS" sz="1600" b="1">
                <a:latin typeface="Courier New" panose="02070309020205020404" pitchFamily="49" charset="0"/>
              </a:rPr>
              <a:t>koji, iako su obrisani, čine da brisanje kursa ne uspe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1600" b="1">
                <a:latin typeface="Courier New" panose="02070309020205020404" pitchFamily="49" charset="0"/>
              </a:rPr>
              <a:t>	</a:t>
            </a:r>
            <a:r>
              <a:rPr lang="en-US" altLang="sr-Latn-RS" sz="1600" b="1">
                <a:latin typeface="Courier New" panose="02070309020205020404" pitchFamily="49" charset="0"/>
              </a:rPr>
              <a:t>// ovo briše sve kurseve, jer zapravo radi nad bazom ovaj SQL:</a:t>
            </a:r>
            <a:br>
              <a:rPr lang="sr-Latn-RS" altLang="sr-Latn-RS" sz="1600" b="1">
                <a:latin typeface="Courier New" panose="02070309020205020404" pitchFamily="49" charset="0"/>
              </a:rPr>
            </a:br>
            <a:r>
              <a:rPr lang="sr-Latn-RS" altLang="sr-Latn-RS" sz="1600" b="1">
                <a:latin typeface="Courier New" panose="02070309020205020404" pitchFamily="49" charset="0"/>
              </a:rPr>
              <a:t>//</a:t>
            </a:r>
            <a:r>
              <a:rPr lang="en-US" altLang="sr-Latn-RS" sz="1600" b="1">
                <a:latin typeface="Courier New" panose="02070309020205020404" pitchFamily="49" charset="0"/>
              </a:rPr>
              <a:t> delete from Cours</a:t>
            </a:r>
            <a:r>
              <a:rPr lang="sr-Latn-RS" altLang="sr-Latn-RS" sz="1600" b="1">
                <a:latin typeface="Courier New" panose="02070309020205020404" pitchFamily="49" charset="0"/>
              </a:rPr>
              <a:t>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allCourses.deleteAllInBatch();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// sinhronizovati keš i bazu; </a:t>
            </a:r>
            <a:br>
              <a:rPr lang="sr-Latn-RS" altLang="sr-Latn-RS" sz="1600" b="1">
                <a:latin typeface="Courier New" panose="02070309020205020404" pitchFamily="49" charset="0"/>
              </a:rPr>
            </a:br>
            <a:r>
              <a:rPr lang="sr-Latn-RS" altLang="sr-Latn-RS" sz="1600" b="1">
                <a:latin typeface="Courier New" panose="02070309020205020404" pitchFamily="49" charset="0"/>
              </a:rPr>
              <a:t>// </a:t>
            </a:r>
            <a:r>
              <a:rPr lang="en-US" altLang="sr-Latn-RS" sz="1600" b="1">
                <a:latin typeface="Courier New" panose="02070309020205020404" pitchFamily="49" charset="0"/>
              </a:rPr>
              <a:t>svakako bi se dogo</a:t>
            </a:r>
            <a:r>
              <a:rPr lang="sr-Latn-RS" altLang="sr-Latn-RS" sz="1600" b="1">
                <a:latin typeface="Courier New" panose="02070309020205020404" pitchFamily="49" charset="0"/>
              </a:rPr>
              <a:t>d</a:t>
            </a:r>
            <a:r>
              <a:rPr lang="en-US" altLang="sr-Latn-RS" sz="1600" b="1">
                <a:latin typeface="Courier New" panose="02070309020205020404" pitchFamily="49" charset="0"/>
              </a:rPr>
              <a:t>ilo po izlasku iz metode (transakcije)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	allCourses.flush();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3A2956D-9BAF-0A0F-9E78-7FCC3D475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sr-Latn-RS"/>
              <a:t>Nasleđivanje i relacije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BE93-6383-DD69-32A2-A6305BB9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543550"/>
          </a:xfrm>
        </p:spPr>
        <p:txBody>
          <a:bodyPr/>
          <a:lstStyle/>
          <a:p>
            <a:pPr>
              <a:defRPr/>
            </a:pPr>
            <a:r>
              <a:rPr lang="sr-Latn-RS" sz="2400"/>
              <a:t>Ako relacija obuhvata roditeljsku klasu, a ne klasu naslednicu, potrebno je da se u roditeljsku klasu umesto @Entity anotacije stavi @MappedSuperclass</a:t>
            </a:r>
          </a:p>
          <a:p>
            <a:pPr>
              <a:defRPr/>
            </a:pPr>
            <a:r>
              <a:rPr lang="sr-Latn-RS" sz="2400"/>
              <a:t>Primer:</a:t>
            </a:r>
          </a:p>
          <a:p>
            <a:pPr marL="0" indent="0">
              <a:buFontTx/>
              <a:buNone/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@Inheritance(strategy = InheritanceType.JOINED)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@MappedSuperclass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Vozilo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Avion extends Vozilo {}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Vozac {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@OneToOne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Vozilo parentEntity;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0F7F0C8-5079-DDFD-4E56-730CC300D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Rekurzivne relacije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EA1A2EA0-FAC2-73C3-A846-A86026F4FA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 sz="2800"/>
              <a:t>Veoma spora implementacija</a:t>
            </a:r>
          </a:p>
          <a:p>
            <a:r>
              <a:rPr lang="sr-Latn-RS" altLang="en-US" sz="2800"/>
              <a:t>Realizuje se kao rekurzivna metoda u session bean-u</a:t>
            </a:r>
          </a:p>
          <a:p>
            <a:r>
              <a:rPr lang="sr-Latn-RS" altLang="en-US" sz="2800"/>
              <a:t>Primer iz prakse:</a:t>
            </a:r>
          </a:p>
          <a:p>
            <a:pPr lvl="1"/>
            <a:r>
              <a:rPr lang="sr-Latn-RS" altLang="en-US" sz="2400"/>
              <a:t>rekurzivan obilazak 2000 čvorova (dubina stabla je 2000) traje oko 30 sekundi</a:t>
            </a:r>
          </a:p>
          <a:p>
            <a:pPr lvl="1"/>
            <a:r>
              <a:rPr lang="sr-Latn-RS" altLang="en-US" sz="2400"/>
              <a:t>rekurzivni SQL upit istog broja čvorova traje 150 milisekundi, na istoj mašini</a:t>
            </a:r>
          </a:p>
          <a:p>
            <a:r>
              <a:rPr lang="sr-Latn-RS" altLang="en-US" sz="2800"/>
              <a:t>Problem sa rekurzivnim SQL upitima je što nisu portabilni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9E3F52F-2514-A281-7C8D-9071F7753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Worker.java</a:t>
            </a:r>
            <a:endParaRPr lang="sr-Latn-CS" altLang="sr-Latn-R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C22415-CA53-2A30-1B05-B6EB6AE5F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public class Worker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 </a:t>
            </a:r>
            <a:r>
              <a:rPr lang="sr-Latn-RS" altLang="sr-Latn-RS" sz="2000" b="1">
                <a:latin typeface="Courier New" panose="02070309020205020404" pitchFamily="49" charset="0"/>
              </a:rPr>
              <a:t> </a:t>
            </a:r>
            <a:r>
              <a:rPr lang="en-US" altLang="sr-Latn-RS" sz="2000" b="1">
                <a:latin typeface="Courier New" panose="02070309020205020404" pitchFamily="49" charset="0"/>
              </a:rPr>
              <a:t>@Id</a:t>
            </a:r>
            <a:endParaRPr lang="sr-Latn-RS" altLang="sr-Latn-R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  private Long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  private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sr-Latn-RS" sz="2000" b="1">
                <a:latin typeface="Courier New" panose="02070309020205020404" pitchFamily="49" charset="0"/>
              </a:rPr>
              <a:t>  </a:t>
            </a:r>
            <a:r>
              <a:rPr lang="en-US" altLang="sr-Latn-RS" sz="2000" b="1">
                <a:latin typeface="Courier New" panose="02070309020205020404" pitchFamily="49" charset="0"/>
              </a:rPr>
              <a:t>@OneToOne(cascade={CascadeType.ALL})</a:t>
            </a:r>
            <a:r>
              <a:rPr lang="sr-Latn-CS" altLang="sr-Latn-RS" sz="20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  private InsurancePolicy policy;</a:t>
            </a:r>
            <a:endParaRPr lang="en-US" altLang="sr-Latn-R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sr-Latn-R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}</a:t>
            </a:r>
            <a:endParaRPr lang="sr-Latn-CS" altLang="sr-Latn-R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37917EC-DDED-6936-48A3-B338CC9D8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InsurancePolicy.java</a:t>
            </a:r>
            <a:endParaRPr lang="sr-Latn-CS" altLang="sr-Latn-R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E3EB28-1DDA-5739-CC5F-C54813C1A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sz="24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sz="2400" b="1">
                <a:latin typeface="Courier New" panose="02070309020205020404" pitchFamily="49" charset="0"/>
              </a:rPr>
              <a:t>public class InsurancePolicy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RS" altLang="sr-Latn-RS" sz="2400" b="1">
                <a:latin typeface="Courier New" panose="02070309020205020404" pitchFamily="49" charset="0"/>
              </a:rPr>
              <a:t> </a:t>
            </a:r>
            <a:r>
              <a:rPr lang="en-US" altLang="sr-Latn-RS" sz="2400" b="1">
                <a:latin typeface="Courier New" panose="02070309020205020404" pitchFamily="49" charset="0"/>
              </a:rPr>
              <a:t> @Id</a:t>
            </a:r>
            <a:endParaRPr lang="sr-Latn-CS" altLang="sr-Latn-R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sz="2400" b="1">
                <a:latin typeface="Courier New" panose="02070309020205020404" pitchFamily="49" charset="0"/>
              </a:rPr>
              <a:t>  private Long id;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sz="2400" b="1">
                <a:latin typeface="Courier New" panose="02070309020205020404" pitchFamily="49" charset="0"/>
              </a:rPr>
              <a:t>  private String policyName;</a:t>
            </a:r>
            <a:endParaRPr lang="en-US" altLang="sr-Latn-R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RS" altLang="sr-Latn-RS" sz="2400" b="1">
                <a:latin typeface="Courier New" panose="02070309020205020404" pitchFamily="49" charset="0"/>
              </a:rPr>
              <a:t>  </a:t>
            </a:r>
            <a:r>
              <a:rPr lang="en-US" altLang="sr-Latn-RS" sz="24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}</a:t>
            </a:r>
            <a:endParaRPr lang="sr-Latn-CS" altLang="sr-Latn-R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sz="2400" b="1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0A3566F-28E5-2E4C-FFCD-C9041CA8C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Tabele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246F272E-BA2A-D12C-CBD9-8A653EB5E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61452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9B93E8C-6AFD-32FE-7127-4A8FB3A3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365625"/>
            <a:ext cx="61722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F009D5-59D2-AD08-95D8-5A7784972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720725"/>
          </a:xfrm>
        </p:spPr>
        <p:txBody>
          <a:bodyPr/>
          <a:lstStyle/>
          <a:p>
            <a:pPr eaLnBrk="1" hangingPunct="1"/>
            <a:r>
              <a:rPr lang="en-US" altLang="sr-Latn-RS" sz="4000"/>
              <a:t>WorkerServiceImpl.java</a:t>
            </a:r>
            <a:endParaRPr lang="sr-Latn-CS" altLang="sr-Latn-RS" sz="4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8330981-AFDA-6A66-DF5A-042B64BA8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569325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public void createWorker(String workerName, String policyName)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	Worker w = new Worker(workerName);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    InsurancePolicy pol = new 		InsurancePolicy(policyName);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	w.setPolicy(pol);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	allWorkers.save(w);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public Collection&lt;Worker&gt; getAll()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	return allWorkers.findAll();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}</a:t>
            </a:r>
            <a:endParaRPr lang="sr-Latn-RS" altLang="sr-Latn-R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public void deleteAll()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	allWorkers.deleteAll();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}</a:t>
            </a:r>
            <a:endParaRPr lang="sr-Latn-CS" altLang="sr-Latn-R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845806-8CB5-9A65-3925-F7F872711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WorkerRepository.java</a:t>
            </a:r>
            <a:endParaRPr lang="en-US" altLang="sr-Latn-R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8931961-D593-D8E2-4674-2CA8AFFD1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public interface WorkerRepository  extends JpaRepository&lt;Worker, Long&gt;</a:t>
            </a:r>
            <a:r>
              <a:rPr lang="sr-Latn-RS" altLang="sr-Latn-RS" sz="2400" b="1">
                <a:latin typeface="Courier New" panose="02070309020205020404" pitchFamily="49" charset="0"/>
              </a:rPr>
              <a:t> </a:t>
            </a:r>
            <a:r>
              <a:rPr lang="en-US" altLang="sr-Latn-RS" sz="2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sr-Latn-R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2478</Words>
  <Application>Microsoft Office PowerPoint</Application>
  <PresentationFormat>On-screen Show (4:3)</PresentationFormat>
  <Paragraphs>412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Consolas</vt:lpstr>
      <vt:lpstr>Courier New</vt:lpstr>
      <vt:lpstr>Tahoma</vt:lpstr>
      <vt:lpstr>Default Design</vt:lpstr>
      <vt:lpstr>Inženjerstvo Serverskog Sloja prof. dr Milan Vidaković</vt:lpstr>
      <vt:lpstr>Relacije</vt:lpstr>
      <vt:lpstr>Referencijalni integritet</vt:lpstr>
      <vt:lpstr>OneToOne</vt:lpstr>
      <vt:lpstr>Worker.java</vt:lpstr>
      <vt:lpstr>InsurancePolicy.java</vt:lpstr>
      <vt:lpstr>Tabele</vt:lpstr>
      <vt:lpstr>WorkerServiceImpl.java</vt:lpstr>
      <vt:lpstr>WorkerRepository.java</vt:lpstr>
      <vt:lpstr>Many to one</vt:lpstr>
      <vt:lpstr>Worker.java</vt:lpstr>
      <vt:lpstr>WorkingPlace.java</vt:lpstr>
      <vt:lpstr>Tabele</vt:lpstr>
      <vt:lpstr>Worker2ServiceImpl.java</vt:lpstr>
      <vt:lpstr>Worker2ServiceImpl.java</vt:lpstr>
      <vt:lpstr>Worker2Repository.java</vt:lpstr>
      <vt:lpstr>One to many</vt:lpstr>
      <vt:lpstr>Person.java</vt:lpstr>
      <vt:lpstr>BankAccount.java</vt:lpstr>
      <vt:lpstr>Tabele – jednosmerna veza</vt:lpstr>
      <vt:lpstr>Čime je veza ograničena na one to many?</vt:lpstr>
      <vt:lpstr>Fetch</vt:lpstr>
      <vt:lpstr>Bidirekciona veza</vt:lpstr>
      <vt:lpstr>Person.java</vt:lpstr>
      <vt:lpstr>BankAccount.java</vt:lpstr>
      <vt:lpstr>Tabele – dvosmerna veza</vt:lpstr>
      <vt:lpstr>PersonServiceImpl.java</vt:lpstr>
      <vt:lpstr>PersonServiceImpl.java</vt:lpstr>
      <vt:lpstr>DTO – Data Transfer Object</vt:lpstr>
      <vt:lpstr>PersonDto.java</vt:lpstr>
      <vt:lpstr>BankAccountDto.java</vt:lpstr>
      <vt:lpstr>Konverzije</vt:lpstr>
      <vt:lpstr>PersonServiceImpl.java</vt:lpstr>
      <vt:lpstr>PersonRepository.java</vt:lpstr>
      <vt:lpstr>Dvosmerna veza i brisanje</vt:lpstr>
      <vt:lpstr>Many to many</vt:lpstr>
      <vt:lpstr>Student.java</vt:lpstr>
      <vt:lpstr>Course.java</vt:lpstr>
      <vt:lpstr>Tabele</vt:lpstr>
      <vt:lpstr>StudentCourseServiceImpl.java</vt:lpstr>
      <vt:lpstr>StudentCourseServiceImpl.java</vt:lpstr>
      <vt:lpstr>StudentCourseServiceImpl.java</vt:lpstr>
      <vt:lpstr>Nasleđivanje i relacije</vt:lpstr>
      <vt:lpstr>Rekurzivne relacije</vt:lpstr>
    </vt:vector>
  </TitlesOfParts>
  <Company>asdf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 (EJB)</dc:title>
  <dc:creator>asdf asdf</dc:creator>
  <cp:lastModifiedBy>Milan Vidaković</cp:lastModifiedBy>
  <cp:revision>134</cp:revision>
  <dcterms:created xsi:type="dcterms:W3CDTF">2009-11-06T08:18:37Z</dcterms:created>
  <dcterms:modified xsi:type="dcterms:W3CDTF">2022-10-22T19:59:24Z</dcterms:modified>
</cp:coreProperties>
</file>