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4" r:id="rId27"/>
    <p:sldId id="285" r:id="rId28"/>
    <p:sldId id="287" r:id="rId29"/>
    <p:sldId id="288" r:id="rId30"/>
    <p:sldId id="290" r:id="rId31"/>
    <p:sldId id="289" r:id="rId32"/>
    <p:sldId id="29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75106B2-39BC-B9CB-4600-3D97F5E6FC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95E876-29F7-766A-AACF-4A3B85C44F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C19985B-EBA3-42D3-0CC7-60D3154BF7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883DF5E-7834-2A3C-6A66-0E4E44FDA5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1423685-3405-02EF-2AFF-EB8F932250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3A6C791F-9EC1-5EBC-5DEE-2C467188C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537869-38DE-44B3-96C0-FB415B183A77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F219D8-6A6E-1F60-107C-6D8B9CFE5C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0116A1-396F-1475-5B6B-21304A67A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CDA57F-1E97-F039-C217-8734B91B8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796D9-B75C-4B7E-8AD6-46CC59038273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49560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E5EBE4-265E-43E3-16B1-6D06EC820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4A7B5C-06F5-4126-A46A-E33B8C892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D1217B-93D8-0CBB-387C-9990C7D1E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BBF89-2D31-41B7-8E68-C546F02242BB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2558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7AD71B-0962-E64C-604B-A898FD06C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8A8C06-4723-9F4F-99A3-E0F68A008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754150-020E-1E16-1173-339708FE6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0C92-B060-4797-9FB7-844A12F2DA17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3759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5F85C-495A-F73D-0DBE-5C17D4BDE3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59563" y="6237288"/>
            <a:ext cx="2016125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6AC1EEB7-E82F-4C4F-8E2E-BB699BE83D24}" type="slidenum">
              <a:rPr lang="sr-Latn-RS" altLang="sr-Latn-RS" smtClean="0"/>
              <a:pPr algn="r" eaLnBrk="1" hangingPunct="1">
                <a:defRPr/>
              </a:pPr>
              <a:t>‹#›</a:t>
            </a:fld>
            <a:r>
              <a:rPr lang="sr-Latn-RS" altLang="sr-Latn-RS"/>
              <a:t>/32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0DD7-47BC-9F51-CE4C-DD0F1B21B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E250-221B-10FB-EF0A-7AC51B461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573DA-3C7D-891B-5ED9-9763EDCE2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88B1D-81E7-1ECA-7284-6B0A86BDE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27E3ED-3A97-5812-FAB1-3E813CFFC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0F5FB-1FE4-4A1C-B545-98391A1B1606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72461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7074B-580C-04D1-2534-DD10707BB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2EF70-22DE-1ACA-78B2-6A70636EF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6FBFD-0F50-E145-19DE-4BB102C2B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7578C-210C-42F0-B8AF-DB440314D26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3948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2A4B79-5B9C-688F-D6CB-185B4DF22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8F7050-C11C-AD2D-E0DF-FBF9D6FF3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4F27D4-F578-B8E1-B0A2-CB7F82D7B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FBD10-DC46-4107-AFCA-B8D36F898FEF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21825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0D34C5-7A6D-E41A-686D-92D149BE1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755581-0691-1800-966F-198CD52520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C6CC47-1B6A-FD77-452C-C2BE3546C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D8C1-ADAA-4BBD-9D66-8E0E7C5986BF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7066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4F39E2-F4FF-5DF3-F314-B49EAF594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4A1602-398A-7ADA-BF12-390EDF00C2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065AC8-00C2-7B49-3999-EF6EC7B4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DD0D7-7F0E-4358-BACE-491A1A58D3B5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7277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A2901-90B4-DBE4-3358-51F4FBF3A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CC59A-06E4-20E6-FA18-9402B2DB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8B7A8-08E6-2B82-2866-27C80D7A5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DACD-07E7-4B13-8DCD-9E47712DCFA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5655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D6CD3-680B-94C9-BF98-205252E37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26735-77DE-80BB-1F8B-4CEACC08C3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1DC2-D54E-CBC8-041B-F875C4A4C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4A200-D1F0-47A3-8848-D2D7903CD220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2730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7A480A-F6F1-BC84-2916-134524E03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2FC1B7-6536-B330-7C71-CFDB2C680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35A21A-792D-47EB-E21B-04E9425102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DCE5CF-3BDB-249A-4882-C6D5E61A84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3A62AB-00F2-8DC4-6E7A-5D1B0F36E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57CD80D-0E59-44E0-A327-8958D473DFD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/33</a:t>
            </a:r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CS" altLang="sr-Latn-RS"/>
              <a:t>Inženjerstvo Serverskog Sloja</a:t>
            </a:r>
            <a:br>
              <a:rPr lang="sr-Latn-CS" altLang="sr-Latn-RS"/>
            </a:br>
            <a:r>
              <a:rPr lang="sr-Latn-CS" altLang="sr-Latn-RS" sz="2800"/>
              <a:t>prof. dr Milan Vidaković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r-Latn-RS" altLang="sr-Latn-RS">
                <a:solidFill>
                  <a:schemeClr val="bg2"/>
                </a:solidFill>
              </a:rPr>
              <a:t>Java Persistence</a:t>
            </a:r>
            <a:r>
              <a:rPr lang="en-US" altLang="sr-Latn-RS">
                <a:solidFill>
                  <a:schemeClr val="bg2"/>
                </a:solidFill>
              </a:rPr>
              <a:t> Query Language </a:t>
            </a:r>
          </a:p>
        </p:txBody>
      </p:sp>
    </p:spTree>
    <p:extLst>
      <p:ext uri="{BB962C8B-B14F-4D97-AF65-F5344CB8AC3E}">
        <p14:creationId xmlns:p14="http://schemas.microsoft.com/office/powerpoint/2010/main" val="409175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1E2A440-4CC4-2E87-F92D-22CBFDA4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sr-Latn-RS"/>
              <a:t>Jednostavni upiti</a:t>
            </a:r>
            <a:endParaRPr lang="en-US" altLang="sr-Latn-R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10B861B-3519-69BD-04BD-A01234E2D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&gt;&gt;Izlistamo sve osobe iz entiteta Person</a:t>
            </a: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Query q = em.createQuery(</a:t>
            </a:r>
            <a:r>
              <a:rPr lang="sr-Latn-CS" altLang="sr-Latn-RS" sz="2000" b="1">
                <a:latin typeface="Courier New" panose="02070309020205020404" pitchFamily="49" charset="0"/>
              </a:rPr>
              <a:t>"from Person"</a:t>
            </a:r>
            <a:r>
              <a:rPr lang="en-US" altLang="sr-Latn-RS" sz="20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List res = q.getResultList();</a:t>
            </a: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&gt;&gt;Izlistamo sve osobe iz entiteta Person</a:t>
            </a: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Query q = em.createQuery(</a:t>
            </a:r>
            <a:r>
              <a:rPr lang="sr-Latn-CS" altLang="sr-Latn-RS" sz="2000" b="1">
                <a:latin typeface="Courier New" panose="02070309020205020404" pitchFamily="49" charset="0"/>
              </a:rPr>
              <a:t>"</a:t>
            </a:r>
            <a:r>
              <a:rPr lang="en-US" altLang="sr-Latn-RS" sz="2000" b="1">
                <a:latin typeface="Courier New" panose="02070309020205020404" pitchFamily="49" charset="0"/>
              </a:rPr>
              <a:t>select p from Person p");</a:t>
            </a: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List res = q.getResultList();</a:t>
            </a: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&gt;&gt;Nađemo osobu čije ime počinje sa 'Pe'"</a:t>
            </a: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select p from Person p </a:t>
            </a:r>
          </a:p>
          <a:p>
            <a:pPr eaLnBrk="1" hangingPunct="1">
              <a:buFontTx/>
              <a:buNone/>
            </a:pPr>
            <a:r>
              <a:rPr lang="sr-Latn-CS" altLang="sr-Latn-RS" sz="2000" b="1">
                <a:latin typeface="Courier New" panose="02070309020205020404" pitchFamily="49" charset="0"/>
              </a:rPr>
              <a:t>where p.name like 'Pe%'</a:t>
            </a:r>
            <a:endParaRPr lang="en-US" altLang="sr-Latn-R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07FB44-E43D-69A3-4E31-278A96125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Jednostavni upiti</a:t>
            </a:r>
            <a:endParaRPr lang="en-US" altLang="sr-Latn-R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1876182-3B62-2B9E-8836-4BE019697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1378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&gt;&gt;Na</a:t>
            </a:r>
            <a:r>
              <a:rPr lang="sr-Latn-CS" altLang="sr-Latn-RS" sz="2000" b="1">
                <a:latin typeface="Courier New" panose="02070309020205020404" pitchFamily="49" charset="0"/>
              </a:rPr>
              <a:t>đe</a:t>
            </a:r>
            <a:r>
              <a:rPr lang="en-US" altLang="sr-Latn-RS" sz="2000" b="1">
                <a:latin typeface="Courier New" panose="02070309020205020404" pitchFamily="49" charset="0"/>
              </a:rPr>
              <a:t>mo najmanji broj godina</a:t>
            </a:r>
          </a:p>
          <a:p>
            <a:pPr eaLnBrk="1" hangingPunct="1">
              <a:buFontTx/>
              <a:buNone/>
            </a:pPr>
            <a:endParaRPr lang="sr-Latn-CS" altLang="sr-Latn-R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000" b="1">
                <a:latin typeface="Courier New" panose="02070309020205020404" pitchFamily="49" charset="0"/>
              </a:rPr>
              <a:t>select min(p.age) from Person p</a:t>
            </a:r>
          </a:p>
          <a:p>
            <a:pPr eaLnBrk="1" hangingPunct="1">
              <a:buFontTx/>
              <a:buNone/>
            </a:pPr>
            <a:endParaRPr lang="en-US" altLang="sr-Latn-R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C8B764-0098-E633-E021-2250B28AC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Subquery</a:t>
            </a:r>
            <a:endParaRPr lang="en-US" altLang="sr-Latn-R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2CEF0D5-7006-5414-C6F7-79FC7002A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&gt;&gt;Subquery: Na</a:t>
            </a:r>
            <a:r>
              <a:rPr lang="sr-Latn-CS" altLang="sr-Latn-RS" sz="2800" b="1">
                <a:latin typeface="Courier New" panose="02070309020205020404" pitchFamily="49" charset="0"/>
              </a:rPr>
              <a:t>đ</a:t>
            </a:r>
            <a:r>
              <a:rPr lang="en-US" altLang="sr-Latn-RS" sz="2800" b="1">
                <a:latin typeface="Courier New" panose="02070309020205020404" pitchFamily="49" charset="0"/>
              </a:rPr>
              <a:t>emo najmla</a:t>
            </a:r>
            <a:r>
              <a:rPr lang="sr-Latn-CS" altLang="sr-Latn-RS" sz="2800" b="1">
                <a:latin typeface="Courier New" panose="02070309020205020404" pitchFamily="49" charset="0"/>
              </a:rPr>
              <a:t>đ</a:t>
            </a:r>
            <a:r>
              <a:rPr lang="en-US" altLang="sr-Latn-RS" sz="2800" b="1">
                <a:latin typeface="Courier New" panose="02070309020205020404" pitchFamily="49" charset="0"/>
              </a:rPr>
              <a:t>u osobu</a:t>
            </a:r>
          </a:p>
          <a:p>
            <a:pPr eaLnBrk="1" hangingPunct="1">
              <a:buFontTx/>
              <a:buNone/>
            </a:pP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select p from Person p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where p.age=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(select min(p.age) from Person p)");</a:t>
            </a:r>
          </a:p>
          <a:p>
            <a:pPr eaLnBrk="1" hangingPunct="1">
              <a:buFontTx/>
              <a:buNone/>
            </a:pPr>
            <a:endParaRPr lang="en-US" altLang="sr-Latn-R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D509DB-E8E5-8E4F-88DB-4E9A484B0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Inner Join</a:t>
            </a:r>
            <a:endParaRPr lang="en-US" altLang="sr-Latn-R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9F5A4B8-01E2-EF88-B957-3BC55DAAF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Spaja dva entiteta, ali samo ako desni red </a:t>
            </a:r>
            <a:r>
              <a:rPr lang="en-US" altLang="sr-Latn-RS"/>
              <a:t>postoji</a:t>
            </a:r>
            <a:r>
              <a:rPr lang="sr-Latn-CS" altLang="sr-Latn-RS"/>
              <a:t> (atribut u levoj tabeli različit od null)</a:t>
            </a:r>
            <a:endParaRPr lang="en-US" altLang="sr-Latn-R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D081510-4C8B-F3A3-2CD0-4E85D51E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Inner Join</a:t>
            </a:r>
            <a:endParaRPr lang="en-US" altLang="sr-Latn-R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BB8D84-D41F-B98E-AA41-2EA722AA5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424862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&gt;&gt;Inner join: Sve osobe sa ra</a:t>
            </a:r>
            <a:r>
              <a:rPr lang="sr-Latn-CS" altLang="sr-Latn-RS" sz="2800" b="1">
                <a:latin typeface="Courier New" panose="02070309020205020404" pitchFamily="49" charset="0"/>
              </a:rPr>
              <a:t>č</a:t>
            </a:r>
            <a:r>
              <a:rPr lang="en-US" altLang="sr-Latn-RS" sz="2800" b="1">
                <a:latin typeface="Courier New" panose="02070309020205020404" pitchFamily="49" charset="0"/>
              </a:rPr>
              <a:t>unom</a:t>
            </a:r>
          </a:p>
          <a:p>
            <a:pPr eaLnBrk="1" hangingPunct="1">
              <a:buFontTx/>
              <a:buNone/>
            </a:pP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select p.name, a.name, a.amount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from Person p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join p.bankAccounts a</a:t>
            </a:r>
          </a:p>
          <a:p>
            <a:pPr eaLnBrk="1" hangingPunct="1">
              <a:buFontTx/>
              <a:buNone/>
            </a:pPr>
            <a:endParaRPr lang="en-US" altLang="sr-Latn-R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9A4172-AF88-E1C0-B039-C29342902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Inner Join</a:t>
            </a:r>
            <a:endParaRPr lang="en-US" altLang="sr-Latn-R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CFF7A9B-4300-613B-66C0-4E559A329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&gt;&gt;Inner join: Sve osobe koje imaju ra</a:t>
            </a:r>
            <a:r>
              <a:rPr lang="sr-Latn-CS" altLang="sr-Latn-RS" b="1">
                <a:latin typeface="Courier New" panose="02070309020205020404" pitchFamily="49" charset="0"/>
              </a:rPr>
              <a:t>č</a:t>
            </a:r>
            <a:r>
              <a:rPr lang="en-US" altLang="sr-Latn-RS" b="1">
                <a:latin typeface="Courier New" panose="02070309020205020404" pitchFamily="49" charset="0"/>
              </a:rPr>
              <a:t>un sa manje od 100 nov</a:t>
            </a:r>
            <a:r>
              <a:rPr lang="sr-Latn-CS" altLang="sr-Latn-RS" b="1">
                <a:latin typeface="Courier New" panose="02070309020205020404" pitchFamily="49" charset="0"/>
              </a:rPr>
              <a:t>č</a:t>
            </a:r>
            <a:r>
              <a:rPr lang="en-US" altLang="sr-Latn-RS" b="1">
                <a:latin typeface="Courier New" panose="02070309020205020404" pitchFamily="49" charset="0"/>
              </a:rPr>
              <a:t>anih jedinica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sr-Latn-R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select p.name, a.amount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from Person p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join p.bankAccounts a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where a.amount &lt; 100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410829E-84A6-E30C-C3A7-473492E80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Left Outer Join</a:t>
            </a:r>
            <a:endParaRPr lang="en-US" altLang="sr-Latn-R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A74D10-4058-A646-6941-6C7A62C0A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Spaja dve 'tabele' bez obzira da li se desna tabela može spojiti na levu (da li je atribut u levoj tabeli različit od null)</a:t>
            </a:r>
            <a:endParaRPr lang="en-US" altLang="sr-Latn-R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61B80E-D811-6064-6662-6FDE9DB78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Left Outer Join</a:t>
            </a:r>
            <a:endParaRPr lang="en-US" altLang="sr-Latn-R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FEEA358-E695-1561-ED14-B77C3AF82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&gt;&gt;Left outer join: Sve osobe sa ili bez ra</a:t>
            </a:r>
            <a:r>
              <a:rPr lang="sr-Latn-CS" altLang="sr-Latn-RS" b="1">
                <a:latin typeface="Courier New" panose="02070309020205020404" pitchFamily="49" charset="0"/>
              </a:rPr>
              <a:t>č</a:t>
            </a:r>
            <a:r>
              <a:rPr lang="en-US" altLang="sr-Latn-RS" b="1">
                <a:latin typeface="Courier New" panose="02070309020205020404" pitchFamily="49" charset="0"/>
              </a:rPr>
              <a:t>una</a:t>
            </a:r>
          </a:p>
          <a:p>
            <a:pPr eaLnBrk="1" hangingPunct="1">
              <a:buFontTx/>
              <a:buNone/>
            </a:pP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select p.name, a.name, a.amount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from Person p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left join p.bankAccounts a</a:t>
            </a:r>
          </a:p>
          <a:p>
            <a:pPr eaLnBrk="1" hangingPunct="1">
              <a:buFontTx/>
              <a:buNone/>
            </a:pPr>
            <a:endParaRPr lang="en-US" altLang="sr-Latn-R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9AD29B-BA46-1459-58EE-9E9885FA0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Join Fetch </a:t>
            </a:r>
            <a:endParaRPr lang="en-US" altLang="sr-Latn-R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1B82FF1-5D9D-FAA8-5CC2-112EFE010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24862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Radi </a:t>
            </a:r>
            <a:r>
              <a:rPr lang="sr-Latn-CS" altLang="sr-Latn-RS" i="1"/>
              <a:t>eagerly fetch</a:t>
            </a:r>
            <a:r>
              <a:rPr lang="sr-Latn-CS" altLang="sr-Latn-RS"/>
              <a:t> nad kolekcijom koja predstavlja vezu na drugi entitet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Ako je veza tipa one-to-many ili many-to-many bez </a:t>
            </a:r>
            <a:r>
              <a:rPr lang="en-US" altLang="sr-Latn-RS" i="1"/>
              <a:t>fetch=FetchType.EAGER</a:t>
            </a:r>
            <a:r>
              <a:rPr lang="sr-Latn-CS" altLang="sr-Latn-RS"/>
              <a:t>, onda je po default-u </a:t>
            </a:r>
            <a:r>
              <a:rPr lang="sr-Latn-CS" altLang="sr-Latn-RS" i="1"/>
              <a:t>lazy fetch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klijent van kontejnerove VM ne dobija kolekciju objekata iz takve veze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/>
              <a:t>rešenje: fetch join u upitu kojim se dobavljaju objekti</a:t>
            </a:r>
            <a:endParaRPr lang="en-US" altLang="sr-Latn-R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F850179-615F-9AF7-9FC9-4E832C07C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Join Fetch </a:t>
            </a:r>
            <a:endParaRPr lang="en-US" altLang="sr-Latn-R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ED9848-F2FE-0C64-99DE-AE01DBA09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35342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&gt;&gt;Fetch join (BEZ fetch=FetchType.EAGER): Sve osobe sa ili bez ra</a:t>
            </a:r>
            <a:r>
              <a:rPr lang="sr-Latn-CS" altLang="sr-Latn-RS" b="1">
                <a:latin typeface="Courier New" panose="02070309020205020404" pitchFamily="49" charset="0"/>
              </a:rPr>
              <a:t>č</a:t>
            </a:r>
            <a:r>
              <a:rPr lang="en-US" altLang="sr-Latn-RS" b="1">
                <a:latin typeface="Courier New" panose="02070309020205020404" pitchFamily="49" charset="0"/>
              </a:rPr>
              <a:t>una</a:t>
            </a:r>
          </a:p>
          <a:p>
            <a:pPr eaLnBrk="1" hangingPunct="1">
              <a:buFontTx/>
              <a:buNone/>
            </a:pP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select distinct p from Person p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left join fetch p.bankAccounts</a:t>
            </a:r>
          </a:p>
          <a:p>
            <a:pPr eaLnBrk="1" hangingPunct="1">
              <a:buFontTx/>
              <a:buNone/>
            </a:pPr>
            <a:endParaRPr lang="en-US" altLang="sr-Latn-R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A99829-BF5C-AB40-F948-30CA75028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sr-Latn-RS"/>
              <a:t>Java Persistence Query Language</a:t>
            </a:r>
            <a:endParaRPr lang="en-GB" altLang="sr-Latn-R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94DAA3D-D37B-4919-FA83-1B7397032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Sli</a:t>
            </a:r>
            <a:r>
              <a:rPr lang="sr-Latn-CS" altLang="sr-Latn-RS"/>
              <a:t>čan SQL-u</a:t>
            </a:r>
            <a:endParaRPr lang="en-US" altLang="sr-Latn-RS"/>
          </a:p>
          <a:p>
            <a:pPr eaLnBrk="1" hangingPunct="1"/>
            <a:r>
              <a:rPr lang="en-US" altLang="sr-Latn-RS"/>
              <a:t>Imena Klasa i atributa su </a:t>
            </a:r>
            <a:r>
              <a:rPr lang="en-US" altLang="sr-Latn-RS" i="1"/>
              <a:t>case</a:t>
            </a:r>
            <a:r>
              <a:rPr lang="en-US" altLang="sr-Latn-RS"/>
              <a:t> </a:t>
            </a:r>
            <a:r>
              <a:rPr lang="en-US" altLang="sr-Latn-RS" i="1"/>
              <a:t>sensitive</a:t>
            </a:r>
          </a:p>
          <a:p>
            <a:pPr eaLnBrk="1" hangingPunct="1"/>
            <a:r>
              <a:rPr lang="en-GB" altLang="sr-Latn-RS"/>
              <a:t>Vrste izraza:</a:t>
            </a:r>
          </a:p>
          <a:p>
            <a:pPr lvl="1" eaLnBrk="1" hangingPunct="1"/>
            <a:r>
              <a:rPr lang="en-GB" altLang="sr-Latn-RS"/>
              <a:t>upiti (select)</a:t>
            </a:r>
          </a:p>
          <a:p>
            <a:pPr lvl="1" eaLnBrk="1" hangingPunct="1"/>
            <a:r>
              <a:rPr lang="en-GB" altLang="sr-Latn-RS"/>
              <a:t>batch update</a:t>
            </a:r>
          </a:p>
          <a:p>
            <a:pPr lvl="1" eaLnBrk="1" hangingPunct="1"/>
            <a:r>
              <a:rPr lang="en-GB" altLang="sr-Latn-RS"/>
              <a:t>batch delete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28B0577-F1C7-10FC-8D9E-DEF1902E6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Group By</a:t>
            </a:r>
            <a:endParaRPr lang="en-US" altLang="sr-Latn-R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184BC43-3400-62E3-9D64-99CB46D4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Kada u istom upitu dobijemo i skalar i više vrsta</a:t>
            </a:r>
          </a:p>
          <a:p>
            <a:pPr eaLnBrk="1" hangingPunct="1"/>
            <a:r>
              <a:rPr lang="sr-Latn-CS" altLang="sr-Latn-RS"/>
              <a:t>Grupišemo po atributu entity klase</a:t>
            </a:r>
            <a:endParaRPr lang="en-US" altLang="sr-Latn-R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00A7958-F76E-C768-1E54-3C50CBFBB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Group By</a:t>
            </a:r>
            <a:endParaRPr lang="en-US" altLang="sr-Latn-R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1D581E-75D8-55E7-3C72-22002BAB7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&gt;&gt;GroupBy: Izlistati najve</a:t>
            </a:r>
            <a:r>
              <a:rPr lang="sr-Latn-CS" altLang="sr-Latn-RS" b="1">
                <a:latin typeface="Courier New" panose="02070309020205020404" pitchFamily="49" charset="0"/>
              </a:rPr>
              <a:t>ć</a:t>
            </a:r>
            <a:r>
              <a:rPr lang="en-US" altLang="sr-Latn-RS" b="1">
                <a:latin typeface="Courier New" panose="02070309020205020404" pitchFamily="49" charset="0"/>
              </a:rPr>
              <a:t>e ra</a:t>
            </a:r>
            <a:r>
              <a:rPr lang="sr-Latn-CS" altLang="sr-Latn-RS" b="1">
                <a:latin typeface="Courier New" panose="02070309020205020404" pitchFamily="49" charset="0"/>
              </a:rPr>
              <a:t>č</a:t>
            </a:r>
            <a:r>
              <a:rPr lang="en-US" altLang="sr-Latn-RS" b="1">
                <a:latin typeface="Courier New" panose="02070309020205020404" pitchFamily="49" charset="0"/>
              </a:rPr>
              <a:t>une, grupisane po vrsti (dinarski ili devizni)</a:t>
            </a:r>
          </a:p>
          <a:p>
            <a:pPr eaLnBrk="1" hangingPunct="1">
              <a:buFontTx/>
              <a:buNone/>
            </a:pP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select b.name, max(b.amount)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from BankAccount b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group by b.name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B0CC3C8-5C19-6D7B-4446-436A5F858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Group By</a:t>
            </a:r>
            <a:endParaRPr lang="en-US" altLang="sr-Latn-R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5D2AB5E-21C4-904B-015A-6C19ED8DC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&gt;&gt;GroupBy sa filterom: Izlistati starosti osoba, grupisane po godinama </a:t>
            </a:r>
            <a:r>
              <a:rPr lang="sr-Latn-CS" altLang="sr-Latn-RS" sz="2800" b="1">
                <a:latin typeface="Courier New" panose="02070309020205020404" pitchFamily="49" charset="0"/>
              </a:rPr>
              <a:t>ž</a:t>
            </a:r>
            <a:r>
              <a:rPr lang="en-US" altLang="sr-Latn-RS" sz="2800" b="1">
                <a:latin typeface="Courier New" panose="02070309020205020404" pitchFamily="49" charset="0"/>
              </a:rPr>
              <a:t>ivota, gde je osoba mla</a:t>
            </a:r>
            <a:r>
              <a:rPr lang="sr-Latn-CS" altLang="sr-Latn-RS" sz="2800" b="1">
                <a:latin typeface="Courier New" panose="02070309020205020404" pitchFamily="49" charset="0"/>
              </a:rPr>
              <a:t>đ</a:t>
            </a:r>
            <a:r>
              <a:rPr lang="en-US" altLang="sr-Latn-RS" sz="2800" b="1">
                <a:latin typeface="Courier New" panose="02070309020205020404" pitchFamily="49" charset="0"/>
              </a:rPr>
              <a:t>a od 30 godina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select 'Osoba stara: ' || p.age,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'komada: ' || count(p.age)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from Person p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group by p.age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having p.age &lt; 30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8ECD5C-85EA-BB0D-E7FF-DAA9B90A8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Order By</a:t>
            </a:r>
            <a:endParaRPr lang="en-US" altLang="sr-Latn-R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9B4BBBD-9AAD-0CA3-D7F7-4F994FF4F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&gt;&gt;Listamo sve osobe iz entiteta Person sortirane po godistu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select p from Person p </a:t>
            </a:r>
            <a:endParaRPr lang="sr-Latn-CS" altLang="sr-Latn-RS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sr-Latn-RS" b="1">
                <a:latin typeface="Courier New" panose="02070309020205020404" pitchFamily="49" charset="0"/>
              </a:rPr>
              <a:t>order by p.age</a:t>
            </a:r>
          </a:p>
          <a:p>
            <a:pPr eaLnBrk="1" hangingPunct="1">
              <a:buFontTx/>
              <a:buNone/>
            </a:pPr>
            <a:endParaRPr lang="en-US" altLang="sr-Latn-R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511F5D9-4F86-93F2-45B9-76B1DB2FC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Native Query</a:t>
            </a:r>
            <a:endParaRPr lang="en-US" altLang="sr-Latn-R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033CA9-B97C-2A8F-F279-CFD67AE97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Upiti se mogu zadati i u SQL-u</a:t>
            </a:r>
          </a:p>
          <a:p>
            <a:pPr eaLnBrk="1" hangingPunct="1"/>
            <a:r>
              <a:rPr lang="sr-Latn-CS" altLang="sr-Latn-RS"/>
              <a:t>Osim upita, zadaje se i tip povratne vrednosti</a:t>
            </a:r>
          </a:p>
          <a:p>
            <a:pPr eaLnBrk="1" hangingPunct="1"/>
            <a:r>
              <a:rPr lang="sr-Latn-CS" altLang="sr-Latn-RS"/>
              <a:t>Dobra osobina:</a:t>
            </a:r>
          </a:p>
          <a:p>
            <a:pPr lvl="1" eaLnBrk="1" hangingPunct="1"/>
            <a:r>
              <a:rPr lang="sr-Latn-CS" altLang="sr-Latn-RS"/>
              <a:t>brže?</a:t>
            </a:r>
          </a:p>
          <a:p>
            <a:pPr lvl="1" eaLnBrk="1" hangingPunct="1"/>
            <a:r>
              <a:rPr lang="sr-Latn-CS" altLang="sr-Latn-RS"/>
              <a:t>ponekad jedino moguće (rekurzivni upiti)</a:t>
            </a:r>
          </a:p>
          <a:p>
            <a:pPr eaLnBrk="1" hangingPunct="1"/>
            <a:r>
              <a:rPr lang="sr-Latn-CS" altLang="sr-Latn-RS"/>
              <a:t>Mana:</a:t>
            </a:r>
          </a:p>
          <a:p>
            <a:pPr lvl="1" eaLnBrk="1" hangingPunct="1"/>
            <a:r>
              <a:rPr lang="sr-Latn-CS" altLang="sr-Latn-RS"/>
              <a:t>gubitak portabilnosti</a:t>
            </a:r>
            <a:endParaRPr lang="en-US" altLang="sr-Latn-R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0B364F-9D56-685A-11E3-5F005F050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Native Query</a:t>
            </a:r>
            <a:endParaRPr lang="en-US" altLang="sr-Latn-R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765950-20CA-CBC8-9721-9008084C8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96300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&gt;&gt;&gt;NativeQuery: Nadjemo osobu cije ime pocinje sa 'Pe'", 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800" b="1">
                <a:latin typeface="Courier New" panose="02070309020205020404" pitchFamily="49" charset="0"/>
              </a:rPr>
              <a:t>Query q = em.createNativeQuery(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CS" altLang="sr-Latn-RS" sz="2800" b="1">
                <a:latin typeface="Courier New" panose="02070309020205020404" pitchFamily="49" charset="0"/>
              </a:rPr>
              <a:t>"</a:t>
            </a:r>
            <a:r>
              <a:rPr lang="en-US" altLang="sr-Latn-RS" sz="2800" b="1">
                <a:latin typeface="Courier New" panose="02070309020205020404" pitchFamily="49" charset="0"/>
              </a:rPr>
              <a:t>select id, name, age from Persons where name like 'Pe%'"</a:t>
            </a:r>
            <a:r>
              <a:rPr lang="sr-Latn-CS" altLang="sr-Latn-RS" sz="2800" b="1">
                <a:latin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Person.class);</a:t>
            </a: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List &lt;Person&gt; res = q.getResultList();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0B2E1C-50D6-D1A2-B23D-4D5E3FEB9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Result Class</a:t>
            </a:r>
            <a:endParaRPr lang="en-US" altLang="sr-Latn-R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6A55FFB-3491-1E3B-7E6E-A315FE036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Prilikom izvršenja upita može se kreirati proizvoljna klasa</a:t>
            </a:r>
          </a:p>
          <a:p>
            <a:pPr lvl="1" eaLnBrk="1" hangingPunct="1"/>
            <a:r>
              <a:rPr lang="sr-Latn-CS" altLang="sr-Latn-RS"/>
              <a:t>rezultati upita se prosleđuju konstruktoru, kao parametri</a:t>
            </a:r>
            <a:endParaRPr lang="en-US" altLang="sr-Latn-R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93A7B9E-98BD-975C-FA2A-F36310FFB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Result Class</a:t>
            </a:r>
            <a:endParaRPr lang="en-US" altLang="sr-Latn-R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41A882D-98ED-5180-9641-262D3562B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13788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r-Latn-RS" altLang="sr-Latn-RS" sz="2800" b="1">
                <a:latin typeface="Courier New" panose="02070309020205020404" pitchFamily="49" charset="0"/>
              </a:rPr>
              <a:t>Sve osobe:</a:t>
            </a:r>
            <a:endParaRPr lang="en-U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r-Latn-CS" altLang="sr-Latn-RS" sz="2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select new iss.spring.web.dtos.PersonDto(p) from Person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A2CB6FC-BE3C-2409-11B7-5A366F350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Parametrizovani upiti</a:t>
            </a:r>
            <a:endParaRPr lang="en-U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F7D3DD7-215A-C0C5-06BE-543E54E57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Parametar se navodi sa znakom ":" ispred imena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662F5E9-1873-FD49-4D97-52E69D7C9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Parametrizovani upiti</a:t>
            </a:r>
            <a:endParaRPr lang="en-US" altLang="sr-Latn-R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D152C9C-F59D-C354-83A0-A9C801BE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25184" cy="4400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sr-Latn-RS" sz="2800" b="1">
                <a:latin typeface="Courier New" panose="02070309020205020404" pitchFamily="49" charset="0"/>
              </a:rPr>
              <a:t>select new iss.spring.web.dtos.BankAccountDto(a) from BankAccount a where a.holder.id=:personId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9BD-00E8-FED9-1469-67B17E89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Upiti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7275-9DC6-643D-4515-5494C970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709120"/>
          </a:xfrm>
        </p:spPr>
        <p:txBody>
          <a:bodyPr/>
          <a:lstStyle/>
          <a:p>
            <a:r>
              <a:rPr lang="sr-Latn-RS"/>
              <a:t>Možemo da stavimo @Query anotaciju iznad metode interfejsa, čime će se izvršiti željeni upit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public interface PersonRepository extends JpaRepository&lt;Person, Long&gt;{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@Query("select new iss.spring.web.dtos.PersonDto(p) from Person p")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public Collection&lt;PersonDto&gt; findAllPersons();</a:t>
            </a:r>
          </a:p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@Query("select new iss.spring.web.dtos.BankAccountDto(a) from  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BankAccount a where a.holder.id=:personId")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public Collection&lt;BankAccountDto&gt; findAllAccounts(Long personId);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46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58B0692-469E-3E56-E45F-42BAC39F0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/>
              <a:t>Upit sa jednim rezultatom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B0FA-74BB-4232-F021-D77D69AD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defRPr/>
            </a:pPr>
            <a:r>
              <a:rPr lang="sr-Latn-RS" sz="2800"/>
              <a:t>Metoda </a:t>
            </a:r>
            <a:r>
              <a:rPr lang="sr-Latn-RS" sz="2800" b="1"/>
              <a:t>getSingleResult()</a:t>
            </a:r>
            <a:r>
              <a:rPr lang="sr-Latn-RS" sz="2800"/>
              <a:t> u </a:t>
            </a:r>
            <a:r>
              <a:rPr lang="sr-Latn-RS" sz="2800" b="1"/>
              <a:t>Query</a:t>
            </a:r>
            <a:r>
              <a:rPr lang="sr-Latn-RS" sz="2800"/>
              <a:t> klasi vraća samo jednu instancu</a:t>
            </a:r>
          </a:p>
          <a:p>
            <a:pPr>
              <a:defRPr/>
            </a:pPr>
            <a:r>
              <a:rPr lang="sr-Latn-RS" sz="2800"/>
              <a:t>Ako upit proizvede više instanci, baca izuzetak</a:t>
            </a:r>
          </a:p>
          <a:p>
            <a:pPr>
              <a:defRPr/>
            </a:pPr>
            <a:r>
              <a:rPr lang="sr-Latn-RS" sz="2800"/>
              <a:t>Primer:</a:t>
            </a:r>
          </a:p>
          <a:p>
            <a:pPr eaLnBrk="1" hangingPunct="1">
              <a:buFontTx/>
              <a:buNone/>
              <a:defRPr/>
            </a:pPr>
            <a:r>
              <a:rPr lang="en-US" altLang="sr-Latn-RS" sz="2800" b="1">
                <a:latin typeface="Courier New" pitchFamily="49" charset="0"/>
              </a:rPr>
              <a:t>Query q = em.createQuery(</a:t>
            </a:r>
            <a:endParaRPr lang="sr-Latn-CS" altLang="sr-Latn-RS" sz="2800" b="1">
              <a:latin typeface="Courier New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sr-Latn-RS" sz="2800" b="1">
                <a:latin typeface="Courier New" pitchFamily="49" charset="0"/>
              </a:rPr>
              <a:t>"select p from Person p where p.id = :id");</a:t>
            </a:r>
          </a:p>
          <a:p>
            <a:pPr eaLnBrk="1" hangingPunct="1">
              <a:buFontTx/>
              <a:buNone/>
              <a:defRPr/>
            </a:pPr>
            <a:r>
              <a:rPr lang="en-US" altLang="sr-Latn-RS" sz="2800" b="1">
                <a:latin typeface="Courier New" pitchFamily="49" charset="0"/>
              </a:rPr>
              <a:t>q.setParameter("id", personId);</a:t>
            </a:r>
          </a:p>
          <a:p>
            <a:pPr eaLnBrk="1" hangingPunct="1">
              <a:buFontTx/>
              <a:buNone/>
              <a:defRPr/>
            </a:pPr>
            <a:r>
              <a:rPr lang="sr-Latn-RS" altLang="sr-Latn-RS" sz="2800" b="1">
                <a:latin typeface="Courier New" pitchFamily="49" charset="0"/>
              </a:rPr>
              <a:t>Object </a:t>
            </a:r>
            <a:r>
              <a:rPr lang="en-US" altLang="sr-Latn-RS" sz="2800" b="1">
                <a:latin typeface="Courier New" pitchFamily="49" charset="0"/>
              </a:rPr>
              <a:t>res = q.get</a:t>
            </a:r>
            <a:r>
              <a:rPr lang="sr-Latn-RS" altLang="sr-Latn-RS" sz="2800" b="1">
                <a:latin typeface="Courier New" pitchFamily="49" charset="0"/>
              </a:rPr>
              <a:t>SingleResult</a:t>
            </a:r>
            <a:r>
              <a:rPr lang="en-US" altLang="sr-Latn-RS" sz="2800" b="1">
                <a:latin typeface="Courier New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endParaRPr lang="sr-Latn-R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ED8BE7-FC12-AD00-6AFE-7D8C705F3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Bulk delete i update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FC3029-1DD5-EED2-89EB-A83EB1512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sr-Latn-RS" sz="2800"/>
              <a:t>Operacije update i delete imaju slede</a:t>
            </a:r>
            <a:r>
              <a:rPr lang="sr-Latn-CS" altLang="sr-Latn-RS" sz="2800"/>
              <a:t>ća ograničenja i karakteristike: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operacija se primenjuje na sve podklase zadatog entity-ja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operacija se ne ponavlja </a:t>
            </a:r>
            <a:r>
              <a:rPr lang="en-US" altLang="sr-Latn-RS" sz="2400"/>
              <a:t>k</a:t>
            </a:r>
            <a:r>
              <a:rPr lang="sr-Latn-CS" altLang="sr-Latn-RS" sz="2400"/>
              <a:t>askadno na povezane entity-je, bez obzira na postavljen atribut cascade anotacije veze</a:t>
            </a:r>
          </a:p>
          <a:p>
            <a:pPr lvl="1" eaLnBrk="1" hangingPunct="1">
              <a:lnSpc>
                <a:spcPct val="80000"/>
              </a:lnSpc>
            </a:pPr>
            <a:r>
              <a:rPr lang="sr-Latn-CS" altLang="sr-Latn-RS" sz="2400"/>
              <a:t>operacija se radi direktno nad bazom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/>
              <a:t>Repository.deleteAllInBatch()</a:t>
            </a:r>
          </a:p>
          <a:p>
            <a:pPr lvl="2" eaLnBrk="1" hangingPunct="1">
              <a:lnSpc>
                <a:spcPct val="80000"/>
              </a:lnSpc>
            </a:pPr>
            <a:r>
              <a:rPr lang="sr-Latn-CS" altLang="sr-Latn-RS" sz="2000" i="1"/>
              <a:t>Persistence Context</a:t>
            </a:r>
            <a:r>
              <a:rPr lang="sr-Latn-CS" altLang="sr-Latn-RS" sz="2000"/>
              <a:t> se ne sinhronizuje automatski sa rezultatom operacije</a:t>
            </a:r>
          </a:p>
          <a:p>
            <a:pPr lvl="3" eaLnBrk="1" hangingPunct="1">
              <a:lnSpc>
                <a:spcPct val="80000"/>
              </a:lnSpc>
            </a:pPr>
            <a:r>
              <a:rPr lang="sr-Latn-CS" altLang="sr-Latn-RS" sz="1600"/>
              <a:t>flush()</a:t>
            </a:r>
          </a:p>
          <a:p>
            <a:pPr lvl="1" eaLnBrk="1" hangingPunct="1">
              <a:lnSpc>
                <a:spcPct val="80000"/>
              </a:lnSpc>
            </a:pPr>
            <a:endParaRPr lang="en-US" altLang="sr-Latn-R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F08E77B-F612-53CC-A753-1404AEE2B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/>
              <a:t>Bulk delete i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17FA-3B6F-44E1-DF2A-5C27E6E3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pPr>
              <a:defRPr/>
            </a:pPr>
            <a:r>
              <a:rPr lang="sr-Latn-RS" sz="2800"/>
              <a:t>Primer: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Query q = em.createQuery ("DELETE s FROM Subscription s WHERE s.subscriptionDate &lt; :today"); 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q.setParameter ("today", new Date ()); 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deleted = q.executeUpdate ();</a:t>
            </a:r>
          </a:p>
          <a:p>
            <a:pPr>
              <a:defRPr/>
            </a:pPr>
            <a:r>
              <a:rPr lang="sr-Latn-RS" sz="2800"/>
              <a:t>Primer: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Query q = em.createQuery ("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UPDATE Subscription s SET s.paid = :paid WHERE s.subscriptionDate &lt; :today");</a:t>
            </a: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q.setParameter ("paid", true);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q.setParameter ("today", new Date ()); </a:t>
            </a:r>
          </a:p>
          <a:p>
            <a:pPr marL="0" indent="0">
              <a:buFontTx/>
              <a:buNone/>
              <a:defRPr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updated = q.executeUpdate ();</a:t>
            </a:r>
          </a:p>
          <a:p>
            <a:pPr marL="0" indent="0">
              <a:buFontTx/>
              <a:buNone/>
              <a:defRPr/>
            </a:pPr>
            <a:endParaRPr lang="sr-Latn-R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E576515-CE9E-C6DA-AD2B-47EB16268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sr-Latn-RS"/>
              <a:t>U</a:t>
            </a:r>
            <a:r>
              <a:rPr lang="en-US" altLang="sr-Latn-RS"/>
              <a:t>piti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6331C3-B912-8188-B8E4-F60FF0C3F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Kreira</a:t>
            </a:r>
            <a:r>
              <a:rPr lang="sr-Latn-RS" altLang="sr-Latn-RS"/>
              <a:t>ju</a:t>
            </a:r>
            <a:r>
              <a:rPr lang="en-US" altLang="sr-Latn-RS"/>
              <a:t> se metodom createQuery EntityManager-a</a:t>
            </a:r>
          </a:p>
          <a:p>
            <a:pPr eaLnBrk="1" hangingPunct="1"/>
            <a:r>
              <a:rPr lang="en-US" altLang="sr-Latn-RS"/>
              <a:t>Rezultati upita se preuzimaju metodom getResult</a:t>
            </a:r>
            <a:r>
              <a:rPr lang="sr-Latn-RS" altLang="sr-Latn-RS"/>
              <a:t>List()</a:t>
            </a:r>
            <a:r>
              <a:rPr lang="en-US" altLang="sr-Latn-RS"/>
              <a:t> klase Query</a:t>
            </a:r>
          </a:p>
          <a:p>
            <a:pPr lvl="1" eaLnBrk="1" hangingPunct="1"/>
            <a:r>
              <a:rPr lang="en-US" altLang="sr-Latn-RS"/>
              <a:t>vra</a:t>
            </a:r>
            <a:r>
              <a:rPr lang="sr-Latn-CS" altLang="sr-Latn-RS"/>
              <a:t>ća se kolekcija objekata</a:t>
            </a:r>
          </a:p>
          <a:p>
            <a:pPr lvl="1" eaLnBrk="1" hangingPunct="1"/>
            <a:r>
              <a:rPr lang="sr-Latn-CS" altLang="sr-Latn-RS"/>
              <a:t>ako se selektuju atributi klase, a ne čitava klasa, rezultat je kolekcija nizova objekata</a:t>
            </a:r>
          </a:p>
          <a:p>
            <a:pPr lvl="2" eaLnBrk="1" hangingPunct="1"/>
            <a:r>
              <a:rPr lang="sr-Latn-CS" altLang="sr-Latn-RS"/>
              <a:t>niz objekata reprezentuje jednu vrstu</a:t>
            </a:r>
          </a:p>
          <a:p>
            <a:pPr lvl="1" eaLnBrk="1" hangingPunct="1"/>
            <a:r>
              <a:rPr lang="sr-Latn-CS" altLang="sr-Latn-RS"/>
              <a:t>Može i getSingleResult()</a:t>
            </a:r>
            <a:endParaRPr lang="en-US" altLang="sr-Latn-R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9726970-D036-23FF-00A8-32FF8992B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Sintaksa</a:t>
            </a:r>
            <a:endParaRPr lang="en-US" altLang="sr-Latn-R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EC7430-5F0B-991D-CB12-C4088F3BA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35183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sr-Latn-RS"/>
              <a:t>select [distinct] [new] &lt;obeležj</a:t>
            </a:r>
            <a:r>
              <a:rPr lang="en-US" altLang="sr-Latn-RS"/>
              <a:t>(</a:t>
            </a:r>
            <a:r>
              <a:rPr lang="sr-Latn-CS" altLang="sr-Latn-RS"/>
              <a:t>e/a</a:t>
            </a:r>
            <a:r>
              <a:rPr lang="en-US" altLang="sr-Latn-RS"/>
              <a:t>)</a:t>
            </a:r>
            <a:r>
              <a:rPr lang="sr-Latn-CS" altLang="sr-Latn-RS"/>
              <a:t>&gt;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from &lt;lista klasa&gt;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[[left|inner] join [fetch] &lt;objekti za join&gt;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[where &lt;filter&gt;]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[group by &lt;grouping klauzula&gt;]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[having &lt;filter&gt;]</a:t>
            </a:r>
          </a:p>
          <a:p>
            <a:pPr eaLnBrk="1" hangingPunct="1">
              <a:buFontTx/>
              <a:buNone/>
            </a:pPr>
            <a:r>
              <a:rPr lang="sr-Latn-CS" altLang="sr-Latn-RS"/>
              <a:t>[order by &lt;ordering klauzula&gt;]</a:t>
            </a:r>
            <a:endParaRPr lang="en-US" altLang="sr-Latn-R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6339B0-41C9-C18F-BD82-136C6E9A4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Where klauzula</a:t>
            </a:r>
            <a:endParaRPr lang="en-US" altLang="sr-Latn-R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8F7400-4AB8-F6D2-34C0-77C6F50AE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/>
              <a:t>Postojanje:</a:t>
            </a:r>
          </a:p>
          <a:p>
            <a:pPr lvl="1" eaLnBrk="1" hangingPunct="1"/>
            <a:r>
              <a:rPr lang="sr-Latn-CS" altLang="sr-Latn-RS" sz="2400"/>
              <a:t>is [not] null</a:t>
            </a:r>
          </a:p>
          <a:p>
            <a:pPr lvl="1" eaLnBrk="1" hangingPunct="1"/>
            <a:r>
              <a:rPr lang="sr-Latn-CS" altLang="sr-Latn-RS" sz="2400"/>
              <a:t>[not] exists</a:t>
            </a:r>
          </a:p>
          <a:p>
            <a:pPr eaLnBrk="1" hangingPunct="1"/>
            <a:r>
              <a:rPr lang="sr-Latn-CS" altLang="sr-Latn-RS" sz="2800"/>
              <a:t>Kolekcije</a:t>
            </a:r>
          </a:p>
          <a:p>
            <a:pPr lvl="1" eaLnBrk="1" hangingPunct="1"/>
            <a:r>
              <a:rPr lang="sr-Latn-CS" altLang="sr-Latn-RS" sz="2400"/>
              <a:t>size (collection)</a:t>
            </a:r>
          </a:p>
          <a:p>
            <a:pPr lvl="1" eaLnBrk="1" hangingPunct="1"/>
            <a:r>
              <a:rPr lang="sr-Latn-CS" altLang="sr-Latn-RS" sz="2400"/>
              <a:t>member [of]</a:t>
            </a:r>
          </a:p>
          <a:p>
            <a:pPr lvl="1" eaLnBrk="1" hangingPunct="1"/>
            <a:r>
              <a:rPr lang="sr-Latn-CS" altLang="sr-Latn-RS" sz="2400"/>
              <a:t>[not] in</a:t>
            </a:r>
          </a:p>
          <a:p>
            <a:pPr lvl="1" eaLnBrk="1" hangingPunct="1"/>
            <a:r>
              <a:rPr lang="sr-Latn-CS" altLang="sr-Latn-RS" sz="2400"/>
              <a:t>is [not] empty</a:t>
            </a:r>
          </a:p>
          <a:p>
            <a:pPr lvl="1" eaLnBrk="1" hangingPunct="1"/>
            <a:r>
              <a:rPr lang="sr-Latn-CS" altLang="sr-Latn-RS" sz="2400"/>
              <a:t>all | any | some</a:t>
            </a:r>
            <a:endParaRPr lang="en-US" altLang="sr-Latn-R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47D8FB-99D2-3E93-EBD6-DA5AE755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Where klauzula</a:t>
            </a:r>
            <a:endParaRPr lang="en-US" altLang="sr-Latn-R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15CFCF-D3F0-9A77-3AA3-740BF22E4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altLang="sr-Latn-RS" sz="2800"/>
              <a:t>Stringovi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[not] like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concat (string, string)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trim ([leading | trailing| both] &lt;char_to_trim&gt; [from] string)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lower(string)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upper(string)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length(string)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locate(string, string [, int_start_point])</a:t>
            </a:r>
          </a:p>
          <a:p>
            <a:pPr lvl="1" eaLnBrk="1" hangingPunct="1">
              <a:lnSpc>
                <a:spcPct val="90000"/>
              </a:lnSpc>
            </a:pPr>
            <a:r>
              <a:rPr lang="sr-Latn-CS" altLang="sr-Latn-RS" sz="2400"/>
              <a:t>substring(int_from, int_to)</a:t>
            </a:r>
            <a:endParaRPr lang="en-US" altLang="sr-Latn-R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3E6D9E-D625-3A2E-7399-0BAF9D917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Where klauzula</a:t>
            </a:r>
            <a:endParaRPr lang="en-US" altLang="sr-Latn-R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0EF3DFC-F7F0-9F22-1565-055F5623B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Math</a:t>
            </a:r>
          </a:p>
          <a:p>
            <a:pPr lvl="1" eaLnBrk="1" hangingPunct="1"/>
            <a:r>
              <a:rPr lang="sr-Latn-CS" altLang="sr-Latn-RS"/>
              <a:t>abs(broj)</a:t>
            </a:r>
          </a:p>
          <a:p>
            <a:pPr lvl="1" eaLnBrk="1" hangingPunct="1"/>
            <a:r>
              <a:rPr lang="sr-Latn-CS" altLang="sr-Latn-RS"/>
              <a:t>sqrt(broj)</a:t>
            </a:r>
          </a:p>
          <a:p>
            <a:pPr lvl="1" eaLnBrk="1" hangingPunct="1"/>
            <a:r>
              <a:rPr lang="sr-Latn-CS" altLang="sr-Latn-RS"/>
              <a:t>mod(broj, broj)</a:t>
            </a:r>
          </a:p>
          <a:p>
            <a:pPr lvl="1" eaLnBrk="1" hangingPunct="1"/>
            <a:r>
              <a:rPr lang="sr-Latn-CS" altLang="sr-Latn-RS"/>
              <a:t>count(broj)</a:t>
            </a:r>
          </a:p>
          <a:p>
            <a:pPr eaLnBrk="1" hangingPunct="1"/>
            <a:r>
              <a:rPr lang="sr-Latn-CS" altLang="sr-Latn-RS"/>
              <a:t>Date</a:t>
            </a:r>
          </a:p>
          <a:p>
            <a:pPr lvl="1" eaLnBrk="1" hangingPunct="1"/>
            <a:r>
              <a:rPr lang="sr-Latn-CS" altLang="sr-Latn-RS"/>
              <a:t>[not] between</a:t>
            </a:r>
            <a:endParaRPr lang="en-US" altLang="sr-Latn-R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46A1CE-C95A-9100-E7DA-CE887049A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Where klauzula</a:t>
            </a:r>
            <a:endParaRPr lang="en-US" altLang="sr-Latn-R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CF564FF-838D-6AC4-38A6-D5267765D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Džoker znaci za LIKE:</a:t>
            </a:r>
          </a:p>
          <a:p>
            <a:pPr lvl="1" eaLnBrk="1" hangingPunct="1"/>
            <a:r>
              <a:rPr lang="sr-Latn-CS" altLang="sr-Latn-RS"/>
              <a:t>donja crta (_) jedan karakter</a:t>
            </a:r>
          </a:p>
          <a:p>
            <a:pPr lvl="1" eaLnBrk="1" hangingPunct="1"/>
            <a:r>
              <a:rPr lang="sr-Latn-CS" altLang="sr-Latn-RS"/>
              <a:t>procenat (%) više karaktera</a:t>
            </a:r>
          </a:p>
          <a:p>
            <a:pPr eaLnBrk="1" hangingPunct="1"/>
            <a:r>
              <a:rPr lang="sr-Latn-CS" altLang="sr-Latn-RS"/>
              <a:t>Operatori:</a:t>
            </a:r>
          </a:p>
          <a:p>
            <a:pPr lvl="1" eaLnBrk="1" hangingPunct="1"/>
            <a:r>
              <a:rPr lang="sr-Latn-CS" altLang="sr-Latn-RS"/>
              <a:t>Aritmetički: + - * / </a:t>
            </a:r>
          </a:p>
          <a:p>
            <a:pPr lvl="1" eaLnBrk="1" hangingPunct="1"/>
            <a:r>
              <a:rPr lang="sr-Latn-CS" altLang="sr-Latn-RS"/>
              <a:t>Relacioni: =  &lt;&gt;  &lt;  &gt; &lt;= &gt;=</a:t>
            </a:r>
          </a:p>
          <a:p>
            <a:pPr lvl="1" eaLnBrk="1" hangingPunct="1"/>
            <a:r>
              <a:rPr lang="sr-Latn-CS" altLang="sr-Latn-RS"/>
              <a:t>Logički: AND, OR, NOT</a:t>
            </a:r>
            <a:endParaRPr lang="en-US" altLang="sr-Latn-R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1308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Courier New</vt:lpstr>
      <vt:lpstr>Default Design</vt:lpstr>
      <vt:lpstr>Inženjerstvo Serverskog Sloja prof. dr Milan Vidaković</vt:lpstr>
      <vt:lpstr>Java Persistence Query Language</vt:lpstr>
      <vt:lpstr>Upiti</vt:lpstr>
      <vt:lpstr>Upiti</vt:lpstr>
      <vt:lpstr>Sintaksa</vt:lpstr>
      <vt:lpstr>Where klauzula</vt:lpstr>
      <vt:lpstr>Where klauzula</vt:lpstr>
      <vt:lpstr>Where klauzula</vt:lpstr>
      <vt:lpstr>Where klauzula</vt:lpstr>
      <vt:lpstr>Jednostavni upiti</vt:lpstr>
      <vt:lpstr>Jednostavni upiti</vt:lpstr>
      <vt:lpstr>Subquery</vt:lpstr>
      <vt:lpstr>Inner Join</vt:lpstr>
      <vt:lpstr>Inner Join</vt:lpstr>
      <vt:lpstr>Inner Join</vt:lpstr>
      <vt:lpstr>Left Outer Join</vt:lpstr>
      <vt:lpstr>Left Outer Join</vt:lpstr>
      <vt:lpstr>Join Fetch </vt:lpstr>
      <vt:lpstr>Join Fetch </vt:lpstr>
      <vt:lpstr>Group By</vt:lpstr>
      <vt:lpstr>Group By</vt:lpstr>
      <vt:lpstr>Group By</vt:lpstr>
      <vt:lpstr>Order By</vt:lpstr>
      <vt:lpstr>Native Query</vt:lpstr>
      <vt:lpstr>Native Query</vt:lpstr>
      <vt:lpstr>Result Class</vt:lpstr>
      <vt:lpstr>Result Class</vt:lpstr>
      <vt:lpstr>Parametrizovani upiti</vt:lpstr>
      <vt:lpstr>Parametrizovani upiti</vt:lpstr>
      <vt:lpstr>Upit sa jednim rezultatom</vt:lpstr>
      <vt:lpstr>Bulk delete i update</vt:lpstr>
      <vt:lpstr>Bulk delete i update</vt:lpstr>
    </vt:vector>
  </TitlesOfParts>
  <Company>asdf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 (EJB)</dc:title>
  <dc:creator>asdf asdf</dc:creator>
  <cp:lastModifiedBy>Milan Vidaković</cp:lastModifiedBy>
  <cp:revision>40</cp:revision>
  <dcterms:created xsi:type="dcterms:W3CDTF">2009-11-06T08:19:29Z</dcterms:created>
  <dcterms:modified xsi:type="dcterms:W3CDTF">2022-10-06T07:48:13Z</dcterms:modified>
</cp:coreProperties>
</file>