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9144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77DD785-6B37-4990-AD12-DAF1C566B95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sr-Latn-R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r-Latn-R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r-Latn-R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41A29DA-7C6E-4E92-B0B0-75AA6C338C6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sr-Latn-R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r-Latn-R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r-Latn-R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r-Latn-R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r-Latn-R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6639ECE-6A29-4DB4-B946-52D9B9D0C89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sr-Latn-R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r-Latn-R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r-Latn-R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r-Latn-R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r-Latn-R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r-Latn-R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r-Latn-R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C8C629C-958E-4224-AAF6-120629A5131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sr-Latn-R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sr-Latn-R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r-Latn-R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sr-Latn-R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r-Latn-R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r-Latn-R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sr-Latn-R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sr-Latn-R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r-Latn-R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r-Latn-R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r-Latn-R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sr-Latn-R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3346D59-2A8A-4C51-A16D-346BA794FAD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sr-Latn-R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r-Latn-R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r-Latn-R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r-Latn-R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sr-Latn-R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r-Latn-R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r-Latn-R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r-Latn-R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sr-Latn-R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r-Latn-R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r-Latn-R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sr-Latn-R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r-Latn-R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r-Latn-R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r-Latn-R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r-Latn-R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sr-Latn-R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r-Latn-R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r-Latn-R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r-Latn-R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r-Latn-R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r-Latn-R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r-Latn-R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sr-Latn-R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r-Latn-R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DA1D47C-4080-484B-B570-37FB84D2E72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sr-Latn-R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r-Latn-R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r-Latn-R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CECF6F5-EA46-44CD-BCD5-200F393A311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sr-Latn-R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67532FE-8E36-42FE-B1C5-339F2302B28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72201EC-6CE6-4ECD-9128-9407DED4C87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sr-Latn-R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r-Latn-R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r-Latn-R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r-Latn-R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B83FB71-796F-4945-8528-EB3198410BD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sr-Latn-R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r-Latn-R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r-Latn-R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r-Latn-R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37F2AC2-3BF9-4F07-9650-B4B725A932C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sr-Latn-R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r-Latn-R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r-Latn-R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r-Latn-R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9AFB936-BE1F-4597-9A95-8E98FB95E98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sr-Latn-R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sr-Latn-R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sr-Latn-R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GB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GB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sr-Latn-R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7AB95DC-B3CC-4683-9943-7C9DDFDE8BC7}" type="slidenum">
              <a:rPr b="0" lang="sr-Latn-R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r-Latn-R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sr-Latn-R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r-Latn-R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sr-Latn-R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r-Latn-R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sr-Latn-R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r-Latn-R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sr-Latn-R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r-Latn-R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sr-Latn-R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r-Latn-R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sr-Latn-R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r-Latn-R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sr-Latn-R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sr-Latn-R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sr-Latn-R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sr-Latn-R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sr-Latn-R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sr-Latn-R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sr-Latn-R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sr-Latn-R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sr-Latn-R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GB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GB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5" name="TextBox 6"/>
          <p:cNvSpPr/>
          <p:nvPr/>
        </p:nvSpPr>
        <p:spPr>
          <a:xfrm>
            <a:off x="6732360" y="6309360"/>
            <a:ext cx="1944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fld id="{EF97B34E-BEC9-442D-93A9-FB36CE815AF5}" type="slidenum">
              <a:rPr b="0" lang="sr-Latn-RS" sz="18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r>
              <a:rPr b="0" lang="sr-Latn-RS" sz="1800" spc="-1" strike="noStrike">
                <a:solidFill>
                  <a:srgbClr val="000000"/>
                </a:solidFill>
                <a:latin typeface="Calibri"/>
              </a:rPr>
              <a:t>/22</a:t>
            </a:r>
            <a:endParaRPr b="0" lang="en-GB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s://www.iana.org/assignments/jwt/jwt.xhtml" TargetMode="External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sr-Latn-CS" sz="4400" spc="-1" strike="noStrike">
                <a:solidFill>
                  <a:srgbClr val="000000"/>
                </a:solidFill>
                <a:latin typeface="Calibri"/>
              </a:rPr>
              <a:t>Inženjerstvo Serverskog Sloja</a:t>
            </a:r>
            <a:br>
              <a:rPr sz="4400"/>
            </a:br>
            <a:r>
              <a:rPr b="0" lang="sr-Latn-CS" sz="2800" spc="-1" strike="noStrike">
                <a:solidFill>
                  <a:srgbClr val="000000"/>
                </a:solidFill>
                <a:latin typeface="Calibri"/>
              </a:rPr>
              <a:t>prof. dr Milan Vidaković</a:t>
            </a:r>
            <a:endParaRPr b="0" lang="sr-Latn-R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sr-Latn-RS" sz="3200" spc="-1" strike="noStrike">
                <a:solidFill>
                  <a:srgbClr val="8b8b8b"/>
                </a:solidFill>
                <a:latin typeface="Calibri"/>
              </a:rPr>
              <a:t>Autentikacija i autorizacija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sr-Latn-RS" sz="4400" spc="-1" strike="noStrike">
                <a:solidFill>
                  <a:srgbClr val="000000"/>
                </a:solidFill>
                <a:latin typeface="Calibri"/>
              </a:rPr>
              <a:t>Konfiguracija</a:t>
            </a:r>
            <a:endParaRPr b="0" lang="sr-Latn-R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5140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200" spc="-1" strike="noStrike">
                <a:solidFill>
                  <a:srgbClr val="000000"/>
                </a:solidFill>
                <a:latin typeface="Calibri"/>
              </a:rPr>
              <a:t>Napišemo običnu klasu u kojoj će biti prijavljene sve potrebne komponente za autentikaciju i autorizaciju</a:t>
            </a:r>
            <a:endParaRPr b="0" lang="sr-Latn-RS" sz="2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sr-Latn-RS" sz="1800" spc="-1" strike="noStrike">
                <a:solidFill>
                  <a:srgbClr val="000000"/>
                </a:solidFill>
                <a:latin typeface="Calibri"/>
              </a:rPr>
              <a:t>Komponente su označene @Bean anotacijom</a:t>
            </a:r>
            <a:endParaRPr b="0" lang="sr-Latn-R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200" spc="-1" strike="noStrike">
                <a:solidFill>
                  <a:srgbClr val="000000"/>
                </a:solidFill>
                <a:latin typeface="Calibri"/>
              </a:rPr>
              <a:t>Prijavićemo sledeće komponente:</a:t>
            </a:r>
            <a:endParaRPr b="0" lang="sr-Latn-RS" sz="2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sr-Latn-RS" sz="1800" spc="-1" strike="noStrike">
                <a:solidFill>
                  <a:srgbClr val="000000"/>
                </a:solidFill>
                <a:latin typeface="Calibri"/>
              </a:rPr>
              <a:t>SecurityFilterChain – lanac procesiranja zahteva, uz autorizaciju</a:t>
            </a:r>
            <a:endParaRPr b="0" lang="sr-Latn-RS" sz="1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1400" spc="-1" strike="noStrike">
                <a:solidFill>
                  <a:srgbClr val="000000"/>
                </a:solidFill>
                <a:latin typeface="Calibri"/>
              </a:rPr>
              <a:t>mesto definicije prava pristupa</a:t>
            </a:r>
            <a:endParaRPr b="0" lang="sr-Latn-RS" sz="1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sr-Latn-RS" sz="1800" spc="-1" strike="noStrike">
                <a:solidFill>
                  <a:srgbClr val="000000"/>
                </a:solidFill>
                <a:latin typeface="Calibri"/>
              </a:rPr>
              <a:t>AuthenticationManager – komponenta za autentikaciju</a:t>
            </a:r>
            <a:endParaRPr b="0" lang="sr-Latn-RS" sz="1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1400" spc="-1" strike="noStrike">
                <a:solidFill>
                  <a:srgbClr val="000000"/>
                </a:solidFill>
                <a:latin typeface="Calibri"/>
              </a:rPr>
              <a:t>Proverava da li postoji korisnik sa zadatim korisničkim imenom i šifrom</a:t>
            </a:r>
            <a:endParaRPr b="0" lang="sr-Latn-RS" sz="1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sr-Latn-RS" sz="1800" spc="-1" strike="noStrike">
                <a:solidFill>
                  <a:srgbClr val="000000"/>
                </a:solidFill>
                <a:latin typeface="Calibri"/>
              </a:rPr>
              <a:t>Pasword encoder – za kodiranje/dekodiranje šifre</a:t>
            </a:r>
            <a:endParaRPr b="0" lang="sr-Latn-RS" sz="1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1400" spc="-1" strike="noStrike">
                <a:solidFill>
                  <a:srgbClr val="000000"/>
                </a:solidFill>
                <a:latin typeface="Calibri"/>
              </a:rPr>
              <a:t>Šifra se u bazi ne čuva u obliku teksta, već obično u obliku hash-a</a:t>
            </a:r>
            <a:endParaRPr b="0" lang="sr-Latn-RS" sz="1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sr-Latn-RS" sz="4400" spc="-1" strike="noStrike">
                <a:solidFill>
                  <a:srgbClr val="000000"/>
                </a:solidFill>
                <a:latin typeface="Calibri"/>
              </a:rPr>
              <a:t>Autorizacija</a:t>
            </a:r>
            <a:endParaRPr b="0" lang="sr-Latn-R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0" y="1600200"/>
            <a:ext cx="910800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61000"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3200" spc="-1" strike="noStrike">
                <a:solidFill>
                  <a:srgbClr val="000000"/>
                </a:solidFill>
                <a:latin typeface="Calibri"/>
              </a:rPr>
              <a:t>Lanac procesiranja zahteva služi da se podešavaju autorizaciona pravila.</a:t>
            </a:r>
            <a:endParaRPr b="0" lang="sr-Latn-R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3200" spc="-1" strike="noStrike">
                <a:solidFill>
                  <a:srgbClr val="000000"/>
                </a:solidFill>
                <a:latin typeface="Calibri"/>
              </a:rPr>
              <a:t>Primer:</a:t>
            </a:r>
            <a:endParaRPr b="0" lang="sr-Latn-R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  <a:buNone/>
              <a:tabLst>
                <a:tab algn="l" pos="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</a:rPr>
              <a:t>@Bean</a:t>
            </a:r>
            <a:endParaRPr b="0" lang="sr-Latn-R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  <a:buNone/>
              <a:tabLst>
                <a:tab algn="l" pos="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</a:rPr>
              <a:t>public SecurityFilterChain filterChain(HttpSecurity http) throws Exception {</a:t>
            </a:r>
            <a:endParaRPr b="0" lang="sr-Latn-R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  <a:buNone/>
              <a:tabLst>
                <a:tab algn="l" pos="0"/>
              </a:tabLst>
            </a:pPr>
            <a:r>
              <a:rPr b="1" lang="sr-Latn-RS" sz="22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</a:rPr>
              <a:t>http.csrf().disable().authorizeRequests()</a:t>
            </a:r>
            <a:endParaRPr b="0" lang="sr-Latn-R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  <a:buNone/>
              <a:tabLst>
                <a:tab algn="l" pos="0"/>
              </a:tabLst>
            </a:pPr>
            <a:r>
              <a:rPr b="1" lang="sr-Latn-RS" sz="2200" spc="-1" strike="noStrike">
                <a:solidFill>
                  <a:srgbClr val="000000"/>
                </a:solidFill>
                <a:latin typeface="Courier New"/>
              </a:rPr>
              <a:t>     </a:t>
            </a:r>
            <a:br>
              <a:rPr sz="2200"/>
            </a:br>
            <a:r>
              <a:rPr b="1" lang="sr-Latn-RS" sz="22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</a:rPr>
              <a:t>.antMatchers("/*").permitAll()</a:t>
            </a:r>
            <a:br>
              <a:rPr sz="2200"/>
            </a:br>
            <a:r>
              <a:rPr b="1" lang="sr-Latn-RS" sz="22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</a:rPr>
              <a:t>.antMatchers("/api/v2/login/*").permitAll()</a:t>
            </a:r>
            <a:r>
              <a:rPr b="1" lang="sr-Latn-RS" sz="2200" spc="-1" strike="noStrike">
                <a:solidFill>
                  <a:srgbClr val="000000"/>
                </a:solidFill>
                <a:latin typeface="Courier New"/>
              </a:rPr>
              <a:t> </a:t>
            </a:r>
            <a:br>
              <a:rPr sz="2200"/>
            </a:br>
            <a:r>
              <a:rPr b="1" lang="sr-Latn-RS" sz="22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</a:rPr>
              <a:t>.antMatchers("/api/v2/student/**").authenticated()</a:t>
            </a:r>
            <a:endParaRPr b="0" lang="sr-Latn-R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  <a:buNone/>
              <a:tabLst>
                <a:tab algn="l" pos="0"/>
              </a:tabLst>
            </a:pPr>
            <a:r>
              <a:rPr b="1" lang="sr-Latn-RS" sz="22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</a:rPr>
              <a:t>.and()</a:t>
            </a:r>
            <a:br>
              <a:rPr sz="2200"/>
            </a:br>
            <a:r>
              <a:rPr b="1" lang="sr-Latn-RS" sz="22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</a:rPr>
              <a:t>.sessionManagement().sessionCreationPolicy(SessionCreationPolicy.STATELESS); </a:t>
            </a:r>
            <a:endParaRPr b="0" lang="sr-Latn-R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  <a:buNone/>
              <a:tabLst>
                <a:tab algn="l" pos="0"/>
              </a:tabLst>
            </a:pPr>
            <a:r>
              <a:rPr b="1" lang="sr-Latn-RS" sz="2200" spc="-1" strike="noStrike">
                <a:solidFill>
                  <a:srgbClr val="000000"/>
                </a:solidFill>
                <a:latin typeface="Courier New"/>
              </a:rPr>
              <a:t>  </a:t>
            </a:r>
            <a:endParaRPr b="0" lang="sr-Latn-R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  <a:buNone/>
              <a:tabLst>
                <a:tab algn="l" pos="0"/>
              </a:tabLst>
            </a:pPr>
            <a:r>
              <a:rPr b="1" lang="sr-Latn-RS" sz="22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</a:rPr>
              <a:t>http.addFilterBefore(jwtRequestFilter,</a:t>
            </a:r>
            <a:br>
              <a:rPr sz="2200"/>
            </a:br>
            <a:r>
              <a:rPr b="1" lang="sr-Latn-RS" sz="2200" spc="-1" strike="noStrike">
                <a:solidFill>
                  <a:srgbClr val="000000"/>
                </a:solidFill>
                <a:latin typeface="Courier New"/>
              </a:rPr>
              <a:t>    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</a:rPr>
              <a:t> UsernamePasswordAuthenticationFilter.class); </a:t>
            </a:r>
            <a:endParaRPr b="0" lang="sr-Latn-R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  <a:buNone/>
              <a:tabLst>
                <a:tab algn="l" pos="0"/>
              </a:tabLst>
            </a:pPr>
            <a:r>
              <a:rPr b="1" lang="sr-Latn-RS" sz="22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</a:rPr>
              <a:t>return http.build();</a:t>
            </a:r>
            <a:endParaRPr b="0" lang="sr-Latn-R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  <a:buNone/>
              <a:tabLst>
                <a:tab algn="l" pos="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sr-Latn-R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81"/>
              </a:spcBef>
              <a:buNone/>
              <a:tabLst>
                <a:tab algn="l" pos="0"/>
              </a:tabLst>
            </a:pPr>
            <a:r>
              <a:rPr b="1" lang="en-US" sz="2900" spc="-1" strike="noStrike">
                <a:solidFill>
                  <a:srgbClr val="000000"/>
                </a:solidFill>
                <a:latin typeface="Courier New"/>
              </a:rPr>
              <a:t>        </a:t>
            </a:r>
            <a:r>
              <a:rPr b="1" lang="sr-Latn-RS" sz="2900" spc="-1" strike="noStrike">
                <a:solidFill>
                  <a:srgbClr val="000000"/>
                </a:solidFill>
                <a:latin typeface="Courier New"/>
              </a:rPr>
              <a:t> </a:t>
            </a:r>
            <a:endParaRPr b="0" lang="sr-Latn-RS" sz="29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sr-Latn-RS" sz="4400" spc="-1" strike="noStrike">
                <a:solidFill>
                  <a:srgbClr val="000000"/>
                </a:solidFill>
                <a:latin typeface="Calibri"/>
              </a:rPr>
              <a:t>Autorizacija</a:t>
            </a:r>
            <a:endParaRPr b="0" lang="sr-Latn-R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63000"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3200" spc="-1" strike="noStrike">
                <a:solidFill>
                  <a:srgbClr val="000000"/>
                </a:solidFill>
                <a:latin typeface="Calibri"/>
              </a:rPr>
              <a:t>.authorizeRequests() – svi zahtevi moraju da budu autorizovani lancem pravila koji sledi</a:t>
            </a:r>
            <a:endParaRPr b="0" lang="sr-Latn-R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3200" spc="-1" strike="noStrike">
                <a:solidFill>
                  <a:srgbClr val="000000"/>
                </a:solidFill>
                <a:latin typeface="Calibri"/>
              </a:rPr>
              <a:t>.antMatchers(</a:t>
            </a:r>
            <a:r>
              <a:rPr b="0" i="1" lang="sr-Latn-RS" sz="3200" spc="-1" strike="noStrike">
                <a:solidFill>
                  <a:srgbClr val="000000"/>
                </a:solidFill>
                <a:latin typeface="Calibri"/>
              </a:rPr>
              <a:t>putanja</a:t>
            </a:r>
            <a:r>
              <a:rPr b="0" lang="sr-Latn-RS" sz="3200" spc="-1" strike="noStrike">
                <a:solidFill>
                  <a:srgbClr val="000000"/>
                </a:solidFill>
                <a:latin typeface="Calibri"/>
              </a:rPr>
              <a:t>) – ako se putanja iz HTTP zahteva poklapa sa prosleđenom putanjom, primeni pravila koja slede</a:t>
            </a:r>
            <a:endParaRPr b="0" lang="sr-Latn-R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sr-Latn-RS" sz="2800" spc="-1" strike="noStrike">
                <a:solidFill>
                  <a:srgbClr val="000000"/>
                </a:solidFill>
                <a:latin typeface="Calibri"/>
              </a:rPr>
              <a:t>Putanje se slažu od najspecifičnije, ka najopštijoj</a:t>
            </a:r>
            <a:endParaRPr b="0" lang="sr-Latn-R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.permitAll()</a:t>
            </a:r>
            <a:r>
              <a:rPr b="0" lang="sr-Latn-RS" sz="3200" spc="-1" strike="noStrike">
                <a:solidFill>
                  <a:srgbClr val="000000"/>
                </a:solidFill>
                <a:latin typeface="Calibri"/>
              </a:rPr>
              <a:t> – pravilo koje dozvoljava pristup svim zahtevima (ne moraju da budu autentikovani)</a:t>
            </a:r>
            <a:endParaRPr b="0" lang="sr-Latn-R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.access("hasRole('ROLE_USER') or hasRole('ROLE_ADMIN')")</a:t>
            </a:r>
            <a:r>
              <a:rPr b="0" lang="sr-Latn-RS" sz="3200" spc="-1" strike="noStrike">
                <a:solidFill>
                  <a:srgbClr val="000000"/>
                </a:solidFill>
                <a:latin typeface="Calibri"/>
              </a:rPr>
              <a:t> – pravilo koje dozvoljava pristup samo autentikovanim korisnicima čija uloga je USER ili ADMIN</a:t>
            </a:r>
            <a:endParaRPr b="0" lang="sr-Latn-R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81"/>
              </a:spcBef>
              <a:buClr>
                <a:srgbClr val="000000"/>
              </a:buClr>
              <a:buFont typeface="Arial"/>
              <a:buChar char="–"/>
            </a:pPr>
            <a:r>
              <a:rPr b="0" lang="sr-Latn-RS" sz="2800" spc="-1" strike="noStrike">
                <a:solidFill>
                  <a:srgbClr val="000000"/>
                </a:solidFill>
                <a:latin typeface="Calibri"/>
              </a:rPr>
              <a:t>Ovo se elegantnije rešava posebnom anotacijom u REST endpointu: </a:t>
            </a:r>
            <a:r>
              <a:rPr b="0" i="1" lang="en-US" sz="2900" spc="-1" strike="noStrike">
                <a:solidFill>
                  <a:srgbClr val="000000"/>
                </a:solidFill>
                <a:latin typeface="Consolas"/>
              </a:rPr>
              <a:t>@PreAuthorize("hasRole('ADMIN')")</a:t>
            </a:r>
            <a:endParaRPr b="0" lang="sr-Latn-RS" sz="29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sr-Latn-RS" sz="4400" spc="-1" strike="noStrike">
                <a:solidFill>
                  <a:srgbClr val="000000"/>
                </a:solidFill>
                <a:latin typeface="Calibri"/>
              </a:rPr>
              <a:t>Autorizacija</a:t>
            </a:r>
            <a:endParaRPr b="0" lang="sr-Latn-R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251640" y="1600200"/>
            <a:ext cx="864072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400" spc="-1" strike="noStrike">
                <a:solidFill>
                  <a:srgbClr val="000000"/>
                </a:solidFill>
                <a:latin typeface="Calibri"/>
              </a:rPr>
              <a:t>.and() – konjukcija</a:t>
            </a:r>
            <a:endParaRPr b="0" lang="sr-Latn-R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.httpBasic()</a:t>
            </a:r>
            <a:r>
              <a:rPr b="0" lang="sr-Latn-RS" sz="2400" spc="-1" strike="noStrike">
                <a:solidFill>
                  <a:srgbClr val="000000"/>
                </a:solidFill>
                <a:latin typeface="Calibri"/>
              </a:rPr>
              <a:t> – koristi basic autentikaciju (korisničko ime i šifra su Base64-enkodirani u zahtev)</a:t>
            </a:r>
            <a:endParaRPr b="0" lang="sr-Latn-R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400" spc="-1" strike="noStrike">
                <a:solidFill>
                  <a:srgbClr val="000000"/>
                </a:solidFill>
                <a:latin typeface="Calibri"/>
              </a:rPr>
              <a:t>.formLogin() – logovanje formom</a:t>
            </a:r>
            <a:endParaRPr b="0" lang="sr-Latn-R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.loginPage("/login")</a:t>
            </a:r>
            <a:r>
              <a:rPr b="0" lang="sr-Latn-RS" sz="2000" spc="-1" strike="noStrike">
                <a:solidFill>
                  <a:srgbClr val="000000"/>
                </a:solidFill>
                <a:latin typeface="Calibri"/>
              </a:rPr>
              <a:t> – lokacija login stranice, ako želimo da napravimo custom login stranicu</a:t>
            </a:r>
            <a:endParaRPr b="0" lang="sr-Latn-R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.logout()</a:t>
            </a:r>
            <a:r>
              <a:rPr b="0" lang="sr-Latn-RS" sz="2400" spc="-1" strike="noStrike">
                <a:solidFill>
                  <a:srgbClr val="000000"/>
                </a:solidFill>
                <a:latin typeface="Calibri"/>
              </a:rPr>
              <a:t> – počinjemo konfigurisanje procedure za odjavljivanje</a:t>
            </a:r>
            <a:endParaRPr b="0" lang="sr-Latn-R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.logoutUrl("/my/logout") </a:t>
            </a:r>
            <a:r>
              <a:rPr b="0" lang="sr-Latn-RS" sz="2000" spc="-1" strike="noStrike">
                <a:solidFill>
                  <a:srgbClr val="000000"/>
                </a:solidFill>
                <a:latin typeface="Calibri"/>
              </a:rPr>
              <a:t>– URL koji aktivira odjavljivanje</a:t>
            </a:r>
            <a:endParaRPr b="0" lang="sr-Latn-R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.logoutSuccessUrl("/my/index")</a:t>
            </a:r>
            <a:r>
              <a:rPr b="0" lang="sr-Latn-RS" sz="2000" spc="-1" strike="noStrike">
                <a:solidFill>
                  <a:srgbClr val="000000"/>
                </a:solidFill>
                <a:latin typeface="Calibri"/>
              </a:rPr>
              <a:t> – po završetku odjave, idi ovde</a:t>
            </a:r>
            <a:endParaRPr b="0" lang="sr-Latn-R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.invalidateHttpSession(true)</a:t>
            </a:r>
            <a:r>
              <a:rPr b="0" lang="sr-Latn-RS" sz="2000" spc="-1" strike="noStrike">
                <a:solidFill>
                  <a:srgbClr val="000000"/>
                </a:solidFill>
                <a:latin typeface="Calibri"/>
              </a:rPr>
              <a:t> – brisanje svih objekata iz sesije</a:t>
            </a:r>
            <a:endParaRPr b="0" lang="sr-Latn-R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.deleteCookies(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cookieNamesToClear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)</a:t>
            </a:r>
            <a:r>
              <a:rPr b="0" lang="sr-Latn-RS" sz="2000" spc="-1" strike="noStrike">
                <a:solidFill>
                  <a:srgbClr val="000000"/>
                </a:solidFill>
                <a:latin typeface="Calibri"/>
              </a:rPr>
              <a:t> – obriši i ove kukije prilikom odjave</a:t>
            </a:r>
            <a:endParaRPr b="0" lang="sr-Latn-R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</a:pPr>
            <a:endParaRPr b="0" lang="sr-Latn-R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sr-Latn-RS" sz="4400" spc="-1" strike="noStrike">
                <a:solidFill>
                  <a:srgbClr val="000000"/>
                </a:solidFill>
                <a:latin typeface="Calibri"/>
              </a:rPr>
              <a:t>Autorizacija</a:t>
            </a:r>
            <a:endParaRPr b="0" lang="sr-Latn-R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14680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3200" spc="-1" strike="noStrike">
                <a:solidFill>
                  <a:srgbClr val="000000"/>
                </a:solidFill>
                <a:latin typeface="Calibri"/>
              </a:rPr>
              <a:t>.csrf() – zaštita od Cross Site Request Forgery napada</a:t>
            </a:r>
            <a:endParaRPr b="0" lang="sr-Latn-R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sr-Latn-RS" sz="2800" spc="-1" strike="noStrike">
                <a:solidFill>
                  <a:srgbClr val="000000"/>
                </a:solidFill>
                <a:latin typeface="Calibri"/>
              </a:rPr>
              <a:t>.disable() – isključujemo ovu zaštitu jer koristimo JWT</a:t>
            </a:r>
            <a:endParaRPr b="0" lang="sr-Latn-R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3200" spc="-1" strike="noStrike">
                <a:solidFill>
                  <a:srgbClr val="000000"/>
                </a:solidFill>
                <a:latin typeface="Calibri"/>
              </a:rPr>
              <a:t>Ako ovo ne isključimo, praviće ozbiljne probleme kod JWT-a</a:t>
            </a:r>
            <a:endParaRPr b="0" lang="sr-Latn-R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sr-Latn-RS" sz="2800" spc="-1" strike="noStrike">
                <a:solidFill>
                  <a:srgbClr val="000000"/>
                </a:solidFill>
                <a:latin typeface="Calibri"/>
              </a:rPr>
              <a:t>Radi dobro sa kukijima</a:t>
            </a:r>
            <a:endParaRPr b="0" lang="sr-Latn-R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sr-Latn-RS" sz="4400" spc="-1" strike="noStrike">
                <a:solidFill>
                  <a:srgbClr val="000000"/>
                </a:solidFill>
                <a:latin typeface="Calibri"/>
              </a:rPr>
              <a:t>Json Web Token - JWT</a:t>
            </a:r>
            <a:endParaRPr b="0" lang="sr-Latn-R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3200" spc="-1" strike="noStrike">
                <a:solidFill>
                  <a:srgbClr val="000000"/>
                </a:solidFill>
                <a:latin typeface="Calibri"/>
              </a:rPr>
              <a:t>Token koji se generiše prvi put na serveru, vraća klijentu i koji klijent šalje u zahtevu svaki put kada se obraća serveru.</a:t>
            </a:r>
            <a:endParaRPr b="0" lang="sr-Latn-R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3200" spc="-1" strike="noStrike">
                <a:solidFill>
                  <a:srgbClr val="000000"/>
                </a:solidFill>
                <a:latin typeface="Calibri"/>
              </a:rPr>
              <a:t>Sastoji se iz Base64 enkodiranog JSON stringa:</a:t>
            </a:r>
            <a:endParaRPr b="0" lang="sr-Latn-R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sr-Latn-RS" sz="2800" spc="-1" strike="noStrike">
                <a:solidFill>
                  <a:srgbClr val="000000"/>
                </a:solidFill>
                <a:latin typeface="Calibri"/>
              </a:rPr>
              <a:t>Header,</a:t>
            </a:r>
            <a:endParaRPr b="0" lang="sr-Latn-R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sr-Latn-RS" sz="2800" spc="-1" strike="noStrike">
                <a:solidFill>
                  <a:srgbClr val="000000"/>
                </a:solidFill>
                <a:latin typeface="Calibri"/>
              </a:rPr>
              <a:t>Payload,</a:t>
            </a:r>
            <a:endParaRPr b="0" lang="sr-Latn-R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sr-Latn-RS" sz="2800" spc="-1" strike="noStrike">
                <a:solidFill>
                  <a:srgbClr val="000000"/>
                </a:solidFill>
                <a:latin typeface="Calibri"/>
              </a:rPr>
              <a:t>Signature.</a:t>
            </a:r>
            <a:endParaRPr b="0" lang="sr-Latn-R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sr-Latn-R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sr-Latn-RS" sz="4400" spc="-1" strike="noStrike">
                <a:solidFill>
                  <a:srgbClr val="000000"/>
                </a:solidFill>
                <a:latin typeface="Calibri"/>
              </a:rPr>
              <a:t>JWT</a:t>
            </a:r>
            <a:endParaRPr b="0" lang="sr-Latn-R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3200" spc="-1" strike="noStrike">
                <a:solidFill>
                  <a:srgbClr val="000000"/>
                </a:solidFill>
                <a:latin typeface="Calibri"/>
              </a:rPr>
              <a:t>Hader:</a:t>
            </a:r>
            <a:endParaRPr b="0" lang="sr-Latn-R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"alg": "HS256",</a:t>
            </a:r>
            <a:endParaRPr b="0" lang="sr-Latn-R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"typ": "JWT"</a:t>
            </a:r>
            <a:r>
              <a:rPr b="0" lang="sr-Latn-RS" sz="28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sr-Latn-R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3200" spc="-1" strike="noStrike">
                <a:solidFill>
                  <a:srgbClr val="000000"/>
                </a:solidFill>
                <a:latin typeface="Calibri"/>
              </a:rPr>
              <a:t>Payload:</a:t>
            </a:r>
            <a:endParaRPr b="0" lang="sr-Latn-R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sr-Latn-RS" sz="2800" spc="-1" strike="noStrike">
                <a:solidFill>
                  <a:srgbClr val="000000"/>
                </a:solidFill>
                <a:latin typeface="Calibri"/>
              </a:rPr>
              <a:t>Registered claims: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 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iss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 (issuer), 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exp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 (expiration time), 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sub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 (subject), 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aud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 (audience)</a:t>
            </a:r>
            <a:r>
              <a:rPr b="0" lang="sr-Latn-RS" sz="2800" spc="-1" strike="noStrike">
                <a:solidFill>
                  <a:srgbClr val="000000"/>
                </a:solidFill>
                <a:latin typeface="Calibri"/>
              </a:rPr>
              <a:t>,...</a:t>
            </a:r>
            <a:endParaRPr b="0" lang="sr-Latn-R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sr-Latn-RS" sz="2800" spc="-1" strike="noStrike">
                <a:solidFill>
                  <a:srgbClr val="000000"/>
                </a:solidFill>
                <a:latin typeface="Calibri"/>
              </a:rPr>
              <a:t>Public claims: </a:t>
            </a:r>
            <a:r>
              <a:rPr b="0" lang="sr-Latn-RS" sz="2800" spc="-1" strike="noStrike" u="sng">
                <a:solidFill>
                  <a:srgbClr val="0000ff"/>
                </a:solidFill>
                <a:uFillTx/>
                <a:latin typeface="Calibri"/>
                <a:hlinkClick r:id="rId1"/>
              </a:rPr>
              <a:t>JSON Web Token Registry</a:t>
            </a:r>
            <a:endParaRPr b="0" lang="sr-Latn-R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sr-Latn-RS" sz="2800" spc="-1" strike="noStrike">
                <a:solidFill>
                  <a:srgbClr val="000000"/>
                </a:solidFill>
                <a:latin typeface="Calibri"/>
              </a:rPr>
              <a:t>Private claims: kao što mu ime kaže...</a:t>
            </a:r>
            <a:endParaRPr b="0" lang="sr-Latn-R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sr-Latn-RS" sz="4400" spc="-1" strike="noStrike">
                <a:solidFill>
                  <a:srgbClr val="000000"/>
                </a:solidFill>
                <a:latin typeface="Calibri"/>
              </a:rPr>
              <a:t>JWT - Primer</a:t>
            </a:r>
            <a:endParaRPr b="0" lang="sr-Latn-R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51000"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3200" spc="-1" strike="noStrike">
                <a:solidFill>
                  <a:srgbClr val="000000"/>
                </a:solidFill>
                <a:latin typeface="Calibri"/>
              </a:rPr>
              <a:t>Tekst: </a:t>
            </a:r>
            <a:r>
              <a:rPr b="0" lang="sr-Latn-RS" sz="3200" spc="-1" strike="noStrike">
                <a:solidFill>
                  <a:srgbClr val="ff0000"/>
                </a:solidFill>
                <a:latin typeface="Calibri"/>
              </a:rPr>
              <a:t>eyJhbGciOiJIUzUxMiJ9</a:t>
            </a:r>
            <a:r>
              <a:rPr b="0" lang="sr-Latn-RS" sz="3200" spc="-1" strike="noStrike">
                <a:solidFill>
                  <a:srgbClr val="000000"/>
                </a:solidFill>
                <a:latin typeface="Calibri"/>
              </a:rPr>
              <a:t>.eyJzdWIiOiJwZXJhIiwiZXhwIjoxNTc2MjQ0NjE5LCJpYXQiOjE1NzYyMjY2MTl9.</a:t>
            </a:r>
            <a:r>
              <a:rPr b="0" lang="sr-Latn-RS" sz="3200" spc="-1" strike="noStrike">
                <a:solidFill>
                  <a:srgbClr val="00b0f0"/>
                </a:solidFill>
                <a:latin typeface="Calibri"/>
              </a:rPr>
              <a:t>TeIklUDbh-oTp1nNlmSdTPpckwBb3jwZSfnFroJU3aYe-hEXsFwNknL0G7ztyT4Fq3il9RfBB_L2aNMtmW7ykw</a:t>
            </a:r>
            <a:endParaRPr b="0" lang="sr-Latn-R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3200" spc="-1" strike="noStrike">
                <a:solidFill>
                  <a:srgbClr val="000000"/>
                </a:solidFill>
                <a:latin typeface="Calibri"/>
              </a:rPr>
              <a:t>Header:</a:t>
            </a:r>
            <a:endParaRPr b="0" lang="sr-Latn-RS" sz="32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sr-Latn-RS" sz="2800" spc="-1" strike="noStrike">
                <a:solidFill>
                  <a:srgbClr val="000000"/>
                </a:solidFill>
                <a:latin typeface="Calibri"/>
              </a:rPr>
              <a:t>{</a:t>
            </a:r>
            <a:endParaRPr b="0" lang="sr-Latn-RS" sz="28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sr-Latn-RS" sz="2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sr-Latn-RS" sz="2800" spc="-1" strike="noStrike">
                <a:solidFill>
                  <a:srgbClr val="000000"/>
                </a:solidFill>
                <a:latin typeface="Calibri"/>
              </a:rPr>
              <a:t>"alg": "HS512"</a:t>
            </a:r>
            <a:endParaRPr b="0" lang="sr-Latn-RS" sz="28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sr-Latn-RS" sz="2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sr-Latn-R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sr-Latn-RS" sz="3200" spc="-1" strike="noStrike">
                <a:solidFill>
                  <a:srgbClr val="000000"/>
                </a:solidFill>
                <a:latin typeface="Calibri"/>
              </a:rPr>
              <a:t>Payload:</a:t>
            </a:r>
            <a:endParaRPr b="0" lang="sr-Latn-RS" sz="32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sr-Latn-RS" sz="2800" spc="-1" strike="noStrike">
                <a:solidFill>
                  <a:srgbClr val="000000"/>
                </a:solidFill>
                <a:latin typeface="Calibri"/>
              </a:rPr>
              <a:t>{</a:t>
            </a:r>
            <a:endParaRPr b="0" lang="sr-Latn-RS" sz="28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sr-Latn-RS" sz="2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sr-Latn-RS" sz="2800" spc="-1" strike="noStrike">
                <a:solidFill>
                  <a:srgbClr val="000000"/>
                </a:solidFill>
                <a:latin typeface="Calibri"/>
              </a:rPr>
              <a:t>"sub": "pera",</a:t>
            </a:r>
            <a:endParaRPr b="0" lang="sr-Latn-RS" sz="28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sr-Latn-RS" sz="2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sr-Latn-RS" sz="2800" spc="-1" strike="noStrike">
                <a:solidFill>
                  <a:srgbClr val="000000"/>
                </a:solidFill>
                <a:latin typeface="Calibri"/>
              </a:rPr>
              <a:t>"exp": 1576244619,</a:t>
            </a:r>
            <a:endParaRPr b="0" lang="sr-Latn-RS" sz="28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sr-Latn-RS" sz="2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sr-Latn-RS" sz="2800" spc="-1" strike="noStrike">
                <a:solidFill>
                  <a:srgbClr val="000000"/>
                </a:solidFill>
                <a:latin typeface="Calibri"/>
              </a:rPr>
              <a:t>"iat": 1576226619</a:t>
            </a:r>
            <a:endParaRPr b="0" lang="sr-Latn-RS" sz="28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sr-Latn-RS" sz="2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sr-Latn-R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sr-Latn-RS" sz="3200" spc="-1" strike="noStrike">
                <a:solidFill>
                  <a:srgbClr val="000000"/>
                </a:solidFill>
                <a:latin typeface="Calibri"/>
              </a:rPr>
              <a:t>Signature:</a:t>
            </a:r>
            <a:endParaRPr b="0" lang="sr-Latn-R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HMACSHA512( base64UrlEncode(header) + "." + base64UrlEncode(payload), </a:t>
            </a:r>
            <a:r>
              <a:rPr b="0" lang="sr-Latn-RS" sz="2800" spc="-1" strike="noStrike">
                <a:solidFill>
                  <a:srgbClr val="000000"/>
                </a:solidFill>
                <a:latin typeface="Calibri"/>
              </a:rPr>
              <a:t>base64UrlEncode("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korisnickoime</a:t>
            </a:r>
            <a:r>
              <a:rPr b="0" lang="sr-Latn-RS" sz="2800" spc="-1" strike="noStrike">
                <a:solidFill>
                  <a:srgbClr val="000000"/>
                </a:solidFill>
                <a:latin typeface="Calibri"/>
              </a:rPr>
              <a:t>"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)</a:t>
            </a:r>
            <a:r>
              <a:rPr b="0" lang="sr-Latn-RS" sz="28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sr-Latn-R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sr-Latn-RS" sz="4400" spc="-1" strike="noStrike">
                <a:solidFill>
                  <a:srgbClr val="000000"/>
                </a:solidFill>
                <a:latin typeface="Calibri"/>
              </a:rPr>
              <a:t>JWT - flow</a:t>
            </a:r>
            <a:endParaRPr b="0" lang="sr-Latn-R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3200" spc="-1" strike="noStrike">
                <a:solidFill>
                  <a:srgbClr val="000000"/>
                </a:solidFill>
                <a:latin typeface="Calibri"/>
              </a:rPr>
              <a:t>Prilikom prijave na sistem, ako su kredencijali OK, u HTTP odgovoru se šalje upravo izgenerisani JWT token.</a:t>
            </a:r>
            <a:endParaRPr b="0" lang="sr-Latn-R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3200" spc="-1" strike="noStrike">
                <a:solidFill>
                  <a:srgbClr val="000000"/>
                </a:solidFill>
                <a:latin typeface="Calibri"/>
              </a:rPr>
              <a:t>Svaki naredni REST zahtev sadrži i JWT token</a:t>
            </a:r>
            <a:endParaRPr b="0" lang="sr-Latn-R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sr-Latn-RS" sz="2800" spc="-1" strike="noStrike">
                <a:solidFill>
                  <a:srgbClr val="000000"/>
                </a:solidFill>
                <a:latin typeface="Calibri"/>
              </a:rPr>
              <a:t>server proverava validnost tokena i identifikuje korisnika na osnovu tokena.</a:t>
            </a:r>
            <a:endParaRPr b="0" lang="sr-Latn-R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sr-Latn-RS" sz="4400" spc="-1" strike="noStrike">
                <a:solidFill>
                  <a:srgbClr val="000000"/>
                </a:solidFill>
                <a:latin typeface="Calibri"/>
              </a:rPr>
              <a:t>Uključujemo JWT u autentikaciju</a:t>
            </a:r>
            <a:endParaRPr b="0" lang="sr-Latn-R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3200" spc="-1" strike="noStrike">
                <a:solidFill>
                  <a:srgbClr val="000000"/>
                </a:solidFill>
                <a:latin typeface="Calibri"/>
              </a:rPr>
              <a:t>Unutar filterChain metode definišemo da se procesiranje HTTP zahteva mora obaviti pre autentikacije</a:t>
            </a:r>
            <a:endParaRPr b="0" lang="sr-Latn-R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sr-Latn-RS" sz="2800" spc="-1" strike="noStrike">
                <a:solidFill>
                  <a:srgbClr val="000000"/>
                </a:solidFill>
                <a:latin typeface="Calibri"/>
              </a:rPr>
              <a:t>Tu ćemo potražiti JWT u okviru Authorization atrubuta HTTP zahteva </a:t>
            </a:r>
            <a:endParaRPr b="0" lang="sr-Latn-R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sr-Latn-RS" sz="2800" spc="-1" strike="noStrike">
                <a:solidFill>
                  <a:srgbClr val="000000"/>
                </a:solidFill>
                <a:latin typeface="Calibri"/>
              </a:rPr>
              <a:t>Ako ga nađemo i ako je validan, onda iz JWT tokena izvlačimo identitet korisnika i prijavljujemo ga u sistem na isti način kao kada smo uradili login</a:t>
            </a:r>
            <a:endParaRPr b="0" lang="sr-Latn-R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sr-Latn-RS" sz="4400" spc="-1" strike="noStrike">
                <a:solidFill>
                  <a:srgbClr val="000000"/>
                </a:solidFill>
                <a:latin typeface="Calibri"/>
              </a:rPr>
              <a:t>Šta su autentikacija i autorizacija?</a:t>
            </a:r>
            <a:endParaRPr b="0" lang="sr-Latn-R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3200" spc="-1" strike="noStrike">
                <a:solidFill>
                  <a:srgbClr val="000000"/>
                </a:solidFill>
                <a:latin typeface="Calibri"/>
              </a:rPr>
              <a:t>Autentikacija prepoznaje korisnika</a:t>
            </a:r>
            <a:endParaRPr b="0" lang="sr-Latn-R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sr-Latn-RS" sz="2800" spc="-1" strike="noStrike">
                <a:solidFill>
                  <a:srgbClr val="000000"/>
                </a:solidFill>
                <a:latin typeface="Calibri"/>
              </a:rPr>
              <a:t>Obično na osnovu korisničkog imena i šifre</a:t>
            </a:r>
            <a:endParaRPr b="0" lang="sr-Latn-R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3200" spc="-1" strike="noStrike">
                <a:solidFill>
                  <a:srgbClr val="000000"/>
                </a:solidFill>
                <a:latin typeface="Calibri"/>
              </a:rPr>
              <a:t>Autorizacija definiše ko od prijavljenih korisnika može da pozove koju metodu</a:t>
            </a:r>
            <a:endParaRPr b="0" lang="sr-Latn-R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sr-Latn-RS" sz="2800" spc="-1" strike="noStrike">
                <a:solidFill>
                  <a:srgbClr val="000000"/>
                </a:solidFill>
                <a:latin typeface="Calibri"/>
              </a:rPr>
              <a:t>Obično postoji više uloga u sistemu:</a:t>
            </a:r>
            <a:endParaRPr b="0" lang="sr-Latn-R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400" spc="-1" strike="noStrike">
                <a:solidFill>
                  <a:srgbClr val="000000"/>
                </a:solidFill>
                <a:latin typeface="Calibri"/>
              </a:rPr>
              <a:t>Korisnik, administrator, gost, itd.</a:t>
            </a:r>
            <a:endParaRPr b="0" lang="sr-Latn-R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sr-Latn-R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WebSecurityConfiguration</a:t>
            </a:r>
            <a:r>
              <a:rPr b="0" lang="sr-Latn-RS" sz="4400" spc="-1" strike="noStrike">
                <a:solidFill>
                  <a:srgbClr val="000000"/>
                </a:solidFill>
                <a:latin typeface="Calibri"/>
              </a:rPr>
              <a:t>.java</a:t>
            </a:r>
            <a:endParaRPr b="0" lang="sr-Latn-R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0000"/>
          </a:bodyPr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Consolas"/>
              </a:rPr>
              <a:t>@Autowired</a:t>
            </a:r>
            <a:endParaRPr b="0" lang="sr-Latn-R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private JwtRequestFilter jwtRequestFilter;</a:t>
            </a:r>
            <a:endParaRPr b="0" lang="sr-Latn-R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sr-Latn-R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Consolas"/>
              </a:rPr>
              <a:t>@Bean</a:t>
            </a:r>
            <a:endParaRPr b="0" lang="sr-Latn-R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public SecurityFilterChain filterChain(HttpSecurity http) throws Exception {</a:t>
            </a:r>
            <a:endParaRPr b="0" lang="sr-Latn-R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sr-Latn-RS" sz="1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// csrf-&gt;disabled, pošto nam JWT odrađuje zaštitu od CSRF napada</a:t>
            </a:r>
            <a:endParaRPr b="0" lang="sr-Latn-R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sr-Latn-RS" sz="1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http.csrf().disable().authorizeRequests()</a:t>
            </a:r>
            <a:endParaRPr b="0" lang="sr-Latn-R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sr-Latn-RS" sz="1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// statički html i login mogu svi da pozovu</a:t>
            </a:r>
            <a:endParaRPr b="0" lang="sr-Latn-R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sr-Latn-RS" sz="1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.antMatchers("/*").permitAll().antMatchers("/api/v2/login/*").permitAll()</a:t>
            </a:r>
            <a:endParaRPr b="0" lang="sr-Latn-R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sr-Latn-RS" sz="1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// sav pristup API-ju mora da bude autentikovan</a:t>
            </a:r>
            <a:endParaRPr b="0" lang="sr-Latn-R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sr-Latn-RS" sz="1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.antMatchers("/api/v2/student/**").authenticated()</a:t>
            </a:r>
            <a:endParaRPr b="0" lang="sr-Latn-R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sr-Latn-RS" sz="1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.and()</a:t>
            </a:r>
            <a:endParaRPr b="0" lang="sr-Latn-R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i="1" lang="sr-Latn-RS" sz="1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i="1" lang="en-US" sz="1800" spc="-1" strike="noStrike">
                <a:solidFill>
                  <a:srgbClr val="000000"/>
                </a:solidFill>
                <a:latin typeface="Consolas"/>
              </a:rPr>
              <a:t>// ne koristimo HttpSession i kukije</a:t>
            </a:r>
            <a:endParaRPr b="0" lang="sr-Latn-R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sr-Latn-RS" sz="1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.sessionManagement().sessionCreationPolicy(</a:t>
            </a:r>
            <a:r>
              <a:rPr b="0" i="1" lang="en-US" sz="1800" spc="-1" strike="noStrike">
                <a:solidFill>
                  <a:srgbClr val="000000"/>
                </a:solidFill>
                <a:latin typeface="Consolas"/>
              </a:rPr>
              <a:t>SessionCreationPolicy.</a:t>
            </a:r>
            <a:r>
              <a:rPr b="1" i="1" lang="en-US" sz="1800" spc="-1" strike="noStrike">
                <a:solidFill>
                  <a:srgbClr val="000000"/>
                </a:solidFill>
                <a:latin typeface="Consolas"/>
              </a:rPr>
              <a:t>STATELESS); </a:t>
            </a:r>
            <a:endParaRPr b="0" lang="sr-Latn-R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1" lang="sr-Latn-RS" sz="1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</a:rPr>
              <a:t>// JWT procesiramo pre autentikacije</a:t>
            </a:r>
            <a:endParaRPr b="0" lang="sr-Latn-R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1" lang="sr-Latn-RS" sz="1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</a:rPr>
              <a:t>http.addFilterBefore(jwtRequestFilter,</a:t>
            </a:r>
            <a:br>
              <a:rPr sz="1800"/>
            </a:br>
            <a:r>
              <a:rPr b="1" lang="sr-Latn-RS" sz="1800" spc="-1" strike="noStrike">
                <a:solidFill>
                  <a:srgbClr val="000000"/>
                </a:solidFill>
                <a:latin typeface="Consolas"/>
              </a:rPr>
              <a:t>   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</a:rPr>
              <a:t> UsernamePasswordAuthenticationFilter.class); </a:t>
            </a:r>
            <a:endParaRPr b="0" lang="sr-Latn-R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sr-Latn-R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sr-Latn-RS" sz="1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return http.build();</a:t>
            </a:r>
            <a:endParaRPr b="0" lang="sr-Latn-R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sr-Latn-R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sr-Latn-RS" sz="4400" spc="-1" strike="noStrike">
                <a:solidFill>
                  <a:srgbClr val="000000"/>
                </a:solidFill>
                <a:latin typeface="Calibri"/>
              </a:rPr>
              <a:t>Autorizacija</a:t>
            </a:r>
            <a:endParaRPr b="0" lang="sr-Latn-R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1000"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3200" spc="-1" strike="noStrike">
                <a:solidFill>
                  <a:srgbClr val="000000"/>
                </a:solidFill>
                <a:latin typeface="Calibri"/>
              </a:rPr>
              <a:t>Može se uraditi unutar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public SecurityFilterChain filterChain(HttpSecurity http)</a:t>
            </a:r>
            <a:r>
              <a:rPr b="0" lang="sr-Latn-RS" sz="3200" spc="-1" strike="noStrike">
                <a:solidFill>
                  <a:srgbClr val="000000"/>
                </a:solidFill>
                <a:latin typeface="Calibri"/>
              </a:rPr>
              <a:t> metode</a:t>
            </a:r>
            <a:endParaRPr b="0" lang="sr-Latn-R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3200" spc="-1" strike="noStrike">
                <a:solidFill>
                  <a:srgbClr val="000000"/>
                </a:solidFill>
                <a:latin typeface="Calibri"/>
              </a:rPr>
              <a:t>Ali je elegantnije da se uradi u samom REST endpointu, </a:t>
            </a:r>
            <a:r>
              <a:rPr b="0" i="1" lang="sr-Latn-RS" sz="3200" spc="-1" strike="noStrike">
                <a:solidFill>
                  <a:srgbClr val="000000"/>
                </a:solidFill>
                <a:latin typeface="Calibri"/>
              </a:rPr>
              <a:t>@PreAutorize</a:t>
            </a:r>
            <a:r>
              <a:rPr b="0" lang="sr-Latn-RS" sz="3200" spc="-1" strike="noStrike">
                <a:solidFill>
                  <a:srgbClr val="000000"/>
                </a:solidFill>
                <a:latin typeface="Calibri"/>
              </a:rPr>
              <a:t> anotacijom</a:t>
            </a:r>
            <a:endParaRPr b="0" lang="sr-Latn-R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3200" spc="-1" strike="noStrike">
                <a:solidFill>
                  <a:srgbClr val="000000"/>
                </a:solidFill>
                <a:latin typeface="Calibri"/>
              </a:rPr>
              <a:t>Ne zaboraviti da se uključi ovaj feature unutar konfiguracione klase:</a:t>
            </a:r>
            <a:endParaRPr b="0" lang="sr-Latn-R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i="1" lang="pl-PL" sz="1800" spc="-1" strike="noStrike">
                <a:solidFill>
                  <a:srgbClr val="000000"/>
                </a:solidFill>
                <a:latin typeface="Consolas"/>
              </a:rPr>
              <a:t>@Configuration</a:t>
            </a:r>
            <a:endParaRPr b="0" lang="sr-Latn-R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i="1" lang="pl-PL" sz="1800" spc="-1" strike="noStrike">
                <a:solidFill>
                  <a:srgbClr val="000000"/>
                </a:solidFill>
                <a:latin typeface="Consolas"/>
              </a:rPr>
              <a:t>@EnableWebSecurity</a:t>
            </a:r>
            <a:endParaRPr b="0" lang="sr-Latn-R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i="1" lang="pl-PL" sz="1800" spc="-1" strike="noStrike">
                <a:solidFill>
                  <a:srgbClr val="000000"/>
                </a:solidFill>
                <a:latin typeface="Consolas"/>
              </a:rPr>
              <a:t>@EnableGlobalMethodSecurity(prePostEnabled = true)</a:t>
            </a:r>
            <a:endParaRPr b="0" lang="sr-Latn-R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public class WebSecurityConfiguration </a:t>
            </a:r>
            <a:r>
              <a:rPr b="0" lang="sr-Latn-RS" sz="1800" spc="-1" strike="noStrike">
                <a:solidFill>
                  <a:srgbClr val="000000"/>
                </a:solidFill>
                <a:latin typeface="Consolas"/>
              </a:rPr>
              <a:t>{...}</a:t>
            </a:r>
            <a:endParaRPr b="0" lang="sr-Latn-R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Speech Bubble: Rectangle with Corners Rounded 3"/>
          <p:cNvSpPr/>
          <p:nvPr/>
        </p:nvSpPr>
        <p:spPr>
          <a:xfrm>
            <a:off x="6980400" y="4149000"/>
            <a:ext cx="1706040" cy="612360"/>
          </a:xfrm>
          <a:prstGeom prst="wedgeRoundRectCallout">
            <a:avLst>
              <a:gd name="adj1" fmla="val -115528"/>
              <a:gd name="adj2" fmla="val 122974"/>
              <a:gd name="adj3" fmla="val 16667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i="1" lang="pl-PL" sz="1600" spc="-1" strike="noStrike">
                <a:solidFill>
                  <a:srgbClr val="000000"/>
                </a:solidFill>
                <a:latin typeface="Consolas"/>
              </a:rPr>
              <a:t>Obavezno za @PreAuthorize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849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sr-Latn-RS" sz="4400" spc="-1" strike="noStrike">
                <a:solidFill>
                  <a:srgbClr val="000000"/>
                </a:solidFill>
                <a:latin typeface="Calibri"/>
              </a:rPr>
              <a:t>StudentController.java</a:t>
            </a:r>
            <a:endParaRPr b="0" lang="sr-Latn-R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457200" y="1417680"/>
            <a:ext cx="8229240" cy="4708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63000"/>
          </a:bodyPr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Consolas"/>
              </a:rPr>
              <a:t>@RestController</a:t>
            </a:r>
            <a:endParaRPr b="0" lang="sr-Latn-R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Consolas"/>
              </a:rPr>
              <a:t>@RequestMapping("/api/v2/student")</a:t>
            </a:r>
            <a:endParaRPr b="0" lang="sr-Latn-R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public class StudentController {</a:t>
            </a:r>
            <a:endParaRPr b="0" lang="sr-Latn-R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sr-Latn-RS" sz="1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sr-Latn-RS" sz="1800" spc="-1" strike="noStrike">
                <a:solidFill>
                  <a:srgbClr val="000000"/>
                </a:solidFill>
                <a:latin typeface="Consolas"/>
              </a:rPr>
              <a:t>@Autowired</a:t>
            </a:r>
            <a:endParaRPr b="0" lang="sr-Latn-R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sr-Latn-RS" sz="1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sr-Latn-RS" sz="1800" spc="-1" strike="noStrike">
                <a:solidFill>
                  <a:srgbClr val="000000"/>
                </a:solidFill>
                <a:latin typeface="Consolas"/>
              </a:rPr>
              <a:t>IStudentService service;</a:t>
            </a:r>
            <a:endParaRPr b="0" lang="sr-Latn-R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sr-Latn-R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sr-Latn-RS" sz="1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sr-Latn-RS" sz="1800" spc="-1" strike="noStrike">
                <a:solidFill>
                  <a:srgbClr val="000000"/>
                </a:solidFill>
                <a:latin typeface="Consolas"/>
              </a:rPr>
              <a:t>@GetMapping</a:t>
            </a:r>
            <a:endParaRPr b="0" lang="sr-Latn-R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sr-Latn-RS" sz="1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sr-Latn-RS" sz="1800" spc="-1" strike="noStrike">
                <a:solidFill>
                  <a:srgbClr val="000000"/>
                </a:solidFill>
                <a:latin typeface="Consolas"/>
              </a:rPr>
              <a:t>public Collection&lt;Student&gt; getStudents() {</a:t>
            </a:r>
            <a:endParaRPr b="0" lang="sr-Latn-R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sr-Latn-RS" sz="1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sr-Latn-RS" sz="1800" spc="-1" strike="noStrike">
                <a:solidFill>
                  <a:srgbClr val="000000"/>
                </a:solidFill>
                <a:latin typeface="Consolas"/>
              </a:rPr>
              <a:t>return service.getAll();</a:t>
            </a:r>
            <a:endParaRPr b="0" lang="sr-Latn-R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sr-Latn-RS" sz="1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sr-Latn-RS" sz="1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sr-Latn-R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sr-Latn-R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sr-Latn-RS" sz="1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sr-Latn-RS" sz="1800" spc="-1" strike="noStrike">
                <a:solidFill>
                  <a:srgbClr val="000000"/>
                </a:solidFill>
                <a:latin typeface="Consolas"/>
              </a:rPr>
              <a:t>@GetMapping("/{studentId}")</a:t>
            </a:r>
            <a:endParaRPr b="0" lang="sr-Latn-R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sr-Latn-RS" sz="1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sr-Latn-RS" sz="1800" spc="-1" strike="noStrike">
                <a:solidFill>
                  <a:srgbClr val="000000"/>
                </a:solidFill>
                <a:latin typeface="Consolas"/>
              </a:rPr>
              <a:t>public Student findStudentById(@PathVariable Long studentId) {</a:t>
            </a:r>
            <a:endParaRPr b="0" lang="sr-Latn-R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sr-Latn-RS" sz="1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sr-Latn-RS" sz="1800" spc="-1" strike="noStrike">
                <a:solidFill>
                  <a:srgbClr val="000000"/>
                </a:solidFill>
                <a:latin typeface="Consolas"/>
              </a:rPr>
              <a:t>return service.findStudent(studentId);</a:t>
            </a:r>
            <a:endParaRPr b="0" lang="sr-Latn-R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sr-Latn-RS" sz="1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sr-Latn-RS" sz="1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sr-Latn-R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sr-Latn-R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sr-Latn-RS" sz="1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sr-Latn-RS" sz="1800" spc="-1" strike="noStrike">
                <a:solidFill>
                  <a:srgbClr val="000000"/>
                </a:solidFill>
                <a:latin typeface="Consolas"/>
              </a:rPr>
              <a:t>@PostMapping</a:t>
            </a:r>
            <a:endParaRPr b="0" lang="sr-Latn-R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sr-Latn-RS" sz="1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sr-Latn-RS" sz="1800" spc="-1" strike="noStrike">
                <a:solidFill>
                  <a:srgbClr val="000000"/>
                </a:solidFill>
                <a:latin typeface="Consolas"/>
              </a:rPr>
              <a:t>@PreAuthorize("hasAuthority('ROLE_ADMIN')")</a:t>
            </a:r>
            <a:endParaRPr b="0" lang="sr-Latn-R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sr-Latn-RS" sz="1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sr-Latn-RS" sz="1800" spc="-1" strike="noStrike">
                <a:solidFill>
                  <a:srgbClr val="000000"/>
                </a:solidFill>
                <a:latin typeface="Consolas"/>
              </a:rPr>
              <a:t>public Student insert(@RequestBody Student student) {</a:t>
            </a:r>
            <a:endParaRPr b="0" lang="sr-Latn-R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sr-Latn-RS" sz="1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sr-Latn-RS" sz="1800" spc="-1" strike="noStrike">
                <a:solidFill>
                  <a:srgbClr val="000000"/>
                </a:solidFill>
                <a:latin typeface="Consolas"/>
              </a:rPr>
              <a:t>return service.insert(student);</a:t>
            </a:r>
            <a:endParaRPr b="0" lang="sr-Latn-R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sr-Latn-RS" sz="1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sr-Latn-RS" sz="1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sr-Latn-R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sr-Latn-RS" sz="1800" spc="-1" strike="noStrike">
                <a:solidFill>
                  <a:srgbClr val="000000"/>
                </a:solidFill>
                <a:latin typeface="Consolas"/>
              </a:rPr>
              <a:t>...</a:t>
            </a:r>
            <a:endParaRPr b="0" lang="sr-Latn-R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sr-Latn-RS" sz="1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sr-Latn-R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Speech Bubble: Rectangle with Corners Rounded 3"/>
          <p:cNvSpPr/>
          <p:nvPr/>
        </p:nvSpPr>
        <p:spPr>
          <a:xfrm>
            <a:off x="4284000" y="1556640"/>
            <a:ext cx="4608000" cy="1007640"/>
          </a:xfrm>
          <a:prstGeom prst="wedgeRoundRectCallout">
            <a:avLst>
              <a:gd name="adj1" fmla="val -65480"/>
              <a:gd name="adj2" fmla="val -14305"/>
              <a:gd name="adj3" fmla="val 16667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.antMatchers("/api/v2/student/**").authenticated()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30" name="Speech Bubble: Rectangle with Corners Rounded 4"/>
          <p:cNvSpPr/>
          <p:nvPr/>
        </p:nvSpPr>
        <p:spPr>
          <a:xfrm>
            <a:off x="6444360" y="2971800"/>
            <a:ext cx="2160000" cy="612360"/>
          </a:xfrm>
          <a:prstGeom prst="wedgeRoundRectCallout">
            <a:avLst>
              <a:gd name="adj1" fmla="val -173727"/>
              <a:gd name="adj2" fmla="val -27567"/>
              <a:gd name="adj3" fmla="val 16667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sr-Latn-RS" sz="1800" spc="-1" strike="noStrike">
                <a:solidFill>
                  <a:srgbClr val="000000"/>
                </a:solidFill>
                <a:latin typeface="Calibri"/>
              </a:rPr>
              <a:t>Ovo mogu i USER i ADMIN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31" name="Speech Bubble: Rectangle with Corners Rounded 5"/>
          <p:cNvSpPr/>
          <p:nvPr/>
        </p:nvSpPr>
        <p:spPr>
          <a:xfrm>
            <a:off x="6804360" y="4074840"/>
            <a:ext cx="2160000" cy="612360"/>
          </a:xfrm>
          <a:prstGeom prst="wedgeRoundRectCallout">
            <a:avLst>
              <a:gd name="adj1" fmla="val -146724"/>
              <a:gd name="adj2" fmla="val -39147"/>
              <a:gd name="adj3" fmla="val 16667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sr-Latn-RS" sz="1800" spc="-1" strike="noStrike">
                <a:solidFill>
                  <a:srgbClr val="000000"/>
                </a:solidFill>
                <a:latin typeface="Calibri"/>
              </a:rPr>
              <a:t>Ovo mogu i USER i ADMIN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32" name="Speech Bubble: Rectangle with Corners Rounded 6"/>
          <p:cNvSpPr/>
          <p:nvPr/>
        </p:nvSpPr>
        <p:spPr>
          <a:xfrm>
            <a:off x="6499080" y="5320440"/>
            <a:ext cx="2160000" cy="612360"/>
          </a:xfrm>
          <a:prstGeom prst="wedgeRoundRectCallout">
            <a:avLst>
              <a:gd name="adj1" fmla="val -102936"/>
              <a:gd name="adj2" fmla="val -67455"/>
              <a:gd name="adj3" fmla="val 16667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sr-Latn-RS" sz="1800" spc="-1" strike="noStrike">
                <a:solidFill>
                  <a:srgbClr val="000000"/>
                </a:solidFill>
                <a:latin typeface="Calibri"/>
              </a:rPr>
              <a:t>Ovo može samo ADMIN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8000"/>
          </a:bodyPr>
          <a:p>
            <a:pPr algn="ctr">
              <a:lnSpc>
                <a:spcPct val="100000"/>
              </a:lnSpc>
              <a:buNone/>
            </a:pPr>
            <a:r>
              <a:rPr b="0" lang="sr-Latn-RS" sz="4400" spc="-1" strike="noStrike">
                <a:solidFill>
                  <a:srgbClr val="000000"/>
                </a:solidFill>
                <a:latin typeface="Calibri"/>
              </a:rPr>
              <a:t>Kako bismo sve to uradili bez Spring-a?</a:t>
            </a:r>
            <a:endParaRPr b="0" lang="sr-Latn-R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6000"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3200" spc="-1" strike="noStrike">
                <a:solidFill>
                  <a:srgbClr val="000000"/>
                </a:solidFill>
                <a:latin typeface="Calibri"/>
              </a:rPr>
              <a:t>Autentikacija</a:t>
            </a:r>
            <a:endParaRPr b="0" lang="sr-Latn-R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sr-Latn-RS" sz="2800" spc="-1" strike="noStrike">
                <a:solidFill>
                  <a:srgbClr val="000000"/>
                </a:solidFill>
                <a:latin typeface="Calibri"/>
              </a:rPr>
              <a:t>Parametri login forme stižu na kontroler</a:t>
            </a:r>
            <a:endParaRPr b="0" lang="sr-Latn-R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sr-Latn-RS" sz="2800" spc="-1" strike="noStrike">
                <a:solidFill>
                  <a:srgbClr val="000000"/>
                </a:solidFill>
                <a:latin typeface="Calibri"/>
              </a:rPr>
              <a:t>Kontroler poziva servis i prosleđuje username&amp;password</a:t>
            </a:r>
            <a:endParaRPr b="0" lang="sr-Latn-R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sr-Latn-RS" sz="2800" spc="-1" strike="noStrike">
                <a:solidFill>
                  <a:srgbClr val="000000"/>
                </a:solidFill>
                <a:latin typeface="Calibri"/>
              </a:rPr>
              <a:t>Servis koristi injektovani repozitorijum da proveri da li u bazi korisnika postoji korisnik sa zadatim username&amp;password</a:t>
            </a:r>
            <a:endParaRPr b="0" lang="sr-Latn-R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sr-Latn-RS" sz="2800" spc="-1" strike="noStrike">
                <a:solidFill>
                  <a:srgbClr val="000000"/>
                </a:solidFill>
                <a:latin typeface="Calibri"/>
              </a:rPr>
              <a:t>Ako postoji, generiše identifikator klijenta i šalje ga na frontend</a:t>
            </a:r>
            <a:endParaRPr b="0" lang="sr-Latn-R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sr-Latn-RS" sz="2800" spc="-1" strike="noStrike">
                <a:solidFill>
                  <a:srgbClr val="000000"/>
                </a:solidFill>
                <a:latin typeface="Calibri"/>
              </a:rPr>
              <a:t>Frontend svaki put šalje u sklopu HTTP zahteva taj identifikator</a:t>
            </a:r>
            <a:endParaRPr b="0" lang="sr-Latn-R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sr-Latn-RS" sz="4400" spc="-1" strike="noStrike">
                <a:solidFill>
                  <a:srgbClr val="000000"/>
                </a:solidFill>
                <a:latin typeface="Calibri"/>
              </a:rPr>
              <a:t>Kako bismo uradili bez Spring-a?</a:t>
            </a:r>
            <a:endParaRPr b="0" lang="sr-Latn-R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3200" spc="-1" strike="noStrike">
                <a:solidFill>
                  <a:srgbClr val="000000"/>
                </a:solidFill>
                <a:latin typeface="Calibri"/>
              </a:rPr>
              <a:t>Autorizacija</a:t>
            </a:r>
            <a:endParaRPr b="0" lang="sr-Latn-R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sr-Latn-RS" sz="2800" spc="-1" strike="noStrike">
                <a:solidFill>
                  <a:srgbClr val="000000"/>
                </a:solidFill>
                <a:latin typeface="Calibri"/>
              </a:rPr>
              <a:t>Na početku svakog REST endpointa, iz HTTP zahteva, iz prosleđenog identifikatora se saznaje ko je korisnik</a:t>
            </a:r>
            <a:endParaRPr b="0" lang="sr-Latn-R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sr-Latn-RS" sz="2800" spc="-1" strike="noStrike">
                <a:solidFill>
                  <a:srgbClr val="000000"/>
                </a:solidFill>
                <a:latin typeface="Calibri"/>
              </a:rPr>
              <a:t>Pogleda se, recimo u bazi, da li identifikovani korisnik može da pozove taj konkretan kod</a:t>
            </a:r>
            <a:endParaRPr b="0" lang="sr-Latn-RS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sr-Latn-R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sr-Latn-RS" sz="4400" spc="-1" strike="noStrike">
                <a:solidFill>
                  <a:srgbClr val="000000"/>
                </a:solidFill>
                <a:latin typeface="Calibri"/>
              </a:rPr>
              <a:t>Spring security</a:t>
            </a:r>
            <a:endParaRPr b="0" lang="sr-Latn-R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8000"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3200" spc="-1" strike="noStrike">
                <a:solidFill>
                  <a:srgbClr val="000000"/>
                </a:solidFill>
                <a:latin typeface="Calibri"/>
              </a:rPr>
              <a:t>Spring security pokriva autentikaciju i autorizaciju.</a:t>
            </a:r>
            <a:endParaRPr b="0" lang="sr-Latn-R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3200" spc="-1" strike="noStrike">
                <a:solidFill>
                  <a:srgbClr val="000000"/>
                </a:solidFill>
                <a:latin typeface="Calibri"/>
              </a:rPr>
              <a:t>Autentikacija se može obaviti potpuno automatski</a:t>
            </a:r>
            <a:endParaRPr b="0" lang="sr-Latn-R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sr-Latn-RS" sz="2800" spc="-1" strike="noStrike">
                <a:solidFill>
                  <a:srgbClr val="000000"/>
                </a:solidFill>
                <a:latin typeface="Calibri"/>
              </a:rPr>
              <a:t>Spring može čak i da sam generiše login formu</a:t>
            </a:r>
            <a:endParaRPr b="0" lang="sr-Latn-R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sr-Latn-RS" sz="2800" spc="-1" strike="noStrike">
                <a:solidFill>
                  <a:srgbClr val="000000"/>
                </a:solidFill>
                <a:latin typeface="Calibri"/>
              </a:rPr>
              <a:t>Spring automatski može da obavi autentikaciju</a:t>
            </a:r>
            <a:endParaRPr b="0" lang="sr-Latn-R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400" spc="-1" strike="noStrike">
                <a:solidFill>
                  <a:srgbClr val="000000"/>
                </a:solidFill>
                <a:latin typeface="Calibri"/>
              </a:rPr>
              <a:t>Autentikacija može da bude: inMemory, JDBC, Oauth, itd.</a:t>
            </a:r>
            <a:endParaRPr b="0" lang="sr-Latn-R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3200" spc="-1" strike="noStrike">
                <a:solidFill>
                  <a:srgbClr val="000000"/>
                </a:solidFill>
                <a:latin typeface="Calibri"/>
              </a:rPr>
              <a:t>Autorizacija je automatski podržana definicijom uloga (ROLE).</a:t>
            </a:r>
            <a:endParaRPr b="0" lang="sr-Latn-R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sr-Latn-RS" sz="4400" spc="-1" strike="noStrike">
                <a:solidFill>
                  <a:srgbClr val="000000"/>
                </a:solidFill>
                <a:latin typeface="Calibri"/>
              </a:rPr>
              <a:t>Realizacija</a:t>
            </a:r>
            <a:endParaRPr b="0" lang="sr-Latn-R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55000"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3200" spc="-1" strike="noStrike">
                <a:solidFill>
                  <a:srgbClr val="000000"/>
                </a:solidFill>
                <a:latin typeface="Calibri"/>
              </a:rPr>
              <a:t>Može se realizovati na puno načina</a:t>
            </a:r>
            <a:endParaRPr b="0" lang="sr-Latn-R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3200" spc="-1" strike="noStrike">
                <a:solidFill>
                  <a:srgbClr val="000000"/>
                </a:solidFill>
                <a:latin typeface="Calibri"/>
              </a:rPr>
              <a:t>Odabraćemo jednostavniji način</a:t>
            </a:r>
            <a:endParaRPr b="0" lang="sr-Latn-R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3200" spc="-1" strike="noStrike">
                <a:solidFill>
                  <a:srgbClr val="000000"/>
                </a:solidFill>
                <a:latin typeface="Calibri"/>
              </a:rPr>
              <a:t>U frontendu, iz forme za login pozivamo REST endpoint i prosleđujemo username&amp;password</a:t>
            </a:r>
            <a:endParaRPr b="0" lang="sr-Latn-R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3200" spc="-1" strike="noStrike">
                <a:solidFill>
                  <a:srgbClr val="000000"/>
                </a:solidFill>
                <a:latin typeface="Calibri"/>
              </a:rPr>
              <a:t>Iz REST endpointa pozivamo Spring-ov </a:t>
            </a:r>
            <a:r>
              <a:rPr b="0" i="1" lang="sr-Latn-RS" sz="3200" spc="-1" strike="noStrike">
                <a:solidFill>
                  <a:srgbClr val="000000"/>
                </a:solidFill>
                <a:latin typeface="Calibri"/>
              </a:rPr>
              <a:t>AuthenticationManager</a:t>
            </a:r>
            <a:r>
              <a:rPr b="0" lang="sr-Latn-RS" sz="3200" spc="-1" strike="noStrike">
                <a:solidFill>
                  <a:srgbClr val="000000"/>
                </a:solidFill>
                <a:latin typeface="Calibri"/>
              </a:rPr>
              <a:t> da uradi autentikaciju</a:t>
            </a:r>
            <a:endParaRPr b="0" lang="sr-Latn-R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sr-Latn-RS" sz="2800" spc="-1" strike="noStrike">
                <a:solidFill>
                  <a:srgbClr val="000000"/>
                </a:solidFill>
                <a:latin typeface="Calibri"/>
              </a:rPr>
              <a:t>Prosleđujemo mu username&amp;password</a:t>
            </a:r>
            <a:endParaRPr b="0" lang="sr-Latn-R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3200" spc="-1" strike="noStrike">
                <a:solidFill>
                  <a:srgbClr val="000000"/>
                </a:solidFill>
                <a:latin typeface="Calibri"/>
              </a:rPr>
              <a:t>Spring-ov </a:t>
            </a:r>
            <a:r>
              <a:rPr b="0" i="1" lang="sr-Latn-RS" sz="3200" spc="-1" strike="noStrike">
                <a:solidFill>
                  <a:srgbClr val="000000"/>
                </a:solidFill>
                <a:latin typeface="Calibri"/>
              </a:rPr>
              <a:t>AuthenticationManager</a:t>
            </a:r>
            <a:r>
              <a:rPr b="0" lang="sr-Latn-RS" sz="3200" spc="-1" strike="noStrike">
                <a:solidFill>
                  <a:srgbClr val="000000"/>
                </a:solidFill>
                <a:latin typeface="Calibri"/>
              </a:rPr>
              <a:t> automatski traži </a:t>
            </a:r>
            <a:r>
              <a:rPr b="0" i="1" lang="sr-Latn-RS" sz="3200" spc="-1" strike="noStrike">
                <a:solidFill>
                  <a:srgbClr val="000000"/>
                </a:solidFill>
                <a:latin typeface="Calibri"/>
              </a:rPr>
              <a:t>UserDetailService</a:t>
            </a:r>
            <a:r>
              <a:rPr b="0" lang="sr-Latn-RS" sz="3200" spc="-1" strike="noStrike">
                <a:solidFill>
                  <a:srgbClr val="000000"/>
                </a:solidFill>
                <a:latin typeface="Calibri"/>
              </a:rPr>
              <a:t> servis, koji ima jednu jedinu metodu:</a:t>
            </a:r>
            <a:endParaRPr b="0" lang="sr-Latn-RS" sz="32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519"/>
              </a:spcBef>
              <a:buNone/>
              <a:tabLst>
                <a:tab algn="l" pos="0"/>
              </a:tabLst>
            </a:pPr>
            <a:r>
              <a:rPr b="1" lang="en-US" sz="2600" spc="-1" strike="noStrike">
                <a:solidFill>
                  <a:srgbClr val="000000"/>
                </a:solidFill>
                <a:latin typeface="Courier New"/>
              </a:rPr>
              <a:t>public UserDetails loadUserByUsername(String username)</a:t>
            </a:r>
            <a:endParaRPr b="0" lang="sr-Latn-RS" sz="2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sr-Latn-RS" sz="2800" spc="-1" strike="noStrike">
                <a:solidFill>
                  <a:srgbClr val="000000"/>
                </a:solidFill>
                <a:latin typeface="Calibri"/>
              </a:rPr>
              <a:t>Ova metoda vraća podatke o korisniku iz baze (username, password i ulogu), na osnovu korisničkog imena (ne i šifre!) u obliku objekta </a:t>
            </a:r>
            <a:r>
              <a:rPr b="0" i="1" lang="sr-Latn-RS" sz="2800" spc="-1" strike="noStrike">
                <a:solidFill>
                  <a:srgbClr val="000000"/>
                </a:solidFill>
                <a:latin typeface="Calibri"/>
              </a:rPr>
              <a:t>UserDetails</a:t>
            </a:r>
            <a:r>
              <a:rPr b="0" lang="sr-Latn-RS" sz="2800" spc="-1" strike="noStrike">
                <a:solidFill>
                  <a:srgbClr val="000000"/>
                </a:solidFill>
                <a:latin typeface="Calibri"/>
              </a:rPr>
              <a:t> klase</a:t>
            </a:r>
            <a:endParaRPr b="0" lang="sr-Latn-R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i="1" lang="sr-Latn-RS" sz="2800" spc="-1" strike="noStrike">
                <a:solidFill>
                  <a:srgbClr val="000000"/>
                </a:solidFill>
                <a:latin typeface="Calibri"/>
              </a:rPr>
              <a:t>AuthenticationManager</a:t>
            </a:r>
            <a:r>
              <a:rPr b="0" lang="sr-Latn-RS" sz="2800" spc="-1" strike="noStrike">
                <a:solidFill>
                  <a:srgbClr val="000000"/>
                </a:solidFill>
                <a:latin typeface="Calibri"/>
              </a:rPr>
              <a:t> sada poredi </a:t>
            </a:r>
            <a:r>
              <a:rPr b="0" i="1" lang="sr-Latn-RS" sz="2800" spc="-1" strike="noStrike">
                <a:solidFill>
                  <a:srgbClr val="000000"/>
                </a:solidFill>
                <a:latin typeface="Calibri"/>
              </a:rPr>
              <a:t>password</a:t>
            </a:r>
            <a:r>
              <a:rPr b="0" lang="sr-Latn-RS" sz="2800" spc="-1" strike="noStrike">
                <a:solidFill>
                  <a:srgbClr val="000000"/>
                </a:solidFill>
                <a:latin typeface="Calibri"/>
              </a:rPr>
              <a:t> koji je stigao iz frontenda sa </a:t>
            </a:r>
            <a:r>
              <a:rPr b="0" i="1" lang="sr-Latn-RS" sz="2800" spc="-1" strike="noStrike">
                <a:solidFill>
                  <a:srgbClr val="000000"/>
                </a:solidFill>
                <a:latin typeface="Calibri"/>
              </a:rPr>
              <a:t>passwordom</a:t>
            </a:r>
            <a:r>
              <a:rPr b="0" lang="sr-Latn-RS" sz="2800" spc="-1" strike="noStrike">
                <a:solidFill>
                  <a:srgbClr val="000000"/>
                </a:solidFill>
                <a:latin typeface="Calibri"/>
              </a:rPr>
              <a:t> sadržanim unutar </a:t>
            </a:r>
            <a:r>
              <a:rPr b="0" i="1" lang="sr-Latn-RS" sz="2800" spc="-1" strike="noStrike">
                <a:solidFill>
                  <a:srgbClr val="000000"/>
                </a:solidFill>
                <a:latin typeface="Calibri"/>
              </a:rPr>
              <a:t>UserDetails</a:t>
            </a:r>
            <a:r>
              <a:rPr b="0" lang="sr-Latn-RS" sz="2800" spc="-1" strike="noStrike">
                <a:solidFill>
                  <a:srgbClr val="000000"/>
                </a:solidFill>
                <a:latin typeface="Calibri"/>
              </a:rPr>
              <a:t> klase</a:t>
            </a:r>
            <a:endParaRPr b="0" lang="sr-Latn-R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sr-Latn-RS" sz="2800" spc="-1" strike="noStrike">
                <a:solidFill>
                  <a:srgbClr val="000000"/>
                </a:solidFill>
                <a:latin typeface="Calibri"/>
              </a:rPr>
              <a:t>Ako je sve OK, </a:t>
            </a:r>
            <a:r>
              <a:rPr b="0" i="1" lang="sr-Latn-RS" sz="2800" spc="-1" strike="noStrike">
                <a:solidFill>
                  <a:srgbClr val="000000"/>
                </a:solidFill>
                <a:latin typeface="Calibri"/>
              </a:rPr>
              <a:t>AuthenticationManager</a:t>
            </a:r>
            <a:r>
              <a:rPr b="0" lang="sr-Latn-RS" sz="2800" spc="-1" strike="noStrike">
                <a:solidFill>
                  <a:srgbClr val="000000"/>
                </a:solidFill>
                <a:latin typeface="Calibri"/>
              </a:rPr>
              <a:t> vraće objekat klase </a:t>
            </a:r>
            <a:r>
              <a:rPr b="0" i="1" lang="sr-Latn-RS" sz="2800" spc="-1" strike="noStrike">
                <a:solidFill>
                  <a:srgbClr val="000000"/>
                </a:solidFill>
                <a:latin typeface="Calibri"/>
              </a:rPr>
              <a:t>Authentication</a:t>
            </a:r>
            <a:r>
              <a:rPr b="0" lang="sr-Latn-RS" sz="2800" spc="-1" strike="noStrike">
                <a:solidFill>
                  <a:srgbClr val="000000"/>
                </a:solidFill>
                <a:latin typeface="Calibri"/>
              </a:rPr>
              <a:t>, koji predstavlja uspešno prijavljenog korisnika</a:t>
            </a:r>
            <a:endParaRPr b="0" lang="sr-Latn-R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sr-Latn-RS" sz="4400" spc="-1" strike="noStrike">
                <a:solidFill>
                  <a:srgbClr val="000000"/>
                </a:solidFill>
                <a:latin typeface="Calibri"/>
              </a:rPr>
              <a:t>LoginController.java</a:t>
            </a:r>
            <a:endParaRPr b="0" lang="sr-Latn-R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251640" y="1600200"/>
            <a:ext cx="8640720" cy="4636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2000"/>
          </a:bodyPr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Consolas"/>
              </a:rPr>
              <a:t>@Autowired</a:t>
            </a:r>
            <a:endParaRPr b="0" lang="sr-Latn-R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Consolas"/>
              </a:rPr>
              <a:t>private AuthenticationManager authenticationManager;</a:t>
            </a:r>
            <a:endParaRPr b="0" lang="sr-Latn-R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Consolas"/>
              </a:rPr>
              <a:t>@Autowired</a:t>
            </a:r>
            <a:endParaRPr b="0" lang="sr-Latn-R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Consolas"/>
              </a:rPr>
              <a:t>private JwtTokenUtil jwtTokenUtil;</a:t>
            </a:r>
            <a:endParaRPr b="0" lang="sr-Latn-R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sr-Latn-R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Consolas"/>
              </a:rPr>
              <a:t>@PostMapping()</a:t>
            </a:r>
            <a:endParaRPr b="0" lang="sr-Latn-R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public User login(</a:t>
            </a:r>
            <a:r>
              <a:rPr b="0" i="1" lang="en-US" sz="1800" spc="-1" strike="noStrike">
                <a:solidFill>
                  <a:srgbClr val="000000"/>
                </a:solidFill>
                <a:latin typeface="Consolas"/>
              </a:rPr>
              <a:t>@RequestBody User user) {</a:t>
            </a:r>
            <a:endParaRPr b="0" lang="sr-Latn-R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sr-Latn-RS" sz="1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UsernamePasswordAuthenticationToken authReq = </a:t>
            </a:r>
            <a:r>
              <a:rPr b="0" lang="en-US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new </a:t>
            </a:r>
            <a:r>
              <a:rPr b="0" lang="sr-Latn-RS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</a:t>
            </a:r>
            <a:br>
              <a:rPr sz="1800"/>
            </a:br>
            <a:r>
              <a:rPr b="0" lang="sr-Latn-RS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     </a:t>
            </a:r>
            <a:r>
              <a:rPr b="0" lang="en-US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UsernamePasswordAuthenticationToken(user.getUsername(),</a:t>
            </a:r>
            <a:endParaRPr b="0" lang="sr-Latn-R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sr-Latn-RS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 </a:t>
            </a:r>
            <a:r>
              <a:rPr b="0" lang="sr-Latn-RS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user.getPassword());</a:t>
            </a:r>
            <a:endParaRPr b="0" lang="sr-Latn-R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sr-Latn-RS" sz="1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Authentication auth = authenticationManager.authenticate(authReq);</a:t>
            </a:r>
            <a:endParaRPr b="0" lang="sr-Latn-R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sr-Latn-R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sr-Latn-RS" sz="1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SecurityContext sc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= SecurityContextHolder.</a:t>
            </a:r>
            <a:r>
              <a:rPr b="0" i="1" lang="en-US" sz="1800" spc="-1" strike="noStrike">
                <a:solidFill>
                  <a:srgbClr val="000000"/>
                </a:solidFill>
                <a:latin typeface="Consolas"/>
              </a:rPr>
              <a:t>getContext();</a:t>
            </a:r>
            <a:endParaRPr b="0" lang="sr-Latn-R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sr-Latn-RS" sz="1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sr-Latn-RS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sc.setAuthentication(auth);</a:t>
            </a:r>
            <a:endParaRPr b="0" lang="sr-Latn-R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sr-Latn-R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sr-Latn-RS" sz="1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String token = jwtTokenUtil.generateToken(user.getUsername());</a:t>
            </a:r>
            <a:endParaRPr b="0" lang="sr-Latn-R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sr-Latn-RS" sz="1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user.setJwt(token);</a:t>
            </a:r>
            <a:endParaRPr b="0" lang="sr-Latn-R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sr-Latn-R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sr-Latn-RS" sz="1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return user;</a:t>
            </a:r>
            <a:endParaRPr b="0" lang="sr-Latn-R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sr-Latn-R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Speech Bubble: Rectangle with Corners Rounded 3"/>
          <p:cNvSpPr/>
          <p:nvPr/>
        </p:nvSpPr>
        <p:spPr>
          <a:xfrm>
            <a:off x="6228360" y="1700640"/>
            <a:ext cx="2664000" cy="791640"/>
          </a:xfrm>
          <a:prstGeom prst="wedgeRoundRectCallout">
            <a:avLst>
              <a:gd name="adj1" fmla="val -30300"/>
              <a:gd name="adj2" fmla="val 225711"/>
              <a:gd name="adj3" fmla="val 16667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sr-Latn-RS" sz="1800" spc="-1" strike="noStrike">
                <a:solidFill>
                  <a:srgbClr val="000000"/>
                </a:solidFill>
                <a:latin typeface="Calibri"/>
              </a:rPr>
              <a:t>Ovde se automatski poziva </a:t>
            </a:r>
            <a:r>
              <a:rPr b="0" i="1" lang="sr-Latn-RS" sz="1800" spc="-1" strike="noStrike">
                <a:solidFill>
                  <a:srgbClr val="000000"/>
                </a:solidFill>
                <a:latin typeface="Calibri"/>
              </a:rPr>
              <a:t>UserDetailsService</a:t>
            </a:r>
            <a:r>
              <a:rPr b="0" lang="sr-Latn-RS" sz="1800" spc="-1" strike="noStrike">
                <a:solidFill>
                  <a:srgbClr val="000000"/>
                </a:solidFill>
                <a:latin typeface="Calibri"/>
              </a:rPr>
              <a:t> komponenta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97" name="Speech Bubble: Rectangle with Corners Rounded 4"/>
          <p:cNvSpPr/>
          <p:nvPr/>
        </p:nvSpPr>
        <p:spPr>
          <a:xfrm>
            <a:off x="4140000" y="5625720"/>
            <a:ext cx="3672000" cy="791640"/>
          </a:xfrm>
          <a:prstGeom prst="wedgeRoundRectCallout">
            <a:avLst>
              <a:gd name="adj1" fmla="val -59612"/>
              <a:gd name="adj2" fmla="val -94433"/>
              <a:gd name="adj3" fmla="val 16667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sr-Latn-RS" sz="1600" spc="-1" strike="noStrike">
                <a:solidFill>
                  <a:srgbClr val="000000"/>
                </a:solidFill>
                <a:latin typeface="Calibri"/>
              </a:rPr>
              <a:t>Ako je stigao do ovde, onda je sve OK, pa generišemo JWT token i ugrađujemo ga u objekat koji vraćamo na frontend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sr-Latn-RS" sz="4400" spc="-1" strike="noStrike">
                <a:solidFill>
                  <a:srgbClr val="000000"/>
                </a:solidFill>
                <a:latin typeface="Calibri"/>
              </a:rPr>
              <a:t>UserServiceImpl.java</a:t>
            </a:r>
            <a:endParaRPr b="0" lang="sr-Latn-R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179640" y="1600200"/>
            <a:ext cx="8506800" cy="4708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7000"/>
          </a:bodyPr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Consolas"/>
              </a:rPr>
              <a:t>@Service</a:t>
            </a:r>
            <a:endParaRPr b="0" lang="sr-Latn-R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public class UserServiceImpl implements UserDetailsService {</a:t>
            </a:r>
            <a:endParaRPr b="0" lang="sr-Latn-R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i="1" lang="sr-Latn-RS" sz="1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i="1" lang="en-US" sz="1800" spc="-1" strike="noStrike">
                <a:solidFill>
                  <a:srgbClr val="000000"/>
                </a:solidFill>
                <a:latin typeface="Consolas"/>
              </a:rPr>
              <a:t>@Autowired</a:t>
            </a:r>
            <a:endParaRPr b="0" lang="sr-Latn-R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sr-Latn-RS" sz="1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UserRepository allUsers;</a:t>
            </a:r>
            <a:endParaRPr b="0" lang="sr-Latn-R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i="1" lang="sr-Latn-RS" sz="1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i="1" lang="en-US" sz="1800" spc="-1" strike="noStrike">
                <a:solidFill>
                  <a:srgbClr val="000000"/>
                </a:solidFill>
                <a:latin typeface="Consolas"/>
              </a:rPr>
              <a:t>@Override</a:t>
            </a:r>
            <a:endParaRPr b="0" lang="sr-Latn-R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sr-Latn-RS" sz="1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public UserDetails loadUserByUsername(String username) throws </a:t>
            </a:r>
            <a:br>
              <a:rPr sz="1800"/>
            </a:br>
            <a:r>
              <a:rPr b="0" lang="sr-Latn-RS" sz="1800" spc="-1" strike="noStrike">
                <a:solidFill>
                  <a:srgbClr val="000000"/>
                </a:solidFill>
                <a:latin typeface="Consolas"/>
              </a:rPr>
              <a:t>   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UsernameNotFoundException {</a:t>
            </a:r>
            <a:endParaRPr b="0" lang="sr-Latn-R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sr-Latn-RS" sz="1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Optional&lt;User&gt; ret = allUsers.findByUsername(username);</a:t>
            </a:r>
            <a:endParaRPr b="0" lang="sr-Latn-R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sr-Latn-RS" sz="1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if (!ret.isEmpty() ) {</a:t>
            </a:r>
            <a:endParaRPr b="0" lang="sr-Latn-R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sr-Latn-RS" sz="1800" spc="-1" strike="noStrike">
                <a:solidFill>
                  <a:srgbClr val="000000"/>
                </a:solidFill>
                <a:latin typeface="Consolas"/>
              </a:rPr>
              <a:t>  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return org.springframework.security.core.userdetails.User</a:t>
            </a:r>
            <a:br>
              <a:rPr sz="1800"/>
            </a:br>
            <a:r>
              <a:rPr b="0" lang="sr-Latn-R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.</a:t>
            </a:r>
            <a:r>
              <a:rPr b="0" i="1" lang="en-US" sz="1800" spc="-1" strike="noStrike">
                <a:solidFill>
                  <a:srgbClr val="000000"/>
                </a:solidFill>
                <a:latin typeface="Consolas"/>
              </a:rPr>
              <a:t>withUsername(username)</a:t>
            </a:r>
            <a:endParaRPr b="0" lang="sr-Latn-R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i="1" lang="sr-Latn-R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i="1" lang="en-US" sz="1800" spc="-1" strike="noStrike">
                <a:solidFill>
                  <a:srgbClr val="000000"/>
                </a:solidFill>
                <a:latin typeface="Consolas"/>
              </a:rPr>
              <a:t>.password(ret.get().getPassword())</a:t>
            </a:r>
            <a:endParaRPr b="0" lang="sr-Latn-R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i="1" lang="sr-Latn-R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i="1" lang="en-US" sz="1800" spc="-1" strike="noStrike">
                <a:solidFill>
                  <a:srgbClr val="000000"/>
                </a:solidFill>
                <a:latin typeface="Consolas"/>
              </a:rPr>
              <a:t>.roles(ret.get().getRole().toString())</a:t>
            </a:r>
            <a:endParaRPr b="0" lang="sr-Latn-R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i="1" lang="sr-Latn-R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i="1" lang="en-US" sz="1800" spc="-1" strike="noStrike">
                <a:solidFill>
                  <a:srgbClr val="000000"/>
                </a:solidFill>
                <a:latin typeface="Consolas"/>
              </a:rPr>
              <a:t>.build();</a:t>
            </a:r>
            <a:endParaRPr b="0" lang="sr-Latn-R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sr-Latn-RS" sz="1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sr-Latn-R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sr-Latn-RS" sz="1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throw new UsernameNotFoundException("</a:t>
            </a:r>
            <a:r>
              <a:rPr b="0" lang="sr-Latn-RS" sz="1800" spc="-1" strike="noStrike">
                <a:solidFill>
                  <a:srgbClr val="000000"/>
                </a:solidFill>
                <a:latin typeface="Consolas"/>
              </a:rPr>
              <a:t>User n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ot found with this username: " +</a:t>
            </a:r>
            <a:br>
              <a:rPr sz="1800"/>
            </a:br>
            <a:r>
              <a:rPr b="0" lang="sr-Latn-RS" sz="1800" spc="-1" strike="noStrike">
                <a:solidFill>
                  <a:srgbClr val="000000"/>
                </a:solidFill>
                <a:latin typeface="Consolas"/>
              </a:rPr>
              <a:t>   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username);</a:t>
            </a:r>
            <a:endParaRPr b="0" lang="sr-Latn-R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sr-Latn-RS" sz="1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sr-Latn-R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sr-Latn-R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sr-Latn-RS" sz="4400" spc="-1" strike="noStrike">
                <a:solidFill>
                  <a:srgbClr val="000000"/>
                </a:solidFill>
                <a:latin typeface="Calibri"/>
              </a:rPr>
              <a:t>UserRepository.java</a:t>
            </a:r>
            <a:endParaRPr b="0" lang="sr-Latn-R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323640" y="1600200"/>
            <a:ext cx="864072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public interface UserRepository extends JpaRepository&lt;User, Long&gt; {</a:t>
            </a:r>
            <a:endParaRPr b="0" lang="sr-Latn-R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sr-Latn-RS" sz="1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public Optional&lt;User&gt; findByUsername(String username);</a:t>
            </a:r>
            <a:endParaRPr b="0" lang="sr-Latn-R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sr-Latn-R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826</TotalTime>
  <Application>LibreOffice/7.3.7.2$Linux_X86_64 LibreOffice_project/30$Build-2</Application>
  <AppVersion>15.0000</AppVersion>
  <Words>1627</Words>
  <Paragraphs>218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2017-08-13T08:49:59Z</dcterms:created>
  <dc:creator>minja</dc:creator>
  <dc:description/>
  <dc:language>en-GB</dc:language>
  <cp:lastModifiedBy/>
  <dcterms:modified xsi:type="dcterms:W3CDTF">2023-04-25T11:53:54Z</dcterms:modified>
  <cp:revision>242</cp:revision>
  <dc:subject/>
  <dc:title>Spring Boot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22</vt:i4>
  </property>
</Properties>
</file>