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91" r:id="rId2"/>
    <p:sldId id="259" r:id="rId3"/>
    <p:sldId id="269" r:id="rId4"/>
    <p:sldId id="303" r:id="rId5"/>
    <p:sldId id="294" r:id="rId6"/>
    <p:sldId id="304" r:id="rId7"/>
    <p:sldId id="314" r:id="rId8"/>
    <p:sldId id="311" r:id="rId9"/>
    <p:sldId id="313" r:id="rId10"/>
    <p:sldId id="295" r:id="rId11"/>
    <p:sldId id="305" r:id="rId12"/>
    <p:sldId id="296" r:id="rId13"/>
    <p:sldId id="306" r:id="rId14"/>
    <p:sldId id="297" r:id="rId15"/>
    <p:sldId id="307" r:id="rId16"/>
    <p:sldId id="308" r:id="rId17"/>
    <p:sldId id="309" r:id="rId18"/>
    <p:sldId id="298" r:id="rId19"/>
    <p:sldId id="310" r:id="rId20"/>
    <p:sldId id="299" r:id="rId21"/>
    <p:sldId id="300" r:id="rId22"/>
    <p:sldId id="268" r:id="rId23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Arial Black" panose="020B0A04020102020204" pitchFamily="34" charset="0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9DC3E6"/>
    <a:srgbClr val="E7E6E6"/>
    <a:srgbClr val="CCFF99"/>
    <a:srgbClr val="CCECFF"/>
    <a:srgbClr val="FFCC99"/>
    <a:srgbClr val="FFCCCC"/>
    <a:srgbClr val="FFFFFF"/>
    <a:srgbClr val="1976F3"/>
    <a:srgbClr val="FF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91" autoAdjust="0"/>
    <p:restoredTop sz="84391" autoAdjust="0"/>
  </p:normalViewPr>
  <p:slideViewPr>
    <p:cSldViewPr snapToGrid="0">
      <p:cViewPr varScale="1">
        <p:scale>
          <a:sx n="61" d="100"/>
          <a:sy n="61" d="100"/>
        </p:scale>
        <p:origin x="33" y="8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A8A8-5968-4B34-A467-02ED5808A3DF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27120-76BD-4D8E-A33B-1FC31E609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7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 we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team 14, “</a:t>
            </a:r>
            <a:r>
              <a:rPr lang="ko-KR" altLang="en-US" dirty="0"/>
              <a:t>팀 이름“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84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5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55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9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8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6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50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7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21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79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6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9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30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734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Thank you for listening.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>
                <a:latin typeface="Arial Black" panose="020B0A04020102020204" pitchFamily="34" charset="0"/>
              </a:rPr>
              <a:t>Everyone reads same sorted comments.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Arial Black" panose="020B0A04020102020204" pitchFamily="34" charset="0"/>
              </a:rPr>
              <a:t>- It may effect people to make same conclusion.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>
                <a:latin typeface="Arial Black" panose="020B0A04020102020204" pitchFamily="34" charset="0"/>
              </a:rPr>
              <a:t>If early-bird comments are wrong and got many likes only because they're created faster, the recent ones that includes reasonable opinion can be unseen.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Arial Black" panose="020B0A04020102020204" pitchFamily="34" charset="0"/>
              </a:rPr>
              <a:t>- Recent comment's lower </a:t>
            </a:r>
            <a:r>
              <a:rPr lang="en-US" altLang="ko-KR" dirty="0" err="1">
                <a:latin typeface="Arial Black" panose="020B0A04020102020204" pitchFamily="34" charset="0"/>
              </a:rPr>
              <a:t>importancy</a:t>
            </a:r>
            <a:r>
              <a:rPr lang="en-US" altLang="ko-KR" dirty="0">
                <a:latin typeface="Arial Black" panose="020B0A04020102020204" pitchFamily="34" charset="0"/>
              </a:rPr>
              <a:t> problem.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dirty="0">
                <a:latin typeface="Arial Black" panose="020B0A04020102020204" pitchFamily="34" charset="0"/>
              </a:rPr>
              <a:t>There can be some comments that comprises nothing related with the main text. 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 Black" panose="020B0A04020102020204" pitchFamily="34" charset="0"/>
              </a:rPr>
              <a:t>These outliers can ruin other meaningful comments' chance to be shown.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Present a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</a:t>
            </a:r>
            <a:r>
              <a:rPr lang="en-US" altLang="ko-KR" dirty="0"/>
              <a:t> that can help individuals make moral judgments by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rearranging</a:t>
            </a:r>
            <a:r>
              <a:rPr lang="en-US" altLang="ko-KR" dirty="0"/>
              <a:t> the ranking of comments by users according to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various sorting criteria</a:t>
            </a:r>
            <a:r>
              <a:rPr lang="en-US" altLang="ko-KR" dirty="0"/>
              <a:t>.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endParaRPr lang="en-US" altLang="ko-KR" dirty="0">
              <a:latin typeface="Arial Black" panose="020B0A040201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1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방법론을 사용하여 점수 책정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 설문 결과에 따라 중요도 순서 매김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이를 합산하여 최종 점수 도출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웹페이지에 올림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9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2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Web</a:t>
            </a:r>
            <a:r>
              <a:rPr kumimoji="1" lang="ko-KR" altLang="en-US" dirty="0"/>
              <a:t>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news</a:t>
            </a:r>
            <a:r>
              <a:rPr kumimoji="1" lang="ko-KR" altLang="en-US" dirty="0"/>
              <a:t>를 띄운 뒤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에서 기사 제목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내용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댓글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좋아요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싫어요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 댓글 수를 뽑아온다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2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Web</a:t>
            </a:r>
            <a:r>
              <a:rPr kumimoji="1" lang="ko-KR" altLang="en-US" dirty="0"/>
              <a:t>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news</a:t>
            </a:r>
            <a:r>
              <a:rPr kumimoji="1" lang="ko-KR" altLang="en-US" dirty="0"/>
              <a:t>를 띄운 뒤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에서 기사 제목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내용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댓글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좋아요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싫어요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 댓글 수를 뽑아온다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0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Web</a:t>
            </a:r>
            <a:r>
              <a:rPr kumimoji="1" lang="ko-KR" altLang="en-US" dirty="0"/>
              <a:t>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news</a:t>
            </a:r>
            <a:r>
              <a:rPr kumimoji="1" lang="ko-KR" altLang="en-US" dirty="0"/>
              <a:t>를 띄운 뒤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에서 기사 제목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내용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댓글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좋아요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싫어요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 댓글 수를 뽑아온다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8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Web</a:t>
            </a:r>
            <a:r>
              <a:rPr kumimoji="1" lang="ko-KR" altLang="en-US" dirty="0"/>
              <a:t> </a:t>
            </a:r>
            <a:r>
              <a:rPr kumimoji="1" lang="en-US" altLang="ko-KR" dirty="0"/>
              <a:t>driver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news</a:t>
            </a:r>
            <a:r>
              <a:rPr kumimoji="1" lang="ko-KR" altLang="en-US" dirty="0"/>
              <a:t>를 띄운 뒤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에서 기사 제목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내용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댓글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좋아요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싫어요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대 댓글 수를 뽑아온다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27120-76BD-4D8E-A33B-1FC31E6092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5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05FF85A-530C-4907-87BD-4F11ECCB4FF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F417740-C292-41AA-A5E3-30F27B438B7D}"/>
              </a:ext>
            </a:extLst>
          </p:cNvPr>
          <p:cNvGrpSpPr/>
          <p:nvPr userDrawn="1"/>
        </p:nvGrpSpPr>
        <p:grpSpPr>
          <a:xfrm>
            <a:off x="1186959" y="890217"/>
            <a:ext cx="6770087" cy="5077573"/>
            <a:chOff x="1484896" y="1006157"/>
            <a:chExt cx="5936216" cy="44521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D1D9F34-796D-425C-9400-9A2ED4DC34BF}"/>
                </a:ext>
              </a:extLst>
            </p:cNvPr>
            <p:cNvSpPr/>
            <p:nvPr userDrawn="1"/>
          </p:nvSpPr>
          <p:spPr>
            <a:xfrm>
              <a:off x="1484897" y="1006165"/>
              <a:ext cx="5936215" cy="445216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순서도: 수동 입력 8">
              <a:extLst>
                <a:ext uri="{FF2B5EF4-FFF2-40B4-BE49-F238E27FC236}">
                  <a16:creationId xmlns:a16="http://schemas.microsoft.com/office/drawing/2014/main" id="{1A2C2CB2-EEB2-4174-B956-543ABA040BD4}"/>
                </a:ext>
              </a:extLst>
            </p:cNvPr>
            <p:cNvSpPr/>
            <p:nvPr userDrawn="1"/>
          </p:nvSpPr>
          <p:spPr>
            <a:xfrm rot="5400000" flipH="1">
              <a:off x="1309154" y="1181899"/>
              <a:ext cx="4452160" cy="4100675"/>
            </a:xfrm>
            <a:prstGeom prst="flowChartManualIn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AC5388-CB11-4D21-81E7-9F1B62171A59}"/>
                </a:ext>
              </a:extLst>
            </p:cNvPr>
            <p:cNvSpPr/>
            <p:nvPr userDrawn="1"/>
          </p:nvSpPr>
          <p:spPr>
            <a:xfrm>
              <a:off x="1727534" y="1207645"/>
              <a:ext cx="5446295" cy="4050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6670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177" y="4284271"/>
            <a:ext cx="5441650" cy="1175008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03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6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B5EB3F-09D3-4D14-9BC3-A4A9635134C8}"/>
              </a:ext>
            </a:extLst>
          </p:cNvPr>
          <p:cNvSpPr/>
          <p:nvPr userDrawn="1"/>
        </p:nvSpPr>
        <p:spPr>
          <a:xfrm>
            <a:off x="2" y="402265"/>
            <a:ext cx="8690811" cy="977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  <a:lvl2pPr>
              <a:defRPr>
                <a:latin typeface="Arial Black" panose="020B0A04020102020204" pitchFamily="34" charset="0"/>
              </a:defRPr>
            </a:lvl2pPr>
            <a:lvl3pPr>
              <a:defRPr>
                <a:latin typeface="Arial Black" panose="020B0A04020102020204" pitchFamily="34" charset="0"/>
              </a:defRPr>
            </a:lvl3pPr>
            <a:lvl4pPr>
              <a:defRPr>
                <a:latin typeface="Arial Black" panose="020B0A04020102020204" pitchFamily="34" charset="0"/>
              </a:defRPr>
            </a:lvl4pPr>
            <a:lvl5pPr>
              <a:defRPr>
                <a:latin typeface="Arial Black" panose="020B0A040201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2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3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3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1B5EB3F-09D3-4D14-9BC3-A4A9635134C8}"/>
              </a:ext>
            </a:extLst>
          </p:cNvPr>
          <p:cNvSpPr/>
          <p:nvPr userDrawn="1"/>
        </p:nvSpPr>
        <p:spPr>
          <a:xfrm>
            <a:off x="2" y="402265"/>
            <a:ext cx="8690811" cy="977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8164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0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1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E465AF8-C90F-40CA-AED5-DEEAAC7C412D}"/>
              </a:ext>
            </a:extLst>
          </p:cNvPr>
          <p:cNvSpPr/>
          <p:nvPr userDrawn="1"/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순서도: 수동 입력 10">
            <a:extLst>
              <a:ext uri="{FF2B5EF4-FFF2-40B4-BE49-F238E27FC236}">
                <a16:creationId xmlns:a16="http://schemas.microsoft.com/office/drawing/2014/main" id="{D549B9BC-8602-409F-BCC5-0EB4DC57FE42}"/>
              </a:ext>
            </a:extLst>
          </p:cNvPr>
          <p:cNvSpPr/>
          <p:nvPr userDrawn="1"/>
        </p:nvSpPr>
        <p:spPr>
          <a:xfrm rot="5400000" flipH="1">
            <a:off x="-242635" y="242632"/>
            <a:ext cx="6857999" cy="6372726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72D09D90-B101-40FC-A750-BF6293A4307B}"/>
              </a:ext>
            </a:extLst>
          </p:cNvPr>
          <p:cNvSpPr/>
          <p:nvPr userDrawn="1"/>
        </p:nvSpPr>
        <p:spPr>
          <a:xfrm rot="5400000" flipH="1">
            <a:off x="-270708" y="270701"/>
            <a:ext cx="6857999" cy="6316580"/>
          </a:xfrm>
          <a:prstGeom prst="flowChartManualInpu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383E9C-4265-4FCC-87F1-7177D2CF824D}"/>
              </a:ext>
            </a:extLst>
          </p:cNvPr>
          <p:cNvSpPr/>
          <p:nvPr userDrawn="1"/>
        </p:nvSpPr>
        <p:spPr>
          <a:xfrm>
            <a:off x="242637" y="201479"/>
            <a:ext cx="8658726" cy="64800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6F89A-BD86-474D-9459-B3A32BCC4DDC}" type="datetimeFigureOut">
              <a:rPr lang="ko-KR" altLang="en-US" smtClean="0"/>
              <a:t>20-12-7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AE7AE-2085-46C1-B1CA-2DC3997F4C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F2218E-BE1D-4106-8B72-09553F73F8F5}"/>
              </a:ext>
            </a:extLst>
          </p:cNvPr>
          <p:cNvSpPr/>
          <p:nvPr userDrawn="1"/>
        </p:nvSpPr>
        <p:spPr>
          <a:xfrm>
            <a:off x="2" y="402265"/>
            <a:ext cx="4684295" cy="977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81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2">
              <a:lumMod val="50000"/>
            </a:schemeClr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2A6037-CE78-42A4-95E7-9FA803F81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22151"/>
            <a:ext cx="7772400" cy="354962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S</a:t>
            </a:r>
            <a:r>
              <a:rPr lang="en-US" altLang="ko-KR" sz="2800" dirty="0"/>
              <a:t>OCIAL</a:t>
            </a:r>
            <a:r>
              <a:rPr lang="en-US" altLang="ko-KR" sz="3200" dirty="0"/>
              <a:t> E</a:t>
            </a:r>
            <a:r>
              <a:rPr lang="en-US" altLang="ko-KR" sz="2800" dirty="0"/>
              <a:t>THICS</a:t>
            </a:r>
            <a:r>
              <a:rPr lang="en-US" altLang="ko-KR" sz="3200" dirty="0"/>
              <a:t> A</a:t>
            </a:r>
            <a:r>
              <a:rPr lang="en-US" altLang="ko-KR" sz="2800" dirty="0"/>
              <a:t>SSISTANTS</a:t>
            </a:r>
            <a:br>
              <a:rPr lang="en-US" altLang="ko-KR" sz="4800" dirty="0"/>
            </a:br>
            <a:br>
              <a:rPr lang="en-US" altLang="ko-KR" sz="2000" dirty="0"/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6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Offering Tools with New Sorting Criteria</a:t>
            </a:r>
            <a:endParaRPr lang="ko-KR" altLang="en-US" sz="5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8B23FC2-B9D4-4E40-8FBB-0968E2AF0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sz="1400" dirty="0"/>
              <a:t>&lt;Team 14&gt;</a:t>
            </a:r>
          </a:p>
          <a:p>
            <a:pPr latinLnBrk="0"/>
            <a:r>
              <a:rPr lang="en-US" altLang="ko-KR" sz="1400" dirty="0"/>
              <a:t>20160579 </a:t>
            </a:r>
            <a:r>
              <a:rPr lang="en-US" altLang="ko-KR" sz="1400" dirty="0" err="1"/>
              <a:t>Sangwoo</a:t>
            </a:r>
            <a:r>
              <a:rPr lang="en-US" altLang="ko-KR" sz="1400" dirty="0"/>
              <a:t> Jung, 20160688 Sol Han</a:t>
            </a:r>
          </a:p>
          <a:p>
            <a:pPr latinLnBrk="0"/>
            <a:r>
              <a:rPr lang="en-US" altLang="ko-KR" sz="1400" dirty="0"/>
              <a:t>20160715 </a:t>
            </a:r>
            <a:r>
              <a:rPr lang="en-US" altLang="ko-KR" sz="1400" dirty="0" err="1"/>
              <a:t>Minseon</a:t>
            </a:r>
            <a:r>
              <a:rPr lang="en-US" altLang="ko-KR" sz="1400" dirty="0"/>
              <a:t> Hwang, 20160769 </a:t>
            </a:r>
            <a:r>
              <a:rPr lang="en-US" altLang="ko-KR" sz="1400" dirty="0" err="1"/>
              <a:t>Gisang</a:t>
            </a:r>
            <a:r>
              <a:rPr lang="en-US" altLang="ko-KR" sz="1400" dirty="0"/>
              <a:t> Lee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2071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5371">
        <p159:morph option="byObject"/>
      </p:transition>
    </mc:Choice>
    <mc:Fallback>
      <p:transition spd="slow" advTm="537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35A21A4-AD6B-482C-89E5-988F7DF784CB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KEYWORD EXTRACTION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EAA5D64-F290-41AD-ACD1-902BA090936C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C024F8-5ADB-4625-8F36-39C8ECA30EDA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16D06B-9C9D-4A02-BAD5-7820D9FD0960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889CE-D98B-4799-B0A3-120B901DD0D8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CC6D936-D0FA-4439-A425-6A26CD5C63FD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D2B1841-E431-4D7D-A6F1-7E852134E91E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0952726-2A86-428E-A6C9-E683FDC4CDE2}"/>
              </a:ext>
            </a:extLst>
          </p:cNvPr>
          <p:cNvCxnSpPr>
            <a:stCxn id="10" idx="2"/>
            <a:endCxn id="6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0264024-9EBF-40CE-9FDA-AC903016EE9A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D1ADF1-B5B3-425F-AD27-2C9AC1B16427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5185EE-1FF8-464B-A4E9-9191E30ACB9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767B3A-8782-4E8F-B31A-8DD73FC5E07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AFC4BB-6DA8-45E6-9E6F-6FB187D50C8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356958-BDAE-4EE5-A363-5B198996E7F8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06B550-B74C-4E07-8125-C9A016F97464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A41A4B-FC15-4DFD-8549-5101AFBAB591}"/>
              </a:ext>
            </a:extLst>
          </p:cNvPr>
          <p:cNvCxnSpPr>
            <a:stCxn id="19" idx="3"/>
            <a:endCxn id="8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322B35-C5C6-40EE-A592-E982DA2A3E66}"/>
              </a:ext>
            </a:extLst>
          </p:cNvPr>
          <p:cNvSpPr/>
          <p:nvPr/>
        </p:nvSpPr>
        <p:spPr>
          <a:xfrm>
            <a:off x="628650" y="2474373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2B76A1D-A984-4F9F-8AF5-168ADB6E3DE1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BF5A5D-9E26-400C-8629-633558091532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63BAA-3A0E-4B1D-AA8B-C07C36056CF6}"/>
              </a:ext>
            </a:extLst>
          </p:cNvPr>
          <p:cNvCxnSpPr>
            <a:stCxn id="10" idx="0"/>
            <a:endCxn id="5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3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KEYWORD EXTRACTION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36B85-B258-4944-9C24-F75BF8838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5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SIMILARITY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032C102-9B3B-4CA2-8F51-704238348116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67F229-5F6E-4865-B229-299DD56F005E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CB2469-58C3-4A57-966E-599CB441DDF1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12E6D2-DF8D-4981-80FD-0822D4BE9AEA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95307D7-94EC-4FBC-8D7F-C41DAE4AFF9A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804FAF0-AC28-43AB-BF71-D391D2E43626}"/>
              </a:ext>
            </a:extLst>
          </p:cNvPr>
          <p:cNvCxnSpPr>
            <a:stCxn id="9" idx="2"/>
            <a:endCxn id="5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5FFEB06-F613-43DF-B665-9CCDF869531B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6EBA0A-8A09-4CF7-982C-966107AA4D93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66B446-05A3-44C6-A25C-5E062A45A05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A1633C-B249-41FE-9C56-1ECB6EB74FA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5C767AF-6E60-4E91-B0C5-24ED9D8000B7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4FDBCC-EBDC-4479-9359-C9EEF4097C40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E0A03B-1D5C-4341-97DC-64F47EAE20A2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D4E3F62-1A8E-4ACF-8ADF-2ED8FD0BCFD5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BBD826-C3B1-4176-AF3D-818BB48C8290}"/>
              </a:ext>
            </a:extLst>
          </p:cNvPr>
          <p:cNvSpPr/>
          <p:nvPr/>
        </p:nvSpPr>
        <p:spPr>
          <a:xfrm>
            <a:off x="628650" y="2320818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5CA3CDD-9E5D-4E5B-83F2-36A6251F10FD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0BC7AC-338A-4AAD-B264-A6DE96B8217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EFBB636-CF43-449E-803F-3940FC543F76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21C0687-EA02-40EF-871D-3301D3593B97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F7F7F6B-44E8-4F3C-A793-E559434ABAF8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SIMILARITY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15B2D-CE80-45C8-B360-E77309E3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74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WORD RANK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E3774A-CC07-4A15-9469-9077E0184AA5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03F6A99-FC03-49D3-83DD-EB1EE5F37722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8579DE-E48A-467A-BE49-A76BD0C74D8A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A092D00-6DAE-4374-95C4-73140ABDDF98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2F45C0-4D0D-4006-9386-4A52FBF075E2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4F02D1-4F86-45BD-A0E3-2E2811AAF5FA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231FB46-9212-4F46-85C1-74DE908A7812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1506C47-D81D-40A7-B7FC-C7ECB9C090E7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096E9D-C298-44EC-A91C-470250567EFE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BAB0CB-E282-44A4-9AB2-3E693285A61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79B5C9-241A-444E-8A3E-DEC6CF9CCB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A32DD7-22BC-4D83-8ED1-FB1F87A0966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A744E5-19AE-4BAB-B46A-3A8EC6580B33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6C9ED8-F7F9-48F5-AFE8-7E934C2D5CB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C1A04-2782-47E6-9D24-F2887FBB4953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D6EE1B-6A98-417A-BEB8-7A0CF8EA5169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63A10-87C2-4648-B027-2CB2CCAD315A}"/>
              </a:ext>
            </a:extLst>
          </p:cNvPr>
          <p:cNvSpPr/>
          <p:nvPr/>
        </p:nvSpPr>
        <p:spPr>
          <a:xfrm>
            <a:off x="628650" y="2493920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16AF33-1EE0-45DF-A86B-F79FC52B4428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1F5A7D-6FB0-43B7-8C8E-65B980FEB26D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1228519-11EF-4649-9F45-DA737E1BC58E}"/>
              </a:ext>
            </a:extLst>
          </p:cNvPr>
          <p:cNvCxnSpPr>
            <a:stCxn id="9" idx="2"/>
            <a:endCxn id="5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65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WORD RANK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59E10-46BE-4639-9EA1-42251DE5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53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RANKING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E3774A-CC07-4A15-9469-9077E0184AA5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2F45C0-4D0D-4006-9386-4A52FBF075E2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096E9D-C298-44EC-A91C-470250567EFE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79B5C9-241A-444E-8A3E-DEC6CF9CCB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A32DD7-22BC-4D83-8ED1-FB1F87A0966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BD6EE1B-6A98-417A-BEB8-7A0CF8EA5169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763A10-87C2-4648-B027-2CB2CCAD315A}"/>
              </a:ext>
            </a:extLst>
          </p:cNvPr>
          <p:cNvSpPr/>
          <p:nvPr/>
        </p:nvSpPr>
        <p:spPr>
          <a:xfrm>
            <a:off x="628650" y="2297566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1F5A7D-6FB0-43B7-8C8E-65B980FEB26D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03F6A99-FC03-49D3-83DD-EB1EE5F37722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8579DE-E48A-467A-BE49-A76BD0C74D8A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A092D00-6DAE-4374-95C4-73140ABDDF98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4F02D1-4F86-45BD-A0E3-2E2811AAF5FA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231FB46-9212-4F46-85C1-74DE908A7812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1506C47-D81D-40A7-B7FC-C7ECB9C090E7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EBAB0CB-E282-44A4-9AB2-3E693285A61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3A744E5-19AE-4BAB-B46A-3A8EC6580B33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6C9ED8-F7F9-48F5-AFE8-7E934C2D5CBC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CC1A04-2782-47E6-9D24-F2887FBB4953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416AF33-1EE0-45DF-A86B-F79FC52B4428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1228519-11EF-4649-9F45-DA737E1BC58E}"/>
              </a:ext>
            </a:extLst>
          </p:cNvPr>
          <p:cNvCxnSpPr>
            <a:stCxn id="9" idx="2"/>
            <a:endCxn id="5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50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RANKING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89DB4-2DEB-43EA-90C0-4EC9BD0D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19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EMO </a:t>
            </a:r>
            <a:r>
              <a:rPr lang="en-US" altLang="ko-KR" dirty="0"/>
              <a:t>V</a:t>
            </a:r>
            <a:r>
              <a:rPr lang="en-US" altLang="ko-KR" sz="2400" dirty="0"/>
              <a:t>IDEO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52929F-CFDD-4097-923B-DA80FF108D2B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8C54107-1AF7-407F-B7FA-9E863CEB2197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00D587-7057-4B57-A615-6C548A08415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1AA42C5-EA79-42AF-B92D-E5168CA42C54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7BBD4A9-4C8D-465E-B1FF-4832B8D007E0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212C49-70DD-4638-9DF0-EC1DA57FAF54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81DAFC-70EB-4F40-9BEA-3D2638F21C18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2715FF7-5AF3-4363-AEE1-32F05A334B01}"/>
              </a:ext>
            </a:extLst>
          </p:cNvPr>
          <p:cNvCxnSpPr>
            <a:stCxn id="10" idx="0"/>
            <a:endCxn id="11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7DF0DD8-37CE-42B4-AA6F-6638CB3BB24C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36367C3D-6326-4B35-B6B8-F9ECE5370605}"/>
              </a:ext>
            </a:extLst>
          </p:cNvPr>
          <p:cNvCxnSpPr>
            <a:stCxn id="21" idx="3"/>
            <a:endCxn id="13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AD6F7D-64E1-471D-8BA8-5395781F419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0757FF-B351-4508-8F1F-160AE281D22A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33BFE6-C2E0-4F4D-A564-3C1F0D961229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62B8B6-0294-440D-AEB1-7AC33B374225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72AD8C5-4F46-4DDB-9CE5-6B9F313B6820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DA898CF-3AE8-485F-9FD7-A8AD5AB96BDC}"/>
              </a:ext>
            </a:extLst>
          </p:cNvPr>
          <p:cNvCxnSpPr>
            <a:stCxn id="10" idx="2"/>
            <a:endCxn id="21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ACBC4-29EF-4351-A51D-AABD10A07E42}"/>
              </a:ext>
            </a:extLst>
          </p:cNvPr>
          <p:cNvSpPr/>
          <p:nvPr/>
        </p:nvSpPr>
        <p:spPr>
          <a:xfrm>
            <a:off x="628650" y="2365720"/>
            <a:ext cx="7886700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EDA9BA-970A-4677-B817-1EB65FC82019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1E98D3-965B-49AD-91BE-3081E8B160CE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E5D99D2-FAAF-4F84-AC08-C7591E4BEF9F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48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EMO </a:t>
            </a:r>
            <a:r>
              <a:rPr lang="en-US" altLang="ko-KR" dirty="0"/>
              <a:t>V</a:t>
            </a:r>
            <a:r>
              <a:rPr lang="en-US" altLang="ko-KR" sz="2400" dirty="0"/>
              <a:t>IDEO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0E103-17C4-4E96-A7C4-328307A8E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71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499778-8056-4C63-B486-38480CE3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sz="2400" dirty="0"/>
              <a:t>ONTENTS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DB8682D-5192-4EE7-B2D1-CCD5AB549D5C}"/>
              </a:ext>
            </a:extLst>
          </p:cNvPr>
          <p:cNvSpPr txBox="1">
            <a:spLocks/>
          </p:cNvSpPr>
          <p:nvPr/>
        </p:nvSpPr>
        <p:spPr>
          <a:xfrm>
            <a:off x="1656866" y="1092204"/>
            <a:ext cx="5830277" cy="537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| Motivation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      | Proposed Methodology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            | Implementation</a:t>
            </a:r>
            <a:br>
              <a:rPr lang="en-US" altLang="ko-KR" sz="2000" dirty="0">
                <a:latin typeface="Arial Black" panose="020B0A04020102020204" pitchFamily="34" charset="0"/>
              </a:rPr>
            </a:br>
            <a:r>
              <a:rPr lang="en-US" altLang="ko-KR" sz="2000" dirty="0">
                <a:latin typeface="Arial Black" panose="020B0A04020102020204" pitchFamily="34" charset="0"/>
              </a:rPr>
              <a:t>                  |</a:t>
            </a:r>
            <a:r>
              <a:rPr lang="ko-KR" altLang="en-US" sz="2000" dirty="0">
                <a:latin typeface="Arial Black" panose="020B0A04020102020204" pitchFamily="34" charset="0"/>
              </a:rPr>
              <a:t> </a:t>
            </a:r>
            <a:r>
              <a:rPr lang="en-US" altLang="ko-KR" sz="2000" dirty="0">
                <a:latin typeface="Arial Black" panose="020B0A04020102020204" pitchFamily="34" charset="0"/>
              </a:rPr>
              <a:t>Demo Video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                        | Discussion &amp; Conclusion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Arial Black" panose="020B0A04020102020204" pitchFamily="34" charset="0"/>
              </a:rPr>
              <a:t>                              | Future Work</a:t>
            </a:r>
          </a:p>
        </p:txBody>
      </p:sp>
    </p:spTree>
    <p:extLst>
      <p:ext uri="{BB962C8B-B14F-4D97-AF65-F5344CB8AC3E}">
        <p14:creationId xmlns:p14="http://schemas.microsoft.com/office/powerpoint/2010/main" val="3107360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994">
        <p159:morph option="byObject"/>
      </p:transition>
    </mc:Choice>
    <mc:Fallback>
      <p:transition spd="slow" advTm="1994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sz="2400" dirty="0"/>
              <a:t>ISCUSSION</a:t>
            </a:r>
            <a:r>
              <a:rPr lang="en-US" altLang="ko-KR" dirty="0"/>
              <a:t> &amp; C</a:t>
            </a:r>
            <a:r>
              <a:rPr lang="en-US" altLang="ko-KR" sz="2400" dirty="0"/>
              <a:t>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EFC32-8879-4665-961C-139BF23E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71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sz="2400" dirty="0"/>
              <a:t>UTURE</a:t>
            </a:r>
            <a:r>
              <a:rPr lang="en-US" altLang="ko-KR" dirty="0"/>
              <a:t> W</a:t>
            </a:r>
            <a:r>
              <a:rPr lang="en-US" altLang="ko-KR" sz="2400" dirty="0"/>
              <a:t>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795D7-C305-427F-8917-25601031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34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2A6037-CE78-42A4-95E7-9FA803F81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sz="3600" dirty="0"/>
              <a:t>HANK</a:t>
            </a:r>
            <a:r>
              <a:rPr lang="en-US" altLang="ko-KR" dirty="0"/>
              <a:t> Y</a:t>
            </a:r>
            <a:r>
              <a:rPr lang="en-US" altLang="ko-KR" sz="3600" dirty="0"/>
              <a:t>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05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sz="2400" dirty="0"/>
              <a:t>OTIVATION</a:t>
            </a:r>
            <a:endParaRPr lang="ko-KR" altLang="en-US" dirty="0"/>
          </a:p>
        </p:txBody>
      </p:sp>
      <p:sp>
        <p:nvSpPr>
          <p:cNvPr id="7" name="제목 3">
            <a:extLst>
              <a:ext uri="{FF2B5EF4-FFF2-40B4-BE49-F238E27FC236}">
                <a16:creationId xmlns:a16="http://schemas.microsoft.com/office/drawing/2014/main" id="{0C2F829D-EA5B-4FAF-9A69-EA2666ED608F}"/>
              </a:ext>
            </a:extLst>
          </p:cNvPr>
          <p:cNvSpPr txBox="1">
            <a:spLocks/>
          </p:cNvSpPr>
          <p:nvPr/>
        </p:nvSpPr>
        <p:spPr>
          <a:xfrm>
            <a:off x="685800" y="1590343"/>
            <a:ext cx="7772400" cy="109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Help People to Find their own opinion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06F95D3-8CB8-4302-83C4-C7A58A9EB33F}"/>
              </a:ext>
            </a:extLst>
          </p:cNvPr>
          <p:cNvSpPr txBox="1">
            <a:spLocks/>
          </p:cNvSpPr>
          <p:nvPr/>
        </p:nvSpPr>
        <p:spPr>
          <a:xfrm>
            <a:off x="927048" y="2994207"/>
            <a:ext cx="7289911" cy="2659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Everyone reads same sorted comments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Arial Black" panose="020B0A04020102020204" pitchFamily="34" charset="0"/>
              </a:rPr>
              <a:t>- It may effect people to make same 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Earlier comments get much focus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Arial Black" panose="020B0A04020102020204" pitchFamily="34" charset="0"/>
              </a:rPr>
              <a:t>- Later ones including reasonable opinions can be unseen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Arial Black" panose="020B0A04020102020204" pitchFamily="34" charset="0"/>
              </a:rPr>
              <a:t>Comments that are not related with the article are ignorable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Arial Black" panose="020B0A04020102020204" pitchFamily="34" charset="0"/>
              </a:rPr>
              <a:t>- These outliers can ruin other comments' chance to be shown.</a:t>
            </a:r>
          </a:p>
        </p:txBody>
      </p:sp>
    </p:spTree>
    <p:extLst>
      <p:ext uri="{BB962C8B-B14F-4D97-AF65-F5344CB8AC3E}">
        <p14:creationId xmlns:p14="http://schemas.microsoft.com/office/powerpoint/2010/main" val="691435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</a:t>
            </a:r>
            <a:r>
              <a:rPr lang="en-US" altLang="ko-KR" sz="2400" dirty="0"/>
              <a:t>ROPOSED</a:t>
            </a:r>
            <a:r>
              <a:rPr lang="en-US" altLang="ko-KR" dirty="0"/>
              <a:t> M</a:t>
            </a:r>
            <a:r>
              <a:rPr lang="en-US" altLang="ko-KR" sz="2400" dirty="0"/>
              <a:t>ETHODOLOGY - </a:t>
            </a:r>
            <a:r>
              <a:rPr lang="en-US" altLang="ko-KR" sz="2000" dirty="0"/>
              <a:t>PIPELINE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E6DFA82-8603-45AA-BCA3-AA5EB829FABE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F6AEBE5-70BC-4DDE-8789-984EB6A12B19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2DC30BF-7FF2-49CB-82A9-A8B620893B16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7A41EFF-D187-45B3-8FB0-2061C11C3173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BF180C5-9119-4BAC-8AD9-709D2A45C8B8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17AD78E-1ECA-4B35-9342-61A0057E8E51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B67D7C1-16FA-4683-B81E-53A83E5EBEE2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496D00B-8743-4B4C-A385-161A160F1209}"/>
              </a:ext>
            </a:extLst>
          </p:cNvPr>
          <p:cNvCxnSpPr>
            <a:stCxn id="28" idx="0"/>
            <a:endCxn id="23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D1801B-6C7E-4A57-AC0F-4029E9DB4D8D}"/>
              </a:ext>
            </a:extLst>
          </p:cNvPr>
          <p:cNvCxnSpPr>
            <a:stCxn id="25" idx="3"/>
            <a:endCxn id="26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57645F2-1824-4B3B-B68C-B7830DA39ADF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7443A56-BC68-4825-84FC-494241F09395}"/>
              </a:ext>
            </a:extLst>
          </p:cNvPr>
          <p:cNvCxnSpPr>
            <a:stCxn id="24" idx="3"/>
            <a:endCxn id="26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E050526-04F8-4F68-90DC-D8E581043F6E}"/>
              </a:ext>
            </a:extLst>
          </p:cNvPr>
          <p:cNvCxnSpPr>
            <a:stCxn id="4" idx="3"/>
            <a:endCxn id="28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85D7D7A-61E8-4B52-879D-1EABA409F9C8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BCD746C-AC21-48B5-BCFE-E4C2BDE58CB8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7FE9EED-88C5-42BB-8B38-C21495DE37A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8CD6DB6-17FC-48B1-86B4-C15EC2951F32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DC869DD-1CD7-4049-9FB6-77E4D000D228}"/>
              </a:ext>
            </a:extLst>
          </p:cNvPr>
          <p:cNvCxnSpPr>
            <a:stCxn id="28" idx="3"/>
            <a:endCxn id="61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1B1684F2-0A6C-4E40-9331-3D2CAABC107F}"/>
              </a:ext>
            </a:extLst>
          </p:cNvPr>
          <p:cNvCxnSpPr>
            <a:stCxn id="61" idx="3"/>
            <a:endCxn id="26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2DA6DF-B67B-4F78-B9B8-A9D5BA37888B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77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C91A080-9CB8-4B93-96BC-7D5FA3982DF0}"/>
              </a:ext>
            </a:extLst>
          </p:cNvPr>
          <p:cNvSpPr/>
          <p:nvPr/>
        </p:nvSpPr>
        <p:spPr>
          <a:xfrm>
            <a:off x="706983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ARTICLE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0C44A9-E85C-4A56-A040-84C98F80004B}"/>
              </a:ext>
            </a:extLst>
          </p:cNvPr>
          <p:cNvSpPr/>
          <p:nvPr/>
        </p:nvSpPr>
        <p:spPr>
          <a:xfrm>
            <a:off x="3275250" y="2630042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KEYWORD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EXTRACTION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C26DA0-8073-4B4F-B212-B3CB9A9A477D}"/>
              </a:ext>
            </a:extLst>
          </p:cNvPr>
          <p:cNvSpPr/>
          <p:nvPr/>
        </p:nvSpPr>
        <p:spPr>
          <a:xfrm>
            <a:off x="3947373" y="4593826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WORD RANK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18C0483-9944-4F7E-989C-0C75EB5068DC}"/>
              </a:ext>
            </a:extLst>
          </p:cNvPr>
          <p:cNvSpPr/>
          <p:nvPr/>
        </p:nvSpPr>
        <p:spPr>
          <a:xfrm>
            <a:off x="4762251" y="2630042"/>
            <a:ext cx="1251561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SIMILARITY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A84CE0-4A97-441E-8103-6A0555178E93}"/>
              </a:ext>
            </a:extLst>
          </p:cNvPr>
          <p:cNvSpPr/>
          <p:nvPr/>
        </p:nvSpPr>
        <p:spPr>
          <a:xfrm>
            <a:off x="5748455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COMMENTS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RANKING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76D9E3-8D42-44EE-9C51-9084D0C69535}"/>
              </a:ext>
            </a:extLst>
          </p:cNvPr>
          <p:cNvSpPr/>
          <p:nvPr/>
        </p:nvSpPr>
        <p:spPr>
          <a:xfrm>
            <a:off x="7300058" y="3609088"/>
            <a:ext cx="1136959" cy="656492"/>
          </a:xfrm>
          <a:prstGeom prst="roundRect">
            <a:avLst>
              <a:gd name="adj" fmla="val 10715"/>
            </a:avLst>
          </a:prstGeom>
          <a:solidFill>
            <a:srgbClr val="CCFF9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WEB PAGE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AC7AE63-B89F-4F6D-A15F-ABC9456F952F}"/>
              </a:ext>
            </a:extLst>
          </p:cNvPr>
          <p:cNvSpPr/>
          <p:nvPr/>
        </p:nvSpPr>
        <p:spPr>
          <a:xfrm>
            <a:off x="2459891" y="3609088"/>
            <a:ext cx="1055077" cy="656492"/>
          </a:xfrm>
          <a:prstGeom prst="roundRect">
            <a:avLst>
              <a:gd name="adj" fmla="val 1071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CB35093-92B7-4BD0-91E2-B5227F821CAD}"/>
              </a:ext>
            </a:extLst>
          </p:cNvPr>
          <p:cNvCxnSpPr>
            <a:stCxn id="15" idx="0"/>
            <a:endCxn id="9" idx="1"/>
          </p:cNvCxnSpPr>
          <p:nvPr/>
        </p:nvCxnSpPr>
        <p:spPr>
          <a:xfrm rot="5400000" flipH="1" flipV="1">
            <a:off x="2805940" y="3139778"/>
            <a:ext cx="650800" cy="28782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20B31B6-1098-4FDE-ABA9-EF99F7B67D24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013812" y="2958288"/>
            <a:ext cx="406766" cy="65080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098DA83-CFC5-4D57-93B1-12EC15BD9AB0}"/>
              </a:ext>
            </a:extLst>
          </p:cNvPr>
          <p:cNvCxnSpPr>
            <a:stCxn id="15" idx="2"/>
            <a:endCxn id="11" idx="1"/>
          </p:cNvCxnSpPr>
          <p:nvPr/>
        </p:nvCxnSpPr>
        <p:spPr>
          <a:xfrm rot="16200000" flipH="1">
            <a:off x="3139155" y="4113854"/>
            <a:ext cx="656492" cy="959943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1212C19-D686-4F87-A522-5F1A009B3EFD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V="1">
            <a:off x="5291619" y="4265580"/>
            <a:ext cx="1128959" cy="65649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14025C3-7857-4F58-B3CF-FAECC85409BD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762060" y="3937334"/>
            <a:ext cx="69783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DA16A2-AE9D-4182-BAF8-4C448480E940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619496" y="2958288"/>
            <a:ext cx="1427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3924B-085C-486A-BAF8-3B3EB06164B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092701" y="3937334"/>
            <a:ext cx="207357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F023E3-B077-4EFE-842C-27C12DDE692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92629" y="3286534"/>
            <a:ext cx="0" cy="6508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7929D14-77CF-4710-A945-F78A5B5B8A04}"/>
              </a:ext>
            </a:extLst>
          </p:cNvPr>
          <p:cNvSpPr/>
          <p:nvPr/>
        </p:nvSpPr>
        <p:spPr>
          <a:xfrm>
            <a:off x="3947373" y="3609088"/>
            <a:ext cx="1344246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PROCESSING</a:t>
            </a:r>
          </a:p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RAW DATA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386B7B-420E-47DE-A829-6FE023748051}"/>
              </a:ext>
            </a:extLst>
          </p:cNvPr>
          <p:cNvCxnSpPr>
            <a:stCxn id="15" idx="3"/>
            <a:endCxn id="25" idx="1"/>
          </p:cNvCxnSpPr>
          <p:nvPr/>
        </p:nvCxnSpPr>
        <p:spPr>
          <a:xfrm>
            <a:off x="3514968" y="3937334"/>
            <a:ext cx="43240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149F64-B116-4E81-BD04-94A79DDB6C4D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5291619" y="3937334"/>
            <a:ext cx="456836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B775DE-9A0A-4083-AD66-0716C938DDD9}"/>
              </a:ext>
            </a:extLst>
          </p:cNvPr>
          <p:cNvSpPr/>
          <p:nvPr/>
        </p:nvSpPr>
        <p:spPr>
          <a:xfrm>
            <a:off x="2459890" y="2270470"/>
            <a:ext cx="6122121" cy="3143227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10846B-4CA6-4D6E-B0D3-24023CB87589}"/>
              </a:ext>
            </a:extLst>
          </p:cNvPr>
          <p:cNvSpPr/>
          <p:nvPr/>
        </p:nvSpPr>
        <p:spPr>
          <a:xfrm>
            <a:off x="1484983" y="2630042"/>
            <a:ext cx="1215292" cy="656492"/>
          </a:xfrm>
          <a:prstGeom prst="roundRect">
            <a:avLst>
              <a:gd name="adj" fmla="val 10715"/>
            </a:avLst>
          </a:prstGeom>
          <a:solidFill>
            <a:srgbClr val="CCE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CRAWLING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1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F010A-B122-4BF6-A219-4894919D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926" y="2878948"/>
            <a:ext cx="1349455" cy="1158771"/>
          </a:xfrm>
          <a:prstGeom prst="rect">
            <a:avLst/>
          </a:prstGeom>
        </p:spPr>
      </p:pic>
      <p:pic>
        <p:nvPicPr>
          <p:cNvPr id="2050" name="Picture 2" descr="https://encrypted-tbn0.gstatic.com/images?q=tbn:ANd9GcQAG3CHNR6otncl0ZdRP8vkRksd5KH0aEkCeA&amp;usqp=CAU">
            <a:extLst>
              <a:ext uri="{FF2B5EF4-FFF2-40B4-BE49-F238E27FC236}">
                <a16:creationId xmlns:a16="http://schemas.microsoft.com/office/drawing/2014/main" id="{9D832967-479A-4592-915B-15853AB8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28" y="415505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selenium.dev/images/selenium_logo_large.png">
            <a:extLst>
              <a:ext uri="{FF2B5EF4-FFF2-40B4-BE49-F238E27FC236}">
                <a16:creationId xmlns:a16="http://schemas.microsoft.com/office/drawing/2014/main" id="{D2156C36-74DE-4E0C-AB67-2D1B4DA2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" y="2000554"/>
            <a:ext cx="3106817" cy="7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8D4B81-D870-43E8-BC4F-4B9B94F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8" y="5282033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95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F010A-B122-4BF6-A219-4894919D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926" y="2878948"/>
            <a:ext cx="1349455" cy="1158771"/>
          </a:xfrm>
          <a:prstGeom prst="rect">
            <a:avLst/>
          </a:prstGeom>
        </p:spPr>
      </p:pic>
      <p:pic>
        <p:nvPicPr>
          <p:cNvPr id="2050" name="Picture 2" descr="https://encrypted-tbn0.gstatic.com/images?q=tbn:ANd9GcQAG3CHNR6otncl0ZdRP8vkRksd5KH0aEkCeA&amp;usqp=CAU">
            <a:extLst>
              <a:ext uri="{FF2B5EF4-FFF2-40B4-BE49-F238E27FC236}">
                <a16:creationId xmlns:a16="http://schemas.microsoft.com/office/drawing/2014/main" id="{9D832967-479A-4592-915B-15853AB8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28" y="415505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8D4B81-D870-43E8-BC4F-4B9B94F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8" y="5282033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84C4-83D7-4A86-9F12-B1E597886D72}"/>
              </a:ext>
            </a:extLst>
          </p:cNvPr>
          <p:cNvSpPr/>
          <p:nvPr/>
        </p:nvSpPr>
        <p:spPr>
          <a:xfrm>
            <a:off x="822245" y="1825626"/>
            <a:ext cx="3106817" cy="4607572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1031">
            <a:extLst>
              <a:ext uri="{FF2B5EF4-FFF2-40B4-BE49-F238E27FC236}">
                <a16:creationId xmlns:a16="http://schemas.microsoft.com/office/drawing/2014/main" id="{988CE5B9-9972-465B-98B3-0D419A30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4038600" cy="435133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Used Selenium with</a:t>
            </a:r>
            <a:r>
              <a:rPr lang="ko-KR" altLang="en-US" dirty="0"/>
              <a:t> </a:t>
            </a:r>
            <a:r>
              <a:rPr lang="en-US" altLang="ko-KR" dirty="0"/>
              <a:t>chrome driver to dynamically import the article website</a:t>
            </a:r>
            <a:endParaRPr lang="ko-KR" altLang="en-US" dirty="0"/>
          </a:p>
        </p:txBody>
      </p:sp>
      <p:pic>
        <p:nvPicPr>
          <p:cNvPr id="2052" name="Picture 4" descr="https://www.selenium.dev/images/selenium_logo_large.png">
            <a:extLst>
              <a:ext uri="{FF2B5EF4-FFF2-40B4-BE49-F238E27FC236}">
                <a16:creationId xmlns:a16="http://schemas.microsoft.com/office/drawing/2014/main" id="{D2156C36-74DE-4E0C-AB67-2D1B4DA2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" y="2000554"/>
            <a:ext cx="3106817" cy="7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8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pic>
        <p:nvPicPr>
          <p:cNvPr id="2052" name="Picture 4" descr="https://www.selenium.dev/images/selenium_logo_large.png">
            <a:extLst>
              <a:ext uri="{FF2B5EF4-FFF2-40B4-BE49-F238E27FC236}">
                <a16:creationId xmlns:a16="http://schemas.microsoft.com/office/drawing/2014/main" id="{D2156C36-74DE-4E0C-AB67-2D1B4DA2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" y="2000554"/>
            <a:ext cx="3106817" cy="7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8D4B81-D870-43E8-BC4F-4B9B94F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8" y="5282033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9091D01-0772-4A30-9F46-619135938DA1}"/>
              </a:ext>
            </a:extLst>
          </p:cNvPr>
          <p:cNvSpPr/>
          <p:nvPr/>
        </p:nvSpPr>
        <p:spPr>
          <a:xfrm>
            <a:off x="822245" y="1825625"/>
            <a:ext cx="3106817" cy="4607571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1031">
            <a:extLst>
              <a:ext uri="{FF2B5EF4-FFF2-40B4-BE49-F238E27FC236}">
                <a16:creationId xmlns:a16="http://schemas.microsoft.com/office/drawing/2014/main" id="{2CFD94ED-F43C-4BE4-A93A-CD2FCE9A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4038600" cy="435133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Used Chrome Web Driver to import article with Selenium module</a:t>
            </a:r>
          </a:p>
          <a:p>
            <a:pPr marL="0" indent="0">
              <a:buNone/>
            </a:pPr>
            <a:r>
              <a:rPr lang="en-US" altLang="ko-KR" dirty="0"/>
              <a:t>(Target article : NAVER NEWS)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F010A-B122-4BF6-A219-4894919DFA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926" y="2878948"/>
            <a:ext cx="1349455" cy="1158771"/>
          </a:xfrm>
          <a:prstGeom prst="rect">
            <a:avLst/>
          </a:prstGeom>
        </p:spPr>
      </p:pic>
      <p:pic>
        <p:nvPicPr>
          <p:cNvPr id="2050" name="Picture 2" descr="https://encrypted-tbn0.gstatic.com/images?q=tbn:ANd9GcQAG3CHNR6otncl0ZdRP8vkRksd5KH0aEkCeA&amp;usqp=CAU">
            <a:extLst>
              <a:ext uri="{FF2B5EF4-FFF2-40B4-BE49-F238E27FC236}">
                <a16:creationId xmlns:a16="http://schemas.microsoft.com/office/drawing/2014/main" id="{9D832967-479A-4592-915B-15853AB8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28" y="415505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20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sz="2400" dirty="0"/>
              <a:t>MPLEMENTATION</a:t>
            </a:r>
            <a:r>
              <a:rPr lang="en-US" altLang="ko-KR" sz="2000" dirty="0"/>
              <a:t> - CRAWLING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F010A-B122-4BF6-A219-4894919D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9FB"/>
              </a:clrFrom>
              <a:clrTo>
                <a:srgbClr val="F8F9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926" y="2878948"/>
            <a:ext cx="1349455" cy="1158771"/>
          </a:xfrm>
          <a:prstGeom prst="rect">
            <a:avLst/>
          </a:prstGeom>
        </p:spPr>
      </p:pic>
      <p:pic>
        <p:nvPicPr>
          <p:cNvPr id="2050" name="Picture 2" descr="https://encrypted-tbn0.gstatic.com/images?q=tbn:ANd9GcQAG3CHNR6otncl0ZdRP8vkRksd5KH0aEkCeA&amp;usqp=CAU">
            <a:extLst>
              <a:ext uri="{FF2B5EF4-FFF2-40B4-BE49-F238E27FC236}">
                <a16:creationId xmlns:a16="http://schemas.microsoft.com/office/drawing/2014/main" id="{9D832967-479A-4592-915B-15853AB8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28" y="4155051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selenium.dev/images/selenium_logo_large.png">
            <a:extLst>
              <a:ext uri="{FF2B5EF4-FFF2-40B4-BE49-F238E27FC236}">
                <a16:creationId xmlns:a16="http://schemas.microsoft.com/office/drawing/2014/main" id="{D2156C36-74DE-4E0C-AB67-2D1B4DA2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" y="2000554"/>
            <a:ext cx="3106817" cy="7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83E844-FDC5-412D-B949-F53626D5F2BD}"/>
              </a:ext>
            </a:extLst>
          </p:cNvPr>
          <p:cNvSpPr/>
          <p:nvPr/>
        </p:nvSpPr>
        <p:spPr>
          <a:xfrm>
            <a:off x="822245" y="6276975"/>
            <a:ext cx="3106817" cy="156222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656C6-96A5-4BFF-A4FE-699633E78E84}"/>
              </a:ext>
            </a:extLst>
          </p:cNvPr>
          <p:cNvSpPr/>
          <p:nvPr/>
        </p:nvSpPr>
        <p:spPr>
          <a:xfrm>
            <a:off x="822245" y="1816911"/>
            <a:ext cx="3106817" cy="4616286"/>
          </a:xfrm>
          <a:prstGeom prst="rect">
            <a:avLst/>
          </a:prstGeom>
          <a:solidFill>
            <a:srgbClr val="E7E6E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1031">
            <a:extLst>
              <a:ext uri="{FF2B5EF4-FFF2-40B4-BE49-F238E27FC236}">
                <a16:creationId xmlns:a16="http://schemas.microsoft.com/office/drawing/2014/main" id="{06457F70-A681-4DE3-9CD9-93CE8A98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0" y="1825625"/>
            <a:ext cx="4038600" cy="4351338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n-US" altLang="ko-KR" dirty="0"/>
              <a:t>Used BeautifulSoup module to gather html information from opened page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A8D4B81-D870-43E8-BC4F-4B9B94F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8" y="5282033"/>
            <a:ext cx="2686050" cy="115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6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2756</TotalTime>
  <Words>589</Words>
  <Application>Microsoft Office PowerPoint</Application>
  <PresentationFormat>화면 슬라이드 쇼(4:3)</PresentationFormat>
  <Paragraphs>177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 Black</vt:lpstr>
      <vt:lpstr>맑은 고딕</vt:lpstr>
      <vt:lpstr>Arial</vt:lpstr>
      <vt:lpstr>Calibri</vt:lpstr>
      <vt:lpstr>Office 테마</vt:lpstr>
      <vt:lpstr>SOCIAL ETHICS ASSISTANTS  : Offering Tools with New Sorting Criteria</vt:lpstr>
      <vt:lpstr>CONTENTS</vt:lpstr>
      <vt:lpstr>MOTIVATION</vt:lpstr>
      <vt:lpstr>PROPOSED METHODOLOGY - PIPELINE</vt:lpstr>
      <vt:lpstr>IMPLEMENTATION - CRAWLING</vt:lpstr>
      <vt:lpstr>IMPLEMENTATION - CRAWLING</vt:lpstr>
      <vt:lpstr>IMPLEMENTATION - CRAWLING</vt:lpstr>
      <vt:lpstr>IMPLEMENTATION - CRAWLING</vt:lpstr>
      <vt:lpstr>IMPLEMENTATION - CRAWLING</vt:lpstr>
      <vt:lpstr>IMPLEMENTATION - KEYWORD EXTRACTION</vt:lpstr>
      <vt:lpstr>IMPLEMENTATION - KEYWORD EXTRACTION</vt:lpstr>
      <vt:lpstr>IMPLEMENTATION - SIMILARITY</vt:lpstr>
      <vt:lpstr>IMPLEMENTATION - SIMILARITY</vt:lpstr>
      <vt:lpstr>IMPLEMENTATION - WORD RANK</vt:lpstr>
      <vt:lpstr>IMPLEMENTATION - WORD RANK</vt:lpstr>
      <vt:lpstr>IMPLEMENTATION - RANKING</vt:lpstr>
      <vt:lpstr>IMPLEMENTATION - RANKING</vt:lpstr>
      <vt:lpstr>DEMO VIDEO</vt:lpstr>
      <vt:lpstr>DEMO VIDEO</vt:lpstr>
      <vt:lpstr>DISCUSSION &amp; 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솔</dc:creator>
  <cp:lastModifiedBy>한 솔</cp:lastModifiedBy>
  <cp:revision>301</cp:revision>
  <dcterms:created xsi:type="dcterms:W3CDTF">2020-06-19T06:01:37Z</dcterms:created>
  <dcterms:modified xsi:type="dcterms:W3CDTF">2020-12-07T07:48:58Z</dcterms:modified>
</cp:coreProperties>
</file>